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4"/>
  </p:notesMasterIdLst>
  <p:sldIdLst>
    <p:sldId id="259" r:id="rId5"/>
    <p:sldId id="487" r:id="rId6"/>
    <p:sldId id="530" r:id="rId7"/>
    <p:sldId id="512" r:id="rId8"/>
    <p:sldId id="488" r:id="rId9"/>
    <p:sldId id="420" r:id="rId10"/>
    <p:sldId id="520" r:id="rId11"/>
    <p:sldId id="521" r:id="rId12"/>
    <p:sldId id="522" r:id="rId13"/>
    <p:sldId id="523" r:id="rId14"/>
    <p:sldId id="524" r:id="rId15"/>
    <p:sldId id="525" r:id="rId16"/>
    <p:sldId id="357" r:id="rId17"/>
    <p:sldId id="485" r:id="rId18"/>
    <p:sldId id="422" r:id="rId19"/>
    <p:sldId id="481" r:id="rId20"/>
    <p:sldId id="308" r:id="rId21"/>
    <p:sldId id="369" r:id="rId22"/>
    <p:sldId id="513" r:id="rId23"/>
    <p:sldId id="410" r:id="rId24"/>
    <p:sldId id="389" r:id="rId25"/>
    <p:sldId id="411" r:id="rId26"/>
    <p:sldId id="412" r:id="rId27"/>
    <p:sldId id="413" r:id="rId28"/>
    <p:sldId id="415" r:id="rId29"/>
    <p:sldId id="323" r:id="rId30"/>
    <p:sldId id="387" r:id="rId31"/>
    <p:sldId id="433" r:id="rId32"/>
    <p:sldId id="434" r:id="rId33"/>
    <p:sldId id="388" r:id="rId34"/>
    <p:sldId id="516" r:id="rId35"/>
    <p:sldId id="527" r:id="rId36"/>
    <p:sldId id="510" r:id="rId37"/>
    <p:sldId id="514" r:id="rId38"/>
    <p:sldId id="532" r:id="rId39"/>
    <p:sldId id="533" r:id="rId40"/>
    <p:sldId id="534" r:id="rId41"/>
    <p:sldId id="528" r:id="rId42"/>
    <p:sldId id="490" r:id="rId43"/>
    <p:sldId id="496" r:id="rId44"/>
    <p:sldId id="497" r:id="rId45"/>
    <p:sldId id="498" r:id="rId46"/>
    <p:sldId id="501" r:id="rId47"/>
    <p:sldId id="503" r:id="rId48"/>
    <p:sldId id="502" r:id="rId49"/>
    <p:sldId id="504" r:id="rId50"/>
    <p:sldId id="505" r:id="rId51"/>
    <p:sldId id="517" r:id="rId52"/>
    <p:sldId id="531" r:id="rId53"/>
    <p:sldId id="386" r:id="rId54"/>
    <p:sldId id="495" r:id="rId55"/>
    <p:sldId id="479" r:id="rId56"/>
    <p:sldId id="540" r:id="rId57"/>
    <p:sldId id="537" r:id="rId58"/>
    <p:sldId id="536" r:id="rId59"/>
    <p:sldId id="535" r:id="rId60"/>
    <p:sldId id="526" r:id="rId61"/>
    <p:sldId id="538" r:id="rId62"/>
    <p:sldId id="539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8"/>
    <p:restoredTop sz="91429"/>
  </p:normalViewPr>
  <p:slideViewPr>
    <p:cSldViewPr snapToGrid="0">
      <p:cViewPr varScale="1">
        <p:scale>
          <a:sx n="117" d="100"/>
          <a:sy n="117" d="100"/>
        </p:scale>
        <p:origin x="8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1B218-5C83-F843-B794-3236FAA03D7B}" type="datetimeFigureOut">
              <a:rPr lang="en-US" smtClean="0"/>
              <a:t>7/8/25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5305C-2B5D-F749-8F52-8CFBBE2CF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62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00044-40E1-4191-9D8D-B2C74F6B1CC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679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00044-40E1-4191-9D8D-B2C74F6B1CC4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261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F90EC-6FFA-02C4-66F7-4543A000F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1C4BA1-0ECB-2E8C-FC69-FFF5052EEF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AB914E-014E-839C-7F5A-D99295582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35F11-89E4-1188-8E33-39391090AE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00044-40E1-4191-9D8D-B2C74F6B1CC4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463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F7579-3825-0D18-1B16-DFA5F706F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075D7C-0EB3-3459-3025-E1916BC3C8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99FE25-8359-E947-DF36-62521415E6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14A72-8701-5EC2-76DD-3BF78B7A3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00044-40E1-4191-9D8D-B2C74F6B1CC4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832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4E5A2-E454-7AD7-751E-3352DEB19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6124C2-F553-2E4A-C6AB-984D5FECC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D8F4BE-4BB9-76FF-4894-7F67908BEF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11EBA-53EB-7E6C-0EDD-A5FE5A8CCF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00044-40E1-4191-9D8D-B2C74F6B1CC4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127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CA7F3-DE8A-A1C4-2EC0-DD4DB85FD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FBF4C2-6AB0-9F7C-FA0F-360FB75C5C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23FC65-C3E5-D624-877A-BEE03F699B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930DD-05B0-486B-7EEE-612DA385F5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00044-40E1-4191-9D8D-B2C74F6B1CC4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07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8964A-77E2-3015-3A77-D4A8E2972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8081ED-8CFC-4A70-6C49-C0FD595B59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7D006D-055C-F0FC-8015-698EF8F7A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A0DC0-64D1-F67B-87C6-D05BD5936C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00044-40E1-4191-9D8D-B2C74F6B1CC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54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62D19-0161-957E-CB98-383F48372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95C8E8-09AE-C4AA-DAD9-B572292BF5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3B03AB-FD49-CC14-23A1-D890F6922D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FBAB2-7DEA-2A3C-2478-AEF82D0F51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00044-40E1-4191-9D8D-B2C74F6B1CC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400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3FB97-4AB9-A4DD-0F5F-AA932E475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A250F2-1988-2189-5D28-45ACC1A058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22479E-61BA-9A34-A4B3-408CF9F73B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C1CAE-A471-7D89-E118-2E97807F09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00044-40E1-4191-9D8D-B2C74F6B1CC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810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D6CBE-38CE-57CB-A227-525E2678A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B802CE-7ECA-41D7-CC95-C14B53BEBD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698965-6E5B-AD79-1750-ED3732A06E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0B913-82B8-83BF-2B9E-DC9A4C8203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00044-40E1-4191-9D8D-B2C74F6B1CC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271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926F7-BE4D-22F9-87CB-19EE107B7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664DE0-C730-8276-D2D6-6C0413AAC3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2D3655-C0FB-BB5D-3D75-CE2448F5B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82DA4-4B1C-F664-3FAE-2536D45BE3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00044-40E1-4191-9D8D-B2C74F6B1CC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242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868E7-A754-D702-8B48-C6F4E7D8B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1AE951-85CA-8AB4-01D2-46591C51B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EA650C-74E3-E6A6-0A81-64285D32A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618CFC-9501-B925-826A-72C9912B04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00044-40E1-4191-9D8D-B2C74F6B1CC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30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5305C-2B5D-F749-8F52-8CFBBE2CFC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A06DD-5593-4201-AE51-F1CF789218E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657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BFEC5-7628-431D-8531-B514F2D87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658702"/>
            <a:ext cx="12192000" cy="1019314"/>
          </a:xfrm>
          <a:prstGeom prst="rect">
            <a:avLst/>
          </a:prstGeom>
          <a:solidFill>
            <a:srgbClr val="013B82"/>
          </a:solidFill>
        </p:spPr>
        <p:txBody>
          <a:bodyPr anchor="ctr">
            <a:normAutofit/>
          </a:bodyPr>
          <a:lstStyle>
            <a:lvl1pPr marL="720000" algn="l">
              <a:defRPr sz="4000" b="0" i="0">
                <a:solidFill>
                  <a:schemeClr val="bg1"/>
                </a:solidFill>
                <a:latin typeface="Bahnschrift Light" panose="020B0502040204020203" pitchFamily="34" charset="0"/>
                <a:ea typeface="Verdan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C67B3E-9FEE-4522-9748-002EC76BD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10538"/>
            <a:ext cx="12192000" cy="1139687"/>
          </a:xfrm>
          <a:prstGeom prst="rect">
            <a:avLst/>
          </a:prstGeom>
        </p:spPr>
        <p:txBody>
          <a:bodyPr/>
          <a:lstStyle>
            <a:lvl1pPr marL="720000" indent="0" algn="l">
              <a:buNone/>
              <a:defRPr sz="2400" b="0" i="0">
                <a:latin typeface="Bahnschrift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52F3C-FC52-4240-B3AA-2F9DDF561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Bahnschrift Light" panose="020B0502040204020203" pitchFamily="34" charset="0"/>
                <a:ea typeface="Verdana" panose="020B0604030504040204" pitchFamily="34" charset="0"/>
              </a:defRPr>
            </a:lvl1pPr>
          </a:lstStyle>
          <a:p>
            <a:fld id="{192FAD43-4A28-421D-936C-70763F62CAB0}" type="datetime1">
              <a:rPr lang="en-GB" smtClean="0"/>
              <a:pPr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ED8D7-5007-4DF4-BF36-C49E39AE7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Bahnschrift Light" panose="020B0502040204020203" pitchFamily="34" charset="0"/>
                <a:ea typeface="Verdana" panose="020B060403050404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C6660-F070-4A36-9BBA-CC77FC180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Bahnschrift Light" panose="020B0502040204020203" pitchFamily="34" charset="0"/>
                <a:ea typeface="Verdana" panose="020B0604030504040204" pitchFamily="34" charset="0"/>
              </a:defRPr>
            </a:lvl1pPr>
          </a:lstStyle>
          <a:p>
            <a:fld id="{21041F5A-7656-4730-BDA3-0F43F5ABE7A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7CDA11-03F8-4FF0-B5C9-8EDA0110A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8984" b="25245"/>
          <a:stretch/>
        </p:blipFill>
        <p:spPr>
          <a:xfrm>
            <a:off x="8585869" y="248981"/>
            <a:ext cx="3394810" cy="916060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8" name="Google Shape;35;p6">
            <a:extLst>
              <a:ext uri="{FF2B5EF4-FFF2-40B4-BE49-F238E27FC236}">
                <a16:creationId xmlns:a16="http://schemas.microsoft.com/office/drawing/2014/main" id="{D8F27519-88FA-32CD-E0ED-69D23AF08D0B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6057" y="346864"/>
            <a:ext cx="3369812" cy="720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그림 6">
            <a:extLst>
              <a:ext uri="{FF2B5EF4-FFF2-40B4-BE49-F238E27FC236}">
                <a16:creationId xmlns:a16="http://schemas.microsoft.com/office/drawing/2014/main" id="{99DFB4D1-AE2F-1FA7-4F95-12AD16363F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48981"/>
            <a:ext cx="1083378" cy="9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59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62E8-CBC0-4EE4-8470-8A1AE5F359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1449318" cy="700521"/>
          </a:xfrm>
          <a:prstGeom prst="rect">
            <a:avLst/>
          </a:prstGeom>
          <a:solidFill>
            <a:srgbClr val="013B82"/>
          </a:solidFill>
        </p:spPr>
        <p:txBody>
          <a:bodyPr anchor="ctr">
            <a:normAutofit/>
          </a:bodyPr>
          <a:lstStyle>
            <a:lvl1pPr marL="360000">
              <a:defRPr sz="3200" b="0" i="0">
                <a:solidFill>
                  <a:schemeClr val="bg1"/>
                </a:solidFill>
                <a:latin typeface="Bahnschrift Light" panose="020B0502040204020203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	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B1594-94D2-4280-BEF2-4F81419EB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366" y="835674"/>
            <a:ext cx="11062952" cy="5281791"/>
          </a:xfrm>
          <a:prstGeom prst="rect">
            <a:avLst/>
          </a:prstGeom>
        </p:spPr>
        <p:txBody>
          <a:bodyPr/>
          <a:lstStyle>
            <a:lvl1pPr>
              <a:defRPr sz="2400" b="0" i="0">
                <a:latin typeface="Bahnschrift Light" panose="020B0502040204020203" pitchFamily="34" charset="0"/>
                <a:ea typeface="Verdana" panose="020B0604030504040204" pitchFamily="34" charset="0"/>
              </a:defRPr>
            </a:lvl1pPr>
            <a:lvl2pPr>
              <a:defRPr sz="2000" b="0" i="0">
                <a:latin typeface="Bahnschrift Light" panose="020B0502040204020203" pitchFamily="34" charset="0"/>
                <a:ea typeface="Verdana" panose="020B0604030504040204" pitchFamily="34" charset="0"/>
              </a:defRPr>
            </a:lvl2pPr>
            <a:lvl3pPr>
              <a:defRPr b="0" i="0">
                <a:latin typeface="Bahnschrift Light" panose="020B0502040204020203" pitchFamily="34" charset="0"/>
                <a:ea typeface="Verdana" panose="020B0604030504040204" pitchFamily="34" charset="0"/>
              </a:defRPr>
            </a:lvl3pPr>
            <a:lvl4pPr>
              <a:defRPr b="0" i="0">
                <a:latin typeface="Bahnschrift Light" panose="020B0502040204020203" pitchFamily="34" charset="0"/>
                <a:ea typeface="Verdana" panose="020B0604030504040204" pitchFamily="34" charset="0"/>
              </a:defRPr>
            </a:lvl4pPr>
            <a:lvl5pPr>
              <a:defRPr b="0" i="0">
                <a:latin typeface="Bahnschrift Light" panose="020B0502040204020203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9DC15-003D-4F2E-B9EE-20708E21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  <a:ea typeface="Verdana" panose="020B0604030504040204" pitchFamily="34" charset="0"/>
              </a:defRPr>
            </a:lvl1pPr>
          </a:lstStyle>
          <a:p>
            <a:fld id="{F7654235-D0ED-4234-ADBD-27EA329C15C2}" type="datetime1">
              <a:rPr lang="en-GB" smtClean="0"/>
              <a:pPr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0263F-4A5A-46DE-B75B-58D7266A4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  <a:ea typeface="Verdana" panose="020B060403050404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82405-16CE-4BC8-BC6A-FE85ECA58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  <a:ea typeface="Verdana" panose="020B0604030504040204" pitchFamily="34" charset="0"/>
              </a:defRPr>
            </a:lvl1pPr>
          </a:lstStyle>
          <a:p>
            <a:fld id="{21041F5A-7656-4730-BDA3-0F43F5ABE7A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227AB54-56CB-9DD0-3809-3DBA45708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959" y="-1"/>
            <a:ext cx="838041" cy="70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1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E6403-4342-4739-A543-C8773EBF13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DA14A-8D70-4577-9F0B-CACA1B8A4FAC}" type="datetime1">
              <a:rPr lang="en-GB" smtClean="0"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F2080-695B-4F09-B52B-E9839B668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F82CB-3778-4A2B-9468-6EF859D5A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41F5A-7656-4730-BDA3-0F43F5ABE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4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12" Type="http://schemas.microsoft.com/office/2007/relationships/hdphoto" Target="../media/hdphoto1.wdp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png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19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8.png"/><Relationship Id="rId18" Type="http://schemas.openxmlformats.org/officeDocument/2006/relationships/image" Target="../media/image25.pn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28.png"/><Relationship Id="rId7" Type="http://schemas.openxmlformats.org/officeDocument/2006/relationships/image" Target="../media/image19.png"/><Relationship Id="rId12" Type="http://schemas.openxmlformats.org/officeDocument/2006/relationships/image" Target="../media/image30.png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20" Type="http://schemas.openxmlformats.org/officeDocument/2006/relationships/image" Target="../media/image27.png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23" Type="http://schemas.openxmlformats.org/officeDocument/2006/relationships/image" Target="../media/image32.png"/><Relationship Id="rId10" Type="http://schemas.openxmlformats.org/officeDocument/2006/relationships/image" Target="../media/image20.jpeg"/><Relationship Id="rId19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29.png"/><Relationship Id="rId14" Type="http://schemas.microsoft.com/office/2007/relationships/hdphoto" Target="../media/hdphoto1.wdp"/><Relationship Id="rId2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.wdp"/><Relationship Id="rId18" Type="http://schemas.openxmlformats.org/officeDocument/2006/relationships/image" Target="../media/image26.pn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31.png"/><Relationship Id="rId7" Type="http://schemas.openxmlformats.org/officeDocument/2006/relationships/image" Target="../media/image22.png"/><Relationship Id="rId12" Type="http://schemas.openxmlformats.org/officeDocument/2006/relationships/image" Target="../media/image18.png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11" Type="http://schemas.openxmlformats.org/officeDocument/2006/relationships/image" Target="../media/image30.png"/><Relationship Id="rId5" Type="http://schemas.openxmlformats.org/officeDocument/2006/relationships/image" Target="../media/image17.png"/><Relationship Id="rId15" Type="http://schemas.microsoft.com/office/2007/relationships/hdphoto" Target="../media/hdphoto2.wdp"/><Relationship Id="rId23" Type="http://schemas.openxmlformats.org/officeDocument/2006/relationships/image" Target="../media/image15.png"/><Relationship Id="rId10" Type="http://schemas.openxmlformats.org/officeDocument/2006/relationships/image" Target="../media/image21.png"/><Relationship Id="rId19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image" Target="../media/image20.jpeg"/><Relationship Id="rId14" Type="http://schemas.openxmlformats.org/officeDocument/2006/relationships/image" Target="../media/image23.png"/><Relationship Id="rId2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7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hyperlink" Target="https://muon-gm2-theory.illinois.edu/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5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40.jpe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8.jpe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l/abstract/10.1103/PhysRevLett.131.161802" TargetMode="External"/><Relationship Id="rId2" Type="http://schemas.openxmlformats.org/officeDocument/2006/relationships/hyperlink" Target="https://journals.aps.org/prl/abstract/10.1103/PhysRevLett.126.1418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3.png"/><Relationship Id="rId4" Type="http://schemas.openxmlformats.org/officeDocument/2006/relationships/image" Target="../media/image7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78.png"/><Relationship Id="rId7" Type="http://schemas.openxmlformats.org/officeDocument/2006/relationships/image" Target="../media/image8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Relationship Id="rId9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5.21476" TargetMode="External"/><Relationship Id="rId2" Type="http://schemas.openxmlformats.org/officeDocument/2006/relationships/hyperlink" Target="https://muon-gm2-theory.illinois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g-2.kek.jp/" TargetMode="Externa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0.png"/><Relationship Id="rId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6.03069" TargetMode="External"/><Relationship Id="rId7" Type="http://schemas.openxmlformats.org/officeDocument/2006/relationships/image" Target="../media/image11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g"/><Relationship Id="rId5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6.03069" TargetMode="External"/><Relationship Id="rId7" Type="http://schemas.openxmlformats.org/officeDocument/2006/relationships/image" Target="../media/image11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g"/><Relationship Id="rId5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12" Type="http://schemas.openxmlformats.org/officeDocument/2006/relationships/image" Target="../media/image127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6.jpe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jpeg"/><Relationship Id="rId14" Type="http://schemas.openxmlformats.org/officeDocument/2006/relationships/image" Target="../media/image12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emf"/><Relationship Id="rId4" Type="http://schemas.openxmlformats.org/officeDocument/2006/relationships/image" Target="../media/image1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8C2D0-5BA3-46B5-9ED4-7218D8DC6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96900"/>
            <a:ext cx="12192000" cy="1692715"/>
          </a:xfrm>
        </p:spPr>
        <p:txBody>
          <a:bodyPr>
            <a:normAutofit/>
          </a:bodyPr>
          <a:lstStyle/>
          <a:p>
            <a:r>
              <a:rPr lang="en-GB" sz="4400" dirty="0">
                <a:latin typeface="Bahnschrift Light" panose="020B0502040204020203" pitchFamily="34" charset="0"/>
              </a:rPr>
              <a:t>Highlights from the Fermilab muon g-2 Experiment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105F1-0460-4146-99D2-88214FE29F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933177"/>
            <a:ext cx="12192000" cy="879610"/>
          </a:xfrm>
        </p:spPr>
        <p:txBody>
          <a:bodyPr/>
          <a:lstStyle/>
          <a:p>
            <a:r>
              <a:rPr lang="en-GB" dirty="0">
                <a:solidFill>
                  <a:schemeClr val="accent5"/>
                </a:solidFill>
                <a:latin typeface="Bahnschrift Light" panose="020B0502040204020203" pitchFamily="34" charset="0"/>
              </a:rPr>
              <a:t>Saskia Charity </a:t>
            </a:r>
            <a:r>
              <a:rPr lang="en-GB" dirty="0">
                <a:latin typeface="Bahnschrift Light" panose="020B0502040204020203" pitchFamily="34" charset="0"/>
              </a:rPr>
              <a:t>for the Fermilab g-2 collaboration</a:t>
            </a:r>
          </a:p>
          <a:p>
            <a:r>
              <a:rPr lang="en-GB" dirty="0">
                <a:latin typeface="Bahnschrift Light" panose="020B0502040204020203" pitchFamily="34" charset="0"/>
              </a:rPr>
              <a:t>EPS-HEP, Marseille, 08 July 2025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B02DC-C8ED-4EC4-9400-AA786455E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AD43-4A28-421D-936C-70763F62CAB0}" type="datetime1">
              <a:rPr lang="en-GB" smtClean="0"/>
              <a:t>08/07/2025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D1DC8-9DA2-4ECA-ADA9-837F2DFB2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9631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D139F-3670-BCC1-C891-53E225F76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 numbers on a black background&#10;&#10;AI-generated content may be incorrect.">
            <a:extLst>
              <a:ext uri="{FF2B5EF4-FFF2-40B4-BE49-F238E27FC236}">
                <a16:creationId xmlns:a16="http://schemas.microsoft.com/office/drawing/2014/main" id="{EA03DF78-84FB-9383-C15C-91B01E1F7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4986"/>
          <a:stretch>
            <a:fillRect/>
          </a:stretch>
        </p:blipFill>
        <p:spPr>
          <a:xfrm>
            <a:off x="2391826" y="3029376"/>
            <a:ext cx="5028297" cy="12573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4CD71-D2B9-DCB5-650C-B79763847B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2653D-B680-8E52-2982-196E8B0B3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10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5BB6DF-CDC8-ADFF-8180-F6362BF504D9}"/>
              </a:ext>
            </a:extLst>
          </p:cNvPr>
          <p:cNvSpPr/>
          <p:nvPr/>
        </p:nvSpPr>
        <p:spPr>
          <a:xfrm>
            <a:off x="6268570" y="5499100"/>
            <a:ext cx="374650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Bahnschrift Light" panose="020B0502040204020203" pitchFamily="34" charset="0"/>
            </a:endParaRPr>
          </a:p>
        </p:txBody>
      </p:sp>
      <p:sp>
        <p:nvSpPr>
          <p:cNvPr id="38" name="Content Placeholder 1">
            <a:extLst>
              <a:ext uri="{FF2B5EF4-FFF2-40B4-BE49-F238E27FC236}">
                <a16:creationId xmlns:a16="http://schemas.microsoft.com/office/drawing/2014/main" id="{9593DE32-BE0C-2175-B974-CAA138D25E11}"/>
              </a:ext>
            </a:extLst>
          </p:cNvPr>
          <p:cNvSpPr txBox="1">
            <a:spLocks/>
          </p:cNvSpPr>
          <p:nvPr/>
        </p:nvSpPr>
        <p:spPr>
          <a:xfrm>
            <a:off x="4398692" y="4599338"/>
            <a:ext cx="5775128" cy="152292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63A9D4-CED7-441D-5A0C-0C0C9FC288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3611" b="1318"/>
          <a:stretch/>
        </p:blipFill>
        <p:spPr>
          <a:xfrm>
            <a:off x="1080620" y="2882901"/>
            <a:ext cx="1498600" cy="1193800"/>
          </a:xfrm>
          <a:prstGeom prst="rect">
            <a:avLst/>
          </a:prstGeom>
        </p:spPr>
      </p:pic>
      <p:pic>
        <p:nvPicPr>
          <p:cNvPr id="11" name="Picture 10" descr="g_equals_two.png">
            <a:extLst>
              <a:ext uri="{FF2B5EF4-FFF2-40B4-BE49-F238E27FC236}">
                <a16:creationId xmlns:a16="http://schemas.microsoft.com/office/drawing/2014/main" id="{790B7447-000C-1754-36D2-14072844AA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23" r="26647"/>
          <a:stretch/>
        </p:blipFill>
        <p:spPr>
          <a:xfrm>
            <a:off x="2301062" y="1364065"/>
            <a:ext cx="1470135" cy="161978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070F38-109B-B904-415E-6F79EC1B5C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8658" y="4714080"/>
            <a:ext cx="1557358" cy="1408657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FCAFF7-97E7-8B9A-0217-8086610AA9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0656" y="1371916"/>
            <a:ext cx="1342104" cy="1431846"/>
          </a:xfrm>
          <a:prstGeom prst="rect">
            <a:avLst/>
          </a:prstGeom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E313CE-A275-863C-21E1-13FD173862F3}"/>
              </a:ext>
            </a:extLst>
          </p:cNvPr>
          <p:cNvSpPr txBox="1"/>
          <p:nvPr/>
        </p:nvSpPr>
        <p:spPr>
          <a:xfrm>
            <a:off x="6418511" y="3947380"/>
            <a:ext cx="1355009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Bahnschrift Light" panose="020B0502040204020203" pitchFamily="34" charset="0"/>
              </a:rPr>
              <a:t>Hadronic</a:t>
            </a:r>
            <a:endParaRPr lang="en-US" sz="1600" dirty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C7267EFF-D32F-E73C-F91F-8E523677443F}"/>
              </a:ext>
            </a:extLst>
          </p:cNvPr>
          <p:cNvSpPr/>
          <p:nvPr/>
        </p:nvSpPr>
        <p:spPr>
          <a:xfrm rot="16200000" flipH="1">
            <a:off x="3614952" y="2932711"/>
            <a:ext cx="189533" cy="433665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856F96-6BFF-4858-C4E5-4DB609161225}"/>
              </a:ext>
            </a:extLst>
          </p:cNvPr>
          <p:cNvSpPr txBox="1"/>
          <p:nvPr/>
        </p:nvSpPr>
        <p:spPr>
          <a:xfrm>
            <a:off x="1310401" y="851048"/>
            <a:ext cx="791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Dirac</a:t>
            </a:r>
          </a:p>
        </p:txBody>
      </p:sp>
      <p:pic>
        <p:nvPicPr>
          <p:cNvPr id="19" name="Picture 18" descr="schwinger2.jpg">
            <a:extLst>
              <a:ext uri="{FF2B5EF4-FFF2-40B4-BE49-F238E27FC236}">
                <a16:creationId xmlns:a16="http://schemas.microsoft.com/office/drawing/2014/main" id="{CBBB2130-0D10-1A59-9480-56710631456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571" y="4777409"/>
            <a:ext cx="1153179" cy="14709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75EB1D-EA40-EFF8-62AD-CCD5BF8FFC0D}"/>
              </a:ext>
            </a:extLst>
          </p:cNvPr>
          <p:cNvSpPr txBox="1"/>
          <p:nvPr/>
        </p:nvSpPr>
        <p:spPr>
          <a:xfrm>
            <a:off x="1111057" y="4414777"/>
            <a:ext cx="1472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Schwinger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C6A454-43F7-3E36-0D00-4D61F3CBBDB2}"/>
              </a:ext>
            </a:extLst>
          </p:cNvPr>
          <p:cNvSpPr txBox="1"/>
          <p:nvPr/>
        </p:nvSpPr>
        <p:spPr>
          <a:xfrm>
            <a:off x="3746588" y="874156"/>
            <a:ext cx="2053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Kinoshita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FC327E-1102-03D7-DC28-60F817DFA102}"/>
              </a:ext>
            </a:extLst>
          </p:cNvPr>
          <p:cNvSpPr txBox="1"/>
          <p:nvPr/>
        </p:nvSpPr>
        <p:spPr>
          <a:xfrm>
            <a:off x="2391826" y="5992270"/>
            <a:ext cx="1860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1</a:t>
            </a:r>
            <a:r>
              <a:rPr lang="en-US" sz="1600" baseline="30000" dirty="0">
                <a:solidFill>
                  <a:srgbClr val="000000"/>
                </a:solidFill>
                <a:latin typeface="Bahnschrift Light" panose="020B0502040204020203" pitchFamily="34" charset="0"/>
              </a:rPr>
              <a:t>st</a:t>
            </a:r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 Order QED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DB36A0-4147-5F12-6524-76A34F3D55BF}"/>
              </a:ext>
            </a:extLst>
          </p:cNvPr>
          <p:cNvSpPr txBox="1"/>
          <p:nvPr/>
        </p:nvSpPr>
        <p:spPr>
          <a:xfrm>
            <a:off x="2285817" y="795317"/>
            <a:ext cx="14879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Charged,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spin ½ </a:t>
            </a:r>
          </a:p>
        </p:txBody>
      </p:sp>
      <p:pic>
        <p:nvPicPr>
          <p:cNvPr id="24" name="Picture 23" descr="TP_tmp.png">
            <a:extLst>
              <a:ext uri="{FF2B5EF4-FFF2-40B4-BE49-F238E27FC236}">
                <a16:creationId xmlns:a16="http://schemas.microsoft.com/office/drawing/2014/main" id="{B622F076-38C6-679A-EE6A-8AAC29DFCD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815" y="5160208"/>
            <a:ext cx="1730754" cy="5669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146B148-05F4-563B-AB54-29F63E918B0B}"/>
              </a:ext>
            </a:extLst>
          </p:cNvPr>
          <p:cNvSpPr txBox="1"/>
          <p:nvPr/>
        </p:nvSpPr>
        <p:spPr>
          <a:xfrm>
            <a:off x="5766626" y="1512707"/>
            <a:ext cx="14734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+12671 diagrams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9A75A4-8D4F-9470-6EA0-B67E203F1D75}"/>
              </a:ext>
            </a:extLst>
          </p:cNvPr>
          <p:cNvSpPr txBox="1"/>
          <p:nvPr/>
        </p:nvSpPr>
        <p:spPr>
          <a:xfrm>
            <a:off x="4830820" y="779744"/>
            <a:ext cx="15136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Up to 10</a:t>
            </a:r>
            <a:r>
              <a:rPr lang="en-US" sz="1600" baseline="30000" dirty="0">
                <a:solidFill>
                  <a:srgbClr val="000000"/>
                </a:solidFill>
                <a:latin typeface="Bahnschrift Light" panose="020B0502040204020203" pitchFamily="34" charset="0"/>
              </a:rPr>
              <a:t>th</a:t>
            </a:r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 Order QED</a:t>
            </a:r>
          </a:p>
        </p:txBody>
      </p:sp>
      <p:pic>
        <p:nvPicPr>
          <p:cNvPr id="29" name="Picture 28" descr="tea_dirac_color.jpg">
            <a:extLst>
              <a:ext uri="{FF2B5EF4-FFF2-40B4-BE49-F238E27FC236}">
                <a16:creationId xmlns:a16="http://schemas.microsoft.com/office/drawing/2014/main" id="{1CD5374D-6681-322E-E573-A4252B4E1B9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920" y="1189439"/>
            <a:ext cx="1153179" cy="1601560"/>
          </a:xfrm>
          <a:prstGeom prst="rect">
            <a:avLst/>
          </a:prstGeom>
        </p:spPr>
      </p:pic>
      <p:pic>
        <p:nvPicPr>
          <p:cNvPr id="30" name="Picture 29" descr="1488169_10152580236362673_4741441370080517851_n.jpg">
            <a:extLst>
              <a:ext uri="{FF2B5EF4-FFF2-40B4-BE49-F238E27FC236}">
                <a16:creationId xmlns:a16="http://schemas.microsoft.com/office/drawing/2014/main" id="{F531F6F6-A006-AD6A-1531-A6A3471899B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9597" y="1199187"/>
            <a:ext cx="1236702" cy="16199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D4319B-49B9-D02C-A320-A586995227C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2937" y="5320048"/>
            <a:ext cx="839049" cy="972638"/>
          </a:xfrm>
          <a:prstGeom prst="rect">
            <a:avLst/>
          </a:prstGeom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2C5637D-E7DF-4316-0F00-8C3642FCFA0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7948" y="4947861"/>
            <a:ext cx="943516" cy="913153"/>
          </a:xfrm>
          <a:prstGeom prst="rect">
            <a:avLst/>
          </a:prstGeom>
          <a:ln>
            <a:noFill/>
          </a:ln>
        </p:spPr>
      </p:pic>
      <p:sp>
        <p:nvSpPr>
          <p:cNvPr id="34" name="Left Brace 33">
            <a:extLst>
              <a:ext uri="{FF2B5EF4-FFF2-40B4-BE49-F238E27FC236}">
                <a16:creationId xmlns:a16="http://schemas.microsoft.com/office/drawing/2014/main" id="{6EC9A959-6662-BEBE-8448-AACC85FACF04}"/>
              </a:ext>
            </a:extLst>
          </p:cNvPr>
          <p:cNvSpPr/>
          <p:nvPr/>
        </p:nvSpPr>
        <p:spPr>
          <a:xfrm rot="5400000">
            <a:off x="6055171" y="2777630"/>
            <a:ext cx="170815" cy="656922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32BFFBCA-B7B4-117E-7E6A-32DA2249899B}"/>
              </a:ext>
            </a:extLst>
          </p:cNvPr>
          <p:cNvSpPr/>
          <p:nvPr/>
        </p:nvSpPr>
        <p:spPr>
          <a:xfrm rot="5400000" flipH="1">
            <a:off x="4860250" y="3152979"/>
            <a:ext cx="217740" cy="1548988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9018687-217F-A9D5-9572-7263D836B70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8451" y="4262940"/>
            <a:ext cx="952782" cy="913153"/>
          </a:xfrm>
          <a:prstGeom prst="rect">
            <a:avLst/>
          </a:prstGeom>
          <a:ln>
            <a:noFill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61DC101-05DF-4AF5-94DE-ADEC00F000B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3"/>
          <a:stretch/>
        </p:blipFill>
        <p:spPr>
          <a:xfrm>
            <a:off x="6933456" y="4278026"/>
            <a:ext cx="975697" cy="913153"/>
          </a:xfrm>
          <a:prstGeom prst="rect">
            <a:avLst/>
          </a:pr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3DE17BE-A3DC-8D92-97FB-DC690C56514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4314" y="5405547"/>
            <a:ext cx="851222" cy="769691"/>
          </a:xfrm>
          <a:prstGeom prst="rect">
            <a:avLst/>
          </a:prstGeom>
          <a:ln>
            <a:noFill/>
          </a:ln>
        </p:spPr>
      </p:pic>
      <p:sp>
        <p:nvSpPr>
          <p:cNvPr id="40" name="Left Brace 39">
            <a:extLst>
              <a:ext uri="{FF2B5EF4-FFF2-40B4-BE49-F238E27FC236}">
                <a16:creationId xmlns:a16="http://schemas.microsoft.com/office/drawing/2014/main" id="{79FFEFF7-82F3-0A1E-173B-EC4607A68D30}"/>
              </a:ext>
            </a:extLst>
          </p:cNvPr>
          <p:cNvSpPr/>
          <p:nvPr/>
        </p:nvSpPr>
        <p:spPr>
          <a:xfrm rot="16200000">
            <a:off x="6953318" y="3499269"/>
            <a:ext cx="185314" cy="748295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E1D52CD-8A9C-F1D1-5355-24C87F3EE8D9}"/>
              </a:ext>
            </a:extLst>
          </p:cNvPr>
          <p:cNvCxnSpPr/>
          <p:nvPr/>
        </p:nvCxnSpPr>
        <p:spPr>
          <a:xfrm>
            <a:off x="3112620" y="2768600"/>
            <a:ext cx="469900" cy="26670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6FB8374-54B6-955B-B3DE-1F83A0DDD0CA}"/>
              </a:ext>
            </a:extLst>
          </p:cNvPr>
          <p:cNvCxnSpPr/>
          <p:nvPr/>
        </p:nvCxnSpPr>
        <p:spPr>
          <a:xfrm flipV="1">
            <a:off x="3303120" y="4140200"/>
            <a:ext cx="1549400" cy="74930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19F6DD6-51CE-5769-DEE8-28FCA31EE95F}"/>
              </a:ext>
            </a:extLst>
          </p:cNvPr>
          <p:cNvCxnSpPr/>
          <p:nvPr/>
        </p:nvCxnSpPr>
        <p:spPr>
          <a:xfrm>
            <a:off x="5728820" y="2794000"/>
            <a:ext cx="348193" cy="230857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08C28195-7E97-9382-05F3-2048E85E5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Standard Model components of g</a:t>
            </a:r>
            <a:r>
              <a:rPr lang="el-GR" baseline="-25000" dirty="0"/>
              <a:t>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803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1DD62-1AFA-4A4E-75BF-EE77143D2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 numbers on a black background&#10;&#10;AI-generated content may be incorrect.">
            <a:extLst>
              <a:ext uri="{FF2B5EF4-FFF2-40B4-BE49-F238E27FC236}">
                <a16:creationId xmlns:a16="http://schemas.microsoft.com/office/drawing/2014/main" id="{4672E898-8237-8C9B-37C2-73F41EDC6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26" y="3029376"/>
            <a:ext cx="7734300" cy="12573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7450C-CA6F-6BC9-AFDD-9AF0A9E189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98E71-400E-2BE2-3438-094CEEEBA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11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05A259-19D6-FC52-CD6A-5478BF98A267}"/>
              </a:ext>
            </a:extLst>
          </p:cNvPr>
          <p:cNvSpPr/>
          <p:nvPr/>
        </p:nvSpPr>
        <p:spPr>
          <a:xfrm>
            <a:off x="6268570" y="5499100"/>
            <a:ext cx="374650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Bahnschrift Light" panose="020B0502040204020203" pitchFamily="34" charset="0"/>
            </a:endParaRPr>
          </a:p>
        </p:txBody>
      </p:sp>
      <p:sp>
        <p:nvSpPr>
          <p:cNvPr id="38" name="Content Placeholder 1">
            <a:extLst>
              <a:ext uri="{FF2B5EF4-FFF2-40B4-BE49-F238E27FC236}">
                <a16:creationId xmlns:a16="http://schemas.microsoft.com/office/drawing/2014/main" id="{FA2ED1EA-B901-AA1B-D5EA-630658333889}"/>
              </a:ext>
            </a:extLst>
          </p:cNvPr>
          <p:cNvSpPr txBox="1">
            <a:spLocks/>
          </p:cNvSpPr>
          <p:nvPr/>
        </p:nvSpPr>
        <p:spPr>
          <a:xfrm>
            <a:off x="4398692" y="4599338"/>
            <a:ext cx="5775128" cy="152292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9E68E9-124D-30BF-7E53-E5500F7F77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3611" b="1318"/>
          <a:stretch/>
        </p:blipFill>
        <p:spPr>
          <a:xfrm>
            <a:off x="1080620" y="2882901"/>
            <a:ext cx="1498600" cy="1193800"/>
          </a:xfrm>
          <a:prstGeom prst="rect">
            <a:avLst/>
          </a:prstGeom>
        </p:spPr>
      </p:pic>
      <p:pic>
        <p:nvPicPr>
          <p:cNvPr id="11" name="Picture 10" descr="g_equals_two.png">
            <a:extLst>
              <a:ext uri="{FF2B5EF4-FFF2-40B4-BE49-F238E27FC236}">
                <a16:creationId xmlns:a16="http://schemas.microsoft.com/office/drawing/2014/main" id="{792BD835-5677-7131-1E40-B7122C2F44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23" r="26647"/>
          <a:stretch/>
        </p:blipFill>
        <p:spPr>
          <a:xfrm>
            <a:off x="2301062" y="1364065"/>
            <a:ext cx="1470135" cy="161978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0B7AA8-CC07-72F6-481D-7409CB2FC9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8658" y="4714080"/>
            <a:ext cx="1557358" cy="1408657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B7C131-28AB-C331-6519-2D7133C35D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0656" y="1371916"/>
            <a:ext cx="1342104" cy="1431846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2C276F-3E19-0DDB-D84E-641F1870067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6738" y="719992"/>
            <a:ext cx="1014159" cy="1082319"/>
          </a:xfrm>
          <a:prstGeom prst="rect">
            <a:avLst/>
          </a:prstGeom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B28C85-FFF7-DE0A-C1F5-72E56FD5FD3F}"/>
              </a:ext>
            </a:extLst>
          </p:cNvPr>
          <p:cNvSpPr txBox="1"/>
          <p:nvPr/>
        </p:nvSpPr>
        <p:spPr>
          <a:xfrm>
            <a:off x="6418511" y="3947380"/>
            <a:ext cx="1355009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Bahnschrift Light" panose="020B0502040204020203" pitchFamily="34" charset="0"/>
              </a:rPr>
              <a:t>Hadronic</a:t>
            </a:r>
            <a:endParaRPr lang="en-US" sz="1600" dirty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AE8DEF83-4ADD-20E5-7633-CC100889952B}"/>
              </a:ext>
            </a:extLst>
          </p:cNvPr>
          <p:cNvSpPr/>
          <p:nvPr/>
        </p:nvSpPr>
        <p:spPr>
          <a:xfrm rot="5400000">
            <a:off x="7848381" y="2679962"/>
            <a:ext cx="151467" cy="821051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3F6114F1-62FF-EB15-7206-587B46DEB8F3}"/>
              </a:ext>
            </a:extLst>
          </p:cNvPr>
          <p:cNvSpPr/>
          <p:nvPr/>
        </p:nvSpPr>
        <p:spPr>
          <a:xfrm rot="16200000" flipH="1">
            <a:off x="3614952" y="2932711"/>
            <a:ext cx="189533" cy="433665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C3C17E-1869-8626-962C-BD7B78A94C77}"/>
              </a:ext>
            </a:extLst>
          </p:cNvPr>
          <p:cNvSpPr txBox="1"/>
          <p:nvPr/>
        </p:nvSpPr>
        <p:spPr>
          <a:xfrm>
            <a:off x="1310401" y="851048"/>
            <a:ext cx="791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Dirac</a:t>
            </a:r>
          </a:p>
        </p:txBody>
      </p:sp>
      <p:pic>
        <p:nvPicPr>
          <p:cNvPr id="19" name="Picture 18" descr="schwinger2.jpg">
            <a:extLst>
              <a:ext uri="{FF2B5EF4-FFF2-40B4-BE49-F238E27FC236}">
                <a16:creationId xmlns:a16="http://schemas.microsoft.com/office/drawing/2014/main" id="{733B15CE-DC88-91E9-0672-13F09B56E2A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571" y="4777409"/>
            <a:ext cx="1153179" cy="14709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642989-4369-4EE7-8A17-7E2FBC3E32DD}"/>
              </a:ext>
            </a:extLst>
          </p:cNvPr>
          <p:cNvSpPr txBox="1"/>
          <p:nvPr/>
        </p:nvSpPr>
        <p:spPr>
          <a:xfrm>
            <a:off x="1111057" y="4414777"/>
            <a:ext cx="1472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Schwinger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97C5E0-B2B8-7234-1195-2666550DE331}"/>
              </a:ext>
            </a:extLst>
          </p:cNvPr>
          <p:cNvSpPr txBox="1"/>
          <p:nvPr/>
        </p:nvSpPr>
        <p:spPr>
          <a:xfrm>
            <a:off x="3746588" y="874156"/>
            <a:ext cx="2053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Kinoshita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A8C7F4-F1E0-5700-2F69-0109697BC23C}"/>
              </a:ext>
            </a:extLst>
          </p:cNvPr>
          <p:cNvSpPr txBox="1"/>
          <p:nvPr/>
        </p:nvSpPr>
        <p:spPr>
          <a:xfrm>
            <a:off x="2391826" y="5992270"/>
            <a:ext cx="1860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1</a:t>
            </a:r>
            <a:r>
              <a:rPr lang="en-US" sz="1600" baseline="30000" dirty="0">
                <a:solidFill>
                  <a:srgbClr val="000000"/>
                </a:solidFill>
                <a:latin typeface="Bahnschrift Light" panose="020B0502040204020203" pitchFamily="34" charset="0"/>
              </a:rPr>
              <a:t>st</a:t>
            </a:r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 Order QED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77D511-DFE2-DB1B-0D8C-4FB5B1BFFECA}"/>
              </a:ext>
            </a:extLst>
          </p:cNvPr>
          <p:cNvSpPr txBox="1"/>
          <p:nvPr/>
        </p:nvSpPr>
        <p:spPr>
          <a:xfrm>
            <a:off x="2285817" y="795317"/>
            <a:ext cx="14879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Charged,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spin ½ </a:t>
            </a:r>
          </a:p>
        </p:txBody>
      </p:sp>
      <p:pic>
        <p:nvPicPr>
          <p:cNvPr id="24" name="Picture 23" descr="TP_tmp.png">
            <a:extLst>
              <a:ext uri="{FF2B5EF4-FFF2-40B4-BE49-F238E27FC236}">
                <a16:creationId xmlns:a16="http://schemas.microsoft.com/office/drawing/2014/main" id="{79497F55-A102-545F-0C23-BDB5BCBC3F4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815" y="5160208"/>
            <a:ext cx="1730754" cy="5669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4EBA3BD-2461-EA82-18CC-347D4FC5BCBC}"/>
              </a:ext>
            </a:extLst>
          </p:cNvPr>
          <p:cNvSpPr txBox="1"/>
          <p:nvPr/>
        </p:nvSpPr>
        <p:spPr>
          <a:xfrm>
            <a:off x="5766626" y="1512707"/>
            <a:ext cx="14734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+12671 diagrams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6C25AC-E4C2-D27E-5307-22572027E6BA}"/>
              </a:ext>
            </a:extLst>
          </p:cNvPr>
          <p:cNvSpPr txBox="1"/>
          <p:nvPr/>
        </p:nvSpPr>
        <p:spPr>
          <a:xfrm>
            <a:off x="4830820" y="779744"/>
            <a:ext cx="15136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Up to 10</a:t>
            </a:r>
            <a:r>
              <a:rPr lang="en-US" sz="1600" baseline="30000" dirty="0">
                <a:solidFill>
                  <a:srgbClr val="000000"/>
                </a:solidFill>
                <a:latin typeface="Bahnschrift Light" panose="020B0502040204020203" pitchFamily="34" charset="0"/>
              </a:rPr>
              <a:t>th</a:t>
            </a:r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 Order QED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B94FC3B-7C2C-C493-DA28-FDA4B64CBB9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4555" y="1711794"/>
            <a:ext cx="1098729" cy="1057051"/>
          </a:xfrm>
          <a:prstGeom prst="rect">
            <a:avLst/>
          </a:prstGeom>
          <a:ln>
            <a:noFill/>
          </a:ln>
        </p:spPr>
      </p:pic>
      <p:pic>
        <p:nvPicPr>
          <p:cNvPr id="29" name="Picture 28" descr="tea_dirac_color.jpg">
            <a:extLst>
              <a:ext uri="{FF2B5EF4-FFF2-40B4-BE49-F238E27FC236}">
                <a16:creationId xmlns:a16="http://schemas.microsoft.com/office/drawing/2014/main" id="{DCC2E5A3-BBA1-73FE-764F-68A94AB0E70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920" y="1189439"/>
            <a:ext cx="1153179" cy="1601560"/>
          </a:xfrm>
          <a:prstGeom prst="rect">
            <a:avLst/>
          </a:prstGeom>
        </p:spPr>
      </p:pic>
      <p:pic>
        <p:nvPicPr>
          <p:cNvPr id="30" name="Picture 29" descr="1488169_10152580236362673_4741441370080517851_n.jpg">
            <a:extLst>
              <a:ext uri="{FF2B5EF4-FFF2-40B4-BE49-F238E27FC236}">
                <a16:creationId xmlns:a16="http://schemas.microsoft.com/office/drawing/2014/main" id="{CB6AC6DD-A048-FCB5-AF4D-3DC214E09BE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9597" y="1199187"/>
            <a:ext cx="1236702" cy="16199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689B2A1-6269-E941-97B0-24C1BB50A87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2937" y="5320048"/>
            <a:ext cx="839049" cy="972638"/>
          </a:xfrm>
          <a:prstGeom prst="rect">
            <a:avLst/>
          </a:prstGeom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6DC7A-44D8-8D11-FEB1-7C8DE9B4CAF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7948" y="4947861"/>
            <a:ext cx="943516" cy="913153"/>
          </a:xfrm>
          <a:prstGeom prst="rect">
            <a:avLst/>
          </a:prstGeom>
          <a:ln>
            <a:noFill/>
          </a:ln>
        </p:spPr>
      </p:pic>
      <p:sp>
        <p:nvSpPr>
          <p:cNvPr id="34" name="Left Brace 33">
            <a:extLst>
              <a:ext uri="{FF2B5EF4-FFF2-40B4-BE49-F238E27FC236}">
                <a16:creationId xmlns:a16="http://schemas.microsoft.com/office/drawing/2014/main" id="{63F98A15-EB93-C30D-FFD1-BA279AC06086}"/>
              </a:ext>
            </a:extLst>
          </p:cNvPr>
          <p:cNvSpPr/>
          <p:nvPr/>
        </p:nvSpPr>
        <p:spPr>
          <a:xfrm rot="5400000">
            <a:off x="6055171" y="2777630"/>
            <a:ext cx="170815" cy="656922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3797244F-CE45-02D8-3E63-902393C773DA}"/>
              </a:ext>
            </a:extLst>
          </p:cNvPr>
          <p:cNvSpPr/>
          <p:nvPr/>
        </p:nvSpPr>
        <p:spPr>
          <a:xfrm rot="5400000" flipH="1">
            <a:off x="4860250" y="3152979"/>
            <a:ext cx="217740" cy="1548988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70EF4ED-B5CD-7250-C734-B12011CD6E4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8451" y="4262940"/>
            <a:ext cx="952782" cy="913153"/>
          </a:xfrm>
          <a:prstGeom prst="rect">
            <a:avLst/>
          </a:prstGeom>
          <a:ln>
            <a:noFill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2219A82-7ACE-DC42-B967-CAB83850E1F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3"/>
          <a:stretch/>
        </p:blipFill>
        <p:spPr>
          <a:xfrm>
            <a:off x="6933456" y="4278026"/>
            <a:ext cx="975697" cy="913153"/>
          </a:xfrm>
          <a:prstGeom prst="rect">
            <a:avLst/>
          </a:pr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84A13B-3928-7485-DA7B-C84C7AFEF77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4314" y="5405547"/>
            <a:ext cx="851222" cy="769691"/>
          </a:xfrm>
          <a:prstGeom prst="rect">
            <a:avLst/>
          </a:prstGeom>
          <a:ln>
            <a:noFill/>
          </a:ln>
        </p:spPr>
      </p:pic>
      <p:sp>
        <p:nvSpPr>
          <p:cNvPr id="40" name="Left Brace 39">
            <a:extLst>
              <a:ext uri="{FF2B5EF4-FFF2-40B4-BE49-F238E27FC236}">
                <a16:creationId xmlns:a16="http://schemas.microsoft.com/office/drawing/2014/main" id="{10C0A135-2147-DFFE-375A-19408F5BEC64}"/>
              </a:ext>
            </a:extLst>
          </p:cNvPr>
          <p:cNvSpPr/>
          <p:nvPr/>
        </p:nvSpPr>
        <p:spPr>
          <a:xfrm rot="16200000">
            <a:off x="6953318" y="3499269"/>
            <a:ext cx="185314" cy="748295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ECAB293-6973-612E-E9FF-B3312B236A30}"/>
              </a:ext>
            </a:extLst>
          </p:cNvPr>
          <p:cNvCxnSpPr/>
          <p:nvPr/>
        </p:nvCxnSpPr>
        <p:spPr>
          <a:xfrm>
            <a:off x="3112620" y="2768600"/>
            <a:ext cx="469900" cy="26670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BA649BA-645A-CF98-12D2-0266F6EF499A}"/>
              </a:ext>
            </a:extLst>
          </p:cNvPr>
          <p:cNvCxnSpPr/>
          <p:nvPr/>
        </p:nvCxnSpPr>
        <p:spPr>
          <a:xfrm flipV="1">
            <a:off x="3303120" y="4140200"/>
            <a:ext cx="1549400" cy="74930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DC266BB-CC8E-9D3B-B778-2F99D3B1BB19}"/>
              </a:ext>
            </a:extLst>
          </p:cNvPr>
          <p:cNvCxnSpPr/>
          <p:nvPr/>
        </p:nvCxnSpPr>
        <p:spPr>
          <a:xfrm>
            <a:off x="5728820" y="2794000"/>
            <a:ext cx="348193" cy="230857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73BBADF0-BBB6-064B-CC6D-421A94D6F27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5726" y="1755637"/>
            <a:ext cx="1060683" cy="117916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41072B8-ACE5-04E5-CCB7-B8F045A745F4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8798" y="743240"/>
            <a:ext cx="1161552" cy="1052505"/>
          </a:xfrm>
          <a:prstGeom prst="rect">
            <a:avLst/>
          </a:prstGeom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DC44837-87CD-2FDF-067D-20DE84B4BF2C}"/>
              </a:ext>
            </a:extLst>
          </p:cNvPr>
          <p:cNvSpPr txBox="1"/>
          <p:nvPr/>
        </p:nvSpPr>
        <p:spPr>
          <a:xfrm>
            <a:off x="7176595" y="2696270"/>
            <a:ext cx="2079039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82828"/>
                </a:solidFill>
                <a:latin typeface="Bahnschrift Light" panose="020B0502040204020203" pitchFamily="34" charset="0"/>
              </a:rPr>
              <a:t>Electroweak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366191-95C3-FF53-F04F-697D35B29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Standard Model components of g</a:t>
            </a:r>
            <a:r>
              <a:rPr lang="el-GR" baseline="-25000" dirty="0"/>
              <a:t>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548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8F2A8-D2F0-9945-DA63-AE19FA90E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D08AB-CE9B-D776-7D5B-19343F436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14083-11FA-4E5C-BF00-66D691F78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12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8AF2DA-152F-C6DD-E4CE-306F2A678794}"/>
              </a:ext>
            </a:extLst>
          </p:cNvPr>
          <p:cNvSpPr/>
          <p:nvPr/>
        </p:nvSpPr>
        <p:spPr>
          <a:xfrm>
            <a:off x="6268570" y="5499100"/>
            <a:ext cx="374650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Bahnschrift Light" panose="020B0502040204020203" pitchFamily="34" charset="0"/>
            </a:endParaRPr>
          </a:p>
        </p:txBody>
      </p:sp>
      <p:sp>
        <p:nvSpPr>
          <p:cNvPr id="38" name="Content Placeholder 1">
            <a:extLst>
              <a:ext uri="{FF2B5EF4-FFF2-40B4-BE49-F238E27FC236}">
                <a16:creationId xmlns:a16="http://schemas.microsoft.com/office/drawing/2014/main" id="{7CCD1844-E7E1-C984-2A10-FCE5B3006C35}"/>
              </a:ext>
            </a:extLst>
          </p:cNvPr>
          <p:cNvSpPr txBox="1">
            <a:spLocks/>
          </p:cNvSpPr>
          <p:nvPr/>
        </p:nvSpPr>
        <p:spPr>
          <a:xfrm>
            <a:off x="4398692" y="4599338"/>
            <a:ext cx="5775128" cy="152292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E41A48-9B6E-1FA0-6535-4F3856207F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611" b="1318"/>
          <a:stretch/>
        </p:blipFill>
        <p:spPr>
          <a:xfrm>
            <a:off x="1080620" y="2882901"/>
            <a:ext cx="1498600" cy="1193800"/>
          </a:xfrm>
          <a:prstGeom prst="rect">
            <a:avLst/>
          </a:prstGeom>
        </p:spPr>
      </p:pic>
      <p:pic>
        <p:nvPicPr>
          <p:cNvPr id="11" name="Picture 10" descr="g_equals_two.png">
            <a:extLst>
              <a:ext uri="{FF2B5EF4-FFF2-40B4-BE49-F238E27FC236}">
                <a16:creationId xmlns:a16="http://schemas.microsoft.com/office/drawing/2014/main" id="{9E121553-29DF-F0CD-4F15-01A4BE9D59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23" r="26647"/>
          <a:stretch/>
        </p:blipFill>
        <p:spPr>
          <a:xfrm>
            <a:off x="2301062" y="1364065"/>
            <a:ext cx="1470135" cy="161978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DD4FCA-16CC-7F13-D2E3-DC16D366CF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8658" y="4714080"/>
            <a:ext cx="1557358" cy="1408657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BBAA68-D096-0194-59B4-3F8FC197A4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0656" y="1371916"/>
            <a:ext cx="1342104" cy="1431846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A3D018-2844-D795-0B82-F8528FEAC2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6738" y="719992"/>
            <a:ext cx="1014159" cy="1082319"/>
          </a:xfrm>
          <a:prstGeom prst="rect">
            <a:avLst/>
          </a:prstGeom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19A397-5B62-3B4D-64F1-DBA978BAEAAB}"/>
              </a:ext>
            </a:extLst>
          </p:cNvPr>
          <p:cNvSpPr txBox="1"/>
          <p:nvPr/>
        </p:nvSpPr>
        <p:spPr>
          <a:xfrm>
            <a:off x="6418511" y="3947380"/>
            <a:ext cx="1355009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Bahnschrift Light" panose="020B0502040204020203" pitchFamily="34" charset="0"/>
              </a:rPr>
              <a:t>Hadronic</a:t>
            </a:r>
            <a:endParaRPr lang="en-US" sz="1600" dirty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2A42C8E7-72D3-30A2-14C2-37CC128C6BEB}"/>
              </a:ext>
            </a:extLst>
          </p:cNvPr>
          <p:cNvSpPr/>
          <p:nvPr/>
        </p:nvSpPr>
        <p:spPr>
          <a:xfrm rot="5400000">
            <a:off x="7848381" y="2679962"/>
            <a:ext cx="151467" cy="821051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8FCBE919-E9EF-F9A6-C343-975877069A49}"/>
              </a:ext>
            </a:extLst>
          </p:cNvPr>
          <p:cNvSpPr/>
          <p:nvPr/>
        </p:nvSpPr>
        <p:spPr>
          <a:xfrm rot="16200000" flipH="1">
            <a:off x="3614952" y="2932711"/>
            <a:ext cx="189533" cy="433665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AFF851-569E-EDF7-861C-83C2FBF7B440}"/>
              </a:ext>
            </a:extLst>
          </p:cNvPr>
          <p:cNvSpPr txBox="1"/>
          <p:nvPr/>
        </p:nvSpPr>
        <p:spPr>
          <a:xfrm>
            <a:off x="1310401" y="851048"/>
            <a:ext cx="791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Dirac</a:t>
            </a:r>
          </a:p>
        </p:txBody>
      </p:sp>
      <p:pic>
        <p:nvPicPr>
          <p:cNvPr id="19" name="Picture 18" descr="schwinger2.jpg">
            <a:extLst>
              <a:ext uri="{FF2B5EF4-FFF2-40B4-BE49-F238E27FC236}">
                <a16:creationId xmlns:a16="http://schemas.microsoft.com/office/drawing/2014/main" id="{A4A00FD2-1F61-70CF-E22B-87FCC17294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571" y="4777409"/>
            <a:ext cx="1153179" cy="14709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6689F08-2B52-0B76-0777-5CA02358F7CE}"/>
              </a:ext>
            </a:extLst>
          </p:cNvPr>
          <p:cNvSpPr txBox="1"/>
          <p:nvPr/>
        </p:nvSpPr>
        <p:spPr>
          <a:xfrm>
            <a:off x="1111057" y="4414777"/>
            <a:ext cx="1472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Schwinger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1D45BC-0837-AC40-4C1C-769E6F23544B}"/>
              </a:ext>
            </a:extLst>
          </p:cNvPr>
          <p:cNvSpPr txBox="1"/>
          <p:nvPr/>
        </p:nvSpPr>
        <p:spPr>
          <a:xfrm>
            <a:off x="3746588" y="874156"/>
            <a:ext cx="2053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Kinoshita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0AFE23-CEF8-07C2-0944-A175365E5418}"/>
              </a:ext>
            </a:extLst>
          </p:cNvPr>
          <p:cNvSpPr txBox="1"/>
          <p:nvPr/>
        </p:nvSpPr>
        <p:spPr>
          <a:xfrm>
            <a:off x="2391826" y="5992270"/>
            <a:ext cx="1860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1</a:t>
            </a:r>
            <a:r>
              <a:rPr lang="en-US" sz="1600" baseline="30000" dirty="0">
                <a:solidFill>
                  <a:srgbClr val="000000"/>
                </a:solidFill>
                <a:latin typeface="Bahnschrift Light" panose="020B0502040204020203" pitchFamily="34" charset="0"/>
              </a:rPr>
              <a:t>st</a:t>
            </a:r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 Order QED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5A8539-1B58-0CC7-8138-C3E5D1AD5883}"/>
              </a:ext>
            </a:extLst>
          </p:cNvPr>
          <p:cNvSpPr txBox="1"/>
          <p:nvPr/>
        </p:nvSpPr>
        <p:spPr>
          <a:xfrm>
            <a:off x="2285817" y="795317"/>
            <a:ext cx="14879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Charged,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spin ½ </a:t>
            </a:r>
          </a:p>
        </p:txBody>
      </p:sp>
      <p:pic>
        <p:nvPicPr>
          <p:cNvPr id="24" name="Picture 23" descr="TP_tmp.png">
            <a:extLst>
              <a:ext uri="{FF2B5EF4-FFF2-40B4-BE49-F238E27FC236}">
                <a16:creationId xmlns:a16="http://schemas.microsoft.com/office/drawing/2014/main" id="{EB364A6F-38D2-9F1D-D53C-84213772AAD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815" y="5160208"/>
            <a:ext cx="1730754" cy="5669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4B15077-1548-09A2-2F8D-4F7BDC4D4BAB}"/>
              </a:ext>
            </a:extLst>
          </p:cNvPr>
          <p:cNvSpPr txBox="1"/>
          <p:nvPr/>
        </p:nvSpPr>
        <p:spPr>
          <a:xfrm>
            <a:off x="5766626" y="1512707"/>
            <a:ext cx="14734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+12671 diagrams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4DA03-F053-AD78-3593-20B1686C9FEF}"/>
              </a:ext>
            </a:extLst>
          </p:cNvPr>
          <p:cNvSpPr txBox="1"/>
          <p:nvPr/>
        </p:nvSpPr>
        <p:spPr>
          <a:xfrm>
            <a:off x="4830820" y="779744"/>
            <a:ext cx="15136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Up to 10</a:t>
            </a:r>
            <a:r>
              <a:rPr lang="en-US" sz="1600" baseline="30000" dirty="0">
                <a:solidFill>
                  <a:srgbClr val="000000"/>
                </a:solidFill>
                <a:latin typeface="Bahnschrift Light" panose="020B0502040204020203" pitchFamily="34" charset="0"/>
              </a:rPr>
              <a:t>th</a:t>
            </a:r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 Order QED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2D9D3B3-8F4E-CA97-47AC-028B9014F1B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4555" y="1711794"/>
            <a:ext cx="1098729" cy="1057051"/>
          </a:xfrm>
          <a:prstGeom prst="rect">
            <a:avLst/>
          </a:prstGeom>
          <a:ln>
            <a:noFill/>
          </a:ln>
        </p:spPr>
      </p:pic>
      <p:pic>
        <p:nvPicPr>
          <p:cNvPr id="29" name="Picture 28" descr="tea_dirac_color.jpg">
            <a:extLst>
              <a:ext uri="{FF2B5EF4-FFF2-40B4-BE49-F238E27FC236}">
                <a16:creationId xmlns:a16="http://schemas.microsoft.com/office/drawing/2014/main" id="{AC1F4C81-425D-A9A9-4951-32E475BCC0E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920" y="1189439"/>
            <a:ext cx="1153179" cy="1601560"/>
          </a:xfrm>
          <a:prstGeom prst="rect">
            <a:avLst/>
          </a:prstGeom>
        </p:spPr>
      </p:pic>
      <p:pic>
        <p:nvPicPr>
          <p:cNvPr id="30" name="Picture 29" descr="1488169_10152580236362673_4741441370080517851_n.jpg">
            <a:extLst>
              <a:ext uri="{FF2B5EF4-FFF2-40B4-BE49-F238E27FC236}">
                <a16:creationId xmlns:a16="http://schemas.microsoft.com/office/drawing/2014/main" id="{B803B673-0F4A-E521-A6AC-FE7935FA49F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9597" y="1199187"/>
            <a:ext cx="1236702" cy="161999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E1E36EA-CE5F-C7F4-6E16-C2CDBF26863C}"/>
              </a:ext>
            </a:extLst>
          </p:cNvPr>
          <p:cNvSpPr txBox="1"/>
          <p:nvPr/>
        </p:nvSpPr>
        <p:spPr>
          <a:xfrm>
            <a:off x="8409323" y="4231679"/>
            <a:ext cx="1264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Bahnschrift Light" panose="020B0502040204020203" pitchFamily="34" charset="0"/>
              </a:rPr>
              <a:t>BSM?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469F764-355C-D76A-E6CD-8F3E2091533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2937" y="5320048"/>
            <a:ext cx="839049" cy="972638"/>
          </a:xfrm>
          <a:prstGeom prst="rect">
            <a:avLst/>
          </a:prstGeom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9FD51E0-19CA-B95F-95D3-C7260A8CB4F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7948" y="4947861"/>
            <a:ext cx="943516" cy="913153"/>
          </a:xfrm>
          <a:prstGeom prst="rect">
            <a:avLst/>
          </a:prstGeom>
          <a:ln>
            <a:noFill/>
          </a:ln>
        </p:spPr>
      </p:pic>
      <p:sp>
        <p:nvSpPr>
          <p:cNvPr id="34" name="Left Brace 33">
            <a:extLst>
              <a:ext uri="{FF2B5EF4-FFF2-40B4-BE49-F238E27FC236}">
                <a16:creationId xmlns:a16="http://schemas.microsoft.com/office/drawing/2014/main" id="{7EA836E5-7E30-1323-E6D1-53ABD23BD049}"/>
              </a:ext>
            </a:extLst>
          </p:cNvPr>
          <p:cNvSpPr/>
          <p:nvPr/>
        </p:nvSpPr>
        <p:spPr>
          <a:xfrm rot="5400000">
            <a:off x="6055171" y="2777630"/>
            <a:ext cx="170815" cy="656922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01F04859-0F38-BCA4-4EAB-3490754EAE46}"/>
              </a:ext>
            </a:extLst>
          </p:cNvPr>
          <p:cNvSpPr/>
          <p:nvPr/>
        </p:nvSpPr>
        <p:spPr>
          <a:xfrm rot="5400000" flipH="1">
            <a:off x="4860250" y="3152979"/>
            <a:ext cx="217740" cy="1548988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7AA5C8B-A092-8CB3-B229-828053A593E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8451" y="4262940"/>
            <a:ext cx="952782" cy="913153"/>
          </a:xfrm>
          <a:prstGeom prst="rect">
            <a:avLst/>
          </a:prstGeom>
          <a:ln>
            <a:noFill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84590BC-414B-65EA-279E-3DB9BD93B25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3"/>
          <a:stretch/>
        </p:blipFill>
        <p:spPr>
          <a:xfrm>
            <a:off x="6933456" y="4278026"/>
            <a:ext cx="975697" cy="913153"/>
          </a:xfrm>
          <a:prstGeom prst="rect">
            <a:avLst/>
          </a:pr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33F3E5D-ED66-1056-BA5B-95AD8CA7CE61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4314" y="5405547"/>
            <a:ext cx="851222" cy="769691"/>
          </a:xfrm>
          <a:prstGeom prst="rect">
            <a:avLst/>
          </a:prstGeom>
          <a:ln>
            <a:noFill/>
          </a:ln>
        </p:spPr>
      </p:pic>
      <p:sp>
        <p:nvSpPr>
          <p:cNvPr id="40" name="Left Brace 39">
            <a:extLst>
              <a:ext uri="{FF2B5EF4-FFF2-40B4-BE49-F238E27FC236}">
                <a16:creationId xmlns:a16="http://schemas.microsoft.com/office/drawing/2014/main" id="{E46EDFDA-13E9-32F1-BFBD-A06BF4273229}"/>
              </a:ext>
            </a:extLst>
          </p:cNvPr>
          <p:cNvSpPr/>
          <p:nvPr/>
        </p:nvSpPr>
        <p:spPr>
          <a:xfrm rot="16200000">
            <a:off x="6953318" y="3499269"/>
            <a:ext cx="185314" cy="748295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F2FF574-6204-90FB-60A7-2FC786585035}"/>
              </a:ext>
            </a:extLst>
          </p:cNvPr>
          <p:cNvCxnSpPr/>
          <p:nvPr/>
        </p:nvCxnSpPr>
        <p:spPr>
          <a:xfrm>
            <a:off x="3112620" y="2768600"/>
            <a:ext cx="469900" cy="26670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F77A81D-30E5-28CD-B383-0623F33D32F7}"/>
              </a:ext>
            </a:extLst>
          </p:cNvPr>
          <p:cNvCxnSpPr/>
          <p:nvPr/>
        </p:nvCxnSpPr>
        <p:spPr>
          <a:xfrm flipV="1">
            <a:off x="3303120" y="4140200"/>
            <a:ext cx="1549400" cy="74930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382C797-FAE5-C15A-A1FF-D777D6FD9093}"/>
              </a:ext>
            </a:extLst>
          </p:cNvPr>
          <p:cNvCxnSpPr/>
          <p:nvPr/>
        </p:nvCxnSpPr>
        <p:spPr>
          <a:xfrm>
            <a:off x="5728820" y="2794000"/>
            <a:ext cx="348193" cy="230857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C164BCEF-990F-363C-F0E7-CAC9B81FB91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5726" y="1755637"/>
            <a:ext cx="1060683" cy="117916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2144224-BB27-52AC-83DE-B8AEB5A680C7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8798" y="743240"/>
            <a:ext cx="1161552" cy="1052505"/>
          </a:xfrm>
          <a:prstGeom prst="rect">
            <a:avLst/>
          </a:prstGeom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28BF94D-35EF-CA83-6B73-0E5F216195E7}"/>
              </a:ext>
            </a:extLst>
          </p:cNvPr>
          <p:cNvSpPr txBox="1"/>
          <p:nvPr/>
        </p:nvSpPr>
        <p:spPr>
          <a:xfrm>
            <a:off x="7176595" y="2696270"/>
            <a:ext cx="2079039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82828"/>
                </a:solidFill>
                <a:latin typeface="Bahnschrift Light" panose="020B0502040204020203" pitchFamily="34" charset="0"/>
              </a:rPr>
              <a:t>Electroweak</a:t>
            </a:r>
          </a:p>
        </p:txBody>
      </p:sp>
      <p:sp>
        <p:nvSpPr>
          <p:cNvPr id="51" name="Left Brace 50">
            <a:extLst>
              <a:ext uri="{FF2B5EF4-FFF2-40B4-BE49-F238E27FC236}">
                <a16:creationId xmlns:a16="http://schemas.microsoft.com/office/drawing/2014/main" id="{00D74C25-C567-2649-CBE8-9724193229B9}"/>
              </a:ext>
            </a:extLst>
          </p:cNvPr>
          <p:cNvSpPr/>
          <p:nvPr/>
        </p:nvSpPr>
        <p:spPr>
          <a:xfrm rot="16200000">
            <a:off x="8811556" y="3300058"/>
            <a:ext cx="177040" cy="1770390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pic>
        <p:nvPicPr>
          <p:cNvPr id="8" name="Picture 7" descr="Blue numbers on a black background&#10;&#10;AI-generated content may be incorrect.">
            <a:extLst>
              <a:ext uri="{FF2B5EF4-FFF2-40B4-BE49-F238E27FC236}">
                <a16:creationId xmlns:a16="http://schemas.microsoft.com/office/drawing/2014/main" id="{865B0959-A9F1-A2AC-5CF8-0ABBB31ECA2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26" y="3029376"/>
            <a:ext cx="7734300" cy="12573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0BD9961-3D7A-BFEC-246E-6A896D6A7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Standard Model components of g</a:t>
            </a:r>
            <a:r>
              <a:rPr lang="el-GR" baseline="-25000" dirty="0"/>
              <a:t>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521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13</a:t>
            </a:fld>
            <a:endParaRPr lang="en-GB" dirty="0">
              <a:latin typeface="Bahnschrift Light" panose="020B050204020402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2D9494-439D-478D-B704-59AEE19C227C}"/>
              </a:ext>
            </a:extLst>
          </p:cNvPr>
          <p:cNvGrpSpPr/>
          <p:nvPr/>
        </p:nvGrpSpPr>
        <p:grpSpPr>
          <a:xfrm>
            <a:off x="413339" y="831517"/>
            <a:ext cx="9075911" cy="2154731"/>
            <a:chOff x="135778" y="601887"/>
            <a:chExt cx="9075911" cy="215473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7DBD0F7-1DB1-4868-94DA-0EA41257D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874"/>
            <a:stretch/>
          </p:blipFill>
          <p:spPr>
            <a:xfrm>
              <a:off x="5479653" y="1141261"/>
              <a:ext cx="1332459" cy="1615357"/>
            </a:xfrm>
            <a:prstGeom prst="rect">
              <a:avLst/>
            </a:prstGeom>
            <a:ln>
              <a:noFill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0DBD153-540D-4D11-9C9C-71319125F160}"/>
                </a:ext>
              </a:extLst>
            </p:cNvPr>
            <p:cNvSpPr txBox="1"/>
            <p:nvPr/>
          </p:nvSpPr>
          <p:spPr>
            <a:xfrm>
              <a:off x="5322918" y="601887"/>
              <a:ext cx="1773290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Bahnschrift Light" panose="020B0502040204020203" pitchFamily="34" charset="0"/>
                </a:rPr>
                <a:t>Hadronic Light-by-Light (</a:t>
              </a:r>
              <a:r>
                <a:rPr lang="en-US" sz="1600" dirty="0" err="1">
                  <a:solidFill>
                    <a:srgbClr val="000000"/>
                  </a:solidFill>
                  <a:latin typeface="Bahnschrift Light" panose="020B0502040204020203" pitchFamily="34" charset="0"/>
                </a:rPr>
                <a:t>HLbL</a:t>
              </a:r>
              <a:r>
                <a:rPr lang="en-US" sz="1600" dirty="0">
                  <a:solidFill>
                    <a:srgbClr val="000000"/>
                  </a:solidFill>
                  <a:latin typeface="Bahnschrift Light" panose="020B0502040204020203" pitchFamily="34" charset="0"/>
                </a:rPr>
                <a:t>)</a:t>
              </a:r>
            </a:p>
          </p:txBody>
        </p:sp>
        <p:pic>
          <p:nvPicPr>
            <p:cNvPr id="47" name="Picture 46" descr="g_equals_two.png">
              <a:extLst>
                <a:ext uri="{FF2B5EF4-FFF2-40B4-BE49-F238E27FC236}">
                  <a16:creationId xmlns:a16="http://schemas.microsoft.com/office/drawing/2014/main" id="{298CAB5B-6C17-499B-8832-775EE3302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23" r="26647"/>
            <a:stretch/>
          </p:blipFill>
          <p:spPr>
            <a:xfrm>
              <a:off x="135778" y="1002906"/>
              <a:ext cx="1515533" cy="1669810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0BC4937-2EAD-4A98-9DDD-C59BED982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73879" y="1139528"/>
              <a:ext cx="1695032" cy="1533188"/>
            </a:xfrm>
            <a:prstGeom prst="rect">
              <a:avLst/>
            </a:prstGeom>
            <a:ln>
              <a:noFill/>
            </a:ln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4809415-A6F0-4C39-8B8F-28D361DB5C94}"/>
                </a:ext>
              </a:extLst>
            </p:cNvPr>
            <p:cNvSpPr txBox="1"/>
            <p:nvPr/>
          </p:nvSpPr>
          <p:spPr>
            <a:xfrm>
              <a:off x="333510" y="698783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600" dirty="0">
                  <a:solidFill>
                    <a:srgbClr val="000000"/>
                  </a:solidFill>
                  <a:latin typeface="Bahnschrift Light" panose="020B0502040204020203" pitchFamily="34" charset="0"/>
                </a:rPr>
                <a:t>Dirac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EBB107E-8586-4AF9-9DBD-8480AF39E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845"/>
            <a:stretch/>
          </p:blipFill>
          <p:spPr>
            <a:xfrm>
              <a:off x="3589025" y="1064392"/>
              <a:ext cx="1416887" cy="1492631"/>
            </a:xfrm>
            <a:prstGeom prst="rect">
              <a:avLst/>
            </a:prstGeom>
            <a:ln>
              <a:noFill/>
            </a:ln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191F5B7-89CD-4BDB-9EF5-45BC1C3FEBD7}"/>
                </a:ext>
              </a:extLst>
            </p:cNvPr>
            <p:cNvSpPr txBox="1"/>
            <p:nvPr/>
          </p:nvSpPr>
          <p:spPr>
            <a:xfrm>
              <a:off x="3560694" y="742601"/>
              <a:ext cx="1335622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Bahnschrift Light" panose="020B0502040204020203" pitchFamily="34" charset="0"/>
                </a:rPr>
                <a:t>Electroweak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B944242-3A66-492A-BDF2-8F334BB9F515}"/>
                </a:ext>
              </a:extLst>
            </p:cNvPr>
            <p:cNvSpPr txBox="1"/>
            <p:nvPr/>
          </p:nvSpPr>
          <p:spPr>
            <a:xfrm>
              <a:off x="7148273" y="612897"/>
              <a:ext cx="2063416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Bahnschrift Light" panose="020B0502040204020203" pitchFamily="34" charset="0"/>
                </a:rPr>
                <a:t>Hadronic Vacuum Polarization (HVP)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B358F9EA-7F5F-4E99-A0D9-D16E2BCA8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8822"/>
            <a:stretch/>
          </p:blipFill>
          <p:spPr>
            <a:xfrm>
              <a:off x="7532247" y="1260864"/>
              <a:ext cx="1387815" cy="1262063"/>
            </a:xfrm>
            <a:prstGeom prst="rect">
              <a:avLst/>
            </a:prstGeom>
            <a:ln>
              <a:noFill/>
            </a:ln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1AF7FB2-2F5B-483D-887D-9624FD24A6C7}"/>
                </a:ext>
              </a:extLst>
            </p:cNvPr>
            <p:cNvSpPr txBox="1"/>
            <p:nvPr/>
          </p:nvSpPr>
          <p:spPr>
            <a:xfrm>
              <a:off x="2147579" y="742526"/>
              <a:ext cx="577401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600" dirty="0">
                  <a:solidFill>
                    <a:srgbClr val="000000"/>
                  </a:solidFill>
                  <a:latin typeface="Bahnschrift Light" panose="020B0502040204020203" pitchFamily="34" charset="0"/>
                </a:rPr>
                <a:t>QED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EC68D50-5DB5-CBEC-E854-E818F5082958}"/>
                  </a:ext>
                </a:extLst>
              </p:cNvPr>
              <p:cNvSpPr txBox="1"/>
              <p:nvPr/>
            </p:nvSpPr>
            <p:spPr>
              <a:xfrm>
                <a:off x="9661373" y="1320201"/>
                <a:ext cx="1819985" cy="7021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sub>
                      </m:sSub>
                      <m:r>
                        <a:rPr lang="en-GB" sz="2400" b="0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24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sub>
                          </m:sSub>
                          <m:r>
                            <a:rPr lang="en-GB" sz="2400" b="0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 −2</m:t>
                          </m:r>
                        </m:num>
                        <m:den>
                          <m:r>
                            <a:rPr lang="en-GB" sz="2400" b="0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432FF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EC68D50-5DB5-CBEC-E854-E818F5082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1373" y="1320201"/>
                <a:ext cx="1819985" cy="702115"/>
              </a:xfrm>
              <a:prstGeom prst="rect">
                <a:avLst/>
              </a:prstGeom>
              <a:blipFill>
                <a:blip r:embed="rId7"/>
                <a:stretch>
                  <a:fillRect t="-10714" r="-208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AEDD031F-F957-78DC-8DF7-767A779F4AF2}"/>
              </a:ext>
            </a:extLst>
          </p:cNvPr>
          <p:cNvGrpSpPr/>
          <p:nvPr/>
        </p:nvGrpSpPr>
        <p:grpSpPr>
          <a:xfrm>
            <a:off x="788189" y="3286767"/>
            <a:ext cx="5832402" cy="1263441"/>
            <a:chOff x="2736538" y="3094948"/>
            <a:chExt cx="5832402" cy="1263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788D9B8-FF46-EFB1-32DE-71977E569AA7}"/>
                    </a:ext>
                  </a:extLst>
                </p:cNvPr>
                <p:cNvSpPr txBox="1"/>
                <p:nvPr/>
              </p:nvSpPr>
              <p:spPr>
                <a:xfrm>
                  <a:off x="3752951" y="3708773"/>
                  <a:ext cx="4418582" cy="4726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GB" sz="24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SM</m:t>
                          </m:r>
                        </m:sup>
                      </m:sSubSup>
                      <m:r>
                        <a:rPr lang="en-GB" sz="2400" b="0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sz="2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GB" sz="2400" b="0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QED</m:t>
                          </m:r>
                        </m:sup>
                      </m:sSubSup>
                    </m:oMath>
                  </a14:m>
                  <a:r>
                    <a:rPr lang="en-US" sz="2400" dirty="0">
                      <a:solidFill>
                        <a:srgbClr val="0432FF"/>
                      </a:solidFill>
                      <a:latin typeface="Bahnschrift Light" panose="020B0502040204020203" pitchFamily="34" charset="0"/>
                    </a:rPr>
                    <a:t> +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GB" sz="2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GB" sz="2400" b="0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EW</m:t>
                          </m:r>
                        </m:sup>
                      </m:sSubSup>
                    </m:oMath>
                  </a14:m>
                  <a:r>
                    <a:rPr lang="en-US" sz="2400" dirty="0">
                      <a:solidFill>
                        <a:srgbClr val="0432FF"/>
                      </a:solidFill>
                      <a:latin typeface="Bahnschrift Light" panose="020B0502040204020203" pitchFamily="34" charset="0"/>
                    </a:rPr>
                    <a:t> +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GB" sz="2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GB" sz="2400" b="0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HVP</m:t>
                          </m:r>
                        </m:sup>
                      </m:sSubSup>
                    </m:oMath>
                  </a14:m>
                  <a:r>
                    <a:rPr lang="en-US" sz="2400" dirty="0">
                      <a:solidFill>
                        <a:srgbClr val="0432FF"/>
                      </a:solidFill>
                      <a:latin typeface="Bahnschrift Light" panose="020B0502040204020203" pitchFamily="34" charset="0"/>
                    </a:rPr>
                    <a:t> +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GB" sz="24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GB" sz="2400" b="0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HLbL</m:t>
                          </m:r>
                        </m:sup>
                      </m:sSubSup>
                    </m:oMath>
                  </a14:m>
                  <a:endParaRPr lang="en-US" sz="2400" dirty="0">
                    <a:solidFill>
                      <a:srgbClr val="0432FF"/>
                    </a:solidFill>
                    <a:latin typeface="Bahnschrift Light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788D9B8-FF46-EFB1-32DE-71977E569A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2951" y="3708773"/>
                  <a:ext cx="4418582" cy="472630"/>
                </a:xfrm>
                <a:prstGeom prst="rect">
                  <a:avLst/>
                </a:prstGeom>
                <a:blipFill>
                  <a:blip r:embed="rId8"/>
                  <a:stretch>
                    <a:fillRect l="-1719" t="-7895" r="-573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0A50F7CF-08D1-2B16-DB72-A915767817A5}"/>
                </a:ext>
              </a:extLst>
            </p:cNvPr>
            <p:cNvSpPr/>
            <p:nvPr/>
          </p:nvSpPr>
          <p:spPr>
            <a:xfrm>
              <a:off x="2756003" y="3094948"/>
              <a:ext cx="5812937" cy="1263441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Bahnschrift Light" panose="020B05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13338A7-A2B4-273F-0BA9-553432168B9C}"/>
                </a:ext>
              </a:extLst>
            </p:cNvPr>
            <p:cNvSpPr txBox="1"/>
            <p:nvPr/>
          </p:nvSpPr>
          <p:spPr>
            <a:xfrm>
              <a:off x="4452798" y="3212864"/>
              <a:ext cx="1025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  <a:latin typeface="Bahnschrift Light" panose="020B0502040204020203" pitchFamily="34" charset="0"/>
                </a:rPr>
                <a:t>~99.99%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07600F4-5BD3-A9C0-4035-CBE3B1954FC6}"/>
                </a:ext>
              </a:extLst>
            </p:cNvPr>
            <p:cNvSpPr txBox="1"/>
            <p:nvPr/>
          </p:nvSpPr>
          <p:spPr>
            <a:xfrm>
              <a:off x="5439653" y="3212864"/>
              <a:ext cx="1025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  <a:latin typeface="Bahnschrift Light" panose="020B0502040204020203" pitchFamily="34" charset="0"/>
                </a:rPr>
                <a:t>~1 ppm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EE1479-AB10-A3C9-0EE7-4FE8C3CDA4DF}"/>
                </a:ext>
              </a:extLst>
            </p:cNvPr>
            <p:cNvSpPr txBox="1"/>
            <p:nvPr/>
          </p:nvSpPr>
          <p:spPr>
            <a:xfrm>
              <a:off x="6402545" y="3212864"/>
              <a:ext cx="1049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  <a:latin typeface="Bahnschrift Light" panose="020B0502040204020203" pitchFamily="34" charset="0"/>
                </a:rPr>
                <a:t>~59 ppm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680A049-9A5E-A121-CFD4-53891F7D9D86}"/>
                </a:ext>
              </a:extLst>
            </p:cNvPr>
            <p:cNvSpPr txBox="1"/>
            <p:nvPr/>
          </p:nvSpPr>
          <p:spPr>
            <a:xfrm>
              <a:off x="7451743" y="3212864"/>
              <a:ext cx="1049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  <a:latin typeface="Bahnschrift Light" panose="020B0502040204020203" pitchFamily="34" charset="0"/>
                </a:rPr>
                <a:t>~1 ppm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3626DAF-D1BD-75B3-3F05-6B9DE70F1F7A}"/>
                    </a:ext>
                  </a:extLst>
                </p:cNvPr>
                <p:cNvSpPr txBox="1"/>
                <p:nvPr/>
              </p:nvSpPr>
              <p:spPr>
                <a:xfrm>
                  <a:off x="2736538" y="3254340"/>
                  <a:ext cx="1577355" cy="406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GB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SM</m:t>
                          </m:r>
                        </m:sup>
                      </m:sSubSup>
                    </m:oMath>
                  </a14:m>
                  <a:r>
                    <a:rPr lang="en-US" dirty="0">
                      <a:solidFill>
                        <a:srgbClr val="7030A0"/>
                      </a:solidFill>
                      <a:latin typeface="Bahnschrift Light" panose="020B0502040204020203" pitchFamily="34" charset="0"/>
                    </a:rPr>
                    <a:t>portion</a:t>
                  </a: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3626DAF-D1BD-75B3-3F05-6B9DE70F1F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6538" y="3254340"/>
                  <a:ext cx="1577355" cy="406137"/>
                </a:xfrm>
                <a:prstGeom prst="rect">
                  <a:avLst/>
                </a:prstGeom>
                <a:blipFill>
                  <a:blip r:embed="rId9"/>
                  <a:stretch>
                    <a:fillRect t="-3030" b="-151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E89CC3-C507-31D1-0A67-B56403C77C16}"/>
              </a:ext>
            </a:extLst>
          </p:cNvPr>
          <p:cNvSpPr txBox="1"/>
          <p:nvPr/>
        </p:nvSpPr>
        <p:spPr>
          <a:xfrm>
            <a:off x="266631" y="4878403"/>
            <a:ext cx="11658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Bahnschrift Light" panose="020B0502040204020203" pitchFamily="34" charset="0"/>
              </a:rPr>
              <a:t>a</a:t>
            </a:r>
            <a:r>
              <a:rPr lang="en-US" sz="2400" baseline="-25000" dirty="0" err="1">
                <a:solidFill>
                  <a:schemeClr val="tx1"/>
                </a:solidFill>
                <a:latin typeface="Bahnschrift Light" panose="020B0502040204020203" pitchFamily="34" charset="0"/>
              </a:rPr>
              <a:t>μ</a:t>
            </a:r>
            <a:r>
              <a:rPr lang="en-US" sz="2400" baseline="30000" dirty="0" err="1">
                <a:solidFill>
                  <a:schemeClr val="tx1"/>
                </a:solidFill>
                <a:latin typeface="Bahnschrift Light" panose="020B0502040204020203" pitchFamily="34" charset="0"/>
              </a:rPr>
              <a:t>SM</a:t>
            </a:r>
            <a:r>
              <a:rPr lang="en-US" sz="2400" dirty="0">
                <a:solidFill>
                  <a:schemeClr val="tx1"/>
                </a:solidFill>
                <a:latin typeface="Bahnschrift Light" panose="020B0502040204020203" pitchFamily="34" charset="0"/>
              </a:rPr>
              <a:t> provided by</a:t>
            </a:r>
            <a:r>
              <a:rPr lang="en-US" sz="2400" dirty="0">
                <a:solidFill>
                  <a:srgbClr val="7030A0"/>
                </a:solidFill>
                <a:latin typeface="Bahnschrift Light" panose="020B0502040204020203" pitchFamily="34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Bahnschrift Light" panose="020B0502040204020203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g-2 Theory Initiative</a:t>
            </a:r>
            <a:r>
              <a:rPr lang="en-US" sz="2400" dirty="0">
                <a:solidFill>
                  <a:srgbClr val="7030A0"/>
                </a:solidFill>
                <a:latin typeface="Bahnschrift Light" panose="020B0502040204020203" pitchFamily="34" charset="0"/>
              </a:rPr>
              <a:t> (TI)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ahnschrift Light" panose="020B0502040204020203" pitchFamily="34" charset="0"/>
              </a:rPr>
              <a:t>Uncertainty dominated by hadronic terms – in particular HVP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7DBAAE7-60B9-0F2B-26BC-8822B1E40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Standard model prediction of </a:t>
            </a:r>
            <a:r>
              <a:rPr lang="en-GB" dirty="0" err="1"/>
              <a:t>a</a:t>
            </a:r>
            <a:r>
              <a:rPr lang="en-GB" baseline="-25000" dirty="0" err="1"/>
              <a:t>μ</a:t>
            </a:r>
            <a:endParaRPr lang="en-US" dirty="0"/>
          </a:p>
        </p:txBody>
      </p:sp>
      <p:pic>
        <p:nvPicPr>
          <p:cNvPr id="2" name="Screenshot 2023-07-12 at 1.28.52 PM.png" descr="Screenshot 2023-07-12 at 1.28.52 PM.png">
            <a:extLst>
              <a:ext uri="{FF2B5EF4-FFF2-40B4-BE49-F238E27FC236}">
                <a16:creationId xmlns:a16="http://schemas.microsoft.com/office/drawing/2014/main" id="{E5CDA9EE-EB19-06FB-5A0C-20B37B42B6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2148" y="2857212"/>
            <a:ext cx="4818231" cy="22823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40358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41C74-33BE-1A3F-5C7E-67B17FBDE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602;p39">
            <a:extLst>
              <a:ext uri="{FF2B5EF4-FFF2-40B4-BE49-F238E27FC236}">
                <a16:creationId xmlns:a16="http://schemas.microsoft.com/office/drawing/2014/main" id="{BC84A4BB-A3CE-63BC-71B6-6C2B683D1E73}"/>
              </a:ext>
            </a:extLst>
          </p:cNvPr>
          <p:cNvSpPr txBox="1"/>
          <p:nvPr/>
        </p:nvSpPr>
        <p:spPr>
          <a:xfrm>
            <a:off x="711445" y="1844566"/>
            <a:ext cx="11021649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99" algn="ctr">
              <a:buSzPct val="100000"/>
            </a:pPr>
            <a:r>
              <a:rPr lang="en-GB" sz="5400" dirty="0">
                <a:latin typeface="Bahnschrift Light" panose="020B0502040204020203" pitchFamily="34" charset="0"/>
              </a:rPr>
              <a:t>Fermilab g-2 Experiment: measurement principle</a:t>
            </a:r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C386ED1-505C-7668-0E2C-EEB95F75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08/07/2025</a:t>
            </a:fld>
            <a:endParaRPr lang="en-GB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CCBED4FF-C047-C6F4-3532-72D74858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7F116FD-F9A1-0132-620A-87CAEC8AC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449318" cy="70052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571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4E692-73BD-4E69-95C1-2DF5FB5C4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80" y="782280"/>
            <a:ext cx="9141330" cy="1147959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Positive muons, 3.09 GeV/c, injected into Storage Ring in 125 ns bunches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Muons orbit inside storage ring, spin </a:t>
            </a:r>
            <a:r>
              <a:rPr lang="en-GB" sz="2000" dirty="0" err="1"/>
              <a:t>precesses</a:t>
            </a:r>
            <a:r>
              <a:rPr lang="en-GB" sz="2000" dirty="0"/>
              <a:t> about vertical B field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Decay to positrons </a:t>
            </a:r>
            <a:r>
              <a:rPr lang="en-GB" sz="2000" dirty="0">
                <a:sym typeface="Wingdings" panose="05000000000000000000" pitchFamily="2" charset="2"/>
              </a:rPr>
              <a:t> lower momentum  spiral into centre of storage ring</a:t>
            </a:r>
            <a:endParaRPr lang="en-GB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C5D1-7DE3-44B1-8FEF-90D2F933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708B0B5-D2F2-4330-B774-27F17AF71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08/07/2025</a:t>
            </a:fld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AEFE7E2-20C1-4A71-94AD-C84DD1D25465}"/>
              </a:ext>
            </a:extLst>
          </p:cNvPr>
          <p:cNvGrpSpPr/>
          <p:nvPr/>
        </p:nvGrpSpPr>
        <p:grpSpPr>
          <a:xfrm>
            <a:off x="4790943" y="2259230"/>
            <a:ext cx="3063440" cy="3477776"/>
            <a:chOff x="5077180" y="1353125"/>
            <a:chExt cx="4025254" cy="4315610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5CDF1E1-6C2B-4967-A0A7-8EDFC6581386}"/>
                </a:ext>
              </a:extLst>
            </p:cNvPr>
            <p:cNvGrpSpPr/>
            <p:nvPr/>
          </p:nvGrpSpPr>
          <p:grpSpPr>
            <a:xfrm>
              <a:off x="5134936" y="1353125"/>
              <a:ext cx="3967498" cy="4189191"/>
              <a:chOff x="5134936" y="1353125"/>
              <a:chExt cx="3967498" cy="4189191"/>
            </a:xfrm>
          </p:grpSpPr>
          <p:grpSp>
            <p:nvGrpSpPr>
              <p:cNvPr id="10" name="Group">
                <a:extLst>
                  <a:ext uri="{FF2B5EF4-FFF2-40B4-BE49-F238E27FC236}">
                    <a16:creationId xmlns:a16="http://schemas.microsoft.com/office/drawing/2014/main" id="{A4F9A8A1-5F03-4C57-9F55-181F54EC483C}"/>
                  </a:ext>
                </a:extLst>
              </p:cNvPr>
              <p:cNvGrpSpPr/>
              <p:nvPr/>
            </p:nvGrpSpPr>
            <p:grpSpPr>
              <a:xfrm>
                <a:off x="5134936" y="1717972"/>
                <a:ext cx="3840482" cy="3824344"/>
                <a:chOff x="0" y="0"/>
                <a:chExt cx="3840481" cy="3824342"/>
              </a:xfrm>
            </p:grpSpPr>
            <p:sp>
              <p:nvSpPr>
                <p:cNvPr id="12" name="Rectangle">
                  <a:extLst>
                    <a:ext uri="{FF2B5EF4-FFF2-40B4-BE49-F238E27FC236}">
                      <a16:creationId xmlns:a16="http://schemas.microsoft.com/office/drawing/2014/main" id="{6C5784DA-2595-4870-85F1-B0BE457404D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102804" cy="2194515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" name="Circle">
                  <a:extLst>
                    <a:ext uri="{FF2B5EF4-FFF2-40B4-BE49-F238E27FC236}">
                      <a16:creationId xmlns:a16="http://schemas.microsoft.com/office/drawing/2014/main" id="{BF3BCE5E-754C-4509-A544-D393CA11C4EA}"/>
                    </a:ext>
                  </a:extLst>
                </p:cNvPr>
                <p:cNvSpPr/>
                <p:nvPr/>
              </p:nvSpPr>
              <p:spPr>
                <a:xfrm>
                  <a:off x="64747" y="48609"/>
                  <a:ext cx="3775735" cy="3775734"/>
                </a:xfrm>
                <a:prstGeom prst="ellipse">
                  <a:avLst/>
                </a:prstGeom>
                <a:noFill/>
                <a:ln w="38100" cap="flat">
                  <a:solidFill>
                    <a:srgbClr val="F79305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2400"/>
                  </a:pPr>
                  <a:endParaRPr/>
                </a:p>
              </p:txBody>
            </p:sp>
          </p:grpSp>
          <p:sp>
            <p:nvSpPr>
              <p:cNvPr id="15" name="Circle">
                <a:extLst>
                  <a:ext uri="{FF2B5EF4-FFF2-40B4-BE49-F238E27FC236}">
                    <a16:creationId xmlns:a16="http://schemas.microsoft.com/office/drawing/2014/main" id="{C4B3A698-E665-49B5-B467-F7025B018F5A}"/>
                  </a:ext>
                </a:extLst>
              </p:cNvPr>
              <p:cNvSpPr/>
              <p:nvPr/>
            </p:nvSpPr>
            <p:spPr>
              <a:xfrm>
                <a:off x="5334189" y="1900490"/>
                <a:ext cx="3511236" cy="3511236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ounded Rectangle">
                    <a:extLst>
                      <a:ext uri="{FF2B5EF4-FFF2-40B4-BE49-F238E27FC236}">
                        <a16:creationId xmlns:a16="http://schemas.microsoft.com/office/drawing/2014/main" id="{1FE87BD5-9E5B-443D-A1B2-076F6F9A3B84}"/>
                      </a:ext>
                    </a:extLst>
                  </p:cNvPr>
                  <p:cNvSpPr/>
                  <p:nvPr/>
                </p:nvSpPr>
                <p:spPr>
                  <a:xfrm>
                    <a:off x="5877228" y="3035819"/>
                    <a:ext cx="894168" cy="722327"/>
                  </a:xfrm>
                  <a:prstGeom prst="roundRect">
                    <a:avLst>
                      <a:gd name="adj" fmla="val 16626"/>
                    </a:avLst>
                  </a:prstGeom>
                  <a:solidFill>
                    <a:srgbClr val="FFFFFF"/>
                  </a:solidFill>
                  <a:ln w="50800">
                    <a:solidFill>
                      <a:srgbClr val="3B902F"/>
                    </a:solidFill>
                  </a:ln>
                  <a:extLst>
                    <a:ext uri="{C572A759-6A51-4108-AA02-DFA0A04FC94B}">
                      <ma14:wrappingTextBoxFlag xmlns="" xmlns:m="http://schemas.openxmlformats.org/officeDocument/2006/math" xmlns:ma14="http://schemas.microsoft.com/office/mac/drawingml/2011/main" val="1"/>
                    </a:ext>
                  </a:extLst>
                </p:spPr>
                <p:txBody>
                  <a:bodyPr lIns="0" tIns="0" rIns="0" bIns="0" anchor="ctr"/>
                  <a:lstStyle>
                    <a:lvl1pPr algn="ctr">
                      <a:defRPr sz="3000"/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dirty="0"/>
                  </a:p>
                </p:txBody>
              </p:sp>
            </mc:Choice>
            <mc:Fallback xmlns="">
              <p:sp>
                <p:nvSpPr>
                  <p:cNvPr id="17" name="Rounded Rectangle">
                    <a:extLst>
                      <a:ext uri="{FF2B5EF4-FFF2-40B4-BE49-F238E27FC236}">
                        <a16:creationId xmlns:a16="http://schemas.microsoft.com/office/drawing/2014/main" id="{1FE87BD5-9E5B-443D-A1B2-076F6F9A3B8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7228" y="3035819"/>
                    <a:ext cx="894168" cy="722327"/>
                  </a:xfrm>
                  <a:prstGeom prst="roundRect">
                    <a:avLst>
                      <a:gd name="adj" fmla="val 16626"/>
                    </a:avLst>
                  </a:prstGeom>
                  <a:blipFill>
                    <a:blip r:embed="rId3"/>
                    <a:stretch>
                      <a:fillRect/>
                    </a:stretch>
                  </a:blipFill>
                  <a:ln w="50800">
                    <a:solidFill>
                      <a:srgbClr val="3B902F"/>
                    </a:solidFill>
                  </a:ln>
                  <a:extLst>
                    <a:ext uri="{C572A759-6A51-4108-AA02-DFA0A04FC94B}">
  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  </a:ext>
                  </a:extLst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Square">
                <a:extLst>
                  <a:ext uri="{FF2B5EF4-FFF2-40B4-BE49-F238E27FC236}">
                    <a16:creationId xmlns:a16="http://schemas.microsoft.com/office/drawing/2014/main" id="{6563B383-C869-4918-97F6-94AA91CC45D4}"/>
                  </a:ext>
                </a:extLst>
              </p:cNvPr>
              <p:cNvSpPr/>
              <p:nvPr/>
            </p:nvSpPr>
            <p:spPr>
              <a:xfrm rot="16200000">
                <a:off x="5473660" y="3523044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0" name="Square">
                <a:extLst>
                  <a:ext uri="{FF2B5EF4-FFF2-40B4-BE49-F238E27FC236}">
                    <a16:creationId xmlns:a16="http://schemas.microsoft.com/office/drawing/2014/main" id="{BEAB6DF7-99A9-4482-A994-196B8E6AF440}"/>
                  </a:ext>
                </a:extLst>
              </p:cNvPr>
              <p:cNvSpPr/>
              <p:nvPr/>
            </p:nvSpPr>
            <p:spPr>
              <a:xfrm rot="18900000">
                <a:off x="5960404" y="2413212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1" name="Square">
                <a:extLst>
                  <a:ext uri="{FF2B5EF4-FFF2-40B4-BE49-F238E27FC236}">
                    <a16:creationId xmlns:a16="http://schemas.microsoft.com/office/drawing/2014/main" id="{BB4CF488-08C9-4A82-AD00-64D55BBD7CB7}"/>
                  </a:ext>
                </a:extLst>
              </p:cNvPr>
              <p:cNvSpPr/>
              <p:nvPr/>
            </p:nvSpPr>
            <p:spPr>
              <a:xfrm rot="17100000">
                <a:off x="5538545" y="3109096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2" name="Square">
                <a:extLst>
                  <a:ext uri="{FF2B5EF4-FFF2-40B4-BE49-F238E27FC236}">
                    <a16:creationId xmlns:a16="http://schemas.microsoft.com/office/drawing/2014/main" id="{14549A54-3C35-4BCA-9628-9D56BD4CEE48}"/>
                  </a:ext>
                </a:extLst>
              </p:cNvPr>
              <p:cNvSpPr/>
              <p:nvPr/>
            </p:nvSpPr>
            <p:spPr>
              <a:xfrm rot="20700000">
                <a:off x="6687214" y="2029028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3" name="Square">
                <a:extLst>
                  <a:ext uri="{FF2B5EF4-FFF2-40B4-BE49-F238E27FC236}">
                    <a16:creationId xmlns:a16="http://schemas.microsoft.com/office/drawing/2014/main" id="{93CF4C6A-9535-4359-B5EE-26693412B12D}"/>
                  </a:ext>
                </a:extLst>
              </p:cNvPr>
              <p:cNvSpPr/>
              <p:nvPr/>
            </p:nvSpPr>
            <p:spPr>
              <a:xfrm rot="18000000">
                <a:off x="5709382" y="2731543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4" name="Square">
                <a:extLst>
                  <a:ext uri="{FF2B5EF4-FFF2-40B4-BE49-F238E27FC236}">
                    <a16:creationId xmlns:a16="http://schemas.microsoft.com/office/drawing/2014/main" id="{8A01C64B-3C40-429E-BE1A-7CAAD3AEBE15}"/>
                  </a:ext>
                </a:extLst>
              </p:cNvPr>
              <p:cNvSpPr/>
              <p:nvPr/>
            </p:nvSpPr>
            <p:spPr>
              <a:xfrm rot="19800000">
                <a:off x="6291194" y="2177725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" name="Square">
                <a:extLst>
                  <a:ext uri="{FF2B5EF4-FFF2-40B4-BE49-F238E27FC236}">
                    <a16:creationId xmlns:a16="http://schemas.microsoft.com/office/drawing/2014/main" id="{A38242B8-179C-4576-A866-68868C203E1B}"/>
                  </a:ext>
                </a:extLst>
              </p:cNvPr>
              <p:cNvSpPr/>
              <p:nvPr/>
            </p:nvSpPr>
            <p:spPr>
              <a:xfrm>
                <a:off x="7037324" y="2004542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6" name="Square">
                <a:extLst>
                  <a:ext uri="{FF2B5EF4-FFF2-40B4-BE49-F238E27FC236}">
                    <a16:creationId xmlns:a16="http://schemas.microsoft.com/office/drawing/2014/main" id="{85352A7A-AFAE-47F8-8743-7E1269FB8568}"/>
                  </a:ext>
                </a:extLst>
              </p:cNvPr>
              <p:cNvSpPr/>
              <p:nvPr/>
            </p:nvSpPr>
            <p:spPr>
              <a:xfrm rot="2700000">
                <a:off x="8147155" y="2491285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" name="Square">
                <a:extLst>
                  <a:ext uri="{FF2B5EF4-FFF2-40B4-BE49-F238E27FC236}">
                    <a16:creationId xmlns:a16="http://schemas.microsoft.com/office/drawing/2014/main" id="{C068E2DC-6686-41F6-9702-DB1B516E0809}"/>
                  </a:ext>
                </a:extLst>
              </p:cNvPr>
              <p:cNvSpPr/>
              <p:nvPr/>
            </p:nvSpPr>
            <p:spPr>
              <a:xfrm rot="900000">
                <a:off x="7451272" y="2069426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8" name="Square">
                <a:extLst>
                  <a:ext uri="{FF2B5EF4-FFF2-40B4-BE49-F238E27FC236}">
                    <a16:creationId xmlns:a16="http://schemas.microsoft.com/office/drawing/2014/main" id="{6F1343D5-B563-4D87-AE93-ABDEF982917A}"/>
                  </a:ext>
                </a:extLst>
              </p:cNvPr>
              <p:cNvSpPr/>
              <p:nvPr/>
            </p:nvSpPr>
            <p:spPr>
              <a:xfrm rot="4500000">
                <a:off x="8531339" y="3218096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9" name="Square">
                <a:extLst>
                  <a:ext uri="{FF2B5EF4-FFF2-40B4-BE49-F238E27FC236}">
                    <a16:creationId xmlns:a16="http://schemas.microsoft.com/office/drawing/2014/main" id="{CDE375FD-BDCB-4CA0-8E23-3A29ECDA1109}"/>
                  </a:ext>
                </a:extLst>
              </p:cNvPr>
              <p:cNvSpPr/>
              <p:nvPr/>
            </p:nvSpPr>
            <p:spPr>
              <a:xfrm rot="1800000">
                <a:off x="7828825" y="2240264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0" name="Square">
                <a:extLst>
                  <a:ext uri="{FF2B5EF4-FFF2-40B4-BE49-F238E27FC236}">
                    <a16:creationId xmlns:a16="http://schemas.microsoft.com/office/drawing/2014/main" id="{A9DE4ED7-CD5C-4B4C-99F5-74E0E91C0B48}"/>
                  </a:ext>
                </a:extLst>
              </p:cNvPr>
              <p:cNvSpPr/>
              <p:nvPr/>
            </p:nvSpPr>
            <p:spPr>
              <a:xfrm rot="3600000">
                <a:off x="8382643" y="2822076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1" name="Square">
                <a:extLst>
                  <a:ext uri="{FF2B5EF4-FFF2-40B4-BE49-F238E27FC236}">
                    <a16:creationId xmlns:a16="http://schemas.microsoft.com/office/drawing/2014/main" id="{FD5762D9-4656-4A3B-9752-F167B73B7F37}"/>
                  </a:ext>
                </a:extLst>
              </p:cNvPr>
              <p:cNvSpPr/>
              <p:nvPr/>
            </p:nvSpPr>
            <p:spPr>
              <a:xfrm rot="10800000">
                <a:off x="6994557" y="5071566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2" name="Square">
                <a:extLst>
                  <a:ext uri="{FF2B5EF4-FFF2-40B4-BE49-F238E27FC236}">
                    <a16:creationId xmlns:a16="http://schemas.microsoft.com/office/drawing/2014/main" id="{75498643-D919-4DD0-8656-2F7D3DC6AE68}"/>
                  </a:ext>
                </a:extLst>
              </p:cNvPr>
              <p:cNvSpPr/>
              <p:nvPr/>
            </p:nvSpPr>
            <p:spPr>
              <a:xfrm rot="13500000">
                <a:off x="5884726" y="4584822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3" name="Square">
                <a:extLst>
                  <a:ext uri="{FF2B5EF4-FFF2-40B4-BE49-F238E27FC236}">
                    <a16:creationId xmlns:a16="http://schemas.microsoft.com/office/drawing/2014/main" id="{7FB4D83E-7AD3-47DF-8A24-6E42F29F4C3F}"/>
                  </a:ext>
                </a:extLst>
              </p:cNvPr>
              <p:cNvSpPr/>
              <p:nvPr/>
            </p:nvSpPr>
            <p:spPr>
              <a:xfrm rot="11700000">
                <a:off x="6562876" y="5006681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4" name="Square">
                <a:extLst>
                  <a:ext uri="{FF2B5EF4-FFF2-40B4-BE49-F238E27FC236}">
                    <a16:creationId xmlns:a16="http://schemas.microsoft.com/office/drawing/2014/main" id="{A365E709-AAD9-4650-89E9-027F241A199F}"/>
                  </a:ext>
                </a:extLst>
              </p:cNvPr>
              <p:cNvSpPr/>
              <p:nvPr/>
            </p:nvSpPr>
            <p:spPr>
              <a:xfrm rot="15300000">
                <a:off x="5500541" y="3858012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5" name="Square">
                <a:extLst>
                  <a:ext uri="{FF2B5EF4-FFF2-40B4-BE49-F238E27FC236}">
                    <a16:creationId xmlns:a16="http://schemas.microsoft.com/office/drawing/2014/main" id="{8C2FC654-77C0-46A4-8C47-81A351861A51}"/>
                  </a:ext>
                </a:extLst>
              </p:cNvPr>
              <p:cNvSpPr/>
              <p:nvPr/>
            </p:nvSpPr>
            <p:spPr>
              <a:xfrm rot="12600000">
                <a:off x="6194190" y="4835843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6" name="Square">
                <a:extLst>
                  <a:ext uri="{FF2B5EF4-FFF2-40B4-BE49-F238E27FC236}">
                    <a16:creationId xmlns:a16="http://schemas.microsoft.com/office/drawing/2014/main" id="{D7ED864A-71F4-4A81-B779-36FB74355D53}"/>
                  </a:ext>
                </a:extLst>
              </p:cNvPr>
              <p:cNvSpPr/>
              <p:nvPr/>
            </p:nvSpPr>
            <p:spPr>
              <a:xfrm rot="14400000">
                <a:off x="5649238" y="4254031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7" name="Square">
                <a:extLst>
                  <a:ext uri="{FF2B5EF4-FFF2-40B4-BE49-F238E27FC236}">
                    <a16:creationId xmlns:a16="http://schemas.microsoft.com/office/drawing/2014/main" id="{49CE4F5E-8400-4369-9E95-A5E850BC7FCB}"/>
                  </a:ext>
                </a:extLst>
              </p:cNvPr>
              <p:cNvSpPr/>
              <p:nvPr/>
            </p:nvSpPr>
            <p:spPr>
              <a:xfrm rot="5400000">
                <a:off x="8562585" y="3552356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8" name="Square">
                <a:extLst>
                  <a:ext uri="{FF2B5EF4-FFF2-40B4-BE49-F238E27FC236}">
                    <a16:creationId xmlns:a16="http://schemas.microsoft.com/office/drawing/2014/main" id="{FD974851-A30F-449C-9D72-352E362CA030}"/>
                  </a:ext>
                </a:extLst>
              </p:cNvPr>
              <p:cNvSpPr/>
              <p:nvPr/>
            </p:nvSpPr>
            <p:spPr>
              <a:xfrm rot="8100000">
                <a:off x="8075841" y="4662187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9" name="Square">
                <a:extLst>
                  <a:ext uri="{FF2B5EF4-FFF2-40B4-BE49-F238E27FC236}">
                    <a16:creationId xmlns:a16="http://schemas.microsoft.com/office/drawing/2014/main" id="{2E05C612-8F8D-4998-8930-9EE680CF8210}"/>
                  </a:ext>
                </a:extLst>
              </p:cNvPr>
              <p:cNvSpPr/>
              <p:nvPr/>
            </p:nvSpPr>
            <p:spPr>
              <a:xfrm rot="6300000">
                <a:off x="8497700" y="3966304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0" name="Square">
                <a:extLst>
                  <a:ext uri="{FF2B5EF4-FFF2-40B4-BE49-F238E27FC236}">
                    <a16:creationId xmlns:a16="http://schemas.microsoft.com/office/drawing/2014/main" id="{6D3583F6-2713-4CE2-A0C6-B106760528D0}"/>
                  </a:ext>
                </a:extLst>
              </p:cNvPr>
              <p:cNvSpPr/>
              <p:nvPr/>
            </p:nvSpPr>
            <p:spPr>
              <a:xfrm rot="9900000">
                <a:off x="7349032" y="5046371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1" name="Square">
                <a:extLst>
                  <a:ext uri="{FF2B5EF4-FFF2-40B4-BE49-F238E27FC236}">
                    <a16:creationId xmlns:a16="http://schemas.microsoft.com/office/drawing/2014/main" id="{55DEBDE2-50E6-43A2-9220-F1575053FC7E}"/>
                  </a:ext>
                </a:extLst>
              </p:cNvPr>
              <p:cNvSpPr/>
              <p:nvPr/>
            </p:nvSpPr>
            <p:spPr>
              <a:xfrm rot="7200000">
                <a:off x="8326863" y="4343856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2" name="Square">
                <a:extLst>
                  <a:ext uri="{FF2B5EF4-FFF2-40B4-BE49-F238E27FC236}">
                    <a16:creationId xmlns:a16="http://schemas.microsoft.com/office/drawing/2014/main" id="{BA9D023D-EF40-4D9F-A1D6-42038FB79C2B}"/>
                  </a:ext>
                </a:extLst>
              </p:cNvPr>
              <p:cNvSpPr/>
              <p:nvPr/>
            </p:nvSpPr>
            <p:spPr>
              <a:xfrm rot="9000000">
                <a:off x="7745051" y="4897675"/>
                <a:ext cx="190501" cy="190501"/>
              </a:xfrm>
              <a:prstGeom prst="rect">
                <a:avLst/>
              </a:prstGeom>
              <a:solidFill>
                <a:srgbClr val="1942F5"/>
              </a:solidFill>
              <a:ln w="12700">
                <a:miter lim="400000"/>
              </a:ln>
            </p:spPr>
            <p:txBody>
              <a:bodyPr lIns="45719" rIns="45719"/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7" name="Line">
                <a:extLst>
                  <a:ext uri="{FF2B5EF4-FFF2-40B4-BE49-F238E27FC236}">
                    <a16:creationId xmlns:a16="http://schemas.microsoft.com/office/drawing/2014/main" id="{8318F84C-5FB8-4221-9B80-DCC54790556F}"/>
                  </a:ext>
                </a:extLst>
              </p:cNvPr>
              <p:cNvSpPr/>
              <p:nvPr/>
            </p:nvSpPr>
            <p:spPr>
              <a:xfrm>
                <a:off x="8326554" y="2221190"/>
                <a:ext cx="221586" cy="221586"/>
              </a:xfrm>
              <a:prstGeom prst="line">
                <a:avLst/>
              </a:prstGeom>
              <a:ln w="38100">
                <a:solidFill>
                  <a:srgbClr val="F79305"/>
                </a:solidFill>
                <a:tailEnd type="triangle"/>
              </a:ln>
            </p:spPr>
            <p:txBody>
              <a:bodyPr lIns="0" tIns="0" rIns="0" bIns="0"/>
              <a:lstStyle/>
              <a:p>
                <a:endParaRPr/>
              </a:p>
            </p:txBody>
          </p:sp>
          <p:sp>
            <p:nvSpPr>
              <p:cNvPr id="48" name="Line">
                <a:extLst>
                  <a:ext uri="{FF2B5EF4-FFF2-40B4-BE49-F238E27FC236}">
                    <a16:creationId xmlns:a16="http://schemas.microsoft.com/office/drawing/2014/main" id="{0C19D6C3-13CE-441F-B195-EB2E00C981E0}"/>
                  </a:ext>
                </a:extLst>
              </p:cNvPr>
              <p:cNvSpPr/>
              <p:nvPr/>
            </p:nvSpPr>
            <p:spPr>
              <a:xfrm flipH="1" flipV="1">
                <a:off x="5256763" y="4110685"/>
                <a:ext cx="69397" cy="245886"/>
              </a:xfrm>
              <a:prstGeom prst="line">
                <a:avLst/>
              </a:prstGeom>
              <a:ln w="38100">
                <a:solidFill>
                  <a:srgbClr val="F79305"/>
                </a:solidFill>
                <a:tailEnd type="triangle"/>
              </a:ln>
            </p:spPr>
            <p:txBody>
              <a:bodyPr lIns="0" tIns="0" rIns="0" bIns="0"/>
              <a:lstStyle/>
              <a:p>
                <a:endParaRPr/>
              </a:p>
            </p:txBody>
          </p:sp>
          <p:sp>
            <p:nvSpPr>
              <p:cNvPr id="49" name="Connection Line">
                <a:extLst>
                  <a:ext uri="{FF2B5EF4-FFF2-40B4-BE49-F238E27FC236}">
                    <a16:creationId xmlns:a16="http://schemas.microsoft.com/office/drawing/2014/main" id="{C41F0782-0099-4D22-8A0C-D19ACEED3B7C}"/>
                  </a:ext>
                </a:extLst>
              </p:cNvPr>
              <p:cNvSpPr/>
              <p:nvPr/>
            </p:nvSpPr>
            <p:spPr>
              <a:xfrm>
                <a:off x="5218307" y="2577928"/>
                <a:ext cx="876616" cy="1330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1" h="21600" extrusionOk="0">
                    <a:moveTo>
                      <a:pt x="0" y="21600"/>
                    </a:moveTo>
                    <a:cubicBezTo>
                      <a:pt x="-29" y="11858"/>
                      <a:pt x="7161" y="4658"/>
                      <a:pt x="21571" y="0"/>
                    </a:cubicBezTo>
                  </a:path>
                </a:pathLst>
              </a:custGeom>
              <a:ln w="38100">
                <a:solidFill>
                  <a:srgbClr val="2F9F17"/>
                </a:solidFill>
                <a:tailEnd type="triangle"/>
              </a:ln>
            </p:spPr>
            <p:txBody>
              <a:bodyPr/>
              <a:lstStyle/>
              <a:p>
                <a:endParaRPr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ounded Rectangle">
                    <a:extLst>
                      <a:ext uri="{FF2B5EF4-FFF2-40B4-BE49-F238E27FC236}">
                        <a16:creationId xmlns:a16="http://schemas.microsoft.com/office/drawing/2014/main" id="{07CE0B26-4E7D-4AC5-828D-8062AD3E491B}"/>
                      </a:ext>
                    </a:extLst>
                  </p:cNvPr>
                  <p:cNvSpPr/>
                  <p:nvPr/>
                </p:nvSpPr>
                <p:spPr>
                  <a:xfrm>
                    <a:off x="8334974" y="1353125"/>
                    <a:ext cx="767460" cy="722326"/>
                  </a:xfrm>
                  <a:prstGeom prst="roundRect">
                    <a:avLst>
                      <a:gd name="adj" fmla="val 16626"/>
                    </a:avLst>
                  </a:prstGeom>
                  <a:solidFill>
                    <a:srgbClr val="FFFFFF"/>
                  </a:solidFill>
                  <a:ln w="50800">
                    <a:solidFill>
                      <a:srgbClr val="F79305"/>
                    </a:solidFill>
                  </a:ln>
                  <a:extLst>
                    <a:ext uri="{C572A759-6A51-4108-AA02-DFA0A04FC94B}">
                      <ma14:wrappingTextBoxFlag xmlns="" xmlns:m="http://schemas.openxmlformats.org/officeDocument/2006/math" xmlns:ma14="http://schemas.microsoft.com/office/mac/drawingml/2011/main" val="1"/>
                    </a:ext>
                  </a:extLst>
                </p:spPr>
                <p:txBody>
                  <a:bodyPr lIns="0" tIns="0" rIns="0" bIns="0" anchor="ctr"/>
                  <a:lstStyle>
                    <a:lvl1pPr algn="ctr">
                      <a:defRPr sz="3000"/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sz="2000" dirty="0"/>
                  </a:p>
                </p:txBody>
              </p:sp>
            </mc:Choice>
            <mc:Fallback xmlns="">
              <p:sp>
                <p:nvSpPr>
                  <p:cNvPr id="50" name="Rounded Rectangle">
                    <a:extLst>
                      <a:ext uri="{FF2B5EF4-FFF2-40B4-BE49-F238E27FC236}">
                        <a16:creationId xmlns:a16="http://schemas.microsoft.com/office/drawing/2014/main" id="{07CE0B26-4E7D-4AC5-828D-8062AD3E491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34974" y="1353125"/>
                    <a:ext cx="767460" cy="722326"/>
                  </a:xfrm>
                  <a:prstGeom prst="roundRect">
                    <a:avLst>
                      <a:gd name="adj" fmla="val 16626"/>
                    </a:avLst>
                  </a:prstGeom>
                  <a:blipFill>
                    <a:blip r:embed="rId4"/>
                    <a:stretch>
                      <a:fillRect l="-971"/>
                    </a:stretch>
                  </a:blipFill>
                  <a:ln w="50800">
                    <a:solidFill>
                      <a:srgbClr val="F79305"/>
                    </a:solidFill>
                  </a:ln>
                  <a:extLst>
                    <a:ext uri="{C572A759-6A51-4108-AA02-DFA0A04FC94B}">
  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  </a:ext>
                  </a:extLst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6" name="Calorimeters">
                <a:extLst>
                  <a:ext uri="{FF2B5EF4-FFF2-40B4-BE49-F238E27FC236}">
                    <a16:creationId xmlns:a16="http://schemas.microsoft.com/office/drawing/2014/main" id="{37E6A95B-55BB-42A5-A356-C349C44EA025}"/>
                  </a:ext>
                </a:extLst>
              </p:cNvPr>
              <p:cNvSpPr txBox="1"/>
              <p:nvPr/>
            </p:nvSpPr>
            <p:spPr>
              <a:xfrm>
                <a:off x="6327001" y="4231884"/>
                <a:ext cx="1876705" cy="3628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900">
                    <a:solidFill>
                      <a:srgbClr val="2244FF"/>
                    </a:solidFill>
                  </a:defRPr>
                </a:lvl1pPr>
              </a:lstStyle>
              <a:p>
                <a:r>
                  <a:rPr dirty="0">
                    <a:latin typeface="Bahnschrift Light" panose="020B0502040204020203" pitchFamily="34" charset="0"/>
                  </a:rPr>
                  <a:t>Calorimeters</a:t>
                </a:r>
              </a:p>
            </p:txBody>
          </p:sp>
        </p:grpSp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F65EBAEC-A7B6-48C1-ABCC-5D55F78982B2}"/>
                </a:ext>
              </a:extLst>
            </p:cNvPr>
            <p:cNvSpPr/>
            <p:nvPr/>
          </p:nvSpPr>
          <p:spPr>
            <a:xfrm>
              <a:off x="5077180" y="1643481"/>
              <a:ext cx="4025254" cy="4025254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4B16B32-DEDA-41A0-AF69-1F80B05CDE37}"/>
              </a:ext>
            </a:extLst>
          </p:cNvPr>
          <p:cNvGrpSpPr/>
          <p:nvPr/>
        </p:nvGrpSpPr>
        <p:grpSpPr>
          <a:xfrm>
            <a:off x="358525" y="2298838"/>
            <a:ext cx="3926822" cy="3565183"/>
            <a:chOff x="2028191" y="2483067"/>
            <a:chExt cx="3926822" cy="35651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A007FFA-A9B2-4932-974C-4CA7AA7B0678}"/>
                </a:ext>
              </a:extLst>
            </p:cNvPr>
            <p:cNvGrpSpPr/>
            <p:nvPr/>
          </p:nvGrpSpPr>
          <p:grpSpPr>
            <a:xfrm>
              <a:off x="2028191" y="2483067"/>
              <a:ext cx="3926822" cy="3565183"/>
              <a:chOff x="984498" y="1668079"/>
              <a:chExt cx="4902201" cy="4203701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5BF65DD5-4684-4E19-8CDC-5CB899A26435}"/>
                  </a:ext>
                </a:extLst>
              </p:cNvPr>
              <p:cNvGrpSpPr/>
              <p:nvPr/>
            </p:nvGrpSpPr>
            <p:grpSpPr>
              <a:xfrm>
                <a:off x="984498" y="1668079"/>
                <a:ext cx="4902201" cy="4203701"/>
                <a:chOff x="96594" y="1567749"/>
                <a:chExt cx="4902201" cy="4203701"/>
              </a:xfrm>
            </p:grpSpPr>
            <p:pic>
              <p:nvPicPr>
                <p:cNvPr id="18" name="Image" descr="Image">
                  <a:extLst>
                    <a:ext uri="{FF2B5EF4-FFF2-40B4-BE49-F238E27FC236}">
                      <a16:creationId xmlns:a16="http://schemas.microsoft.com/office/drawing/2014/main" id="{878CEE88-AB08-4697-ADA7-67DE5DE1F2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6594" y="1567749"/>
                  <a:ext cx="4902201" cy="4203701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43" name="Line">
                  <a:extLst>
                    <a:ext uri="{FF2B5EF4-FFF2-40B4-BE49-F238E27FC236}">
                      <a16:creationId xmlns:a16="http://schemas.microsoft.com/office/drawing/2014/main" id="{65507297-798A-490E-8751-F4438C1C6DDD}"/>
                    </a:ext>
                  </a:extLst>
                </p:cNvPr>
                <p:cNvSpPr/>
                <p:nvPr/>
              </p:nvSpPr>
              <p:spPr>
                <a:xfrm>
                  <a:off x="1918886" y="1704790"/>
                  <a:ext cx="1295765" cy="795527"/>
                </a:xfrm>
                <a:prstGeom prst="line">
                  <a:avLst/>
                </a:prstGeom>
                <a:ln w="63500">
                  <a:solidFill>
                    <a:srgbClr val="F09837"/>
                  </a:solidFill>
                  <a:tailEnd type="triangle"/>
                </a:ln>
              </p:spPr>
              <p:txBody>
                <a:bodyPr lIns="0" tIns="0" rIns="0" bIns="0"/>
                <a:lstStyle/>
                <a:p>
                  <a:endParaRPr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Rounded Rectangle">
                      <a:extLst>
                        <a:ext uri="{FF2B5EF4-FFF2-40B4-BE49-F238E27FC236}">
                          <a16:creationId xmlns:a16="http://schemas.microsoft.com/office/drawing/2014/main" id="{C441429C-E005-4E7D-8B07-8334EB5092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1505" y="1703946"/>
                      <a:ext cx="807737" cy="722327"/>
                    </a:xfrm>
                    <a:prstGeom prst="roundRect">
                      <a:avLst>
                        <a:gd name="adj" fmla="val 16626"/>
                      </a:avLst>
                    </a:prstGeom>
                    <a:solidFill>
                      <a:srgbClr val="FFFFFF"/>
                    </a:solidFill>
                    <a:ln w="50800">
                      <a:solidFill>
                        <a:srgbClr val="F79305"/>
                      </a:solidFill>
                    </a:ln>
                    <a:extLst>
                      <a:ext uri="{C572A759-6A51-4108-AA02-DFA0A04FC94B}">
                        <ma14:wrappingTextBoxFlag xmlns="" xmlns:m="http://schemas.openxmlformats.org/officeDocument/2006/math" xmlns:ma14="http://schemas.microsoft.com/office/mac/drawingml/2011/main" val="1"/>
                      </a:ext>
                    </a:extLst>
                  </p:spPr>
                  <p:txBody>
                    <a:bodyPr lIns="0" tIns="0" rIns="0" bIns="0" anchor="ctr"/>
                    <a:lstStyle>
                      <a:lvl1pPr algn="ctr">
                        <a:defRPr sz="3000"/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oMath>
                        </m:oMathPara>
                      </a14:m>
                      <a:endParaRPr sz="2400" dirty="0"/>
                    </a:p>
                  </p:txBody>
                </p:sp>
              </mc:Choice>
              <mc:Fallback xmlns="">
                <p:sp>
                  <p:nvSpPr>
                    <p:cNvPr id="46" name="Rounded Rectangle">
                      <a:extLst>
                        <a:ext uri="{FF2B5EF4-FFF2-40B4-BE49-F238E27FC236}">
                          <a16:creationId xmlns:a16="http://schemas.microsoft.com/office/drawing/2014/main" id="{C441429C-E005-4E7D-8B07-8334EB509267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71505" y="1703946"/>
                      <a:ext cx="807737" cy="722327"/>
                    </a:xfrm>
                    <a:prstGeom prst="roundRect">
                      <a:avLst>
                        <a:gd name="adj" fmla="val 16626"/>
                      </a:avLst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 w="50800">
                      <a:solidFill>
                        <a:srgbClr val="F79305"/>
                      </a:solidFill>
                    </a:ln>
                    <a:extLst>
                      <a:ext uri="{C572A759-6A51-4108-AA02-DFA0A04FC94B}">
    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51" name="Image" descr="Image">
                <a:extLst>
                  <a:ext uri="{FF2B5EF4-FFF2-40B4-BE49-F238E27FC236}">
                    <a16:creationId xmlns:a16="http://schemas.microsoft.com/office/drawing/2014/main" id="{2E7342AC-3F28-4BE1-9FA0-9B6F5F269D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21098" y="2632488"/>
                <a:ext cx="3429001" cy="2247901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45" name="Connection Line">
              <a:extLst>
                <a:ext uri="{FF2B5EF4-FFF2-40B4-BE49-F238E27FC236}">
                  <a16:creationId xmlns:a16="http://schemas.microsoft.com/office/drawing/2014/main" id="{02BC5CE2-72B2-4CF1-9D45-7840C4DF26FF}"/>
                </a:ext>
              </a:extLst>
            </p:cNvPr>
            <p:cNvSpPr/>
            <p:nvPr/>
          </p:nvSpPr>
          <p:spPr>
            <a:xfrm>
              <a:off x="4596363" y="3300989"/>
              <a:ext cx="956610" cy="209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0"/>
                  </a:moveTo>
                  <a:cubicBezTo>
                    <a:pt x="21559" y="6580"/>
                    <a:pt x="21600" y="13780"/>
                    <a:pt x="124" y="21600"/>
                  </a:cubicBezTo>
                </a:path>
              </a:pathLst>
            </a:custGeom>
            <a:ln w="63500">
              <a:solidFill>
                <a:srgbClr val="F79305"/>
              </a:solidFill>
              <a:tailEnd type="triangle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2B4F9D7-D688-20F8-74A0-8978303DDAB4}"/>
              </a:ext>
            </a:extLst>
          </p:cNvPr>
          <p:cNvSpPr txBox="1">
            <a:spLocks/>
          </p:cNvSpPr>
          <p:nvPr/>
        </p:nvSpPr>
        <p:spPr>
          <a:xfrm>
            <a:off x="4615154" y="5865102"/>
            <a:ext cx="3559999" cy="922314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800" dirty="0">
                <a:latin typeface="Bahnschrift Light" panose="020B0502040204020203" pitchFamily="34" charset="0"/>
              </a:rPr>
              <a:t>Orbiting muons decay to electrons </a:t>
            </a:r>
            <a:r>
              <a:rPr lang="en-GB" sz="1800" dirty="0">
                <a:latin typeface="Bahnschrift Light" panose="020B0502040204020203" pitchFamily="34" charset="0"/>
                <a:sym typeface="Wingdings" pitchFamily="2" charset="2"/>
              </a:rPr>
              <a:t> detected by calorimeters</a:t>
            </a:r>
            <a:endParaRPr lang="en-GB" sz="1800" dirty="0">
              <a:latin typeface="Bahnschrift Light" panose="020B0502040204020203" pitchFamily="34" charset="0"/>
            </a:endParaRP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821FD34-5F8F-E847-9F53-7C069933F044}"/>
              </a:ext>
            </a:extLst>
          </p:cNvPr>
          <p:cNvSpPr txBox="1">
            <a:spLocks/>
          </p:cNvSpPr>
          <p:nvPr/>
        </p:nvSpPr>
        <p:spPr>
          <a:xfrm>
            <a:off x="571654" y="5911268"/>
            <a:ext cx="3478574" cy="922314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800" dirty="0">
                <a:latin typeface="Bahnschrift Light" panose="020B0502040204020203" pitchFamily="34" charset="0"/>
              </a:rPr>
              <a:t>14m diameter storage ring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296EB8-991B-5BD8-D704-7C12C5B731B8}"/>
              </a:ext>
            </a:extLst>
          </p:cNvPr>
          <p:cNvGrpSpPr/>
          <p:nvPr/>
        </p:nvGrpSpPr>
        <p:grpSpPr>
          <a:xfrm>
            <a:off x="8063858" y="2220222"/>
            <a:ext cx="3851639" cy="3545282"/>
            <a:chOff x="8340361" y="1984857"/>
            <a:chExt cx="3851639" cy="354528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1176611-4292-CDC0-0042-7EF204DAE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40361" y="1984857"/>
              <a:ext cx="3851639" cy="3545282"/>
            </a:xfrm>
            <a:prstGeom prst="rect">
              <a:avLst/>
            </a:prstGeom>
          </p:spPr>
        </p:pic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968ECF1A-0935-29AE-ABCE-712A3E093EAC}"/>
                </a:ext>
              </a:extLst>
            </p:cNvPr>
            <p:cNvSpPr/>
            <p:nvPr/>
          </p:nvSpPr>
          <p:spPr>
            <a:xfrm>
              <a:off x="9586855" y="2675833"/>
              <a:ext cx="1932010" cy="2284484"/>
            </a:xfrm>
            <a:custGeom>
              <a:avLst/>
              <a:gdLst>
                <a:gd name="connsiteX0" fmla="*/ 55908 w 2257478"/>
                <a:gd name="connsiteY0" fmla="*/ 1304421 h 3448163"/>
                <a:gd name="connsiteX1" fmla="*/ 482628 w 2257478"/>
                <a:gd name="connsiteY1" fmla="*/ 318901 h 3448163"/>
                <a:gd name="connsiteX2" fmla="*/ 2057428 w 2257478"/>
                <a:gd name="connsiteY2" fmla="*/ 227461 h 3448163"/>
                <a:gd name="connsiteX3" fmla="*/ 2067588 w 2257478"/>
                <a:gd name="connsiteY3" fmla="*/ 3163701 h 3448163"/>
                <a:gd name="connsiteX4" fmla="*/ 523268 w 2257478"/>
                <a:gd name="connsiteY4" fmla="*/ 3214501 h 3448163"/>
                <a:gd name="connsiteX5" fmla="*/ 55908 w 2257478"/>
                <a:gd name="connsiteY5" fmla="*/ 2107061 h 3448163"/>
                <a:gd name="connsiteX6" fmla="*/ 55908 w 2257478"/>
                <a:gd name="connsiteY6" fmla="*/ 1304421 h 3448163"/>
                <a:gd name="connsiteX0" fmla="*/ 55908 w 2326686"/>
                <a:gd name="connsiteY0" fmla="*/ 1095743 h 3216809"/>
                <a:gd name="connsiteX1" fmla="*/ 482628 w 2326686"/>
                <a:gd name="connsiteY1" fmla="*/ 110223 h 3216809"/>
                <a:gd name="connsiteX2" fmla="*/ 2169188 w 2326686"/>
                <a:gd name="connsiteY2" fmla="*/ 343903 h 3216809"/>
                <a:gd name="connsiteX3" fmla="*/ 2067588 w 2326686"/>
                <a:gd name="connsiteY3" fmla="*/ 2955023 h 3216809"/>
                <a:gd name="connsiteX4" fmla="*/ 523268 w 2326686"/>
                <a:gd name="connsiteY4" fmla="*/ 3005823 h 3216809"/>
                <a:gd name="connsiteX5" fmla="*/ 55908 w 2326686"/>
                <a:gd name="connsiteY5" fmla="*/ 1898383 h 3216809"/>
                <a:gd name="connsiteX6" fmla="*/ 55908 w 2326686"/>
                <a:gd name="connsiteY6" fmla="*/ 1095743 h 3216809"/>
                <a:gd name="connsiteX0" fmla="*/ 55908 w 2360990"/>
                <a:gd name="connsiteY0" fmla="*/ 1081092 h 3083771"/>
                <a:gd name="connsiteX1" fmla="*/ 482628 w 2360990"/>
                <a:gd name="connsiteY1" fmla="*/ 95572 h 3083771"/>
                <a:gd name="connsiteX2" fmla="*/ 2169188 w 2360990"/>
                <a:gd name="connsiteY2" fmla="*/ 329252 h 3083771"/>
                <a:gd name="connsiteX3" fmla="*/ 2138708 w 2360990"/>
                <a:gd name="connsiteY3" fmla="*/ 2666052 h 3083771"/>
                <a:gd name="connsiteX4" fmla="*/ 523268 w 2360990"/>
                <a:gd name="connsiteY4" fmla="*/ 2991172 h 3083771"/>
                <a:gd name="connsiteX5" fmla="*/ 55908 w 2360990"/>
                <a:gd name="connsiteY5" fmla="*/ 1883732 h 3083771"/>
                <a:gd name="connsiteX6" fmla="*/ 55908 w 2360990"/>
                <a:gd name="connsiteY6" fmla="*/ 1081092 h 3083771"/>
                <a:gd name="connsiteX0" fmla="*/ 52078 w 2360763"/>
                <a:gd name="connsiteY0" fmla="*/ 1081092 h 2970734"/>
                <a:gd name="connsiteX1" fmla="*/ 478798 w 2360763"/>
                <a:gd name="connsiteY1" fmla="*/ 95572 h 2970734"/>
                <a:gd name="connsiteX2" fmla="*/ 2165358 w 2360763"/>
                <a:gd name="connsiteY2" fmla="*/ 329252 h 2970734"/>
                <a:gd name="connsiteX3" fmla="*/ 2134878 w 2360763"/>
                <a:gd name="connsiteY3" fmla="*/ 2666052 h 2970734"/>
                <a:gd name="connsiteX4" fmla="*/ 458478 w 2360763"/>
                <a:gd name="connsiteY4" fmla="*/ 2828612 h 2970734"/>
                <a:gd name="connsiteX5" fmla="*/ 52078 w 2360763"/>
                <a:gd name="connsiteY5" fmla="*/ 1883732 h 2970734"/>
                <a:gd name="connsiteX6" fmla="*/ 52078 w 2360763"/>
                <a:gd name="connsiteY6" fmla="*/ 1081092 h 2970734"/>
                <a:gd name="connsiteX0" fmla="*/ 50167 w 2360845"/>
                <a:gd name="connsiteY0" fmla="*/ 1030646 h 2920288"/>
                <a:gd name="connsiteX1" fmla="*/ 446407 w 2360845"/>
                <a:gd name="connsiteY1" fmla="*/ 126406 h 2920288"/>
                <a:gd name="connsiteX2" fmla="*/ 2163447 w 2360845"/>
                <a:gd name="connsiteY2" fmla="*/ 278806 h 2920288"/>
                <a:gd name="connsiteX3" fmla="*/ 2132967 w 2360845"/>
                <a:gd name="connsiteY3" fmla="*/ 2615606 h 2920288"/>
                <a:gd name="connsiteX4" fmla="*/ 456567 w 2360845"/>
                <a:gd name="connsiteY4" fmla="*/ 2778166 h 2920288"/>
                <a:gd name="connsiteX5" fmla="*/ 50167 w 2360845"/>
                <a:gd name="connsiteY5" fmla="*/ 1833286 h 2920288"/>
                <a:gd name="connsiteX6" fmla="*/ 50167 w 2360845"/>
                <a:gd name="connsiteY6" fmla="*/ 1030646 h 2920288"/>
                <a:gd name="connsiteX0" fmla="*/ 50167 w 2360845"/>
                <a:gd name="connsiteY0" fmla="*/ 1046355 h 2935997"/>
                <a:gd name="connsiteX1" fmla="*/ 446407 w 2360845"/>
                <a:gd name="connsiteY1" fmla="*/ 142115 h 2935997"/>
                <a:gd name="connsiteX2" fmla="*/ 2163447 w 2360845"/>
                <a:gd name="connsiteY2" fmla="*/ 294515 h 2935997"/>
                <a:gd name="connsiteX3" fmla="*/ 2132967 w 2360845"/>
                <a:gd name="connsiteY3" fmla="*/ 2631315 h 2935997"/>
                <a:gd name="connsiteX4" fmla="*/ 456567 w 2360845"/>
                <a:gd name="connsiteY4" fmla="*/ 2793875 h 2935997"/>
                <a:gd name="connsiteX5" fmla="*/ 50167 w 2360845"/>
                <a:gd name="connsiteY5" fmla="*/ 1848995 h 2935997"/>
                <a:gd name="connsiteX6" fmla="*/ 50167 w 2360845"/>
                <a:gd name="connsiteY6" fmla="*/ 1046355 h 2935997"/>
                <a:gd name="connsiteX0" fmla="*/ 33785 w 2344463"/>
                <a:gd name="connsiteY0" fmla="*/ 1046355 h 2935997"/>
                <a:gd name="connsiteX1" fmla="*/ 430025 w 2344463"/>
                <a:gd name="connsiteY1" fmla="*/ 142115 h 2935997"/>
                <a:gd name="connsiteX2" fmla="*/ 2147065 w 2344463"/>
                <a:gd name="connsiteY2" fmla="*/ 294515 h 2935997"/>
                <a:gd name="connsiteX3" fmla="*/ 2116585 w 2344463"/>
                <a:gd name="connsiteY3" fmla="*/ 2631315 h 2935997"/>
                <a:gd name="connsiteX4" fmla="*/ 440185 w 2344463"/>
                <a:gd name="connsiteY4" fmla="*/ 2793875 h 2935997"/>
                <a:gd name="connsiteX5" fmla="*/ 33785 w 2344463"/>
                <a:gd name="connsiteY5" fmla="*/ 1848995 h 2935997"/>
                <a:gd name="connsiteX6" fmla="*/ 33785 w 2344463"/>
                <a:gd name="connsiteY6" fmla="*/ 1046355 h 2935997"/>
                <a:gd name="connsiteX0" fmla="*/ 33785 w 2344463"/>
                <a:gd name="connsiteY0" fmla="*/ 728539 h 2902661"/>
                <a:gd name="connsiteX1" fmla="*/ 430025 w 2344463"/>
                <a:gd name="connsiteY1" fmla="*/ 108779 h 2902661"/>
                <a:gd name="connsiteX2" fmla="*/ 2147065 w 2344463"/>
                <a:gd name="connsiteY2" fmla="*/ 261179 h 2902661"/>
                <a:gd name="connsiteX3" fmla="*/ 2116585 w 2344463"/>
                <a:gd name="connsiteY3" fmla="*/ 2597979 h 2902661"/>
                <a:gd name="connsiteX4" fmla="*/ 440185 w 2344463"/>
                <a:gd name="connsiteY4" fmla="*/ 2760539 h 2902661"/>
                <a:gd name="connsiteX5" fmla="*/ 33785 w 2344463"/>
                <a:gd name="connsiteY5" fmla="*/ 1815659 h 2902661"/>
                <a:gd name="connsiteX6" fmla="*/ 33785 w 2344463"/>
                <a:gd name="connsiteY6" fmla="*/ 728539 h 2902661"/>
                <a:gd name="connsiteX0" fmla="*/ 35113 w 2345791"/>
                <a:gd name="connsiteY0" fmla="*/ 728539 h 2902661"/>
                <a:gd name="connsiteX1" fmla="*/ 431353 w 2345791"/>
                <a:gd name="connsiteY1" fmla="*/ 108779 h 2902661"/>
                <a:gd name="connsiteX2" fmla="*/ 2148393 w 2345791"/>
                <a:gd name="connsiteY2" fmla="*/ 261179 h 2902661"/>
                <a:gd name="connsiteX3" fmla="*/ 2117913 w 2345791"/>
                <a:gd name="connsiteY3" fmla="*/ 2597979 h 2902661"/>
                <a:gd name="connsiteX4" fmla="*/ 441513 w 2345791"/>
                <a:gd name="connsiteY4" fmla="*/ 2760539 h 2902661"/>
                <a:gd name="connsiteX5" fmla="*/ 65593 w 2345791"/>
                <a:gd name="connsiteY5" fmla="*/ 2150939 h 2902661"/>
                <a:gd name="connsiteX6" fmla="*/ 35113 w 2345791"/>
                <a:gd name="connsiteY6" fmla="*/ 728539 h 2902661"/>
                <a:gd name="connsiteX0" fmla="*/ 23583 w 2334261"/>
                <a:gd name="connsiteY0" fmla="*/ 728539 h 2902661"/>
                <a:gd name="connsiteX1" fmla="*/ 419823 w 2334261"/>
                <a:gd name="connsiteY1" fmla="*/ 108779 h 2902661"/>
                <a:gd name="connsiteX2" fmla="*/ 2136863 w 2334261"/>
                <a:gd name="connsiteY2" fmla="*/ 261179 h 2902661"/>
                <a:gd name="connsiteX3" fmla="*/ 2106383 w 2334261"/>
                <a:gd name="connsiteY3" fmla="*/ 2597979 h 2902661"/>
                <a:gd name="connsiteX4" fmla="*/ 429983 w 2334261"/>
                <a:gd name="connsiteY4" fmla="*/ 2760539 h 2902661"/>
                <a:gd name="connsiteX5" fmla="*/ 54063 w 2334261"/>
                <a:gd name="connsiteY5" fmla="*/ 2150939 h 2902661"/>
                <a:gd name="connsiteX6" fmla="*/ 23583 w 2334261"/>
                <a:gd name="connsiteY6" fmla="*/ 728539 h 2902661"/>
                <a:gd name="connsiteX0" fmla="*/ 7216 w 2317894"/>
                <a:gd name="connsiteY0" fmla="*/ 728539 h 2902661"/>
                <a:gd name="connsiteX1" fmla="*/ 403456 w 2317894"/>
                <a:gd name="connsiteY1" fmla="*/ 108779 h 2902661"/>
                <a:gd name="connsiteX2" fmla="*/ 2120496 w 2317894"/>
                <a:gd name="connsiteY2" fmla="*/ 261179 h 2902661"/>
                <a:gd name="connsiteX3" fmla="*/ 2090016 w 2317894"/>
                <a:gd name="connsiteY3" fmla="*/ 2597979 h 2902661"/>
                <a:gd name="connsiteX4" fmla="*/ 413616 w 2317894"/>
                <a:gd name="connsiteY4" fmla="*/ 2760539 h 2902661"/>
                <a:gd name="connsiteX5" fmla="*/ 37696 w 2317894"/>
                <a:gd name="connsiteY5" fmla="*/ 2150939 h 2902661"/>
                <a:gd name="connsiteX6" fmla="*/ 7216 w 2317894"/>
                <a:gd name="connsiteY6" fmla="*/ 728539 h 290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7894" h="2902661">
                  <a:moveTo>
                    <a:pt x="7216" y="728539"/>
                  </a:moveTo>
                  <a:cubicBezTo>
                    <a:pt x="29803" y="378019"/>
                    <a:pt x="51243" y="186672"/>
                    <a:pt x="403456" y="108779"/>
                  </a:cubicBezTo>
                  <a:cubicBezTo>
                    <a:pt x="755669" y="30886"/>
                    <a:pt x="1839403" y="-153688"/>
                    <a:pt x="2120496" y="261179"/>
                  </a:cubicBezTo>
                  <a:cubicBezTo>
                    <a:pt x="2401589" y="676046"/>
                    <a:pt x="2374496" y="2181419"/>
                    <a:pt x="2090016" y="2597979"/>
                  </a:cubicBezTo>
                  <a:cubicBezTo>
                    <a:pt x="1805536" y="3014539"/>
                    <a:pt x="748896" y="2936646"/>
                    <a:pt x="413616" y="2760539"/>
                  </a:cubicBezTo>
                  <a:cubicBezTo>
                    <a:pt x="78336" y="2584432"/>
                    <a:pt x="54629" y="2520086"/>
                    <a:pt x="37696" y="2150939"/>
                  </a:cubicBezTo>
                  <a:cubicBezTo>
                    <a:pt x="20763" y="1781792"/>
                    <a:pt x="-15371" y="1079059"/>
                    <a:pt x="7216" y="728539"/>
                  </a:cubicBezTo>
                  <a:close/>
                </a:path>
              </a:pathLst>
            </a:custGeom>
            <a:ln w="28575">
              <a:solidFill>
                <a:srgbClr val="0000FF"/>
              </a:solidFill>
            </a:ln>
          </p:spPr>
          <p:txBody>
            <a:bodyPr rtlCol="0" anchor="ctr">
              <a:spAutoFit/>
            </a:bodyPr>
            <a:lstStyle/>
            <a:p>
              <a:pPr marL="342900" indent="-342900" algn="ctr">
                <a:buFont typeface="Arial" charset="0"/>
                <a:buChar char="•"/>
              </a:pPr>
              <a:endParaRPr lang="en-US" sz="2400" b="0" dirty="0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33E454B-D5F7-B0C0-62C0-82851293436C}"/>
                </a:ext>
              </a:extLst>
            </p:cNvPr>
            <p:cNvCxnSpPr>
              <a:cxnSpLocks/>
            </p:cNvCxnSpPr>
            <p:nvPr/>
          </p:nvCxnSpPr>
          <p:spPr>
            <a:xfrm>
              <a:off x="11514867" y="3864927"/>
              <a:ext cx="0" cy="71966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8872FEAE-D35A-81DB-AFF5-AFC354416C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02059" y="4960318"/>
              <a:ext cx="119944" cy="0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E13302F-64CD-D551-7592-51980377E70D}"/>
                </a:ext>
              </a:extLst>
            </p:cNvPr>
            <p:cNvCxnSpPr>
              <a:cxnSpLocks/>
            </p:cNvCxnSpPr>
            <p:nvPr/>
          </p:nvCxnSpPr>
          <p:spPr>
            <a:xfrm>
              <a:off x="10569312" y="2683829"/>
              <a:ext cx="67253" cy="0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34038D6-98A8-9558-91B1-DD5A4AFD1D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86855" y="3625040"/>
              <a:ext cx="0" cy="107949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364F2DB-5B47-04F1-9780-356BC1E30344}"/>
                </a:ext>
              </a:extLst>
            </p:cNvPr>
            <p:cNvGrpSpPr/>
            <p:nvPr/>
          </p:nvGrpSpPr>
          <p:grpSpPr>
            <a:xfrm>
              <a:off x="8768885" y="4672453"/>
              <a:ext cx="287865" cy="287864"/>
              <a:chOff x="9907724" y="1238306"/>
              <a:chExt cx="365760" cy="36576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D843EB8D-FDEB-AF21-78D5-DCB1383726E7}"/>
                  </a:ext>
                </a:extLst>
              </p:cNvPr>
              <p:cNvSpPr/>
              <p:nvPr/>
            </p:nvSpPr>
            <p:spPr>
              <a:xfrm>
                <a:off x="9907724" y="1238306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rtlCol="0" anchor="ctr">
                <a:spAutoFit/>
              </a:bodyPr>
              <a:lstStyle/>
              <a:p>
                <a:pPr marL="342900" indent="-342900" algn="ctr">
                  <a:buFont typeface="Arial" charset="0"/>
                  <a:buChar char="•"/>
                </a:pPr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9505318-F350-21E2-833F-FCB7F3B937C2}"/>
                  </a:ext>
                </a:extLst>
              </p:cNvPr>
              <p:cNvSpPr/>
              <p:nvPr/>
            </p:nvSpPr>
            <p:spPr>
              <a:xfrm>
                <a:off x="10044884" y="1375466"/>
                <a:ext cx="91440" cy="9144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txBody>
              <a:bodyPr rtlCol="0" anchor="ctr">
                <a:spAutoFit/>
              </a:bodyPr>
              <a:lstStyle/>
              <a:p>
                <a:pPr marL="342900" indent="-342900" algn="ctr">
                  <a:buFont typeface="Arial" charset="0"/>
                  <a:buChar char="•"/>
                </a:pPr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7FA0458-3C07-DC16-B42F-F5C598422430}"/>
                </a:ext>
              </a:extLst>
            </p:cNvPr>
            <p:cNvGrpSpPr/>
            <p:nvPr/>
          </p:nvGrpSpPr>
          <p:grpSpPr>
            <a:xfrm>
              <a:off x="8772883" y="2539897"/>
              <a:ext cx="287865" cy="287864"/>
              <a:chOff x="9907724" y="1238306"/>
              <a:chExt cx="365760" cy="365760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7B560787-0ADC-D87C-EACD-963FBCE05DDC}"/>
                  </a:ext>
                </a:extLst>
              </p:cNvPr>
              <p:cNvSpPr/>
              <p:nvPr/>
            </p:nvSpPr>
            <p:spPr>
              <a:xfrm>
                <a:off x="9907724" y="1238306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rtlCol="0" anchor="ctr">
                <a:spAutoFit/>
              </a:bodyPr>
              <a:lstStyle/>
              <a:p>
                <a:pPr marL="342900" indent="-342900" algn="ctr">
                  <a:buFont typeface="Arial" charset="0"/>
                  <a:buChar char="•"/>
                </a:pPr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33960BDD-ABB2-F6D8-9979-907AF2FCFD9C}"/>
                  </a:ext>
                </a:extLst>
              </p:cNvPr>
              <p:cNvSpPr/>
              <p:nvPr/>
            </p:nvSpPr>
            <p:spPr>
              <a:xfrm>
                <a:off x="10044884" y="1375466"/>
                <a:ext cx="91440" cy="9144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txBody>
              <a:bodyPr rtlCol="0" anchor="ctr">
                <a:spAutoFit/>
              </a:bodyPr>
              <a:lstStyle/>
              <a:p>
                <a:pPr marL="342900" indent="-342900" algn="ctr">
                  <a:buFont typeface="Arial" charset="0"/>
                  <a:buChar char="•"/>
                </a:pPr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70D6B47-EA6C-B892-0792-933770CA8645}"/>
                </a:ext>
              </a:extLst>
            </p:cNvPr>
            <p:cNvGrpSpPr/>
            <p:nvPr/>
          </p:nvGrpSpPr>
          <p:grpSpPr>
            <a:xfrm>
              <a:off x="10226006" y="4122455"/>
              <a:ext cx="287865" cy="287864"/>
              <a:chOff x="9753354" y="1933380"/>
              <a:chExt cx="365760" cy="365760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8814EB8-C99E-7843-4C89-45AC9D93C362}"/>
                  </a:ext>
                </a:extLst>
              </p:cNvPr>
              <p:cNvSpPr/>
              <p:nvPr/>
            </p:nvSpPr>
            <p:spPr>
              <a:xfrm>
                <a:off x="9753354" y="193338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rtlCol="0" anchor="ctr">
                <a:spAutoFit/>
              </a:bodyPr>
              <a:lstStyle/>
              <a:p>
                <a:pPr marL="342900" indent="-342900" algn="ctr">
                  <a:buFont typeface="Arial" charset="0"/>
                  <a:buChar char="•"/>
                </a:pPr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92B46472-9A33-861F-F247-E838EA578A8D}"/>
                  </a:ext>
                </a:extLst>
              </p:cNvPr>
              <p:cNvCxnSpPr>
                <a:cxnSpLocks/>
                <a:stCxn id="68" idx="1"/>
                <a:endCxn id="68" idx="5"/>
              </p:cNvCxnSpPr>
              <p:nvPr/>
            </p:nvCxnSpPr>
            <p:spPr>
              <a:xfrm>
                <a:off x="9806918" y="1986944"/>
                <a:ext cx="258632" cy="258632"/>
              </a:xfrm>
              <a:prstGeom prst="line">
                <a:avLst/>
              </a:prstGeom>
              <a:ln w="28575" cmpd="sng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AC507E02-C651-2A26-95AF-BA7B54E9B9A9}"/>
                  </a:ext>
                </a:extLst>
              </p:cNvPr>
              <p:cNvCxnSpPr>
                <a:cxnSpLocks/>
                <a:stCxn id="68" idx="3"/>
                <a:endCxn id="68" idx="7"/>
              </p:cNvCxnSpPr>
              <p:nvPr/>
            </p:nvCxnSpPr>
            <p:spPr>
              <a:xfrm flipV="1">
                <a:off x="9806918" y="1986944"/>
                <a:ext cx="258632" cy="258632"/>
              </a:xfrm>
              <a:prstGeom prst="line">
                <a:avLst/>
              </a:prstGeom>
              <a:ln w="28575" cmpd="sng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7876D5A-581E-3333-B48D-A1A0BB4451CA}"/>
                </a:ext>
              </a:extLst>
            </p:cNvPr>
            <p:cNvGrpSpPr/>
            <p:nvPr/>
          </p:nvGrpSpPr>
          <p:grpSpPr>
            <a:xfrm>
              <a:off x="10242192" y="3145266"/>
              <a:ext cx="287865" cy="287864"/>
              <a:chOff x="9753354" y="1933380"/>
              <a:chExt cx="365760" cy="365760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37E6A763-D605-23FB-F017-E8437E5031C4}"/>
                  </a:ext>
                </a:extLst>
              </p:cNvPr>
              <p:cNvSpPr/>
              <p:nvPr/>
            </p:nvSpPr>
            <p:spPr>
              <a:xfrm>
                <a:off x="9753354" y="193338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rtlCol="0" anchor="ctr">
                <a:spAutoFit/>
              </a:bodyPr>
              <a:lstStyle/>
              <a:p>
                <a:pPr marL="342900" indent="-342900" algn="ctr">
                  <a:buFont typeface="Arial" charset="0"/>
                  <a:buChar char="•"/>
                </a:pPr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375FAB90-12D4-9FA0-7DD6-44B5BE625550}"/>
                  </a:ext>
                </a:extLst>
              </p:cNvPr>
              <p:cNvCxnSpPr>
                <a:cxnSpLocks/>
                <a:stCxn id="65" idx="1"/>
                <a:endCxn id="65" idx="5"/>
              </p:cNvCxnSpPr>
              <p:nvPr/>
            </p:nvCxnSpPr>
            <p:spPr>
              <a:xfrm>
                <a:off x="9806918" y="1986944"/>
                <a:ext cx="258632" cy="258632"/>
              </a:xfrm>
              <a:prstGeom prst="line">
                <a:avLst/>
              </a:prstGeom>
              <a:ln w="28575" cmpd="sng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10E9982-4D7C-AC30-31E4-699540C0F224}"/>
                  </a:ext>
                </a:extLst>
              </p:cNvPr>
              <p:cNvCxnSpPr>
                <a:cxnSpLocks/>
                <a:stCxn id="65" idx="3"/>
                <a:endCxn id="65" idx="7"/>
              </p:cNvCxnSpPr>
              <p:nvPr/>
            </p:nvCxnSpPr>
            <p:spPr>
              <a:xfrm flipV="1">
                <a:off x="9806918" y="1986944"/>
                <a:ext cx="258632" cy="258632"/>
              </a:xfrm>
              <a:prstGeom prst="line">
                <a:avLst/>
              </a:prstGeom>
              <a:ln w="28575" cmpd="sng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3840429-3A09-9747-5609-317D6B18C482}"/>
                </a:ext>
              </a:extLst>
            </p:cNvPr>
            <p:cNvSpPr txBox="1"/>
            <p:nvPr/>
          </p:nvSpPr>
          <p:spPr>
            <a:xfrm>
              <a:off x="11610112" y="3677778"/>
              <a:ext cx="280331" cy="314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0000FF"/>
                  </a:solidFill>
                </a:rPr>
                <a:t>B</a:t>
              </a:r>
            </a:p>
          </p:txBody>
        </p:sp>
      </p:grpSp>
      <p:sp>
        <p:nvSpPr>
          <p:cNvPr id="75" name="Inhaltsplatzhalter 2">
            <a:extLst>
              <a:ext uri="{FF2B5EF4-FFF2-40B4-BE49-F238E27FC236}">
                <a16:creationId xmlns:a16="http://schemas.microsoft.com/office/drawing/2014/main" id="{84861886-65F2-579A-CA59-538E097BD63E}"/>
              </a:ext>
            </a:extLst>
          </p:cNvPr>
          <p:cNvSpPr txBox="1">
            <a:spLocks/>
          </p:cNvSpPr>
          <p:nvPr/>
        </p:nvSpPr>
        <p:spPr>
          <a:xfrm>
            <a:off x="7886241" y="5798703"/>
            <a:ext cx="4431600" cy="62101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800" dirty="0">
                <a:latin typeface="Bahnschrift Light" panose="020B0502040204020203" pitchFamily="34" charset="0"/>
              </a:rPr>
              <a:t>Cross-section slice of magnet</a:t>
            </a:r>
          </a:p>
          <a:p>
            <a:pPr algn="ctr"/>
            <a:r>
              <a:rPr lang="en-GB" sz="1800" dirty="0">
                <a:latin typeface="Bahnschrift Light" panose="020B0502040204020203" pitchFamily="34" charset="0"/>
              </a:rPr>
              <a:t>1.45 T vertical B field in muon region</a:t>
            </a:r>
          </a:p>
        </p:txBody>
      </p:sp>
      <p:sp>
        <p:nvSpPr>
          <p:cNvPr id="77" name="Title 76">
            <a:extLst>
              <a:ext uri="{FF2B5EF4-FFF2-40B4-BE49-F238E27FC236}">
                <a16:creationId xmlns:a16="http://schemas.microsoft.com/office/drawing/2014/main" id="{C98F2F4C-FFA4-51BB-8B9D-434EE54FF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Muons in the Storage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428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C37D5-AA84-047F-84CF-E812D393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9619B-1654-5C12-7007-DED3C2AD9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32DBD-A58A-3A88-9C42-5586236D5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16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DAAFBE-BB84-DD97-4190-E0BB0C985FDB}"/>
              </a:ext>
            </a:extLst>
          </p:cNvPr>
          <p:cNvSpPr/>
          <p:nvPr/>
        </p:nvSpPr>
        <p:spPr>
          <a:xfrm>
            <a:off x="298809" y="914746"/>
            <a:ext cx="7806100" cy="1682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900"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Muons orbit the ring with cyclotron frequency </a:t>
            </a:r>
            <a:r>
              <a:rPr lang="el-GR" sz="2000" dirty="0">
                <a:solidFill>
                  <a:schemeClr val="accent1"/>
                </a:solidFill>
                <a:latin typeface="Bahnschrift Light" panose="020B0502040204020203" pitchFamily="34" charset="0"/>
              </a:rPr>
              <a:t>ω</a:t>
            </a:r>
            <a:r>
              <a:rPr lang="en-GB" sz="2000" baseline="-25000" dirty="0">
                <a:solidFill>
                  <a:schemeClr val="accent1"/>
                </a:solidFill>
                <a:latin typeface="Bahnschrift Light" panose="020B0502040204020203" pitchFamily="34" charset="0"/>
              </a:rPr>
              <a:t>c</a:t>
            </a:r>
            <a:endParaRPr lang="en-GB" sz="2000" dirty="0">
              <a:solidFill>
                <a:schemeClr val="accent1"/>
              </a:solidFill>
              <a:latin typeface="Bahnschrift Light" panose="020B0502040204020203" pitchFamily="34" charset="0"/>
            </a:endParaRPr>
          </a:p>
          <a:p>
            <a:pPr marL="342000" indent="-342900"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Spin precesses with frequency </a:t>
            </a:r>
            <a:r>
              <a:rPr lang="el-GR" sz="2000" dirty="0">
                <a:solidFill>
                  <a:schemeClr val="accent6"/>
                </a:solidFill>
                <a:latin typeface="Bahnschrift Light" panose="020B0502040204020203" pitchFamily="34" charset="0"/>
              </a:rPr>
              <a:t>ω</a:t>
            </a:r>
            <a:r>
              <a:rPr lang="en-GB" sz="2000" baseline="-25000" dirty="0">
                <a:solidFill>
                  <a:schemeClr val="accent6"/>
                </a:solidFill>
                <a:latin typeface="Bahnschrift Light" panose="020B0502040204020203" pitchFamily="34" charset="0"/>
              </a:rPr>
              <a:t>s</a:t>
            </a:r>
          </a:p>
          <a:p>
            <a:pPr marL="342000" indent="-342900"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Both </a:t>
            </a:r>
            <a:r>
              <a:rPr lang="en-US" sz="2000" dirty="0">
                <a:solidFill>
                  <a:srgbClr val="FF0000"/>
                </a:solidFill>
                <a:latin typeface="Bahnschrift Light" panose="020B0502040204020203" pitchFamily="34" charset="0"/>
              </a:rPr>
              <a:t>spin</a:t>
            </a:r>
            <a:r>
              <a:rPr lang="en-US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 and </a:t>
            </a:r>
            <a:r>
              <a:rPr lang="en-US" sz="2000" dirty="0">
                <a:solidFill>
                  <a:schemeClr val="accent1"/>
                </a:solidFill>
                <a:latin typeface="Bahnschrift Light" panose="020B0502040204020203" pitchFamily="34" charset="0"/>
              </a:rPr>
              <a:t>cyclotron</a:t>
            </a:r>
            <a:r>
              <a:rPr lang="en-US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 frequencies are proportional to B</a:t>
            </a:r>
          </a:p>
          <a:p>
            <a:pPr marL="342000" indent="-342900"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Spin rotates ahead of momentum as the muon orbits the ring</a:t>
            </a:r>
          </a:p>
          <a:p>
            <a:pPr marL="342000" indent="-342900"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Difference frequency </a:t>
            </a:r>
            <a:r>
              <a:rPr lang="el-GR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ω</a:t>
            </a:r>
            <a:r>
              <a:rPr lang="en-GB" sz="2000" baseline="-25000" dirty="0">
                <a:solidFill>
                  <a:srgbClr val="000000"/>
                </a:solidFill>
                <a:latin typeface="Bahnschrift Light" panose="020B0502040204020203" pitchFamily="34" charset="0"/>
              </a:rPr>
              <a:t>a</a:t>
            </a:r>
            <a:r>
              <a:rPr lang="en-GB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 is proportional to a</a:t>
            </a:r>
            <a:r>
              <a:rPr lang="el-GR" sz="2000" baseline="-25000" dirty="0">
                <a:solidFill>
                  <a:srgbClr val="000000"/>
                </a:solidFill>
                <a:latin typeface="Bahnschrift Light" panose="020B0502040204020203" pitchFamily="34" charset="0"/>
              </a:rPr>
              <a:t>μ</a:t>
            </a:r>
            <a:r>
              <a:rPr lang="en-GB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 and B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EFA1529-BF0C-6924-1A5A-95C03796725C}"/>
              </a:ext>
            </a:extLst>
          </p:cNvPr>
          <p:cNvSpPr/>
          <p:nvPr/>
        </p:nvSpPr>
        <p:spPr>
          <a:xfrm>
            <a:off x="279191" y="5573922"/>
            <a:ext cx="93970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If g were exactly 2, </a:t>
            </a:r>
            <a:r>
              <a:rPr lang="el-GR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ω</a:t>
            </a:r>
            <a:r>
              <a:rPr lang="en-GB" sz="2000" baseline="-25000" dirty="0">
                <a:solidFill>
                  <a:srgbClr val="000000"/>
                </a:solidFill>
                <a:latin typeface="Bahnschrift Light" panose="020B0502040204020203" pitchFamily="34" charset="0"/>
              </a:rPr>
              <a:t>s</a:t>
            </a:r>
            <a:r>
              <a:rPr lang="en-GB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 = </a:t>
            </a:r>
            <a:r>
              <a:rPr lang="el-GR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ω</a:t>
            </a:r>
            <a:r>
              <a:rPr lang="en-GB" sz="2000" baseline="-25000" dirty="0">
                <a:solidFill>
                  <a:srgbClr val="000000"/>
                </a:solidFill>
                <a:latin typeface="Bahnschrift Light" panose="020B0502040204020203" pitchFamily="34" charset="0"/>
              </a:rPr>
              <a:t>c</a:t>
            </a:r>
            <a:r>
              <a:rPr lang="en-GB" sz="2000" baseline="30000" dirty="0">
                <a:solidFill>
                  <a:srgbClr val="000000"/>
                </a:solidFill>
                <a:latin typeface="Bahnschrift Light" panose="020B0502040204020203" pitchFamily="34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and </a:t>
            </a:r>
            <a:r>
              <a:rPr lang="el-GR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ω</a:t>
            </a:r>
            <a:r>
              <a:rPr lang="en-GB" sz="2000" baseline="-25000" dirty="0">
                <a:solidFill>
                  <a:srgbClr val="000000"/>
                </a:solidFill>
                <a:latin typeface="Bahnschrift Light" panose="020B0502040204020203" pitchFamily="34" charset="0"/>
              </a:rPr>
              <a:t>a</a:t>
            </a:r>
            <a:r>
              <a:rPr lang="en-GB" sz="2000" baseline="30000" dirty="0">
                <a:solidFill>
                  <a:srgbClr val="000000"/>
                </a:solidFill>
                <a:latin typeface="Bahnschrift Light" panose="020B0502040204020203" pitchFamily="34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= 0 </a:t>
            </a:r>
            <a:r>
              <a:rPr lang="en-GB" sz="2000" dirty="0">
                <a:solidFill>
                  <a:srgbClr val="000000"/>
                </a:solidFill>
                <a:latin typeface="Bahnschrift Light" panose="020B0502040204020203" pitchFamily="34" charset="0"/>
                <a:sym typeface="Wingdings" pitchFamily="2" charset="2"/>
              </a:rPr>
              <a:t> no precession</a:t>
            </a:r>
            <a:endParaRPr lang="en-GB" sz="2000" baseline="-25000" dirty="0">
              <a:solidFill>
                <a:srgbClr val="000000"/>
              </a:solidFill>
              <a:latin typeface="Bahnschrift Ligh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08698A-4745-51E6-7430-4950FC5C9CEF}"/>
              </a:ext>
            </a:extLst>
          </p:cNvPr>
          <p:cNvGrpSpPr/>
          <p:nvPr/>
        </p:nvGrpSpPr>
        <p:grpSpPr>
          <a:xfrm>
            <a:off x="1456993" y="2885261"/>
            <a:ext cx="4731798" cy="2400657"/>
            <a:chOff x="1506420" y="3137315"/>
            <a:chExt cx="4731798" cy="240065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E7FCB00-C6FA-10BB-02DA-16E0E3B012C1}"/>
                </a:ext>
              </a:extLst>
            </p:cNvPr>
            <p:cNvGrpSpPr/>
            <p:nvPr/>
          </p:nvGrpSpPr>
          <p:grpSpPr>
            <a:xfrm>
              <a:off x="1506420" y="3137315"/>
              <a:ext cx="4731798" cy="2400657"/>
              <a:chOff x="1494030" y="2879411"/>
              <a:chExt cx="4731798" cy="2400657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622F843-6525-887D-8D65-E1E7E0702DFF}"/>
                  </a:ext>
                </a:extLst>
              </p:cNvPr>
              <p:cNvGrpSpPr/>
              <p:nvPr/>
            </p:nvGrpSpPr>
            <p:grpSpPr>
              <a:xfrm>
                <a:off x="1494030" y="2879411"/>
                <a:ext cx="4731798" cy="2400657"/>
                <a:chOff x="1482571" y="3612846"/>
                <a:chExt cx="4731798" cy="2400657"/>
              </a:xfrm>
            </p:grpSpPr>
            <p:sp>
              <p:nvSpPr>
                <p:cNvPr id="31" name="Rounded Rectangle 10">
                  <a:extLst>
                    <a:ext uri="{FF2B5EF4-FFF2-40B4-BE49-F238E27FC236}">
                      <a16:creationId xmlns:a16="http://schemas.microsoft.com/office/drawing/2014/main" id="{01C738F1-8791-6A14-DF5E-B85E0C03EF1F}"/>
                    </a:ext>
                  </a:extLst>
                </p:cNvPr>
                <p:cNvSpPr/>
                <p:nvPr/>
              </p:nvSpPr>
              <p:spPr>
                <a:xfrm>
                  <a:off x="1482571" y="3612846"/>
                  <a:ext cx="4731798" cy="2400657"/>
                </a:xfrm>
                <a:prstGeom prst="roundRect">
                  <a:avLst/>
                </a:prstGeom>
                <a:ln w="5715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Bahnschrift Light" panose="020B0502040204020203" pitchFamily="34" charset="0"/>
                  </a:endParaRPr>
                </a:p>
              </p:txBody>
            </p:sp>
            <p:pic>
              <p:nvPicPr>
                <p:cNvPr id="32" name="Picture 31" descr="TP_tmp.png">
                  <a:extLst>
                    <a:ext uri="{FF2B5EF4-FFF2-40B4-BE49-F238E27FC236}">
                      <a16:creationId xmlns:a16="http://schemas.microsoft.com/office/drawing/2014/main" id="{4EA2BB41-97AD-1A81-AF0D-3C91C41878D8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701152" y="4221279"/>
                  <a:ext cx="4181813" cy="958332"/>
                </a:xfrm>
                <a:prstGeom prst="rect">
                  <a:avLst/>
                </a:prstGeom>
                <a:noFill/>
                <a:ln/>
                <a:effectLst/>
                <a:extLst>
                  <a:ext uri="{909E8E84-426E-40dd-AFC4-6F175D3DCCD1}">
                    <a14:hiddenFill xmlns:a14="http://schemas.microsoft.com/office/drawing/2010/main" xmlns="">
                      <a:pattFill prst="pct5">
                        <a:fgClr>
                          <a:srgbClr val="FFFFFF">
                            <a:alpha val="0"/>
                          </a:srgbClr>
                        </a:fgClr>
                        <a:bgClr>
                          <a:srgbClr val="FFFFFF">
                            <a:alpha val="0"/>
                          </a:srgbClr>
                        </a:bgClr>
                      </a:patt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7357" dir="2700000" rotWithShape="0">
                          <a:scrgbClr r="0" g="0" b="0"/>
                        </a:outerShdw>
                      </a:effectLst>
                    </a14:hiddenEffects>
                  </a:ext>
                  <a:ext uri="{31F19639-BCED-4a60-ADC4-E9642A236FB7}">
                    <a14:hiddenScene3d xmlns:a14="http://schemas.microsoft.com/office/drawing/2010/main" xmlns="">
                      <a:camera prst="orthographicFront">
                        <a:rot lat="0" lon="0" rev="0"/>
                      </a:camera>
                      <a:lightRig rig="threePt" dir="t">
                        <a:rot lat="0" lon="0" rev="0"/>
                      </a:lightRig>
                    </a14:hiddenScene3d>
                  </a:ext>
                  <a:ext uri="{E45631CC-5BF2-4c18-A39C-3461C7D3F71A}">
                    <a14:hiddenSp3d xmlns:a14="http://schemas.microsoft.com/office/drawing/2010/main" xmlns="" extrusionH="457200">
                      <a:contourClr>
                        <a:srgbClr val="000000"/>
                      </a:contourClr>
                    </a14:hiddenSp3d>
                  </a:ext>
                  <a:ext uri="{53640926-AAD7-44d8-BBD7-CCE9431645EC}">
                    <a14:shadowObscured xmlns:a14="http://schemas.microsoft.com/office/drawing/2010/main" xmlns=""/>
                  </a:ext>
                </a:extLst>
              </p:spPr>
            </p:pic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BBF260E-AEC6-6DEA-F3EE-1171E32D8A52}"/>
                    </a:ext>
                  </a:extLst>
                </p:cNvPr>
                <p:cNvSpPr txBox="1"/>
                <p:nvPr/>
              </p:nvSpPr>
              <p:spPr>
                <a:xfrm>
                  <a:off x="2922347" y="3612846"/>
                  <a:ext cx="10823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dirty="0">
                      <a:solidFill>
                        <a:srgbClr val="2E5286"/>
                      </a:solidFill>
                      <a:latin typeface="Bahnschrift Light" panose="020B0502040204020203" pitchFamily="34" charset="0"/>
                    </a:rPr>
                    <a:t>Measure</a:t>
                  </a:r>
                </a:p>
              </p:txBody>
            </p: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634239FF-3D2F-579F-7EF6-0FD23060FF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37632" y="4039256"/>
                  <a:ext cx="779852" cy="519939"/>
                </a:xfrm>
                <a:prstGeom prst="line">
                  <a:avLst/>
                </a:prstGeom>
                <a:ln w="28575">
                  <a:solidFill>
                    <a:srgbClr val="2E5286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0B653B03-8FE9-C454-55DC-2DE03A7321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18298" y="3932748"/>
                  <a:ext cx="1188944" cy="267319"/>
                </a:xfrm>
                <a:prstGeom prst="line">
                  <a:avLst/>
                </a:prstGeom>
                <a:ln w="28575">
                  <a:solidFill>
                    <a:srgbClr val="2E5286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E20C9BB-CA2A-2180-280C-6BA638CD711D}"/>
                    </a:ext>
                  </a:extLst>
                </p:cNvPr>
                <p:cNvSpPr txBox="1"/>
                <p:nvPr/>
              </p:nvSpPr>
              <p:spPr>
                <a:xfrm>
                  <a:off x="3809144" y="5450392"/>
                  <a:ext cx="93166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dirty="0">
                      <a:solidFill>
                        <a:srgbClr val="C00000"/>
                      </a:solidFill>
                      <a:latin typeface="Bahnschrift Light" panose="020B0502040204020203" pitchFamily="34" charset="0"/>
                    </a:rPr>
                    <a:t>Extract</a:t>
                  </a:r>
                </a:p>
              </p:txBody>
            </p: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1109222E-0EBD-5C0B-1984-F1BBF8C4F8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18500" y="5038259"/>
                  <a:ext cx="314834" cy="442516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A648FD7-50A3-59B5-127E-6A3A32796208}"/>
                  </a:ext>
                </a:extLst>
              </p:cNvPr>
              <p:cNvSpPr/>
              <p:nvPr/>
            </p:nvSpPr>
            <p:spPr>
              <a:xfrm>
                <a:off x="2735514" y="3833724"/>
                <a:ext cx="507991" cy="4711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5653652-A4F5-B4A4-A910-193AB80E270D}"/>
                  </a:ext>
                </a:extLst>
              </p:cNvPr>
              <p:cNvSpPr/>
              <p:nvPr/>
            </p:nvSpPr>
            <p:spPr>
              <a:xfrm>
                <a:off x="3743164" y="3825759"/>
                <a:ext cx="523244" cy="471099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Bahnschrift Light" panose="020B0502040204020203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F9B0A5-1816-A235-F8DA-68C8B05CDCE0}"/>
                </a:ext>
              </a:extLst>
            </p:cNvPr>
            <p:cNvSpPr txBox="1"/>
            <p:nvPr/>
          </p:nvSpPr>
          <p:spPr>
            <a:xfrm>
              <a:off x="3712411" y="3720872"/>
              <a:ext cx="1255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4744E4"/>
                  </a:solidFill>
                  <a:latin typeface="Bahnschrift Light" panose="020B0502040204020203" pitchFamily="34" charset="0"/>
                </a:rPr>
                <a:t>149 ns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3EBB724-62C4-02A9-4357-6BC642D3BD70}"/>
                </a:ext>
              </a:extLst>
            </p:cNvPr>
            <p:cNvSpPr txBox="1"/>
            <p:nvPr/>
          </p:nvSpPr>
          <p:spPr>
            <a:xfrm>
              <a:off x="2597954" y="3699660"/>
              <a:ext cx="1255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  <a:latin typeface="Bahnschrift Light" panose="020B0502040204020203" pitchFamily="34" charset="0"/>
                </a:rPr>
                <a:t>138 ns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C2EA4D9-A8C6-CB6E-D42C-3929EA4BC1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50" t="3661" r="11951" b="6495"/>
          <a:stretch/>
        </p:blipFill>
        <p:spPr>
          <a:xfrm>
            <a:off x="7785746" y="1070957"/>
            <a:ext cx="4413927" cy="44087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342B264-0EB6-2B69-7309-7A5D0E3C7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Spin Precession &amp; Measurement Principle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644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6D2761-CE3B-4E47-A4D3-9A0F54118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37" y="4333150"/>
            <a:ext cx="2743201" cy="173178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17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C0F6BC5-86DD-4D4F-BE56-EFAE62AA3544}"/>
              </a:ext>
            </a:extLst>
          </p:cNvPr>
          <p:cNvSpPr txBox="1">
            <a:spLocks/>
          </p:cNvSpPr>
          <p:nvPr/>
        </p:nvSpPr>
        <p:spPr>
          <a:xfrm>
            <a:off x="140792" y="840114"/>
            <a:ext cx="5955208" cy="3865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latin typeface="Bahnschrift Light" panose="020B0502040204020203" pitchFamily="34" charset="0"/>
              </a:rPr>
              <a:t>Highest energy e</a:t>
            </a:r>
            <a:r>
              <a:rPr lang="en-GB" sz="2000" baseline="30000" dirty="0">
                <a:latin typeface="Bahnschrift Light" panose="020B0502040204020203" pitchFamily="34" charset="0"/>
              </a:rPr>
              <a:t>+</a:t>
            </a:r>
            <a:r>
              <a:rPr lang="en-GB" sz="2000" dirty="0">
                <a:latin typeface="Bahnschrift Light" panose="020B0502040204020203" pitchFamily="34" charset="0"/>
              </a:rPr>
              <a:t> preferentially emitted in direction of muon spin</a:t>
            </a:r>
          </a:p>
          <a:p>
            <a:r>
              <a:rPr lang="en-GB" sz="2000" dirty="0">
                <a:latin typeface="Bahnschrift Light" panose="020B0502040204020203" pitchFamily="34" charset="0"/>
              </a:rPr>
              <a:t>Oscillation in number of emitted decay e</a:t>
            </a:r>
            <a:r>
              <a:rPr lang="en-GB" sz="2000" baseline="30000" dirty="0">
                <a:latin typeface="Bahnschrift Light" panose="020B0502040204020203" pitchFamily="34" charset="0"/>
              </a:rPr>
              <a:t>+</a:t>
            </a:r>
            <a:r>
              <a:rPr lang="en-GB" sz="2000" dirty="0">
                <a:latin typeface="Bahnschrift Light" panose="020B0502040204020203" pitchFamily="34" charset="0"/>
              </a:rPr>
              <a:t> vs time </a:t>
            </a:r>
            <a:r>
              <a:rPr lang="en-GB" sz="2000" dirty="0">
                <a:latin typeface="Bahnschrift Light" panose="020B0502040204020203" pitchFamily="34" charset="0"/>
                <a:sym typeface="Wingdings" panose="05000000000000000000" pitchFamily="2" charset="2"/>
              </a:rPr>
              <a:t>directly proportional to decay asymmetry</a:t>
            </a:r>
            <a:endParaRPr lang="en-GB" sz="2000" dirty="0">
              <a:latin typeface="Bahnschrift Light" panose="020B0502040204020203" pitchFamily="34" charset="0"/>
            </a:endParaRPr>
          </a:p>
          <a:p>
            <a:r>
              <a:rPr lang="en-GB" sz="2000" dirty="0">
                <a:latin typeface="Bahnschrift Light" panose="020B0502040204020203" pitchFamily="34" charset="0"/>
              </a:rPr>
              <a:t>Count N(t) = number of e</a:t>
            </a:r>
            <a:r>
              <a:rPr lang="en-GB" sz="2000" baseline="30000" dirty="0">
                <a:latin typeface="Bahnschrift Light" panose="020B0502040204020203" pitchFamily="34" charset="0"/>
              </a:rPr>
              <a:t>+ </a:t>
            </a:r>
            <a:r>
              <a:rPr lang="en-GB" sz="2000" dirty="0">
                <a:latin typeface="Bahnschrift Light" panose="020B0502040204020203" pitchFamily="34" charset="0"/>
              </a:rPr>
              <a:t>above an energy threshold over time </a:t>
            </a:r>
          </a:p>
          <a:p>
            <a:r>
              <a:rPr lang="en-GB" sz="2000" dirty="0">
                <a:latin typeface="Bahnschrift Light" panose="020B0502040204020203" pitchFamily="34" charset="0"/>
              </a:rPr>
              <a:t>Higher fraction detected above threshold when e</a:t>
            </a:r>
            <a:r>
              <a:rPr lang="en-GB" sz="2000" baseline="30000" dirty="0">
                <a:latin typeface="Bahnschrift Light" panose="020B0502040204020203" pitchFamily="34" charset="0"/>
              </a:rPr>
              <a:t>+ </a:t>
            </a:r>
            <a:r>
              <a:rPr lang="en-GB" sz="2000" dirty="0">
                <a:latin typeface="Bahnschrift Light" panose="020B0502040204020203" pitchFamily="34" charset="0"/>
              </a:rPr>
              <a:t>emitted parallel to muon spin</a:t>
            </a:r>
            <a:endParaRPr lang="en-GB" sz="2000" baseline="30000" dirty="0">
              <a:latin typeface="Bahnschrift Light" panose="020B0502040204020203" pitchFamily="34" charset="0"/>
            </a:endParaRPr>
          </a:p>
          <a:p>
            <a:r>
              <a:rPr lang="en-GB" sz="2000" dirty="0">
                <a:solidFill>
                  <a:srgbClr val="FF0000"/>
                </a:solidFill>
                <a:latin typeface="Bahnschrift Light" panose="020B0502040204020203" pitchFamily="34" charset="0"/>
              </a:rPr>
              <a:t>N(t) depends on anomalous precession frequency </a:t>
            </a:r>
            <a:r>
              <a:rPr lang="el-GR" sz="2000" dirty="0">
                <a:solidFill>
                  <a:srgbClr val="FF0000"/>
                </a:solidFill>
                <a:latin typeface="Bahnschrift Light" panose="020B0502040204020203" pitchFamily="34" charset="0"/>
              </a:rPr>
              <a:t>ω</a:t>
            </a:r>
            <a:r>
              <a:rPr lang="en-GB" sz="2000" baseline="-25000" dirty="0">
                <a:solidFill>
                  <a:srgbClr val="FF0000"/>
                </a:solidFill>
                <a:latin typeface="Bahnschrift Light" panose="020B0502040204020203" pitchFamily="34" charset="0"/>
              </a:rPr>
              <a:t>a</a:t>
            </a:r>
            <a:r>
              <a:rPr lang="en-GB" sz="2000" dirty="0">
                <a:solidFill>
                  <a:srgbClr val="FF0000"/>
                </a:solidFill>
                <a:latin typeface="Bahnschrift Light" panose="020B0502040204020203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DFD70-2317-4BE8-9D00-82FED5B33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32" y="4001341"/>
            <a:ext cx="2199056" cy="2395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0DC3A50-265D-4C64-8785-44677552D7D0}"/>
              </a:ext>
            </a:extLst>
          </p:cNvPr>
          <p:cNvGrpSpPr/>
          <p:nvPr/>
        </p:nvGrpSpPr>
        <p:grpSpPr>
          <a:xfrm>
            <a:off x="6535013" y="1319870"/>
            <a:ext cx="4956687" cy="3838780"/>
            <a:chOff x="6740541" y="700521"/>
            <a:chExt cx="4956687" cy="383878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E96085-CB33-4242-BDC3-F146A84F0E90}"/>
                </a:ext>
              </a:extLst>
            </p:cNvPr>
            <p:cNvSpPr txBox="1"/>
            <p:nvPr/>
          </p:nvSpPr>
          <p:spPr>
            <a:xfrm>
              <a:off x="7679287" y="4231524"/>
              <a:ext cx="39417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Bahnschrift Light" panose="020B0502040204020203" pitchFamily="34" charset="0"/>
                </a:rPr>
                <a:t>Frequency of oscillation = </a:t>
              </a:r>
              <a:r>
                <a:rPr lang="el-GR" sz="1400" dirty="0">
                  <a:latin typeface="Bahnschrift Light" panose="020B0502040204020203" pitchFamily="34" charset="0"/>
                </a:rPr>
                <a:t>ω</a:t>
              </a:r>
              <a:r>
                <a:rPr lang="en-GB" sz="1400" baseline="-25000" dirty="0">
                  <a:latin typeface="Bahnschrift Light" panose="020B0502040204020203" pitchFamily="34" charset="0"/>
                </a:rPr>
                <a:t>a</a:t>
              </a:r>
            </a:p>
          </p:txBody>
        </p:sp>
        <p:pic>
          <p:nvPicPr>
            <p:cNvPr id="64" name="그림 5">
              <a:extLst>
                <a:ext uri="{FF2B5EF4-FFF2-40B4-BE49-F238E27FC236}">
                  <a16:creationId xmlns:a16="http://schemas.microsoft.com/office/drawing/2014/main" id="{18FBCBB5-F031-45E1-BD96-AAB2C0710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0541" y="700521"/>
              <a:ext cx="4956687" cy="3604862"/>
            </a:xfrm>
            <a:prstGeom prst="rect">
              <a:avLst/>
            </a:prstGeom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E7D43676-3C8E-652F-ADBC-418DDB59E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Measuring </a:t>
            </a:r>
            <a:r>
              <a:rPr lang="el-GR" dirty="0"/>
              <a:t>ω</a:t>
            </a:r>
            <a:r>
              <a:rPr lang="en-GB" baseline="-25000" dirty="0"/>
              <a:t>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97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4E692-73BD-4E69-95C1-2DF5FB5C4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365" y="835674"/>
            <a:ext cx="10013229" cy="174468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Number of high energy positrons oscillates as a function of time as muon spin points towards/away from detector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Count positrons above an energy threshold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Counts oscillate at frequency </a:t>
            </a:r>
            <a:r>
              <a:rPr lang="el-GR" sz="2000" dirty="0"/>
              <a:t>ω</a:t>
            </a:r>
            <a:r>
              <a:rPr lang="en-GB" sz="2000" baseline="-25000" dirty="0"/>
              <a:t>a </a:t>
            </a:r>
            <a:r>
              <a:rPr lang="en-GB" sz="2000" dirty="0">
                <a:sym typeface="Wingdings" panose="05000000000000000000" pitchFamily="2" charset="2"/>
              </a:rPr>
              <a:t> extract from time spectrum</a:t>
            </a:r>
            <a:endParaRPr lang="en-GB" sz="2000" baseline="-2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C5D1-7DE3-44B1-8FEF-90D2F933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708B0B5-D2F2-4330-B774-27F17AF71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08/07/2025</a:t>
            </a:fld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713B2F5-CBBA-41BB-8F12-04E1EC4AA18A}"/>
              </a:ext>
            </a:extLst>
          </p:cNvPr>
          <p:cNvGrpSpPr/>
          <p:nvPr/>
        </p:nvGrpSpPr>
        <p:grpSpPr>
          <a:xfrm>
            <a:off x="1921942" y="2460765"/>
            <a:ext cx="8599968" cy="3617219"/>
            <a:chOff x="736827" y="1761564"/>
            <a:chExt cx="7776410" cy="30920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5A41CA-60E5-4680-A252-7D8A50820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6" b="26"/>
            <a:stretch/>
          </p:blipFill>
          <p:spPr>
            <a:xfrm>
              <a:off x="736827" y="1761564"/>
              <a:ext cx="7776410" cy="297179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6A6398-9A6D-4BA3-B158-616AFEFA0475}"/>
                </a:ext>
              </a:extLst>
            </p:cNvPr>
            <p:cNvSpPr txBox="1"/>
            <p:nvPr/>
          </p:nvSpPr>
          <p:spPr>
            <a:xfrm>
              <a:off x="2194196" y="4607430"/>
              <a:ext cx="12437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000000"/>
                  </a:solidFill>
                  <a:latin typeface="Helvetica" pitchFamily="2" charset="0"/>
                </a:rPr>
                <a:t>Threshold Energy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A695A6-5900-4AE4-9694-C600369EF906}"/>
                </a:ext>
              </a:extLst>
            </p:cNvPr>
            <p:cNvSpPr txBox="1"/>
            <p:nvPr/>
          </p:nvSpPr>
          <p:spPr>
            <a:xfrm>
              <a:off x="6544308" y="2096681"/>
              <a:ext cx="15514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  <a:latin typeface="Helvetica" pitchFamily="2" charset="0"/>
                </a:rPr>
                <a:t>Time Spectrum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2C68EC7-CA84-4435-A15C-04D2FDB17FC1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V="1">
              <a:off x="2816066" y="4416239"/>
              <a:ext cx="0" cy="191191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A949402-C8A3-4CB4-AE8B-0BD6D366FFFC}"/>
                </a:ext>
              </a:extLst>
            </p:cNvPr>
            <p:cNvSpPr/>
            <p:nvPr/>
          </p:nvSpPr>
          <p:spPr>
            <a:xfrm>
              <a:off x="1770558" y="2096713"/>
              <a:ext cx="2358803" cy="1538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145C53-A55A-4BC9-9718-B7238DA53871}"/>
                </a:ext>
              </a:extLst>
            </p:cNvPr>
            <p:cNvSpPr txBox="1"/>
            <p:nvPr/>
          </p:nvSpPr>
          <p:spPr>
            <a:xfrm>
              <a:off x="2532353" y="2096681"/>
              <a:ext cx="16552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  <a:latin typeface="Helvetica" pitchFamily="2" charset="0"/>
                </a:rPr>
                <a:t>Energy Spectrum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56D3A30-0840-4F37-9CB9-685E10EC5398}"/>
              </a:ext>
            </a:extLst>
          </p:cNvPr>
          <p:cNvSpPr txBox="1"/>
          <p:nvPr/>
        </p:nvSpPr>
        <p:spPr>
          <a:xfrm>
            <a:off x="10068387" y="2689622"/>
            <a:ext cx="1076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Helvetica" pitchFamily="2" charset="0"/>
              </a:rPr>
              <a:t>Real Data (Run-3a)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05A563-B2A1-21A6-1D71-9F8D36B2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Measuring muon spin precession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251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257D6-FB64-E981-F385-FA8B91731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602;p39">
            <a:extLst>
              <a:ext uri="{FF2B5EF4-FFF2-40B4-BE49-F238E27FC236}">
                <a16:creationId xmlns:a16="http://schemas.microsoft.com/office/drawing/2014/main" id="{635D1B5A-ECE2-E417-0C8F-70CB5FD0F6D9}"/>
              </a:ext>
            </a:extLst>
          </p:cNvPr>
          <p:cNvSpPr txBox="1"/>
          <p:nvPr/>
        </p:nvSpPr>
        <p:spPr>
          <a:xfrm>
            <a:off x="711445" y="1844566"/>
            <a:ext cx="11021649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99" algn="ctr">
              <a:buSzPct val="100000"/>
            </a:pPr>
            <a:r>
              <a:rPr lang="en-GB" sz="5400" dirty="0">
                <a:latin typeface="Bahnschrift Light" panose="020B0502040204020203" pitchFamily="34" charset="0"/>
              </a:rPr>
              <a:t>Experiment design and analysis techniques</a:t>
            </a:r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C90EBEB1-5B97-4DFD-046D-502023512B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08/07/2025</a:t>
            </a:fld>
            <a:endParaRPr lang="en-GB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0EA6CA3-1B8E-AAC6-3CF0-EAB39582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9432521-D91F-FF21-0231-36A88C126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449318" cy="70052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40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F8729-F114-B374-726A-0E6C72D3F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C1605ECB-40A8-509B-8181-313A760AE9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08/07/2025</a:t>
            </a:fld>
            <a:endParaRPr lang="en-GB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CCE22945-E3E5-A308-B6FF-1CB3D620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EE5E77B5-D35B-F47C-0FEA-1D929B9B1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990"/>
            <a:ext cx="7250463" cy="4078136"/>
          </a:xfrm>
          <a:prstGeom prst="rect">
            <a:avLst/>
          </a:prstGeom>
        </p:spPr>
      </p:pic>
      <p:pic>
        <p:nvPicPr>
          <p:cNvPr id="3" name="그림 18">
            <a:extLst>
              <a:ext uri="{FF2B5EF4-FFF2-40B4-BE49-F238E27FC236}">
                <a16:creationId xmlns:a16="http://schemas.microsoft.com/office/drawing/2014/main" id="{52255BD8-86CB-6E43-BDA9-65C2CCBBB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257" y="858990"/>
            <a:ext cx="3775868" cy="2520217"/>
          </a:xfrm>
          <a:prstGeom prst="rect">
            <a:avLst/>
          </a:prstGeom>
          <a:ln w="38100">
            <a:noFill/>
          </a:ln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1396D39D-3D76-2AA6-4744-22AE4759B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40" y="3537676"/>
            <a:ext cx="4397302" cy="265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602;p39">
            <a:extLst>
              <a:ext uri="{FF2B5EF4-FFF2-40B4-BE49-F238E27FC236}">
                <a16:creationId xmlns:a16="http://schemas.microsoft.com/office/drawing/2014/main" id="{0F3673B9-71D7-4FBC-0083-CCD123DBD981}"/>
              </a:ext>
            </a:extLst>
          </p:cNvPr>
          <p:cNvSpPr txBox="1"/>
          <p:nvPr/>
        </p:nvSpPr>
        <p:spPr>
          <a:xfrm>
            <a:off x="1171783" y="4761564"/>
            <a:ext cx="5355141" cy="160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00" algn="ctr">
              <a:spcAft>
                <a:spcPts val="1000"/>
              </a:spcAft>
              <a:buSzPct val="100000"/>
            </a:pPr>
            <a:r>
              <a:rPr lang="en-GB" sz="2800" dirty="0">
                <a:latin typeface="Bahnschrift Light" panose="020B0502040204020203" pitchFamily="34" charset="0"/>
              </a:rPr>
              <a:t>Goal: Measure </a:t>
            </a:r>
            <a:r>
              <a:rPr lang="en-GB" sz="2800" dirty="0">
                <a:solidFill>
                  <a:schemeClr val="accent5"/>
                </a:solidFill>
                <a:latin typeface="Bahnschrift Light" panose="020B0502040204020203" pitchFamily="34" charset="0"/>
              </a:rPr>
              <a:t>muon anomalous magnetic moment </a:t>
            </a:r>
            <a:r>
              <a:rPr lang="en-GB" sz="2800" dirty="0" err="1">
                <a:solidFill>
                  <a:schemeClr val="accent5"/>
                </a:solidFill>
                <a:latin typeface="Bahnschrift Light" panose="020B0502040204020203" pitchFamily="34" charset="0"/>
              </a:rPr>
              <a:t>a</a:t>
            </a:r>
            <a:r>
              <a:rPr lang="en-GB" sz="2800" baseline="-25000" dirty="0" err="1">
                <a:solidFill>
                  <a:schemeClr val="accent5"/>
                </a:solidFill>
                <a:latin typeface="Bahnschrift Light" panose="020B0502040204020203" pitchFamily="34" charset="0"/>
              </a:rPr>
              <a:t>μ</a:t>
            </a:r>
            <a:r>
              <a:rPr lang="en-GB" sz="2800" dirty="0">
                <a:latin typeface="Bahnschrift Light" panose="020B0502040204020203" pitchFamily="34" charset="0"/>
              </a:rPr>
              <a:t> to 140 parts per billion</a:t>
            </a:r>
          </a:p>
        </p:txBody>
      </p:sp>
      <p:sp>
        <p:nvSpPr>
          <p:cNvPr id="5" name="Google Shape;602;p39">
            <a:extLst>
              <a:ext uri="{FF2B5EF4-FFF2-40B4-BE49-F238E27FC236}">
                <a16:creationId xmlns:a16="http://schemas.microsoft.com/office/drawing/2014/main" id="{C6E6C9D9-10EA-58D6-ED17-888A9987E48B}"/>
              </a:ext>
            </a:extLst>
          </p:cNvPr>
          <p:cNvSpPr txBox="1"/>
          <p:nvPr/>
        </p:nvSpPr>
        <p:spPr>
          <a:xfrm>
            <a:off x="10272926" y="3710021"/>
            <a:ext cx="1706532" cy="738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00" algn="ctr">
              <a:buSzPct val="100000"/>
            </a:pPr>
            <a:r>
              <a:rPr lang="en-GB" dirty="0">
                <a:solidFill>
                  <a:schemeClr val="accent5"/>
                </a:solidFill>
                <a:latin typeface="Bahnschrift Light" panose="020B0502040204020203" pitchFamily="34" charset="0"/>
              </a:rPr>
              <a:t>Fermilab Muon Campus</a:t>
            </a:r>
          </a:p>
        </p:txBody>
      </p:sp>
      <p:sp>
        <p:nvSpPr>
          <p:cNvPr id="6" name="Google Shape;602;p39">
            <a:extLst>
              <a:ext uri="{FF2B5EF4-FFF2-40B4-BE49-F238E27FC236}">
                <a16:creationId xmlns:a16="http://schemas.microsoft.com/office/drawing/2014/main" id="{053ECD63-9D12-C65A-DA67-45F737F4A84A}"/>
              </a:ext>
            </a:extLst>
          </p:cNvPr>
          <p:cNvSpPr txBox="1"/>
          <p:nvPr/>
        </p:nvSpPr>
        <p:spPr>
          <a:xfrm>
            <a:off x="10162568" y="1011149"/>
            <a:ext cx="1706532" cy="738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00" algn="ctr">
              <a:buSzPct val="100000"/>
            </a:pPr>
            <a:r>
              <a:rPr lang="en-GB" dirty="0">
                <a:solidFill>
                  <a:schemeClr val="accent5"/>
                </a:solidFill>
                <a:latin typeface="Bahnschrift Light" panose="020B0502040204020203" pitchFamily="34" charset="0"/>
              </a:rPr>
              <a:t>Muon g-2 building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7ADFCB4-260F-41AC-8136-8154E20DB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Fermilab Muon g-2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833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mingStructure.png" descr="TimingStructure.png">
            <a:extLst>
              <a:ext uri="{FF2B5EF4-FFF2-40B4-BE49-F238E27FC236}">
                <a16:creationId xmlns:a16="http://schemas.microsoft.com/office/drawing/2014/main" id="{D7DD4CC4-9D47-4BE7-B7A6-2F3E6BD8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0" y="4213451"/>
            <a:ext cx="6991002" cy="1643967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CF0F928E-B464-419A-B5F1-642288D5E27A}"/>
              </a:ext>
            </a:extLst>
          </p:cNvPr>
          <p:cNvSpPr txBox="1">
            <a:spLocks/>
          </p:cNvSpPr>
          <p:nvPr/>
        </p:nvSpPr>
        <p:spPr>
          <a:xfrm>
            <a:off x="4470400" y="852677"/>
            <a:ext cx="4775200" cy="3398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Bahnschrift Light" panose="020B0502040204020203" pitchFamily="34" charset="0"/>
              </a:rPr>
              <a:t>Recycler ring: 8 GeV protons</a:t>
            </a:r>
          </a:p>
          <a:p>
            <a:pPr lvl="1"/>
            <a:r>
              <a:rPr lang="en-GB" sz="1800" dirty="0">
                <a:latin typeface="Bahnschrift Light" panose="020B0502040204020203" pitchFamily="34" charset="0"/>
              </a:rPr>
              <a:t>10</a:t>
            </a:r>
            <a:r>
              <a:rPr lang="en-GB" sz="1800" baseline="30000" dirty="0">
                <a:latin typeface="Bahnschrift Light" panose="020B0502040204020203" pitchFamily="34" charset="0"/>
              </a:rPr>
              <a:t>12</a:t>
            </a:r>
            <a:r>
              <a:rPr lang="en-GB" sz="1800" dirty="0">
                <a:latin typeface="Bahnschrift Light" panose="020B0502040204020203" pitchFamily="34" charset="0"/>
              </a:rPr>
              <a:t> protons / bunch ; 10k stored muons / bunch</a:t>
            </a:r>
          </a:p>
          <a:p>
            <a:r>
              <a:rPr lang="en-GB" sz="1800" dirty="0">
                <a:latin typeface="Bahnschrift Light" panose="020B0502040204020203" pitchFamily="34" charset="0"/>
              </a:rPr>
              <a:t>8 GeV protons </a:t>
            </a:r>
            <a:r>
              <a:rPr lang="en-GB" sz="1800" dirty="0">
                <a:latin typeface="Bahnschrift Light" panose="020B0502040204020203" pitchFamily="34" charset="0"/>
                <a:sym typeface="Wingdings" panose="05000000000000000000" pitchFamily="2" charset="2"/>
              </a:rPr>
              <a:t> pion production target </a:t>
            </a:r>
          </a:p>
          <a:p>
            <a:r>
              <a:rPr lang="en-GB" sz="1800" dirty="0" err="1">
                <a:latin typeface="Bahnschrift Light" panose="020B0502040204020203" pitchFamily="34" charset="0"/>
                <a:sym typeface="Wingdings" panose="05000000000000000000" pitchFamily="2" charset="2"/>
              </a:rPr>
              <a:t>Pions</a:t>
            </a:r>
            <a:r>
              <a:rPr lang="en-GB" sz="1800" dirty="0">
                <a:latin typeface="Bahnschrift Light" panose="020B0502040204020203" pitchFamily="34" charset="0"/>
                <a:sym typeface="Wingdings" panose="05000000000000000000" pitchFamily="2" charset="2"/>
              </a:rPr>
              <a:t>  delivery ring  decay to </a:t>
            </a:r>
            <a:r>
              <a:rPr lang="el-GR" sz="1800" dirty="0">
                <a:latin typeface="Bahnschrift Light" panose="020B0502040204020203" pitchFamily="34" charset="0"/>
                <a:sym typeface="Wingdings" panose="05000000000000000000" pitchFamily="2" charset="2"/>
              </a:rPr>
              <a:t>μ</a:t>
            </a:r>
            <a:r>
              <a:rPr lang="en-GB" sz="1800" baseline="30000" dirty="0">
                <a:latin typeface="Bahnschrift Light" panose="020B0502040204020203" pitchFamily="34" charset="0"/>
                <a:sym typeface="Wingdings" panose="05000000000000000000" pitchFamily="2" charset="2"/>
              </a:rPr>
              <a:t>+</a:t>
            </a:r>
            <a:r>
              <a:rPr lang="en-GB" sz="1800" dirty="0">
                <a:latin typeface="Bahnschrift Light" panose="020B0502040204020203" pitchFamily="34" charset="0"/>
                <a:sym typeface="Wingdings" panose="05000000000000000000" pitchFamily="2" charset="2"/>
              </a:rPr>
              <a:t> and momentum-selected</a:t>
            </a:r>
          </a:p>
          <a:p>
            <a:r>
              <a:rPr lang="en-GB" sz="1800" dirty="0">
                <a:latin typeface="Bahnschrift Light" panose="020B0502040204020203" pitchFamily="34" charset="0"/>
                <a:sym typeface="Wingdings" panose="05000000000000000000" pitchFamily="2" charset="2"/>
              </a:rPr>
              <a:t>3.09 GeV </a:t>
            </a:r>
            <a:r>
              <a:rPr lang="el-GR" sz="1800" dirty="0">
                <a:latin typeface="Bahnschrift Light" panose="020B0502040204020203" pitchFamily="34" charset="0"/>
                <a:sym typeface="Wingdings" panose="05000000000000000000" pitchFamily="2" charset="2"/>
              </a:rPr>
              <a:t>μ</a:t>
            </a:r>
            <a:r>
              <a:rPr lang="en-GB" sz="1800" baseline="30000" dirty="0">
                <a:latin typeface="Bahnschrift Light" panose="020B0502040204020203" pitchFamily="34" charset="0"/>
                <a:sym typeface="Wingdings" panose="05000000000000000000" pitchFamily="2" charset="2"/>
              </a:rPr>
              <a:t>+</a:t>
            </a:r>
            <a:r>
              <a:rPr lang="en-GB" sz="1800" dirty="0">
                <a:latin typeface="Bahnschrift Light" panose="020B0502040204020203" pitchFamily="34" charset="0"/>
                <a:sym typeface="Wingdings" panose="05000000000000000000" pitchFamily="2" charset="2"/>
              </a:rPr>
              <a:t>  g-2 storage ring magnet</a:t>
            </a:r>
          </a:p>
          <a:p>
            <a:r>
              <a:rPr lang="en-GB" sz="1800" dirty="0">
                <a:latin typeface="Bahnschrift Light" panose="020B0502040204020203" pitchFamily="34" charset="0"/>
                <a:sym typeface="Wingdings" panose="05000000000000000000" pitchFamily="2" charset="2"/>
              </a:rPr>
              <a:t>Beam arrives in 120 ns wide bunches</a:t>
            </a:r>
          </a:p>
          <a:p>
            <a:r>
              <a:rPr lang="en-GB" sz="1800" dirty="0">
                <a:latin typeface="Bahnschrift Light" panose="020B0502040204020203" pitchFamily="34" charset="0"/>
                <a:sym typeface="Wingdings" panose="05000000000000000000" pitchFamily="2" charset="2"/>
              </a:rPr>
              <a:t>Each bunch corresponds to a “fill”  1 </a:t>
            </a:r>
            <a:r>
              <a:rPr lang="en-GB" sz="1800" dirty="0" err="1">
                <a:latin typeface="Bahnschrift Light" panose="020B0502040204020203" pitchFamily="34" charset="0"/>
                <a:sym typeface="Wingdings" panose="05000000000000000000" pitchFamily="2" charset="2"/>
              </a:rPr>
              <a:t>ms</a:t>
            </a:r>
            <a:endParaRPr lang="en-GB" sz="1800" dirty="0">
              <a:latin typeface="Bahnschrift Light" panose="020B0502040204020203" pitchFamily="34" charset="0"/>
            </a:endParaRPr>
          </a:p>
          <a:p>
            <a:endParaRPr lang="en-GB" sz="1800" dirty="0">
              <a:latin typeface="Bahnschrift Light" panose="020B0502040204020203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20</a:t>
            </a:fld>
            <a:endParaRPr lang="en-GB" dirty="0">
              <a:latin typeface="Bahnschrift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E209D8-B5B6-4752-915E-1CE0F98B0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74" y="864476"/>
            <a:ext cx="4114800" cy="50790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2DB7BE-6191-4188-BF13-E63034B733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30"/>
          <a:stretch/>
        </p:blipFill>
        <p:spPr>
          <a:xfrm>
            <a:off x="8991600" y="1354984"/>
            <a:ext cx="3200400" cy="225793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CDCB4DF-6AAE-D19B-5706-600E88EEF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FNAL Muon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312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142;p14">
            <a:extLst>
              <a:ext uri="{FF2B5EF4-FFF2-40B4-BE49-F238E27FC236}">
                <a16:creationId xmlns:a16="http://schemas.microsoft.com/office/drawing/2014/main" id="{03DF5DD8-2D1E-4B11-91D0-8ECC81E8BBD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41188" y="2131749"/>
            <a:ext cx="3813957" cy="2543901"/>
          </a:xfrm>
          <a:prstGeom prst="rect">
            <a:avLst/>
          </a:prstGeom>
          <a:noFill/>
          <a:ln w="25400">
            <a:noFill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21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34" name="Bound-state QED (exact)…">
            <a:extLst>
              <a:ext uri="{FF2B5EF4-FFF2-40B4-BE49-F238E27FC236}">
                <a16:creationId xmlns:a16="http://schemas.microsoft.com/office/drawing/2014/main" id="{EAE0472B-40CE-4B69-BD54-8EB5187FD998}"/>
              </a:ext>
            </a:extLst>
          </p:cNvPr>
          <p:cNvSpPr/>
          <p:nvPr/>
        </p:nvSpPr>
        <p:spPr>
          <a:xfrm>
            <a:off x="698092" y="3389079"/>
            <a:ext cx="4122386" cy="53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en-US" sz="30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" panose="020B0502040204020203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F3C1CF-32C5-4AEC-AF12-4CD6CBE057F2}"/>
              </a:ext>
            </a:extLst>
          </p:cNvPr>
          <p:cNvCxnSpPr>
            <a:cxnSpLocks/>
          </p:cNvCxnSpPr>
          <p:nvPr/>
        </p:nvCxnSpPr>
        <p:spPr>
          <a:xfrm>
            <a:off x="5504603" y="2355645"/>
            <a:ext cx="892902" cy="594362"/>
          </a:xfrm>
          <a:prstGeom prst="straightConnector1">
            <a:avLst/>
          </a:prstGeom>
          <a:ln w="508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295169D-1A91-4CE6-80C0-CBC684FDC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31" t="10883" r="17462" b="8493"/>
          <a:stretch/>
        </p:blipFill>
        <p:spPr>
          <a:xfrm>
            <a:off x="6781277" y="856366"/>
            <a:ext cx="830511" cy="1099889"/>
          </a:xfrm>
          <a:prstGeom prst="rect">
            <a:avLst/>
          </a:prstGeom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866CFA65-6E47-45FF-9CAA-4D3B373AE52D}"/>
              </a:ext>
            </a:extLst>
          </p:cNvPr>
          <p:cNvSpPr txBox="1">
            <a:spLocks/>
          </p:cNvSpPr>
          <p:nvPr/>
        </p:nvSpPr>
        <p:spPr>
          <a:xfrm>
            <a:off x="3799276" y="842922"/>
            <a:ext cx="3002632" cy="1114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latin typeface="Bahnschrift Light" panose="020B0502040204020203" pitchFamily="34" charset="0"/>
              </a:rPr>
              <a:t>Beam injected through inflector magnet </a:t>
            </a:r>
            <a:r>
              <a:rPr lang="en-GB" sz="1800" dirty="0">
                <a:latin typeface="Bahnschrift Light" panose="020B0502040204020203" pitchFamily="34" charset="0"/>
                <a:sym typeface="Wingdings" panose="05000000000000000000" pitchFamily="2" charset="2"/>
              </a:rPr>
              <a:t> cancel main magnetic field</a:t>
            </a:r>
            <a:endParaRPr lang="en-GB" sz="1800" dirty="0">
              <a:latin typeface="Bahnschrift Light" panose="020B0502040204020203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FD9E7D-1E93-B3FB-0729-549F8AD68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Injecting and storing the 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172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CAD3FF5-2E83-40F6-B9E9-D0240C561F06}"/>
              </a:ext>
            </a:extLst>
          </p:cNvPr>
          <p:cNvGrpSpPr/>
          <p:nvPr/>
        </p:nvGrpSpPr>
        <p:grpSpPr>
          <a:xfrm>
            <a:off x="3841188" y="2131749"/>
            <a:ext cx="3813957" cy="2543901"/>
            <a:chOff x="3841188" y="2131749"/>
            <a:chExt cx="3813957" cy="2543901"/>
          </a:xfrm>
        </p:grpSpPr>
        <p:pic>
          <p:nvPicPr>
            <p:cNvPr id="30" name="Google Shape;142;p14">
              <a:extLst>
                <a:ext uri="{FF2B5EF4-FFF2-40B4-BE49-F238E27FC236}">
                  <a16:creationId xmlns:a16="http://schemas.microsoft.com/office/drawing/2014/main" id="{03DF5DD8-2D1E-4B11-91D0-8ECC81E8BBD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841188" y="2131749"/>
              <a:ext cx="3813957" cy="2543901"/>
            </a:xfrm>
            <a:prstGeom prst="rect">
              <a:avLst/>
            </a:prstGeom>
            <a:noFill/>
            <a:ln w="25400">
              <a:noFill/>
            </a:ln>
          </p:spPr>
        </p:pic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58CAD603-3D35-4F21-B73B-692E385B6076}"/>
                </a:ext>
              </a:extLst>
            </p:cNvPr>
            <p:cNvSpPr/>
            <p:nvPr/>
          </p:nvSpPr>
          <p:spPr>
            <a:xfrm rot="5400000">
              <a:off x="5079935" y="2390200"/>
              <a:ext cx="1428750" cy="2228850"/>
            </a:xfrm>
            <a:prstGeom prst="arc">
              <a:avLst>
                <a:gd name="adj1" fmla="val 16665374"/>
                <a:gd name="adj2" fmla="val 18303375"/>
              </a:avLst>
            </a:prstGeom>
            <a:ln w="889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Bahnschrift Light" panose="020B0502040204020203" pitchFamily="34" charset="0"/>
              </a:endParaRPr>
            </a:p>
          </p:txBody>
        </p:sp>
      </p:grp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0D9EC6B-58A9-414E-AFC1-FDB892B71F44}"/>
              </a:ext>
            </a:extLst>
          </p:cNvPr>
          <p:cNvSpPr/>
          <p:nvPr/>
        </p:nvSpPr>
        <p:spPr>
          <a:xfrm>
            <a:off x="7970004" y="810309"/>
            <a:ext cx="3956107" cy="2928434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5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22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34" name="Bound-state QED (exact)…">
            <a:extLst>
              <a:ext uri="{FF2B5EF4-FFF2-40B4-BE49-F238E27FC236}">
                <a16:creationId xmlns:a16="http://schemas.microsoft.com/office/drawing/2014/main" id="{EAE0472B-40CE-4B69-BD54-8EB5187FD998}"/>
              </a:ext>
            </a:extLst>
          </p:cNvPr>
          <p:cNvSpPr/>
          <p:nvPr/>
        </p:nvSpPr>
        <p:spPr>
          <a:xfrm>
            <a:off x="698092" y="3389079"/>
            <a:ext cx="4122386" cy="53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en-US" sz="30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" panose="020B0502040204020203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F3C1CF-32C5-4AEC-AF12-4CD6CBE057F2}"/>
              </a:ext>
            </a:extLst>
          </p:cNvPr>
          <p:cNvCxnSpPr>
            <a:cxnSpLocks/>
          </p:cNvCxnSpPr>
          <p:nvPr/>
        </p:nvCxnSpPr>
        <p:spPr>
          <a:xfrm>
            <a:off x="5504603" y="2355645"/>
            <a:ext cx="892902" cy="594362"/>
          </a:xfrm>
          <a:prstGeom prst="straightConnector1">
            <a:avLst/>
          </a:prstGeom>
          <a:ln w="508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E82FAA33-BDE6-4265-8FFA-77A7760873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7445" y="856366"/>
            <a:ext cx="2424769" cy="2203035"/>
          </a:xfrm>
          <a:prstGeom prst="rect">
            <a:avLst/>
          </a:prstGeom>
        </p:spPr>
      </p:pic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592D4599-10B4-46B9-ACC7-7682B0DCD055}"/>
              </a:ext>
            </a:extLst>
          </p:cNvPr>
          <p:cNvSpPr txBox="1">
            <a:spLocks/>
          </p:cNvSpPr>
          <p:nvPr/>
        </p:nvSpPr>
        <p:spPr>
          <a:xfrm>
            <a:off x="7805066" y="3059766"/>
            <a:ext cx="4310734" cy="779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latin typeface="Bahnschrift Light" panose="020B0502040204020203" pitchFamily="34" charset="0"/>
              </a:rPr>
              <a:t>Kicker magnet applies fast radial magnetic field on first turn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D107B5-C16D-4C3B-AF9C-80A46EFB5BFA}"/>
              </a:ext>
            </a:extLst>
          </p:cNvPr>
          <p:cNvCxnSpPr>
            <a:cxnSpLocks/>
          </p:cNvCxnSpPr>
          <p:nvPr/>
        </p:nvCxnSpPr>
        <p:spPr>
          <a:xfrm flipH="1">
            <a:off x="6901500" y="2376260"/>
            <a:ext cx="1066388" cy="1393003"/>
          </a:xfrm>
          <a:prstGeom prst="straightConnector1">
            <a:avLst/>
          </a:prstGeom>
          <a:ln w="508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295169D-1A91-4CE6-80C0-CBC684FDC2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31" t="10883" r="17462" b="8493"/>
          <a:stretch/>
        </p:blipFill>
        <p:spPr>
          <a:xfrm>
            <a:off x="6781277" y="856366"/>
            <a:ext cx="830511" cy="1099889"/>
          </a:xfrm>
          <a:prstGeom prst="rect">
            <a:avLst/>
          </a:prstGeom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866CFA65-6E47-45FF-9CAA-4D3B373AE52D}"/>
              </a:ext>
            </a:extLst>
          </p:cNvPr>
          <p:cNvSpPr txBox="1">
            <a:spLocks/>
          </p:cNvSpPr>
          <p:nvPr/>
        </p:nvSpPr>
        <p:spPr>
          <a:xfrm>
            <a:off x="3799276" y="842922"/>
            <a:ext cx="3002632" cy="1114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latin typeface="Bahnschrift Light" panose="020B0502040204020203" pitchFamily="34" charset="0"/>
              </a:rPr>
              <a:t>Beam injected through inflector magnet </a:t>
            </a:r>
            <a:r>
              <a:rPr lang="en-GB" sz="1800" dirty="0">
                <a:latin typeface="Bahnschrift Light" panose="020B0502040204020203" pitchFamily="34" charset="0"/>
                <a:sym typeface="Wingdings" panose="05000000000000000000" pitchFamily="2" charset="2"/>
              </a:rPr>
              <a:t> cancel main magnetic field</a:t>
            </a:r>
            <a:endParaRPr lang="en-GB" sz="1800" dirty="0">
              <a:latin typeface="Bahnschrift Light" panose="020B0502040204020203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1FA954-0AF8-2D93-CDF3-0BF61A5CF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Injecting and storing the 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444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CAD3FF5-2E83-40F6-B9E9-D0240C561F06}"/>
              </a:ext>
            </a:extLst>
          </p:cNvPr>
          <p:cNvGrpSpPr/>
          <p:nvPr/>
        </p:nvGrpSpPr>
        <p:grpSpPr>
          <a:xfrm>
            <a:off x="3841188" y="2131749"/>
            <a:ext cx="3813957" cy="2543901"/>
            <a:chOff x="3841188" y="2131749"/>
            <a:chExt cx="3813957" cy="2543901"/>
          </a:xfrm>
        </p:grpSpPr>
        <p:pic>
          <p:nvPicPr>
            <p:cNvPr id="30" name="Google Shape;142;p14">
              <a:extLst>
                <a:ext uri="{FF2B5EF4-FFF2-40B4-BE49-F238E27FC236}">
                  <a16:creationId xmlns:a16="http://schemas.microsoft.com/office/drawing/2014/main" id="{03DF5DD8-2D1E-4B11-91D0-8ECC81E8BBD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841188" y="2131749"/>
              <a:ext cx="3813957" cy="2543901"/>
            </a:xfrm>
            <a:prstGeom prst="rect">
              <a:avLst/>
            </a:prstGeom>
            <a:noFill/>
            <a:ln w="25400">
              <a:noFill/>
            </a:ln>
          </p:spPr>
        </p:pic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FBBF1BFF-EB60-418D-B4CF-05237FA8CFF3}"/>
                </a:ext>
              </a:extLst>
            </p:cNvPr>
            <p:cNvSpPr/>
            <p:nvPr/>
          </p:nvSpPr>
          <p:spPr>
            <a:xfrm rot="5400000">
              <a:off x="5067299" y="2374900"/>
              <a:ext cx="1428750" cy="2228850"/>
            </a:xfrm>
            <a:prstGeom prst="arc">
              <a:avLst>
                <a:gd name="adj1" fmla="val 8243969"/>
                <a:gd name="adj2" fmla="val 11499330"/>
              </a:avLst>
            </a:prstGeom>
            <a:ln w="889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Bahnschrift Light" panose="020B0502040204020203" pitchFamily="34" charset="0"/>
              </a:endParaRPr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99A3305A-3C6F-49A0-87BE-19900D6D1CDC}"/>
                </a:ext>
              </a:extLst>
            </p:cNvPr>
            <p:cNvSpPr/>
            <p:nvPr/>
          </p:nvSpPr>
          <p:spPr>
            <a:xfrm rot="5400000">
              <a:off x="5081768" y="2374900"/>
              <a:ext cx="1428750" cy="2228850"/>
            </a:xfrm>
            <a:prstGeom prst="arc">
              <a:avLst>
                <a:gd name="adj1" fmla="val 4222987"/>
                <a:gd name="adj2" fmla="val 6750321"/>
              </a:avLst>
            </a:prstGeom>
            <a:ln w="889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Bahnschrift Light" panose="020B0502040204020203" pitchFamily="34" charset="0"/>
              </a:endParaRPr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C71DA6AD-A3A1-4316-8FC7-3AE23BDE1B8E}"/>
                </a:ext>
              </a:extLst>
            </p:cNvPr>
            <p:cNvSpPr/>
            <p:nvPr/>
          </p:nvSpPr>
          <p:spPr>
            <a:xfrm rot="5400000">
              <a:off x="5074534" y="2387716"/>
              <a:ext cx="1428750" cy="2228850"/>
            </a:xfrm>
            <a:prstGeom prst="arc">
              <a:avLst>
                <a:gd name="adj1" fmla="val 18432281"/>
                <a:gd name="adj2" fmla="val 1960743"/>
              </a:avLst>
            </a:prstGeom>
            <a:ln w="889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Bahnschrift Light" panose="020B0502040204020203" pitchFamily="34" charset="0"/>
              </a:endParaRPr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806621A5-C877-4320-A498-4BE59E8FC4A2}"/>
                </a:ext>
              </a:extLst>
            </p:cNvPr>
            <p:cNvSpPr/>
            <p:nvPr/>
          </p:nvSpPr>
          <p:spPr>
            <a:xfrm rot="5400000">
              <a:off x="5065466" y="2393694"/>
              <a:ext cx="1428750" cy="2228850"/>
            </a:xfrm>
            <a:prstGeom prst="arc">
              <a:avLst>
                <a:gd name="adj1" fmla="val 14024984"/>
                <a:gd name="adj2" fmla="val 16498237"/>
              </a:avLst>
            </a:prstGeom>
            <a:ln w="889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Bahnschrift Light" panose="020B0502040204020203" pitchFamily="34" charset="0"/>
              </a:endParaRPr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58CAD603-3D35-4F21-B73B-692E385B6076}"/>
                </a:ext>
              </a:extLst>
            </p:cNvPr>
            <p:cNvSpPr/>
            <p:nvPr/>
          </p:nvSpPr>
          <p:spPr>
            <a:xfrm rot="5400000">
              <a:off x="5079935" y="2390200"/>
              <a:ext cx="1428750" cy="2228850"/>
            </a:xfrm>
            <a:prstGeom prst="arc">
              <a:avLst>
                <a:gd name="adj1" fmla="val 16665374"/>
                <a:gd name="adj2" fmla="val 18303375"/>
              </a:avLst>
            </a:prstGeom>
            <a:ln w="889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Bahnschrift Light" panose="020B0502040204020203" pitchFamily="34" charset="0"/>
              </a:endParaRPr>
            </a:p>
          </p:txBody>
        </p:sp>
      </p:grp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FEA266E2-23E5-4443-9D5B-70ED2CDA3B5F}"/>
              </a:ext>
            </a:extLst>
          </p:cNvPr>
          <p:cNvSpPr/>
          <p:nvPr/>
        </p:nvSpPr>
        <p:spPr>
          <a:xfrm>
            <a:off x="8008136" y="3816817"/>
            <a:ext cx="3956107" cy="2539533"/>
          </a:xfrm>
          <a:prstGeom prst="roundRect">
            <a:avLst>
              <a:gd name="adj" fmla="val 17901"/>
            </a:avLst>
          </a:prstGeom>
          <a:solidFill>
            <a:srgbClr val="FFFF00">
              <a:alpha val="25000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0D9EC6B-58A9-414E-AFC1-FDB892B71F44}"/>
              </a:ext>
            </a:extLst>
          </p:cNvPr>
          <p:cNvSpPr/>
          <p:nvPr/>
        </p:nvSpPr>
        <p:spPr>
          <a:xfrm>
            <a:off x="7970004" y="810309"/>
            <a:ext cx="3956107" cy="2928434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5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23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34" name="Bound-state QED (exact)…">
            <a:extLst>
              <a:ext uri="{FF2B5EF4-FFF2-40B4-BE49-F238E27FC236}">
                <a16:creationId xmlns:a16="http://schemas.microsoft.com/office/drawing/2014/main" id="{EAE0472B-40CE-4B69-BD54-8EB5187FD998}"/>
              </a:ext>
            </a:extLst>
          </p:cNvPr>
          <p:cNvSpPr/>
          <p:nvPr/>
        </p:nvSpPr>
        <p:spPr>
          <a:xfrm>
            <a:off x="698092" y="3389079"/>
            <a:ext cx="4122386" cy="53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en-US" sz="30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" panose="020B0502040204020203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F3C1CF-32C5-4AEC-AF12-4CD6CBE057F2}"/>
              </a:ext>
            </a:extLst>
          </p:cNvPr>
          <p:cNvCxnSpPr>
            <a:cxnSpLocks/>
          </p:cNvCxnSpPr>
          <p:nvPr/>
        </p:nvCxnSpPr>
        <p:spPr>
          <a:xfrm>
            <a:off x="5504603" y="2355645"/>
            <a:ext cx="892902" cy="594362"/>
          </a:xfrm>
          <a:prstGeom prst="straightConnector1">
            <a:avLst/>
          </a:prstGeom>
          <a:ln w="508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E82FAA33-BDE6-4265-8FFA-77A7760873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7445" y="856366"/>
            <a:ext cx="2424769" cy="2203035"/>
          </a:xfrm>
          <a:prstGeom prst="rect">
            <a:avLst/>
          </a:prstGeom>
        </p:spPr>
      </p:pic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592D4599-10B4-46B9-ACC7-7682B0DCD055}"/>
              </a:ext>
            </a:extLst>
          </p:cNvPr>
          <p:cNvSpPr txBox="1">
            <a:spLocks/>
          </p:cNvSpPr>
          <p:nvPr/>
        </p:nvSpPr>
        <p:spPr>
          <a:xfrm>
            <a:off x="7805066" y="3059766"/>
            <a:ext cx="4310734" cy="779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latin typeface="Bahnschrift Light" panose="020B0502040204020203" pitchFamily="34" charset="0"/>
              </a:rPr>
              <a:t>Kicker magnet applies fast radial magnetic field on first turn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58FDE3E3-9116-4EF6-9137-0A2F995EA0C1}"/>
              </a:ext>
            </a:extLst>
          </p:cNvPr>
          <p:cNvSpPr txBox="1">
            <a:spLocks/>
          </p:cNvSpPr>
          <p:nvPr/>
        </p:nvSpPr>
        <p:spPr>
          <a:xfrm>
            <a:off x="8112154" y="5756880"/>
            <a:ext cx="3813957" cy="70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latin typeface="Bahnschrift Light" panose="020B0502040204020203" pitchFamily="34" charset="0"/>
              </a:rPr>
              <a:t>Quads pulse throughout muon fill </a:t>
            </a:r>
            <a:r>
              <a:rPr lang="en-GB" sz="1800" dirty="0">
                <a:latin typeface="Bahnschrift Light" panose="020B0502040204020203" pitchFamily="34" charset="0"/>
                <a:sym typeface="Wingdings" panose="05000000000000000000" pitchFamily="2" charset="2"/>
              </a:rPr>
              <a:t> vertical focusing</a:t>
            </a:r>
            <a:endParaRPr lang="en-GB" sz="1800" dirty="0">
              <a:latin typeface="Bahnschrift Light" panose="020B0502040204020203" pitchFamily="34" charset="0"/>
            </a:endParaRPr>
          </a:p>
        </p:txBody>
      </p:sp>
      <p:pic>
        <p:nvPicPr>
          <p:cNvPr id="63" name="그림 11">
            <a:extLst>
              <a:ext uri="{FF2B5EF4-FFF2-40B4-BE49-F238E27FC236}">
                <a16:creationId xmlns:a16="http://schemas.microsoft.com/office/drawing/2014/main" id="{3F222934-8AEB-4A29-8969-2365BD8446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801" y="3921392"/>
            <a:ext cx="2070661" cy="18284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D107B5-C16D-4C3B-AF9C-80A46EFB5BFA}"/>
              </a:ext>
            </a:extLst>
          </p:cNvPr>
          <p:cNvCxnSpPr>
            <a:cxnSpLocks/>
          </p:cNvCxnSpPr>
          <p:nvPr/>
        </p:nvCxnSpPr>
        <p:spPr>
          <a:xfrm flipH="1">
            <a:off x="6901500" y="2376260"/>
            <a:ext cx="1066388" cy="1393003"/>
          </a:xfrm>
          <a:prstGeom prst="straightConnector1">
            <a:avLst/>
          </a:prstGeom>
          <a:ln w="508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20D0A28-7001-46FF-B502-A9D3859DF5DB}"/>
              </a:ext>
            </a:extLst>
          </p:cNvPr>
          <p:cNvCxnSpPr>
            <a:cxnSpLocks/>
          </p:cNvCxnSpPr>
          <p:nvPr/>
        </p:nvCxnSpPr>
        <p:spPr>
          <a:xfrm flipH="1" flipV="1">
            <a:off x="6307019" y="4228472"/>
            <a:ext cx="1655756" cy="650039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295169D-1A91-4CE6-80C0-CBC684FDC2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31" t="10883" r="17462" b="8493"/>
          <a:stretch/>
        </p:blipFill>
        <p:spPr>
          <a:xfrm>
            <a:off x="6781277" y="856366"/>
            <a:ext cx="830511" cy="1099889"/>
          </a:xfrm>
          <a:prstGeom prst="rect">
            <a:avLst/>
          </a:prstGeom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866CFA65-6E47-45FF-9CAA-4D3B373AE52D}"/>
              </a:ext>
            </a:extLst>
          </p:cNvPr>
          <p:cNvSpPr txBox="1">
            <a:spLocks/>
          </p:cNvSpPr>
          <p:nvPr/>
        </p:nvSpPr>
        <p:spPr>
          <a:xfrm>
            <a:off x="3799276" y="842922"/>
            <a:ext cx="3002632" cy="1114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latin typeface="Bahnschrift Light" panose="020B0502040204020203" pitchFamily="34" charset="0"/>
              </a:rPr>
              <a:t>Beam injected through inflector magnet </a:t>
            </a:r>
            <a:r>
              <a:rPr lang="en-GB" sz="1800" dirty="0">
                <a:latin typeface="Bahnschrift Light" panose="020B0502040204020203" pitchFamily="34" charset="0"/>
                <a:sym typeface="Wingdings" panose="05000000000000000000" pitchFamily="2" charset="2"/>
              </a:rPr>
              <a:t> cancel main magnetic field</a:t>
            </a:r>
            <a:endParaRPr lang="en-GB" sz="1800" dirty="0">
              <a:latin typeface="Bahnschrift Light" panose="020B0502040204020203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2034F9-55F0-5D3F-BB3C-0560D2120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Injecting and storing the 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962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CAD3FF5-2E83-40F6-B9E9-D0240C561F06}"/>
              </a:ext>
            </a:extLst>
          </p:cNvPr>
          <p:cNvGrpSpPr/>
          <p:nvPr/>
        </p:nvGrpSpPr>
        <p:grpSpPr>
          <a:xfrm>
            <a:off x="3841188" y="2131749"/>
            <a:ext cx="3813957" cy="2543901"/>
            <a:chOff x="3841188" y="2131749"/>
            <a:chExt cx="3813957" cy="2543901"/>
          </a:xfrm>
        </p:grpSpPr>
        <p:pic>
          <p:nvPicPr>
            <p:cNvPr id="30" name="Google Shape;142;p14">
              <a:extLst>
                <a:ext uri="{FF2B5EF4-FFF2-40B4-BE49-F238E27FC236}">
                  <a16:creationId xmlns:a16="http://schemas.microsoft.com/office/drawing/2014/main" id="{03DF5DD8-2D1E-4B11-91D0-8ECC81E8BBD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841188" y="2131749"/>
              <a:ext cx="3813957" cy="2543901"/>
            </a:xfrm>
            <a:prstGeom prst="rect">
              <a:avLst/>
            </a:prstGeom>
            <a:noFill/>
            <a:ln w="25400">
              <a:noFill/>
            </a:ln>
          </p:spPr>
        </p:pic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FBBF1BFF-EB60-418D-B4CF-05237FA8CFF3}"/>
                </a:ext>
              </a:extLst>
            </p:cNvPr>
            <p:cNvSpPr/>
            <p:nvPr/>
          </p:nvSpPr>
          <p:spPr>
            <a:xfrm rot="5400000">
              <a:off x="5067299" y="2374900"/>
              <a:ext cx="1428750" cy="2228850"/>
            </a:xfrm>
            <a:prstGeom prst="arc">
              <a:avLst>
                <a:gd name="adj1" fmla="val 8243969"/>
                <a:gd name="adj2" fmla="val 11499330"/>
              </a:avLst>
            </a:prstGeom>
            <a:ln w="889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Bahnschrift Light" panose="020B0502040204020203" pitchFamily="34" charset="0"/>
              </a:endParaRPr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99A3305A-3C6F-49A0-87BE-19900D6D1CDC}"/>
                </a:ext>
              </a:extLst>
            </p:cNvPr>
            <p:cNvSpPr/>
            <p:nvPr/>
          </p:nvSpPr>
          <p:spPr>
            <a:xfrm rot="5400000">
              <a:off x="5081768" y="2374900"/>
              <a:ext cx="1428750" cy="2228850"/>
            </a:xfrm>
            <a:prstGeom prst="arc">
              <a:avLst>
                <a:gd name="adj1" fmla="val 4222987"/>
                <a:gd name="adj2" fmla="val 6750321"/>
              </a:avLst>
            </a:prstGeom>
            <a:ln w="889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Bahnschrift Light" panose="020B0502040204020203" pitchFamily="34" charset="0"/>
              </a:endParaRPr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C71DA6AD-A3A1-4316-8FC7-3AE23BDE1B8E}"/>
                </a:ext>
              </a:extLst>
            </p:cNvPr>
            <p:cNvSpPr/>
            <p:nvPr/>
          </p:nvSpPr>
          <p:spPr>
            <a:xfrm rot="5400000">
              <a:off x="5074534" y="2387716"/>
              <a:ext cx="1428750" cy="2228850"/>
            </a:xfrm>
            <a:prstGeom prst="arc">
              <a:avLst>
                <a:gd name="adj1" fmla="val 18432281"/>
                <a:gd name="adj2" fmla="val 1960743"/>
              </a:avLst>
            </a:prstGeom>
            <a:ln w="889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Bahnschrift Light" panose="020B0502040204020203" pitchFamily="34" charset="0"/>
              </a:endParaRPr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806621A5-C877-4320-A498-4BE59E8FC4A2}"/>
                </a:ext>
              </a:extLst>
            </p:cNvPr>
            <p:cNvSpPr/>
            <p:nvPr/>
          </p:nvSpPr>
          <p:spPr>
            <a:xfrm rot="5400000">
              <a:off x="5065466" y="2393694"/>
              <a:ext cx="1428750" cy="2228850"/>
            </a:xfrm>
            <a:prstGeom prst="arc">
              <a:avLst>
                <a:gd name="adj1" fmla="val 14024984"/>
                <a:gd name="adj2" fmla="val 16498237"/>
              </a:avLst>
            </a:prstGeom>
            <a:ln w="889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Bahnschrift Light" panose="020B0502040204020203" pitchFamily="34" charset="0"/>
              </a:endParaRPr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58CAD603-3D35-4F21-B73B-692E385B6076}"/>
                </a:ext>
              </a:extLst>
            </p:cNvPr>
            <p:cNvSpPr/>
            <p:nvPr/>
          </p:nvSpPr>
          <p:spPr>
            <a:xfrm rot="5400000">
              <a:off x="5079935" y="2390200"/>
              <a:ext cx="1428750" cy="2228850"/>
            </a:xfrm>
            <a:prstGeom prst="arc">
              <a:avLst>
                <a:gd name="adj1" fmla="val 16665374"/>
                <a:gd name="adj2" fmla="val 18303375"/>
              </a:avLst>
            </a:prstGeom>
            <a:ln w="889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Bahnschrift Light" panose="020B0502040204020203" pitchFamily="34" charset="0"/>
              </a:endParaRPr>
            </a:p>
          </p:txBody>
        </p:sp>
      </p:grp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FEA266E2-23E5-4443-9D5B-70ED2CDA3B5F}"/>
              </a:ext>
            </a:extLst>
          </p:cNvPr>
          <p:cNvSpPr/>
          <p:nvPr/>
        </p:nvSpPr>
        <p:spPr>
          <a:xfrm>
            <a:off x="8008136" y="3816817"/>
            <a:ext cx="3956107" cy="2539533"/>
          </a:xfrm>
          <a:prstGeom prst="roundRect">
            <a:avLst>
              <a:gd name="adj" fmla="val 17901"/>
            </a:avLst>
          </a:prstGeom>
          <a:solidFill>
            <a:srgbClr val="FFFF00">
              <a:alpha val="25000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0D9EC6B-58A9-414E-AFC1-FDB892B71F44}"/>
              </a:ext>
            </a:extLst>
          </p:cNvPr>
          <p:cNvSpPr/>
          <p:nvPr/>
        </p:nvSpPr>
        <p:spPr>
          <a:xfrm>
            <a:off x="7970004" y="810309"/>
            <a:ext cx="3956107" cy="2928434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5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24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34" name="Bound-state QED (exact)…">
            <a:extLst>
              <a:ext uri="{FF2B5EF4-FFF2-40B4-BE49-F238E27FC236}">
                <a16:creationId xmlns:a16="http://schemas.microsoft.com/office/drawing/2014/main" id="{EAE0472B-40CE-4B69-BD54-8EB5187FD998}"/>
              </a:ext>
            </a:extLst>
          </p:cNvPr>
          <p:cNvSpPr/>
          <p:nvPr/>
        </p:nvSpPr>
        <p:spPr>
          <a:xfrm>
            <a:off x="698092" y="3389079"/>
            <a:ext cx="4122386" cy="53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en-US" sz="30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" panose="020B0502040204020203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F3C1CF-32C5-4AEC-AF12-4CD6CBE057F2}"/>
              </a:ext>
            </a:extLst>
          </p:cNvPr>
          <p:cNvCxnSpPr>
            <a:cxnSpLocks/>
          </p:cNvCxnSpPr>
          <p:nvPr/>
        </p:nvCxnSpPr>
        <p:spPr>
          <a:xfrm>
            <a:off x="5504603" y="2355645"/>
            <a:ext cx="892902" cy="594362"/>
          </a:xfrm>
          <a:prstGeom prst="straightConnector1">
            <a:avLst/>
          </a:prstGeom>
          <a:ln w="508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E82FAA33-BDE6-4265-8FFA-77A7760873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7445" y="856366"/>
            <a:ext cx="2424769" cy="2203035"/>
          </a:xfrm>
          <a:prstGeom prst="rect">
            <a:avLst/>
          </a:prstGeom>
        </p:spPr>
      </p:pic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592D4599-10B4-46B9-ACC7-7682B0DCD055}"/>
              </a:ext>
            </a:extLst>
          </p:cNvPr>
          <p:cNvSpPr txBox="1">
            <a:spLocks/>
          </p:cNvSpPr>
          <p:nvPr/>
        </p:nvSpPr>
        <p:spPr>
          <a:xfrm>
            <a:off x="7805066" y="3059766"/>
            <a:ext cx="4310734" cy="779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latin typeface="Bahnschrift Light" panose="020B0502040204020203" pitchFamily="34" charset="0"/>
              </a:rPr>
              <a:t>Kicker magnet applies fast radial magnetic field on first turn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58FDE3E3-9116-4EF6-9137-0A2F995EA0C1}"/>
              </a:ext>
            </a:extLst>
          </p:cNvPr>
          <p:cNvSpPr txBox="1">
            <a:spLocks/>
          </p:cNvSpPr>
          <p:nvPr/>
        </p:nvSpPr>
        <p:spPr>
          <a:xfrm>
            <a:off x="8112154" y="5756880"/>
            <a:ext cx="3813957" cy="70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latin typeface="Bahnschrift Light" panose="020B0502040204020203" pitchFamily="34" charset="0"/>
              </a:rPr>
              <a:t>Quads pulse throughout muon fill </a:t>
            </a:r>
            <a:r>
              <a:rPr lang="en-GB" sz="1800" dirty="0">
                <a:latin typeface="Bahnschrift Light" panose="020B0502040204020203" pitchFamily="34" charset="0"/>
                <a:sym typeface="Wingdings" panose="05000000000000000000" pitchFamily="2" charset="2"/>
              </a:rPr>
              <a:t> vertical focusing</a:t>
            </a:r>
            <a:endParaRPr lang="en-GB" sz="1800" dirty="0">
              <a:latin typeface="Bahnschrift Light" panose="020B0502040204020203" pitchFamily="34" charset="0"/>
            </a:endParaRPr>
          </a:p>
        </p:txBody>
      </p:sp>
      <p:pic>
        <p:nvPicPr>
          <p:cNvPr id="63" name="그림 11">
            <a:extLst>
              <a:ext uri="{FF2B5EF4-FFF2-40B4-BE49-F238E27FC236}">
                <a16:creationId xmlns:a16="http://schemas.microsoft.com/office/drawing/2014/main" id="{3F222934-8AEB-4A29-8969-2365BD8446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801" y="3921392"/>
            <a:ext cx="2070661" cy="18284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D107B5-C16D-4C3B-AF9C-80A46EFB5BFA}"/>
              </a:ext>
            </a:extLst>
          </p:cNvPr>
          <p:cNvCxnSpPr>
            <a:cxnSpLocks/>
          </p:cNvCxnSpPr>
          <p:nvPr/>
        </p:nvCxnSpPr>
        <p:spPr>
          <a:xfrm flipH="1">
            <a:off x="6901500" y="2376260"/>
            <a:ext cx="1066388" cy="1393003"/>
          </a:xfrm>
          <a:prstGeom prst="straightConnector1">
            <a:avLst/>
          </a:prstGeom>
          <a:ln w="508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20D0A28-7001-46FF-B502-A9D3859DF5DB}"/>
              </a:ext>
            </a:extLst>
          </p:cNvPr>
          <p:cNvCxnSpPr>
            <a:cxnSpLocks/>
          </p:cNvCxnSpPr>
          <p:nvPr/>
        </p:nvCxnSpPr>
        <p:spPr>
          <a:xfrm flipH="1" flipV="1">
            <a:off x="6307019" y="4228472"/>
            <a:ext cx="1655756" cy="650039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295169D-1A91-4CE6-80C0-CBC684FDC2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31" t="10883" r="17462" b="8493"/>
          <a:stretch/>
        </p:blipFill>
        <p:spPr>
          <a:xfrm>
            <a:off x="6781277" y="856366"/>
            <a:ext cx="830511" cy="1099889"/>
          </a:xfrm>
          <a:prstGeom prst="rect">
            <a:avLst/>
          </a:prstGeom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866CFA65-6E47-45FF-9CAA-4D3B373AE52D}"/>
              </a:ext>
            </a:extLst>
          </p:cNvPr>
          <p:cNvSpPr txBox="1">
            <a:spLocks/>
          </p:cNvSpPr>
          <p:nvPr/>
        </p:nvSpPr>
        <p:spPr>
          <a:xfrm>
            <a:off x="3799276" y="842922"/>
            <a:ext cx="3002632" cy="1114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latin typeface="Bahnschrift Light" panose="020B0502040204020203" pitchFamily="34" charset="0"/>
              </a:rPr>
              <a:t>Beam injected through inflector magnet </a:t>
            </a:r>
            <a:r>
              <a:rPr lang="en-GB" sz="1800" dirty="0">
                <a:latin typeface="Bahnschrift Light" panose="020B0502040204020203" pitchFamily="34" charset="0"/>
                <a:sym typeface="Wingdings" panose="05000000000000000000" pitchFamily="2" charset="2"/>
              </a:rPr>
              <a:t> cancel main magnetic field</a:t>
            </a:r>
            <a:endParaRPr lang="en-GB" sz="1800" dirty="0">
              <a:latin typeface="Bahnschrift Light" panose="020B0502040204020203" pitchFamily="34" charset="0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2E8786A4-97FC-493E-AE07-E72C6C7AF981}"/>
              </a:ext>
            </a:extLst>
          </p:cNvPr>
          <p:cNvSpPr txBox="1">
            <a:spLocks/>
          </p:cNvSpPr>
          <p:nvPr/>
        </p:nvSpPr>
        <p:spPr>
          <a:xfrm>
            <a:off x="633232" y="5449703"/>
            <a:ext cx="3382687" cy="1114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latin typeface="Bahnschrift Light" panose="020B0502040204020203" pitchFamily="34" charset="0"/>
              </a:rPr>
              <a:t>Magnetic field map measured every 3 days, changes monitored continuously</a:t>
            </a:r>
          </a:p>
        </p:txBody>
      </p:sp>
      <p:pic>
        <p:nvPicPr>
          <p:cNvPr id="36" name="Google Shape;543;p35">
            <a:extLst>
              <a:ext uri="{FF2B5EF4-FFF2-40B4-BE49-F238E27FC236}">
                <a16:creationId xmlns:a16="http://schemas.microsoft.com/office/drawing/2014/main" id="{6D46285D-71D0-4FAC-8D91-A328AE1B5D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8599" t="1846" r="3742" b="2459"/>
          <a:stretch/>
        </p:blipFill>
        <p:spPr>
          <a:xfrm>
            <a:off x="526572" y="2950006"/>
            <a:ext cx="2999757" cy="254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6559BF5-BD39-4955-AA6F-BFFCFADC7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5958" y="4895215"/>
            <a:ext cx="3929108" cy="147841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C4A2EB2-EF80-683E-777D-D2125EE05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Injecting and storing the 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073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CAD3FF5-2E83-40F6-B9E9-D0240C561F06}"/>
              </a:ext>
            </a:extLst>
          </p:cNvPr>
          <p:cNvGrpSpPr/>
          <p:nvPr/>
        </p:nvGrpSpPr>
        <p:grpSpPr>
          <a:xfrm>
            <a:off x="3841188" y="2131749"/>
            <a:ext cx="3813957" cy="2543901"/>
            <a:chOff x="3841188" y="2131749"/>
            <a:chExt cx="3813957" cy="2543901"/>
          </a:xfrm>
        </p:grpSpPr>
        <p:pic>
          <p:nvPicPr>
            <p:cNvPr id="30" name="Google Shape;142;p14">
              <a:extLst>
                <a:ext uri="{FF2B5EF4-FFF2-40B4-BE49-F238E27FC236}">
                  <a16:creationId xmlns:a16="http://schemas.microsoft.com/office/drawing/2014/main" id="{03DF5DD8-2D1E-4B11-91D0-8ECC81E8BBD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841188" y="2131749"/>
              <a:ext cx="3813957" cy="2543901"/>
            </a:xfrm>
            <a:prstGeom prst="rect">
              <a:avLst/>
            </a:prstGeom>
            <a:noFill/>
            <a:ln w="25400">
              <a:noFill/>
            </a:ln>
          </p:spPr>
        </p:pic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FBBF1BFF-EB60-418D-B4CF-05237FA8CFF3}"/>
                </a:ext>
              </a:extLst>
            </p:cNvPr>
            <p:cNvSpPr/>
            <p:nvPr/>
          </p:nvSpPr>
          <p:spPr>
            <a:xfrm rot="5400000">
              <a:off x="5067299" y="2374900"/>
              <a:ext cx="1428750" cy="2228850"/>
            </a:xfrm>
            <a:prstGeom prst="arc">
              <a:avLst>
                <a:gd name="adj1" fmla="val 8243969"/>
                <a:gd name="adj2" fmla="val 11499330"/>
              </a:avLst>
            </a:prstGeom>
            <a:ln w="889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Bahnschrift Light" panose="020B0502040204020203" pitchFamily="34" charset="0"/>
              </a:endParaRPr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99A3305A-3C6F-49A0-87BE-19900D6D1CDC}"/>
                </a:ext>
              </a:extLst>
            </p:cNvPr>
            <p:cNvSpPr/>
            <p:nvPr/>
          </p:nvSpPr>
          <p:spPr>
            <a:xfrm rot="5400000">
              <a:off x="5081768" y="2374900"/>
              <a:ext cx="1428750" cy="2228850"/>
            </a:xfrm>
            <a:prstGeom prst="arc">
              <a:avLst>
                <a:gd name="adj1" fmla="val 4222987"/>
                <a:gd name="adj2" fmla="val 6750321"/>
              </a:avLst>
            </a:prstGeom>
            <a:ln w="889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Bahnschrift Light" panose="020B0502040204020203" pitchFamily="34" charset="0"/>
              </a:endParaRPr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C71DA6AD-A3A1-4316-8FC7-3AE23BDE1B8E}"/>
                </a:ext>
              </a:extLst>
            </p:cNvPr>
            <p:cNvSpPr/>
            <p:nvPr/>
          </p:nvSpPr>
          <p:spPr>
            <a:xfrm rot="5400000">
              <a:off x="5074534" y="2387716"/>
              <a:ext cx="1428750" cy="2228850"/>
            </a:xfrm>
            <a:prstGeom prst="arc">
              <a:avLst>
                <a:gd name="adj1" fmla="val 18432281"/>
                <a:gd name="adj2" fmla="val 1960743"/>
              </a:avLst>
            </a:prstGeom>
            <a:ln w="889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Bahnschrift Light" panose="020B0502040204020203" pitchFamily="34" charset="0"/>
              </a:endParaRPr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806621A5-C877-4320-A498-4BE59E8FC4A2}"/>
                </a:ext>
              </a:extLst>
            </p:cNvPr>
            <p:cNvSpPr/>
            <p:nvPr/>
          </p:nvSpPr>
          <p:spPr>
            <a:xfrm rot="5400000">
              <a:off x="5065466" y="2393694"/>
              <a:ext cx="1428750" cy="2228850"/>
            </a:xfrm>
            <a:prstGeom prst="arc">
              <a:avLst>
                <a:gd name="adj1" fmla="val 14024984"/>
                <a:gd name="adj2" fmla="val 16498237"/>
              </a:avLst>
            </a:prstGeom>
            <a:ln w="889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Bahnschrift Light" panose="020B0502040204020203" pitchFamily="34" charset="0"/>
              </a:endParaRPr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58CAD603-3D35-4F21-B73B-692E385B6076}"/>
                </a:ext>
              </a:extLst>
            </p:cNvPr>
            <p:cNvSpPr/>
            <p:nvPr/>
          </p:nvSpPr>
          <p:spPr>
            <a:xfrm rot="5400000">
              <a:off x="5079935" y="2390200"/>
              <a:ext cx="1428750" cy="2228850"/>
            </a:xfrm>
            <a:prstGeom prst="arc">
              <a:avLst>
                <a:gd name="adj1" fmla="val 16665374"/>
                <a:gd name="adj2" fmla="val 18303375"/>
              </a:avLst>
            </a:prstGeom>
            <a:ln w="889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Bahnschrift Light" panose="020B0502040204020203" pitchFamily="34" charset="0"/>
              </a:endParaRPr>
            </a:p>
          </p:txBody>
        </p:sp>
      </p:grp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FEA266E2-23E5-4443-9D5B-70ED2CDA3B5F}"/>
              </a:ext>
            </a:extLst>
          </p:cNvPr>
          <p:cNvSpPr/>
          <p:nvPr/>
        </p:nvSpPr>
        <p:spPr>
          <a:xfrm>
            <a:off x="8008136" y="3816817"/>
            <a:ext cx="3956107" cy="2539533"/>
          </a:xfrm>
          <a:prstGeom prst="roundRect">
            <a:avLst>
              <a:gd name="adj" fmla="val 17901"/>
            </a:avLst>
          </a:prstGeom>
          <a:solidFill>
            <a:srgbClr val="FFFF00">
              <a:alpha val="25000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0D9EC6B-58A9-414E-AFC1-FDB892B71F44}"/>
              </a:ext>
            </a:extLst>
          </p:cNvPr>
          <p:cNvSpPr/>
          <p:nvPr/>
        </p:nvSpPr>
        <p:spPr>
          <a:xfrm>
            <a:off x="7970004" y="810309"/>
            <a:ext cx="3956107" cy="2928434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5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34" name="Bound-state QED (exact)…">
            <a:extLst>
              <a:ext uri="{FF2B5EF4-FFF2-40B4-BE49-F238E27FC236}">
                <a16:creationId xmlns:a16="http://schemas.microsoft.com/office/drawing/2014/main" id="{EAE0472B-40CE-4B69-BD54-8EB5187FD998}"/>
              </a:ext>
            </a:extLst>
          </p:cNvPr>
          <p:cNvSpPr/>
          <p:nvPr/>
        </p:nvSpPr>
        <p:spPr>
          <a:xfrm>
            <a:off x="698092" y="3389079"/>
            <a:ext cx="4122386" cy="53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en-US" sz="30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" panose="020B0502040204020203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4BA77F7-10DC-4A34-AAD2-2F1A20ABDD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74" y="884401"/>
            <a:ext cx="2316335" cy="1447973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F3C1CF-32C5-4AEC-AF12-4CD6CBE057F2}"/>
              </a:ext>
            </a:extLst>
          </p:cNvPr>
          <p:cNvCxnSpPr>
            <a:cxnSpLocks/>
          </p:cNvCxnSpPr>
          <p:nvPr/>
        </p:nvCxnSpPr>
        <p:spPr>
          <a:xfrm>
            <a:off x="5504603" y="2355645"/>
            <a:ext cx="892902" cy="594362"/>
          </a:xfrm>
          <a:prstGeom prst="straightConnector1">
            <a:avLst/>
          </a:prstGeom>
          <a:ln w="508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4FDEDCE-23E4-4EAC-95CA-D6C3CCFEEFA8}"/>
              </a:ext>
            </a:extLst>
          </p:cNvPr>
          <p:cNvCxnSpPr>
            <a:cxnSpLocks/>
          </p:cNvCxnSpPr>
          <p:nvPr/>
        </p:nvCxnSpPr>
        <p:spPr>
          <a:xfrm>
            <a:off x="3518612" y="2057545"/>
            <a:ext cx="1630872" cy="2003713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E82FAA33-BDE6-4265-8FFA-77A7760873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7445" y="856366"/>
            <a:ext cx="2424769" cy="2203035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4E685870-313C-4032-88AF-3058A0F6FB6D}"/>
              </a:ext>
            </a:extLst>
          </p:cNvPr>
          <p:cNvSpPr txBox="1">
            <a:spLocks/>
          </p:cNvSpPr>
          <p:nvPr/>
        </p:nvSpPr>
        <p:spPr>
          <a:xfrm>
            <a:off x="-20284" y="2392526"/>
            <a:ext cx="3462817" cy="1114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latin typeface="Bahnschrift Light" panose="020B0502040204020203" pitchFamily="34" charset="0"/>
              </a:rPr>
              <a:t>Straw trackers measure beam profile at 180</a:t>
            </a:r>
            <a:r>
              <a:rPr lang="en-GB" sz="1800" baseline="30000" dirty="0">
                <a:latin typeface="Bahnschrift Light" panose="020B0502040204020203" pitchFamily="34" charset="0"/>
              </a:rPr>
              <a:t>o </a:t>
            </a:r>
            <a:r>
              <a:rPr lang="en-GB" sz="1800" dirty="0">
                <a:latin typeface="Bahnschrift Light" panose="020B0502040204020203" pitchFamily="34" charset="0"/>
              </a:rPr>
              <a:t>and 270</a:t>
            </a:r>
            <a:r>
              <a:rPr lang="en-GB" sz="1800" baseline="30000" dirty="0">
                <a:latin typeface="Bahnschrift Light" panose="020B0502040204020203" pitchFamily="34" charset="0"/>
              </a:rPr>
              <a:t>o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592D4599-10B4-46B9-ACC7-7682B0DCD055}"/>
              </a:ext>
            </a:extLst>
          </p:cNvPr>
          <p:cNvSpPr txBox="1">
            <a:spLocks/>
          </p:cNvSpPr>
          <p:nvPr/>
        </p:nvSpPr>
        <p:spPr>
          <a:xfrm>
            <a:off x="7805066" y="3059766"/>
            <a:ext cx="4310734" cy="779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latin typeface="Bahnschrift Light" panose="020B0502040204020203" pitchFamily="34" charset="0"/>
              </a:rPr>
              <a:t>Kicker magnet applies fast radial magnetic field on first turn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58FDE3E3-9116-4EF6-9137-0A2F995EA0C1}"/>
              </a:ext>
            </a:extLst>
          </p:cNvPr>
          <p:cNvSpPr txBox="1">
            <a:spLocks/>
          </p:cNvSpPr>
          <p:nvPr/>
        </p:nvSpPr>
        <p:spPr>
          <a:xfrm>
            <a:off x="8112154" y="5756880"/>
            <a:ext cx="3813957" cy="70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latin typeface="Bahnschrift Light" panose="020B0502040204020203" pitchFamily="34" charset="0"/>
              </a:rPr>
              <a:t>Quads pulse throughout muon fill </a:t>
            </a:r>
            <a:r>
              <a:rPr lang="en-GB" sz="1800" dirty="0">
                <a:latin typeface="Bahnschrift Light" panose="020B0502040204020203" pitchFamily="34" charset="0"/>
                <a:sym typeface="Wingdings" panose="05000000000000000000" pitchFamily="2" charset="2"/>
              </a:rPr>
              <a:t> vertical focusing</a:t>
            </a:r>
            <a:endParaRPr lang="en-GB" sz="1800" dirty="0">
              <a:latin typeface="Bahnschrift Light" panose="020B0502040204020203" pitchFamily="34" charset="0"/>
            </a:endParaRPr>
          </a:p>
        </p:txBody>
      </p:sp>
      <p:pic>
        <p:nvPicPr>
          <p:cNvPr id="63" name="그림 11">
            <a:extLst>
              <a:ext uri="{FF2B5EF4-FFF2-40B4-BE49-F238E27FC236}">
                <a16:creationId xmlns:a16="http://schemas.microsoft.com/office/drawing/2014/main" id="{3F222934-8AEB-4A29-8969-2365BD8446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801" y="3921392"/>
            <a:ext cx="2070661" cy="18284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D107B5-C16D-4C3B-AF9C-80A46EFB5BFA}"/>
              </a:ext>
            </a:extLst>
          </p:cNvPr>
          <p:cNvCxnSpPr>
            <a:cxnSpLocks/>
          </p:cNvCxnSpPr>
          <p:nvPr/>
        </p:nvCxnSpPr>
        <p:spPr>
          <a:xfrm flipH="1">
            <a:off x="6901500" y="2376260"/>
            <a:ext cx="1066388" cy="1393003"/>
          </a:xfrm>
          <a:prstGeom prst="straightConnector1">
            <a:avLst/>
          </a:prstGeom>
          <a:ln w="508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20D0A28-7001-46FF-B502-A9D3859DF5DB}"/>
              </a:ext>
            </a:extLst>
          </p:cNvPr>
          <p:cNvCxnSpPr>
            <a:cxnSpLocks/>
          </p:cNvCxnSpPr>
          <p:nvPr/>
        </p:nvCxnSpPr>
        <p:spPr>
          <a:xfrm flipH="1" flipV="1">
            <a:off x="6307019" y="4228472"/>
            <a:ext cx="1655756" cy="650039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295169D-1A91-4CE6-80C0-CBC684FDC2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731" t="10883" r="17462" b="8493"/>
          <a:stretch/>
        </p:blipFill>
        <p:spPr>
          <a:xfrm>
            <a:off x="6781277" y="856366"/>
            <a:ext cx="830511" cy="1099889"/>
          </a:xfrm>
          <a:prstGeom prst="rect">
            <a:avLst/>
          </a:prstGeom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866CFA65-6E47-45FF-9CAA-4D3B373AE52D}"/>
              </a:ext>
            </a:extLst>
          </p:cNvPr>
          <p:cNvSpPr txBox="1">
            <a:spLocks/>
          </p:cNvSpPr>
          <p:nvPr/>
        </p:nvSpPr>
        <p:spPr>
          <a:xfrm>
            <a:off x="3799276" y="842922"/>
            <a:ext cx="3002632" cy="1114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latin typeface="Bahnschrift Light" panose="020B0502040204020203" pitchFamily="34" charset="0"/>
              </a:rPr>
              <a:t>Beam injected through inflector magnet </a:t>
            </a:r>
            <a:r>
              <a:rPr lang="en-GB" sz="1800" dirty="0">
                <a:latin typeface="Bahnschrift Light" panose="020B0502040204020203" pitchFamily="34" charset="0"/>
                <a:sym typeface="Wingdings" panose="05000000000000000000" pitchFamily="2" charset="2"/>
              </a:rPr>
              <a:t> cancel main magnetic field</a:t>
            </a:r>
            <a:endParaRPr lang="en-GB" sz="1800" dirty="0">
              <a:latin typeface="Bahnschrift Light" panose="020B0502040204020203" pitchFamily="34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70D4BC1-5CA4-46A4-9DA9-CFCDD166D73D}"/>
              </a:ext>
            </a:extLst>
          </p:cNvPr>
          <p:cNvCxnSpPr>
            <a:cxnSpLocks/>
          </p:cNvCxnSpPr>
          <p:nvPr/>
        </p:nvCxnSpPr>
        <p:spPr>
          <a:xfrm>
            <a:off x="3544770" y="2005013"/>
            <a:ext cx="1516732" cy="944994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2E8786A4-97FC-493E-AE07-E72C6C7AF981}"/>
              </a:ext>
            </a:extLst>
          </p:cNvPr>
          <p:cNvSpPr txBox="1">
            <a:spLocks/>
          </p:cNvSpPr>
          <p:nvPr/>
        </p:nvSpPr>
        <p:spPr>
          <a:xfrm>
            <a:off x="633232" y="5449703"/>
            <a:ext cx="3382687" cy="1114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latin typeface="Bahnschrift Light" panose="020B0502040204020203" pitchFamily="34" charset="0"/>
              </a:rPr>
              <a:t>Magnetic field map measured every 3 days, changes monitored continuously</a:t>
            </a:r>
          </a:p>
        </p:txBody>
      </p:sp>
      <p:pic>
        <p:nvPicPr>
          <p:cNvPr id="36" name="Google Shape;543;p35">
            <a:extLst>
              <a:ext uri="{FF2B5EF4-FFF2-40B4-BE49-F238E27FC236}">
                <a16:creationId xmlns:a16="http://schemas.microsoft.com/office/drawing/2014/main" id="{285717DC-CD51-4968-808A-3B2D124F773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8599" t="1846" r="3742" b="2459"/>
          <a:stretch/>
        </p:blipFill>
        <p:spPr>
          <a:xfrm>
            <a:off x="526572" y="2950006"/>
            <a:ext cx="2999757" cy="254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44A9B79-CF04-488A-9FB0-5113932915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5958" y="4895215"/>
            <a:ext cx="3929108" cy="147841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29A6A7-15E8-89B4-1F05-A4F89C8A8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Injecting and storing the 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069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26</a:t>
            </a:fld>
            <a:endParaRPr lang="en-GB" dirty="0">
              <a:latin typeface="Bahnschrift Light" panose="020B0502040204020203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D90890B-8948-4AF2-99E8-867884119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" y="1642967"/>
            <a:ext cx="5787470" cy="3273877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8DA28514-E463-412C-9981-B6ACE748531D}"/>
              </a:ext>
            </a:extLst>
          </p:cNvPr>
          <p:cNvGrpSpPr/>
          <p:nvPr/>
        </p:nvGrpSpPr>
        <p:grpSpPr>
          <a:xfrm>
            <a:off x="5862110" y="1821377"/>
            <a:ext cx="5786867" cy="2683540"/>
            <a:chOff x="6546715" y="3563194"/>
            <a:chExt cx="4941652" cy="225850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FEC94A3-A831-45A6-A841-FD750D7B2D24}"/>
                </a:ext>
              </a:extLst>
            </p:cNvPr>
            <p:cNvSpPr/>
            <p:nvPr/>
          </p:nvSpPr>
          <p:spPr>
            <a:xfrm>
              <a:off x="6546715" y="3845993"/>
              <a:ext cx="4941652" cy="197570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25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Bahnschrift Light" panose="020B0502040204020203" pitchFamily="34" charset="0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EE764D2-3DCD-4991-BFC6-4761161C7CC6}"/>
                </a:ext>
              </a:extLst>
            </p:cNvPr>
            <p:cNvGrpSpPr/>
            <p:nvPr/>
          </p:nvGrpSpPr>
          <p:grpSpPr>
            <a:xfrm>
              <a:off x="6649710" y="4042520"/>
              <a:ext cx="4821213" cy="1718212"/>
              <a:chOff x="5690282" y="3587144"/>
              <a:chExt cx="4821213" cy="171821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3BA1FE7B-D03A-4D67-8E51-E8254FF2AD2D}"/>
                      </a:ext>
                    </a:extLst>
                  </p:cNvPr>
                  <p:cNvSpPr txBox="1"/>
                  <p:nvPr/>
                </p:nvSpPr>
                <p:spPr>
                  <a:xfrm>
                    <a:off x="5788795" y="3587144"/>
                    <a:ext cx="4475785" cy="32286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d>
                            <m:d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  <m: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τ</m:t>
                              </m:r>
                            </m:sup>
                          </m:sSup>
                          <m: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[1 −</m:t>
                          </m:r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func>
                            <m:func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400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2400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ϕ</m:t>
                              </m:r>
                              <m: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 ] </m:t>
                          </m:r>
                        </m:oMath>
                      </m:oMathPara>
                    </a14:m>
                    <a:endParaRPr lang="en-GB" sz="2400" dirty="0">
                      <a:latin typeface="Bahnschrift Light" panose="020B0502040204020203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3BA1FE7B-D03A-4D67-8E51-E8254FF2AD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88795" y="3587144"/>
                    <a:ext cx="4475785" cy="32286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t="-3226" b="-3548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Known to 22 ppb from muonium hyperfine splitting…">
                <a:extLst>
                  <a:ext uri="{FF2B5EF4-FFF2-40B4-BE49-F238E27FC236}">
                    <a16:creationId xmlns:a16="http://schemas.microsoft.com/office/drawing/2014/main" id="{E6A4EF34-B12D-4743-8082-9A4DBFB05699}"/>
                  </a:ext>
                </a:extLst>
              </p:cNvPr>
              <p:cNvSpPr txBox="1"/>
              <p:nvPr/>
            </p:nvSpPr>
            <p:spPr>
              <a:xfrm>
                <a:off x="6901182" y="4318873"/>
                <a:ext cx="1294968" cy="479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/>
              <a:p>
                <a:pPr algn="ctr">
                  <a:defRPr sz="3000"/>
                </a:pPr>
                <a:r>
                  <a:rPr lang="en-GB" sz="1600" dirty="0">
                    <a:latin typeface="Bahnschrift Light" panose="020B0502040204020203" pitchFamily="34" charset="0"/>
                    <a:ea typeface="Verdana" panose="020B0604030504040204" pitchFamily="34" charset="0"/>
                  </a:rPr>
                  <a:t>Time-dilated muon lifetime</a:t>
                </a:r>
                <a:endParaRPr kumimoji="0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ahnschrift Light" panose="020B0502040204020203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19" name="Known to 22 ppb from muonium hyperfine splitting…">
                <a:extLst>
                  <a:ext uri="{FF2B5EF4-FFF2-40B4-BE49-F238E27FC236}">
                    <a16:creationId xmlns:a16="http://schemas.microsoft.com/office/drawing/2014/main" id="{49488F5D-5477-4756-A1B5-E5F3378AA20C}"/>
                  </a:ext>
                </a:extLst>
              </p:cNvPr>
              <p:cNvSpPr txBox="1"/>
              <p:nvPr/>
            </p:nvSpPr>
            <p:spPr>
              <a:xfrm>
                <a:off x="7571815" y="4940787"/>
                <a:ext cx="1294968" cy="2719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/>
              <a:p>
                <a:pPr algn="ctr">
                  <a:defRPr sz="3000"/>
                </a:pPr>
                <a:r>
                  <a:rPr lang="en-GB" sz="1600" dirty="0">
                    <a:latin typeface="Bahnschrift Light" panose="020B0502040204020203" pitchFamily="34" charset="0"/>
                    <a:ea typeface="Verdana" panose="020B0604030504040204" pitchFamily="34" charset="0"/>
                  </a:rPr>
                  <a:t>Asymmetry</a:t>
                </a:r>
                <a:endParaRPr kumimoji="0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ahnschrift Light" panose="020B0502040204020203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20" name="Known to 22 ppb from muonium hyperfine splitting…">
                <a:extLst>
                  <a:ext uri="{FF2B5EF4-FFF2-40B4-BE49-F238E27FC236}">
                    <a16:creationId xmlns:a16="http://schemas.microsoft.com/office/drawing/2014/main" id="{E35E3ACB-833A-413A-9D91-F75A6E218E3D}"/>
                  </a:ext>
                </a:extLst>
              </p:cNvPr>
              <p:cNvSpPr txBox="1"/>
              <p:nvPr/>
            </p:nvSpPr>
            <p:spPr>
              <a:xfrm>
                <a:off x="8416016" y="4318873"/>
                <a:ext cx="1294968" cy="479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/>
              <a:p>
                <a:pPr algn="ctr">
                  <a:defRPr sz="3000"/>
                </a:pPr>
                <a:r>
                  <a:rPr lang="en-GB" sz="1600" dirty="0">
                    <a:latin typeface="Bahnschrift Light" panose="020B0502040204020203" pitchFamily="34" charset="0"/>
                    <a:ea typeface="Verdana" panose="020B0604030504040204" pitchFamily="34" charset="0"/>
                  </a:rPr>
                  <a:t>Precession frequency</a:t>
                </a:r>
                <a:endParaRPr kumimoji="0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ahnschrift Light" panose="020B0502040204020203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21" name="Known to 22 ppb from muonium hyperfine splitting…">
                <a:extLst>
                  <a:ext uri="{FF2B5EF4-FFF2-40B4-BE49-F238E27FC236}">
                    <a16:creationId xmlns:a16="http://schemas.microsoft.com/office/drawing/2014/main" id="{7D566CEE-6CF4-4057-A3A2-EFA7003F5E6E}"/>
                  </a:ext>
                </a:extLst>
              </p:cNvPr>
              <p:cNvSpPr txBox="1"/>
              <p:nvPr/>
            </p:nvSpPr>
            <p:spPr>
              <a:xfrm>
                <a:off x="8829056" y="4826152"/>
                <a:ext cx="1682439" cy="479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/>
              <a:p>
                <a:pPr algn="ctr">
                  <a:defRPr sz="3000"/>
                </a:pPr>
                <a:r>
                  <a:rPr lang="en-GB" sz="1600" dirty="0">
                    <a:latin typeface="Bahnschrift Light" panose="020B0502040204020203" pitchFamily="34" charset="0"/>
                    <a:ea typeface="Verdana" panose="020B0604030504040204" pitchFamily="34" charset="0"/>
                  </a:rPr>
                  <a:t>Average spin phase at injection</a:t>
                </a:r>
                <a:endParaRPr kumimoji="0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ahnschrift Light" panose="020B0502040204020203" pitchFamily="34" charset="0"/>
                  <a:ea typeface="Verdana" panose="020B0604030504040204" pitchFamily="34" charset="0"/>
                </a:endParaRP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363A5256-BF55-4859-8C5E-C8A73CFD88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387" y="3906847"/>
                <a:ext cx="0" cy="4284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14D21705-727F-4ACD-A423-FBAA209F44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84724" y="3906847"/>
                <a:ext cx="0" cy="9467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B7BBB4D8-267B-4C25-BD37-04A2120341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20783" y="3906847"/>
                <a:ext cx="0" cy="4284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9D0AC5CC-DC80-4812-82B9-C0BC407BA8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10984" y="3906847"/>
                <a:ext cx="0" cy="9467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Known to 22 ppb from muonium hyperfine splitting…">
                <a:extLst>
                  <a:ext uri="{FF2B5EF4-FFF2-40B4-BE49-F238E27FC236}">
                    <a16:creationId xmlns:a16="http://schemas.microsoft.com/office/drawing/2014/main" id="{603747B8-FE5D-4BC0-857C-95BC4F22DB50}"/>
                  </a:ext>
                </a:extLst>
              </p:cNvPr>
              <p:cNvSpPr txBox="1"/>
              <p:nvPr/>
            </p:nvSpPr>
            <p:spPr>
              <a:xfrm>
                <a:off x="5690282" y="4778057"/>
                <a:ext cx="1294968" cy="479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/>
              <a:p>
                <a:pPr algn="ctr">
                  <a:defRPr sz="3000"/>
                </a:pPr>
                <a:r>
                  <a:rPr lang="en-GB" sz="1600" dirty="0">
                    <a:latin typeface="Bahnschrift Light" panose="020B0502040204020203" pitchFamily="34" charset="0"/>
                    <a:ea typeface="Verdana" panose="020B0604030504040204" pitchFamily="34" charset="0"/>
                  </a:rPr>
                  <a:t>Number of e</a:t>
                </a:r>
                <a:r>
                  <a:rPr lang="en-GB" sz="1600" baseline="30000" dirty="0">
                    <a:latin typeface="Bahnschrift Light" panose="020B0502040204020203" pitchFamily="34" charset="0"/>
                    <a:ea typeface="Verdana" panose="020B0604030504040204" pitchFamily="34" charset="0"/>
                  </a:rPr>
                  <a:t>+ </a:t>
                </a:r>
                <a:r>
                  <a:rPr lang="en-GB" sz="1600" dirty="0">
                    <a:latin typeface="Bahnschrift Light" panose="020B0502040204020203" pitchFamily="34" charset="0"/>
                    <a:ea typeface="Verdana" panose="020B0604030504040204" pitchFamily="34" charset="0"/>
                  </a:rPr>
                  <a:t>vs time</a:t>
                </a:r>
                <a:endParaRPr kumimoji="0" sz="160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Bahnschrift Light" panose="020B0502040204020203" pitchFamily="34" charset="0"/>
                  <a:ea typeface="Verdana" panose="020B0604030504040204" pitchFamily="34" charset="0"/>
                </a:endParaRP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6DBD8695-157D-4530-930E-C4212C0BAF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41915" y="3951753"/>
                <a:ext cx="0" cy="8298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Known to 22 ppb from muonium hyperfine splitting…">
              <a:extLst>
                <a:ext uri="{FF2B5EF4-FFF2-40B4-BE49-F238E27FC236}">
                  <a16:creationId xmlns:a16="http://schemas.microsoft.com/office/drawing/2014/main" id="{E5AB66FF-8285-47B4-87F8-A895FC38F737}"/>
                </a:ext>
              </a:extLst>
            </p:cNvPr>
            <p:cNvSpPr txBox="1"/>
            <p:nvPr/>
          </p:nvSpPr>
          <p:spPr>
            <a:xfrm>
              <a:off x="8041112" y="3563194"/>
              <a:ext cx="2406080" cy="271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 algn="ctr">
                <a:defRPr sz="3000"/>
              </a:pPr>
              <a:r>
                <a:rPr lang="en-GB" sz="1600" dirty="0">
                  <a:solidFill>
                    <a:schemeClr val="bg2">
                      <a:lumMod val="25000"/>
                    </a:schemeClr>
                  </a:solidFill>
                  <a:latin typeface="Bahnschrift Light" panose="020B0502040204020203" pitchFamily="34" charset="0"/>
                  <a:ea typeface="Verdana" panose="020B0604030504040204" pitchFamily="34" charset="0"/>
                </a:rPr>
                <a:t>Five-parameter fit function</a:t>
              </a:r>
              <a:endParaRPr kumimoji="0" sz="1600" u="none" strike="noStrike" kern="1200" cap="none" spc="0" normalizeH="0" baseline="3000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Bahnschrift Light" panose="020B0502040204020203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8E2C57D9-183D-4FEC-9F04-C3FFB2947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7898983-BB64-E99A-B853-E458F89BA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Extracting </a:t>
            </a:r>
            <a:r>
              <a:rPr lang="el-GR" dirty="0"/>
              <a:t>ω</a:t>
            </a:r>
            <a:r>
              <a:rPr lang="en-GB" baseline="-25000" dirty="0"/>
              <a:t>a</a:t>
            </a:r>
            <a:r>
              <a:rPr lang="en-GB" dirty="0"/>
              <a:t>: 5-parameter fit 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656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27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35" name="Title 6">
            <a:extLst>
              <a:ext uri="{FF2B5EF4-FFF2-40B4-BE49-F238E27FC236}">
                <a16:creationId xmlns:a16="http://schemas.microsoft.com/office/drawing/2014/main" id="{13001CEE-FF4B-4111-8832-77DE8AA94240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  <a:prstGeom prst="rect">
            <a:avLst/>
          </a:prstGeom>
          <a:solidFill>
            <a:srgbClr val="013B82"/>
          </a:solidFill>
        </p:spPr>
        <p:txBody>
          <a:bodyPr anchor="ctr">
            <a:normAutofit fontScale="92500" lnSpcReduction="20000"/>
          </a:bodyPr>
          <a:lstStyle>
            <a:lvl1pPr marL="3600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Calorimeter Performance</a:t>
            </a:r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6BB76190-8E96-48CC-83DC-3C44C91FCF7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ln>
            <a:noFill/>
          </a:ln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fld id="{6F2A0381-4F62-2740-A4B1-0CAF41EACCA6}" type="slidenum">
              <a:rPr lang="en-US" smtClean="0">
                <a:solidFill>
                  <a:srgbClr val="000000"/>
                </a:solidFill>
                <a:latin typeface="Bahnschrift Light" panose="020B0502040204020203" pitchFamily="34" charset="0"/>
              </a:rPr>
              <a:pPr/>
              <a:t>27</a:t>
            </a:fld>
            <a:endParaRPr lang="en-US">
              <a:solidFill>
                <a:srgbClr val="000000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48901AA-D162-4869-816A-AB43CCA521F2}"/>
              </a:ext>
            </a:extLst>
          </p:cNvPr>
          <p:cNvSpPr/>
          <p:nvPr/>
        </p:nvSpPr>
        <p:spPr>
          <a:xfrm>
            <a:off x="6019800" y="4619557"/>
            <a:ext cx="731520" cy="73152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pic>
        <p:nvPicPr>
          <p:cNvPr id="15" name="ResidualsFFT_5ParNoPileup.pdf" descr="ResidualsFFT_5ParNoPileup.pdf">
            <a:extLst>
              <a:ext uri="{FF2B5EF4-FFF2-40B4-BE49-F238E27FC236}">
                <a16:creationId xmlns:a16="http://schemas.microsoft.com/office/drawing/2014/main" id="{14C6587D-A950-402B-98F7-384FBA476E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89"/>
          <a:stretch>
            <a:fillRect/>
          </a:stretch>
        </p:blipFill>
        <p:spPr>
          <a:xfrm>
            <a:off x="6859999" y="3775948"/>
            <a:ext cx="4110802" cy="2946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ModuloPlot_Fit5_FiveParameterFit.png" descr="ModuloPlot_Fit5_FiveParameterFit.png">
            <a:extLst>
              <a:ext uri="{FF2B5EF4-FFF2-40B4-BE49-F238E27FC236}">
                <a16:creationId xmlns:a16="http://schemas.microsoft.com/office/drawing/2014/main" id="{98D98551-5EBF-4EBE-8DEA-7C1888458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320" y="763285"/>
            <a:ext cx="4165601" cy="3058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91A64F5F-53BA-4CFD-85C3-25536E231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093680"/>
            <a:ext cx="6389915" cy="251479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</a:rPr>
              <a:t>Simplest 5-parameter fit function captures exponential decay and the g-2 oscillation only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  <a:sym typeface="Wingdings" panose="05000000000000000000" pitchFamily="2" charset="2"/>
              </a:rPr>
              <a:t>Not sufficient  large spikes in residuals FFT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  <a:sym typeface="Wingdings" panose="05000000000000000000" pitchFamily="2" charset="2"/>
              </a:rPr>
              <a:t>Need to measure and account for additional terms in the fit due to beam dynamics</a:t>
            </a:r>
            <a:endParaRPr lang="en-US" sz="2200" dirty="0">
              <a:solidFill>
                <a:srgbClr val="000000"/>
              </a:solidFill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/ndf = 51530/4150">
                <a:extLst>
                  <a:ext uri="{FF2B5EF4-FFF2-40B4-BE49-F238E27FC236}">
                    <a16:creationId xmlns:a16="http://schemas.microsoft.com/office/drawing/2014/main" id="{C55B04D8-594E-4FC0-8FB5-D0FE5350BE5A}"/>
                  </a:ext>
                </a:extLst>
              </p:cNvPr>
              <p:cNvSpPr txBox="1"/>
              <p:nvPr/>
            </p:nvSpPr>
            <p:spPr>
              <a:xfrm>
                <a:off x="8429390" y="622079"/>
                <a:ext cx="2331311" cy="43242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500"/>
                  </a:spcBef>
                  <a:buClr>
                    <a:srgbClr val="000000"/>
                  </a:buClr>
                  <a:defRPr sz="180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2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2150" b="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χ</m:t>
                        </m:r>
                      </m:e>
                      <m:sup>
                        <m:r>
                          <a:rPr sz="2150" b="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dirty="0">
                    <a:latin typeface="Bahnschrift Light" panose="020B0502040204020203" pitchFamily="34" charset="0"/>
                  </a:rPr>
                  <a:t>/</a:t>
                </a:r>
                <a:r>
                  <a:rPr dirty="0" err="1">
                    <a:latin typeface="Bahnschrift Light" panose="020B0502040204020203" pitchFamily="34" charset="0"/>
                  </a:rPr>
                  <a:t>ndf</a:t>
                </a:r>
                <a:r>
                  <a:rPr dirty="0">
                    <a:latin typeface="Bahnschrift Light" panose="020B0502040204020203" pitchFamily="34" charset="0"/>
                  </a:rPr>
                  <a:t> = 51530/4150</a:t>
                </a:r>
              </a:p>
            </p:txBody>
          </p:sp>
        </mc:Choice>
        <mc:Fallback xmlns="">
          <p:sp>
            <p:nvSpPr>
              <p:cNvPr id="19" name="/ndf = 51530/4150">
                <a:extLst>
                  <a:ext uri="{FF2B5EF4-FFF2-40B4-BE49-F238E27FC236}">
                    <a16:creationId xmlns:a16="http://schemas.microsoft.com/office/drawing/2014/main" id="{C55B04D8-594E-4FC0-8FB5-D0FE5350B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390" y="622079"/>
                <a:ext cx="2331311" cy="432426"/>
              </a:xfrm>
              <a:prstGeom prst="rect">
                <a:avLst/>
              </a:prstGeom>
              <a:blipFill>
                <a:blip r:embed="rId4"/>
                <a:stretch>
                  <a:fillRect l="-3784" b="-2777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D512465-E095-5E84-C44E-CE5A60250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570" y="780103"/>
            <a:ext cx="5489430" cy="258085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6862565-AF98-13B5-8B70-7B95DF4C0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Fitting the oscillation</a:t>
            </a:r>
          </a:p>
        </p:txBody>
      </p:sp>
    </p:spTree>
    <p:extLst>
      <p:ext uri="{BB962C8B-B14F-4D97-AF65-F5344CB8AC3E}">
        <p14:creationId xmlns:p14="http://schemas.microsoft.com/office/powerpoint/2010/main" val="2943915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28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35" name="Title 6">
            <a:extLst>
              <a:ext uri="{FF2B5EF4-FFF2-40B4-BE49-F238E27FC236}">
                <a16:creationId xmlns:a16="http://schemas.microsoft.com/office/drawing/2014/main" id="{13001CEE-FF4B-4111-8832-77DE8AA94240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  <a:prstGeom prst="rect">
            <a:avLst/>
          </a:prstGeom>
          <a:solidFill>
            <a:srgbClr val="013B82"/>
          </a:solidFill>
        </p:spPr>
        <p:txBody>
          <a:bodyPr anchor="ctr">
            <a:normAutofit fontScale="92500" lnSpcReduction="20000"/>
          </a:bodyPr>
          <a:lstStyle>
            <a:lvl1pPr marL="3600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Calorimeter Performance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56AD080-537C-414B-A8AF-8C9262254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Tracking detectors: measuring the muon beam </a:t>
            </a: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AE27E629-3A1B-4278-B807-0165CDC07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438" y="1024242"/>
            <a:ext cx="7190462" cy="2087849"/>
          </a:xfrm>
        </p:spPr>
        <p:txBody>
          <a:bodyPr/>
          <a:lstStyle/>
          <a:p>
            <a:r>
              <a:rPr lang="en-US" sz="2200" dirty="0">
                <a:solidFill>
                  <a:srgbClr val="000000"/>
                </a:solidFill>
              </a:rPr>
              <a:t>Straw trackers: two stations located at 180⁰ and 270⁰</a:t>
            </a:r>
          </a:p>
          <a:p>
            <a:r>
              <a:rPr lang="en-US" sz="2200" dirty="0">
                <a:solidFill>
                  <a:srgbClr val="000000"/>
                </a:solidFill>
              </a:rPr>
              <a:t>One station = 8 modules</a:t>
            </a:r>
          </a:p>
          <a:p>
            <a:r>
              <a:rPr lang="en-US" sz="2200" dirty="0">
                <a:solidFill>
                  <a:srgbClr val="000000"/>
                </a:solidFill>
              </a:rPr>
              <a:t>One module = 128 Argon-Ethane gas-filled straws</a:t>
            </a:r>
          </a:p>
          <a:p>
            <a:r>
              <a:rPr lang="en-US" sz="2200" dirty="0">
                <a:solidFill>
                  <a:srgbClr val="000000"/>
                </a:solidFill>
              </a:rPr>
              <a:t>Fit tracks and extrapolate to muon decay point</a:t>
            </a:r>
          </a:p>
          <a:p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0DD7959-22E3-4188-ACE7-BD9BF50C4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589" y="3353732"/>
            <a:ext cx="3864211" cy="239956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FEC4C72-CF39-4F64-912C-B1381B951C5A}"/>
              </a:ext>
            </a:extLst>
          </p:cNvPr>
          <p:cNvGrpSpPr/>
          <p:nvPr/>
        </p:nvGrpSpPr>
        <p:grpSpPr>
          <a:xfrm>
            <a:off x="7398346" y="861150"/>
            <a:ext cx="4477808" cy="2250941"/>
            <a:chOff x="6087244" y="2207497"/>
            <a:chExt cx="4477808" cy="225094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AEE865B-E468-4239-A418-35BAB91FE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7244" y="2207497"/>
              <a:ext cx="4477808" cy="225094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6AAB507-6B25-4302-B1DB-B0C2CBDF7E27}"/>
                </a:ext>
              </a:extLst>
            </p:cNvPr>
            <p:cNvSpPr txBox="1"/>
            <p:nvPr/>
          </p:nvSpPr>
          <p:spPr>
            <a:xfrm>
              <a:off x="6463597" y="2357433"/>
              <a:ext cx="22872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Bahnschrift Light" panose="020B0502040204020203" pitchFamily="34" charset="0"/>
                  <a:cs typeface="Calibri" panose="020F0502020204030204" pitchFamily="34" charset="0"/>
                </a:rPr>
                <a:t>Tracker Module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8618BDA-6F3A-46FC-ADD7-D6CB4F36C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42" y="3381530"/>
            <a:ext cx="6660716" cy="218845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7DC2AFC-0BA2-48E9-A786-AC3B4BB3AF60}"/>
              </a:ext>
            </a:extLst>
          </p:cNvPr>
          <p:cNvCxnSpPr/>
          <p:nvPr/>
        </p:nvCxnSpPr>
        <p:spPr>
          <a:xfrm>
            <a:off x="7563446" y="1803400"/>
            <a:ext cx="0" cy="63500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341BA9E-DE26-4270-88D0-F572D5453781}"/>
              </a:ext>
            </a:extLst>
          </p:cNvPr>
          <p:cNvSpPr txBox="1"/>
          <p:nvPr/>
        </p:nvSpPr>
        <p:spPr>
          <a:xfrm>
            <a:off x="7061200" y="1986620"/>
            <a:ext cx="611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4744E4"/>
                </a:solidFill>
                <a:latin typeface="Bahnschrift Light" panose="020B0502040204020203" pitchFamily="34" charset="0"/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1111411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29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35" name="Title 6">
            <a:extLst>
              <a:ext uri="{FF2B5EF4-FFF2-40B4-BE49-F238E27FC236}">
                <a16:creationId xmlns:a16="http://schemas.microsoft.com/office/drawing/2014/main" id="{13001CEE-FF4B-4111-8832-77DE8AA94240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  <a:prstGeom prst="rect">
            <a:avLst/>
          </a:prstGeom>
          <a:solidFill>
            <a:srgbClr val="013B82"/>
          </a:solidFill>
        </p:spPr>
        <p:txBody>
          <a:bodyPr anchor="ctr">
            <a:normAutofit fontScale="92500" lnSpcReduction="20000"/>
          </a:bodyPr>
          <a:lstStyle>
            <a:lvl1pPr marL="3600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Calorimeter Performance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56AD080-537C-414B-A8AF-8C9262254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Tracker measurement of the muon beam</a:t>
            </a:r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6BB76190-8E96-48CC-83DC-3C44C91FCF7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ln>
            <a:noFill/>
          </a:ln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fld id="{6F2A0381-4F62-2740-A4B1-0CAF41EACCA6}" type="slidenum">
              <a:rPr lang="en-US" smtClean="0">
                <a:solidFill>
                  <a:srgbClr val="000000"/>
                </a:solidFill>
                <a:latin typeface="Bahnschrift Light" panose="020B0502040204020203" pitchFamily="34" charset="0"/>
              </a:rPr>
              <a:pPr/>
              <a:t>29</a:t>
            </a:fld>
            <a:endParaRPr lang="en-US">
              <a:solidFill>
                <a:srgbClr val="000000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48901AA-D162-4869-816A-AB43CCA521F2}"/>
              </a:ext>
            </a:extLst>
          </p:cNvPr>
          <p:cNvSpPr/>
          <p:nvPr/>
        </p:nvSpPr>
        <p:spPr>
          <a:xfrm>
            <a:off x="6019800" y="4619557"/>
            <a:ext cx="731520" cy="73152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EE954109-6008-4FB3-8C0B-AD8DE6353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545" y="4667114"/>
            <a:ext cx="11332755" cy="141673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The mean and width of the muon beam distribution varies as a function of time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Average radial and vertical position vary around the ring </a:t>
            </a:r>
            <a:r>
              <a:rPr 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 measure at two locations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Frequency of beam oscillations must be measured </a:t>
            </a:r>
            <a:r>
              <a:rPr 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 affects </a:t>
            </a:r>
            <a:r>
              <a:rPr lang="el-GR" sz="2000" dirty="0">
                <a:solidFill>
                  <a:srgbClr val="000000"/>
                </a:solidFill>
                <a:sym typeface="Wingdings" panose="05000000000000000000" pitchFamily="2" charset="2"/>
              </a:rPr>
              <a:t>ω</a:t>
            </a:r>
            <a:r>
              <a:rPr lang="en-GB" sz="2000" baseline="-25000" dirty="0">
                <a:solidFill>
                  <a:srgbClr val="000000"/>
                </a:solidFill>
                <a:sym typeface="Wingdings" panose="05000000000000000000" pitchFamily="2" charset="2"/>
              </a:rPr>
              <a:t>a</a:t>
            </a:r>
            <a:r>
              <a:rPr lang="en-GB" sz="2000" dirty="0">
                <a:solidFill>
                  <a:srgbClr val="000000"/>
                </a:solidFill>
                <a:sym typeface="Wingdings" panose="05000000000000000000" pitchFamily="2" charset="2"/>
              </a:rPr>
              <a:t> measurement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pic>
        <p:nvPicPr>
          <p:cNvPr id="10" name="Grafik 12">
            <a:extLst>
              <a:ext uri="{FF2B5EF4-FFF2-40B4-BE49-F238E27FC236}">
                <a16:creationId xmlns:a16="http://schemas.microsoft.com/office/drawing/2014/main" id="{158F3E81-0E82-4485-99FC-5B62FF460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807" y="821712"/>
            <a:ext cx="7568386" cy="352534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0287A44-299F-AB01-220D-267FFEEC01F1}"/>
              </a:ext>
            </a:extLst>
          </p:cNvPr>
          <p:cNvSpPr txBox="1">
            <a:spLocks/>
          </p:cNvSpPr>
          <p:nvPr/>
        </p:nvSpPr>
        <p:spPr>
          <a:xfrm>
            <a:off x="4212078" y="6006089"/>
            <a:ext cx="5260168" cy="70052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accent5"/>
                </a:solidFill>
                <a:latin typeface="Bahnschrift Light" panose="020B0502040204020203" pitchFamily="34" charset="0"/>
              </a:rPr>
              <a:t>EPS-HEP contribution on muon g-2 beam dynamics </a:t>
            </a:r>
          </a:p>
          <a:p>
            <a:pPr algn="l"/>
            <a:r>
              <a:rPr lang="en-US" sz="1600" dirty="0">
                <a:latin typeface="Bahnschrift Light" panose="020B0502040204020203" pitchFamily="34" charset="0"/>
              </a:rPr>
              <a:t>725 Bottalico T07 parallel 09/07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Bahnschrift Ligh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Bahnschrift Ligh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673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06499-757F-2FE0-C3B6-D4ED6BC7B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7AD5000-B939-AACF-98FC-A159E49E78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08/07/2025</a:t>
            </a:fld>
            <a:endParaRPr lang="en-GB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42050FD-F023-E5AB-8F1C-BF60FBDAF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3670AF3-F92B-F1AB-C96E-482142378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Fermilab Muon g-2 Experiment</a:t>
            </a:r>
            <a:endParaRPr lang="en-US" dirty="0"/>
          </a:p>
        </p:txBody>
      </p:sp>
      <p:sp>
        <p:nvSpPr>
          <p:cNvPr id="8" name="Google Shape;602;p39">
            <a:extLst>
              <a:ext uri="{FF2B5EF4-FFF2-40B4-BE49-F238E27FC236}">
                <a16:creationId xmlns:a16="http://schemas.microsoft.com/office/drawing/2014/main" id="{A22D87F9-9909-D435-44DA-F153AF9A9A11}"/>
              </a:ext>
            </a:extLst>
          </p:cNvPr>
          <p:cNvSpPr txBox="1"/>
          <p:nvPr/>
        </p:nvSpPr>
        <p:spPr>
          <a:xfrm>
            <a:off x="655967" y="4198857"/>
            <a:ext cx="10598187" cy="2174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74300" indent="-457200"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 Light" panose="020B0502040204020203" pitchFamily="34" charset="0"/>
              </a:rPr>
              <a:t>6 data-taking runs between 2018 (Run-1) and 2023 (Run-6)</a:t>
            </a:r>
          </a:p>
          <a:p>
            <a:pPr marL="474300" indent="-457200"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 Light" panose="020B0502040204020203" pitchFamily="34" charset="0"/>
              </a:rPr>
              <a:t>2021: published Run-1 data, </a:t>
            </a:r>
            <a:r>
              <a:rPr lang="en-GB" sz="2400" dirty="0" err="1">
                <a:latin typeface="Bahnschrift Light" panose="020B0502040204020203" pitchFamily="34" charset="0"/>
              </a:rPr>
              <a:t>a</a:t>
            </a:r>
            <a:r>
              <a:rPr lang="en-GB" sz="2400" baseline="-25000" dirty="0" err="1">
                <a:latin typeface="Bahnschrift Light" panose="020B0502040204020203" pitchFamily="34" charset="0"/>
              </a:rPr>
              <a:t>μ</a:t>
            </a:r>
            <a:r>
              <a:rPr lang="en-GB" sz="2400" dirty="0">
                <a:latin typeface="Bahnschrift Light" panose="020B0502040204020203" pitchFamily="34" charset="0"/>
              </a:rPr>
              <a:t> to 0.46 ppm </a:t>
            </a:r>
            <a:r>
              <a:rPr lang="en-GB" sz="2400" dirty="0">
                <a:solidFill>
                  <a:schemeClr val="accent5"/>
                </a:solidFill>
                <a:latin typeface="Bahnschrift Light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126, 141801</a:t>
            </a:r>
            <a:endParaRPr lang="en-GB" sz="2400" dirty="0">
              <a:solidFill>
                <a:schemeClr val="accent5"/>
              </a:solidFill>
              <a:latin typeface="Bahnschrift Light" panose="020B0502040204020203" pitchFamily="34" charset="0"/>
            </a:endParaRPr>
          </a:p>
          <a:p>
            <a:pPr marL="474300" indent="-457200"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 Light" panose="020B0502040204020203" pitchFamily="34" charset="0"/>
              </a:rPr>
              <a:t>2023: published Run-2/3 data, </a:t>
            </a:r>
            <a:r>
              <a:rPr lang="en-GB" sz="2400" dirty="0" err="1">
                <a:latin typeface="Bahnschrift Light" panose="020B0502040204020203" pitchFamily="34" charset="0"/>
              </a:rPr>
              <a:t>a</a:t>
            </a:r>
            <a:r>
              <a:rPr lang="en-GB" sz="2400" baseline="-25000" dirty="0" err="1">
                <a:latin typeface="Bahnschrift Light" panose="020B0502040204020203" pitchFamily="34" charset="0"/>
              </a:rPr>
              <a:t>μ</a:t>
            </a:r>
            <a:r>
              <a:rPr lang="en-GB" sz="2400" dirty="0">
                <a:latin typeface="Bahnschrift Light" panose="020B0502040204020203" pitchFamily="34" charset="0"/>
              </a:rPr>
              <a:t> to 0.20 ppm </a:t>
            </a:r>
            <a:r>
              <a:rPr lang="en-GB" sz="2400" dirty="0">
                <a:solidFill>
                  <a:schemeClr val="accent5"/>
                </a:solidFill>
                <a:latin typeface="Bahnschrift Light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131, 161802</a:t>
            </a:r>
            <a:endParaRPr lang="en-GB" sz="2400" dirty="0">
              <a:solidFill>
                <a:schemeClr val="accent5"/>
              </a:solidFill>
              <a:latin typeface="Bahnschrift Light" panose="020B0502040204020203" pitchFamily="34" charset="0"/>
            </a:endParaRPr>
          </a:p>
          <a:p>
            <a:pPr marL="474300" indent="-457200"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  <a:latin typeface="Bahnschrift Light" panose="020B0502040204020203" pitchFamily="34" charset="0"/>
              </a:rPr>
              <a:t>Today: focus on final g-2 result with full dataset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9AC39C-A439-2F0C-9FF4-76F585D523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0"/>
          <a:stretch>
            <a:fillRect/>
          </a:stretch>
        </p:blipFill>
        <p:spPr>
          <a:xfrm>
            <a:off x="998838" y="926756"/>
            <a:ext cx="9612484" cy="323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35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30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35" name="Title 6">
            <a:extLst>
              <a:ext uri="{FF2B5EF4-FFF2-40B4-BE49-F238E27FC236}">
                <a16:creationId xmlns:a16="http://schemas.microsoft.com/office/drawing/2014/main" id="{13001CEE-FF4B-4111-8832-77DE8AA94240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  <a:prstGeom prst="rect">
            <a:avLst/>
          </a:prstGeom>
          <a:solidFill>
            <a:srgbClr val="013B82"/>
          </a:solidFill>
        </p:spPr>
        <p:txBody>
          <a:bodyPr anchor="ctr">
            <a:normAutofit fontScale="92500" lnSpcReduction="20000"/>
          </a:bodyPr>
          <a:lstStyle>
            <a:lvl1pPr marL="3600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Calorimeter Performance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56AD080-537C-414B-A8AF-8C9262254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Full fit function</a:t>
            </a:r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6BB76190-8E96-48CC-83DC-3C44C91FCF7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ln>
            <a:noFill/>
          </a:ln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fld id="{6F2A0381-4F62-2740-A4B1-0CAF41EACCA6}" type="slidenum">
              <a:rPr lang="en-US" smtClean="0">
                <a:solidFill>
                  <a:srgbClr val="000000"/>
                </a:solidFill>
                <a:latin typeface="Bahnschrift Light" panose="020B0502040204020203" pitchFamily="34" charset="0"/>
              </a:rPr>
              <a:pPr/>
              <a:t>30</a:t>
            </a:fld>
            <a:endParaRPr lang="en-US">
              <a:solidFill>
                <a:srgbClr val="000000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48901AA-D162-4869-816A-AB43CCA521F2}"/>
              </a:ext>
            </a:extLst>
          </p:cNvPr>
          <p:cNvSpPr/>
          <p:nvPr/>
        </p:nvSpPr>
        <p:spPr>
          <a:xfrm>
            <a:off x="6019800" y="4619557"/>
            <a:ext cx="731520" cy="73152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91A64F5F-53BA-4CFD-85C3-25536E231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295461"/>
            <a:ext cx="6587433" cy="19302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  <a:sym typeface="Wingdings" panose="05000000000000000000" pitchFamily="2" charset="2"/>
              </a:rPr>
              <a:t>Accounting fully for all the beam oscillations shifts </a:t>
            </a:r>
            <a:r>
              <a:rPr lang="el-GR" sz="2200" dirty="0">
                <a:solidFill>
                  <a:srgbClr val="000000"/>
                </a:solidFill>
                <a:sym typeface="Wingdings" panose="05000000000000000000" pitchFamily="2" charset="2"/>
              </a:rPr>
              <a:t>ω</a:t>
            </a:r>
            <a:r>
              <a:rPr lang="en-GB" sz="2200" baseline="-25000" dirty="0">
                <a:solidFill>
                  <a:srgbClr val="000000"/>
                </a:solidFill>
                <a:sym typeface="Wingdings" panose="05000000000000000000" pitchFamily="2" charset="2"/>
              </a:rPr>
              <a:t>a</a:t>
            </a:r>
            <a:r>
              <a:rPr lang="en-GB" sz="2200" dirty="0">
                <a:solidFill>
                  <a:srgbClr val="000000"/>
                </a:solidFill>
                <a:sym typeface="Wingdings" panose="05000000000000000000" pitchFamily="2" charset="2"/>
              </a:rPr>
              <a:t> by 𝒪 1 ppm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  <a:sym typeface="Wingdings" panose="05000000000000000000" pitchFamily="2" charset="2"/>
              </a:rPr>
              <a:t>Final fit function has &gt;30 fit parameters</a:t>
            </a:r>
            <a:endParaRPr lang="en-US" sz="22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sym typeface="Wingdings" panose="05000000000000000000" pitchFamily="2" charset="2"/>
              </a:rPr>
              <a:t>5 different analysis teams, 8 methods, 20 different analyses</a:t>
            </a:r>
            <a:endParaRPr lang="en-GB" sz="2200" dirty="0">
              <a:solidFill>
                <a:srgbClr val="000000"/>
              </a:solidFill>
              <a:sym typeface="Wingdings" panose="05000000000000000000" pitchFamily="2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BAE07F-1AD5-CA59-C2B4-BF79672D2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896" y="875958"/>
            <a:ext cx="3711007" cy="24871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1">
                <a:extLst>
                  <a:ext uri="{FF2B5EF4-FFF2-40B4-BE49-F238E27FC236}">
                    <a16:creationId xmlns:a16="http://schemas.microsoft.com/office/drawing/2014/main" id="{FE872C19-EEC6-6380-85D8-5466F28EF8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74095" y="3508485"/>
                <a:ext cx="757539" cy="329074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20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6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FF7F0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FF7F0F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FF7F0F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sz="1600" b="0" i="0" smtClean="0">
                          <a:solidFill>
                            <a:srgbClr val="FF7F0F"/>
                          </a:solidFill>
                          <a:latin typeface="Cambria Math" panose="02040503050406030204" pitchFamily="18" charset="0"/>
                        </a:rPr>
                        <m:t>/2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rgbClr val="FF7F0F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</m:oMath>
                  </m:oMathPara>
                </a14:m>
                <a:endParaRPr lang="en-US" sz="1600" dirty="0">
                  <a:solidFill>
                    <a:srgbClr val="FF7F0F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8" name="Text Placeholder 1">
                <a:extLst>
                  <a:ext uri="{FF2B5EF4-FFF2-40B4-BE49-F238E27FC236}">
                    <a16:creationId xmlns:a16="http://schemas.microsoft.com/office/drawing/2014/main" id="{FE872C19-EEC6-6380-85D8-5466F28EF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4095" y="3508485"/>
                <a:ext cx="757539" cy="3290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560601C8-6249-4AA8-19C0-31A123C68562}"/>
              </a:ext>
            </a:extLst>
          </p:cNvPr>
          <p:cNvGrpSpPr/>
          <p:nvPr/>
        </p:nvGrpSpPr>
        <p:grpSpPr>
          <a:xfrm>
            <a:off x="7059896" y="3861554"/>
            <a:ext cx="4747788" cy="2697075"/>
            <a:chOff x="6918791" y="3746743"/>
            <a:chExt cx="4747788" cy="26970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56D7A4-2BE2-909C-EA51-5FF1FFDC5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791" y="3769091"/>
              <a:ext cx="4033094" cy="267472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/ndf = 51530/4150">
                  <a:extLst>
                    <a:ext uri="{FF2B5EF4-FFF2-40B4-BE49-F238E27FC236}">
                      <a16:creationId xmlns:a16="http://schemas.microsoft.com/office/drawing/2014/main" id="{EC393E1E-4C34-9CEB-E6C4-5ED23EF1E8B8}"/>
                    </a:ext>
                  </a:extLst>
                </p:cNvPr>
                <p:cNvSpPr txBox="1"/>
                <p:nvPr/>
              </p:nvSpPr>
              <p:spPr>
                <a:xfrm>
                  <a:off x="8723332" y="3746743"/>
                  <a:ext cx="2331311" cy="432426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500"/>
                    </a:spcBef>
                    <a:buClr>
                      <a:srgbClr val="000000"/>
                    </a:buClr>
                    <a:defRPr sz="1800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sz="2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15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p>
                          <m:r>
                            <a:rPr lang="en-GB" sz="215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dirty="0">
                      <a:latin typeface="Bahnschrift Light" panose="020B0502040204020203" pitchFamily="34" charset="0"/>
                    </a:rPr>
                    <a:t>/</a:t>
                  </a:r>
                  <a:r>
                    <a:rPr dirty="0" err="1">
                      <a:latin typeface="Bahnschrift Light" panose="020B0502040204020203" pitchFamily="34" charset="0"/>
                    </a:rPr>
                    <a:t>ndf</a:t>
                  </a:r>
                  <a:r>
                    <a:rPr dirty="0">
                      <a:latin typeface="Bahnschrift Light" panose="020B0502040204020203" pitchFamily="34" charset="0"/>
                    </a:rPr>
                    <a:t> = </a:t>
                  </a:r>
                  <a:r>
                    <a:rPr lang="en-GB" dirty="0">
                      <a:latin typeface="Bahnschrift Light" panose="020B0502040204020203" pitchFamily="34" charset="0"/>
                    </a:rPr>
                    <a:t>4007</a:t>
                  </a:r>
                  <a:r>
                    <a:rPr dirty="0">
                      <a:latin typeface="Bahnschrift Light" panose="020B0502040204020203" pitchFamily="34" charset="0"/>
                    </a:rPr>
                    <a:t>/4</a:t>
                  </a:r>
                  <a:r>
                    <a:rPr lang="en-GB" dirty="0">
                      <a:latin typeface="Bahnschrift Light" panose="020B0502040204020203" pitchFamily="34" charset="0"/>
                    </a:rPr>
                    <a:t>097</a:t>
                  </a:r>
                  <a:endParaRPr dirty="0">
                    <a:latin typeface="Bahnschrift Light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10" name="/ndf = 51530/4150">
                  <a:extLst>
                    <a:ext uri="{FF2B5EF4-FFF2-40B4-BE49-F238E27FC236}">
                      <a16:creationId xmlns:a16="http://schemas.microsoft.com/office/drawing/2014/main" id="{EC393E1E-4C34-9CEB-E6C4-5ED23EF1E8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23332" y="3746743"/>
                  <a:ext cx="2331311" cy="432426"/>
                </a:xfrm>
                <a:prstGeom prst="rect">
                  <a:avLst/>
                </a:prstGeom>
                <a:blipFill>
                  <a:blip r:embed="rId5"/>
                  <a:stretch>
                    <a:fillRect l="-3784" b="-31429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/ndf = 51530/4150">
              <a:extLst>
                <a:ext uri="{FF2B5EF4-FFF2-40B4-BE49-F238E27FC236}">
                  <a16:creationId xmlns:a16="http://schemas.microsoft.com/office/drawing/2014/main" id="{D313EF0F-665A-6C77-AEC4-8EEF1A1FB072}"/>
                </a:ext>
              </a:extLst>
            </p:cNvPr>
            <p:cNvSpPr txBox="1"/>
            <p:nvPr/>
          </p:nvSpPr>
          <p:spPr>
            <a:xfrm>
              <a:off x="9335268" y="4209921"/>
              <a:ext cx="2331311" cy="49500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ma14="http://schemas.microsoft.com/office/mac/drawingml/2011/main" xmlns:a14="http://schemas.microsoft.com/office/drawing/2010/main" xmlns:mc="http://schemas.openxmlformats.org/markup-compatibility/2006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500"/>
                </a:spcBef>
                <a:buClr>
                  <a:srgbClr val="000000"/>
                </a:buClr>
                <a:defRPr sz="1800"/>
              </a:pPr>
              <a:r>
                <a:rPr lang="en-GB" sz="1400" dirty="0">
                  <a:solidFill>
                    <a:srgbClr val="7DB1D4"/>
                  </a:solidFill>
                  <a:latin typeface="Bahnschrift Light" panose="020B0502040204020203" pitchFamily="34" charset="0"/>
                </a:rPr>
                <a:t>5-parameter fit</a:t>
              </a:r>
            </a:p>
            <a:p>
              <a:pPr>
                <a:spcBef>
                  <a:spcPts val="500"/>
                </a:spcBef>
                <a:buClr>
                  <a:srgbClr val="000000"/>
                </a:buClr>
                <a:defRPr sz="1800"/>
              </a:pPr>
              <a:r>
                <a:rPr lang="en-GB" sz="1400" dirty="0">
                  <a:solidFill>
                    <a:srgbClr val="7030A0"/>
                  </a:solidFill>
                  <a:latin typeface="Bahnschrift Light" panose="020B0502040204020203" pitchFamily="34" charset="0"/>
                </a:rPr>
                <a:t>Full fit</a:t>
              </a:r>
              <a:endParaRPr sz="1400" dirty="0">
                <a:solidFill>
                  <a:srgbClr val="7030A0"/>
                </a:solidFill>
                <a:latin typeface="Bahnschrift Light" panose="020B0502040204020203" pitchFamily="34" charset="0"/>
              </a:endParaRPr>
            </a:p>
          </p:txBody>
        </p:sp>
      </p:grp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E2EC5D-E746-E4DD-CBA2-FD3F1D0EB684}"/>
              </a:ext>
            </a:extLst>
          </p:cNvPr>
          <p:cNvSpPr txBox="1">
            <a:spLocks/>
          </p:cNvSpPr>
          <p:nvPr/>
        </p:nvSpPr>
        <p:spPr>
          <a:xfrm>
            <a:off x="3109019" y="6127152"/>
            <a:ext cx="4703322" cy="70052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accent5"/>
                </a:solidFill>
                <a:latin typeface="Bahnschrift Light" panose="020B0502040204020203" pitchFamily="34" charset="0"/>
              </a:rPr>
              <a:t>EPS-HEP contribution on </a:t>
            </a:r>
            <a:r>
              <a:rPr lang="en-US" sz="1600" dirty="0" err="1">
                <a:solidFill>
                  <a:schemeClr val="accent5"/>
                </a:solidFill>
                <a:latin typeface="Bahnschrift Light" panose="020B0502040204020203" pitchFamily="34" charset="0"/>
              </a:rPr>
              <a:t>ω</a:t>
            </a:r>
            <a:r>
              <a:rPr lang="en-US" sz="1600" baseline="-25000" dirty="0" err="1">
                <a:solidFill>
                  <a:schemeClr val="accent5"/>
                </a:solidFill>
                <a:latin typeface="Bahnschrift Light" panose="020B0502040204020203" pitchFamily="34" charset="0"/>
              </a:rPr>
              <a:t>a</a:t>
            </a:r>
            <a:r>
              <a:rPr lang="en-US" sz="1600" dirty="0">
                <a:solidFill>
                  <a:schemeClr val="accent5"/>
                </a:solidFill>
                <a:latin typeface="Bahnschrift Light" panose="020B0502040204020203" pitchFamily="34" charset="0"/>
              </a:rPr>
              <a:t> analysis:</a:t>
            </a:r>
            <a:endParaRPr lang="en-US" sz="1600" baseline="-25000" dirty="0">
              <a:solidFill>
                <a:schemeClr val="accent5"/>
              </a:solidFill>
              <a:latin typeface="Bahnschrift Light" panose="020B0502040204020203" pitchFamily="34" charset="0"/>
            </a:endParaRPr>
          </a:p>
          <a:p>
            <a:pPr algn="l"/>
            <a:r>
              <a:rPr lang="en-US" sz="1600" dirty="0">
                <a:latin typeface="Bahnschrift Light" panose="020B0502040204020203" pitchFamily="34" charset="0"/>
              </a:rPr>
              <a:t>723 Zaid T07 parallel 09/07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Bahnschrift Ligh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Bahnschrift Ligh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Bahnschrift Light" panose="020B05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5476F7-3096-62F4-9932-D1F8E4BB1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107" y="913217"/>
            <a:ext cx="5635617" cy="3153046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8C0322-B40D-33F9-12A5-CDB871C34DD7}"/>
              </a:ext>
            </a:extLst>
          </p:cNvPr>
          <p:cNvCxnSpPr>
            <a:cxnSpLocks/>
          </p:cNvCxnSpPr>
          <p:nvPr/>
        </p:nvCxnSpPr>
        <p:spPr>
          <a:xfrm>
            <a:off x="7852865" y="3848733"/>
            <a:ext cx="0" cy="2486042"/>
          </a:xfrm>
          <a:prstGeom prst="line">
            <a:avLst/>
          </a:prstGeom>
          <a:ln>
            <a:solidFill>
              <a:schemeClr val="accent5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295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85116-0FC9-6B30-5967-58E5EFCE6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DDF91-DA3A-8DA0-E15A-11FE11D05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29679" cy="700521"/>
          </a:xfrm>
        </p:spPr>
        <p:txBody>
          <a:bodyPr/>
          <a:lstStyle/>
          <a:p>
            <a:r>
              <a:rPr lang="en-GB" dirty="0"/>
              <a:t>Extracting </a:t>
            </a:r>
            <a:r>
              <a:rPr lang="en-GB" dirty="0" err="1"/>
              <a:t>a</a:t>
            </a:r>
            <a:r>
              <a:rPr lang="en-GB" baseline="-25000" dirty="0" err="1"/>
              <a:t>μ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57E4F-502E-4C3B-FE32-2E692D7A8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F54BC-DCB2-6DB5-9C5F-6F9E0E15F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31</a:t>
            </a:fld>
            <a:endParaRPr lang="en-GB" dirty="0">
              <a:latin typeface="Bahnschrift Light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D49B6C-4FC6-4C91-9A6D-F6E443FC70ED}"/>
              </a:ext>
            </a:extLst>
          </p:cNvPr>
          <p:cNvGrpSpPr/>
          <p:nvPr/>
        </p:nvGrpSpPr>
        <p:grpSpPr>
          <a:xfrm>
            <a:off x="4379053" y="1205254"/>
            <a:ext cx="2571571" cy="1011069"/>
            <a:chOff x="1104419" y="1094896"/>
            <a:chExt cx="2571571" cy="1011069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F83BD36-282D-EE09-0763-0FCC2079AA5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998"/>
            <a:stretch>
              <a:fillRect/>
            </a:stretch>
          </p:blipFill>
          <p:spPr>
            <a:xfrm>
              <a:off x="1104419" y="1094896"/>
              <a:ext cx="2476981" cy="101106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3F241A6-CA4B-DA14-44EA-229DD9D5B02E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60" r="-946"/>
            <a:stretch>
              <a:fillRect/>
            </a:stretch>
          </p:blipFill>
          <p:spPr>
            <a:xfrm>
              <a:off x="3486804" y="1094896"/>
              <a:ext cx="189186" cy="101106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8B25320-6B63-77F1-EE10-E26CD05E5D14}"/>
              </a:ext>
            </a:extLst>
          </p:cNvPr>
          <p:cNvSpPr txBox="1"/>
          <p:nvPr/>
        </p:nvSpPr>
        <p:spPr>
          <a:xfrm>
            <a:off x="1220584" y="1339490"/>
            <a:ext cx="3063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Bahnschrift Light" panose="020B0502040204020203" pitchFamily="34" charset="0"/>
              </a:rPr>
              <a:t>We started with the simple expression: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A93B61-7748-4438-1128-D3AEAE854806}"/>
              </a:ext>
            </a:extLst>
          </p:cNvPr>
          <p:cNvSpPr txBox="1"/>
          <p:nvPr/>
        </p:nvSpPr>
        <p:spPr>
          <a:xfrm>
            <a:off x="7967066" y="1185601"/>
            <a:ext cx="3689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Bahnschrift Light" panose="020B0502040204020203" pitchFamily="34" charset="0"/>
              </a:rPr>
              <a:t>How to measure the other terms with the same precision as </a:t>
            </a:r>
            <a:r>
              <a:rPr lang="en-GB" sz="2000" dirty="0" err="1">
                <a:latin typeface="Bahnschrift Light" panose="020B0502040204020203" pitchFamily="34" charset="0"/>
              </a:rPr>
              <a:t>ω</a:t>
            </a:r>
            <a:r>
              <a:rPr lang="en-GB" sz="2000" baseline="-25000" dirty="0" err="1">
                <a:latin typeface="Bahnschrift Light" panose="020B0502040204020203" pitchFamily="34" charset="0"/>
              </a:rPr>
              <a:t>a</a:t>
            </a:r>
            <a:r>
              <a:rPr lang="en-GB" sz="2000" dirty="0">
                <a:latin typeface="Bahnschrift Light" panose="020B0502040204020203" pitchFamily="34" charset="0"/>
              </a:rPr>
              <a:t> to extract </a:t>
            </a:r>
            <a:r>
              <a:rPr lang="en-GB" sz="2000" dirty="0" err="1">
                <a:latin typeface="Bahnschrift Light" panose="020B0502040204020203" pitchFamily="34" charset="0"/>
              </a:rPr>
              <a:t>a</a:t>
            </a:r>
            <a:r>
              <a:rPr lang="en-GB" sz="2000" baseline="-25000" dirty="0" err="1">
                <a:latin typeface="Bahnschrift Light" panose="020B0502040204020203" pitchFamily="34" charset="0"/>
              </a:rPr>
              <a:t>μ</a:t>
            </a:r>
            <a:r>
              <a:rPr lang="en-GB" sz="2000" dirty="0">
                <a:latin typeface="Bahnschrift Light" panose="020B0502040204020203" pitchFamily="34" charset="0"/>
              </a:rPr>
              <a:t>?</a:t>
            </a:r>
            <a:endParaRPr lang="en-GB" sz="2000" baseline="-250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131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35381-006A-F979-2AF9-CC3C022E2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D3728-2544-E132-1AAF-A0F566E14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29679" cy="700521"/>
          </a:xfrm>
        </p:spPr>
        <p:txBody>
          <a:bodyPr/>
          <a:lstStyle/>
          <a:p>
            <a:r>
              <a:rPr lang="en-GB" dirty="0"/>
              <a:t>Extracting </a:t>
            </a:r>
            <a:r>
              <a:rPr lang="en-GB" dirty="0" err="1"/>
              <a:t>a</a:t>
            </a:r>
            <a:r>
              <a:rPr lang="en-GB" baseline="-25000" dirty="0" err="1"/>
              <a:t>μ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3D8E7-C4E7-43FC-77A7-219E0B9998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A68D7-9011-A9AB-02F0-0754AE73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32</a:t>
            </a:fld>
            <a:endParaRPr lang="en-GB" dirty="0">
              <a:latin typeface="Bahnschrift Light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B01C70-CE74-87CF-82B3-927B7454ED17}"/>
              </a:ext>
            </a:extLst>
          </p:cNvPr>
          <p:cNvGrpSpPr/>
          <p:nvPr/>
        </p:nvGrpSpPr>
        <p:grpSpPr>
          <a:xfrm>
            <a:off x="4379053" y="1205254"/>
            <a:ext cx="2571571" cy="1011069"/>
            <a:chOff x="1104419" y="1094896"/>
            <a:chExt cx="2571571" cy="1011069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02888151-BED5-AF1A-FA52-221C9635A09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998"/>
            <a:stretch>
              <a:fillRect/>
            </a:stretch>
          </p:blipFill>
          <p:spPr>
            <a:xfrm>
              <a:off x="1104419" y="1094896"/>
              <a:ext cx="2476981" cy="101106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D5B584-4FCE-BB99-E55E-51028A675A5E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60" r="-946"/>
            <a:stretch>
              <a:fillRect/>
            </a:stretch>
          </p:blipFill>
          <p:spPr>
            <a:xfrm>
              <a:off x="3486804" y="1094896"/>
              <a:ext cx="189186" cy="101106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177E148-B037-004D-B82E-C26027B39624}"/>
              </a:ext>
            </a:extLst>
          </p:cNvPr>
          <p:cNvSpPr txBox="1"/>
          <p:nvPr/>
        </p:nvSpPr>
        <p:spPr>
          <a:xfrm>
            <a:off x="1220584" y="1339490"/>
            <a:ext cx="3063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Bahnschrift Light" panose="020B0502040204020203" pitchFamily="34" charset="0"/>
              </a:rPr>
              <a:t>We started with the simple expression: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B14B69-E8B7-19A2-EC6B-DC976E49B2C1}"/>
              </a:ext>
            </a:extLst>
          </p:cNvPr>
          <p:cNvSpPr txBox="1"/>
          <p:nvPr/>
        </p:nvSpPr>
        <p:spPr>
          <a:xfrm>
            <a:off x="8703392" y="3269685"/>
            <a:ext cx="293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Bahnschrift Light" panose="020B0502040204020203" pitchFamily="34" charset="0"/>
              </a:rPr>
              <a:t>Both external ratios from </a:t>
            </a:r>
            <a:r>
              <a:rPr lang="en-GB" sz="1200" b="1" dirty="0">
                <a:latin typeface="Bahnschrift Light" panose="020B0502040204020203" pitchFamily="34" charset="0"/>
              </a:rPr>
              <a:t>CODATA 2022 </a:t>
            </a:r>
          </a:p>
          <a:p>
            <a:r>
              <a:rPr lang="en-GB" sz="1200" dirty="0">
                <a:latin typeface="Bahnschrift Light" panose="020B0502040204020203" pitchFamily="34" charset="0"/>
              </a:rPr>
              <a:t>Rev. Mod. Phys. 97, 025002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62C889-3417-A7DE-F449-3FC05D94F541}"/>
              </a:ext>
            </a:extLst>
          </p:cNvPr>
          <p:cNvSpPr txBox="1"/>
          <p:nvPr/>
        </p:nvSpPr>
        <p:spPr>
          <a:xfrm>
            <a:off x="7967066" y="1185601"/>
            <a:ext cx="3689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Bahnschrift Light" panose="020B0502040204020203" pitchFamily="34" charset="0"/>
              </a:rPr>
              <a:t>How to measure the other terms with the same precision as </a:t>
            </a:r>
            <a:r>
              <a:rPr lang="en-GB" sz="2000" dirty="0" err="1">
                <a:latin typeface="Bahnschrift Light" panose="020B0502040204020203" pitchFamily="34" charset="0"/>
              </a:rPr>
              <a:t>ω</a:t>
            </a:r>
            <a:r>
              <a:rPr lang="en-GB" sz="2000" baseline="-25000" dirty="0" err="1">
                <a:latin typeface="Bahnschrift Light" panose="020B0502040204020203" pitchFamily="34" charset="0"/>
              </a:rPr>
              <a:t>a</a:t>
            </a:r>
            <a:r>
              <a:rPr lang="en-GB" sz="2000" dirty="0">
                <a:latin typeface="Bahnschrift Light" panose="020B0502040204020203" pitchFamily="34" charset="0"/>
              </a:rPr>
              <a:t> to extract </a:t>
            </a:r>
            <a:r>
              <a:rPr lang="en-GB" sz="2000" dirty="0" err="1">
                <a:latin typeface="Bahnschrift Light" panose="020B0502040204020203" pitchFamily="34" charset="0"/>
              </a:rPr>
              <a:t>a</a:t>
            </a:r>
            <a:r>
              <a:rPr lang="en-GB" sz="2000" baseline="-25000" dirty="0" err="1">
                <a:latin typeface="Bahnschrift Light" panose="020B0502040204020203" pitchFamily="34" charset="0"/>
              </a:rPr>
              <a:t>μ</a:t>
            </a:r>
            <a:r>
              <a:rPr lang="en-GB" sz="2000" dirty="0">
                <a:latin typeface="Bahnschrift Light" panose="020B0502040204020203" pitchFamily="34" charset="0"/>
              </a:rPr>
              <a:t>?</a:t>
            </a:r>
            <a:endParaRPr lang="en-GB" sz="2000" baseline="-25000" dirty="0">
              <a:latin typeface="Bahnschrift Light" panose="020B05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662068-F2AE-C693-44EC-36CFEC9CB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12" y="4672376"/>
            <a:ext cx="7772400" cy="17359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DB94A5-EBF8-3195-F596-05979C1DA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314" y="2468205"/>
            <a:ext cx="6259286" cy="21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373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4B0F7-87F9-C296-B129-243303A23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57782-67C0-90B0-EA1E-F95C3354C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700521"/>
          </a:xfrm>
        </p:spPr>
        <p:txBody>
          <a:bodyPr/>
          <a:lstStyle/>
          <a:p>
            <a:r>
              <a:rPr lang="en-GB" dirty="0"/>
              <a:t>Measuring the muon-weighted magnetic field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3D3FF-EE3E-3844-AA5E-B7BAD6A1D0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62303-5072-9690-04BA-6003065A4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33</a:t>
            </a:fld>
            <a:endParaRPr lang="en-GB" dirty="0">
              <a:latin typeface="Bahnschrift Light" panose="020B0502040204020203" pitchFamily="34" charset="0"/>
            </a:endParaRPr>
          </a:p>
        </p:txBody>
      </p:sp>
      <p:pic>
        <p:nvPicPr>
          <p:cNvPr id="41" name="Grafik 12" descr="Ein Bild, das Text, Screenshot, Kreis, Diagramm enthält.&#10;&#10;KI-generierte Inhalte können fehlerhaft sein.">
            <a:extLst>
              <a:ext uri="{FF2B5EF4-FFF2-40B4-BE49-F238E27FC236}">
                <a16:creationId xmlns:a16="http://schemas.microsoft.com/office/drawing/2014/main" id="{17A29086-1506-5963-D207-99C69BB30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29" y="1530091"/>
            <a:ext cx="3374827" cy="25574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A925E0-360C-B250-6538-D704CDEF2CCC}"/>
              </a:ext>
            </a:extLst>
          </p:cNvPr>
          <p:cNvSpPr txBox="1"/>
          <p:nvPr/>
        </p:nvSpPr>
        <p:spPr>
          <a:xfrm>
            <a:off x="6540532" y="857393"/>
            <a:ext cx="4959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/>
                </a:solidFill>
                <a:latin typeface="Bahnschrift Light" panose="020B0502040204020203" pitchFamily="34" charset="0"/>
              </a:rPr>
              <a:t>Azimuthally-averaged field map weighted by the muon beam distribution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EF5266B-7163-46B1-72C3-FEDE8F8E32D8}"/>
              </a:ext>
            </a:extLst>
          </p:cNvPr>
          <p:cNvGrpSpPr/>
          <p:nvPr/>
        </p:nvGrpSpPr>
        <p:grpSpPr>
          <a:xfrm>
            <a:off x="-37247" y="834989"/>
            <a:ext cx="6012966" cy="5592409"/>
            <a:chOff x="-37247" y="834989"/>
            <a:chExt cx="6012966" cy="559240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D8E702D-9B35-AD64-D61B-FF450CB52E65}"/>
                </a:ext>
              </a:extLst>
            </p:cNvPr>
            <p:cNvSpPr txBox="1"/>
            <p:nvPr/>
          </p:nvSpPr>
          <p:spPr>
            <a:xfrm>
              <a:off x="534100" y="5775531"/>
              <a:ext cx="49520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Bahnschrift Light" panose="020B0502040204020203" pitchFamily="34" charset="0"/>
                </a:rPr>
                <a:t>17 trolley probes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E0B951B-EA90-1212-2146-0379481BF972}"/>
                </a:ext>
              </a:extLst>
            </p:cNvPr>
            <p:cNvGrpSpPr/>
            <p:nvPr/>
          </p:nvGrpSpPr>
          <p:grpSpPr>
            <a:xfrm>
              <a:off x="-37247" y="834989"/>
              <a:ext cx="6012966" cy="5592409"/>
              <a:chOff x="-336066" y="805963"/>
              <a:chExt cx="6012966" cy="5592409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13377E89-07EA-D634-76F6-806B7A049263}"/>
                  </a:ext>
                </a:extLst>
              </p:cNvPr>
              <p:cNvGrpSpPr/>
              <p:nvPr/>
            </p:nvGrpSpPr>
            <p:grpSpPr>
              <a:xfrm>
                <a:off x="-336066" y="805963"/>
                <a:ext cx="5959206" cy="5301552"/>
                <a:chOff x="-336066" y="805963"/>
                <a:chExt cx="5959206" cy="5301552"/>
              </a:xfrm>
            </p:grpSpPr>
            <p:sp>
              <p:nvSpPr>
                <p:cNvPr id="3" name="Content Placeholder 2">
                  <a:extLst>
                    <a:ext uri="{FF2B5EF4-FFF2-40B4-BE49-F238E27FC236}">
                      <a16:creationId xmlns:a16="http://schemas.microsoft.com/office/drawing/2014/main" id="{32AD4C3C-D2A2-2339-C823-C51D0005B6D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-336066" y="857393"/>
                  <a:ext cx="5765074" cy="525012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914400" lvl="1" indent="-457200">
                    <a:buFont typeface="+mj-lt"/>
                    <a:buAutoNum type="arabicPeriod"/>
                  </a:pPr>
                  <a:endParaRPr lang="en-US" dirty="0">
                    <a:latin typeface="Bahnschrift Light" panose="020B0502040204020203" pitchFamily="34" charset="0"/>
                  </a:endParaRPr>
                </a:p>
                <a:p>
                  <a:pPr marL="914400" lvl="1" indent="-457200">
                    <a:buFont typeface="+mj-lt"/>
                    <a:buAutoNum type="arabicPeriod"/>
                  </a:pPr>
                  <a:endParaRPr lang="en-US" dirty="0">
                    <a:latin typeface="Bahnschrift Light" panose="020B0502040204020203" pitchFamily="34" charset="0"/>
                  </a:endParaRPr>
                </a:p>
                <a:p>
                  <a:pPr marL="914400" lvl="1" indent="-457200">
                    <a:buFont typeface="+mj-lt"/>
                    <a:buAutoNum type="arabicPeriod"/>
                  </a:pPr>
                  <a:r>
                    <a:rPr lang="en-US" dirty="0">
                      <a:latin typeface="Bahnschrift Light" panose="020B0502040204020203" pitchFamily="34" charset="0"/>
                    </a:rPr>
                    <a:t>Fixed probes: 24/7</a:t>
                  </a:r>
                </a:p>
                <a:p>
                  <a:pPr marL="914400" lvl="1" indent="-457200">
                    <a:buFont typeface="+mj-lt"/>
                    <a:buAutoNum type="arabicPeriod"/>
                  </a:pPr>
                  <a:endParaRPr lang="en-US" dirty="0">
                    <a:latin typeface="Bahnschrift Light" panose="020B0502040204020203" pitchFamily="34" charset="0"/>
                  </a:endParaRPr>
                </a:p>
                <a:p>
                  <a:pPr marL="914400" lvl="1" indent="-457200">
                    <a:buFont typeface="+mj-lt"/>
                    <a:buAutoNum type="arabicPeriod"/>
                  </a:pPr>
                  <a:endParaRPr lang="en-US" dirty="0">
                    <a:latin typeface="Bahnschrift Light" panose="020B0502040204020203" pitchFamily="34" charset="0"/>
                  </a:endParaRPr>
                </a:p>
                <a:p>
                  <a:pPr marL="914400" lvl="1" indent="-457200">
                    <a:buFont typeface="+mj-lt"/>
                    <a:buAutoNum type="arabicPeriod"/>
                  </a:pPr>
                  <a:endParaRPr lang="en-US" dirty="0">
                    <a:latin typeface="Bahnschrift Light" panose="020B0502040204020203" pitchFamily="34" charset="0"/>
                  </a:endParaRPr>
                </a:p>
                <a:p>
                  <a:pPr marL="914400" lvl="1" indent="-457200">
                    <a:buFont typeface="+mj-lt"/>
                    <a:buAutoNum type="arabicPeriod"/>
                  </a:pPr>
                  <a:endParaRPr lang="en-US" dirty="0">
                    <a:latin typeface="Bahnschrift Light" panose="020B0502040204020203" pitchFamily="34" charset="0"/>
                  </a:endParaRPr>
                </a:p>
                <a:p>
                  <a:pPr marL="914400" lvl="1" indent="-457200">
                    <a:buFont typeface="+mj-lt"/>
                    <a:buAutoNum type="arabicPeriod"/>
                  </a:pPr>
                  <a:endParaRPr lang="en-US" dirty="0">
                    <a:latin typeface="Bahnschrift Light" panose="020B0502040204020203" pitchFamily="34" charset="0"/>
                  </a:endParaRPr>
                </a:p>
                <a:p>
                  <a:pPr marL="914400" lvl="1" indent="-457200">
                    <a:buFont typeface="+mj-lt"/>
                    <a:buAutoNum type="arabicPeriod"/>
                  </a:pPr>
                  <a:r>
                    <a:rPr lang="en-US" dirty="0">
                      <a:latin typeface="Bahnschrift Light" panose="020B0502040204020203" pitchFamily="34" charset="0"/>
                    </a:rPr>
                    <a:t>Trolley (in vacuum): every 3-4 days</a:t>
                  </a:r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24487D98-00B4-299C-4396-E4EFC2C6FE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270" t="21444" r="2275" b="2863"/>
                <a:stretch/>
              </p:blipFill>
              <p:spPr>
                <a:xfrm>
                  <a:off x="2893204" y="1915243"/>
                  <a:ext cx="2729936" cy="1648954"/>
                </a:xfrm>
                <a:prstGeom prst="rect">
                  <a:avLst/>
                </a:prstGeom>
              </p:spPr>
            </p:pic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87B1DDE2-C209-9D16-31AE-52B92FFE4F17}"/>
                    </a:ext>
                  </a:extLst>
                </p:cNvPr>
                <p:cNvGrpSpPr/>
                <p:nvPr/>
              </p:nvGrpSpPr>
              <p:grpSpPr>
                <a:xfrm>
                  <a:off x="455799" y="3972931"/>
                  <a:ext cx="2190533" cy="1794933"/>
                  <a:chOff x="704462" y="1205995"/>
                  <a:chExt cx="1895117" cy="1552868"/>
                </a:xfrm>
              </p:grpSpPr>
              <p:pic>
                <p:nvPicPr>
                  <p:cNvPr id="8" name="Picture 2">
                    <a:extLst>
                      <a:ext uri="{FF2B5EF4-FFF2-40B4-BE49-F238E27FC236}">
                        <a16:creationId xmlns:a16="http://schemas.microsoft.com/office/drawing/2014/main" id="{DC9DBCC4-1369-EA49-5356-5F262743288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32421"/>
                  <a:stretch/>
                </p:blipFill>
                <p:spPr bwMode="auto">
                  <a:xfrm>
                    <a:off x="704462" y="1205995"/>
                    <a:ext cx="1895117" cy="15528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7C751232-7D92-3752-2BB0-8E3303DB613A}"/>
                      </a:ext>
                    </a:extLst>
                  </p:cNvPr>
                  <p:cNvGrpSpPr/>
                  <p:nvPr/>
                </p:nvGrpSpPr>
                <p:grpSpPr>
                  <a:xfrm>
                    <a:off x="763431" y="1435884"/>
                    <a:ext cx="757543" cy="956539"/>
                    <a:chOff x="763431" y="1435884"/>
                    <a:chExt cx="757543" cy="956539"/>
                  </a:xfrm>
                </p:grpSpPr>
                <p:sp>
                  <p:nvSpPr>
                    <p:cNvPr id="10" name="Oval 9">
                      <a:extLst>
                        <a:ext uri="{FF2B5EF4-FFF2-40B4-BE49-F238E27FC236}">
                          <a16:creationId xmlns:a16="http://schemas.microsoft.com/office/drawing/2014/main" id="{08DA5EE6-4E30-E5E3-49E6-50D8CFA72D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6935" y="1435884"/>
                      <a:ext cx="71664" cy="104266"/>
                    </a:xfrm>
                    <a:prstGeom prst="ellipse">
                      <a:avLst/>
                    </a:prstGeom>
                    <a:solidFill>
                      <a:schemeClr val="tx1">
                        <a:lumMod val="40000"/>
                        <a:lumOff val="60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" name="Oval 10">
                      <a:extLst>
                        <a:ext uri="{FF2B5EF4-FFF2-40B4-BE49-F238E27FC236}">
                          <a16:creationId xmlns:a16="http://schemas.microsoft.com/office/drawing/2014/main" id="{BFB64FD3-8DFB-5032-7E53-595E51480C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5136" y="1658592"/>
                      <a:ext cx="71664" cy="104266"/>
                    </a:xfrm>
                    <a:prstGeom prst="ellipse">
                      <a:avLst/>
                    </a:prstGeom>
                    <a:solidFill>
                      <a:schemeClr val="tx1">
                        <a:lumMod val="40000"/>
                        <a:lumOff val="60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6" name="Oval 15">
                      <a:extLst>
                        <a:ext uri="{FF2B5EF4-FFF2-40B4-BE49-F238E27FC236}">
                          <a16:creationId xmlns:a16="http://schemas.microsoft.com/office/drawing/2014/main" id="{CB1DB108-626D-D4A6-C37C-26DC8DF4BA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9911" y="1871409"/>
                      <a:ext cx="71664" cy="104266"/>
                    </a:xfrm>
                    <a:prstGeom prst="ellipse">
                      <a:avLst/>
                    </a:prstGeom>
                    <a:solidFill>
                      <a:schemeClr val="tx1">
                        <a:lumMod val="40000"/>
                        <a:lumOff val="60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" name="Oval 16">
                      <a:extLst>
                        <a:ext uri="{FF2B5EF4-FFF2-40B4-BE49-F238E27FC236}">
                          <a16:creationId xmlns:a16="http://schemas.microsoft.com/office/drawing/2014/main" id="{C903FCAB-DCD2-39D3-69FF-A9FA717C09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6306" y="2084078"/>
                      <a:ext cx="71664" cy="104266"/>
                    </a:xfrm>
                    <a:prstGeom prst="ellipse">
                      <a:avLst/>
                    </a:prstGeom>
                    <a:solidFill>
                      <a:schemeClr val="tx1">
                        <a:lumMod val="40000"/>
                        <a:lumOff val="60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3" name="Oval 22">
                      <a:extLst>
                        <a:ext uri="{FF2B5EF4-FFF2-40B4-BE49-F238E27FC236}">
                          <a16:creationId xmlns:a16="http://schemas.microsoft.com/office/drawing/2014/main" id="{4BDEC62D-92EF-9C23-ED0E-E9BED220B9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7211" y="2288157"/>
                      <a:ext cx="71664" cy="104266"/>
                    </a:xfrm>
                    <a:prstGeom prst="ellipse">
                      <a:avLst/>
                    </a:prstGeom>
                    <a:solidFill>
                      <a:schemeClr val="tx1">
                        <a:lumMod val="40000"/>
                        <a:lumOff val="60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" name="Oval 23">
                      <a:extLst>
                        <a:ext uri="{FF2B5EF4-FFF2-40B4-BE49-F238E27FC236}">
                          <a16:creationId xmlns:a16="http://schemas.microsoft.com/office/drawing/2014/main" id="{F0B709E7-6BA2-FDEF-0F24-B10F082D2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3431" y="1801147"/>
                      <a:ext cx="71664" cy="104266"/>
                    </a:xfrm>
                    <a:prstGeom prst="ellipse">
                      <a:avLst/>
                    </a:prstGeom>
                    <a:solidFill>
                      <a:schemeClr val="tx1">
                        <a:lumMod val="40000"/>
                        <a:lumOff val="60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5" name="Oval 24">
                      <a:extLst>
                        <a:ext uri="{FF2B5EF4-FFF2-40B4-BE49-F238E27FC236}">
                          <a16:creationId xmlns:a16="http://schemas.microsoft.com/office/drawing/2014/main" id="{761B9E8A-F34C-91E6-A804-8C0CDFD39F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5352" y="1755768"/>
                      <a:ext cx="71664" cy="104266"/>
                    </a:xfrm>
                    <a:prstGeom prst="ellipse">
                      <a:avLst/>
                    </a:prstGeom>
                    <a:solidFill>
                      <a:schemeClr val="tx1">
                        <a:lumMod val="40000"/>
                        <a:lumOff val="60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6" name="Oval 25">
                      <a:extLst>
                        <a:ext uri="{FF2B5EF4-FFF2-40B4-BE49-F238E27FC236}">
                          <a16:creationId xmlns:a16="http://schemas.microsoft.com/office/drawing/2014/main" id="{CACEBDC8-43B1-5239-3F89-AAB48E5782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416" y="1826477"/>
                      <a:ext cx="71664" cy="104266"/>
                    </a:xfrm>
                    <a:prstGeom prst="ellipse">
                      <a:avLst/>
                    </a:prstGeom>
                    <a:solidFill>
                      <a:schemeClr val="tx1">
                        <a:lumMod val="40000"/>
                        <a:lumOff val="60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05C1DE02-CD00-4E16-12E1-0EBDE2039C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4579" y="2257220"/>
                      <a:ext cx="71664" cy="104266"/>
                    </a:xfrm>
                    <a:prstGeom prst="ellipse">
                      <a:avLst/>
                    </a:prstGeom>
                    <a:solidFill>
                      <a:schemeClr val="tx1">
                        <a:lumMod val="40000"/>
                        <a:lumOff val="60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EF777FBB-6752-9E2A-E527-AB16EE4A24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416" y="2161288"/>
                      <a:ext cx="71664" cy="104266"/>
                    </a:xfrm>
                    <a:prstGeom prst="ellipse">
                      <a:avLst/>
                    </a:prstGeom>
                    <a:solidFill>
                      <a:schemeClr val="tx1">
                        <a:lumMod val="40000"/>
                        <a:lumOff val="60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" name="Oval 28">
                      <a:extLst>
                        <a:ext uri="{FF2B5EF4-FFF2-40B4-BE49-F238E27FC236}">
                          <a16:creationId xmlns:a16="http://schemas.microsoft.com/office/drawing/2014/main" id="{5358170A-C484-4346-2239-0CFBB3919D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411" y="1561918"/>
                      <a:ext cx="71664" cy="104266"/>
                    </a:xfrm>
                    <a:prstGeom prst="ellipse">
                      <a:avLst/>
                    </a:prstGeom>
                    <a:solidFill>
                      <a:schemeClr val="tx1">
                        <a:lumMod val="40000"/>
                        <a:lumOff val="60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0" name="Oval 29">
                      <a:extLst>
                        <a:ext uri="{FF2B5EF4-FFF2-40B4-BE49-F238E27FC236}">
                          <a16:creationId xmlns:a16="http://schemas.microsoft.com/office/drawing/2014/main" id="{80B4988B-FEC1-66F6-5B6B-4CB2125DAC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81730" y="1923689"/>
                      <a:ext cx="71664" cy="104266"/>
                    </a:xfrm>
                    <a:prstGeom prst="ellipse">
                      <a:avLst/>
                    </a:prstGeom>
                    <a:solidFill>
                      <a:schemeClr val="tx1">
                        <a:lumMod val="40000"/>
                        <a:lumOff val="60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1" name="Oval 30">
                      <a:extLst>
                        <a:ext uri="{FF2B5EF4-FFF2-40B4-BE49-F238E27FC236}">
                          <a16:creationId xmlns:a16="http://schemas.microsoft.com/office/drawing/2014/main" id="{0F9DB434-9809-021D-4E7D-98DCD7CF32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9310" y="1959803"/>
                      <a:ext cx="71664" cy="104266"/>
                    </a:xfrm>
                    <a:prstGeom prst="ellipse">
                      <a:avLst/>
                    </a:prstGeom>
                    <a:solidFill>
                      <a:schemeClr val="tx1">
                        <a:lumMod val="40000"/>
                        <a:lumOff val="60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ACECF1D3-5F4E-5A25-3235-A0D6A1CF7C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3088" y="2138730"/>
                      <a:ext cx="71664" cy="104266"/>
                    </a:xfrm>
                    <a:prstGeom prst="ellipse">
                      <a:avLst/>
                    </a:prstGeom>
                    <a:solidFill>
                      <a:schemeClr val="tx1">
                        <a:lumMod val="40000"/>
                        <a:lumOff val="60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" name="Oval 34">
                      <a:extLst>
                        <a:ext uri="{FF2B5EF4-FFF2-40B4-BE49-F238E27FC236}">
                          <a16:creationId xmlns:a16="http://schemas.microsoft.com/office/drawing/2014/main" id="{0AA410DF-F18E-F510-2339-AF5A35CE6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015" y="1999252"/>
                      <a:ext cx="71664" cy="104266"/>
                    </a:xfrm>
                    <a:prstGeom prst="ellipse">
                      <a:avLst/>
                    </a:prstGeom>
                    <a:solidFill>
                      <a:schemeClr val="tx1">
                        <a:lumMod val="40000"/>
                        <a:lumOff val="60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6" name="Oval 35">
                      <a:extLst>
                        <a:ext uri="{FF2B5EF4-FFF2-40B4-BE49-F238E27FC236}">
                          <a16:creationId xmlns:a16="http://schemas.microsoft.com/office/drawing/2014/main" id="{1ECD9D6F-A604-BD63-45B7-3771AA9070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2135" y="1575818"/>
                      <a:ext cx="71664" cy="104266"/>
                    </a:xfrm>
                    <a:prstGeom prst="ellipse">
                      <a:avLst/>
                    </a:prstGeom>
                    <a:solidFill>
                      <a:schemeClr val="tx1">
                        <a:lumMod val="40000"/>
                        <a:lumOff val="60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7" name="Oval 36">
                      <a:extLst>
                        <a:ext uri="{FF2B5EF4-FFF2-40B4-BE49-F238E27FC236}">
                          <a16:creationId xmlns:a16="http://schemas.microsoft.com/office/drawing/2014/main" id="{89197020-88CD-3A2D-E615-3D70CFCC68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291" y="1474425"/>
                      <a:ext cx="71664" cy="104266"/>
                    </a:xfrm>
                    <a:prstGeom prst="ellipse">
                      <a:avLst/>
                    </a:prstGeom>
                    <a:solidFill>
                      <a:schemeClr val="tx1">
                        <a:lumMod val="40000"/>
                        <a:lumOff val="60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D6525354-4FDE-0F98-D185-491D294931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4218" y="1889801"/>
                  <a:ext cx="2288408" cy="1666614"/>
                </a:xfrm>
                <a:prstGeom prst="rect">
                  <a:avLst/>
                </a:prstGeom>
              </p:spPr>
            </p:pic>
            <p:pic>
              <p:nvPicPr>
                <p:cNvPr id="39" name="Picture 38" descr="Diagram&#10;&#10;Description automatically generated">
                  <a:extLst>
                    <a:ext uri="{FF2B5EF4-FFF2-40B4-BE49-F238E27FC236}">
                      <a16:creationId xmlns:a16="http://schemas.microsoft.com/office/drawing/2014/main" id="{E8D3F06D-3EE3-C447-1C4D-251E041CB9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59832" y="3955046"/>
                  <a:ext cx="2191924" cy="1812818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C6432291-24DF-1A24-2F16-BDC26F1A91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7157" y="805963"/>
                      <a:ext cx="4952093" cy="73520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5"/>
                          </a:solidFill>
                          <a:latin typeface="Bahnschrift Light" panose="020B0502040204020203" pitchFamily="34" charset="0"/>
                        </a:rPr>
                        <a:t>NMR probes (petroleum jelly) measure the proton Larmor frequency (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r>
                            <a:rPr lang="en-US" sz="20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∝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oMath>
                      </a14:m>
                      <a:r>
                        <a:rPr lang="en-US" sz="2000" dirty="0">
                          <a:solidFill>
                            <a:schemeClr val="accent5"/>
                          </a:solidFill>
                          <a:latin typeface="Bahnschrift Light" panose="020B0502040204020203" pitchFamily="34" charset="0"/>
                        </a:rPr>
                        <a:t>)</a:t>
                      </a:r>
                    </a:p>
                  </p:txBody>
                </p:sp>
              </mc:Choice>
              <mc:Fallback xmlns=""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C6432291-24DF-1A24-2F16-BDC26F1A919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17157" y="805963"/>
                      <a:ext cx="4952093" cy="735201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t="-5085" b="-101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0F1413-9520-9D08-E10A-9A873D81373E}"/>
                  </a:ext>
                </a:extLst>
              </p:cNvPr>
              <p:cNvSpPr txBox="1"/>
              <p:nvPr/>
            </p:nvSpPr>
            <p:spPr>
              <a:xfrm>
                <a:off x="2776323" y="5752041"/>
                <a:ext cx="290057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Bahnschrift Light" panose="020B0502040204020203" pitchFamily="34" charset="0"/>
                  </a:rPr>
                  <a:t>Field map: ~9000 slices around the ring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CD413EB-A0CB-AFD3-9139-26CCF25BF4CA}"/>
              </a:ext>
            </a:extLst>
          </p:cNvPr>
          <p:cNvSpPr txBox="1"/>
          <p:nvPr/>
        </p:nvSpPr>
        <p:spPr>
          <a:xfrm>
            <a:off x="6420174" y="4083976"/>
            <a:ext cx="520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/>
                </a:solidFill>
                <a:latin typeface="Bahnschrift Light" panose="020B0502040204020203" pitchFamily="34" charset="0"/>
              </a:rPr>
              <a:t>Petroleum jelly NMR probes calibrated with H</a:t>
            </a:r>
            <a:r>
              <a:rPr lang="en-US" sz="2000" baseline="-25000" dirty="0">
                <a:solidFill>
                  <a:schemeClr val="accent5"/>
                </a:solidFill>
                <a:latin typeface="Bahnschrift Light" panose="020B0502040204020203" pitchFamily="34" charset="0"/>
              </a:rPr>
              <a:t>2</a:t>
            </a:r>
            <a:r>
              <a:rPr lang="en-US" sz="2000" dirty="0">
                <a:solidFill>
                  <a:schemeClr val="accent5"/>
                </a:solidFill>
                <a:latin typeface="Bahnschrift Light" panose="020B0502040204020203" pitchFamily="34" charset="0"/>
              </a:rPr>
              <a:t>0 probes (cylindrical and spherical)</a:t>
            </a:r>
          </a:p>
        </p:txBody>
      </p:sp>
      <p:pic>
        <p:nvPicPr>
          <p:cNvPr id="22" name="Grafik 8">
            <a:extLst>
              <a:ext uri="{FF2B5EF4-FFF2-40B4-BE49-F238E27FC236}">
                <a16:creationId xmlns:a16="http://schemas.microsoft.com/office/drawing/2014/main" id="{656E1B1F-7449-B45B-70FC-E1CEF22266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714" t="53807" r="10952" b="3858"/>
          <a:stretch>
            <a:fillRect/>
          </a:stretch>
        </p:blipFill>
        <p:spPr>
          <a:xfrm>
            <a:off x="6319908" y="4810676"/>
            <a:ext cx="2589630" cy="861164"/>
          </a:xfrm>
          <a:prstGeom prst="rect">
            <a:avLst/>
          </a:prstGeom>
        </p:spPr>
      </p:pic>
      <p:pic>
        <p:nvPicPr>
          <p:cNvPr id="33" name="Grafik 5">
            <a:extLst>
              <a:ext uri="{FF2B5EF4-FFF2-40B4-BE49-F238E27FC236}">
                <a16:creationId xmlns:a16="http://schemas.microsoft.com/office/drawing/2014/main" id="{C57A7EAD-6B32-DA24-E7B3-766736AE40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5050" y="4805260"/>
            <a:ext cx="2676576" cy="155109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0D6293B-1355-94A7-5508-884DE5B10E82}"/>
              </a:ext>
            </a:extLst>
          </p:cNvPr>
          <p:cNvSpPr txBox="1"/>
          <p:nvPr/>
        </p:nvSpPr>
        <p:spPr>
          <a:xfrm>
            <a:off x="6290132" y="5782839"/>
            <a:ext cx="29005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Bahnschrift Light" panose="020B0502040204020203" pitchFamily="34" charset="0"/>
              </a:rPr>
              <a:t>Calibration cross-checked with </a:t>
            </a:r>
            <a:r>
              <a:rPr lang="en-US" sz="1400" baseline="30000" dirty="0">
                <a:latin typeface="Bahnschrift Light" panose="020B0502040204020203" pitchFamily="34" charset="0"/>
              </a:rPr>
              <a:t>3</a:t>
            </a:r>
            <a:r>
              <a:rPr lang="en-US" sz="1400" dirty="0">
                <a:latin typeface="Bahnschrift Light" panose="020B0502040204020203" pitchFamily="34" charset="0"/>
              </a:rPr>
              <a:t>He and continuous-wave NMR probes</a:t>
            </a:r>
          </a:p>
        </p:txBody>
      </p:sp>
    </p:spTree>
    <p:extLst>
      <p:ext uri="{BB962C8B-B14F-4D97-AF65-F5344CB8AC3E}">
        <p14:creationId xmlns:p14="http://schemas.microsoft.com/office/powerpoint/2010/main" val="4152930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356EA-FD22-9279-1264-8B3E6E735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602;p39">
            <a:extLst>
              <a:ext uri="{FF2B5EF4-FFF2-40B4-BE49-F238E27FC236}">
                <a16:creationId xmlns:a16="http://schemas.microsoft.com/office/drawing/2014/main" id="{0C435B4C-A340-E5D3-08AF-E6D8FA0CD45D}"/>
              </a:ext>
            </a:extLst>
          </p:cNvPr>
          <p:cNvSpPr txBox="1"/>
          <p:nvPr/>
        </p:nvSpPr>
        <p:spPr>
          <a:xfrm>
            <a:off x="711445" y="1844566"/>
            <a:ext cx="11021649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99" algn="ctr">
              <a:buSzPct val="100000"/>
            </a:pPr>
            <a:r>
              <a:rPr lang="en-GB" sz="5400" dirty="0">
                <a:latin typeface="Bahnschrift Light" panose="020B0502040204020203" pitchFamily="34" charset="0"/>
              </a:rPr>
              <a:t>Corrections and uncertainties</a:t>
            </a:r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01EA8E99-520A-6B12-021A-CA971C4DFB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08/07/2025</a:t>
            </a:fld>
            <a:endParaRPr lang="en-GB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78848FF4-83AB-0E29-FB46-812FC9C3E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7197F023-6B53-DBBD-B5F1-1AC94A107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449318" cy="70052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9455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D8EBC-6BEE-926E-0601-17EA09969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ADA79-9CFF-30F0-DE2C-A2AF565F0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700521"/>
          </a:xfrm>
        </p:spPr>
        <p:txBody>
          <a:bodyPr/>
          <a:lstStyle/>
          <a:p>
            <a:r>
              <a:rPr lang="en-GB" dirty="0"/>
              <a:t>Corrections to </a:t>
            </a:r>
            <a:r>
              <a:rPr lang="en-GB" dirty="0" err="1"/>
              <a:t>a</a:t>
            </a:r>
            <a:r>
              <a:rPr lang="en-GB" baseline="-25000" dirty="0" err="1"/>
              <a:t>μ</a:t>
            </a:r>
            <a:endParaRPr lang="en-GB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5AC55-E4DC-AFE8-1364-2F0C6A247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9DD3-E942-4F34-9F9D-0459D3161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35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34" name="Bound-state QED (exact)…">
            <a:extLst>
              <a:ext uri="{FF2B5EF4-FFF2-40B4-BE49-F238E27FC236}">
                <a16:creationId xmlns:a16="http://schemas.microsoft.com/office/drawing/2014/main" id="{1FE3616B-2A53-FB08-78BC-737C92FC3631}"/>
              </a:ext>
            </a:extLst>
          </p:cNvPr>
          <p:cNvSpPr/>
          <p:nvPr/>
        </p:nvSpPr>
        <p:spPr>
          <a:xfrm>
            <a:off x="698092" y="3389079"/>
            <a:ext cx="4122386" cy="53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en-US" sz="30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" panose="020B0502040204020203" pitchFamily="34" charset="0"/>
            </a:endParaRP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8FD164C-C081-DF88-EC85-A33FEFD22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50" y="1915298"/>
            <a:ext cx="11572632" cy="322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739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700521"/>
          </a:xfrm>
        </p:spPr>
        <p:txBody>
          <a:bodyPr/>
          <a:lstStyle/>
          <a:p>
            <a:r>
              <a:rPr lang="en-GB" dirty="0"/>
              <a:t>Corrections to </a:t>
            </a:r>
            <a:r>
              <a:rPr lang="en-GB" dirty="0" err="1"/>
              <a:t>a</a:t>
            </a:r>
            <a:r>
              <a:rPr lang="en-GB" baseline="-25000" dirty="0" err="1"/>
              <a:t>μ</a:t>
            </a:r>
            <a:endParaRPr lang="en-GB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36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20" name="Known to 22 ppb from muonium hyperfine splitting…">
            <a:extLst>
              <a:ext uri="{FF2B5EF4-FFF2-40B4-BE49-F238E27FC236}">
                <a16:creationId xmlns:a16="http://schemas.microsoft.com/office/drawing/2014/main" id="{F00E5C25-1443-4C57-A68A-42BBBE68EEF2}"/>
              </a:ext>
            </a:extLst>
          </p:cNvPr>
          <p:cNvSpPr txBox="1"/>
          <p:nvPr/>
        </p:nvSpPr>
        <p:spPr>
          <a:xfrm>
            <a:off x="1569308" y="770170"/>
            <a:ext cx="4614939" cy="4462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algn="ctr">
              <a:defRPr sz="3000"/>
            </a:pPr>
            <a:r>
              <a:rPr lang="en-GB" sz="2400" dirty="0">
                <a:solidFill>
                  <a:srgbClr val="FF0000"/>
                </a:solidFill>
                <a:latin typeface="Bahnschrift Light" panose="020B0502040204020203" pitchFamily="34" charset="0"/>
                <a:ea typeface="Verdana" panose="020B0604030504040204" pitchFamily="34" charset="0"/>
              </a:rPr>
              <a:t>Beam dynamics corrections</a:t>
            </a:r>
            <a:endParaRPr kumimoji="0" sz="24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Light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7877F2-8451-1450-CA96-720C2661FDC2}"/>
              </a:ext>
            </a:extLst>
          </p:cNvPr>
          <p:cNvSpPr txBox="1"/>
          <p:nvPr/>
        </p:nvSpPr>
        <p:spPr>
          <a:xfrm>
            <a:off x="5972936" y="808641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accent6"/>
                </a:solidFill>
                <a:latin typeface="Bahnschrift Light" panose="020B0502040204020203" pitchFamily="34" charset="0"/>
              </a:rPr>
              <a:t>see EPS-HEP parallel 725 T07 (Bottalico) Wed 09/07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2E667B-E482-D8B5-5139-BE3586813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982" y="1396452"/>
            <a:ext cx="10478530" cy="448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76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CDBF9-6A5F-22E6-C96D-639016DE8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3D05C-DB86-E513-D5A7-C6DA73D48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700521"/>
          </a:xfrm>
        </p:spPr>
        <p:txBody>
          <a:bodyPr/>
          <a:lstStyle/>
          <a:p>
            <a:r>
              <a:rPr lang="en-GB" dirty="0"/>
              <a:t>Corrections to </a:t>
            </a:r>
            <a:r>
              <a:rPr lang="en-GB" dirty="0" err="1"/>
              <a:t>a</a:t>
            </a:r>
            <a:r>
              <a:rPr lang="en-GB" baseline="-25000" dirty="0" err="1"/>
              <a:t>μ</a:t>
            </a:r>
            <a:endParaRPr lang="en-GB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EE29F-B5DB-C610-C4C6-038E245E1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B35CD-6189-1AD7-EDA6-C647E1A03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37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21" name="Known to 22 ppb from muonium hyperfine splitting…">
            <a:extLst>
              <a:ext uri="{FF2B5EF4-FFF2-40B4-BE49-F238E27FC236}">
                <a16:creationId xmlns:a16="http://schemas.microsoft.com/office/drawing/2014/main" id="{2FBBA7FC-A71E-3319-C967-89A4BC0E8B5F}"/>
              </a:ext>
            </a:extLst>
          </p:cNvPr>
          <p:cNvSpPr txBox="1"/>
          <p:nvPr/>
        </p:nvSpPr>
        <p:spPr>
          <a:xfrm>
            <a:off x="698092" y="1069975"/>
            <a:ext cx="6465247" cy="4462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algn="ctr">
              <a:defRPr sz="3000"/>
            </a:pPr>
            <a:r>
              <a:rPr lang="en-GB" sz="2400" dirty="0">
                <a:solidFill>
                  <a:srgbClr val="3366FF"/>
                </a:solidFill>
                <a:latin typeface="Bahnschrift Light" panose="020B0502040204020203" pitchFamily="34" charset="0"/>
                <a:ea typeface="Verdana" panose="020B0604030504040204" pitchFamily="34" charset="0"/>
              </a:rPr>
              <a:t>Transient magnetic field corrections</a:t>
            </a:r>
            <a:endParaRPr kumimoji="0" sz="240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Bahnschrift Light" panose="020B0502040204020203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52BF16-1AEE-72DE-A1C7-518CEF4AC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01" y="2150211"/>
            <a:ext cx="10982671" cy="35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337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312AE-64FA-F441-1BAA-CF4014F0D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429AA-C068-D6A6-D6FF-3C1F4712D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700521"/>
          </a:xfrm>
        </p:spPr>
        <p:txBody>
          <a:bodyPr/>
          <a:lstStyle/>
          <a:p>
            <a:r>
              <a:rPr lang="en-GB" dirty="0"/>
              <a:t>Transient magnetic field corrections: B</a:t>
            </a:r>
            <a:r>
              <a:rPr lang="en-GB" baseline="-25000" dirty="0"/>
              <a:t>k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2D6BF-0878-158C-EBD5-3B3EE724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B851A-24C0-8B13-D2CC-14AD75618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38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34" name="Bound-state QED (exact)…">
            <a:extLst>
              <a:ext uri="{FF2B5EF4-FFF2-40B4-BE49-F238E27FC236}">
                <a16:creationId xmlns:a16="http://schemas.microsoft.com/office/drawing/2014/main" id="{297E4341-0940-0E7D-E3A9-3A94BA156237}"/>
              </a:ext>
            </a:extLst>
          </p:cNvPr>
          <p:cNvSpPr/>
          <p:nvPr/>
        </p:nvSpPr>
        <p:spPr>
          <a:xfrm>
            <a:off x="1406327" y="452394"/>
            <a:ext cx="4122386" cy="53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en-US" sz="30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" panose="020B0502040204020203" pitchFamily="34" charset="0"/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B4F51D8-2150-F390-DAD2-ACD2D420C766}"/>
              </a:ext>
            </a:extLst>
          </p:cNvPr>
          <p:cNvSpPr txBox="1">
            <a:spLocks/>
          </p:cNvSpPr>
          <p:nvPr/>
        </p:nvSpPr>
        <p:spPr>
          <a:xfrm>
            <a:off x="606610" y="812767"/>
            <a:ext cx="2700660" cy="12277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dirty="0">
                <a:solidFill>
                  <a:schemeClr val="accent1"/>
                </a:solidFill>
                <a:latin typeface="Bahnschrift Light" panose="020B0502040204020203" pitchFamily="34" charset="0"/>
              </a:rPr>
              <a:t>Dedicated measurements with in-situ magnetometers during beam-off periods</a:t>
            </a:r>
          </a:p>
        </p:txBody>
      </p:sp>
      <p:pic>
        <p:nvPicPr>
          <p:cNvPr id="11" name="Inhaltsplatzhalter 5">
            <a:extLst>
              <a:ext uri="{FF2B5EF4-FFF2-40B4-BE49-F238E27FC236}">
                <a16:creationId xmlns:a16="http://schemas.microsoft.com/office/drawing/2014/main" id="{B78BA69C-AC47-B082-87A2-5A59D4F77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85" y="2062132"/>
            <a:ext cx="3514741" cy="2349646"/>
          </a:xfrm>
          <a:prstGeom prst="rect">
            <a:avLst/>
          </a:prstGeom>
        </p:spPr>
      </p:pic>
      <p:pic>
        <p:nvPicPr>
          <p:cNvPr id="12" name="Grafik 13722">
            <a:extLst>
              <a:ext uri="{FF2B5EF4-FFF2-40B4-BE49-F238E27FC236}">
                <a16:creationId xmlns:a16="http://schemas.microsoft.com/office/drawing/2014/main" id="{B3F5D467-2A5D-F7F2-5083-1B8C3FAF1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138" y="2826192"/>
            <a:ext cx="2788623" cy="1898424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088E3B-9A3F-CE17-8CC7-6C1A1A97F0AD}"/>
              </a:ext>
            </a:extLst>
          </p:cNvPr>
          <p:cNvSpPr txBox="1">
            <a:spLocks/>
          </p:cNvSpPr>
          <p:nvPr/>
        </p:nvSpPr>
        <p:spPr>
          <a:xfrm>
            <a:off x="7063674" y="5752085"/>
            <a:ext cx="4017007" cy="10493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dirty="0">
                <a:solidFill>
                  <a:schemeClr val="accent1"/>
                </a:solidFill>
                <a:latin typeface="Bahnschrift Light" panose="020B0502040204020203" pitchFamily="34" charset="0"/>
              </a:rPr>
              <a:t>Benchtop measurements to determine spatial model, which</a:t>
            </a:r>
            <a:r>
              <a:rPr lang="en-US" sz="1800" dirty="0">
                <a:solidFill>
                  <a:schemeClr val="accent1"/>
                </a:solidFill>
                <a:latin typeface="Bahnschrift Light" panose="020B0502040204020203" pitchFamily="34" charset="0"/>
                <a:sym typeface="Wingdings" pitchFamily="2" charset="2"/>
              </a:rPr>
              <a:t> agrees with in-situ measurements</a:t>
            </a:r>
            <a:endParaRPr lang="en-US" sz="1800" dirty="0">
              <a:solidFill>
                <a:schemeClr val="accent1"/>
              </a:solidFill>
              <a:latin typeface="Bahnschrift Light" panose="020B0502040204020203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746F795-AEE5-5F3C-2240-F0E3845AE0E1}"/>
              </a:ext>
            </a:extLst>
          </p:cNvPr>
          <p:cNvGrpSpPr/>
          <p:nvPr/>
        </p:nvGrpSpPr>
        <p:grpSpPr>
          <a:xfrm>
            <a:off x="220566" y="4652765"/>
            <a:ext cx="5586864" cy="1660283"/>
            <a:chOff x="2147586" y="5026087"/>
            <a:chExt cx="5586864" cy="1660283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E818E161-A926-614D-7356-BB6131C58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" b="6883"/>
            <a:stretch>
              <a:fillRect/>
            </a:stretch>
          </p:blipFill>
          <p:spPr>
            <a:xfrm>
              <a:off x="2147586" y="5026087"/>
              <a:ext cx="2639868" cy="1634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Placeholder 10">
              <a:extLst>
                <a:ext uri="{FF2B5EF4-FFF2-40B4-BE49-F238E27FC236}">
                  <a16:creationId xmlns:a16="http://schemas.microsoft.com/office/drawing/2014/main" id="{A5055872-819E-1649-8FF6-93DD65AB1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2860" b="12860"/>
            <a:stretch>
              <a:fillRect/>
            </a:stretch>
          </p:blipFill>
          <p:spPr>
            <a:xfrm>
              <a:off x="5094341" y="5051638"/>
              <a:ext cx="2640109" cy="163473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3AD6EF8-A0FB-E8FB-7A0E-2F9A4D86E3B2}"/>
                </a:ext>
              </a:extLst>
            </p:cNvPr>
            <p:cNvSpPr txBox="1"/>
            <p:nvPr/>
          </p:nvSpPr>
          <p:spPr>
            <a:xfrm>
              <a:off x="2368062" y="5084648"/>
              <a:ext cx="236758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  <a:latin typeface="Bahnschrift Light" panose="020B0502040204020203" pitchFamily="34" charset="0"/>
                </a:rPr>
                <a:t>Fiber magnetometer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26C4A30-356B-3AAE-6081-6A26ACF26D66}"/>
                </a:ext>
              </a:extLst>
            </p:cNvPr>
            <p:cNvSpPr txBox="1"/>
            <p:nvPr/>
          </p:nvSpPr>
          <p:spPr>
            <a:xfrm>
              <a:off x="5262130" y="5084648"/>
              <a:ext cx="236758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  <a:latin typeface="Bahnschrift Light" panose="020B0502040204020203" pitchFamily="34" charset="0"/>
                </a:rPr>
                <a:t>Free laser magnetometer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54E91B8-F46B-034A-5004-60DF9127F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156" y="3307799"/>
            <a:ext cx="2619022" cy="229594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0222C96-F67B-60DC-5BA3-6986CF8D8DE8}"/>
              </a:ext>
            </a:extLst>
          </p:cNvPr>
          <p:cNvSpPr txBox="1"/>
          <p:nvPr/>
        </p:nvSpPr>
        <p:spPr>
          <a:xfrm>
            <a:off x="7200031" y="3385669"/>
            <a:ext cx="118379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Bahnschrift Light" panose="020B0502040204020203" pitchFamily="34" charset="0"/>
              </a:rPr>
              <a:t>Spatial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FEEF54-2955-974A-7E54-1DAFBEB57A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6466" y="761270"/>
            <a:ext cx="8111153" cy="1984924"/>
          </a:xfrm>
          <a:prstGeom prst="rect">
            <a:avLst/>
          </a:prstGeom>
        </p:spPr>
      </p:pic>
      <p:pic>
        <p:nvPicPr>
          <p:cNvPr id="7" name="Picture 6" descr="A graph of a function&#10;&#10;AI-generated content may be incorrect.">
            <a:extLst>
              <a:ext uri="{FF2B5EF4-FFF2-40B4-BE49-F238E27FC236}">
                <a16:creationId xmlns:a16="http://schemas.microsoft.com/office/drawing/2014/main" id="{5B0F88EC-4642-397C-9E73-1D13F39072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36" y="3070671"/>
            <a:ext cx="2743200" cy="263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754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F2E47-A5EA-1410-9ECA-1777F5E6E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Uncertainties in Run-456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E66AF-DA31-8316-8870-EA4306482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4235-D0ED-4234-ADBD-27EA329C15C2}" type="datetime1">
              <a:rPr lang="en-GB" smtClean="0"/>
              <a:pPr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6AD78-954C-9A51-D031-F05B4D12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645D2-0B9F-7636-741A-47375F62B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39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F9D351-F367-9088-EDE2-C856FF8B9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368" y="749300"/>
            <a:ext cx="4225039" cy="38054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BB59D5-AE2C-EE99-6B95-2773CDC2E735}"/>
              </a:ext>
            </a:extLst>
          </p:cNvPr>
          <p:cNvSpPr txBox="1"/>
          <p:nvPr/>
        </p:nvSpPr>
        <p:spPr>
          <a:xfrm>
            <a:off x="6994805" y="4405002"/>
            <a:ext cx="482434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Bahnschrift Light" panose="020B0502040204020203" pitchFamily="34" charset="0"/>
              </a:rPr>
              <a:t>TDR goal of 100 ppb systematic reached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 Light" panose="020B0502040204020203" pitchFamily="34" charset="0"/>
              </a:rPr>
              <a:t>No dominant source of systematic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 Light" panose="020B0502040204020203" pitchFamily="34" charset="0"/>
              </a:rPr>
              <a:t>Further improving would require reduction in many categories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22BC7-077B-C747-AFDE-4D14A82CD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49" y="800403"/>
            <a:ext cx="6516595" cy="545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75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74BEF-6DE5-43A1-0066-2C76F07FC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602;p39">
            <a:extLst>
              <a:ext uri="{FF2B5EF4-FFF2-40B4-BE49-F238E27FC236}">
                <a16:creationId xmlns:a16="http://schemas.microsoft.com/office/drawing/2014/main" id="{56EEDD71-FF10-D024-222E-30BBEB779FB7}"/>
              </a:ext>
            </a:extLst>
          </p:cNvPr>
          <p:cNvSpPr txBox="1"/>
          <p:nvPr/>
        </p:nvSpPr>
        <p:spPr>
          <a:xfrm>
            <a:off x="711445" y="1844566"/>
            <a:ext cx="11021649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99" algn="ctr">
              <a:buSzPct val="100000"/>
            </a:pPr>
            <a:r>
              <a:rPr lang="en-GB" sz="5400" dirty="0">
                <a:latin typeface="Bahnschrift Light" panose="020B0502040204020203" pitchFamily="34" charset="0"/>
              </a:rPr>
              <a:t>Background: why measure </a:t>
            </a:r>
            <a:r>
              <a:rPr lang="en-GB" sz="5400" dirty="0" err="1">
                <a:latin typeface="Bahnschrift Light" panose="020B0502040204020203" pitchFamily="34" charset="0"/>
              </a:rPr>
              <a:t>a</a:t>
            </a:r>
            <a:r>
              <a:rPr lang="en-GB" sz="5400" baseline="-25000" dirty="0" err="1">
                <a:latin typeface="Bahnschrift Light" panose="020B0502040204020203" pitchFamily="34" charset="0"/>
              </a:rPr>
              <a:t>μ</a:t>
            </a:r>
            <a:r>
              <a:rPr lang="en-GB" sz="5400" dirty="0">
                <a:latin typeface="Bahnschrift Light" panose="020B0502040204020203" pitchFamily="34" charset="0"/>
              </a:rPr>
              <a:t>? </a:t>
            </a:r>
            <a:endParaRPr lang="en-GB" sz="5400" i="1" dirty="0">
              <a:solidFill>
                <a:schemeClr val="accent5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971D36C7-81E6-A2F9-DB06-4E0E86246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08/07/2025</a:t>
            </a:fld>
            <a:endParaRPr lang="en-GB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D1C387-9093-9B11-EEC4-F92B7927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0E3B451D-62E0-577C-AC43-9BD2D1F98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449318" cy="70052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914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55C52-288C-0ED0-AABF-1C4564E20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BC9-7C0B-D4E3-AA7E-C22B53DEE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uncertainty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E48B8-9724-F3B7-FDF6-A81DC1383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4235-D0ED-4234-ADBD-27EA329C15C2}" type="datetime1">
              <a:rPr lang="en-GB" smtClean="0"/>
              <a:pPr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E1BDA-7F30-27DF-39B6-47C3B9DC1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60748-AED7-547A-B4B4-520DE90F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40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Placeholder 4">
                <a:extLst>
                  <a:ext uri="{FF2B5EF4-FFF2-40B4-BE49-F238E27FC236}">
                    <a16:creationId xmlns:a16="http://schemas.microsoft.com/office/drawing/2014/main" id="{4C7A4B38-0C4B-C104-641C-62DA8104593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186589709"/>
                  </p:ext>
                </p:extLst>
              </p:nvPr>
            </p:nvGraphicFramePr>
            <p:xfrm>
              <a:off x="1132069" y="3774317"/>
              <a:ext cx="9927861" cy="2309318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1180403">
                      <a:extLst>
                        <a:ext uri="{9D8B030D-6E8A-4147-A177-3AD203B41FA5}">
                          <a16:colId xmlns:a16="http://schemas.microsoft.com/office/drawing/2014/main" val="50639562"/>
                        </a:ext>
                      </a:extLst>
                    </a:gridCol>
                    <a:gridCol w="3287915">
                      <a:extLst>
                        <a:ext uri="{9D8B030D-6E8A-4147-A177-3AD203B41FA5}">
                          <a16:colId xmlns:a16="http://schemas.microsoft.com/office/drawing/2014/main" val="3682552290"/>
                        </a:ext>
                      </a:extLst>
                    </a:gridCol>
                    <a:gridCol w="1678898">
                      <a:extLst>
                        <a:ext uri="{9D8B030D-6E8A-4147-A177-3AD203B41FA5}">
                          <a16:colId xmlns:a16="http://schemas.microsoft.com/office/drawing/2014/main" val="116228716"/>
                        </a:ext>
                      </a:extLst>
                    </a:gridCol>
                    <a:gridCol w="3780645">
                      <a:extLst>
                        <a:ext uri="{9D8B030D-6E8A-4147-A177-3AD203B41FA5}">
                          <a16:colId xmlns:a16="http://schemas.microsoft.com/office/drawing/2014/main" val="595897341"/>
                        </a:ext>
                      </a:extLst>
                    </a:gridCol>
                  </a:tblGrid>
                  <a:tr h="72435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GB" sz="2000" b="0" i="1" dirty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GB" sz="2000" b="0" i="1" dirty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  <m:sup>
                                        <m: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den>
                                </m:f>
                              </m:oMath>
                            </m:oMathPara>
                          </a14:m>
                          <a:endParaRPr lang="en-US" sz="2000" b="0" i="0" dirty="0">
                            <a:solidFill>
                              <a:schemeClr val="tx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Analyzed Positrons (10</a:t>
                          </a:r>
                          <a:r>
                            <a:rPr lang="en-US" sz="2000" b="0" i="0" baseline="3000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9</a:t>
                          </a: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Fraction (%)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Stat. Uncertainty (ppb)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7014726"/>
                      </a:ext>
                    </a:extLst>
                  </a:tr>
                  <a:tr h="31929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Run-1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15.4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5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tx1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434</a:t>
                          </a:r>
                          <a:endParaRPr lang="en-US" sz="2000" b="0" i="0" dirty="0">
                            <a:solidFill>
                              <a:schemeClr val="tx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0720292"/>
                      </a:ext>
                    </a:extLst>
                  </a:tr>
                  <a:tr h="31929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Run-2/3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70.9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23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tx1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201</a:t>
                          </a:r>
                          <a:endParaRPr lang="en-US" sz="2000" b="0" i="0" dirty="0">
                            <a:solidFill>
                              <a:schemeClr val="tx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52715827"/>
                      </a:ext>
                    </a:extLst>
                  </a:tr>
                  <a:tr h="31929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accent5"/>
                              </a:solidFill>
                              <a:latin typeface="Bahnschrift Light" panose="020B0502040204020203" pitchFamily="34" charset="0"/>
                            </a:rPr>
                            <a:t>Run-4/5/6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accent5"/>
                              </a:solidFill>
                              <a:latin typeface="Bahnschrift Light" panose="020B0502040204020203" pitchFamily="34" charset="0"/>
                            </a:rPr>
                            <a:t>222.2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accent5"/>
                              </a:solidFill>
                              <a:latin typeface="Bahnschrift Light" panose="020B0502040204020203" pitchFamily="34" charset="0"/>
                            </a:rPr>
                            <a:t>72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accent5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114</a:t>
                          </a:r>
                          <a:endParaRPr lang="en-US" sz="2000" b="0" i="0" dirty="0">
                            <a:solidFill>
                              <a:schemeClr val="accent5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78308793"/>
                      </a:ext>
                    </a:extLst>
                  </a:tr>
                  <a:tr h="31929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accent6"/>
                              </a:solidFill>
                              <a:latin typeface="Bahnschrift Light" panose="020B0502040204020203" pitchFamily="34" charset="0"/>
                            </a:rPr>
                            <a:t>Run-1-6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accent6"/>
                              </a:solidFill>
                              <a:latin typeface="Bahnschrift Light" panose="020B0502040204020203" pitchFamily="34" charset="0"/>
                            </a:rPr>
                            <a:t>308.5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accent6"/>
                              </a:solidFill>
                              <a:latin typeface="Bahnschrift Light" panose="020B0502040204020203" pitchFamily="34" charset="0"/>
                            </a:rPr>
                            <a:t>100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accent6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98</a:t>
                          </a:r>
                          <a:endParaRPr lang="en-US" sz="2000" b="0" i="0" dirty="0">
                            <a:solidFill>
                              <a:schemeClr val="accent6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179787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Placeholder 4">
                <a:extLst>
                  <a:ext uri="{FF2B5EF4-FFF2-40B4-BE49-F238E27FC236}">
                    <a16:creationId xmlns:a16="http://schemas.microsoft.com/office/drawing/2014/main" id="{4C7A4B38-0C4B-C104-641C-62DA8104593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186589709"/>
                  </p:ext>
                </p:extLst>
              </p:nvPr>
            </p:nvGraphicFramePr>
            <p:xfrm>
              <a:off x="1132069" y="3774317"/>
              <a:ext cx="9927861" cy="2309318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1180403">
                      <a:extLst>
                        <a:ext uri="{9D8B030D-6E8A-4147-A177-3AD203B41FA5}">
                          <a16:colId xmlns:a16="http://schemas.microsoft.com/office/drawing/2014/main" val="50639562"/>
                        </a:ext>
                      </a:extLst>
                    </a:gridCol>
                    <a:gridCol w="3287915">
                      <a:extLst>
                        <a:ext uri="{9D8B030D-6E8A-4147-A177-3AD203B41FA5}">
                          <a16:colId xmlns:a16="http://schemas.microsoft.com/office/drawing/2014/main" val="3682552290"/>
                        </a:ext>
                      </a:extLst>
                    </a:gridCol>
                    <a:gridCol w="1678898">
                      <a:extLst>
                        <a:ext uri="{9D8B030D-6E8A-4147-A177-3AD203B41FA5}">
                          <a16:colId xmlns:a16="http://schemas.microsoft.com/office/drawing/2014/main" val="116228716"/>
                        </a:ext>
                      </a:extLst>
                    </a:gridCol>
                    <a:gridCol w="3780645">
                      <a:extLst>
                        <a:ext uri="{9D8B030D-6E8A-4147-A177-3AD203B41FA5}">
                          <a16:colId xmlns:a16="http://schemas.microsoft.com/office/drawing/2014/main" val="595897341"/>
                        </a:ext>
                      </a:extLst>
                    </a:gridCol>
                  </a:tblGrid>
                  <a:tr h="72435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75" r="-743011" b="-2350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Analyzed Positrons (10</a:t>
                          </a:r>
                          <a:r>
                            <a:rPr lang="en-US" sz="2000" b="0" i="0" baseline="3000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9</a:t>
                          </a: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Fraction (%)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Stat. Uncertainty (ppb)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701472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Run-1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15.4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5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tx1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434</a:t>
                          </a:r>
                          <a:endParaRPr lang="en-US" sz="2000" b="0" i="0" dirty="0">
                            <a:solidFill>
                              <a:schemeClr val="tx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072029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Run-2/3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70.9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23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tx1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201</a:t>
                          </a:r>
                          <a:endParaRPr lang="en-US" sz="2000" b="0" i="0" dirty="0">
                            <a:solidFill>
                              <a:schemeClr val="tx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5271582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accent5"/>
                              </a:solidFill>
                              <a:latin typeface="Bahnschrift Light" panose="020B0502040204020203" pitchFamily="34" charset="0"/>
                            </a:rPr>
                            <a:t>Run-4/5/6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accent5"/>
                              </a:solidFill>
                              <a:latin typeface="Bahnschrift Light" panose="020B0502040204020203" pitchFamily="34" charset="0"/>
                            </a:rPr>
                            <a:t>222.2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accent5"/>
                              </a:solidFill>
                              <a:latin typeface="Bahnschrift Light" panose="020B0502040204020203" pitchFamily="34" charset="0"/>
                            </a:rPr>
                            <a:t>72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accent5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114</a:t>
                          </a:r>
                          <a:endParaRPr lang="en-US" sz="2000" b="0" i="0" dirty="0">
                            <a:solidFill>
                              <a:schemeClr val="accent5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7830879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accent6"/>
                              </a:solidFill>
                              <a:latin typeface="Bahnschrift Light" panose="020B0502040204020203" pitchFamily="34" charset="0"/>
                            </a:rPr>
                            <a:t>Run-1-6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accent6"/>
                              </a:solidFill>
                              <a:latin typeface="Bahnschrift Light" panose="020B0502040204020203" pitchFamily="34" charset="0"/>
                            </a:rPr>
                            <a:t>308.5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accent6"/>
                              </a:solidFill>
                              <a:latin typeface="Bahnschrift Light" panose="020B0502040204020203" pitchFamily="34" charset="0"/>
                            </a:rPr>
                            <a:t>100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accent6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98</a:t>
                          </a:r>
                          <a:endParaRPr lang="en-US" sz="2000" b="0" i="0" dirty="0">
                            <a:solidFill>
                              <a:schemeClr val="accent6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179787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13EE424-174D-2470-43A1-2B2D380FA8D1}"/>
              </a:ext>
            </a:extLst>
          </p:cNvPr>
          <p:cNvSpPr txBox="1"/>
          <p:nvPr/>
        </p:nvSpPr>
        <p:spPr>
          <a:xfrm>
            <a:off x="9593385" y="5886104"/>
            <a:ext cx="2311400" cy="369332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Bahnschrift Light" panose="020B0502040204020203" pitchFamily="34" charset="0"/>
              </a:rPr>
              <a:t>TDR goal: 100ppb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A96BF8-5B08-D958-069E-3AD7B0B325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0"/>
          <a:stretch>
            <a:fillRect/>
          </a:stretch>
        </p:blipFill>
        <p:spPr>
          <a:xfrm>
            <a:off x="1413324" y="700521"/>
            <a:ext cx="8966351" cy="301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027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E0DE9-3EF2-9CB3-14B0-3BA9F640C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27D23-60FE-3A0E-BCF1-6C21394D2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uncertainty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8E44A-6016-181C-6C71-F1432D58B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4235-D0ED-4234-ADBD-27EA329C15C2}" type="datetime1">
              <a:rPr lang="en-GB" smtClean="0"/>
              <a:pPr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03AA9-1865-852C-992C-8A1D69072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D1CD8-C511-31FE-618F-8215012B3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41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Placeholder 4">
                <a:extLst>
                  <a:ext uri="{FF2B5EF4-FFF2-40B4-BE49-F238E27FC236}">
                    <a16:creationId xmlns:a16="http://schemas.microsoft.com/office/drawing/2014/main" id="{DC984277-309D-FD07-1704-BB995CA23FE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967065545"/>
                  </p:ext>
                </p:extLst>
              </p:nvPr>
            </p:nvGraphicFramePr>
            <p:xfrm>
              <a:off x="838200" y="3730159"/>
              <a:ext cx="10515287" cy="2309318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1250247">
                      <a:extLst>
                        <a:ext uri="{9D8B030D-6E8A-4147-A177-3AD203B41FA5}">
                          <a16:colId xmlns:a16="http://schemas.microsoft.com/office/drawing/2014/main" val="50639562"/>
                        </a:ext>
                      </a:extLst>
                    </a:gridCol>
                    <a:gridCol w="3283965">
                      <a:extLst>
                        <a:ext uri="{9D8B030D-6E8A-4147-A177-3AD203B41FA5}">
                          <a16:colId xmlns:a16="http://schemas.microsoft.com/office/drawing/2014/main" val="3682552290"/>
                        </a:ext>
                      </a:extLst>
                    </a:gridCol>
                    <a:gridCol w="2923082">
                      <a:extLst>
                        <a:ext uri="{9D8B030D-6E8A-4147-A177-3AD203B41FA5}">
                          <a16:colId xmlns:a16="http://schemas.microsoft.com/office/drawing/2014/main" val="116228716"/>
                        </a:ext>
                      </a:extLst>
                    </a:gridCol>
                    <a:gridCol w="3057993">
                      <a:extLst>
                        <a:ext uri="{9D8B030D-6E8A-4147-A177-3AD203B41FA5}">
                          <a16:colId xmlns:a16="http://schemas.microsoft.com/office/drawing/2014/main" val="595897341"/>
                        </a:ext>
                      </a:extLst>
                    </a:gridCol>
                  </a:tblGrid>
                  <a:tr h="72435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GB" sz="2000" b="0" i="1" dirty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GB" sz="2000" b="0" i="1" dirty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  <m:sup>
                                        <m: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den>
                                </m:f>
                              </m:oMath>
                            </m:oMathPara>
                          </a14:m>
                          <a:endParaRPr lang="en-US" sz="2000" b="0" i="0" dirty="0">
                            <a:solidFill>
                              <a:schemeClr val="bg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Stat. Uncertainty (ppb)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Syst. Uncertainty (ppb)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Total Uncertainty (ppb)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7014726"/>
                      </a:ext>
                    </a:extLst>
                  </a:tr>
                  <a:tr h="31929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Run-1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tx1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434</a:t>
                          </a:r>
                          <a:endParaRPr lang="en-US" sz="2000" b="0" i="0" dirty="0">
                            <a:solidFill>
                              <a:schemeClr val="tx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159*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tx1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462</a:t>
                          </a:r>
                          <a:endParaRPr lang="en-US" sz="2000" b="0" i="0" dirty="0">
                            <a:solidFill>
                              <a:schemeClr val="tx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0720292"/>
                      </a:ext>
                    </a:extLst>
                  </a:tr>
                  <a:tr h="31929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Run-2/3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tx1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201</a:t>
                          </a:r>
                          <a:endParaRPr lang="en-US" sz="2000" b="0" i="0" dirty="0">
                            <a:solidFill>
                              <a:schemeClr val="tx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78*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tx1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216</a:t>
                          </a:r>
                          <a:endParaRPr lang="en-US" sz="2000" b="0" i="0" dirty="0">
                            <a:solidFill>
                              <a:schemeClr val="tx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52715827"/>
                      </a:ext>
                    </a:extLst>
                  </a:tr>
                  <a:tr h="31929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accent5"/>
                              </a:solidFill>
                              <a:latin typeface="Bahnschrift Light" panose="020B0502040204020203" pitchFamily="34" charset="0"/>
                            </a:rPr>
                            <a:t>Run-4/5/6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accent5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114</a:t>
                          </a:r>
                          <a:endParaRPr lang="en-US" sz="2000" b="0" i="0" dirty="0">
                            <a:solidFill>
                              <a:schemeClr val="accent5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accent5"/>
                              </a:solidFill>
                              <a:latin typeface="Bahnschrift Light" panose="020B0502040204020203" pitchFamily="34" charset="0"/>
                            </a:rPr>
                            <a:t>76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accent5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137</a:t>
                          </a:r>
                          <a:endParaRPr lang="en-US" sz="2000" b="0" i="0" dirty="0">
                            <a:solidFill>
                              <a:schemeClr val="accent5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78308793"/>
                      </a:ext>
                    </a:extLst>
                  </a:tr>
                  <a:tr h="31929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accent6"/>
                              </a:solidFill>
                              <a:latin typeface="Bahnschrift Light" panose="020B0502040204020203" pitchFamily="34" charset="0"/>
                            </a:rPr>
                            <a:t>Run-1-6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accent6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98</a:t>
                          </a:r>
                          <a:endParaRPr lang="en-US" sz="2000" b="0" i="0" dirty="0">
                            <a:solidFill>
                              <a:schemeClr val="accent6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accent6"/>
                              </a:solidFill>
                              <a:latin typeface="Bahnschrift Light" panose="020B0502040204020203" pitchFamily="34" charset="0"/>
                            </a:rPr>
                            <a:t>78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accent6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125</a:t>
                          </a:r>
                          <a:endParaRPr lang="en-US" sz="2000" b="0" i="0" dirty="0">
                            <a:solidFill>
                              <a:schemeClr val="accent6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179787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Placeholder 4">
                <a:extLst>
                  <a:ext uri="{FF2B5EF4-FFF2-40B4-BE49-F238E27FC236}">
                    <a16:creationId xmlns:a16="http://schemas.microsoft.com/office/drawing/2014/main" id="{DC984277-309D-FD07-1704-BB995CA23FE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967065545"/>
                  </p:ext>
                </p:extLst>
              </p:nvPr>
            </p:nvGraphicFramePr>
            <p:xfrm>
              <a:off x="838200" y="3730159"/>
              <a:ext cx="10515287" cy="2309318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1250247">
                      <a:extLst>
                        <a:ext uri="{9D8B030D-6E8A-4147-A177-3AD203B41FA5}">
                          <a16:colId xmlns:a16="http://schemas.microsoft.com/office/drawing/2014/main" val="50639562"/>
                        </a:ext>
                      </a:extLst>
                    </a:gridCol>
                    <a:gridCol w="3283965">
                      <a:extLst>
                        <a:ext uri="{9D8B030D-6E8A-4147-A177-3AD203B41FA5}">
                          <a16:colId xmlns:a16="http://schemas.microsoft.com/office/drawing/2014/main" val="3682552290"/>
                        </a:ext>
                      </a:extLst>
                    </a:gridCol>
                    <a:gridCol w="2923082">
                      <a:extLst>
                        <a:ext uri="{9D8B030D-6E8A-4147-A177-3AD203B41FA5}">
                          <a16:colId xmlns:a16="http://schemas.microsoft.com/office/drawing/2014/main" val="116228716"/>
                        </a:ext>
                      </a:extLst>
                    </a:gridCol>
                    <a:gridCol w="3057993">
                      <a:extLst>
                        <a:ext uri="{9D8B030D-6E8A-4147-A177-3AD203B41FA5}">
                          <a16:colId xmlns:a16="http://schemas.microsoft.com/office/drawing/2014/main" val="595897341"/>
                        </a:ext>
                      </a:extLst>
                    </a:gridCol>
                  </a:tblGrid>
                  <a:tr h="72435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20" r="-746939" b="-23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Stat. Uncertainty (ppb)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Syst. Uncertainty (ppb)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Total Uncertainty (ppb)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701472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Run-1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tx1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434</a:t>
                          </a:r>
                          <a:endParaRPr lang="en-US" sz="2000" b="0" i="0" dirty="0">
                            <a:solidFill>
                              <a:schemeClr val="tx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159*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tx1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462</a:t>
                          </a:r>
                          <a:endParaRPr lang="en-US" sz="2000" b="0" i="0" dirty="0">
                            <a:solidFill>
                              <a:schemeClr val="tx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072029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Run-2/3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tx1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201</a:t>
                          </a:r>
                          <a:endParaRPr lang="en-US" sz="2000" b="0" i="0" dirty="0">
                            <a:solidFill>
                              <a:schemeClr val="tx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78*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tx1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216</a:t>
                          </a:r>
                          <a:endParaRPr lang="en-US" sz="2000" b="0" i="0" dirty="0">
                            <a:solidFill>
                              <a:schemeClr val="tx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5271582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accent5"/>
                              </a:solidFill>
                              <a:latin typeface="Bahnschrift Light" panose="020B0502040204020203" pitchFamily="34" charset="0"/>
                            </a:rPr>
                            <a:t>Run-4/5/6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accent5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114</a:t>
                          </a:r>
                          <a:endParaRPr lang="en-US" sz="2000" b="0" i="0" dirty="0">
                            <a:solidFill>
                              <a:schemeClr val="accent5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accent5"/>
                              </a:solidFill>
                              <a:latin typeface="Bahnschrift Light" panose="020B0502040204020203" pitchFamily="34" charset="0"/>
                            </a:rPr>
                            <a:t>76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accent5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137</a:t>
                          </a:r>
                          <a:endParaRPr lang="en-US" sz="2000" b="0" i="0" dirty="0">
                            <a:solidFill>
                              <a:schemeClr val="accent5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7830879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accent6"/>
                              </a:solidFill>
                              <a:latin typeface="Bahnschrift Light" panose="020B0502040204020203" pitchFamily="34" charset="0"/>
                            </a:rPr>
                            <a:t>Run-1-6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accent6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98</a:t>
                          </a:r>
                          <a:endParaRPr lang="en-US" sz="2000" b="0" i="0" dirty="0">
                            <a:solidFill>
                              <a:schemeClr val="accent6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accent6"/>
                              </a:solidFill>
                              <a:latin typeface="Bahnschrift Light" panose="020B0502040204020203" pitchFamily="34" charset="0"/>
                            </a:rPr>
                            <a:t>78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 dirty="0">
                              <a:solidFill>
                                <a:schemeClr val="accent6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125</a:t>
                          </a:r>
                          <a:endParaRPr lang="en-US" sz="2000" b="0" i="0" dirty="0">
                            <a:solidFill>
                              <a:schemeClr val="accent6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179787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F3FF88E-A342-D3A2-69F2-54E338B2E305}"/>
              </a:ext>
            </a:extLst>
          </p:cNvPr>
          <p:cNvSpPr txBox="1"/>
          <p:nvPr/>
        </p:nvSpPr>
        <p:spPr>
          <a:xfrm>
            <a:off x="10666810" y="5710019"/>
            <a:ext cx="1155700" cy="646331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Bahnschrift Light" panose="020B0502040204020203" pitchFamily="34" charset="0"/>
              </a:rPr>
              <a:t>TDR goal: 140ppb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4C6545-2689-3E01-BC1E-46D1790D4A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0"/>
          <a:stretch>
            <a:fillRect/>
          </a:stretch>
        </p:blipFill>
        <p:spPr>
          <a:xfrm>
            <a:off x="1413324" y="700521"/>
            <a:ext cx="8966351" cy="301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326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42D48-4948-B36E-8B55-06F6C62E2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E7043-4E7C-C789-C740-3290985C2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updated muon g-2 result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0CFAF-0BA0-3A47-BCD7-64C36CDF1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4235-D0ED-4234-ADBD-27EA329C15C2}" type="datetime1">
              <a:rPr lang="en-GB" smtClean="0"/>
              <a:pPr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38038-E0C8-C64F-FB00-B0845130F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785DE-0375-B83A-6157-4021E7AAC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42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DE2A6D-C21F-A7A6-18DA-D0A87766F73F}"/>
                  </a:ext>
                </a:extLst>
              </p:cNvPr>
              <p:cNvSpPr txBox="1"/>
              <p:nvPr/>
            </p:nvSpPr>
            <p:spPr>
              <a:xfrm>
                <a:off x="486708" y="5459447"/>
                <a:ext cx="10247026" cy="7696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lvl="0" indent="-342900">
                  <a:buSzPts val="1800"/>
                  <a:buChar char="●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d>
                      <m:dPr>
                        <m:ctrlPr>
                          <a:rPr lang="en-GB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 b="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FNAL</m:t>
                        </m:r>
                      </m:e>
                    </m:d>
                    <m:r>
                      <a:rPr lang="en-GB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=116 592 0705 </m:t>
                    </m:r>
                    <m:d>
                      <m:dPr>
                        <m:ctrlP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148</m:t>
                        </m:r>
                      </m:e>
                    </m:d>
                    <m:r>
                      <a:rPr lang="en-GB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sSup>
                      <m:sSupPr>
                        <m:ctrlP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en-GB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(127 </m:t>
                    </m:r>
                    <m:r>
                      <m:rPr>
                        <m:sty m:val="p"/>
                      </m:rPr>
                      <a:rPr lang="en-GB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ppb</m:t>
                    </m:r>
                    <m:r>
                      <a:rPr lang="en-GB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000" dirty="0">
                  <a:latin typeface="Bahnschrift Light" panose="020B0502040204020203" pitchFamily="34" charset="0"/>
                </a:endParaRPr>
              </a:p>
              <a:p>
                <a:pPr marL="457200" lvl="0" indent="-342900">
                  <a:buSzPts val="1800"/>
                  <a:buChar char="●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e>
                    </m:d>
                    <m:r>
                      <a:rPr lang="en-GB" sz="2000" b="0" i="1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GB" sz="2000" i="1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=116 592 0715 </m:t>
                    </m:r>
                    <m:d>
                      <m:dPr>
                        <m:ctrlP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145</m:t>
                        </m:r>
                      </m:e>
                    </m:d>
                    <m:r>
                      <a:rPr lang="en-GB" sz="2000" i="1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sSup>
                      <m:sSupPr>
                        <m:ctrlP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en-GB" sz="2000" i="1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124 </m:t>
                        </m:r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ppb</m:t>
                        </m:r>
                      </m:e>
                    </m:d>
                  </m:oMath>
                </a14:m>
                <a:endParaRPr lang="en-GB" sz="2000" dirty="0">
                  <a:solidFill>
                    <a:srgbClr val="800080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DE2A6D-C21F-A7A6-18DA-D0A87766F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08" y="5459447"/>
                <a:ext cx="10247026" cy="769698"/>
              </a:xfrm>
              <a:prstGeom prst="rect">
                <a:avLst/>
              </a:prstGeom>
              <a:blipFill>
                <a:blip r:embed="rId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84625AFC-DB86-B875-48C8-B2B7A0BDA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760" y="862253"/>
            <a:ext cx="7486480" cy="37890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3E11ED-DD66-3672-FEC5-D6CFD79E6EB1}"/>
              </a:ext>
            </a:extLst>
          </p:cNvPr>
          <p:cNvSpPr txBox="1"/>
          <p:nvPr/>
        </p:nvSpPr>
        <p:spPr>
          <a:xfrm>
            <a:off x="486708" y="4825832"/>
            <a:ext cx="102470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42900">
              <a:buSzPts val="1800"/>
              <a:buChar char="●"/>
            </a:pPr>
            <a:r>
              <a:rPr lang="en-GB" sz="2000" dirty="0">
                <a:latin typeface="Bahnschrift Light" panose="020B0502040204020203" pitchFamily="34" charset="0"/>
              </a:rPr>
              <a:t>Run-2/3 (2023) halved the uncertainty of the Run-1 (2021) result</a:t>
            </a:r>
          </a:p>
          <a:p>
            <a:pPr marL="457200" lvl="0" indent="-342900">
              <a:buSzPts val="1800"/>
              <a:buChar char="●"/>
            </a:pPr>
            <a:r>
              <a:rPr lang="en-GB" sz="2000" dirty="0">
                <a:latin typeface="Bahnschrift Light" panose="020B0502040204020203" pitchFamily="34" charset="0"/>
              </a:rPr>
              <a:t>Run-4/5/6 (2025) data reduced uncertainty by a further factor of 1.8</a:t>
            </a:r>
          </a:p>
        </p:txBody>
      </p:sp>
    </p:spTree>
    <p:extLst>
      <p:ext uri="{BB962C8B-B14F-4D97-AF65-F5344CB8AC3E}">
        <p14:creationId xmlns:p14="http://schemas.microsoft.com/office/powerpoint/2010/main" val="38572549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E75E1-C953-268D-7BC7-FD605FF25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44598-326C-9AD9-1E3C-A9770B7D6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Consistency checks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098E9-1518-25C8-9F91-2FF7F7F2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4235-D0ED-4234-ADBD-27EA329C15C2}" type="datetime1">
              <a:rPr lang="en-GB" smtClean="0"/>
              <a:pPr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4FF96-CAD9-29C1-EB20-794B869DA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E85B2-9BE3-A7D9-3501-B7868DCDE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0B7A988-5B26-3A5A-BF18-24F41C1D1346}"/>
              </a:ext>
            </a:extLst>
          </p:cNvPr>
          <p:cNvSpPr txBox="1">
            <a:spLocks/>
          </p:cNvSpPr>
          <p:nvPr/>
        </p:nvSpPr>
        <p:spPr>
          <a:xfrm>
            <a:off x="7074565" y="5053949"/>
            <a:ext cx="4997698" cy="93136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accent5"/>
                </a:solidFill>
                <a:latin typeface="Bahnschrift Light" panose="020B0502040204020203" pitchFamily="34" charset="0"/>
              </a:rPr>
              <a:t>EPS-HEP contribution on combination of analyses and consistency checks in the </a:t>
            </a:r>
            <a:r>
              <a:rPr lang="en-US" sz="1600" dirty="0" err="1">
                <a:solidFill>
                  <a:schemeClr val="accent5"/>
                </a:solidFill>
                <a:latin typeface="Bahnschrift Light" panose="020B0502040204020203" pitchFamily="34" charset="0"/>
              </a:rPr>
              <a:t>a</a:t>
            </a:r>
            <a:r>
              <a:rPr lang="en-US" sz="1600" baseline="-25000" dirty="0" err="1">
                <a:solidFill>
                  <a:schemeClr val="accent5"/>
                </a:solidFill>
                <a:latin typeface="Bahnschrift Light" panose="020B0502040204020203" pitchFamily="34" charset="0"/>
              </a:rPr>
              <a:t>μ</a:t>
            </a:r>
            <a:r>
              <a:rPr lang="en-US" sz="1600" dirty="0">
                <a:solidFill>
                  <a:schemeClr val="accent5"/>
                </a:solidFill>
                <a:latin typeface="Bahnschrift Light" panose="020B0502040204020203" pitchFamily="34" charset="0"/>
              </a:rPr>
              <a:t> analysis:</a:t>
            </a:r>
            <a:endParaRPr lang="en-US" sz="1600" baseline="-25000" dirty="0">
              <a:solidFill>
                <a:schemeClr val="accent5"/>
              </a:solidFill>
              <a:latin typeface="Bahnschrift Light" panose="020B0502040204020203" pitchFamily="34" charset="0"/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  <a:latin typeface="Bahnschrift Light" panose="020B0502040204020203" pitchFamily="34" charset="0"/>
              </a:rPr>
              <a:t>328 </a:t>
            </a:r>
            <a:r>
              <a:rPr lang="en-US" sz="1600" dirty="0" err="1">
                <a:solidFill>
                  <a:schemeClr val="tx1"/>
                </a:solidFill>
                <a:latin typeface="Bahnschrift Light" panose="020B0502040204020203" pitchFamily="34" charset="0"/>
              </a:rPr>
              <a:t>Lusiani</a:t>
            </a:r>
            <a:r>
              <a:rPr lang="en-US" sz="1600" dirty="0">
                <a:solidFill>
                  <a:schemeClr val="tx1"/>
                </a:solidFill>
                <a:latin typeface="Bahnschrift Light" panose="020B0502040204020203" pitchFamily="34" charset="0"/>
              </a:rPr>
              <a:t> T07 parallel 09/07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Bahnschrift Ligh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Bahnschrift Ligh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Bahnschrift Ligh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C9C574-EA59-AE60-0DFC-158F622AB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99" y="700521"/>
            <a:ext cx="4695451" cy="55480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F215E3-35D4-811D-32BD-0F1F432C1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950" y="938263"/>
            <a:ext cx="6421543" cy="411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75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49E9D-EF98-E6BF-30EA-F109CBF06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2FC85B-EBDD-D4FB-F067-FB58160095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08/07/2025</a:t>
            </a:fld>
            <a:endParaRPr lang="en-GB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9F0C14E4-F2F0-DB90-D0AA-22D07BAA3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44</a:t>
            </a:fld>
            <a:endParaRPr lang="en-GB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ABA43047-5146-5AA8-F7D5-62FAB8B14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449318" cy="700521"/>
          </a:xfrm>
        </p:spPr>
        <p:txBody>
          <a:bodyPr/>
          <a:lstStyle/>
          <a:p>
            <a:r>
              <a:rPr lang="en-US" dirty="0"/>
              <a:t>Comparison with SM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924F18-F61A-AA82-4F2E-63183BB955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7018" y="973015"/>
                <a:ext cx="7014736" cy="4344042"/>
              </a:xfrm>
            </p:spPr>
            <p:txBody>
              <a:bodyPr/>
              <a:lstStyle/>
              <a:p>
                <a:r>
                  <a:rPr lang="en-US" dirty="0"/>
                  <a:t>The</a:t>
                </a:r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>
                    <a:solidFill>
                      <a:schemeClr val="accent1"/>
                    </a:solidFill>
                    <a:hlinkClick r:id="rId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Muon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hlinkClick r:id="rId2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rPr>
                      <m:t>𝑔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hlinkClick r:id="rId2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rPr>
                      <m:t>−2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  <a:hlinkClick r:id="rId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 Theory Initiative</a:t>
                </a:r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/>
                  <a:t>latest compilation White Paper 2025: </a:t>
                </a:r>
                <a:r>
                  <a:rPr lang="en-US" dirty="0">
                    <a:solidFill>
                      <a:schemeClr val="accent1"/>
                    </a:solidFill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arXiv:2505.21476</a:t>
                </a:r>
                <a:endParaRPr lang="en-US" dirty="0">
                  <a:solidFill>
                    <a:schemeClr val="accent1"/>
                  </a:solidFill>
                </a:endParaRP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2AA02B"/>
                    </a:solidFill>
                  </a:rPr>
                  <a:t>HVP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2AA02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2AA02B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2AA02B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rgbClr val="2AA02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2AA02B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2AA02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2AA02B"/>
                    </a:solidFill>
                  </a:rPr>
                  <a:t> (data-driven approach) </a:t>
                </a:r>
                <a:r>
                  <a:rPr lang="en-US" dirty="0"/>
                  <a:t>was not included for the WP25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tensions still to be understood</a:t>
                </a:r>
              </a:p>
              <a:p>
                <a:pPr lvl="1"/>
                <a:endParaRPr lang="en-US" dirty="0"/>
              </a:p>
              <a:p>
                <a:r>
                  <a:rPr lang="en-US" dirty="0">
                    <a:solidFill>
                      <a:srgbClr val="FF7F0F"/>
                    </a:solidFill>
                  </a:rPr>
                  <a:t>WP25 (based on lattice QCD) </a:t>
                </a:r>
                <a:r>
                  <a:rPr lang="en-US" dirty="0"/>
                  <a:t>agrees with the experiment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924F18-F61A-AA82-4F2E-63183BB955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7018" y="973015"/>
                <a:ext cx="7014736" cy="4344042"/>
              </a:xfrm>
              <a:blipFill>
                <a:blip r:embed="rId5"/>
                <a:stretch>
                  <a:fillRect l="-1083" t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2745D67-2664-D93B-8E6D-88EAAA0A9B72}"/>
              </a:ext>
            </a:extLst>
          </p:cNvPr>
          <p:cNvSpPr txBox="1">
            <a:spLocks/>
          </p:cNvSpPr>
          <p:nvPr/>
        </p:nvSpPr>
        <p:spPr>
          <a:xfrm>
            <a:off x="1784059" y="4586233"/>
            <a:ext cx="4544351" cy="1587784"/>
          </a:xfrm>
          <a:prstGeom prst="rect">
            <a:avLst/>
          </a:prstGeom>
          <a:ln w="12700">
            <a:solidFill>
              <a:schemeClr val="accent5"/>
            </a:solidFill>
          </a:ln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accent5"/>
                </a:solidFill>
                <a:latin typeface="Bahnschrift Light" panose="020B0502040204020203" pitchFamily="34" charset="0"/>
              </a:rPr>
              <a:t>Many related EPS-HEP 2025 contributions: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hnschrift Light" panose="020B0502040204020203" pitchFamily="34" charset="0"/>
              </a:rPr>
              <a:t>802 </a:t>
            </a:r>
            <a:r>
              <a:rPr lang="en-US" sz="1600" dirty="0" err="1">
                <a:latin typeface="Bahnschrift Light" panose="020B0502040204020203" pitchFamily="34" charset="0"/>
              </a:rPr>
              <a:t>Lellouch</a:t>
            </a:r>
            <a:r>
              <a:rPr lang="en-US" sz="1600" dirty="0">
                <a:latin typeface="Bahnschrift Light" panose="020B0502040204020203" pitchFamily="34" charset="0"/>
              </a:rPr>
              <a:t> T07 09/07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hnschrift Light" panose="020B0502040204020203" pitchFamily="34" charset="0"/>
              </a:rPr>
              <a:t>468 Vanhove T07 09/07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hnschrift Light" panose="020B0502040204020203" pitchFamily="34" charset="0"/>
              </a:rPr>
              <a:t>753 </a:t>
            </a:r>
            <a:r>
              <a:rPr lang="en-US" sz="1600" dirty="0" err="1">
                <a:latin typeface="Bahnschrift Light" panose="020B0502040204020203" pitchFamily="34" charset="0"/>
              </a:rPr>
              <a:t>Gerardin</a:t>
            </a:r>
            <a:r>
              <a:rPr lang="en-US" sz="1600" dirty="0">
                <a:latin typeface="Bahnschrift Light" panose="020B0502040204020203" pitchFamily="34" charset="0"/>
              </a:rPr>
              <a:t> T07 09/07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hnschrift Light" panose="020B0502040204020203" pitchFamily="34" charset="0"/>
              </a:rPr>
              <a:t>760 Lupo T07 09/07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hnschrift Light" panose="020B0502040204020203" pitchFamily="34" charset="0"/>
              </a:rPr>
              <a:t>604 </a:t>
            </a:r>
            <a:r>
              <a:rPr lang="en-US" sz="1600" dirty="0" err="1">
                <a:latin typeface="Bahnschrift Light" panose="020B0502040204020203" pitchFamily="34" charset="0"/>
              </a:rPr>
              <a:t>Cotrozzi</a:t>
            </a:r>
            <a:r>
              <a:rPr lang="en-US" sz="1600" dirty="0">
                <a:latin typeface="Bahnschrift Light" panose="020B0502040204020203" pitchFamily="34" charset="0"/>
              </a:rPr>
              <a:t> T06 08/07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Bahnschrift Ligh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Bahnschrift Ligh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B96944-D074-EEEB-C437-9B2146DD2F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1753" y="973015"/>
            <a:ext cx="4410096" cy="520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537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C9F1A-D64E-2B73-2203-96A1ED820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602;p39">
            <a:extLst>
              <a:ext uri="{FF2B5EF4-FFF2-40B4-BE49-F238E27FC236}">
                <a16:creationId xmlns:a16="http://schemas.microsoft.com/office/drawing/2014/main" id="{EECF4AF8-D98C-CC46-CB7B-3EEDFA606544}"/>
              </a:ext>
            </a:extLst>
          </p:cNvPr>
          <p:cNvSpPr txBox="1"/>
          <p:nvPr/>
        </p:nvSpPr>
        <p:spPr>
          <a:xfrm>
            <a:off x="585175" y="1964725"/>
            <a:ext cx="11021649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99" algn="ctr">
              <a:lnSpc>
                <a:spcPct val="250000"/>
              </a:lnSpc>
              <a:buSzPct val="100000"/>
            </a:pPr>
            <a:r>
              <a:rPr lang="en-GB" sz="4800" dirty="0">
                <a:latin typeface="Bahnschrift Light" panose="020B0502040204020203" pitchFamily="34" charset="0"/>
              </a:rPr>
              <a:t>The future: what’s next for muon g-2?</a:t>
            </a:r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2613394-6645-88CB-CF3D-44B527EE11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08/07/2025</a:t>
            </a:fld>
            <a:endParaRPr lang="en-GB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2BDD1928-3D61-E14B-30A1-093A6BC62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45</a:t>
            </a:fld>
            <a:endParaRPr lang="en-GB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5BE81643-55BE-CC01-26A8-B8397C342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449318" cy="70052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8292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56FE9-C888-E627-9D1B-5E27FC386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0221CB5B-F4A4-F571-FC91-358D5DF463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08/07/2025</a:t>
            </a:fld>
            <a:endParaRPr lang="en-GB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CE0DC51B-35D7-0FAB-5225-5230E4FBE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46</a:t>
            </a:fld>
            <a:endParaRPr lang="en-GB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DA9496F-EB93-7DFF-40C0-4DD84C493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449318" cy="700521"/>
          </a:xfrm>
        </p:spPr>
        <p:txBody>
          <a:bodyPr/>
          <a:lstStyle/>
          <a:p>
            <a:r>
              <a:rPr lang="en-US" dirty="0"/>
              <a:t>Experimental efforts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ED2FE97-52BF-8050-92C3-D4FA114D3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926" y="1280160"/>
            <a:ext cx="5765074" cy="525012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Muon g-2/EDM Experiment @ J-PARC</a:t>
            </a:r>
          </a:p>
          <a:p>
            <a:r>
              <a:rPr lang="en-US" sz="2000" dirty="0"/>
              <a:t>Innovative novel techniques (muon acceleration, spiral injection, etc.)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FEAAC15-E59C-E231-DDF6-C7AED5373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34" y="2500409"/>
            <a:ext cx="5503166" cy="280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DF84BC-22C7-17D4-8414-BBB32AB2E491}"/>
              </a:ext>
            </a:extLst>
          </p:cNvPr>
          <p:cNvSpPr txBox="1"/>
          <p:nvPr/>
        </p:nvSpPr>
        <p:spPr>
          <a:xfrm>
            <a:off x="3964332" y="2500409"/>
            <a:ext cx="2393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Bahnschrift Light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https://g-2.kek.jp</a:t>
            </a:r>
            <a:endParaRPr lang="en-US" dirty="0">
              <a:solidFill>
                <a:schemeClr val="accent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B10DB7D-01B3-0C8E-F545-39A1BDDAF801}"/>
              </a:ext>
            </a:extLst>
          </p:cNvPr>
          <p:cNvSpPr txBox="1">
            <a:spLocks/>
          </p:cNvSpPr>
          <p:nvPr/>
        </p:nvSpPr>
        <p:spPr>
          <a:xfrm>
            <a:off x="381598" y="4523114"/>
            <a:ext cx="4703322" cy="93136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accent5"/>
                </a:solidFill>
                <a:latin typeface="Bahnschrift Light" panose="020B0502040204020203" pitchFamily="34" charset="0"/>
              </a:rPr>
              <a:t>EPS-HEP contribution on JPARC g-2: </a:t>
            </a:r>
            <a:endParaRPr lang="en-US" sz="1600" baseline="-25000" dirty="0">
              <a:solidFill>
                <a:schemeClr val="accent5"/>
              </a:solidFill>
              <a:latin typeface="Bahnschrift Light" panose="020B0502040204020203" pitchFamily="34" charset="0"/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  <a:latin typeface="Bahnschrift Light" panose="020B0502040204020203" pitchFamily="34" charset="0"/>
              </a:rPr>
              <a:t>457 </a:t>
            </a:r>
            <a:r>
              <a:rPr lang="en-US" sz="1600" dirty="0" err="1">
                <a:solidFill>
                  <a:schemeClr val="tx1"/>
                </a:solidFill>
                <a:latin typeface="Bahnschrift Light" panose="020B0502040204020203" pitchFamily="34" charset="0"/>
              </a:rPr>
              <a:t>Venanzoni</a:t>
            </a:r>
            <a:r>
              <a:rPr lang="en-US" sz="1600" dirty="0">
                <a:solidFill>
                  <a:schemeClr val="tx1"/>
                </a:solidFill>
                <a:latin typeface="Bahnschrift Light" panose="020B0502040204020203" pitchFamily="34" charset="0"/>
              </a:rPr>
              <a:t> T09 parallel 10/07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Bahnschrift Ligh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Bahnschrift Ligh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Bahnschrift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2F49AE-1BB7-72F2-D255-644C43B81F85}"/>
                  </a:ext>
                </a:extLst>
              </p:cNvPr>
              <p:cNvSpPr txBox="1"/>
              <p:nvPr/>
            </p:nvSpPr>
            <p:spPr>
              <a:xfrm>
                <a:off x="6307236" y="768569"/>
                <a:ext cx="5503166" cy="44115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  <a:latin typeface="Bahnschrift Light" panose="020B0502040204020203" pitchFamily="34" charset="0"/>
                  </a:rPr>
                  <a:t>Proposed </a:t>
                </a:r>
                <a:r>
                  <a:rPr lang="en-US" sz="2000" dirty="0" err="1">
                    <a:solidFill>
                      <a:schemeClr val="accent1"/>
                    </a:solidFill>
                    <a:latin typeface="Bahnschrift Light" panose="020B0502040204020203" pitchFamily="34" charset="0"/>
                  </a:rPr>
                  <a:t>MUonE</a:t>
                </a:r>
                <a:r>
                  <a:rPr lang="en-US" sz="2000" dirty="0">
                    <a:solidFill>
                      <a:schemeClr val="accent1"/>
                    </a:solidFill>
                    <a:latin typeface="Bahnschrift Light" panose="020B0502040204020203" pitchFamily="34" charset="0"/>
                  </a:rPr>
                  <a:t> @ CERN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Bahnschrift Light" panose="020B0502040204020203" pitchFamily="34" charset="0"/>
                  </a:rPr>
                  <a:t>Alternative approach to measure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μ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HVP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LO</m:t>
                        </m:r>
                      </m:sup>
                    </m:sSubSup>
                  </m:oMath>
                </a14:m>
                <a:r>
                  <a:rPr lang="en-US" sz="2000" dirty="0">
                    <a:latin typeface="Bahnschrift Light" panose="020B0502040204020203" pitchFamily="34" charset="0"/>
                  </a:rPr>
                  <a:t>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endParaRPr lang="en-US" sz="2000" dirty="0">
                  <a:latin typeface="Bahnschrift Light" panose="020B0502040204020203" pitchFamily="34" charset="0"/>
                </a:endParaRPr>
              </a:p>
              <a:p>
                <a:pPr lvl="1">
                  <a:buFont typeface="Courier New" panose="02070309020205020404" pitchFamily="49" charset="0"/>
                  <a:buChar char="o"/>
                </a:pPr>
                <a:endParaRPr lang="en-US" sz="2000" dirty="0">
                  <a:latin typeface="Bahnschrift Light" panose="020B0502040204020203" pitchFamily="34" charset="0"/>
                </a:endParaRPr>
              </a:p>
              <a:p>
                <a:pPr lvl="1">
                  <a:buFont typeface="Courier New" panose="02070309020205020404" pitchFamily="49" charset="0"/>
                  <a:buChar char="o"/>
                </a:pPr>
                <a:endParaRPr lang="en-US" sz="2000" dirty="0">
                  <a:latin typeface="Bahnschrift Light" panose="020B0502040204020203" pitchFamily="34" charset="0"/>
                </a:endParaRPr>
              </a:p>
              <a:p>
                <a:pPr lvl="1">
                  <a:buFont typeface="Courier New" panose="02070309020205020404" pitchFamily="49" charset="0"/>
                  <a:buChar char="o"/>
                </a:pPr>
                <a:endParaRPr lang="en-US" sz="2000" dirty="0">
                  <a:latin typeface="Bahnschrift Light" panose="020B0502040204020203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latin typeface="Bahnschrift Light" panose="020B0502040204020203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latin typeface="Bahnschrift Light" panose="020B0502040204020203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latin typeface="Bahnschrift Light" panose="020B0502040204020203" pitchFamily="34" charset="0"/>
                </a:endParaRPr>
              </a:p>
              <a:p>
                <a:r>
                  <a:rPr lang="en-US" sz="2000" dirty="0">
                    <a:solidFill>
                      <a:schemeClr val="accent1"/>
                    </a:solidFill>
                    <a:latin typeface="Bahnschrift Light" panose="020B0502040204020203" pitchFamily="34" charset="0"/>
                  </a:rPr>
                  <a:t>Continued efforts to understand the tensions among the data-driven HVP evaluations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Bahnschrift Light" panose="020B0502040204020203" pitchFamily="34" charset="0"/>
                  </a:rPr>
                  <a:t>New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>
                    <a:latin typeface="Bahnschrift Light" panose="020B0502040204020203" pitchFamily="34" charset="0"/>
                  </a:rPr>
                  <a:t> analyses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Bahnschrift Light" panose="020B0502040204020203" pitchFamily="34" charset="0"/>
                  </a:rPr>
                  <a:t>Improvement of MC generators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2F49AE-1BB7-72F2-D255-644C43B81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236" y="768569"/>
                <a:ext cx="5503166" cy="4411592"/>
              </a:xfrm>
              <a:prstGeom prst="rect">
                <a:avLst/>
              </a:prstGeom>
              <a:blipFill>
                <a:blip r:embed="rId4"/>
                <a:stretch>
                  <a:fillRect l="-1152" t="-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43110266-D2BA-5FD9-EC13-398D98F54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451" y="1658020"/>
            <a:ext cx="5699134" cy="799737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6129F7C-C5B3-713D-FEE1-C1C34C623C94}"/>
              </a:ext>
            </a:extLst>
          </p:cNvPr>
          <p:cNvSpPr txBox="1">
            <a:spLocks/>
          </p:cNvSpPr>
          <p:nvPr/>
        </p:nvSpPr>
        <p:spPr>
          <a:xfrm>
            <a:off x="6494359" y="2435442"/>
            <a:ext cx="4703322" cy="93136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accent5"/>
                </a:solidFill>
                <a:latin typeface="Bahnschrift Light" panose="020B0502040204020203" pitchFamily="34" charset="0"/>
              </a:rPr>
              <a:t>EPS-HEP contributions on </a:t>
            </a:r>
            <a:r>
              <a:rPr lang="en-US" sz="1600" dirty="0" err="1">
                <a:solidFill>
                  <a:schemeClr val="accent5"/>
                </a:solidFill>
                <a:latin typeface="Bahnschrift Light" panose="020B0502040204020203" pitchFamily="34" charset="0"/>
              </a:rPr>
              <a:t>MUonE</a:t>
            </a:r>
            <a:r>
              <a:rPr lang="en-US" sz="1600" dirty="0">
                <a:solidFill>
                  <a:schemeClr val="accent5"/>
                </a:solidFill>
                <a:latin typeface="Bahnschrift Light" panose="020B0502040204020203" pitchFamily="34" charset="0"/>
              </a:rPr>
              <a:t>: </a:t>
            </a:r>
            <a:endParaRPr lang="en-US" sz="1600" baseline="-25000" dirty="0">
              <a:solidFill>
                <a:schemeClr val="accent5"/>
              </a:solidFill>
              <a:latin typeface="Bahnschrift Light" panose="020B0502040204020203" pitchFamily="34" charset="0"/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  <a:latin typeface="Bahnschrift Light" panose="020B0502040204020203" pitchFamily="34" charset="0"/>
              </a:rPr>
              <a:t>507 </a:t>
            </a:r>
            <a:r>
              <a:rPr lang="en-US" sz="1600" dirty="0" err="1">
                <a:solidFill>
                  <a:schemeClr val="tx1"/>
                </a:solidFill>
                <a:latin typeface="Bahnschrift Light" panose="020B0502040204020203" pitchFamily="34" charset="0"/>
              </a:rPr>
              <a:t>Spedicato</a:t>
            </a:r>
            <a:r>
              <a:rPr lang="en-US" sz="1600" dirty="0">
                <a:solidFill>
                  <a:schemeClr val="tx1"/>
                </a:solidFill>
                <a:latin typeface="Bahnschrift Light" panose="020B0502040204020203" pitchFamily="34" charset="0"/>
              </a:rPr>
              <a:t> T06 parallel 08/07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Bahnschrift Light" panose="020B0502040204020203" pitchFamily="34" charset="0"/>
              </a:rPr>
              <a:t>509 Arena T11 parallel 07/07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Bahnschrift Ligh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Bahnschrift Ligh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Bahnschrift Light" panose="020B0502040204020203" pitchFamily="34" charset="0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C139E47-6496-13A1-4319-B70B635C4648}"/>
              </a:ext>
            </a:extLst>
          </p:cNvPr>
          <p:cNvSpPr txBox="1">
            <a:spLocks/>
          </p:cNvSpPr>
          <p:nvPr/>
        </p:nvSpPr>
        <p:spPr>
          <a:xfrm>
            <a:off x="6745996" y="5199980"/>
            <a:ext cx="4703322" cy="93136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accent5"/>
                </a:solidFill>
                <a:latin typeface="Bahnschrift Light" panose="020B0502040204020203" pitchFamily="34" charset="0"/>
              </a:rPr>
              <a:t>Related EPS-HEP contributions: </a:t>
            </a:r>
            <a:endParaRPr lang="en-US" sz="1600" baseline="-25000" dirty="0">
              <a:solidFill>
                <a:schemeClr val="accent5"/>
              </a:solidFill>
              <a:latin typeface="Bahnschrift Light" panose="020B0502040204020203" pitchFamily="34" charset="0"/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  <a:latin typeface="Bahnschrift Light" panose="020B0502040204020203" pitchFamily="34" charset="0"/>
              </a:rPr>
              <a:t>575 Paltrinieri T06 parallel 08/07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Bahnschrift Light" panose="020B0502040204020203" pitchFamily="34" charset="0"/>
              </a:rPr>
              <a:t>604 </a:t>
            </a:r>
            <a:r>
              <a:rPr lang="en-US" sz="1600" dirty="0" err="1">
                <a:solidFill>
                  <a:schemeClr val="tx1"/>
                </a:solidFill>
                <a:latin typeface="Bahnschrift Light" panose="020B0502040204020203" pitchFamily="34" charset="0"/>
              </a:rPr>
              <a:t>Cotrozzi</a:t>
            </a:r>
            <a:r>
              <a:rPr lang="en-US" sz="1600" dirty="0">
                <a:solidFill>
                  <a:schemeClr val="tx1"/>
                </a:solidFill>
                <a:latin typeface="Bahnschrift Light" panose="020B0502040204020203" pitchFamily="34" charset="0"/>
              </a:rPr>
              <a:t> T06 parallel 08/07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Bahnschrift Ligh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Bahnschrift Ligh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213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6FF17-EEEE-F380-4822-964C351DE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2CB710BC-D661-5650-A68C-D6C72EDB70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08/07/2025</a:t>
            </a:fld>
            <a:endParaRPr lang="en-GB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59BCA4A9-1965-C1F8-04BA-7D3E90E43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47</a:t>
            </a:fld>
            <a:endParaRPr lang="en-GB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6A85D845-46A8-302C-0236-BC725461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449318" cy="700521"/>
          </a:xfrm>
        </p:spPr>
        <p:txBody>
          <a:bodyPr/>
          <a:lstStyle/>
          <a:p>
            <a:r>
              <a:rPr lang="en-US" dirty="0"/>
              <a:t>BSM searches with the FNAL experiment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4E3E2377-7225-AAB5-9E32-DCCC940CA8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0926" y="973891"/>
                <a:ext cx="11530148" cy="525012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5"/>
                    </a:solidFill>
                  </a:rPr>
                  <a:t>Muon Electric Dipole Moment (EDM) search</a:t>
                </a:r>
              </a:p>
              <a:p>
                <a:r>
                  <a:rPr lang="en-US" sz="2000" dirty="0"/>
                  <a:t>Muon EDM in the SM beyond experimental reach (&lt; 10</a:t>
                </a:r>
                <a:r>
                  <a:rPr lang="en-US" sz="2000" baseline="30000" dirty="0"/>
                  <a:t>38 </a:t>
                </a:r>
                <a:r>
                  <a:rPr lang="en-US" sz="2000" dirty="0" err="1"/>
                  <a:t>e.cm</a:t>
                </a:r>
                <a:r>
                  <a:rPr lang="en-US" sz="2000" dirty="0"/>
                  <a:t>)</a:t>
                </a:r>
                <a:endParaRPr lang="en-US" sz="2000" baseline="30000" dirty="0"/>
              </a:p>
              <a:p>
                <a:r>
                  <a:rPr lang="en-US" sz="2000" dirty="0"/>
                  <a:t>A large muon EDM would tilt the muon spin precession plane</a:t>
                </a:r>
              </a:p>
              <a:p>
                <a:r>
                  <a:rPr lang="en-US" sz="2000" dirty="0"/>
                  <a:t>Current limit by the BNL g-2 experiment: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1.8 ×</m:t>
                    </m:r>
                    <m:sSup>
                      <m:sSupPr>
                        <m:ctrlPr>
                          <a:rPr lang="en-GB" sz="20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−19</m:t>
                        </m:r>
                      </m:sup>
                    </m:sSup>
                    <m:r>
                      <a:rPr lang="en-GB" sz="20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20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GB" sz="20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en-GB" sz="2000" b="0" dirty="0"/>
              </a:p>
              <a:p>
                <a:r>
                  <a:rPr lang="en-US" sz="2000" dirty="0"/>
                  <a:t>Projected limit with FNAL experiment: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≤3 ×</m:t>
                    </m:r>
                    <m:sSup>
                      <m:sSupPr>
                        <m:ctrlPr>
                          <a:rPr lang="en-GB" sz="2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−20</m:t>
                        </m:r>
                      </m:sup>
                    </m:sSup>
                    <m:r>
                      <a:rPr lang="en-GB" sz="20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0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20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GB" sz="20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GB" sz="20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4E3E2377-7225-AAB5-9E32-DCCC940CA8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0926" y="973891"/>
                <a:ext cx="11530148" cy="5250122"/>
              </a:xfrm>
              <a:blipFill>
                <a:blip r:embed="rId2"/>
                <a:stretch>
                  <a:fillRect l="-769" t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08899A0-0E48-19E1-4D91-886BF6614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389" y="780154"/>
            <a:ext cx="2812582" cy="2450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5EEE7039-2A82-7D95-3129-320242F7FC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926" y="3399669"/>
                <a:ext cx="6096000" cy="2824344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accent5"/>
                    </a:solidFill>
                  </a:rPr>
                  <a:t>CPT and Lorentz Invariance Violation</a:t>
                </a:r>
              </a:p>
              <a:p>
                <a:pPr lvl="1"/>
                <a:r>
                  <a:rPr lang="en-US" dirty="0" err="1"/>
                  <a:t>Siderial</a:t>
                </a:r>
                <a:r>
                  <a:rPr lang="en-US" dirty="0"/>
                  <a:t> motion modulates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Current limit (BNL):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1.4 ×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−24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Projected limit (FNAL Run-2/3):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−25</m:t>
                            </m:r>
                          </m:sup>
                        </m:sSup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5EEE7039-2A82-7D95-3129-320242F7F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26" y="3399669"/>
                <a:ext cx="6096000" cy="2824344"/>
              </a:xfrm>
              <a:prstGeom prst="rect">
                <a:avLst/>
              </a:prstGeom>
              <a:blipFill>
                <a:blip r:embed="rId4"/>
                <a:stretch>
                  <a:fillRect l="-1455" t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B6BBB797-0B87-3426-CAB1-9E2E6810E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5380" y="4974098"/>
            <a:ext cx="3547092" cy="1316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FC9E84D1-0DA1-0114-BE5B-5C38199619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02301" y="3399669"/>
                <a:ext cx="6096000" cy="52501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solidFill>
                      <a:schemeClr val="accent5"/>
                    </a:solidFill>
                    <a:latin typeface="Bahnschrift Light" panose="020B0502040204020203" pitchFamily="34" charset="0"/>
                  </a:rPr>
                  <a:t>Ultralight Scalar Dark Matter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</m:oMath>
                </a14:m>
                <a:r>
                  <a:rPr lang="en-US" dirty="0">
                    <a:latin typeface="Bahnschrift Light" panose="020B0502040204020203" pitchFamily="34" charset="0"/>
                  </a:rPr>
                  <a:t> modulated at the DM Compton frequency</a:t>
                </a: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FC9E84D1-0DA1-0114-BE5B-5C3819961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2301" y="3399669"/>
                <a:ext cx="6096000" cy="5250122"/>
              </a:xfrm>
              <a:prstGeom prst="rect">
                <a:avLst/>
              </a:prstGeom>
              <a:blipFill>
                <a:blip r:embed="rId6"/>
                <a:stretch>
                  <a:fillRect l="-1663" t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888894B9-FDC5-FF07-7675-53212687D3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6475" y="4189092"/>
            <a:ext cx="4197496" cy="26689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073551-0CD9-8742-96D4-AF8840D38095}"/>
              </a:ext>
            </a:extLst>
          </p:cNvPr>
          <p:cNvSpPr txBox="1"/>
          <p:nvPr/>
        </p:nvSpPr>
        <p:spPr>
          <a:xfrm>
            <a:off x="8938060" y="5554626"/>
            <a:ext cx="216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Bahnschrift Light" panose="020B0502040204020203" pitchFamily="34" charset="0"/>
              </a:rPr>
              <a:t>Projected sensitivity </a:t>
            </a:r>
            <a:r>
              <a:rPr lang="en-US" sz="1400" dirty="0">
                <a:latin typeface="Bahnschrift Light" panose="020B0502040204020203" pitchFamily="34" charset="0"/>
              </a:rPr>
              <a:t>PRD 102, 115018 (2020)</a:t>
            </a:r>
          </a:p>
        </p:txBody>
      </p:sp>
    </p:spTree>
    <p:extLst>
      <p:ext uri="{BB962C8B-B14F-4D97-AF65-F5344CB8AC3E}">
        <p14:creationId xmlns:p14="http://schemas.microsoft.com/office/powerpoint/2010/main" val="3591986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59811-6E65-AD1D-B4EF-6C7CC54B3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3AA2A-0BDF-B73B-81D4-6DB2A655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4235-D0ED-4234-ADBD-27EA329C15C2}" type="datetime1">
              <a:rPr lang="en-GB" smtClean="0"/>
              <a:pPr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8D7B2-D9D9-7E6E-0213-EF6B90B24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DE057-D634-B185-231A-50F784057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48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0F43C9-83E9-6012-23E0-152F8BF57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538" y="754548"/>
            <a:ext cx="4935158" cy="35886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EEDB28-B6D5-3A44-3BEB-D5DF9655D3FB}"/>
              </a:ext>
            </a:extLst>
          </p:cNvPr>
          <p:cNvSpPr txBox="1"/>
          <p:nvPr/>
        </p:nvSpPr>
        <p:spPr>
          <a:xfrm>
            <a:off x="7900035" y="4362177"/>
            <a:ext cx="364587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Bahnschrift Light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https://arxiv.org/abs/2506.03069</a:t>
            </a:r>
            <a:r>
              <a:rPr lang="en-US" dirty="0">
                <a:solidFill>
                  <a:schemeClr val="accent1"/>
                </a:solidFill>
                <a:latin typeface="Bahnschrift Light" panose="020B0502040204020203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593B2C9-9AAA-E482-A9FE-595C8875E836}"/>
                  </a:ext>
                </a:extLst>
              </p:cNvPr>
              <p:cNvSpPr txBox="1"/>
              <p:nvPr/>
            </p:nvSpPr>
            <p:spPr>
              <a:xfrm>
                <a:off x="198012" y="3441651"/>
                <a:ext cx="10247026" cy="7696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lvl="0" indent="-342900">
                  <a:buSzPts val="1800"/>
                  <a:buChar char="●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d>
                      <m:dPr>
                        <m:ctrlPr>
                          <a:rPr lang="en-GB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 b="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FNAL</m:t>
                        </m:r>
                      </m:e>
                    </m:d>
                    <m:r>
                      <a:rPr lang="en-GB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=116 592 0705 </m:t>
                    </m:r>
                    <m:d>
                      <m:dPr>
                        <m:ctrlP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148</m:t>
                        </m:r>
                      </m:e>
                    </m:d>
                    <m:r>
                      <a:rPr lang="en-GB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sSup>
                      <m:sSupPr>
                        <m:ctrlP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en-GB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(127 </m:t>
                    </m:r>
                    <m:r>
                      <m:rPr>
                        <m:sty m:val="p"/>
                      </m:rPr>
                      <a:rPr lang="en-GB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ppb</m:t>
                    </m:r>
                    <m:r>
                      <a:rPr lang="en-GB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000" dirty="0">
                  <a:latin typeface="Bahnschrift Light" panose="020B0502040204020203" pitchFamily="34" charset="0"/>
                </a:endParaRPr>
              </a:p>
              <a:p>
                <a:pPr marL="457200" lvl="0" indent="-342900">
                  <a:buSzPts val="1800"/>
                  <a:buChar char="●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e>
                    </m:d>
                    <m:r>
                      <a:rPr lang="en-GB" sz="2000" b="0" i="1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GB" sz="2000" i="1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=116 592 0715 </m:t>
                    </m:r>
                    <m:d>
                      <m:dPr>
                        <m:ctrlP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145</m:t>
                        </m:r>
                      </m:e>
                    </m:d>
                    <m:r>
                      <a:rPr lang="en-GB" sz="2000" i="1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sSup>
                      <m:sSupPr>
                        <m:ctrlP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en-GB" sz="2000" i="1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124 </m:t>
                        </m:r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ppb</m:t>
                        </m:r>
                      </m:e>
                    </m:d>
                  </m:oMath>
                </a14:m>
                <a:endParaRPr lang="en-GB" sz="2000" dirty="0">
                  <a:solidFill>
                    <a:srgbClr val="800080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593B2C9-9AAA-E482-A9FE-595C8875E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12" y="3441651"/>
                <a:ext cx="10247026" cy="769698"/>
              </a:xfrm>
              <a:prstGeom prst="rect">
                <a:avLst/>
              </a:prstGeom>
              <a:blipFill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그림 5">
            <a:extLst>
              <a:ext uri="{FF2B5EF4-FFF2-40B4-BE49-F238E27FC236}">
                <a16:creationId xmlns:a16="http://schemas.microsoft.com/office/drawing/2014/main" id="{136E05ED-CD7A-0471-64AF-5B77EC7BED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8" b="25800"/>
          <a:stretch/>
        </p:blipFill>
        <p:spPr>
          <a:xfrm>
            <a:off x="557864" y="4297111"/>
            <a:ext cx="6047070" cy="19274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F61051-B180-B938-1949-D09E17047D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821" y="792377"/>
            <a:ext cx="5237205" cy="264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1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BC808-67D1-4C93-9876-DF40F290C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5703E-C12F-07BB-F87A-DF27073CD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E2C57-CEB4-C74A-7105-536BAE350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4235-D0ED-4234-ADBD-27EA329C15C2}" type="datetime1">
              <a:rPr lang="en-GB" smtClean="0"/>
              <a:pPr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F600B-6326-761B-6F9F-60F4E5A43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4C031-8F3E-5F75-69F0-CE00788B1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ED2AF5-D7FB-9D98-BD6F-98738CEF3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538" y="754548"/>
            <a:ext cx="4935158" cy="35886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AFF723-30D6-2E20-2CA3-4115CC474D98}"/>
              </a:ext>
            </a:extLst>
          </p:cNvPr>
          <p:cNvSpPr txBox="1"/>
          <p:nvPr/>
        </p:nvSpPr>
        <p:spPr>
          <a:xfrm>
            <a:off x="7900035" y="4362177"/>
            <a:ext cx="364587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Bahnschrift Light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https://arxiv.org/abs/2506.03069</a:t>
            </a:r>
            <a:r>
              <a:rPr lang="en-US" dirty="0">
                <a:solidFill>
                  <a:schemeClr val="accent1"/>
                </a:solidFill>
                <a:latin typeface="Bahnschrift Light" panose="020B0502040204020203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756F63-7911-952C-D5FC-846AADD0A399}"/>
                  </a:ext>
                </a:extLst>
              </p:cNvPr>
              <p:cNvSpPr txBox="1"/>
              <p:nvPr/>
            </p:nvSpPr>
            <p:spPr>
              <a:xfrm>
                <a:off x="198012" y="3441651"/>
                <a:ext cx="10247026" cy="7696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lvl="0" indent="-342900">
                  <a:buSzPts val="1800"/>
                  <a:buChar char="●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d>
                      <m:dPr>
                        <m:ctrlPr>
                          <a:rPr lang="en-GB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 b="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FNAL</m:t>
                        </m:r>
                      </m:e>
                    </m:d>
                    <m:r>
                      <a:rPr lang="en-GB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=116 592 0705 </m:t>
                    </m:r>
                    <m:d>
                      <m:dPr>
                        <m:ctrlP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148</m:t>
                        </m:r>
                      </m:e>
                    </m:d>
                    <m:r>
                      <a:rPr lang="en-GB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sSup>
                      <m:sSupPr>
                        <m:ctrlP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en-GB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(127 </m:t>
                    </m:r>
                    <m:r>
                      <m:rPr>
                        <m:sty m:val="p"/>
                      </m:rPr>
                      <a:rPr lang="en-GB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ppb</m:t>
                    </m:r>
                    <m:r>
                      <a:rPr lang="en-GB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000" dirty="0">
                  <a:latin typeface="Bahnschrift Light" panose="020B0502040204020203" pitchFamily="34" charset="0"/>
                </a:endParaRPr>
              </a:p>
              <a:p>
                <a:pPr marL="457200" lvl="0" indent="-342900">
                  <a:buSzPts val="1800"/>
                  <a:buChar char="●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e>
                    </m:d>
                    <m:r>
                      <a:rPr lang="en-GB" sz="2000" b="0" i="1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GB" sz="2000" i="1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=116 592 0715 </m:t>
                    </m:r>
                    <m:d>
                      <m:dPr>
                        <m:ctrlP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145</m:t>
                        </m:r>
                      </m:e>
                    </m:d>
                    <m:r>
                      <a:rPr lang="en-GB" sz="2000" i="1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sSup>
                      <m:sSupPr>
                        <m:ctrlP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en-GB" sz="2000" i="1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124 </m:t>
                        </m:r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ppb</m:t>
                        </m:r>
                      </m:e>
                    </m:d>
                  </m:oMath>
                </a14:m>
                <a:endParaRPr lang="en-GB" sz="2000" dirty="0">
                  <a:solidFill>
                    <a:srgbClr val="800080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756F63-7911-952C-D5FC-846AADD0A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12" y="3441651"/>
                <a:ext cx="10247026" cy="769698"/>
              </a:xfrm>
              <a:prstGeom prst="rect">
                <a:avLst/>
              </a:prstGeom>
              <a:blipFill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그림 5">
            <a:extLst>
              <a:ext uri="{FF2B5EF4-FFF2-40B4-BE49-F238E27FC236}">
                <a16:creationId xmlns:a16="http://schemas.microsoft.com/office/drawing/2014/main" id="{7D71E19E-12A2-8598-A351-BDB4876AA7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8" b="25800"/>
          <a:stretch/>
        </p:blipFill>
        <p:spPr>
          <a:xfrm>
            <a:off x="557864" y="4297111"/>
            <a:ext cx="6047070" cy="1927438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CB48E4A-768D-1E04-B80E-8CFD1B6B1B1F}"/>
              </a:ext>
            </a:extLst>
          </p:cNvPr>
          <p:cNvSpPr txBox="1">
            <a:spLocks/>
          </p:cNvSpPr>
          <p:nvPr/>
        </p:nvSpPr>
        <p:spPr>
          <a:xfrm>
            <a:off x="8149809" y="5372684"/>
            <a:ext cx="3146328" cy="730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solidFill>
                  <a:schemeClr val="accent5"/>
                </a:solidFill>
                <a:latin typeface="Bahnschrift Light" panose="020B0502040204020203" pitchFamily="34" charset="0"/>
              </a:rPr>
              <a:t>Thank you!</a:t>
            </a:r>
            <a:endParaRPr lang="en-US" sz="3200" dirty="0">
              <a:latin typeface="Bahnschrift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27B3A5-21B7-C49A-C99B-D52EC1E2B4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821" y="792377"/>
            <a:ext cx="5237205" cy="264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95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AACE3-B46D-12A9-3281-881604144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0747C-1C78-4194-15C8-8D394751C9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876C7-D35A-71D2-B524-0BEB54DAF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1E857EF-8B1C-FFCC-DFE9-EA0BADC38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02744"/>
              </p:ext>
            </p:extLst>
          </p:nvPr>
        </p:nvGraphicFramePr>
        <p:xfrm>
          <a:off x="5640343" y="2402691"/>
          <a:ext cx="5940513" cy="25560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5331">
                  <a:extLst>
                    <a:ext uri="{9D8B030D-6E8A-4147-A177-3AD203B41FA5}">
                      <a16:colId xmlns:a16="http://schemas.microsoft.com/office/drawing/2014/main" val="1859465110"/>
                    </a:ext>
                  </a:extLst>
                </a:gridCol>
                <a:gridCol w="3334904">
                  <a:extLst>
                    <a:ext uri="{9D8B030D-6E8A-4147-A177-3AD203B41FA5}">
                      <a16:colId xmlns:a16="http://schemas.microsoft.com/office/drawing/2014/main" val="3928833730"/>
                    </a:ext>
                  </a:extLst>
                </a:gridCol>
                <a:gridCol w="1260278">
                  <a:extLst>
                    <a:ext uri="{9D8B030D-6E8A-4147-A177-3AD203B41FA5}">
                      <a16:colId xmlns:a16="http://schemas.microsoft.com/office/drawing/2014/main" val="1238816768"/>
                    </a:ext>
                  </a:extLst>
                </a:gridCol>
              </a:tblGrid>
              <a:tr h="342879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Bahnschrift" panose="020B0502040204020203" pitchFamily="34" charset="0"/>
                        </a:rPr>
                        <a:t>Publication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Bahnschrift" panose="020B0502040204020203" pitchFamily="34" charset="0"/>
                        </a:rPr>
                        <a:t>Laboratory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Bahnschrift" panose="020B0502040204020203" pitchFamily="34" charset="0"/>
                        </a:rPr>
                        <a:t>Uncertainty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3396004"/>
                  </a:ext>
                </a:extLst>
              </a:tr>
              <a:tr h="342879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Bahnschrift Light" panose="020B0502040204020203" pitchFamily="34" charset="0"/>
                        </a:rPr>
                        <a:t>1961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n-US" sz="1600" b="0" i="0" dirty="0">
                          <a:latin typeface="Bahnschrift Light" panose="020B0502040204020203" pitchFamily="34" charset="0"/>
                        </a:rPr>
                        <a:t>CERN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Bahnschrift Light" panose="020B0502040204020203" pitchFamily="34" charset="0"/>
                        </a:rPr>
                        <a:t>0.4%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9012527"/>
                  </a:ext>
                </a:extLst>
              </a:tr>
              <a:tr h="342879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Bahnschrift Light" panose="020B0502040204020203" pitchFamily="34" charset="0"/>
                        </a:rPr>
                        <a:t>1968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Bahnschrift Light" panose="020B0502040204020203" pitchFamily="34" charset="0"/>
                        </a:rPr>
                        <a:t>0.02%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7373597"/>
                  </a:ext>
                </a:extLst>
              </a:tr>
              <a:tr h="342879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Bahnschrift Light" panose="020B0502040204020203" pitchFamily="34" charset="0"/>
                        </a:rPr>
                        <a:t>1979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Bahnschrift Light" panose="020B0502040204020203" pitchFamily="34" charset="0"/>
                        </a:rPr>
                        <a:t>7 ppm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162101"/>
                  </a:ext>
                </a:extLst>
              </a:tr>
              <a:tr h="342879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Bahnschrift Light" panose="020B0502040204020203" pitchFamily="34" charset="0"/>
                        </a:rPr>
                        <a:t>2006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Bahnschrift Light" panose="020B0502040204020203" pitchFamily="34" charset="0"/>
                        </a:rPr>
                        <a:t>Brookhaven National Laboratory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Bahnschrift Light" panose="020B0502040204020203" pitchFamily="34" charset="0"/>
                        </a:rPr>
                        <a:t>540 ppb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5491795"/>
                  </a:ext>
                </a:extLst>
              </a:tr>
              <a:tr h="841611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Bahnschrift Light" panose="020B0502040204020203" pitchFamily="34" charset="0"/>
                        </a:rPr>
                        <a:t>2021</a:t>
                      </a:r>
                    </a:p>
                    <a:p>
                      <a:r>
                        <a:rPr lang="en-US" sz="1600" b="0" i="0" dirty="0">
                          <a:latin typeface="Bahnschrift Light" panose="020B0502040204020203" pitchFamily="34" charset="0"/>
                        </a:rPr>
                        <a:t>2023</a:t>
                      </a:r>
                    </a:p>
                    <a:p>
                      <a:r>
                        <a:rPr lang="en-US" sz="1600" b="0" i="0" dirty="0">
                          <a:latin typeface="Bahnschrift Light" panose="020B0502040204020203" pitchFamily="34" charset="0"/>
                        </a:rPr>
                        <a:t>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Bahnschrift Light" panose="020B0502040204020203" pitchFamily="34" charset="0"/>
                        </a:rPr>
                        <a:t>Fermi National Accelerator Laboratory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Bahnschrift Light" panose="020B0502040204020203" pitchFamily="34" charset="0"/>
                        </a:rPr>
                        <a:t>Goal: 140 ppb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9009528"/>
                  </a:ext>
                </a:extLst>
              </a:tr>
            </a:tbl>
          </a:graphicData>
        </a:graphic>
      </p:graphicFrame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F51CB69-69AB-F4BB-8BEE-2A8C819AB465}"/>
              </a:ext>
            </a:extLst>
          </p:cNvPr>
          <p:cNvSpPr txBox="1">
            <a:spLocks/>
          </p:cNvSpPr>
          <p:nvPr/>
        </p:nvSpPr>
        <p:spPr>
          <a:xfrm>
            <a:off x="315885" y="2080154"/>
            <a:ext cx="4719259" cy="38625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</a:t>
            </a:r>
            <a:r>
              <a:rPr lang="en-US" i="1" baseline="-25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en-US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/ m</a:t>
            </a:r>
            <a:r>
              <a:rPr lang="en-US" i="1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US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baseline="30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~ 43,000 </a:t>
            </a:r>
            <a:r>
              <a:rPr lang="en-US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itchFamily="2" charset="2"/>
              </a:rPr>
              <a:t>: </a:t>
            </a:r>
            <a:r>
              <a:rPr lang="en-US" dirty="0">
                <a:solidFill>
                  <a:srgbClr val="000000"/>
                </a:solidFill>
                <a:latin typeface="Bahnschrift Light" panose="020B0502040204020203" pitchFamily="34" charset="0"/>
                <a:ea typeface="Cambria Math" panose="02040503050406030204" pitchFamily="18" charset="0"/>
                <a:sym typeface="Wingdings" pitchFamily="2" charset="2"/>
              </a:rPr>
              <a:t>enhanced sensitivity to heavy particles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solidFill>
                  <a:srgbClr val="000000"/>
                </a:solidFill>
                <a:latin typeface="Bahnschrift Light" panose="020B0502040204020203" pitchFamily="34" charset="0"/>
                <a:ea typeface="Cambria Math" panose="02040503050406030204" pitchFamily="18" charset="0"/>
                <a:sym typeface="Wingdings" pitchFamily="2" charset="2"/>
              </a:rPr>
              <a:t>Highly polarized muon beam from pion decays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solidFill>
                  <a:srgbClr val="000000"/>
                </a:solidFill>
                <a:latin typeface="Bahnschrift Light" panose="020B0502040204020203" pitchFamily="34" charset="0"/>
                <a:ea typeface="Cambria Math" panose="02040503050406030204" pitchFamily="18" charset="0"/>
                <a:sym typeface="Wingdings" pitchFamily="2" charset="2"/>
              </a:rPr>
              <a:t>Muon decays “self-analyzing” 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solidFill>
                  <a:srgbClr val="000000"/>
                </a:solidFill>
                <a:latin typeface="Bahnschrift Light" panose="020B0502040204020203" pitchFamily="34" charset="0"/>
                <a:ea typeface="Cambria Math" panose="02040503050406030204" pitchFamily="18" charset="0"/>
                <a:sym typeface="Wingdings" pitchFamily="2" charset="2"/>
              </a:rPr>
              <a:t>Long enough lifetime (2.2 </a:t>
            </a:r>
            <a:r>
              <a:rPr lang="en-US" dirty="0" err="1">
                <a:solidFill>
                  <a:srgbClr val="000000"/>
                </a:solidFill>
                <a:latin typeface="Bahnschrift Light" panose="020B0502040204020203" pitchFamily="34" charset="0"/>
                <a:ea typeface="Cambria Math" panose="02040503050406030204" pitchFamily="18" charset="0"/>
                <a:sym typeface="Wingdings" pitchFamily="2" charset="2"/>
              </a:rPr>
              <a:t>μs</a:t>
            </a:r>
            <a:r>
              <a:rPr lang="en-US" dirty="0">
                <a:solidFill>
                  <a:srgbClr val="000000"/>
                </a:solidFill>
                <a:latin typeface="Bahnschrift Light" panose="020B0502040204020203" pitchFamily="34" charset="0"/>
                <a:ea typeface="Cambria Math" panose="02040503050406030204" pitchFamily="18" charset="0"/>
                <a:sym typeface="Wingdings" pitchFamily="2" charset="2"/>
              </a:rPr>
              <a:t>) to study them in storage rings</a:t>
            </a:r>
            <a:endParaRPr lang="en-US" dirty="0">
              <a:solidFill>
                <a:srgbClr val="000000"/>
              </a:solidFill>
              <a:latin typeface="Bahnschrift Light" panose="020B0502040204020203" pitchFamily="34" charset="0"/>
            </a:endParaRPr>
          </a:p>
          <a:p>
            <a:pPr>
              <a:spcAft>
                <a:spcPts val="1000"/>
              </a:spcAft>
            </a:pPr>
            <a:endParaRPr lang="en-US" dirty="0">
              <a:solidFill>
                <a:srgbClr val="000000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F74207-0012-DED5-442A-A3A43759E498}"/>
              </a:ext>
            </a:extLst>
          </p:cNvPr>
          <p:cNvSpPr txBox="1"/>
          <p:nvPr/>
        </p:nvSpPr>
        <p:spPr>
          <a:xfrm>
            <a:off x="439092" y="915249"/>
            <a:ext cx="10914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  <a:latin typeface="Bahnschrift Light" panose="020B0502040204020203" pitchFamily="34" charset="0"/>
              </a:rPr>
              <a:t>The muon sector is a convenient place to test the Standard 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36E442-35B6-F5EE-E94A-67329465FE18}"/>
              </a:ext>
            </a:extLst>
          </p:cNvPr>
          <p:cNvSpPr txBox="1"/>
          <p:nvPr/>
        </p:nvSpPr>
        <p:spPr>
          <a:xfrm>
            <a:off x="5974301" y="4958697"/>
            <a:ext cx="52725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5"/>
                </a:solidFill>
                <a:latin typeface="Bahnschrift Light" panose="020B0502040204020203" pitchFamily="34" charset="0"/>
              </a:rPr>
              <a:t>&gt;50 years of </a:t>
            </a:r>
            <a:r>
              <a:rPr lang="en-US" sz="2000" dirty="0" err="1">
                <a:solidFill>
                  <a:schemeClr val="accent5"/>
                </a:solidFill>
                <a:latin typeface="Bahnschrift Light" panose="020B0502040204020203" pitchFamily="34" charset="0"/>
              </a:rPr>
              <a:t>a</a:t>
            </a:r>
            <a:r>
              <a:rPr lang="en-US" sz="2000" baseline="-25000" dirty="0" err="1">
                <a:solidFill>
                  <a:schemeClr val="accent5"/>
                </a:solidFill>
                <a:latin typeface="Bahnschrift Light" panose="020B0502040204020203" pitchFamily="34" charset="0"/>
              </a:rPr>
              <a:t>μ</a:t>
            </a:r>
            <a:endParaRPr lang="en-US" sz="2000" baseline="-25000" dirty="0">
              <a:solidFill>
                <a:schemeClr val="accent5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4C838E8-1509-1FFF-5D36-72058E45F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muons?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8781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726EC-B240-0EA9-9131-1F527EF0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F587A-96D4-8B8E-8CCA-90C766E36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925" y="1280160"/>
            <a:ext cx="11763103" cy="5250122"/>
          </a:xfrm>
        </p:spPr>
        <p:txBody>
          <a:bodyPr>
            <a:normAutofit/>
          </a:bodyPr>
          <a:lstStyle/>
          <a:p>
            <a:r>
              <a:rPr lang="en-US" sz="2000" dirty="0"/>
              <a:t>Department of Energy (USA)</a:t>
            </a:r>
          </a:p>
          <a:p>
            <a:r>
              <a:rPr lang="en-US" sz="2000" dirty="0"/>
              <a:t>National Science Foundation (USA)</a:t>
            </a:r>
          </a:p>
          <a:p>
            <a:r>
              <a:rPr lang="en-US" sz="2000" dirty="0" err="1"/>
              <a:t>Istituto</a:t>
            </a:r>
            <a:r>
              <a:rPr lang="en-US" sz="2000" dirty="0"/>
              <a:t> Nazionale di </a:t>
            </a:r>
            <a:r>
              <a:rPr lang="en-US" sz="2000" dirty="0" err="1"/>
              <a:t>Fisica</a:t>
            </a:r>
            <a:r>
              <a:rPr lang="en-US" sz="2000" dirty="0"/>
              <a:t> </a:t>
            </a:r>
            <a:r>
              <a:rPr lang="en-US" sz="2000" dirty="0" err="1"/>
              <a:t>Nucleare</a:t>
            </a:r>
            <a:r>
              <a:rPr lang="en-US" sz="2000" dirty="0"/>
              <a:t> (Italy)</a:t>
            </a:r>
          </a:p>
          <a:p>
            <a:r>
              <a:rPr lang="en-US" sz="2000" dirty="0"/>
              <a:t>Science and Technology Facilities Council (UK)</a:t>
            </a:r>
          </a:p>
          <a:p>
            <a:r>
              <a:rPr lang="en-US" sz="2000" dirty="0"/>
              <a:t>Royal Society (UK)</a:t>
            </a:r>
          </a:p>
          <a:p>
            <a:r>
              <a:rPr lang="en-US" sz="2000" dirty="0"/>
              <a:t>Leverhulme Trust (UK)</a:t>
            </a:r>
          </a:p>
          <a:p>
            <a:r>
              <a:rPr lang="en-US" sz="2000" dirty="0"/>
              <a:t>European Union's Horizon 2020</a:t>
            </a:r>
          </a:p>
          <a:p>
            <a:r>
              <a:rPr lang="en-US" sz="2000" dirty="0"/>
              <a:t>Strong 2020 (EU)</a:t>
            </a:r>
          </a:p>
          <a:p>
            <a:r>
              <a:rPr lang="en-US" sz="2000" dirty="0"/>
              <a:t>German Research Foundation (DFG)</a:t>
            </a:r>
          </a:p>
          <a:p>
            <a:r>
              <a:rPr lang="en-US" sz="2000" dirty="0"/>
              <a:t>National Natural Science Foundation of China</a:t>
            </a:r>
          </a:p>
          <a:p>
            <a:r>
              <a:rPr lang="en-US" sz="2000" dirty="0"/>
              <a:t>MSIP, NRF and IBS-R017-D1 (Republic of Korea)</a:t>
            </a:r>
          </a:p>
        </p:txBody>
      </p:sp>
      <p:pic>
        <p:nvPicPr>
          <p:cNvPr id="4" name="Picture 20" descr="National Natural Science Foundation of China">
            <a:extLst>
              <a:ext uri="{FF2B5EF4-FFF2-40B4-BE49-F238E27FC236}">
                <a16:creationId xmlns:a16="http://schemas.microsoft.com/office/drawing/2014/main" id="{479C0332-7186-FE56-D261-4451CA6C2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365" y="4927486"/>
            <a:ext cx="3555606" cy="72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 Logos | U.S. DOE Office of Science (SC)">
            <a:extLst>
              <a:ext uri="{FF2B5EF4-FFF2-40B4-BE49-F238E27FC236}">
                <a16:creationId xmlns:a16="http://schemas.microsoft.com/office/drawing/2014/main" id="{98357EAC-584D-F7B3-E44F-A1F8C09C7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2487" y="878454"/>
            <a:ext cx="2120557" cy="68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0EF4648-17A4-A3C4-9D58-CB418D354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0482" y="748652"/>
            <a:ext cx="960995" cy="96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0E4C2158-FE17-6B9D-26BA-4EEEA8131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2778" y="1799054"/>
            <a:ext cx="1201791" cy="60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TFC Logo new — FREYA">
            <a:extLst>
              <a:ext uri="{FF2B5EF4-FFF2-40B4-BE49-F238E27FC236}">
                <a16:creationId xmlns:a16="http://schemas.microsoft.com/office/drawing/2014/main" id="{A7A40791-D883-36FA-4D31-11C461ED0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5610" y="2519661"/>
            <a:ext cx="2367806" cy="60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National Research Foundation (South Korea) (NRF)">
            <a:extLst>
              <a:ext uri="{FF2B5EF4-FFF2-40B4-BE49-F238E27FC236}">
                <a16:creationId xmlns:a16="http://schemas.microsoft.com/office/drawing/2014/main" id="{752CA094-656E-CDB3-58BB-109498E0F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95095" y="5741582"/>
            <a:ext cx="1863388" cy="5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6" descr="DFG, German Research Foundation">
            <a:extLst>
              <a:ext uri="{FF2B5EF4-FFF2-40B4-BE49-F238E27FC236}">
                <a16:creationId xmlns:a16="http://schemas.microsoft.com/office/drawing/2014/main" id="{9AA4ED09-1DE0-DD70-07E3-529BB1E3F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453" y="4519900"/>
            <a:ext cx="2373589" cy="30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October: Royal Society URFs | News and features | University ...">
            <a:extLst>
              <a:ext uri="{FF2B5EF4-FFF2-40B4-BE49-F238E27FC236}">
                <a16:creationId xmlns:a16="http://schemas.microsoft.com/office/drawing/2014/main" id="{40716CE1-B167-C26B-9E7A-68F0C8748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5991" y="1784827"/>
            <a:ext cx="1058422" cy="69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ECRYPT">
            <a:extLst>
              <a:ext uri="{FF2B5EF4-FFF2-40B4-BE49-F238E27FC236}">
                <a16:creationId xmlns:a16="http://schemas.microsoft.com/office/drawing/2014/main" id="{06AD3B87-CC82-895B-A64F-1AA6AE97D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4038" y="3254684"/>
            <a:ext cx="2048933" cy="6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close-up of a logo&#10;&#10;Description automatically generated">
            <a:extLst>
              <a:ext uri="{FF2B5EF4-FFF2-40B4-BE49-F238E27FC236}">
                <a16:creationId xmlns:a16="http://schemas.microsoft.com/office/drawing/2014/main" id="{90EA3FC2-4636-EE80-DB1B-91F43EEAEFB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9430" y="3252832"/>
            <a:ext cx="1815653" cy="606925"/>
          </a:xfrm>
          <a:prstGeom prst="rect">
            <a:avLst/>
          </a:prstGeom>
        </p:spPr>
      </p:pic>
      <p:pic>
        <p:nvPicPr>
          <p:cNvPr id="15" name="Picture 2" descr="STRONG-2020: EU-Project for the Investigation of Strong ...">
            <a:extLst>
              <a:ext uri="{FF2B5EF4-FFF2-40B4-BE49-F238E27FC236}">
                <a16:creationId xmlns:a16="http://schemas.microsoft.com/office/drawing/2014/main" id="{236F0870-EAE5-55EB-816E-042756367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3719" y="3943509"/>
            <a:ext cx="2213526" cy="51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F64D92C6-ADDA-4B5F-ACC0-D66F05812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5708" y="5643741"/>
            <a:ext cx="1360016" cy="73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nstitute for Basic Science IBS | Smart Water Magazine">
            <a:extLst>
              <a:ext uri="{FF2B5EF4-FFF2-40B4-BE49-F238E27FC236}">
                <a16:creationId xmlns:a16="http://schemas.microsoft.com/office/drawing/2014/main" id="{2A1A350E-B575-86F3-AAC5-B4EC8B2B9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1455" y="5612694"/>
            <a:ext cx="859109" cy="85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8960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E0D8F-EBB9-02A4-66E6-0480664FE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8D820-BBAA-DAC2-10AE-BEE952283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B50BB-9F5D-8482-EDC7-E59968653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17F69-9876-F01A-D1DD-04FCC603A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4235-D0ED-4234-ADBD-27EA329C15C2}" type="datetime1">
              <a:rPr lang="en-GB" smtClean="0"/>
              <a:pPr/>
              <a:t>08/07/2025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9E941-FEB7-2275-42D9-96B7B32F3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21387-55AC-3A63-0F3E-A010799AE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6623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BDC51-1E14-15EF-F20F-2F80987DF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492FD-7080-68E0-C411-AF5F9D0A9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B1D67C4E-9839-B893-313E-6C088C7EA267}"/>
              </a:ext>
            </a:extLst>
          </p:cNvPr>
          <p:cNvSpPr txBox="1">
            <a:spLocks/>
          </p:cNvSpPr>
          <p:nvPr/>
        </p:nvSpPr>
        <p:spPr>
          <a:xfrm>
            <a:off x="458712" y="1154979"/>
            <a:ext cx="6967870" cy="50133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Two ways to compute non-perturbative HVP terms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9341BB2D-36AF-B23F-C1A2-94CA9B5745D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041F5A-7656-4730-BDA3-0F43F5ABE7AB}" type="slidenum">
              <a:rPr lang="en-GB" smtClean="0"/>
              <a:pPr/>
              <a:t>52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5E5FDF-CF77-7D1E-49BF-301DEAFAE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78" y="2668368"/>
            <a:ext cx="5591000" cy="2667122"/>
          </a:xfrm>
          <a:prstGeom prst="rect">
            <a:avLst/>
          </a:prstGeom>
        </p:spPr>
      </p:pic>
      <p:grpSp>
        <p:nvGrpSpPr>
          <p:cNvPr id="7" name="Group 14">
            <a:extLst>
              <a:ext uri="{FF2B5EF4-FFF2-40B4-BE49-F238E27FC236}">
                <a16:creationId xmlns:a16="http://schemas.microsoft.com/office/drawing/2014/main" id="{A1C5F0C1-8B4B-3850-2C8C-16FCA659D0C6}"/>
              </a:ext>
            </a:extLst>
          </p:cNvPr>
          <p:cNvGrpSpPr/>
          <p:nvPr/>
        </p:nvGrpSpPr>
        <p:grpSpPr>
          <a:xfrm>
            <a:off x="7426582" y="2739975"/>
            <a:ext cx="3548506" cy="2259334"/>
            <a:chOff x="6429233" y="754798"/>
            <a:chExt cx="2492517" cy="1738923"/>
          </a:xfrm>
        </p:grpSpPr>
        <p:pic>
          <p:nvPicPr>
            <p:cNvPr id="8" name="Picture 15" descr="A grid with a letter x and a dotted point&#10;&#10;Description automatically generated">
              <a:extLst>
                <a:ext uri="{FF2B5EF4-FFF2-40B4-BE49-F238E27FC236}">
                  <a16:creationId xmlns:a16="http://schemas.microsoft.com/office/drawing/2014/main" id="{97EE1FDB-DA87-EFC7-9AAF-59454847E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76913"/>
            <a:stretch/>
          </p:blipFill>
          <p:spPr>
            <a:xfrm>
              <a:off x="6429233" y="754798"/>
              <a:ext cx="658822" cy="1738923"/>
            </a:xfrm>
            <a:prstGeom prst="rect">
              <a:avLst/>
            </a:prstGeom>
          </p:spPr>
        </p:pic>
        <p:pic>
          <p:nvPicPr>
            <p:cNvPr id="9" name="Picture 16" descr="A grid with a letter x and a dotted point&#10;&#10;Description automatically generated">
              <a:extLst>
                <a:ext uri="{FF2B5EF4-FFF2-40B4-BE49-F238E27FC236}">
                  <a16:creationId xmlns:a16="http://schemas.microsoft.com/office/drawing/2014/main" id="{6D78E174-5D69-5D61-4BE9-1099AFDF1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742"/>
            <a:stretch/>
          </p:blipFill>
          <p:spPr>
            <a:xfrm>
              <a:off x="7088055" y="754798"/>
              <a:ext cx="1833695" cy="173892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ACB76E4-5E02-E424-D23A-7509FB927716}"/>
              </a:ext>
            </a:extLst>
          </p:cNvPr>
          <p:cNvSpPr txBox="1"/>
          <p:nvPr/>
        </p:nvSpPr>
        <p:spPr>
          <a:xfrm>
            <a:off x="7196246" y="2110776"/>
            <a:ext cx="43573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  <a:latin typeface="Bahnschrift Light" panose="020B0502040204020203" pitchFamily="34" charset="0"/>
              </a:rPr>
              <a:t>Lattice QCD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07494F85-4628-CBDD-53B3-8A4993F6154A}"/>
              </a:ext>
            </a:extLst>
          </p:cNvPr>
          <p:cNvSpPr txBox="1">
            <a:spLocks/>
          </p:cNvSpPr>
          <p:nvPr/>
        </p:nvSpPr>
        <p:spPr>
          <a:xfrm>
            <a:off x="28509" y="5229511"/>
            <a:ext cx="6594469" cy="102086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Extract </a:t>
            </a:r>
            <a:r>
              <a:rPr lang="en-US" sz="2000" dirty="0" err="1">
                <a:solidFill>
                  <a:schemeClr val="tx1"/>
                </a:solidFill>
                <a:sym typeface="Wingdings" pitchFamily="2" charset="2"/>
              </a:rPr>
              <a:t>a</a:t>
            </a:r>
            <a:r>
              <a:rPr lang="en-US" sz="2000" baseline="-25000" dirty="0" err="1">
                <a:solidFill>
                  <a:schemeClr val="tx1"/>
                </a:solidFill>
                <a:sym typeface="Wingdings" pitchFamily="2" charset="2"/>
              </a:rPr>
              <a:t>μ</a:t>
            </a: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 via dispersion relation with hadronic cross-sections measured at </a:t>
            </a:r>
            <a:r>
              <a:rPr lang="en-US" sz="2000" dirty="0" err="1">
                <a:solidFill>
                  <a:schemeClr val="tx1"/>
                </a:solidFill>
                <a:sym typeface="Wingdings" pitchFamily="2" charset="2"/>
              </a:rPr>
              <a:t>e</a:t>
            </a:r>
            <a:r>
              <a:rPr lang="en-US" sz="2000" baseline="30000" dirty="0" err="1">
                <a:solidFill>
                  <a:schemeClr val="tx1"/>
                </a:solidFill>
                <a:sym typeface="Wingdings" pitchFamily="2" charset="2"/>
              </a:rPr>
              <a:t>+</a:t>
            </a:r>
            <a:r>
              <a:rPr lang="en-US" sz="2000" dirty="0" err="1">
                <a:solidFill>
                  <a:schemeClr val="tx1"/>
                </a:solidFill>
                <a:sym typeface="Wingdings" pitchFamily="2" charset="2"/>
              </a:rPr>
              <a:t>e</a:t>
            </a:r>
            <a:r>
              <a:rPr lang="en-US" sz="2000" baseline="30000" dirty="0">
                <a:solidFill>
                  <a:schemeClr val="tx1"/>
                </a:solidFill>
                <a:sym typeface="Wingdings" pitchFamily="2" charset="2"/>
              </a:rPr>
              <a:t>-</a:t>
            </a: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 colliders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Over 20 years of data from X different experiments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aseline="30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2" name="Grafik 2">
            <a:extLst>
              <a:ext uri="{FF2B5EF4-FFF2-40B4-BE49-F238E27FC236}">
                <a16:creationId xmlns:a16="http://schemas.microsoft.com/office/drawing/2014/main" id="{CBAABC91-9B7A-AC16-769D-CF3978463D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42" t="7137" r="32759" b="72018"/>
          <a:stretch/>
        </p:blipFill>
        <p:spPr>
          <a:xfrm>
            <a:off x="7053181" y="843707"/>
            <a:ext cx="1557419" cy="982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85C039-FB93-5FCA-69A2-44A878C03C73}"/>
              </a:ext>
            </a:extLst>
          </p:cNvPr>
          <p:cNvSpPr txBox="1"/>
          <p:nvPr/>
        </p:nvSpPr>
        <p:spPr>
          <a:xfrm>
            <a:off x="638451" y="2092159"/>
            <a:ext cx="43573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  <a:latin typeface="Bahnschrift Light" panose="020B0502040204020203" pitchFamily="34" charset="0"/>
              </a:rPr>
              <a:t>Data-driven (dispersive)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CAB3E98A-9D98-4FBA-58D9-6A1D04EED97C}"/>
              </a:ext>
            </a:extLst>
          </p:cNvPr>
          <p:cNvSpPr txBox="1">
            <a:spLocks/>
          </p:cNvSpPr>
          <p:nvPr/>
        </p:nvSpPr>
        <p:spPr>
          <a:xfrm>
            <a:off x="6726963" y="5229511"/>
            <a:ext cx="5295866" cy="102086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Numerical integration on finite space-time lattice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Determination of </a:t>
            </a:r>
            <a:r>
              <a:rPr lang="en-US" sz="2000" dirty="0" err="1">
                <a:solidFill>
                  <a:schemeClr val="tx1"/>
                </a:solidFill>
                <a:sym typeface="Wingdings" pitchFamily="2" charset="2"/>
              </a:rPr>
              <a:t>a</a:t>
            </a:r>
            <a:r>
              <a:rPr lang="en-US" sz="2000" baseline="-25000" dirty="0" err="1">
                <a:solidFill>
                  <a:schemeClr val="tx1"/>
                </a:solidFill>
                <a:sym typeface="Wingdings" pitchFamily="2" charset="2"/>
              </a:rPr>
              <a:t>μ</a:t>
            </a: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 from first principles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aseline="30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323E2E3-1249-59FB-CF9A-1CC69A0CA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status of the HVP prediction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47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148FA-07A8-B6F7-0DE0-3DA36E9BD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93BA1-77DA-6446-9856-8FF2A6BD83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4BC0B743-4E48-19F2-27E5-10CE3AC5BD86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041F5A-7656-4730-BDA3-0F43F5ABE7AB}" type="slidenum">
              <a:rPr lang="en-GB" smtClean="0"/>
              <a:pPr/>
              <a:t>53</a:t>
            </a:fld>
            <a:endParaRPr lang="en-GB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46EB1198-84C9-C748-4995-942F25BE7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MUonE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259A2D-3FDD-B92D-A3D3-9DFB9ADFD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961" y="780643"/>
            <a:ext cx="9947189" cy="541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628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19754-921E-0D6B-8796-2217D5EF0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3D750-D050-73D2-F4D7-33C090E1B2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590B8D28-B51C-E017-59ED-690F61579D4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041F5A-7656-4730-BDA3-0F43F5ABE7AB}" type="slidenum">
              <a:rPr lang="en-GB" smtClean="0"/>
              <a:pPr/>
              <a:t>54</a:t>
            </a:fld>
            <a:endParaRPr lang="en-GB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FE983825-59D2-D90D-0529-16E078845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Lattice QCD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447917-61DB-8DCB-AA0F-16DEE378C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73" y="1143000"/>
            <a:ext cx="6892153" cy="522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396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08F80-ECFE-A8F1-F161-DD6738807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D82F8-E438-FF1D-ECB0-1404DD461C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7A0EB5F7-72B8-6DF4-1A6F-CD2DBF93CBE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041F5A-7656-4730-BDA3-0F43F5ABE7AB}" type="slidenum">
              <a:rPr lang="en-GB" smtClean="0"/>
              <a:pPr/>
              <a:t>55</a:t>
            </a:fld>
            <a:endParaRPr lang="en-GB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6F6EC02-0AF0-0F63-F7A8-A5EFA942E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</a:t>
            </a:r>
            <a:r>
              <a:rPr lang="en-GB" dirty="0" err="1"/>
              <a:t>HLbL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097265-D2AC-44A7-B6FB-42F1AC6C4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" y="700521"/>
            <a:ext cx="10302240" cy="566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66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65677-7978-BFEB-4C8A-25A6F442B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B605C-5E63-D123-4180-5AC8FD829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BB294544-24FB-AC6E-E1CE-88AEE80EB49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041F5A-7656-4730-BDA3-0F43F5ABE7AB}" type="slidenum">
              <a:rPr lang="en-GB" smtClean="0"/>
              <a:pPr/>
              <a:t>56</a:t>
            </a:fld>
            <a:endParaRPr lang="en-GB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061E7ADE-BCBD-57F7-AF84-1DC8DFA43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 Summary from TI WP2025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4CD89-6F9D-2563-04E8-CA01E9CF3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760" y="999725"/>
            <a:ext cx="9448800" cy="50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996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3B4B8-E35F-2DA8-0A91-8ED238758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4D22D-810C-2E40-09A3-251A92A2F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29679" cy="700521"/>
          </a:xfrm>
        </p:spPr>
        <p:txBody>
          <a:bodyPr/>
          <a:lstStyle/>
          <a:p>
            <a:r>
              <a:rPr lang="en-GB" dirty="0"/>
              <a:t>Relativistic expression for </a:t>
            </a:r>
            <a:r>
              <a:rPr lang="el-GR" dirty="0"/>
              <a:t>ω</a:t>
            </a:r>
            <a:r>
              <a:rPr lang="en-GB" baseline="-25000" dirty="0"/>
              <a:t>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4EAB7-FE81-4383-CD53-ACE5501B33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60DA9-677F-7EDA-530E-A3AEF4BEE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57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5A30863A-231E-3740-5607-D41E97EFEE02}"/>
              </a:ext>
            </a:extLst>
          </p:cNvPr>
          <p:cNvSpPr/>
          <p:nvPr/>
        </p:nvSpPr>
        <p:spPr>
          <a:xfrm>
            <a:off x="2781300" y="977835"/>
            <a:ext cx="837732" cy="1289115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5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02C1E3-2A12-023E-DCD0-3BBCC882F20E}"/>
              </a:ext>
            </a:extLst>
          </p:cNvPr>
          <p:cNvSpPr/>
          <p:nvPr/>
        </p:nvSpPr>
        <p:spPr>
          <a:xfrm>
            <a:off x="3829050" y="977835"/>
            <a:ext cx="3105150" cy="1289115"/>
          </a:xfrm>
          <a:prstGeom prst="roundRect">
            <a:avLst/>
          </a:prstGeom>
          <a:solidFill>
            <a:schemeClr val="bg2">
              <a:lumMod val="75000"/>
              <a:alpha val="2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425B40C-B049-E0F7-3468-3CDE5415155A}"/>
              </a:ext>
            </a:extLst>
          </p:cNvPr>
          <p:cNvSpPr/>
          <p:nvPr/>
        </p:nvSpPr>
        <p:spPr>
          <a:xfrm>
            <a:off x="7248777" y="955872"/>
            <a:ext cx="3381629" cy="1289115"/>
          </a:xfrm>
          <a:prstGeom prst="roundRect">
            <a:avLst/>
          </a:prstGeom>
          <a:solidFill>
            <a:schemeClr val="accent6">
              <a:lumMod val="75000"/>
              <a:alpha val="2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Bahnschrift Light" panose="020B0502040204020203" pitchFamily="34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B66808A2-6D7E-181D-AAA9-E672D928A2A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19" y="1094896"/>
            <a:ext cx="9525988" cy="10110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6CAF89-9C6D-8BD9-4158-9F7BBC01774D}"/>
              </a:ext>
            </a:extLst>
          </p:cNvPr>
          <p:cNvSpPr txBox="1"/>
          <p:nvPr/>
        </p:nvSpPr>
        <p:spPr>
          <a:xfrm>
            <a:off x="838200" y="2598074"/>
            <a:ext cx="2204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Bahnschrift Light" panose="020B0502040204020203" pitchFamily="34" charset="0"/>
              </a:rPr>
              <a:t>Non-relativistic limit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2B572F-3E99-10C1-88B5-B425DA1D2609}"/>
              </a:ext>
            </a:extLst>
          </p:cNvPr>
          <p:cNvSpPr txBox="1"/>
          <p:nvPr/>
        </p:nvSpPr>
        <p:spPr>
          <a:xfrm>
            <a:off x="3995215" y="2556169"/>
            <a:ext cx="27728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Bahnschrift Light" panose="020B0502040204020203" pitchFamily="34" charset="0"/>
              </a:rPr>
              <a:t>Motion non-perpendicular to B-field</a:t>
            </a:r>
          </a:p>
          <a:p>
            <a:pPr algn="ctr"/>
            <a:endParaRPr lang="en-GB" dirty="0">
              <a:latin typeface="Bahnschrift Light" panose="020B0502040204020203" pitchFamily="34" charset="0"/>
            </a:endParaRPr>
          </a:p>
          <a:p>
            <a:pPr algn="ctr"/>
            <a:r>
              <a:rPr lang="en-GB" dirty="0">
                <a:latin typeface="Bahnschrift Light" panose="020B0502040204020203" pitchFamily="34" charset="0"/>
              </a:rPr>
              <a:t>Cyclotron motion assumes motion perpendicular to B-field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A8F45B-8B04-E811-CE2C-A7FE399DCBF5}"/>
              </a:ext>
            </a:extLst>
          </p:cNvPr>
          <p:cNvSpPr txBox="1"/>
          <p:nvPr/>
        </p:nvSpPr>
        <p:spPr>
          <a:xfrm>
            <a:off x="7224655" y="2607539"/>
            <a:ext cx="41050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Bahnschrift Light" panose="020B0502040204020203" pitchFamily="34" charset="0"/>
              </a:rPr>
              <a:t>Relativistic motional magnetic field</a:t>
            </a:r>
          </a:p>
          <a:p>
            <a:pPr algn="ctr"/>
            <a:endParaRPr lang="en-GB" dirty="0">
              <a:latin typeface="Bahnschrift Light" panose="020B0502040204020203" pitchFamily="34" charset="0"/>
            </a:endParaRPr>
          </a:p>
          <a:p>
            <a:pPr algn="ctr"/>
            <a:r>
              <a:rPr lang="en-GB" dirty="0">
                <a:latin typeface="Bahnschrift Light" panose="020B0502040204020203" pitchFamily="34" charset="0"/>
              </a:rPr>
              <a:t>Proportional to electric field</a:t>
            </a:r>
          </a:p>
          <a:p>
            <a:pPr algn="ctr"/>
            <a:endParaRPr lang="en-GB" dirty="0">
              <a:latin typeface="Bahnschrift Light" panose="020B0502040204020203" pitchFamily="34" charset="0"/>
            </a:endParaRPr>
          </a:p>
          <a:p>
            <a:pPr algn="ctr"/>
            <a:r>
              <a:rPr lang="en-GB" dirty="0">
                <a:latin typeface="Bahnschrift Light" panose="020B0502040204020203" pitchFamily="34" charset="0"/>
              </a:rPr>
              <a:t>Disappears for “magic” </a:t>
            </a:r>
            <a:r>
              <a:rPr lang="el-GR" dirty="0">
                <a:latin typeface="Bahnschrift Light" panose="020B0502040204020203" pitchFamily="34" charset="0"/>
              </a:rPr>
              <a:t>γ</a:t>
            </a:r>
            <a:r>
              <a:rPr lang="en-GB" dirty="0">
                <a:latin typeface="Bahnschrift Light" panose="020B0502040204020203" pitchFamily="34" charset="0"/>
              </a:rPr>
              <a:t> = 29.3 </a:t>
            </a:r>
            <a:br>
              <a:rPr lang="en-GB" dirty="0">
                <a:latin typeface="Bahnschrift Light" panose="020B0502040204020203" pitchFamily="34" charset="0"/>
              </a:rPr>
            </a:br>
            <a:r>
              <a:rPr lang="en-GB" dirty="0">
                <a:latin typeface="Bahnschrift Light" panose="020B0502040204020203" pitchFamily="34" charset="0"/>
                <a:sym typeface="Wingdings" panose="05000000000000000000" pitchFamily="2" charset="2"/>
              </a:rPr>
              <a:t> magic momentum 3.09 GeV / c</a:t>
            </a:r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A7E16-C928-7107-9704-45E1A10AA6F8}"/>
              </a:ext>
            </a:extLst>
          </p:cNvPr>
          <p:cNvSpPr txBox="1"/>
          <p:nvPr/>
        </p:nvSpPr>
        <p:spPr>
          <a:xfrm>
            <a:off x="749313" y="4886465"/>
            <a:ext cx="85527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Bahnschrift Light" panose="020B0502040204020203" pitchFamily="34" charset="0"/>
              </a:rPr>
              <a:t>Not all muons are at the ‘magic’ momentum of 3.1 GeV </a:t>
            </a:r>
          </a:p>
          <a:p>
            <a:endParaRPr lang="en-US" sz="2000" dirty="0">
              <a:solidFill>
                <a:srgbClr val="FF0000"/>
              </a:solidFill>
              <a:latin typeface="Bahnschrift Light" panose="020B0502040204020203" pitchFamily="34" charset="0"/>
            </a:endParaRPr>
          </a:p>
          <a:p>
            <a:r>
              <a:rPr lang="en-US" sz="2000" dirty="0">
                <a:solidFill>
                  <a:srgbClr val="4744E4"/>
                </a:solidFill>
                <a:latin typeface="Bahnschrift Light" panose="020B0502040204020203" pitchFamily="34" charset="0"/>
              </a:rPr>
              <a:t>Vertical momentum component aligned with B field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4AB5A-5324-8364-CDE3-B193CE5F900B}"/>
              </a:ext>
            </a:extLst>
          </p:cNvPr>
          <p:cNvSpPr txBox="1"/>
          <p:nvPr/>
        </p:nvSpPr>
        <p:spPr>
          <a:xfrm>
            <a:off x="7605895" y="4781155"/>
            <a:ext cx="1361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Bahnschrift Light" panose="020B0502040204020203" pitchFamily="34" charset="0"/>
              </a:rPr>
              <a:t>E-field correction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519920-8DF0-5D81-7693-B78B3C3D2DB8}"/>
              </a:ext>
            </a:extLst>
          </p:cNvPr>
          <p:cNvSpPr txBox="1"/>
          <p:nvPr/>
        </p:nvSpPr>
        <p:spPr>
          <a:xfrm>
            <a:off x="7605895" y="5459489"/>
            <a:ext cx="1320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FF"/>
                </a:solidFill>
                <a:latin typeface="Bahnschrift Light" panose="020B0502040204020203" pitchFamily="34" charset="0"/>
              </a:rPr>
              <a:t>Pitch correction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9D6BBE-175D-50C4-CFED-399308134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0161" y="4756720"/>
            <a:ext cx="1092200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D9738C-B372-0DCC-226A-F34956F2C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6427" y="5521239"/>
            <a:ext cx="1016000" cy="6096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5699E4B-D0F4-AA97-B842-F1AF00133FAD}"/>
              </a:ext>
            </a:extLst>
          </p:cNvPr>
          <p:cNvCxnSpPr/>
          <p:nvPr/>
        </p:nvCxnSpPr>
        <p:spPr>
          <a:xfrm flipV="1">
            <a:off x="2451100" y="2244987"/>
            <a:ext cx="457200" cy="353087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9260F29-7985-0278-716D-EB18D6D0121C}"/>
              </a:ext>
            </a:extLst>
          </p:cNvPr>
          <p:cNvCxnSpPr/>
          <p:nvPr/>
        </p:nvCxnSpPr>
        <p:spPr>
          <a:xfrm flipV="1">
            <a:off x="4984419" y="2244987"/>
            <a:ext cx="457200" cy="35308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8EFFED-46C7-823A-4A8B-2913EAB0E366}"/>
              </a:ext>
            </a:extLst>
          </p:cNvPr>
          <p:cNvCxnSpPr/>
          <p:nvPr/>
        </p:nvCxnSpPr>
        <p:spPr>
          <a:xfrm flipV="1">
            <a:off x="8819967" y="2234421"/>
            <a:ext cx="457200" cy="35308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0607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318CD-C97C-6605-3651-6819B8F13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CB265-164A-AD28-BD5C-6A88AE9B1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29679" cy="700521"/>
          </a:xfrm>
        </p:spPr>
        <p:txBody>
          <a:bodyPr/>
          <a:lstStyle/>
          <a:p>
            <a:r>
              <a:rPr lang="en-GB" dirty="0"/>
              <a:t>CPT and Lorentz Violation</a:t>
            </a:r>
            <a:endParaRPr lang="en-GB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776DB-6938-7B75-9385-5033E419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00ACB-0B82-4950-557B-4BA4CE81D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58</a:t>
            </a:fld>
            <a:endParaRPr lang="en-GB" dirty="0">
              <a:latin typeface="Bahnschrift Ligh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1D44B2-0C24-8042-5193-DD5CC748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714851"/>
            <a:ext cx="10665941" cy="550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222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0D309-74AA-2EA3-A3EE-DF7F3C941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9447E-B103-3FDB-83EC-F8E12DE8C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29679" cy="700521"/>
          </a:xfrm>
        </p:spPr>
        <p:txBody>
          <a:bodyPr/>
          <a:lstStyle/>
          <a:p>
            <a:r>
              <a:rPr lang="en-GB" dirty="0"/>
              <a:t>Dark Matter</a:t>
            </a:r>
            <a:endParaRPr lang="en-GB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99B50-121B-207D-4C75-F158F7577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6808C-7D5A-CECA-A02F-81E077734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59</a:t>
            </a:fld>
            <a:endParaRPr lang="en-GB" dirty="0">
              <a:latin typeface="Bahnschrift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872F8F-9BED-DF08-7B0C-75B3F3527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14" y="751301"/>
            <a:ext cx="10309034" cy="535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79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08/07/2025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E483C4-C02E-4A3A-98C8-D9A679DCEF61}"/>
              </a:ext>
            </a:extLst>
          </p:cNvPr>
          <p:cNvSpPr/>
          <p:nvPr/>
        </p:nvSpPr>
        <p:spPr>
          <a:xfrm>
            <a:off x="5238750" y="5499100"/>
            <a:ext cx="374650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1C5A5C4-FACA-4873-B94E-20B74FCEF0A4}"/>
              </a:ext>
            </a:extLst>
          </p:cNvPr>
          <p:cNvGrpSpPr/>
          <p:nvPr/>
        </p:nvGrpSpPr>
        <p:grpSpPr>
          <a:xfrm>
            <a:off x="136014" y="3546103"/>
            <a:ext cx="2855004" cy="1210079"/>
            <a:chOff x="335554" y="3182134"/>
            <a:chExt cx="2855004" cy="121007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034348B-FFE2-47F0-9C62-57AC13FCA5F2}"/>
                </a:ext>
              </a:extLst>
            </p:cNvPr>
            <p:cNvGrpSpPr/>
            <p:nvPr/>
          </p:nvGrpSpPr>
          <p:grpSpPr>
            <a:xfrm>
              <a:off x="955761" y="3182134"/>
              <a:ext cx="2234797" cy="1210079"/>
              <a:chOff x="5729974" y="1266618"/>
              <a:chExt cx="2586252" cy="140038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8C6AFCA-C192-4370-92CD-36E42F28C7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58162"/>
              <a:stretch/>
            </p:blipFill>
            <p:spPr>
              <a:xfrm>
                <a:off x="5729974" y="1266618"/>
                <a:ext cx="2586252" cy="943182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BDEC19F-C146-44E4-9BF0-B8849F3F1F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839" t="74649" r="82322" b="8451"/>
              <a:stretch/>
            </p:blipFill>
            <p:spPr>
              <a:xfrm>
                <a:off x="6172200" y="2286000"/>
                <a:ext cx="228600" cy="381000"/>
              </a:xfrm>
              <a:prstGeom prst="rect">
                <a:avLst/>
              </a:prstGeom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33106B2-6639-49BA-AEFD-F80116058114}"/>
                  </a:ext>
                </a:extLst>
              </p:cNvPr>
              <p:cNvCxnSpPr/>
              <p:nvPr/>
            </p:nvCxnSpPr>
            <p:spPr>
              <a:xfrm>
                <a:off x="6248400" y="2209800"/>
                <a:ext cx="1803400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58EEAE0-862D-4F7B-9082-34D74C027D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839" t="74649" r="82322" b="8451"/>
              <a:stretch/>
            </p:blipFill>
            <p:spPr>
              <a:xfrm>
                <a:off x="7924800" y="2286000"/>
                <a:ext cx="228600" cy="381000"/>
              </a:xfrm>
              <a:prstGeom prst="rect">
                <a:avLst/>
              </a:prstGeom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DE361FB-31D8-4929-A9BD-118A7806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554" y="3363369"/>
              <a:ext cx="770624" cy="297108"/>
            </a:xfrm>
            <a:prstGeom prst="rect">
              <a:avLst/>
            </a:prstGeom>
          </p:spPr>
        </p:pic>
      </p:grpSp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4DAA536D-D9D9-436E-B253-B4B16BF0F11D}"/>
              </a:ext>
            </a:extLst>
          </p:cNvPr>
          <p:cNvSpPr txBox="1">
            <a:spLocks/>
          </p:cNvSpPr>
          <p:nvPr/>
        </p:nvSpPr>
        <p:spPr>
          <a:xfrm>
            <a:off x="6367468" y="4118437"/>
            <a:ext cx="5508171" cy="237695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Bahnschrift Light" panose="020B0502040204020203" pitchFamily="34" charset="0"/>
              </a:rPr>
              <a:t>For a pure Dirac spin-½ charged fermion, g is exactly 2</a:t>
            </a:r>
          </a:p>
          <a:p>
            <a:r>
              <a:rPr lang="en-US" dirty="0">
                <a:solidFill>
                  <a:srgbClr val="000000"/>
                </a:solidFill>
                <a:latin typeface="Bahnschrift Light" panose="020B0502040204020203" pitchFamily="34" charset="0"/>
                <a:ea typeface="+mn-ea"/>
                <a:cs typeface="+mn-cs"/>
              </a:rPr>
              <a:t>Interactions between the muon and virtual particles alter the value</a:t>
            </a:r>
          </a:p>
          <a:p>
            <a:r>
              <a:rPr lang="en-US" dirty="0">
                <a:solidFill>
                  <a:srgbClr val="000000"/>
                </a:solidFill>
                <a:latin typeface="Bahnschrift Light" panose="020B0502040204020203" pitchFamily="34" charset="0"/>
                <a:ea typeface="+mn-ea"/>
                <a:cs typeface="+mn-cs"/>
              </a:rPr>
              <a:t>X &amp; Y particles could be SM or new physics</a:t>
            </a:r>
            <a:endParaRPr lang="en-US" dirty="0">
              <a:solidFill>
                <a:srgbClr val="000000"/>
              </a:solidFill>
              <a:latin typeface="Bahnschrift Light" panose="020B0502040204020203" pitchFamily="34" charset="0"/>
            </a:endParaRPr>
          </a:p>
          <a:p>
            <a:endParaRPr lang="en-US" dirty="0">
              <a:solidFill>
                <a:srgbClr val="000000"/>
              </a:solidFill>
              <a:latin typeface="Bahnschrift Light" panose="020B0502040204020203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864ADC6-71FD-4104-B42D-D2B67A985333}"/>
              </a:ext>
            </a:extLst>
          </p:cNvPr>
          <p:cNvGrpSpPr/>
          <p:nvPr/>
        </p:nvGrpSpPr>
        <p:grpSpPr>
          <a:xfrm>
            <a:off x="3325936" y="3395168"/>
            <a:ext cx="2706613" cy="1610365"/>
            <a:chOff x="343246" y="4600341"/>
            <a:chExt cx="2706613" cy="1610365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474E487-54B8-4B94-A97E-5218050DE771}"/>
                </a:ext>
              </a:extLst>
            </p:cNvPr>
            <p:cNvGrpSpPr/>
            <p:nvPr/>
          </p:nvGrpSpPr>
          <p:grpSpPr>
            <a:xfrm>
              <a:off x="1202435" y="4600341"/>
              <a:ext cx="1847424" cy="1610365"/>
              <a:chOff x="3357348" y="1936612"/>
              <a:chExt cx="2586252" cy="2254388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06D5907F-9B6F-4E34-A2BC-5B6150679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57348" y="1936612"/>
                <a:ext cx="2586252" cy="2254388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2D6A3405-EE23-40E7-80CC-2CA4380D83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839" t="74649" r="82322" b="8451"/>
              <a:stretch/>
            </p:blipFill>
            <p:spPr>
              <a:xfrm>
                <a:off x="5638800" y="3657600"/>
                <a:ext cx="228600" cy="381000"/>
              </a:xfrm>
              <a:prstGeom prst="rect">
                <a:avLst/>
              </a:prstGeom>
            </p:spPr>
          </p:pic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4F048FA-7A4F-4DBF-BA55-60BC1C4D3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246" y="4875181"/>
              <a:ext cx="750324" cy="28928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A4109B-CC26-4CBD-9AE8-856E307C4B3F}"/>
              </a:ext>
            </a:extLst>
          </p:cNvPr>
          <p:cNvGrpSpPr/>
          <p:nvPr/>
        </p:nvGrpSpPr>
        <p:grpSpPr>
          <a:xfrm>
            <a:off x="6809425" y="943482"/>
            <a:ext cx="3581849" cy="2783092"/>
            <a:chOff x="8156477" y="1031505"/>
            <a:chExt cx="3581849" cy="278309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2DDA46B-15D8-4240-B440-E87E94945DC6}"/>
                </a:ext>
              </a:extLst>
            </p:cNvPr>
            <p:cNvSpPr txBox="1"/>
            <p:nvPr/>
          </p:nvSpPr>
          <p:spPr>
            <a:xfrm>
              <a:off x="8156477" y="1293132"/>
              <a:ext cx="4635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004C97"/>
                  </a:solidFill>
                </a:rPr>
                <a:t>B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7E3DAFA-895F-484E-BA20-F599FD369F0E}"/>
                </a:ext>
              </a:extLst>
            </p:cNvPr>
            <p:cNvGrpSpPr/>
            <p:nvPr/>
          </p:nvGrpSpPr>
          <p:grpSpPr>
            <a:xfrm>
              <a:off x="8226073" y="1031505"/>
              <a:ext cx="3512253" cy="2783092"/>
              <a:chOff x="5284996" y="279055"/>
              <a:chExt cx="3512253" cy="2783092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FF2AFC49-24CD-44EE-9766-FF9A2CE925AF}"/>
                  </a:ext>
                </a:extLst>
              </p:cNvPr>
              <p:cNvCxnSpPr/>
              <p:nvPr/>
            </p:nvCxnSpPr>
            <p:spPr>
              <a:xfrm flipV="1">
                <a:off x="5806683" y="279055"/>
                <a:ext cx="1588" cy="2335550"/>
              </a:xfrm>
              <a:prstGeom prst="straightConnector1">
                <a:avLst/>
              </a:prstGeom>
              <a:ln w="41275" cap="flat" cmpd="sng" algn="ctr">
                <a:solidFill>
                  <a:srgbClr val="004C97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B4296045-59FD-47B8-AD46-8C7F2C5FE4C3}"/>
                  </a:ext>
                </a:extLst>
              </p:cNvPr>
              <p:cNvCxnSpPr/>
              <p:nvPr/>
            </p:nvCxnSpPr>
            <p:spPr>
              <a:xfrm flipV="1">
                <a:off x="7041123" y="282885"/>
                <a:ext cx="1588" cy="2335550"/>
              </a:xfrm>
              <a:prstGeom prst="straightConnector1">
                <a:avLst/>
              </a:prstGeom>
              <a:ln w="41275" cap="flat" cmpd="sng" algn="ctr">
                <a:solidFill>
                  <a:srgbClr val="004C97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774F1739-0E5F-4A90-887D-9A6642E8C6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73975" y="282885"/>
                <a:ext cx="1588" cy="2335550"/>
              </a:xfrm>
              <a:prstGeom prst="straightConnector1">
                <a:avLst/>
              </a:prstGeom>
              <a:ln w="41275" cap="flat" cmpd="sng" algn="ctr">
                <a:solidFill>
                  <a:srgbClr val="004C97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3" name="Picture 42" descr="out.gif">
                <a:extLst>
                  <a:ext uri="{FF2B5EF4-FFF2-40B4-BE49-F238E27FC236}">
                    <a16:creationId xmlns:a16="http://schemas.microsoft.com/office/drawing/2014/main" id="{3F7E35A9-0916-4670-B063-FC9852786A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5284996" y="427957"/>
                <a:ext cx="3512253" cy="2634190"/>
              </a:xfrm>
              <a:prstGeom prst="rect">
                <a:avLst/>
              </a:prstGeom>
            </p:spPr>
          </p:pic>
        </p:grpSp>
      </p:grp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3456612-D1CF-330F-B7A0-1CFA1B709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85" y="1006008"/>
            <a:ext cx="4444915" cy="857249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>
                <a:solidFill>
                  <a:srgbClr val="000000"/>
                </a:solidFill>
              </a:rPr>
              <a:t>g</a:t>
            </a:r>
            <a:r>
              <a:rPr lang="en-US" dirty="0">
                <a:solidFill>
                  <a:srgbClr val="000000"/>
                </a:solidFill>
              </a:rPr>
              <a:t>  determines spin precession frequency in a magnetic field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CC58F-EAFF-7BEB-FF95-302D7E0A39CF}"/>
              </a:ext>
            </a:extLst>
          </p:cNvPr>
          <p:cNvSpPr txBox="1"/>
          <p:nvPr/>
        </p:nvSpPr>
        <p:spPr>
          <a:xfrm>
            <a:off x="2765692" y="1829899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2E5286"/>
                </a:solidFill>
                <a:latin typeface="Bahnschrift Light" panose="020B0502040204020203" pitchFamily="34" charset="0"/>
              </a:rPr>
              <a:t>Magnetic Moment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D8277A-290F-FB88-BA9B-12B0A1825594}"/>
              </a:ext>
            </a:extLst>
          </p:cNvPr>
          <p:cNvSpPr txBox="1"/>
          <p:nvPr/>
        </p:nvSpPr>
        <p:spPr>
          <a:xfrm>
            <a:off x="742489" y="1823250"/>
            <a:ext cx="19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2E5286"/>
                </a:solidFill>
                <a:latin typeface="Bahnschrift Light" panose="020B0502040204020203" pitchFamily="34" charset="0"/>
              </a:rPr>
              <a:t>Torque in B-field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BF0C06-865D-4A4B-6B9B-10AAABD5D6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0896" y="2332624"/>
            <a:ext cx="955040" cy="4470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C20225-A31E-B793-AB56-167CAC7CBC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9498" y="2227513"/>
            <a:ext cx="1737360" cy="6705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336DC6A-BCAB-4ED5-8DA1-E8C5C7CFBDCE}"/>
              </a:ext>
            </a:extLst>
          </p:cNvPr>
          <p:cNvSpPr/>
          <p:nvPr/>
        </p:nvSpPr>
        <p:spPr>
          <a:xfrm>
            <a:off x="335554" y="967232"/>
            <a:ext cx="4903196" cy="2092495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44F1BF46-EF92-12AB-F045-8166F1BD5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Magnetic moments: what is </a:t>
            </a:r>
            <a:r>
              <a:rPr lang="en-GB" dirty="0" err="1"/>
              <a:t>a</a:t>
            </a:r>
            <a:r>
              <a:rPr lang="en-GB" baseline="-25000" dirty="0" err="1"/>
              <a:t>μ</a:t>
            </a:r>
            <a:r>
              <a:rPr lang="en-GB" dirty="0"/>
              <a:t>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135ACDC-F783-A9A1-DC3F-0EB57D5E0570}"/>
                  </a:ext>
                </a:extLst>
              </p:cNvPr>
              <p:cNvSpPr txBox="1"/>
              <p:nvPr/>
            </p:nvSpPr>
            <p:spPr>
              <a:xfrm>
                <a:off x="1930672" y="5137312"/>
                <a:ext cx="2374496" cy="938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3200" b="0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3200" b="0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sub>
                      </m:sSub>
                      <m:r>
                        <a:rPr lang="en-GB" sz="3200" b="0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32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320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3200" b="0" i="0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3200" b="0" i="0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sub>
                          </m:sSub>
                          <m:r>
                            <a:rPr lang="en-GB" sz="3200" b="0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 −2</m:t>
                          </m:r>
                        </m:num>
                        <m:den>
                          <m:r>
                            <a:rPr lang="en-GB" sz="3200" b="0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432FF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135ACDC-F783-A9A1-DC3F-0EB57D5E0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672" y="5137312"/>
                <a:ext cx="2374496" cy="938975"/>
              </a:xfrm>
              <a:prstGeom prst="rect">
                <a:avLst/>
              </a:prstGeom>
              <a:blipFill>
                <a:blip r:embed="rId9"/>
                <a:stretch>
                  <a:fillRect l="-1604" t="-9333" r="-3743" b="-14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5997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C24B1-5FC8-EEF1-9FBF-4E749071C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 numbers on a black background&#10;&#10;AI-generated content may be incorrect.">
            <a:extLst>
              <a:ext uri="{FF2B5EF4-FFF2-40B4-BE49-F238E27FC236}">
                <a16:creationId xmlns:a16="http://schemas.microsoft.com/office/drawing/2014/main" id="{CDE6AA2C-D78F-1211-AC12-D3ECABF26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0156"/>
          <a:stretch>
            <a:fillRect/>
          </a:stretch>
        </p:blipFill>
        <p:spPr>
          <a:xfrm>
            <a:off x="2391828" y="3029376"/>
            <a:ext cx="1534724" cy="12573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1F5EE-AC2C-141C-D504-691C7BAE98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ACB2D-7086-723D-52E7-9EE7DEB07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7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F103D5-51C1-0845-D377-C6AE50566A4D}"/>
              </a:ext>
            </a:extLst>
          </p:cNvPr>
          <p:cNvSpPr/>
          <p:nvPr/>
        </p:nvSpPr>
        <p:spPr>
          <a:xfrm>
            <a:off x="6268570" y="5499100"/>
            <a:ext cx="374650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Bahnschrift Light" panose="020B0502040204020203" pitchFamily="34" charset="0"/>
            </a:endParaRPr>
          </a:p>
        </p:txBody>
      </p:sp>
      <p:sp>
        <p:nvSpPr>
          <p:cNvPr id="38" name="Content Placeholder 1">
            <a:extLst>
              <a:ext uri="{FF2B5EF4-FFF2-40B4-BE49-F238E27FC236}">
                <a16:creationId xmlns:a16="http://schemas.microsoft.com/office/drawing/2014/main" id="{52279492-C9C0-AF74-7E8C-1E5FE88EB409}"/>
              </a:ext>
            </a:extLst>
          </p:cNvPr>
          <p:cNvSpPr txBox="1">
            <a:spLocks/>
          </p:cNvSpPr>
          <p:nvPr/>
        </p:nvSpPr>
        <p:spPr>
          <a:xfrm>
            <a:off x="4398692" y="4599338"/>
            <a:ext cx="5775128" cy="152292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4600C5-B5C5-2AFA-29C0-77A3E3D80B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611" b="1318"/>
          <a:stretch/>
        </p:blipFill>
        <p:spPr>
          <a:xfrm>
            <a:off x="1080620" y="2882901"/>
            <a:ext cx="1498600" cy="1193800"/>
          </a:xfrm>
          <a:prstGeom prst="rect">
            <a:avLst/>
          </a:prstGeom>
        </p:spPr>
      </p:pic>
      <p:pic>
        <p:nvPicPr>
          <p:cNvPr id="11" name="Picture 10" descr="g_equals_two.png">
            <a:extLst>
              <a:ext uri="{FF2B5EF4-FFF2-40B4-BE49-F238E27FC236}">
                <a16:creationId xmlns:a16="http://schemas.microsoft.com/office/drawing/2014/main" id="{CA1EF9C6-BF4D-BFC3-2DDE-2F9661B2D9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23" r="26647"/>
          <a:stretch/>
        </p:blipFill>
        <p:spPr>
          <a:xfrm>
            <a:off x="2301062" y="1364065"/>
            <a:ext cx="1470135" cy="161978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7" name="Left Brace 16">
            <a:extLst>
              <a:ext uri="{FF2B5EF4-FFF2-40B4-BE49-F238E27FC236}">
                <a16:creationId xmlns:a16="http://schemas.microsoft.com/office/drawing/2014/main" id="{B92BD701-CE49-D61B-416E-EDDB066749D3}"/>
              </a:ext>
            </a:extLst>
          </p:cNvPr>
          <p:cNvSpPr/>
          <p:nvPr/>
        </p:nvSpPr>
        <p:spPr>
          <a:xfrm rot="16200000" flipH="1">
            <a:off x="3614952" y="2932711"/>
            <a:ext cx="189533" cy="433665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A7336C-6BF6-6D2F-5FF9-A59C90C1B8CB}"/>
              </a:ext>
            </a:extLst>
          </p:cNvPr>
          <p:cNvSpPr txBox="1"/>
          <p:nvPr/>
        </p:nvSpPr>
        <p:spPr>
          <a:xfrm>
            <a:off x="1310401" y="851048"/>
            <a:ext cx="791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Dirac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B81ABC-5FF0-E7B4-A09A-56716AC3EEA6}"/>
              </a:ext>
            </a:extLst>
          </p:cNvPr>
          <p:cNvSpPr txBox="1"/>
          <p:nvPr/>
        </p:nvSpPr>
        <p:spPr>
          <a:xfrm>
            <a:off x="2285817" y="795317"/>
            <a:ext cx="14879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Charged,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spin ½ </a:t>
            </a:r>
          </a:p>
        </p:txBody>
      </p:sp>
      <p:pic>
        <p:nvPicPr>
          <p:cNvPr id="29" name="Picture 28" descr="tea_dirac_color.jpg">
            <a:extLst>
              <a:ext uri="{FF2B5EF4-FFF2-40B4-BE49-F238E27FC236}">
                <a16:creationId xmlns:a16="http://schemas.microsoft.com/office/drawing/2014/main" id="{6C5D90B9-1F35-CA5D-D650-30D4349E32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920" y="1189439"/>
            <a:ext cx="1153179" cy="1601560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C162202-F9B5-5A65-6D71-298788BBB963}"/>
              </a:ext>
            </a:extLst>
          </p:cNvPr>
          <p:cNvCxnSpPr/>
          <p:nvPr/>
        </p:nvCxnSpPr>
        <p:spPr>
          <a:xfrm>
            <a:off x="3112620" y="2768600"/>
            <a:ext cx="469900" cy="26670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7BD594BB-7B83-DDA1-8D4A-41A202565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Standard Model components of g</a:t>
            </a:r>
            <a:r>
              <a:rPr lang="el-GR" baseline="-25000" dirty="0"/>
              <a:t>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149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CCC32-F162-BDEB-0336-358818A23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 numbers on a black background&#10;&#10;AI-generated content may be incorrect.">
            <a:extLst>
              <a:ext uri="{FF2B5EF4-FFF2-40B4-BE49-F238E27FC236}">
                <a16:creationId xmlns:a16="http://schemas.microsoft.com/office/drawing/2014/main" id="{5D242D0E-1C59-01DF-35B3-4DE1D3865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6662"/>
          <a:stretch>
            <a:fillRect/>
          </a:stretch>
        </p:blipFill>
        <p:spPr>
          <a:xfrm>
            <a:off x="2391827" y="3029376"/>
            <a:ext cx="3351787" cy="12573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6867F-3C5E-F579-53AC-BCFF60239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1A326-276D-5BB9-F7B8-A3D453CC5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8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892180-B685-7062-EC52-CFEE6F5B2ED6}"/>
              </a:ext>
            </a:extLst>
          </p:cNvPr>
          <p:cNvSpPr/>
          <p:nvPr/>
        </p:nvSpPr>
        <p:spPr>
          <a:xfrm>
            <a:off x="6268570" y="5499100"/>
            <a:ext cx="374650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Bahnschrift Light" panose="020B0502040204020203" pitchFamily="34" charset="0"/>
            </a:endParaRPr>
          </a:p>
        </p:txBody>
      </p:sp>
      <p:sp>
        <p:nvSpPr>
          <p:cNvPr id="38" name="Content Placeholder 1">
            <a:extLst>
              <a:ext uri="{FF2B5EF4-FFF2-40B4-BE49-F238E27FC236}">
                <a16:creationId xmlns:a16="http://schemas.microsoft.com/office/drawing/2014/main" id="{20DE604F-8C01-7426-F4C6-0F46505D8074}"/>
              </a:ext>
            </a:extLst>
          </p:cNvPr>
          <p:cNvSpPr txBox="1">
            <a:spLocks/>
          </p:cNvSpPr>
          <p:nvPr/>
        </p:nvSpPr>
        <p:spPr>
          <a:xfrm>
            <a:off x="4398692" y="4599338"/>
            <a:ext cx="5775128" cy="152292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0118F4-7347-30E4-48C8-D10F644854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3611" b="1318"/>
          <a:stretch/>
        </p:blipFill>
        <p:spPr>
          <a:xfrm>
            <a:off x="1080620" y="2882901"/>
            <a:ext cx="1498600" cy="1193800"/>
          </a:xfrm>
          <a:prstGeom prst="rect">
            <a:avLst/>
          </a:prstGeom>
        </p:spPr>
      </p:pic>
      <p:pic>
        <p:nvPicPr>
          <p:cNvPr id="11" name="Picture 10" descr="g_equals_two.png">
            <a:extLst>
              <a:ext uri="{FF2B5EF4-FFF2-40B4-BE49-F238E27FC236}">
                <a16:creationId xmlns:a16="http://schemas.microsoft.com/office/drawing/2014/main" id="{CE1CD607-05C3-30AE-E64E-A63FB6F1B8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23" r="26647"/>
          <a:stretch/>
        </p:blipFill>
        <p:spPr>
          <a:xfrm>
            <a:off x="2301062" y="1364065"/>
            <a:ext cx="1470135" cy="161978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917E1E-EC9F-5743-F181-2DDD0E7D46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8658" y="4714080"/>
            <a:ext cx="1557358" cy="1408657"/>
          </a:xfrm>
          <a:prstGeom prst="rect">
            <a:avLst/>
          </a:prstGeom>
          <a:ln>
            <a:noFill/>
          </a:ln>
        </p:spPr>
      </p:pic>
      <p:sp>
        <p:nvSpPr>
          <p:cNvPr id="17" name="Left Brace 16">
            <a:extLst>
              <a:ext uri="{FF2B5EF4-FFF2-40B4-BE49-F238E27FC236}">
                <a16:creationId xmlns:a16="http://schemas.microsoft.com/office/drawing/2014/main" id="{225B377B-40E8-32E8-0FD0-6C543E83AA78}"/>
              </a:ext>
            </a:extLst>
          </p:cNvPr>
          <p:cNvSpPr/>
          <p:nvPr/>
        </p:nvSpPr>
        <p:spPr>
          <a:xfrm rot="16200000" flipH="1">
            <a:off x="3614952" y="2932711"/>
            <a:ext cx="189533" cy="433665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533680-C2D1-4FE0-9AC3-0EB7F204BCE3}"/>
              </a:ext>
            </a:extLst>
          </p:cNvPr>
          <p:cNvSpPr txBox="1"/>
          <p:nvPr/>
        </p:nvSpPr>
        <p:spPr>
          <a:xfrm>
            <a:off x="1310401" y="851048"/>
            <a:ext cx="791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Dirac</a:t>
            </a:r>
          </a:p>
        </p:txBody>
      </p:sp>
      <p:pic>
        <p:nvPicPr>
          <p:cNvPr id="19" name="Picture 18" descr="schwinger2.jpg">
            <a:extLst>
              <a:ext uri="{FF2B5EF4-FFF2-40B4-BE49-F238E27FC236}">
                <a16:creationId xmlns:a16="http://schemas.microsoft.com/office/drawing/2014/main" id="{92B9703E-1A41-9FB4-FBA8-B8D39EE15A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571" y="4777409"/>
            <a:ext cx="1153179" cy="14709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FA8D68-6C48-75A9-A716-6E9A4475200F}"/>
              </a:ext>
            </a:extLst>
          </p:cNvPr>
          <p:cNvSpPr txBox="1"/>
          <p:nvPr/>
        </p:nvSpPr>
        <p:spPr>
          <a:xfrm>
            <a:off x="1111057" y="4414777"/>
            <a:ext cx="1472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Schwinger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680EBF-6A33-FBC2-644D-7AE549857954}"/>
              </a:ext>
            </a:extLst>
          </p:cNvPr>
          <p:cNvSpPr txBox="1"/>
          <p:nvPr/>
        </p:nvSpPr>
        <p:spPr>
          <a:xfrm>
            <a:off x="2391826" y="5992270"/>
            <a:ext cx="1860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1</a:t>
            </a:r>
            <a:r>
              <a:rPr lang="en-US" sz="1600" baseline="30000" dirty="0">
                <a:solidFill>
                  <a:srgbClr val="000000"/>
                </a:solidFill>
                <a:latin typeface="Bahnschrift Light" panose="020B0502040204020203" pitchFamily="34" charset="0"/>
              </a:rPr>
              <a:t>st</a:t>
            </a:r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 Order QED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700393-A176-2F33-0F28-9DD1FEE244BF}"/>
              </a:ext>
            </a:extLst>
          </p:cNvPr>
          <p:cNvSpPr txBox="1"/>
          <p:nvPr/>
        </p:nvSpPr>
        <p:spPr>
          <a:xfrm>
            <a:off x="2285817" y="795317"/>
            <a:ext cx="14879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Charged,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spin ½ </a:t>
            </a:r>
          </a:p>
        </p:txBody>
      </p:sp>
      <p:pic>
        <p:nvPicPr>
          <p:cNvPr id="24" name="Picture 23" descr="TP_tmp.png">
            <a:extLst>
              <a:ext uri="{FF2B5EF4-FFF2-40B4-BE49-F238E27FC236}">
                <a16:creationId xmlns:a16="http://schemas.microsoft.com/office/drawing/2014/main" id="{83DCBCF8-11F6-502A-74C2-135D75301EA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815" y="5160208"/>
            <a:ext cx="1730754" cy="566967"/>
          </a:xfrm>
          <a:prstGeom prst="rect">
            <a:avLst/>
          </a:prstGeom>
        </p:spPr>
      </p:pic>
      <p:pic>
        <p:nvPicPr>
          <p:cNvPr id="29" name="Picture 28" descr="tea_dirac_color.jpg">
            <a:extLst>
              <a:ext uri="{FF2B5EF4-FFF2-40B4-BE49-F238E27FC236}">
                <a16:creationId xmlns:a16="http://schemas.microsoft.com/office/drawing/2014/main" id="{B81063B9-460B-013E-C9DC-6C92656722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920" y="1189439"/>
            <a:ext cx="1153179" cy="1601560"/>
          </a:xfrm>
          <a:prstGeom prst="rect">
            <a:avLst/>
          </a:prstGeom>
        </p:spPr>
      </p:pic>
      <p:sp>
        <p:nvSpPr>
          <p:cNvPr id="35" name="Left Brace 34">
            <a:extLst>
              <a:ext uri="{FF2B5EF4-FFF2-40B4-BE49-F238E27FC236}">
                <a16:creationId xmlns:a16="http://schemas.microsoft.com/office/drawing/2014/main" id="{F6A2323B-5280-FA59-539D-CAEB62756BC9}"/>
              </a:ext>
            </a:extLst>
          </p:cNvPr>
          <p:cNvSpPr/>
          <p:nvPr/>
        </p:nvSpPr>
        <p:spPr>
          <a:xfrm rot="5400000" flipH="1">
            <a:off x="4860250" y="3152979"/>
            <a:ext cx="217740" cy="1548988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FE7B562-555F-4948-037A-FC18CCEA6A10}"/>
              </a:ext>
            </a:extLst>
          </p:cNvPr>
          <p:cNvCxnSpPr/>
          <p:nvPr/>
        </p:nvCxnSpPr>
        <p:spPr>
          <a:xfrm>
            <a:off x="3112620" y="2768600"/>
            <a:ext cx="469900" cy="26670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2941027-7CC7-1795-66A4-93A1BDF69957}"/>
              </a:ext>
            </a:extLst>
          </p:cNvPr>
          <p:cNvCxnSpPr/>
          <p:nvPr/>
        </p:nvCxnSpPr>
        <p:spPr>
          <a:xfrm flipV="1">
            <a:off x="3303120" y="4140200"/>
            <a:ext cx="1549400" cy="74930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F951B16F-D9E5-6DFC-BA1F-57F32333D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Standard Model components of g</a:t>
            </a:r>
            <a:r>
              <a:rPr lang="el-GR" baseline="-25000" dirty="0"/>
              <a:t>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747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79C06-5456-5373-F3B2-36A1EBC00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 numbers on a black background&#10;&#10;AI-generated content may be incorrect.">
            <a:extLst>
              <a:ext uri="{FF2B5EF4-FFF2-40B4-BE49-F238E27FC236}">
                <a16:creationId xmlns:a16="http://schemas.microsoft.com/office/drawing/2014/main" id="{C88A711A-0B87-3E0B-A8B2-1FBB7FCB1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031"/>
          <a:stretch>
            <a:fillRect/>
          </a:stretch>
        </p:blipFill>
        <p:spPr>
          <a:xfrm>
            <a:off x="2391827" y="3029376"/>
            <a:ext cx="4251394" cy="12573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8CF22-7C81-3FAC-29D5-60167544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>
                <a:latin typeface="Bahnschrift Light" panose="020B0502040204020203" pitchFamily="34" charset="0"/>
              </a:rPr>
              <a:t>08/07/2025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D6AD6-D9C8-454C-366F-60C27676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>
                <a:latin typeface="Bahnschrift Light" panose="020B0502040204020203" pitchFamily="34" charset="0"/>
              </a:rPr>
              <a:pPr/>
              <a:t>9</a:t>
            </a:fld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C0EB92-0342-C4B2-CBCD-80ABF62AB8B9}"/>
              </a:ext>
            </a:extLst>
          </p:cNvPr>
          <p:cNvSpPr/>
          <p:nvPr/>
        </p:nvSpPr>
        <p:spPr>
          <a:xfrm>
            <a:off x="6268570" y="5499100"/>
            <a:ext cx="374650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Bahnschrift Light" panose="020B0502040204020203" pitchFamily="34" charset="0"/>
            </a:endParaRPr>
          </a:p>
        </p:txBody>
      </p:sp>
      <p:sp>
        <p:nvSpPr>
          <p:cNvPr id="38" name="Content Placeholder 1">
            <a:extLst>
              <a:ext uri="{FF2B5EF4-FFF2-40B4-BE49-F238E27FC236}">
                <a16:creationId xmlns:a16="http://schemas.microsoft.com/office/drawing/2014/main" id="{C9BD768B-8C7F-CE93-52F6-A0C8D765C529}"/>
              </a:ext>
            </a:extLst>
          </p:cNvPr>
          <p:cNvSpPr txBox="1">
            <a:spLocks/>
          </p:cNvSpPr>
          <p:nvPr/>
        </p:nvSpPr>
        <p:spPr>
          <a:xfrm>
            <a:off x="4398692" y="4599338"/>
            <a:ext cx="5775128" cy="152292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51CFD4-D3EE-6D71-C6FB-4DE8E435C0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3611" b="1318"/>
          <a:stretch/>
        </p:blipFill>
        <p:spPr>
          <a:xfrm>
            <a:off x="1080620" y="2882901"/>
            <a:ext cx="1498600" cy="1193800"/>
          </a:xfrm>
          <a:prstGeom prst="rect">
            <a:avLst/>
          </a:prstGeom>
        </p:spPr>
      </p:pic>
      <p:pic>
        <p:nvPicPr>
          <p:cNvPr id="11" name="Picture 10" descr="g_equals_two.png">
            <a:extLst>
              <a:ext uri="{FF2B5EF4-FFF2-40B4-BE49-F238E27FC236}">
                <a16:creationId xmlns:a16="http://schemas.microsoft.com/office/drawing/2014/main" id="{DFC7227B-FBB1-AAF0-45B6-71581B2902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23" r="26647"/>
          <a:stretch/>
        </p:blipFill>
        <p:spPr>
          <a:xfrm>
            <a:off x="2301062" y="1364065"/>
            <a:ext cx="1470135" cy="161978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2607DB-90EB-0063-FA8D-53F3090EC9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8658" y="4714080"/>
            <a:ext cx="1557358" cy="1408657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C3804F-C4F4-8524-07CA-8D579A6FA8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0656" y="1371916"/>
            <a:ext cx="1342104" cy="1431846"/>
          </a:xfrm>
          <a:prstGeom prst="rect">
            <a:avLst/>
          </a:prstGeom>
          <a:ln>
            <a:noFill/>
          </a:ln>
        </p:spPr>
      </p:pic>
      <p:sp>
        <p:nvSpPr>
          <p:cNvPr id="17" name="Left Brace 16">
            <a:extLst>
              <a:ext uri="{FF2B5EF4-FFF2-40B4-BE49-F238E27FC236}">
                <a16:creationId xmlns:a16="http://schemas.microsoft.com/office/drawing/2014/main" id="{6720D19E-C5C9-377A-08B2-B6C209D35D9B}"/>
              </a:ext>
            </a:extLst>
          </p:cNvPr>
          <p:cNvSpPr/>
          <p:nvPr/>
        </p:nvSpPr>
        <p:spPr>
          <a:xfrm rot="16200000" flipH="1">
            <a:off x="3614952" y="2932711"/>
            <a:ext cx="189533" cy="433665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314FB0-D30B-D176-F74B-E4AF0D564C03}"/>
              </a:ext>
            </a:extLst>
          </p:cNvPr>
          <p:cNvSpPr txBox="1"/>
          <p:nvPr/>
        </p:nvSpPr>
        <p:spPr>
          <a:xfrm>
            <a:off x="1310401" y="851048"/>
            <a:ext cx="791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Dirac</a:t>
            </a:r>
          </a:p>
        </p:txBody>
      </p:sp>
      <p:pic>
        <p:nvPicPr>
          <p:cNvPr id="19" name="Picture 18" descr="schwinger2.jpg">
            <a:extLst>
              <a:ext uri="{FF2B5EF4-FFF2-40B4-BE49-F238E27FC236}">
                <a16:creationId xmlns:a16="http://schemas.microsoft.com/office/drawing/2014/main" id="{1BD88B5B-FAD6-CBCA-EC83-615F504196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571" y="4777409"/>
            <a:ext cx="1153179" cy="14709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22CCA23-30C9-1F7C-7028-01FAE14CCE9E}"/>
              </a:ext>
            </a:extLst>
          </p:cNvPr>
          <p:cNvSpPr txBox="1"/>
          <p:nvPr/>
        </p:nvSpPr>
        <p:spPr>
          <a:xfrm>
            <a:off x="1111057" y="4414777"/>
            <a:ext cx="1472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Schwinger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6F34A7-6960-8721-EF59-68F305F24F63}"/>
              </a:ext>
            </a:extLst>
          </p:cNvPr>
          <p:cNvSpPr txBox="1"/>
          <p:nvPr/>
        </p:nvSpPr>
        <p:spPr>
          <a:xfrm>
            <a:off x="3746588" y="874156"/>
            <a:ext cx="2053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ahnschrift Light" panose="020B0502040204020203" pitchFamily="34" charset="0"/>
              </a:rPr>
              <a:t>Kinoshita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0062A4-05E9-A355-EB88-47D1E6E893AF}"/>
              </a:ext>
            </a:extLst>
          </p:cNvPr>
          <p:cNvSpPr txBox="1"/>
          <p:nvPr/>
        </p:nvSpPr>
        <p:spPr>
          <a:xfrm>
            <a:off x="2391826" y="5992270"/>
            <a:ext cx="1860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1</a:t>
            </a:r>
            <a:r>
              <a:rPr lang="en-US" sz="1600" baseline="30000" dirty="0">
                <a:solidFill>
                  <a:srgbClr val="000000"/>
                </a:solidFill>
                <a:latin typeface="Bahnschrift Light" panose="020B0502040204020203" pitchFamily="34" charset="0"/>
              </a:rPr>
              <a:t>st</a:t>
            </a:r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 Order QED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C47D45-5EDF-E54F-AFC3-BCBF78268FCA}"/>
              </a:ext>
            </a:extLst>
          </p:cNvPr>
          <p:cNvSpPr txBox="1"/>
          <p:nvPr/>
        </p:nvSpPr>
        <p:spPr>
          <a:xfrm>
            <a:off x="2285817" y="795317"/>
            <a:ext cx="14879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Charged,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spin ½ </a:t>
            </a:r>
          </a:p>
        </p:txBody>
      </p:sp>
      <p:pic>
        <p:nvPicPr>
          <p:cNvPr id="24" name="Picture 23" descr="TP_tmp.png">
            <a:extLst>
              <a:ext uri="{FF2B5EF4-FFF2-40B4-BE49-F238E27FC236}">
                <a16:creationId xmlns:a16="http://schemas.microsoft.com/office/drawing/2014/main" id="{8B5FE149-65AB-5ED5-EB43-07CE5C32F83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815" y="5160208"/>
            <a:ext cx="1730754" cy="5669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1AAC201-91D1-78CB-3461-9F4BB5A42E60}"/>
              </a:ext>
            </a:extLst>
          </p:cNvPr>
          <p:cNvSpPr txBox="1"/>
          <p:nvPr/>
        </p:nvSpPr>
        <p:spPr>
          <a:xfrm>
            <a:off x="5766626" y="1512707"/>
            <a:ext cx="14734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+12671 diagrams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8987B4-5EB2-372F-D42F-6410C5D9ADE2}"/>
              </a:ext>
            </a:extLst>
          </p:cNvPr>
          <p:cNvSpPr txBox="1"/>
          <p:nvPr/>
        </p:nvSpPr>
        <p:spPr>
          <a:xfrm>
            <a:off x="4830820" y="779744"/>
            <a:ext cx="15136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Up to 10</a:t>
            </a:r>
            <a:r>
              <a:rPr lang="en-US" sz="1600" baseline="30000" dirty="0">
                <a:solidFill>
                  <a:srgbClr val="000000"/>
                </a:solidFill>
                <a:latin typeface="Bahnschrift Light" panose="020B0502040204020203" pitchFamily="34" charset="0"/>
              </a:rPr>
              <a:t>th</a:t>
            </a:r>
            <a:r>
              <a:rPr lang="en-US" sz="1600" dirty="0">
                <a:solidFill>
                  <a:srgbClr val="000000"/>
                </a:solidFill>
                <a:latin typeface="Bahnschrift Light" panose="020B0502040204020203" pitchFamily="34" charset="0"/>
              </a:rPr>
              <a:t> Order QED</a:t>
            </a:r>
          </a:p>
        </p:txBody>
      </p:sp>
      <p:pic>
        <p:nvPicPr>
          <p:cNvPr id="29" name="Picture 28" descr="tea_dirac_color.jpg">
            <a:extLst>
              <a:ext uri="{FF2B5EF4-FFF2-40B4-BE49-F238E27FC236}">
                <a16:creationId xmlns:a16="http://schemas.microsoft.com/office/drawing/2014/main" id="{72E68D84-C99E-ABB9-DAE8-E12D8F8E791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920" y="1189439"/>
            <a:ext cx="1153179" cy="1601560"/>
          </a:xfrm>
          <a:prstGeom prst="rect">
            <a:avLst/>
          </a:prstGeom>
        </p:spPr>
      </p:pic>
      <p:pic>
        <p:nvPicPr>
          <p:cNvPr id="30" name="Picture 29" descr="1488169_10152580236362673_4741441370080517851_n.jpg">
            <a:extLst>
              <a:ext uri="{FF2B5EF4-FFF2-40B4-BE49-F238E27FC236}">
                <a16:creationId xmlns:a16="http://schemas.microsoft.com/office/drawing/2014/main" id="{A93E565A-CEE8-01C9-AF03-06703ECE66A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9597" y="1199187"/>
            <a:ext cx="1236702" cy="1619998"/>
          </a:xfrm>
          <a:prstGeom prst="rect">
            <a:avLst/>
          </a:prstGeom>
        </p:spPr>
      </p:pic>
      <p:sp>
        <p:nvSpPr>
          <p:cNvPr id="34" name="Left Brace 33">
            <a:extLst>
              <a:ext uri="{FF2B5EF4-FFF2-40B4-BE49-F238E27FC236}">
                <a16:creationId xmlns:a16="http://schemas.microsoft.com/office/drawing/2014/main" id="{AE90F236-C80D-52CF-838E-6C647092033A}"/>
              </a:ext>
            </a:extLst>
          </p:cNvPr>
          <p:cNvSpPr/>
          <p:nvPr/>
        </p:nvSpPr>
        <p:spPr>
          <a:xfrm rot="5400000">
            <a:off x="6055171" y="2777630"/>
            <a:ext cx="170815" cy="656922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C76D32D6-CB00-9041-2E8A-C62270F1066B}"/>
              </a:ext>
            </a:extLst>
          </p:cNvPr>
          <p:cNvSpPr/>
          <p:nvPr/>
        </p:nvSpPr>
        <p:spPr>
          <a:xfrm rot="5400000" flipH="1">
            <a:off x="4860250" y="3152979"/>
            <a:ext cx="217740" cy="1548988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Bahnschrift Light" panose="020B0502040204020203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528C6BA-6E9A-7CED-1E98-3D5DF11E8EDA}"/>
              </a:ext>
            </a:extLst>
          </p:cNvPr>
          <p:cNvCxnSpPr/>
          <p:nvPr/>
        </p:nvCxnSpPr>
        <p:spPr>
          <a:xfrm>
            <a:off x="3112620" y="2768600"/>
            <a:ext cx="469900" cy="26670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CBCF73C-C56F-4509-9581-5F1CE251088B}"/>
              </a:ext>
            </a:extLst>
          </p:cNvPr>
          <p:cNvCxnSpPr/>
          <p:nvPr/>
        </p:nvCxnSpPr>
        <p:spPr>
          <a:xfrm flipV="1">
            <a:off x="3303120" y="4140200"/>
            <a:ext cx="1549400" cy="74930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DD80823-C7D0-05B9-7534-BE4D6188210E}"/>
              </a:ext>
            </a:extLst>
          </p:cNvPr>
          <p:cNvCxnSpPr/>
          <p:nvPr/>
        </p:nvCxnSpPr>
        <p:spPr>
          <a:xfrm>
            <a:off x="5728820" y="2794000"/>
            <a:ext cx="348193" cy="230857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1F67169F-D352-070D-351C-21CF010CD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Standard Model components of g</a:t>
            </a:r>
            <a:r>
              <a:rPr lang="el-GR" baseline="-25000" dirty="0"/>
              <a:t>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5203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frac{\alpha}{2\pi}=0.00232  template TPT1  env TPENV2  fore 0  back 16777215  eqnno 1"/>
  <p:tag name="FILENAME" val="TP_tmp"/>
  <p:tag name="ORIGWIDTH" val="58"/>
  <p:tag name="PICTUREFILESIZE" val="528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3518.56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\newcommand{\amu}{\ensuremath{a_{\mu}}}&#10;&#10;&#10;$$\vec{\omega}_{a} = - \frac{q}{m} \left [ \amu \vec{B} -\amu\left(\frac{\gamma}{\gamma + 1}\right)(\vec{\beta}\cdot\vec{B})\vec{\beta}  &#10;- \left(\amu - \frac{1}{\gamma^{2} - 1}\right) \frac{\vec \beta  \times \vec {\mathcal E}}{c}\right] $$&#10;&#10;&#10;&#10;&#10;\end{document}"/>
  <p:tag name="IGUANATEXSIZE" val="20"/>
  <p:tag name="IGUANATEXCURSOR" val="519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3518.56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\newcommand{\amu}{\ensuremath{a_{\mu}}}&#10;&#10;&#10;$$\vec{\omega}_{a} = - \frac{q}{m} \left [ \amu \vec{B} -\amu\left(\frac{\gamma}{\gamma + 1}\right)(\vec{\beta}\cdot\vec{B})\vec{\beta}  &#10;- \left(\amu - \frac{1}{\gamma^{2} - 1}\right) \frac{\vec \beta  \times \vec {\mathcal E}}{c}\right] $$&#10;&#10;&#10;&#10;&#10;\end{document}"/>
  <p:tag name="IGUANATEXSIZE" val="20"/>
  <p:tag name="IGUANATEXCURSOR" val="519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frac{\alpha}{2\pi}=0.00232  template TPT1  env TPENV2  fore 0  back 16777215  eqnno 1"/>
  <p:tag name="FILENAME" val="TP_tmp"/>
  <p:tag name="ORIGWIDTH" val="58"/>
  <p:tag name="PICTUREFILESIZE" val="528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frac{\alpha}{2\pi}=0.00232  template TPT1  env TPENV2  fore 0  back 16777215  eqnno 1"/>
  <p:tag name="FILENAME" val="TP_tmp"/>
  <p:tag name="ORIGWIDTH" val="58"/>
  <p:tag name="PICTUREFILESIZE" val="52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frac{\alpha}{2\pi}=0.00232  template TPT1  env TPENV2  fore 0  back 16777215  eqnno 1"/>
  <p:tag name="FILENAME" val="TP_tmp"/>
  <p:tag name="ORIGWIDTH" val="58"/>
  <p:tag name="PICTUREFILESIZE" val="528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frac{\alpha}{2\pi}=0.00232  template TPT1  env TPENV2  fore 0  back 16777215  eqnno 1"/>
  <p:tag name="FILENAME" val="TP_tmp"/>
  <p:tag name="ORIGWIDTH" val="58"/>
  <p:tag name="PICTUREFILESIZE" val="528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omega_a = \omega_s - \omega_c = a_\mu\frac{eB}{mc}  template TPT1  env TPENV2  fore 0  back 16777215  eqnno 8"/>
  <p:tag name="FILENAME" val="TP_tmp"/>
  <p:tag name="ORIGWIDTH" val="96"/>
  <p:tag name="PICTUREFILESIZE" val="77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3518.56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\newcommand{\amu}{\ensuremath{a_{\mu}}}&#10;&#10;&#10;$$\vec{\omega}_{a} = - \frac{q}{m} \left [ \amu \vec{B} -\amu\left(\frac{\gamma}{\gamma + 1}\right)(\vec{\beta}\cdot\vec{B})\vec{\beta}  &#10;- \left(\amu - \frac{1}{\gamma^{2} - 1}\right) \frac{\vec \beta  \times \vec {\mathcal E}}{c}\right] $$&#10;&#10;&#10;&#10;&#10;\end{document}"/>
  <p:tag name="IGUANATEXSIZE" val="20"/>
  <p:tag name="IGUANATEXCURSOR" val="519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3518.56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\newcommand{\amu}{\ensuremath{a_{\mu}}}&#10;&#10;&#10;$$\vec{\omega}_{a} = - \frac{q}{m} \left [ \amu \vec{B} -\amu\left(\frac{\gamma}{\gamma + 1}\right)(\vec{\beta}\cdot\vec{B})\vec{\beta}  &#10;- \left(\amu - \frac{1}{\gamma^{2} - 1}\right) \frac{\vec \beta  \times \vec {\mathcal E}}{c}\right] $$&#10;&#10;&#10;&#10;&#10;\end{document}"/>
  <p:tag name="IGUANATEXSIZE" val="20"/>
  <p:tag name="IGUANATEXCURSOR" val="519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3518.56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\newcommand{\amu}{\ensuremath{a_{\mu}}}&#10;&#10;&#10;$$\vec{\omega}_{a} = - \frac{q}{m} \left [ \amu \vec{B} -\amu\left(\frac{\gamma}{\gamma + 1}\right)(\vec{\beta}\cdot\vec{B})\vec{\beta}  &#10;- \left(\amu - \frac{1}{\gamma^{2} - 1}\right) \frac{\vec \beta  \times \vec {\mathcal E}}{c}\right] $$&#10;&#10;&#10;&#10;&#10;\end{document}"/>
  <p:tag name="IGUANATEXSIZE" val="20"/>
  <p:tag name="IGUANATEXCURSOR" val="519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heme/theme1.xml><?xml version="1.0" encoding="utf-8"?>
<a:theme xmlns:a="http://schemas.openxmlformats.org/drawingml/2006/main" name="Liverpool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VD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ampleSlides" id="{54BC56B1-F0C7-F84D-B22E-C0F14A2257A9}" vid="{EB484F08-8EA0-3A45-BFA9-AF1A39485E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4796dae-400b-4666-99a5-c52d22227d6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F293A100A6474D95E0EFB8DC597BAD" ma:contentTypeVersion="13" ma:contentTypeDescription="Create a new document." ma:contentTypeScope="" ma:versionID="475a5b32dd3796edf677245dfd4e54a3">
  <xsd:schema xmlns:xsd="http://www.w3.org/2001/XMLSchema" xmlns:xs="http://www.w3.org/2001/XMLSchema" xmlns:p="http://schemas.microsoft.com/office/2006/metadata/properties" xmlns:ns3="94796dae-400b-4666-99a5-c52d22227d69" xmlns:ns4="fa3bca27-4cd9-4882-bdd5-369007bb2297" targetNamespace="http://schemas.microsoft.com/office/2006/metadata/properties" ma:root="true" ma:fieldsID="50059758a8b017ed59b7acc83b0631f7" ns3:_="" ns4:_="">
    <xsd:import namespace="94796dae-400b-4666-99a5-c52d22227d69"/>
    <xsd:import namespace="fa3bca27-4cd9-4882-bdd5-369007bb22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796dae-400b-4666-99a5-c52d22227d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3bca27-4cd9-4882-bdd5-369007bb229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FCE247-573E-475C-860A-FDB08A3071AD}">
  <ds:schemaRefs>
    <ds:schemaRef ds:uri="http://schemas.openxmlformats.org/package/2006/metadata/core-properties"/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fa3bca27-4cd9-4882-bdd5-369007bb2297"/>
    <ds:schemaRef ds:uri="http://purl.org/dc/terms/"/>
    <ds:schemaRef ds:uri="94796dae-400b-4666-99a5-c52d22227d6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0385F2E-77AD-4E76-8689-8227AEA3B6A6}">
  <ds:schemaRefs>
    <ds:schemaRef ds:uri="94796dae-400b-4666-99a5-c52d22227d69"/>
    <ds:schemaRef ds:uri="fa3bca27-4cd9-4882-bdd5-369007bb22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DB45F87-11DD-43A7-8AF9-07A410D8CAE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3255131-b129-4010-86e1-474bfd7e8076}" enabled="0" method="" siteId="{53255131-b129-4010-86e1-474bfd7e807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LiverpoolTheme</Template>
  <TotalTime>4621</TotalTime>
  <Words>2316</Words>
  <Application>Microsoft Macintosh PowerPoint</Application>
  <PresentationFormat>Widescreen</PresentationFormat>
  <Paragraphs>558</Paragraphs>
  <Slides>59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Aptos</vt:lpstr>
      <vt:lpstr>Arial</vt:lpstr>
      <vt:lpstr>Bahnschrift</vt:lpstr>
      <vt:lpstr>Bahnschrift Light</vt:lpstr>
      <vt:lpstr>Cambria Math</vt:lpstr>
      <vt:lpstr>Courier New</vt:lpstr>
      <vt:lpstr>Helvetica</vt:lpstr>
      <vt:lpstr>Verdana</vt:lpstr>
      <vt:lpstr>Wingdings</vt:lpstr>
      <vt:lpstr>LiverpoolTheme</vt:lpstr>
      <vt:lpstr>Highlights from the Fermilab muon g-2 Experiment</vt:lpstr>
      <vt:lpstr>The Fermilab Muon g-2 Experiment</vt:lpstr>
      <vt:lpstr>The Fermilab Muon g-2 Experiment</vt:lpstr>
      <vt:lpstr>PowerPoint Presentation</vt:lpstr>
      <vt:lpstr>Why muons?</vt:lpstr>
      <vt:lpstr>Magnetic moments: what is aμ?</vt:lpstr>
      <vt:lpstr>Standard Model components of gμ</vt:lpstr>
      <vt:lpstr>Standard Model components of gμ</vt:lpstr>
      <vt:lpstr>Standard Model components of gμ</vt:lpstr>
      <vt:lpstr>Standard Model components of gμ</vt:lpstr>
      <vt:lpstr>Standard Model components of gμ</vt:lpstr>
      <vt:lpstr>Standard Model components of gμ</vt:lpstr>
      <vt:lpstr>Standard model prediction of aμ</vt:lpstr>
      <vt:lpstr>PowerPoint Presentation</vt:lpstr>
      <vt:lpstr>Muons in the Storage Ring</vt:lpstr>
      <vt:lpstr>Spin Precession &amp; Measurement Principle</vt:lpstr>
      <vt:lpstr>Measuring ωa</vt:lpstr>
      <vt:lpstr>Measuring muon spin precession</vt:lpstr>
      <vt:lpstr>PowerPoint Presentation</vt:lpstr>
      <vt:lpstr>The FNAL Muon Campus</vt:lpstr>
      <vt:lpstr>Injecting and storing the beam</vt:lpstr>
      <vt:lpstr>Injecting and storing the beam</vt:lpstr>
      <vt:lpstr>Injecting and storing the beam</vt:lpstr>
      <vt:lpstr>Injecting and storing the beam</vt:lpstr>
      <vt:lpstr>Injecting and storing the beam</vt:lpstr>
      <vt:lpstr>Extracting ωa: 5-parameter fit function</vt:lpstr>
      <vt:lpstr>Fitting the oscillation</vt:lpstr>
      <vt:lpstr>Tracking detectors: measuring the muon beam </vt:lpstr>
      <vt:lpstr>Tracker measurement of the muon beam</vt:lpstr>
      <vt:lpstr>Full fit function</vt:lpstr>
      <vt:lpstr>Extracting aμ</vt:lpstr>
      <vt:lpstr>Extracting aμ</vt:lpstr>
      <vt:lpstr>Measuring the muon-weighted magnetic field</vt:lpstr>
      <vt:lpstr>PowerPoint Presentation</vt:lpstr>
      <vt:lpstr>Corrections to aμ</vt:lpstr>
      <vt:lpstr>Corrections to aμ</vt:lpstr>
      <vt:lpstr>Corrections to aμ</vt:lpstr>
      <vt:lpstr>Transient magnetic field corrections: Bk</vt:lpstr>
      <vt:lpstr>Uncertainties in Run-456</vt:lpstr>
      <vt:lpstr>Statistical uncertainty</vt:lpstr>
      <vt:lpstr>Total uncertainty</vt:lpstr>
      <vt:lpstr>The updated muon g-2 result</vt:lpstr>
      <vt:lpstr>Consistency checks</vt:lpstr>
      <vt:lpstr>Comparison with SM Theory</vt:lpstr>
      <vt:lpstr>PowerPoint Presentation</vt:lpstr>
      <vt:lpstr>Experimental efforts</vt:lpstr>
      <vt:lpstr>BSM searches with the FNAL experiment</vt:lpstr>
      <vt:lpstr>Summary</vt:lpstr>
      <vt:lpstr>Summary</vt:lpstr>
      <vt:lpstr>Acknowledgements</vt:lpstr>
      <vt:lpstr>Backups</vt:lpstr>
      <vt:lpstr>Current status of the HVP prediction</vt:lpstr>
      <vt:lpstr>MUonE</vt:lpstr>
      <vt:lpstr>Lattice QCD</vt:lpstr>
      <vt:lpstr>Status of HLbL</vt:lpstr>
      <vt:lpstr>SM Summary from TI WP2025</vt:lpstr>
      <vt:lpstr>Relativistic expression for ωa</vt:lpstr>
      <vt:lpstr>CPT and Lorentz Violation</vt:lpstr>
      <vt:lpstr>Dark Matter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Charity, Saskia [charitys]</dc:creator>
  <cp:lastModifiedBy>Charity, Saskia [charitys]</cp:lastModifiedBy>
  <cp:revision>701</cp:revision>
  <cp:lastPrinted>2025-07-08T07:01:19Z</cp:lastPrinted>
  <dcterms:created xsi:type="dcterms:W3CDTF">2025-07-04T07:46:01Z</dcterms:created>
  <dcterms:modified xsi:type="dcterms:W3CDTF">2025-07-08T09:09:54Z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0x0101008AF293A100A6474D95E0EFB8DC597BAD</vt:lpwstr>
  </property>
</Properties>
</file>