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81" r:id="rId1"/>
  </p:sldMasterIdLst>
  <p:notesMasterIdLst>
    <p:notesMasterId r:id="rId46"/>
  </p:notesMasterIdLst>
  <p:handoutMasterIdLst>
    <p:handoutMasterId r:id="rId47"/>
  </p:handoutMasterIdLst>
  <p:sldIdLst>
    <p:sldId id="768" r:id="rId2"/>
    <p:sldId id="711" r:id="rId3"/>
    <p:sldId id="780" r:id="rId4"/>
    <p:sldId id="762" r:id="rId5"/>
    <p:sldId id="766" r:id="rId6"/>
    <p:sldId id="784" r:id="rId7"/>
    <p:sldId id="764" r:id="rId8"/>
    <p:sldId id="984" r:id="rId9"/>
    <p:sldId id="787" r:id="rId10"/>
    <p:sldId id="982" r:id="rId11"/>
    <p:sldId id="983" r:id="rId12"/>
    <p:sldId id="765" r:id="rId13"/>
    <p:sldId id="726" r:id="rId14"/>
    <p:sldId id="789" r:id="rId15"/>
    <p:sldId id="986" r:id="rId16"/>
    <p:sldId id="769" r:id="rId17"/>
    <p:sldId id="979" r:id="rId18"/>
    <p:sldId id="735" r:id="rId19"/>
    <p:sldId id="736" r:id="rId20"/>
    <p:sldId id="739" r:id="rId21"/>
    <p:sldId id="981" r:id="rId22"/>
    <p:sldId id="978" r:id="rId23"/>
    <p:sldId id="967" r:id="rId24"/>
    <p:sldId id="952" r:id="rId25"/>
    <p:sldId id="951" r:id="rId26"/>
    <p:sldId id="955" r:id="rId27"/>
    <p:sldId id="968" r:id="rId28"/>
    <p:sldId id="953" r:id="rId29"/>
    <p:sldId id="956" r:id="rId30"/>
    <p:sldId id="970" r:id="rId31"/>
    <p:sldId id="969" r:id="rId32"/>
    <p:sldId id="962" r:id="rId33"/>
    <p:sldId id="777" r:id="rId34"/>
    <p:sldId id="987" r:id="rId35"/>
    <p:sldId id="988" r:id="rId36"/>
    <p:sldId id="964" r:id="rId37"/>
    <p:sldId id="776" r:id="rId38"/>
    <p:sldId id="760" r:id="rId39"/>
    <p:sldId id="976" r:id="rId40"/>
    <p:sldId id="977" r:id="rId41"/>
    <p:sldId id="975" r:id="rId42"/>
    <p:sldId id="954" r:id="rId43"/>
    <p:sldId id="804" r:id="rId44"/>
    <p:sldId id="805" r:id="rId45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ke" initials="W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24FA"/>
    <a:srgbClr val="FA3CF8"/>
    <a:srgbClr val="7FC42C"/>
    <a:srgbClr val="000000"/>
    <a:srgbClr val="FF8F5A"/>
    <a:srgbClr val="A4FD38"/>
    <a:srgbClr val="FFC0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4938" autoAdjust="0"/>
    <p:restoredTop sz="85478" autoAdjust="0"/>
  </p:normalViewPr>
  <p:slideViewPr>
    <p:cSldViewPr>
      <p:cViewPr>
        <p:scale>
          <a:sx n="114" d="100"/>
          <a:sy n="114" d="100"/>
        </p:scale>
        <p:origin x="440" y="53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3734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200" d="100"/>
        <a:sy n="200" d="100"/>
      </p:scale>
      <p:origin x="0" y="0"/>
    </p:cViewPr>
  </p:sorterViewPr>
  <p:notesViewPr>
    <p:cSldViewPr>
      <p:cViewPr varScale="1">
        <p:scale>
          <a:sx n="137" d="100"/>
          <a:sy n="137" d="100"/>
        </p:scale>
        <p:origin x="1622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handoutMaster" Target="handoutMasters/handout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E9CCA479-EB8F-4BFC-A9AA-4AAFD2ADB582}" type="datetimeFigureOut">
              <a:rPr lang="nl-NL" smtClean="0"/>
              <a:pPr/>
              <a:t>08-07-2025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30218"/>
            <a:ext cx="2946400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6831870B-7C67-4FC4-BEF5-2ACD4DF981DD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674115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/>
          <a:lstStyle>
            <a:lvl1pPr algn="r">
              <a:defRPr sz="1200"/>
            </a:lvl1pPr>
          </a:lstStyle>
          <a:p>
            <a:fld id="{A70ED500-B3E1-471C-A9B2-CD8A511BE04B}" type="datetimeFigureOut">
              <a:rPr lang="nl-NL" smtClean="0"/>
              <a:pPr/>
              <a:t>08-07-2025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718" tIns="45859" rIns="91718" bIns="45859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2"/>
          </a:xfrm>
          <a:prstGeom prst="rect">
            <a:avLst/>
          </a:prstGeom>
        </p:spPr>
        <p:txBody>
          <a:bodyPr vert="horz" lIns="91718" tIns="45859" rIns="91718" bIns="4585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3"/>
          </a:xfrm>
          <a:prstGeom prst="rect">
            <a:avLst/>
          </a:prstGeom>
        </p:spPr>
        <p:txBody>
          <a:bodyPr vert="horz" lIns="91718" tIns="45859" rIns="91718" bIns="45859" rtlCol="0" anchor="b"/>
          <a:lstStyle>
            <a:lvl1pPr algn="r">
              <a:defRPr sz="1200"/>
            </a:lvl1pPr>
          </a:lstStyle>
          <a:p>
            <a:fld id="{20A93C87-F0F0-4BC6-BDC5-2C6B968D78CF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2948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F51CB9-40E5-2F2C-4A86-A31D39F3F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370B9FF-2C56-96AA-AF06-50BB025AF5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426740D-B2B6-0DB5-66C4-8F6E09D45BF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l-NL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F417F5-CCC2-A34B-1B45-4D6C38863F9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83195-29C5-4042-A450-98C8D476F76F}" type="slidenum">
              <a:rPr lang="nl-NL" smtClean="0"/>
              <a:pPr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376332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05834C-A0C4-478A-9FB5-45CA93FA07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A1B1C88-37EA-62D7-9EB0-CF076D07DB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07BE0B6-6D46-8AE5-3F56-04F5947C2B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7E76BC-3BB3-9928-EAC1-91C155787D6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823356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0556BA-03B1-349C-7A9A-93EA691CD9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EEF6BA0-56AE-EFD5-4D23-FE80F3F8C66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A40ABD9-126E-A846-4D19-28BC1CB190F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little bangs as in the Big Bang, material properties are accessed by fluctuation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00111-7547-63FB-8600-16FAE3D6CF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61168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EC69D6-6DB0-5496-5766-533F3D83C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6B620-CFC8-CD69-C2B2-2B5A99295E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8065328-03A9-9EC9-3281-FD0EFE7074B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little bangs as in the Big Bang, material properties are accessed by fluctuation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3EC85F-5FD8-BC5D-2A82-B7FB877607B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591009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6E211B1-FD4F-D6E6-644A-F53F49D89F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E595ABB-D8B2-4BBA-2DC7-02C64673C0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AE75D30-384D-68B4-A9C8-210B9FA475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little bangs as in the Big Bang, material properties are accessed by fluctuation studies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FB57B1-221B-269F-F5C4-5D426F4CE1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56329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B58F7E-2ED2-4A93-1051-91B57E827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1F9FA89-1D09-22B7-6C9C-8DC0F1D1188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9D7978A-EFB4-973F-5D82-1AAC5DBCE2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32533B-3A9F-C034-1B0B-83DD9821DD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77730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99F2-CD06-A4EF-1621-D71C9E9313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35C20AA-397D-FAB4-28F2-971C929DA1F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7153B8E-CF17-8AC5-B826-C957221668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13A90F-8501-51BC-2FDC-CA75118658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5683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C3729-686A-9D2D-B76D-BA16571020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636197-5B42-C086-FB09-0597B8FB8C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6D61A33-41C9-1AAE-7F63-6952E5D2D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1BFF7C-D69D-ED72-F866-79D88A19A1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5787017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933F6D-8BEE-7CE2-8943-36530632EC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060186-F3C1-3681-40C9-91EF8AA35AF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93ED0B5-E771-D90C-9477-E31C871B72A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C3801F-D3E1-62BC-4699-5EC518D3CE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19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3307393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E99A10-2C06-F2F0-FECE-47C7D47C39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DBDEC77-46B8-5134-4AAC-73AA7C6FEA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8D0CF02-BF45-630B-61C5-66F2523E96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AA195A-40B1-FFD5-0B70-3864171CFB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020157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A2109-B49C-13D6-6D43-90E36E7797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F5731A2-4A5D-525F-E2E5-3C7A252EC7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EA87ED0-DB24-AD11-F300-FD7104CB14A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F393F-81B4-8311-0B4E-011B96697A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211675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763513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82E69F-A0C4-CEB4-CDD5-D42F9B782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1DFA75-6D45-BFDA-32C0-70B94D3C572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42EA4F-6B56-D883-ABD8-88E434FC7B1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D84613-5062-207E-6D70-ECC57A8CBC8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2911373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21E974-AC7D-4037-581D-E29435170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D2A4721-8102-DE67-0AED-3A6EC151B9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DC8F6B0-5BEB-46D8-4D87-4D1B06C0F0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80FF2D-EFBE-55E2-51DF-28E6F4FFC7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8835312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38631D-E211-8FBC-7974-C5D995ADA2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7A85E0-18C0-61D2-7DA6-C8EB2E7354A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DAEB200-649F-6796-6A15-97C538A11F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6C68A-8606-6D65-3299-2331908D68A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4259009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9A4027-9773-ABD3-EAF3-6581377CC1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827EA24-A167-3EE5-0F61-F478C9391A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E1A3F48-E8CD-F80E-20F7-AFFBD2C605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72D014-5156-5E58-D3DA-BE40542A07D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9843942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71E7C2-E686-67F8-31B6-833418AAAA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CE5ABD5-FE28-7EA3-3E1A-86BCA1B6F9F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C97C1D-9355-5686-1A07-C325E2449A6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EE23084-F6EC-56F3-DA28-A250B8688F6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731851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86F4BF-8E98-DABE-C092-E21949DE1B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809AB7B-0A42-91AE-FEEE-428A3BF10DB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005C11-396C-F9A7-C69A-2A81C0646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62D5A9-3328-AF8E-C7B4-6864626945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372498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AB0BAD-4817-C7F1-B113-55218A6870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FAC964-D3D1-3918-ECBC-2FC346424D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C6C7723-CB8A-6B32-265B-F67027B333D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5F9B46-6FD6-3C22-71FD-F6E4883232F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5870744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5C9E9-AC9C-4CAA-544B-4291885F58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4EAD925-EF14-4C69-9421-1C2DBAE698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ADEC5A-229E-BC47-AD28-BFD7FEAA0B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F849C02-4742-138F-D831-F6ECE95C191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29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974513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50B2DC-87BD-7A2D-EE86-6565F47CD5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91FB4FF-CDC7-B7A1-7595-024365EE1E3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CD9C8C-7139-8346-2F7F-D637BAC813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697EC9-6717-1F7F-3714-2018EB960EE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2626460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243AF-43F2-34C0-ACCF-CCA6BAD456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31D24A-402C-43A4-26E4-72A9A296F5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7CF052-25D5-EBB1-7348-DCCCBB00160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5A474E-2A95-2444-CC86-EE5933EA0A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98080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D4AF20-5C64-5DD4-13BE-9F32C0A4D2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4BAF5DC-DBED-09B5-25EF-A6FD0DB0D06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89ED06-D180-5326-EE29-64CD29B9247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538235-F1AA-5987-F143-7413F92AEFE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206052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E9C0ED-EF83-446A-525A-59027C9D00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2A293E7-2CAD-DE8C-4118-B06E85E411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323EA0C-30B3-EE9E-635A-DB8A5385E3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D87FB2-7C86-792A-C9B8-F6FCA1CCDC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748632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7D2C7B-6020-279A-B8F4-3C77F4A26D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13CC2A4-973D-DC04-6E2F-BB17BE661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2FB7732-B393-D670-4090-A9AD9F43DE6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5DC0C4-F670-6470-D066-494B21192E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05381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E57FC-D8B7-29BD-877A-E222D29A8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7CCB9EA-C544-DA6A-69AD-7D9C3353BC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E47AD3-EFF0-9256-3BDF-8CA9106BAE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E6DC5C-1D29-C1BE-2FA4-9742A6F953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5899169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2692027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30652B-7690-1AF4-B22A-76950C0387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4E93D5-38C0-F3DA-19E8-7CA83295F6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9768EB-26C3-6BB6-FF63-C6A59CA84B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DCA36F-8BF6-E7D5-F98D-BB558E7B0CC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8231544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96162A-90BD-F2B4-FB5F-DEDECC0AE3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B5F233-8099-E0B4-403E-84406669B3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F301FC-37A2-43DB-B16F-645770155B8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FB382A-87D1-A9D3-14AC-AE00E930FA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7585757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A20460-EFE9-0E58-ABBC-BCA0B66A39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802A288-B506-9744-49BA-D50185518B6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6E8E0D-3ABA-2625-4351-828334CBCC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19CDACE-D064-FED6-06B4-45F2D20C92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431563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E20981-449E-22C0-8DA5-4482DA36D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F67E300-3417-9690-0525-3C7130726BD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76C9ACB-BC16-567F-4775-FCBE98AC90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E7BE4E-202B-9B15-6B4B-19B00A4072F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39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197382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C3864B-B662-24EF-C075-7DC243F05D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868C066-AD83-8C3F-EEA2-604AC6C061F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1102D42-3703-4CC1-0B0E-3EFC84F80D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8A1E7B-B7E7-D3F5-45D8-878247DFF2E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74460368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63CF0F-DE08-A1D3-052D-15BE923F0C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F414FE-D44B-DF3A-0131-1B3BBB02F6F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929160A-1689-72F7-CC41-AFC12FC2786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70B03D-BE51-D00E-CD16-ED0FF7423D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63972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3407D5-7CF5-F21E-2280-2359E59048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6283F41-C3A3-FDE8-DAFA-79225157A3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AA1DE3-33A4-65C2-73D1-2B2F599EBC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2CEA29-FEA5-AA55-49DB-4C9E0E97F3E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8365601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383B-10C8-A5A0-8C21-B09555598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D88A614-3BB4-7C9E-58A0-30F7837D1F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1ADD696-0A3B-D290-B977-F89E997FADC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63A118-90A1-40E9-6A4D-6417F242FEE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964638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C9718C-1C31-A6DE-A987-FA732C9AD7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B0369D-2D24-B42B-F9E4-F087D1F08E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0902D70-2E43-8F53-BDE5-33243F27DC8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5B11AB-E519-5AE2-5990-3EF9D4DB0E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302296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B2E21-4D9F-BEF3-503E-8788D1B41E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69B844C-307C-03CE-A168-4776952102C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05B9F61-40F0-B71E-04B4-B042C03C2F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EA7F1D-1FEC-BD89-30BD-F6963C68C2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44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168905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A826D5-88C2-5059-C246-CDB893B4EE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BA8ACEC-4552-575F-75ED-A72CB8D9DF5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FBC478-11CE-87F8-776E-D60376EB462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2A6C02-1A7B-3547-43D0-A18357C2966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655245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9B93F1-939F-583C-4632-03ECB7A92D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F5442E2-F28E-68A1-ECA0-B7E0CE9A2A0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6A626B6-6D34-8B47-93BF-95823DD965B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701EE38-1B75-90D0-F643-1C3DDDE1DB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0200970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85EFE-1F64-8520-C487-03F2B86745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6D11C6-0E3A-D57E-0FB4-A275BC043EB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70EB96-DEF7-617C-C9B2-F598AF70925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011ED4C-6147-71D3-1D3A-43579910C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09361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9A3B74-09AF-D76F-746A-B0A61FF12E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742A55B-0EE8-983C-D837-3F8EF149915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FA9B22C-2FCE-E127-0555-9A60E3CE691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BF1957-1990-05B0-F49D-87B4193341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042828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DD7D26-BFA1-2F0E-0495-E6DFAB2DF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BB4CDA-5214-A420-EB44-D69B3BE26E4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19C22B1-9CD1-289D-A592-5D1AFE29DC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39C8DA-78FB-B869-3C2F-15DD0D76C0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0A93C87-F0F0-4BC6-BDC5-2C6B968D78CF}" type="slidenum">
              <a:rPr lang="nl-NL" smtClean="0"/>
              <a:pPr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187957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40433-150C-447F-9FFC-AF24AA8E2DE9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3944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8DAC46-674D-4E4A-A028-7F0C6C230921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881221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D69564-2026-4974-AD2F-20BD4F973867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42329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CB749A-1546-454C-BB68-60CBF38B78B2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31414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2BB326-F20E-4FB1-AB68-E3C700D0A079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7190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557776-E099-4984-8B60-76848BAB2E26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3108758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110B8A-84FA-41C6-8A41-CD6B6025AECB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21346715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5CF1D-D203-42D2-9024-C11945ED8C09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0965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D74D4-ADBC-4B47-A8A5-0D08DA2649AF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111227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BCA5D93F-3442-4693-93B6-87F31361A5E8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1658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96A3B-B161-406A-8D19-8D7F6B6D71CB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645767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08110B8A-84FA-41C6-8A41-CD6B6025AECB}" type="datetime1">
              <a:rPr lang="nl-NL" smtClean="0"/>
              <a:pPr/>
              <a:t>08-07-2025</a:t>
            </a:fld>
            <a:endParaRPr lang="nl-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21A58DBF-7C61-4997-9886-539CDC07A380}" type="slidenum">
              <a:rPr lang="nl-NL" smtClean="0"/>
              <a:pPr/>
              <a:t>‹#›</a:t>
            </a:fld>
            <a:endParaRPr lang="nl-NL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20057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</p:sldLayoutIdLst>
  <p:hf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5.bin"/><Relationship Id="rId13" Type="http://schemas.openxmlformats.org/officeDocument/2006/relationships/image" Target="../media/image16.emf"/><Relationship Id="rId18" Type="http://schemas.openxmlformats.org/officeDocument/2006/relationships/oleObject" Target="../embeddings/oleObject10.bin"/><Relationship Id="rId3" Type="http://schemas.openxmlformats.org/officeDocument/2006/relationships/image" Target="../media/image11.emf"/><Relationship Id="rId21" Type="http://schemas.openxmlformats.org/officeDocument/2006/relationships/image" Target="../media/image21.png"/><Relationship Id="rId7" Type="http://schemas.openxmlformats.org/officeDocument/2006/relationships/image" Target="../media/image13.emf"/><Relationship Id="rId12" Type="http://schemas.openxmlformats.org/officeDocument/2006/relationships/oleObject" Target="../embeddings/oleObject7.bin"/><Relationship Id="rId17" Type="http://schemas.openxmlformats.org/officeDocument/2006/relationships/image" Target="../media/image18.emf"/><Relationship Id="rId2" Type="http://schemas.openxmlformats.org/officeDocument/2006/relationships/oleObject" Target="../embeddings/oleObject2.bin"/><Relationship Id="rId16" Type="http://schemas.openxmlformats.org/officeDocument/2006/relationships/oleObject" Target="../embeddings/oleObject9.bin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4.bin"/><Relationship Id="rId11" Type="http://schemas.openxmlformats.org/officeDocument/2006/relationships/image" Target="../media/image15.emf"/><Relationship Id="rId5" Type="http://schemas.openxmlformats.org/officeDocument/2006/relationships/image" Target="../media/image12.emf"/><Relationship Id="rId15" Type="http://schemas.openxmlformats.org/officeDocument/2006/relationships/image" Target="../media/image17.emf"/><Relationship Id="rId10" Type="http://schemas.openxmlformats.org/officeDocument/2006/relationships/oleObject" Target="../embeddings/oleObject6.bin"/><Relationship Id="rId19" Type="http://schemas.openxmlformats.org/officeDocument/2006/relationships/image" Target="../media/image19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14.emf"/><Relationship Id="rId14" Type="http://schemas.openxmlformats.org/officeDocument/2006/relationships/oleObject" Target="../embeddings/oleObject8.bin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emf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11" Type="http://schemas.openxmlformats.org/officeDocument/2006/relationships/image" Target="../media/image30.emf"/><Relationship Id="rId5" Type="http://schemas.openxmlformats.org/officeDocument/2006/relationships/image" Target="../media/image24.emf"/><Relationship Id="rId10" Type="http://schemas.openxmlformats.org/officeDocument/2006/relationships/image" Target="../media/image29.emf"/><Relationship Id="rId4" Type="http://schemas.openxmlformats.org/officeDocument/2006/relationships/image" Target="../media/image23.jpeg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emf"/><Relationship Id="rId4" Type="http://schemas.openxmlformats.org/officeDocument/2006/relationships/image" Target="../media/image39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75877/" TargetMode="External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hyperlink" Target="cern.ch/OppOatLHC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975877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hyperlink" Target="cern.ch/OppOatLHC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emf"/><Relationship Id="rId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3.png"/><Relationship Id="rId4" Type="http://schemas.openxmlformats.org/officeDocument/2006/relationships/image" Target="../media/image5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emf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emf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68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emf"/><Relationship Id="rId4" Type="http://schemas.openxmlformats.org/officeDocument/2006/relationships/image" Target="../media/image76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3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7" Type="http://schemas.openxmlformats.org/officeDocument/2006/relationships/image" Target="../media/image8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7" Type="http://schemas.openxmlformats.org/officeDocument/2006/relationships/image" Target="../media/image9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emf"/><Relationship Id="rId5" Type="http://schemas.openxmlformats.org/officeDocument/2006/relationships/image" Target="../media/image96.emf"/><Relationship Id="rId4" Type="http://schemas.openxmlformats.org/officeDocument/2006/relationships/hyperlink" Target="https://arxiv.org/abs/2503.11764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emf"/><Relationship Id="rId5" Type="http://schemas.openxmlformats.org/officeDocument/2006/relationships/image" Target="../media/image100.png"/><Relationship Id="rId4" Type="http://schemas.openxmlformats.org/officeDocument/2006/relationships/image" Target="../media/image99.emf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emf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emf"/><Relationship Id="rId3" Type="http://schemas.openxmlformats.org/officeDocument/2006/relationships/image" Target="../media/image108.emf"/><Relationship Id="rId7" Type="http://schemas.openxmlformats.org/officeDocument/2006/relationships/image" Target="../media/image112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emf"/><Relationship Id="rId5" Type="http://schemas.openxmlformats.org/officeDocument/2006/relationships/image" Target="../media/image110.emf"/><Relationship Id="rId10" Type="http://schemas.openxmlformats.org/officeDocument/2006/relationships/image" Target="../media/image115.emf"/><Relationship Id="rId4" Type="http://schemas.openxmlformats.org/officeDocument/2006/relationships/image" Target="../media/image109.emf"/><Relationship Id="rId9" Type="http://schemas.openxmlformats.org/officeDocument/2006/relationships/image" Target="../media/image114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arxiv.org/abs/2503.11764" TargetMode="External"/><Relationship Id="rId7" Type="http://schemas.openxmlformats.org/officeDocument/2006/relationships/image" Target="../media/image119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emf"/><Relationship Id="rId5" Type="http://schemas.openxmlformats.org/officeDocument/2006/relationships/image" Target="../media/image117.png"/><Relationship Id="rId4" Type="http://schemas.openxmlformats.org/officeDocument/2006/relationships/image" Target="../media/image116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DB2E5D-74E9-C621-294C-1F4C765618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01ECB-2DC3-5D92-6191-6E9A756600A3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2331281" y="381000"/>
            <a:ext cx="9708319" cy="1176338"/>
          </a:xfrm>
          <a:prstGeom prst="rect">
            <a:avLst/>
          </a:prstGeom>
        </p:spPr>
        <p:txBody>
          <a:bodyPr>
            <a:noAutofit/>
          </a:bodyPr>
          <a:lstStyle/>
          <a:p>
            <a:pPr algn="r"/>
            <a:r>
              <a:rPr lang="en-US" sz="5400" b="1" dirty="0">
                <a:solidFill>
                  <a:srgbClr val="0070C0"/>
                </a:solidFill>
                <a:latin typeface="Tw Cen MT Condensed" pitchFamily="34" charset="0"/>
              </a:rPr>
              <a:t>Heavy Ions @ LHC -  Theory Perspective</a:t>
            </a:r>
            <a:br>
              <a:rPr lang="en-US" sz="4200" b="1" dirty="0">
                <a:solidFill>
                  <a:srgbClr val="0070C0"/>
                </a:solidFill>
                <a:latin typeface="Tw Cen MT Condensed" pitchFamily="34" charset="0"/>
              </a:rPr>
            </a:br>
            <a:endParaRPr lang="nl-NL" sz="4200" b="1" dirty="0">
              <a:solidFill>
                <a:srgbClr val="0070C0"/>
              </a:solidFill>
              <a:latin typeface="Tw Cen MT Condensed" pitchFamily="34" charset="0"/>
            </a:endParaRPr>
          </a:p>
        </p:txBody>
      </p:sp>
      <p:pic>
        <p:nvPicPr>
          <p:cNvPr id="15" name="Picture 2" descr="Image result for cern logo">
            <a:extLst>
              <a:ext uri="{FF2B5EF4-FFF2-40B4-BE49-F238E27FC236}">
                <a16:creationId xmlns:a16="http://schemas.microsoft.com/office/drawing/2014/main" id="{589EF7F2-5271-A3DE-D45C-C92EFC4BDA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"/>
          <a:stretch/>
        </p:blipFill>
        <p:spPr bwMode="auto">
          <a:xfrm>
            <a:off x="0" y="16164"/>
            <a:ext cx="2286000" cy="23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37D496F-FC4F-4266-9C78-21F62695E03F}"/>
              </a:ext>
            </a:extLst>
          </p:cNvPr>
          <p:cNvSpPr txBox="1"/>
          <p:nvPr/>
        </p:nvSpPr>
        <p:spPr>
          <a:xfrm>
            <a:off x="5105400" y="914400"/>
            <a:ext cx="6876256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nl-NL" sz="1700" b="1" dirty="0"/>
              <a:t>Urs </a:t>
            </a:r>
            <a:r>
              <a:rPr lang="nl-NL" sz="1700" b="1" dirty="0" err="1"/>
              <a:t>Achim</a:t>
            </a:r>
            <a:r>
              <a:rPr lang="nl-NL" sz="1700" b="1" dirty="0"/>
              <a:t> Wiedemann</a:t>
            </a:r>
          </a:p>
          <a:p>
            <a:pPr algn="r"/>
            <a:r>
              <a:rPr lang="nl-NL" sz="1700" b="1" dirty="0"/>
              <a:t>CERN </a:t>
            </a:r>
            <a:r>
              <a:rPr lang="nl-NL" sz="1700" b="1" dirty="0" err="1"/>
              <a:t>Theory</a:t>
            </a:r>
            <a:r>
              <a:rPr lang="nl-NL" sz="1700" b="1" dirty="0"/>
              <a:t> </a:t>
            </a:r>
            <a:r>
              <a:rPr lang="nl-NL" sz="1700" b="1" dirty="0" err="1"/>
              <a:t>Department</a:t>
            </a:r>
            <a:endParaRPr lang="en-US" sz="17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E42991-A9F4-976D-0EBD-25BC7CE2D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86000"/>
            <a:ext cx="12192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24590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83A9DC-9028-C765-85FB-871EB35B58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31">
            <a:extLst>
              <a:ext uri="{FF2B5EF4-FFF2-40B4-BE49-F238E27FC236}">
                <a16:creationId xmlns:a16="http://schemas.microsoft.com/office/drawing/2014/main" id="{3A9F66E7-7C92-34E1-0662-B70CAE67AE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5686425"/>
            <a:ext cx="3810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4" name="Rounded Rectangle 29">
            <a:extLst>
              <a:ext uri="{FF2B5EF4-FFF2-40B4-BE49-F238E27FC236}">
                <a16:creationId xmlns:a16="http://schemas.microsoft.com/office/drawing/2014/main" id="{C84251D9-1E4B-DEF3-F0A1-023E5F4F1A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4800" y="5686425"/>
            <a:ext cx="3810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5" name="Rounded Rectangle 23">
            <a:extLst>
              <a:ext uri="{FF2B5EF4-FFF2-40B4-BE49-F238E27FC236}">
                <a16:creationId xmlns:a16="http://schemas.microsoft.com/office/drawing/2014/main" id="{7383C1CB-5315-FAE2-D0C8-CF32454A05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947987"/>
            <a:ext cx="67056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6" name="Rounded Rectangle 25">
            <a:extLst>
              <a:ext uri="{FF2B5EF4-FFF2-40B4-BE49-F238E27FC236}">
                <a16:creationId xmlns:a16="http://schemas.microsoft.com/office/drawing/2014/main" id="{30F8D5F5-47DE-4F12-DD65-04927A8781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5000" y="4776787"/>
            <a:ext cx="5334000" cy="6858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7" name="Rounded Rectangle 20">
            <a:extLst>
              <a:ext uri="{FF2B5EF4-FFF2-40B4-BE49-F238E27FC236}">
                <a16:creationId xmlns:a16="http://schemas.microsoft.com/office/drawing/2014/main" id="{9929BEBC-F6AF-1057-1B6F-ADBFFFCC0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4191000"/>
            <a:ext cx="2286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8" name="Rounded Rectangle 19">
            <a:extLst>
              <a:ext uri="{FF2B5EF4-FFF2-40B4-BE49-F238E27FC236}">
                <a16:creationId xmlns:a16="http://schemas.microsoft.com/office/drawing/2014/main" id="{20EB84FD-EBB3-13A4-056C-CBB7A77BE1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0800" y="4191000"/>
            <a:ext cx="2286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" name="Rounded Rectangle 18">
            <a:extLst>
              <a:ext uri="{FF2B5EF4-FFF2-40B4-BE49-F238E27FC236}">
                <a16:creationId xmlns:a16="http://schemas.microsoft.com/office/drawing/2014/main" id="{A4D4487F-D5AB-1211-A9BB-989C3D582D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3552825"/>
            <a:ext cx="12954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" name="Rounded Rectangle 17">
            <a:extLst>
              <a:ext uri="{FF2B5EF4-FFF2-40B4-BE49-F238E27FC236}">
                <a16:creationId xmlns:a16="http://schemas.microsoft.com/office/drawing/2014/main" id="{DF85F248-C46F-F343-BBDD-CA3C3895D5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3200" y="3552825"/>
            <a:ext cx="1295400" cy="381000"/>
          </a:xfrm>
          <a:prstGeom prst="roundRect">
            <a:avLst>
              <a:gd name="adj" fmla="val 16667"/>
            </a:avLst>
          </a:prstGeom>
          <a:solidFill>
            <a:srgbClr val="00FF00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453DD22C-A78B-5342-BCD3-109BD6D92A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04093" y="1107629"/>
            <a:ext cx="7364517" cy="53245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based </a:t>
            </a:r>
            <a:r>
              <a:rPr lang="en-US" altLang="en-US" sz="2000" i="1" u="sng" dirty="0"/>
              <a:t>only</a:t>
            </a:r>
            <a:r>
              <a:rPr lang="en-US" altLang="en-US" sz="2000" dirty="0"/>
              <a:t> on:  E-p conservation:</a:t>
            </a:r>
          </a:p>
          <a:p>
            <a:endParaRPr lang="en-US" altLang="en-US" sz="2000" dirty="0"/>
          </a:p>
          <a:p>
            <a:r>
              <a:rPr lang="en-US" altLang="en-US" sz="2000" dirty="0"/>
              <a:t>                              2</a:t>
            </a:r>
            <a:r>
              <a:rPr lang="en-US" altLang="en-US" sz="2000" baseline="30000" dirty="0"/>
              <a:t>nd</a:t>
            </a:r>
            <a:r>
              <a:rPr lang="en-US" altLang="en-US" sz="2000" dirty="0"/>
              <a:t> law of thermodynamics:</a:t>
            </a:r>
          </a:p>
          <a:p>
            <a:endParaRPr lang="en-US" alt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altLang="en-US" sz="2000" dirty="0"/>
              <a:t>sensitive </a:t>
            </a:r>
            <a:r>
              <a:rPr lang="en-US" altLang="en-US" sz="2000" i="1" u="sng" dirty="0"/>
              <a:t>only</a:t>
            </a:r>
            <a:r>
              <a:rPr lang="en-US" altLang="en-US" sz="2000" dirty="0"/>
              <a:t> to properties of matter that are </a:t>
            </a:r>
          </a:p>
          <a:p>
            <a:endParaRPr lang="en-US" altLang="en-US" sz="2000" dirty="0"/>
          </a:p>
          <a:p>
            <a:r>
              <a:rPr lang="en-US" altLang="en-US" sz="2000" dirty="0"/>
              <a:t>     </a:t>
            </a:r>
            <a:r>
              <a:rPr lang="en-US" altLang="en-US" sz="2000" b="1" dirty="0"/>
              <a:t>calculable from first principles in quantum field theory</a:t>
            </a:r>
          </a:p>
          <a:p>
            <a:endParaRPr lang="en-US" altLang="en-US" sz="2000" dirty="0"/>
          </a:p>
          <a:p>
            <a:r>
              <a:rPr lang="en-US" altLang="en-US" sz="2000" dirty="0"/>
              <a:t>            - </a:t>
            </a:r>
            <a:r>
              <a:rPr lang="en-US" altLang="en-US" sz="2000" b="1" dirty="0">
                <a:solidFill>
                  <a:srgbClr val="FF6600"/>
                </a:solidFill>
              </a:rPr>
              <a:t>EOS</a:t>
            </a:r>
            <a:r>
              <a:rPr lang="en-US" altLang="en-US" sz="2000" dirty="0"/>
              <a:t>:                    and </a:t>
            </a:r>
            <a:r>
              <a:rPr lang="en-US" altLang="en-US" sz="2000" b="1" dirty="0">
                <a:solidFill>
                  <a:srgbClr val="FF6600"/>
                </a:solidFill>
              </a:rPr>
              <a:t>sound velocity</a:t>
            </a:r>
          </a:p>
          <a:p>
            <a:endParaRPr lang="en-US" altLang="en-US" sz="2000" dirty="0"/>
          </a:p>
          <a:p>
            <a:r>
              <a:rPr lang="en-US" altLang="en-US" sz="2000" dirty="0"/>
              <a:t>            - </a:t>
            </a:r>
            <a:r>
              <a:rPr lang="en-US" altLang="en-US" sz="2000" b="1" dirty="0">
                <a:solidFill>
                  <a:srgbClr val="FF6600"/>
                </a:solidFill>
              </a:rPr>
              <a:t>transport coefficients</a:t>
            </a:r>
            <a:r>
              <a:rPr lang="en-US" altLang="en-US" sz="2000" dirty="0"/>
              <a:t>: shear    , bulk     viscosity,  …</a:t>
            </a:r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endParaRPr lang="en-US" altLang="en-US" sz="2000" dirty="0"/>
          </a:p>
          <a:p>
            <a:r>
              <a:rPr lang="en-US" altLang="en-US" sz="2000" dirty="0"/>
              <a:t>            - </a:t>
            </a:r>
            <a:r>
              <a:rPr lang="en-US" altLang="en-US" sz="2000" b="1" dirty="0">
                <a:solidFill>
                  <a:srgbClr val="FF6600"/>
                </a:solidFill>
              </a:rPr>
              <a:t>relaxation times</a:t>
            </a:r>
            <a:r>
              <a:rPr lang="en-US" altLang="en-US" sz="2000" dirty="0"/>
              <a:t>:      ,      , …</a:t>
            </a:r>
          </a:p>
          <a:p>
            <a:endParaRPr lang="en-US" altLang="en-US" sz="2000" dirty="0"/>
          </a:p>
        </p:txBody>
      </p:sp>
      <p:graphicFrame>
        <p:nvGraphicFramePr>
          <p:cNvPr id="12" name="Object 3">
            <a:extLst>
              <a:ext uri="{FF2B5EF4-FFF2-40B4-BE49-F238E27FC236}">
                <a16:creationId xmlns:a16="http://schemas.microsoft.com/office/drawing/2014/main" id="{F6E4264F-F77F-41E0-9DE9-93447F6A1E1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91288" y="1071562"/>
          <a:ext cx="1227137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647700" imgH="254000" progId="Equation.3">
                  <p:embed/>
                </p:oleObj>
              </mc:Choice>
              <mc:Fallback>
                <p:oleObj name="Equation" r:id="rId2" imgW="647700" imgH="254000" progId="Equation.3">
                  <p:embed/>
                  <p:pic>
                    <p:nvPicPr>
                      <p:cNvPr id="12" name="Object 3">
                        <a:extLst>
                          <a:ext uri="{FF2B5EF4-FFF2-40B4-BE49-F238E27FC236}">
                            <a16:creationId xmlns:a16="http://schemas.microsoft.com/office/drawing/2014/main" id="{06EB6188-4C99-4B47-A4CB-7C5FCC2738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1288" y="1071562"/>
                        <a:ext cx="1227137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" name="Object 3">
            <a:extLst>
              <a:ext uri="{FF2B5EF4-FFF2-40B4-BE49-F238E27FC236}">
                <a16:creationId xmlns:a16="http://schemas.microsoft.com/office/drawing/2014/main" id="{E54F50A7-1430-0E6D-ECC2-F6DBC8910F6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499225" y="1681162"/>
          <a:ext cx="1443038" cy="4810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4" imgW="762000" imgH="254000" progId="Equation.3">
                  <p:embed/>
                </p:oleObj>
              </mc:Choice>
              <mc:Fallback>
                <p:oleObj name="Equation" r:id="rId4" imgW="762000" imgH="254000" progId="Equation.3">
                  <p:embed/>
                  <p:pic>
                    <p:nvPicPr>
                      <p:cNvPr id="13" name="Object 3">
                        <a:extLst>
                          <a:ext uri="{FF2B5EF4-FFF2-40B4-BE49-F238E27FC236}">
                            <a16:creationId xmlns:a16="http://schemas.microsoft.com/office/drawing/2014/main" id="{C975907B-6E55-C042-9BBA-97E14826054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99225" y="1681162"/>
                        <a:ext cx="1443038" cy="4810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4">
            <a:extLst>
              <a:ext uri="{FF2B5EF4-FFF2-40B4-BE49-F238E27FC236}">
                <a16:creationId xmlns:a16="http://schemas.microsoft.com/office/drawing/2014/main" id="{D7AFDAE2-BF9C-8181-23B7-50E95AC043E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819400" y="3552825"/>
          <a:ext cx="1227138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6" imgW="647700" imgH="203200" progId="Equation.3">
                  <p:embed/>
                </p:oleObj>
              </mc:Choice>
              <mc:Fallback>
                <p:oleObj name="Equation" r:id="rId6" imgW="647700" imgH="203200" progId="Equation.3">
                  <p:embed/>
                  <p:pic>
                    <p:nvPicPr>
                      <p:cNvPr id="14" name="Object 4">
                        <a:extLst>
                          <a:ext uri="{FF2B5EF4-FFF2-40B4-BE49-F238E27FC236}">
                            <a16:creationId xmlns:a16="http://schemas.microsoft.com/office/drawing/2014/main" id="{711AE722-8CA6-9E4D-A550-5A76176C2A0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3552825"/>
                        <a:ext cx="1227138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>
            <a:extLst>
              <a:ext uri="{FF2B5EF4-FFF2-40B4-BE49-F238E27FC236}">
                <a16:creationId xmlns:a16="http://schemas.microsoft.com/office/drawing/2014/main" id="{35AC8C39-E7E8-0F1A-D05E-347CEFFEF64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553200" y="3552825"/>
          <a:ext cx="1274763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8" imgW="673100" imgH="215900" progId="Equation.3">
                  <p:embed/>
                </p:oleObj>
              </mc:Choice>
              <mc:Fallback>
                <p:oleObj name="Equation" r:id="rId8" imgW="673100" imgH="215900" progId="Equation.3">
                  <p:embed/>
                  <p:pic>
                    <p:nvPicPr>
                      <p:cNvPr id="15" name="Object 5">
                        <a:extLst>
                          <a:ext uri="{FF2B5EF4-FFF2-40B4-BE49-F238E27FC236}">
                            <a16:creationId xmlns:a16="http://schemas.microsoft.com/office/drawing/2014/main" id="{6F7E620D-5028-884B-9986-B74694F54F34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53200" y="3552825"/>
                        <a:ext cx="1274763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6">
            <a:extLst>
              <a:ext uri="{FF2B5EF4-FFF2-40B4-BE49-F238E27FC236}">
                <a16:creationId xmlns:a16="http://schemas.microsoft.com/office/drawing/2014/main" id="{425CC396-F6E0-CFA5-73B8-FB5C5013014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486400" y="4267200"/>
          <a:ext cx="265113" cy="312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0" imgW="139700" imgH="165100" progId="Equation.3">
                  <p:embed/>
                </p:oleObj>
              </mc:Choice>
              <mc:Fallback>
                <p:oleObj name="Equation" r:id="rId10" imgW="139700" imgH="165100" progId="Equation.3">
                  <p:embed/>
                  <p:pic>
                    <p:nvPicPr>
                      <p:cNvPr id="16" name="Object 6">
                        <a:extLst>
                          <a:ext uri="{FF2B5EF4-FFF2-40B4-BE49-F238E27FC236}">
                            <a16:creationId xmlns:a16="http://schemas.microsoft.com/office/drawing/2014/main" id="{F20BDD4C-5B4A-1F41-8F61-C31F4CB3A3C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4267200"/>
                        <a:ext cx="265113" cy="3127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7">
            <a:extLst>
              <a:ext uri="{FF2B5EF4-FFF2-40B4-BE49-F238E27FC236}">
                <a16:creationId xmlns:a16="http://schemas.microsoft.com/office/drawing/2014/main" id="{263E4266-6873-DCBA-5716-17A2B6EBD2A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375400" y="4230688"/>
          <a:ext cx="241300" cy="385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2" imgW="127000" imgH="203200" progId="Equation.3">
                  <p:embed/>
                </p:oleObj>
              </mc:Choice>
              <mc:Fallback>
                <p:oleObj name="Equation" r:id="rId12" imgW="127000" imgH="203200" progId="Equation.3">
                  <p:embed/>
                  <p:pic>
                    <p:nvPicPr>
                      <p:cNvPr id="17" name="Object 7">
                        <a:extLst>
                          <a:ext uri="{FF2B5EF4-FFF2-40B4-BE49-F238E27FC236}">
                            <a16:creationId xmlns:a16="http://schemas.microsoft.com/office/drawing/2014/main" id="{28F3997E-195A-A545-AB8A-2C408F991C3F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5400" y="4230688"/>
                        <a:ext cx="241300" cy="385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8">
            <a:extLst>
              <a:ext uri="{FF2B5EF4-FFF2-40B4-BE49-F238E27FC236}">
                <a16:creationId xmlns:a16="http://schemas.microsoft.com/office/drawing/2014/main" id="{0C1983EA-8E3C-BCDB-DF35-580078A3A05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4161" y="4707672"/>
          <a:ext cx="5170488" cy="74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4" imgW="2730500" imgH="393700" progId="Equation.3">
                  <p:embed/>
                </p:oleObj>
              </mc:Choice>
              <mc:Fallback>
                <p:oleObj name="Equation" r:id="rId14" imgW="2730500" imgH="393700" progId="Equation.3">
                  <p:embed/>
                  <p:pic>
                    <p:nvPicPr>
                      <p:cNvPr id="18" name="Object 8">
                        <a:extLst>
                          <a:ext uri="{FF2B5EF4-FFF2-40B4-BE49-F238E27FC236}">
                            <a16:creationId xmlns:a16="http://schemas.microsoft.com/office/drawing/2014/main" id="{4317A35E-AA91-F847-A1C5-FA58C4FEBB2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4161" y="4707672"/>
                        <a:ext cx="5170488" cy="74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9" name="Object 9">
            <a:extLst>
              <a:ext uri="{FF2B5EF4-FFF2-40B4-BE49-F238E27FC236}">
                <a16:creationId xmlns:a16="http://schemas.microsoft.com/office/drawing/2014/main" id="{06141718-37E1-A181-2F0E-5F60C7904E30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67238" y="5686425"/>
          <a:ext cx="385762" cy="3857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6" imgW="203200" imgH="203200" progId="Equation.3">
                  <p:embed/>
                </p:oleObj>
              </mc:Choice>
              <mc:Fallback>
                <p:oleObj name="Equation" r:id="rId16" imgW="203200" imgH="203200" progId="Equation.3">
                  <p:embed/>
                  <p:pic>
                    <p:nvPicPr>
                      <p:cNvPr id="19" name="Object 9">
                        <a:extLst>
                          <a:ext uri="{FF2B5EF4-FFF2-40B4-BE49-F238E27FC236}">
                            <a16:creationId xmlns:a16="http://schemas.microsoft.com/office/drawing/2014/main" id="{DE30A885-3C3E-054D-A545-DE8F88531B6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7238" y="5686425"/>
                        <a:ext cx="385762" cy="3857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0">
            <a:extLst>
              <a:ext uri="{FF2B5EF4-FFF2-40B4-BE49-F238E27FC236}">
                <a16:creationId xmlns:a16="http://schemas.microsoft.com/office/drawing/2014/main" id="{E3F2738B-C9CD-B019-77F9-346BE89D19E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110038" y="5686425"/>
          <a:ext cx="361950" cy="409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18" imgW="190500" imgH="215900" progId="Equation.3">
                  <p:embed/>
                </p:oleObj>
              </mc:Choice>
              <mc:Fallback>
                <p:oleObj name="Equation" r:id="rId18" imgW="190500" imgH="215900" progId="Equation.3">
                  <p:embed/>
                  <p:pic>
                    <p:nvPicPr>
                      <p:cNvPr id="20" name="Object 10">
                        <a:extLst>
                          <a:ext uri="{FF2B5EF4-FFF2-40B4-BE49-F238E27FC236}">
                            <a16:creationId xmlns:a16="http://schemas.microsoft.com/office/drawing/2014/main" id="{4ECA8040-96D7-A34D-BAB9-C9A907773107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10038" y="5686425"/>
                        <a:ext cx="361950" cy="409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980E2179-65BC-20CF-F65D-D77B356815D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-292100" y="4127500"/>
            <a:ext cx="1952625" cy="400050"/>
          </a:xfrm>
          <a:prstGeom prst="rect">
            <a:avLst/>
          </a:prstGeom>
          <a:solidFill>
            <a:srgbClr val="7575D1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Lattice QCD =&gt;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1DD4502-A6A9-6C1E-A874-3EF85B0EDA18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-354807" y="4629944"/>
            <a:ext cx="2944813" cy="400050"/>
          </a:xfrm>
          <a:prstGeom prst="rect">
            <a:avLst/>
          </a:prstGeom>
          <a:solidFill>
            <a:srgbClr val="A3A3E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Finite Temp </a:t>
            </a:r>
            <a:r>
              <a:rPr lang="en-US" sz="2000" dirty="0" err="1">
                <a:solidFill>
                  <a:schemeClr val="lt1"/>
                </a:solidFill>
                <a:latin typeface="+mn-lt"/>
                <a:ea typeface="+mn-ea"/>
              </a:rPr>
              <a:t>pQCD</a:t>
            </a: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     =&gt;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68FB82CD-61CE-5C71-48D3-94469143A993}"/>
              </a:ext>
            </a:extLst>
          </p:cNvPr>
          <p:cNvSpPr txBox="1">
            <a:spLocks noChangeArrowheads="1"/>
          </p:cNvSpPr>
          <p:nvPr/>
        </p:nvSpPr>
        <p:spPr bwMode="auto">
          <a:xfrm rot="5400000">
            <a:off x="45243" y="4629944"/>
            <a:ext cx="2944813" cy="400050"/>
          </a:xfrm>
          <a:prstGeom prst="rect">
            <a:avLst/>
          </a:prstGeom>
          <a:solidFill>
            <a:srgbClr val="D1D1F0"/>
          </a:solidFill>
          <a:ln w="38100">
            <a:solidFill>
              <a:schemeClr val="bg1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>
            <a:spAutoFit/>
          </a:bodyPr>
          <a:lstStyle/>
          <a:p>
            <a:pPr>
              <a:defRPr/>
            </a:pP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         </a:t>
            </a:r>
            <a:r>
              <a:rPr lang="en-US" sz="2000" dirty="0" err="1">
                <a:solidFill>
                  <a:schemeClr val="lt1"/>
                </a:solidFill>
                <a:latin typeface="+mn-lt"/>
                <a:ea typeface="+mn-ea"/>
              </a:rPr>
              <a:t>AdS</a:t>
            </a:r>
            <a:r>
              <a:rPr lang="en-US" sz="2000" dirty="0">
                <a:solidFill>
                  <a:schemeClr val="lt1"/>
                </a:solidFill>
                <a:latin typeface="+mn-lt"/>
                <a:ea typeface="+mn-ea"/>
              </a:rPr>
              <a:t>/CFT          =&gt;        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C62BE77-35E1-1251-FC14-BA5B9A3852C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708337" y="990600"/>
            <a:ext cx="3293849" cy="247862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08508CCF-0CA7-0718-357B-CEC9E200E034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3746" y="3642217"/>
            <a:ext cx="2950206" cy="26754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128EACDF-51AB-1942-321C-61D2AA135758}"/>
              </a:ext>
            </a:extLst>
          </p:cNvPr>
          <p:cNvSpPr txBox="1"/>
          <p:nvPr/>
        </p:nvSpPr>
        <p:spPr>
          <a:xfrm>
            <a:off x="0" y="6400171"/>
            <a:ext cx="9468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J.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Ghiglieri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G. Moore, D.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Teaney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QCD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Shear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Viscosity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at (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almost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) NLO, JHEP 03 (2018) 179  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B4ACBBF5-F37D-6B6C-AA2F-0874884C2D24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Fluid dynamics 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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access to 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QGP properties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calculable from 1</a:t>
            </a:r>
            <a:r>
              <a:rPr lang="en-US" sz="4000" b="1" u="sng" baseline="30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principles in QCD</a:t>
            </a:r>
            <a:endParaRPr lang="en-US" sz="40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5344F2-98EE-4F82-A416-F2D117122D8E}"/>
              </a:ext>
            </a:extLst>
          </p:cNvPr>
          <p:cNvSpPr txBox="1"/>
          <p:nvPr/>
        </p:nvSpPr>
        <p:spPr>
          <a:xfrm>
            <a:off x="6266070" y="6400171"/>
            <a:ext cx="59259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D.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Bazavov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et al, The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equation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of state in (2+1)-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flavor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QCD,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Phys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Rev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. D90 (2014) 094503</a:t>
            </a:r>
          </a:p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S.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Borsanyi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et al, JHEP 09 (2010) 073</a:t>
            </a:r>
          </a:p>
        </p:txBody>
      </p:sp>
    </p:spTree>
    <p:extLst>
      <p:ext uri="{BB962C8B-B14F-4D97-AF65-F5344CB8AC3E}">
        <p14:creationId xmlns:p14="http://schemas.microsoft.com/office/powerpoint/2010/main" val="8254344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86B8A6-9F26-FFFE-487E-639ADBC66E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25727F-DCE5-0890-68AB-57FBE66157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9910" y="838200"/>
            <a:ext cx="4818149" cy="30866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763457-A1CC-0289-DC86-C9AB99FDC8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2600" y="933054"/>
            <a:ext cx="2455741" cy="306532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557845-8531-8FE1-40CF-B0FBB998B706}"/>
              </a:ext>
            </a:extLst>
          </p:cNvPr>
          <p:cNvSpPr txBox="1"/>
          <p:nvPr/>
        </p:nvSpPr>
        <p:spPr>
          <a:xfrm>
            <a:off x="1312127" y="1042444"/>
            <a:ext cx="2202270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B050"/>
                </a:solidFill>
              </a:rPr>
              <a:t>Excite</a:t>
            </a:r>
            <a:r>
              <a:rPr lang="en-US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medium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Listen to response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Analyze</a:t>
            </a:r>
          </a:p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AC52C8A-16D4-CF78-70B9-24734110A1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127" y="2787540"/>
            <a:ext cx="2470412" cy="8860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9C6D2FA-6506-BACA-0729-DA4116FB7C15}"/>
              </a:ext>
            </a:extLst>
          </p:cNvPr>
          <p:cNvSpPr txBox="1"/>
          <p:nvPr/>
        </p:nvSpPr>
        <p:spPr>
          <a:xfrm>
            <a:off x="1087029" y="3809616"/>
            <a:ext cx="72671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 experiment:</a:t>
            </a:r>
          </a:p>
          <a:p>
            <a:r>
              <a:rPr lang="en-US" dirty="0"/>
              <a:t>Prepare different </a:t>
            </a:r>
            <a:r>
              <a:rPr lang="en-US" b="1" dirty="0">
                <a:solidFill>
                  <a:srgbClr val="00B050"/>
                </a:solidFill>
              </a:rPr>
              <a:t>excitations                                         </a:t>
            </a:r>
            <a:r>
              <a:rPr lang="en-US" dirty="0"/>
              <a:t>measure their </a:t>
            </a:r>
            <a:r>
              <a:rPr lang="en-US" b="1" dirty="0">
                <a:solidFill>
                  <a:srgbClr val="FF0000"/>
                </a:solidFill>
              </a:rPr>
              <a:t>response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B01F986F-F11E-19CA-6601-F2B6687CB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4600" y="4420777"/>
            <a:ext cx="3739772" cy="177754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181669-3000-9140-D672-160237BEA9E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1492" y="4399161"/>
            <a:ext cx="4312598" cy="179916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C14164A1-A6C2-EB10-AB91-F80D6C0DEFB9}"/>
              </a:ext>
            </a:extLst>
          </p:cNvPr>
          <p:cNvSpPr txBox="1"/>
          <p:nvPr/>
        </p:nvSpPr>
        <p:spPr>
          <a:xfrm>
            <a:off x="1107650" y="2356913"/>
            <a:ext cx="1173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/>
              <a:t>In theory: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FFDECA0-862B-6C2F-FB66-76BCCC4AB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8591" y="5309893"/>
            <a:ext cx="2435225" cy="717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lc="http://schemas.openxmlformats.org/drawingml/2006/lockedCanvas" xmlns="" xmlns:a14="http://schemas.microsoft.com/office/drawing/2010/main" xmlns:mc="http://schemas.openxmlformats.org/markup-compatibility/2006">
                <a:solidFill>
                  <a:srgbClr val="FFFFFF"/>
                </a:solidFill>
              </a14:hiddenFill>
            </a:ext>
            <a:ext uri="{91240B29-F687-4f45-9708-019B960494DF}">
              <a14:hiddenLine xmlns:lc="http://schemas.openxmlformats.org/drawingml/2006/lockedCanvas" xmlns="" xmlns:a14="http://schemas.microsoft.com/office/drawing/2010/main" xmlns:mc="http://schemas.openxmlformats.org/markup-compatibility/2006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Oval 23">
            <a:extLst>
              <a:ext uri="{FF2B5EF4-FFF2-40B4-BE49-F238E27FC236}">
                <a16:creationId xmlns:a16="http://schemas.microsoft.com/office/drawing/2014/main" id="{0FDC9AA2-7D16-67FD-A42F-1CA945B5EB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10660" y="5400517"/>
            <a:ext cx="290740" cy="596563"/>
          </a:xfrm>
          <a:prstGeom prst="ellipse">
            <a:avLst/>
          </a:prstGeom>
          <a:solidFill>
            <a:srgbClr val="FF0000">
              <a:alpha val="10980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none" anchor="ctr"/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endParaRPr lang="en-US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49E9DA7E-711F-9323-9244-68969D1514D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1415" y="4455204"/>
            <a:ext cx="2045785" cy="30517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06F2BE82-411F-CC53-905D-12C9F16E42A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0" y="4186049"/>
            <a:ext cx="377790" cy="213112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30CF8B5F-088D-42ED-377D-E887AF036B10}"/>
              </a:ext>
            </a:extLst>
          </p:cNvPr>
          <p:cNvCxnSpPr>
            <a:cxnSpLocks/>
          </p:cNvCxnSpPr>
          <p:nvPr/>
        </p:nvCxnSpPr>
        <p:spPr>
          <a:xfrm>
            <a:off x="8534400" y="5217576"/>
            <a:ext cx="20574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31EF7C1C-E6F1-7724-707F-914F2A822BD6}"/>
              </a:ext>
            </a:extLst>
          </p:cNvPr>
          <p:cNvCxnSpPr>
            <a:cxnSpLocks/>
          </p:cNvCxnSpPr>
          <p:nvPr/>
        </p:nvCxnSpPr>
        <p:spPr>
          <a:xfrm flipV="1">
            <a:off x="8534400" y="4441440"/>
            <a:ext cx="1752600" cy="7620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c 31">
            <a:extLst>
              <a:ext uri="{FF2B5EF4-FFF2-40B4-BE49-F238E27FC236}">
                <a16:creationId xmlns:a16="http://schemas.microsoft.com/office/drawing/2014/main" id="{9E7A1FE5-C439-D55B-0E7B-E1D314323F72}"/>
              </a:ext>
            </a:extLst>
          </p:cNvPr>
          <p:cNvSpPr/>
          <p:nvPr/>
        </p:nvSpPr>
        <p:spPr>
          <a:xfrm>
            <a:off x="10064372" y="4514377"/>
            <a:ext cx="402817" cy="779399"/>
          </a:xfrm>
          <a:prstGeom prst="arc">
            <a:avLst>
              <a:gd name="adj1" fmla="val 16200000"/>
              <a:gd name="adj2" fmla="val 4197544"/>
            </a:avLst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BC7D5E9-49E0-7360-D229-1B49E8DE00D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521572" y="4542255"/>
            <a:ext cx="254000" cy="41910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1C6F75E-22BD-D8DF-F17B-BAADC9D50844}"/>
              </a:ext>
            </a:extLst>
          </p:cNvPr>
          <p:cNvSpPr txBox="1">
            <a:spLocks/>
          </p:cNvSpPr>
          <p:nvPr/>
        </p:nvSpPr>
        <p:spPr>
          <a:xfrm>
            <a:off x="0" y="-101175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b="1" u="sng" dirty="0">
                <a:solidFill>
                  <a:srgbClr val="FF0000"/>
                </a:solidFill>
              </a:rPr>
              <a:t>Concept: testing medium properties via fluid response </a:t>
            </a:r>
            <a:endParaRPr lang="en-US" sz="40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6951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39EB77-1990-7C66-A529-1D3663272F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F7976B8-4646-DC36-6E8B-F2E45E3B75F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427C726-E128-5675-7F43-E216F2387F22}"/>
              </a:ext>
            </a:extLst>
          </p:cNvPr>
          <p:cNvSpPr txBox="1">
            <a:spLocks/>
          </p:cNvSpPr>
          <p:nvPr/>
        </p:nvSpPr>
        <p:spPr>
          <a:xfrm>
            <a:off x="0" y="-101175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>
                <a:solidFill>
                  <a:srgbClr val="FF0000"/>
                </a:solidFill>
              </a:rPr>
              <a:t>Comparison to Hydro-Models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B599E77-DAD5-E450-0CFF-F2AEC4DF37B1}"/>
              </a:ext>
            </a:extLst>
          </p:cNvPr>
          <p:cNvSpPr txBox="1"/>
          <p:nvPr/>
        </p:nvSpPr>
        <p:spPr>
          <a:xfrm>
            <a:off x="304800" y="6400800"/>
            <a:ext cx="31994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* G. Nijs, W. van der Schee, 2304.06191. </a:t>
            </a:r>
          </a:p>
        </p:txBody>
      </p:sp>
      <p:pic>
        <p:nvPicPr>
          <p:cNvPr id="4" name="Picture 3" descr="A collection of graphs and diagrams&#10;&#10;AI-generated content may be incorrect.">
            <a:extLst>
              <a:ext uri="{FF2B5EF4-FFF2-40B4-BE49-F238E27FC236}">
                <a16:creationId xmlns:a16="http://schemas.microsoft.com/office/drawing/2014/main" id="{28ADD824-3565-0A4C-75ED-A646378188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0528" y="755194"/>
            <a:ext cx="9491472" cy="556146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6FA8F6B-5917-5E77-B970-1AAA593D7849}"/>
              </a:ext>
            </a:extLst>
          </p:cNvPr>
          <p:cNvSpPr txBox="1"/>
          <p:nvPr/>
        </p:nvSpPr>
        <p:spPr>
          <a:xfrm rot="19985296">
            <a:off x="5016943" y="3286061"/>
            <a:ext cx="3200400" cy="1384995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800" dirty="0"/>
              <a:t>Bayesian inference analysis involving 670 LHC data points.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F7E3B37-A00E-1A4A-6830-688AD6120E06}"/>
              </a:ext>
            </a:extLst>
          </p:cNvPr>
          <p:cNvSpPr txBox="1"/>
          <p:nvPr/>
        </p:nvSpPr>
        <p:spPr>
          <a:xfrm>
            <a:off x="164123" y="1125415"/>
            <a:ext cx="26552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Q</a:t>
            </a:r>
            <a:r>
              <a:rPr lang="en-CH" sz="2400" dirty="0"/>
              <a:t>uantifies QGP properties and QGP evolution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6D154C3-3A39-3F93-D8D2-6DC9DAD05C26}"/>
              </a:ext>
            </a:extLst>
          </p:cNvPr>
          <p:cNvSpPr txBox="1"/>
          <p:nvPr/>
        </p:nvSpPr>
        <p:spPr>
          <a:xfrm>
            <a:off x="152400" y="2609671"/>
            <a:ext cx="26552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Largely restricted to light-</a:t>
            </a:r>
            <a:r>
              <a:rPr lang="en-GB" sz="2400" dirty="0" err="1"/>
              <a:t>flavored</a:t>
            </a:r>
            <a:r>
              <a:rPr lang="en-GB" sz="2400" dirty="0"/>
              <a:t> hadron species so far.</a:t>
            </a:r>
            <a:endParaRPr lang="en-CH" sz="2400" dirty="0"/>
          </a:p>
        </p:txBody>
      </p:sp>
    </p:spTree>
    <p:extLst>
      <p:ext uri="{BB962C8B-B14F-4D97-AF65-F5344CB8AC3E}">
        <p14:creationId xmlns:p14="http://schemas.microsoft.com/office/powerpoint/2010/main" val="1373804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5" grpId="0" animBg="1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4E141-B8DE-F65B-F5E6-F623D61952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75CA299-108E-2F0B-526B-8CCAA3E1D980}"/>
              </a:ext>
            </a:extLst>
          </p:cNvPr>
          <p:cNvSpPr txBox="1"/>
          <p:nvPr/>
        </p:nvSpPr>
        <p:spPr>
          <a:xfrm>
            <a:off x="0" y="6397823"/>
            <a:ext cx="946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H. Song, S. Bass, U. Heinz, T.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Hirano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C.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Shen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Phys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Rev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Lett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106 (2011) 192301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2C4DACC-F720-125A-50E6-53F1E32BE93D}"/>
              </a:ext>
            </a:extLst>
          </p:cNvPr>
          <p:cNvSpPr txBox="1"/>
          <p:nvPr/>
        </p:nvSpPr>
        <p:spPr>
          <a:xfrm>
            <a:off x="0" y="6583953"/>
            <a:ext cx="946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*G. Nijs, U.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Gursoy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W. v.d. Schee, R. Snellings, arXiv:2010.15130,  arXiv:2010.15134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04B05FB-838C-9DB8-584D-206EA42B9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8219" y="842391"/>
            <a:ext cx="4187935" cy="277018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6626424-4A2E-D9E1-5DFE-37A31084EF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0300" y="3747424"/>
            <a:ext cx="4702447" cy="259255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FF6C2B1-350D-C1C3-D30B-D1FB037C03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6641" y="5543171"/>
            <a:ext cx="519113" cy="5125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BE38E5A-7521-0518-9F01-E3A53C1DF6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69525" y="4419600"/>
            <a:ext cx="564365" cy="420661"/>
          </a:xfrm>
          <a:prstGeom prst="rect">
            <a:avLst/>
          </a:prstGeom>
        </p:spPr>
      </p:pic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32C5DA38-3089-B710-FCEA-B525E3F8EACB}"/>
              </a:ext>
            </a:extLst>
          </p:cNvPr>
          <p:cNvCxnSpPr>
            <a:cxnSpLocks/>
          </p:cNvCxnSpPr>
          <p:nvPr/>
        </p:nvCxnSpPr>
        <p:spPr>
          <a:xfrm>
            <a:off x="7215754" y="2289506"/>
            <a:ext cx="1179369" cy="37749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A840E36D-D516-D595-D375-403E033E0DD0}"/>
              </a:ext>
            </a:extLst>
          </p:cNvPr>
          <p:cNvCxnSpPr>
            <a:cxnSpLocks/>
          </p:cNvCxnSpPr>
          <p:nvPr/>
        </p:nvCxnSpPr>
        <p:spPr>
          <a:xfrm flipV="1">
            <a:off x="8077200" y="4419600"/>
            <a:ext cx="0" cy="34446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18366AD9-DC69-35ED-1D8F-555A5D39DF21}"/>
              </a:ext>
            </a:extLst>
          </p:cNvPr>
          <p:cNvSpPr/>
          <p:nvPr/>
        </p:nvSpPr>
        <p:spPr>
          <a:xfrm>
            <a:off x="7696200" y="3581400"/>
            <a:ext cx="1118082" cy="457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46BF860-D168-2FE6-3968-62A97257A722}"/>
              </a:ext>
            </a:extLst>
          </p:cNvPr>
          <p:cNvSpPr txBox="1"/>
          <p:nvPr/>
        </p:nvSpPr>
        <p:spPr>
          <a:xfrm>
            <a:off x="7766727" y="3734122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NGSS</a:t>
            </a:r>
            <a:r>
              <a:rPr lang="en-US" baseline="30000" dirty="0"/>
              <a:t>*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9B14F45-C403-378E-E217-42BBC145BE8A}"/>
              </a:ext>
            </a:extLst>
          </p:cNvPr>
          <p:cNvSpPr txBox="1"/>
          <p:nvPr/>
        </p:nvSpPr>
        <p:spPr>
          <a:xfrm>
            <a:off x="9861523" y="1574267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NGSS</a:t>
            </a:r>
            <a:r>
              <a:rPr lang="en-US" baseline="30000" dirty="0"/>
              <a:t>*</a:t>
            </a:r>
          </a:p>
        </p:txBody>
      </p:sp>
      <p:pic>
        <p:nvPicPr>
          <p:cNvPr id="5" name="Picture 4" descr="A graph of a mathematical function&#10;&#10;Description automatically generated with medium confidence">
            <a:extLst>
              <a:ext uri="{FF2B5EF4-FFF2-40B4-BE49-F238E27FC236}">
                <a16:creationId xmlns:a16="http://schemas.microsoft.com/office/drawing/2014/main" id="{A8AFCAA8-4092-9DB0-B6A2-B08C9A89877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893213"/>
            <a:ext cx="5759752" cy="54387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1CCD29E-1957-736A-C5D3-90B5F40AEAE7}"/>
              </a:ext>
            </a:extLst>
          </p:cNvPr>
          <p:cNvSpPr txBox="1"/>
          <p:nvPr/>
        </p:nvSpPr>
        <p:spPr>
          <a:xfrm>
            <a:off x="7028989" y="6400171"/>
            <a:ext cx="4953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1200" b="1" dirty="0">
                <a:solidFill>
                  <a:schemeClr val="bg1"/>
                </a:solidFill>
              </a:rPr>
              <a:t> </a:t>
            </a:r>
            <a:r>
              <a:rPr lang="en-CH" sz="1400" dirty="0">
                <a:solidFill>
                  <a:schemeClr val="bg1"/>
                </a:solidFill>
              </a:rPr>
              <a:t>Giacalone, Nijs, van der Schee, Phys.Rev.Lett.131 (2023) 20, 20 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04FBF8D5-6B1A-E36E-40DF-BED67ADB379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>
                <a:solidFill>
                  <a:srgbClr val="FF0000"/>
                </a:solidFill>
              </a:rPr>
              <a:t>Bayesian Inference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8930B8D-DCE3-7F1B-EF4D-D2F9139493AC}"/>
              </a:ext>
            </a:extLst>
          </p:cNvPr>
          <p:cNvSpPr txBox="1"/>
          <p:nvPr/>
        </p:nvSpPr>
        <p:spPr>
          <a:xfrm>
            <a:off x="5943600" y="1455003"/>
            <a:ext cx="23232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S</a:t>
            </a:r>
            <a:r>
              <a:rPr lang="en-CH" sz="2400" dirty="0">
                <a:solidFill>
                  <a:srgbClr val="FF0000"/>
                </a:solidFill>
              </a:rPr>
              <a:t>hear viscosity over entropy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A1E2580-9E9F-213F-AED7-AC453E3FC515}"/>
              </a:ext>
            </a:extLst>
          </p:cNvPr>
          <p:cNvSpPr txBox="1"/>
          <p:nvPr/>
        </p:nvSpPr>
        <p:spPr>
          <a:xfrm>
            <a:off x="5953803" y="3607618"/>
            <a:ext cx="15212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rgbClr val="FF0000"/>
                </a:solidFill>
              </a:rPr>
              <a:t>Relaxation times</a:t>
            </a:r>
            <a:endParaRPr lang="en-CH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1271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F51924-D844-525E-D625-06B38E239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697C83D1-BBA6-26E8-0441-50DA57E7CA98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E61699C-9F77-A22D-BD68-3997A7248C54}"/>
              </a:ext>
            </a:extLst>
          </p:cNvPr>
          <p:cNvSpPr txBox="1">
            <a:spLocks/>
          </p:cNvSpPr>
          <p:nvPr/>
        </p:nvSpPr>
        <p:spPr>
          <a:xfrm>
            <a:off x="0" y="-101175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>
                <a:solidFill>
                  <a:srgbClr val="FF0000"/>
                </a:solidFill>
              </a:rPr>
              <a:t>Quantitative support for a default picture of AA 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9" name="Picture 8" descr="Diagram of a gas funnel&#10;&#10;AI-generated content may be incorrect.">
            <a:extLst>
              <a:ext uri="{FF2B5EF4-FFF2-40B4-BE49-F238E27FC236}">
                <a16:creationId xmlns:a16="http://schemas.microsoft.com/office/drawing/2014/main" id="{6EBF6349-64AD-6C95-A818-AF8BAE0A5A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2" y="771253"/>
            <a:ext cx="11960817" cy="547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039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F90590-48BD-BC51-A08E-EA272732EA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72648F90-7D75-EE97-E022-C5062FD57919}"/>
              </a:ext>
            </a:extLst>
          </p:cNvPr>
          <p:cNvSpPr/>
          <p:nvPr/>
        </p:nvSpPr>
        <p:spPr>
          <a:xfrm>
            <a:off x="176636" y="838200"/>
            <a:ext cx="4407169" cy="11430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D1369A0-A4A7-1773-D0CA-477549392448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ABBDA51-05C6-0103-A37B-C101AB33D4CA}"/>
              </a:ext>
            </a:extLst>
          </p:cNvPr>
          <p:cNvSpPr txBox="1">
            <a:spLocks/>
          </p:cNvSpPr>
          <p:nvPr/>
        </p:nvSpPr>
        <p:spPr>
          <a:xfrm>
            <a:off x="2133600" y="-101175"/>
            <a:ext cx="100584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u="sng" dirty="0">
                <a:solidFill>
                  <a:srgbClr val="FF0000"/>
                </a:solidFill>
              </a:rPr>
              <a:t>Limits of fluid dynamic behavior?</a:t>
            </a:r>
            <a:r>
              <a:rPr lang="en-US" sz="4400" b="1" u="sng" baseline="30000" dirty="0">
                <a:solidFill>
                  <a:srgbClr val="FF0000"/>
                </a:solidFill>
              </a:rPr>
              <a:t>1</a:t>
            </a:r>
            <a:endParaRPr lang="en-US" sz="4400" u="sng" baseline="3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0A56AF-2981-731F-5277-DAE95E15838A}"/>
              </a:ext>
            </a:extLst>
          </p:cNvPr>
          <p:cNvSpPr txBox="1"/>
          <p:nvPr/>
        </p:nvSpPr>
        <p:spPr>
          <a:xfrm>
            <a:off x="4741126" y="1057499"/>
            <a:ext cx="3488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0070C0"/>
                </a:solidFill>
              </a:rPr>
              <a:t>Hydrodynamic excitations</a:t>
            </a:r>
            <a:endParaRPr lang="en-US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0070C0"/>
              </a:solidFill>
            </a:endParaRP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5FCE978-CCF6-8393-D777-D352C92DCB51}"/>
              </a:ext>
            </a:extLst>
          </p:cNvPr>
          <p:cNvSpPr txBox="1"/>
          <p:nvPr/>
        </p:nvSpPr>
        <p:spPr>
          <a:xfrm>
            <a:off x="5054640" y="1365276"/>
            <a:ext cx="340356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</a:rPr>
              <a:t>Universal in QFTs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0070C0"/>
                </a:solidFill>
              </a:rPr>
              <a:t>Consequence of conservation laws</a:t>
            </a:r>
            <a:r>
              <a:rPr lang="en-US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6F54004-09F3-6FDB-9CB7-74C2B5A08DC5}"/>
              </a:ext>
            </a:extLst>
          </p:cNvPr>
          <p:cNvSpPr txBox="1"/>
          <p:nvPr/>
        </p:nvSpPr>
        <p:spPr>
          <a:xfrm>
            <a:off x="8382000" y="1044489"/>
            <a:ext cx="34884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Non-hydro excitations, </a:t>
            </a:r>
            <a:r>
              <a:rPr lang="en-US" dirty="0">
                <a:solidFill>
                  <a:srgbClr val="FF0000"/>
                </a:solidFill>
              </a:rPr>
              <a:t>e.g.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36B94AF-BB3B-9C21-67C4-958B4E3E8E41}"/>
              </a:ext>
            </a:extLst>
          </p:cNvPr>
          <p:cNvSpPr txBox="1"/>
          <p:nvPr/>
        </p:nvSpPr>
        <p:spPr>
          <a:xfrm>
            <a:off x="8727114" y="1396054"/>
            <a:ext cx="338182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No QFTs without non-hydro modes</a:t>
            </a:r>
          </a:p>
          <a:p>
            <a:pPr marL="285750" indent="-285750">
              <a:buFont typeface="Wingdings" pitchFamily="2" charset="2"/>
              <a:buChar char="§"/>
            </a:pPr>
            <a:r>
              <a:rPr lang="en-US" sz="1600" dirty="0">
                <a:solidFill>
                  <a:srgbClr val="FF0000"/>
                </a:solidFill>
              </a:rPr>
              <a:t>Consequence of causality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DC4F84-B062-08B6-556E-9A53C4F9E9F3}"/>
              </a:ext>
            </a:extLst>
          </p:cNvPr>
          <p:cNvSpPr txBox="1"/>
          <p:nvPr/>
        </p:nvSpPr>
        <p:spPr>
          <a:xfrm>
            <a:off x="6579066" y="2332394"/>
            <a:ext cx="400083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Hydro-modes dominate if</a:t>
            </a:r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endParaRPr lang="en-US" dirty="0"/>
          </a:p>
          <a:p>
            <a:pPr marL="285750" indent="-285750">
              <a:buFont typeface="Wingdings" pitchFamily="2" charset="2"/>
              <a:buChar char="Ø"/>
            </a:pPr>
            <a:r>
              <a:rPr lang="en-US" dirty="0"/>
              <a:t>Hydro-dominated wavelengths satisfy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B62470-D6CC-B3FE-D54C-B720B1014A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69511" y="2813026"/>
            <a:ext cx="2889950" cy="5160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6F51793-AC2D-B6EB-F68D-E87E696F97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0" y="905107"/>
            <a:ext cx="4092682" cy="10760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0F63DE4-7140-028F-BC5D-C045EFB937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1232" y="3886200"/>
            <a:ext cx="3714634" cy="90508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542DB4D-D6D2-BA44-CF0F-4AAEFC244AC9}"/>
              </a:ext>
            </a:extLst>
          </p:cNvPr>
          <p:cNvSpPr txBox="1"/>
          <p:nvPr/>
        </p:nvSpPr>
        <p:spPr>
          <a:xfrm>
            <a:off x="6960066" y="4846393"/>
            <a:ext cx="4261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70C0"/>
                </a:solidFill>
              </a:rPr>
              <a:t>Such wavelengths do not fit into a proton 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6154D4-03FA-EF56-E851-886E08EEEC25}"/>
              </a:ext>
            </a:extLst>
          </p:cNvPr>
          <p:cNvSpPr txBox="1"/>
          <p:nvPr/>
        </p:nvSpPr>
        <p:spPr>
          <a:xfrm>
            <a:off x="6960066" y="5348136"/>
            <a:ext cx="30983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Dynamical origin of collectivity in pp rests under debate.</a:t>
            </a:r>
            <a:r>
              <a:rPr lang="en-CH" baseline="30000" dirty="0"/>
              <a:t>2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3430BCA-E2D8-599C-C7FC-508E7E930C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467912"/>
            <a:ext cx="6254666" cy="385668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9C970DD-B12F-DD4F-2B1E-ACC9E7E1F0FA}"/>
              </a:ext>
            </a:extLst>
          </p:cNvPr>
          <p:cNvSpPr txBox="1"/>
          <p:nvPr/>
        </p:nvSpPr>
        <p:spPr>
          <a:xfrm>
            <a:off x="152400" y="2133600"/>
            <a:ext cx="34884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Excitations of various plasmas: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D23F9EF-0045-DA2A-91AE-CFB839233092}"/>
              </a:ext>
            </a:extLst>
          </p:cNvPr>
          <p:cNvSpPr txBox="1"/>
          <p:nvPr/>
        </p:nvSpPr>
        <p:spPr>
          <a:xfrm>
            <a:off x="6863455" y="6485470"/>
            <a:ext cx="45924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2. Jan Fiete Grosse-Oertringhaus &amp; UAW, arXiv:2407.07484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C70D527-4C48-1513-6186-6BB361739B17}"/>
              </a:ext>
            </a:extLst>
          </p:cNvPr>
          <p:cNvSpPr txBox="1"/>
          <p:nvPr/>
        </p:nvSpPr>
        <p:spPr>
          <a:xfrm>
            <a:off x="152400" y="6461573"/>
            <a:ext cx="43346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1. A. Kurkela, UAW, B. Wu, Eur. Phys. J.C79 (2019) 11, 965</a:t>
            </a:r>
          </a:p>
        </p:txBody>
      </p:sp>
    </p:spTree>
    <p:extLst>
      <p:ext uri="{BB962C8B-B14F-4D97-AF65-F5344CB8AC3E}">
        <p14:creationId xmlns:p14="http://schemas.microsoft.com/office/powerpoint/2010/main" val="39165189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54C19-21A6-604A-2842-E6C0CC8F62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15763F-1D84-09D5-2A97-DCA288893746}"/>
              </a:ext>
            </a:extLst>
          </p:cNvPr>
          <p:cNvSpPr txBox="1"/>
          <p:nvPr/>
        </p:nvSpPr>
        <p:spPr>
          <a:xfrm>
            <a:off x="3069472" y="4800600"/>
            <a:ext cx="5831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Brewer, A. Mazeliauskas, W. v.d. Schee (org)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cern.ch/OppOatLHC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62E211-71CB-F003-020B-BEB71B8BEDFF}"/>
              </a:ext>
            </a:extLst>
          </p:cNvPr>
          <p:cNvSpPr txBox="1"/>
          <p:nvPr/>
        </p:nvSpPr>
        <p:spPr>
          <a:xfrm>
            <a:off x="23648" y="6400800"/>
            <a:ext cx="50817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Tw Cen MT" pitchFamily="34" charset="0"/>
              </a:rPr>
              <a:t>“Opportunities of OO and </a:t>
            </a:r>
            <a:r>
              <a:rPr lang="en-US" sz="1400" dirty="0" err="1">
                <a:solidFill>
                  <a:schemeClr val="bg1"/>
                </a:solidFill>
                <a:latin typeface="Tw Cen MT" pitchFamily="34" charset="0"/>
              </a:rPr>
              <a:t>pO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</a:rPr>
              <a:t> collisions at the LHC”, Jasmine Brewer and Aleksas </a:t>
            </a:r>
            <a:r>
              <a:rPr lang="en-US" sz="1400" dirty="0" err="1">
                <a:solidFill>
                  <a:schemeClr val="bg1"/>
                </a:solidFill>
                <a:latin typeface="Tw Cen MT" pitchFamily="34" charset="0"/>
              </a:rPr>
              <a:t>Mazeliauskas</a:t>
            </a:r>
            <a:r>
              <a:rPr lang="en-US" sz="1400" dirty="0">
                <a:solidFill>
                  <a:schemeClr val="bg1"/>
                </a:solidFill>
                <a:latin typeface="Tw Cen MT" pitchFamily="34" charset="0"/>
              </a:rPr>
              <a:t>, arXiv:2103.01939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45ADBD-120B-3690-2DC9-40855DA066BD}"/>
              </a:ext>
            </a:extLst>
          </p:cNvPr>
          <p:cNvSpPr txBox="1"/>
          <p:nvPr/>
        </p:nvSpPr>
        <p:spPr>
          <a:xfrm>
            <a:off x="7772400" y="6400800"/>
            <a:ext cx="4267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GB" sz="1400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CERN TH workshop: Light ion collisions at the LHC, https://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indico.cern.ch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/event/1436085/ </a:t>
            </a:r>
            <a:endParaRPr lang="en-GB" sz="1400" b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E2F4DF7-A8EE-2293-CA22-012D5A96D1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152400"/>
            <a:ext cx="2941239" cy="176474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B6C3647-C352-69D2-1007-7CB097C74A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3015" y="914400"/>
            <a:ext cx="12458030" cy="53503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3A39A58-D20F-EC7A-B701-3AB6BDBA098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447" y="-14408"/>
            <a:ext cx="4766553" cy="6355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670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0A071F-02DF-6E9F-4992-33AEA543A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8F73B0F-3482-160E-78B4-BCD3054F1D30}"/>
              </a:ext>
            </a:extLst>
          </p:cNvPr>
          <p:cNvSpPr txBox="1"/>
          <p:nvPr/>
        </p:nvSpPr>
        <p:spPr>
          <a:xfrm>
            <a:off x="3069472" y="4800600"/>
            <a:ext cx="583146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J. Brewer, A. Mazeliauskas, W. v.d. Schee (org)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 action="ppaction://hlinkfile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cern.ch/OppOatLHC</a:t>
            </a:r>
            <a:endParaRPr lang="en-US" sz="16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121EC36-F998-6011-ADC4-A3D628A6B0C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Fluid response in OO &amp; </a:t>
            </a:r>
            <a:r>
              <a:rPr lang="en-US" b="1" u="sng" dirty="0" err="1">
                <a:solidFill>
                  <a:srgbClr val="FF0000"/>
                </a:solidFill>
              </a:rPr>
              <a:t>NeNe</a:t>
            </a:r>
            <a:r>
              <a:rPr lang="en-US" b="1" u="sng" dirty="0">
                <a:solidFill>
                  <a:srgbClr val="FF0000"/>
                </a:solidFill>
              </a:rPr>
              <a:t> </a:t>
            </a:r>
            <a:r>
              <a:rPr lang="en-US" b="1" u="sng" dirty="0">
                <a:solidFill>
                  <a:srgbClr val="FF0000"/>
                </a:solidFill>
                <a:sym typeface="Wingdings" pitchFamily="2" charset="2"/>
              </a:rPr>
              <a:t></a:t>
            </a:r>
            <a:r>
              <a:rPr lang="en-US" b="1" u="sng" dirty="0">
                <a:solidFill>
                  <a:srgbClr val="FF0000"/>
                </a:solidFill>
              </a:rPr>
              <a:t> nuclear structure </a:t>
            </a:r>
            <a:endParaRPr lang="en-US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21CC04-1AC8-A7CF-17F2-A00E25943222}"/>
              </a:ext>
            </a:extLst>
          </p:cNvPr>
          <p:cNvSpPr txBox="1"/>
          <p:nvPr/>
        </p:nvSpPr>
        <p:spPr>
          <a:xfrm>
            <a:off x="3581400" y="899776"/>
            <a:ext cx="8915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Understanding fluid response gives access to nuclear structure</a:t>
            </a:r>
            <a:r>
              <a:rPr lang="en-CH" sz="2400" baseline="30000" dirty="0"/>
              <a:t>1</a:t>
            </a:r>
            <a:endParaRPr lang="en-CH" sz="2400" dirty="0"/>
          </a:p>
        </p:txBody>
      </p:sp>
      <p:pic>
        <p:nvPicPr>
          <p:cNvPr id="9" name="Picture 8" descr="A diagram of a graph&#10;&#10;AI-generated content may be incorrect.">
            <a:extLst>
              <a:ext uri="{FF2B5EF4-FFF2-40B4-BE49-F238E27FC236}">
                <a16:creationId xmlns:a16="http://schemas.microsoft.com/office/drawing/2014/main" id="{26D56506-5604-49C2-2A55-49DDEE88DF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9776"/>
            <a:ext cx="2980879" cy="5377668"/>
          </a:xfrm>
          <a:prstGeom prst="rect">
            <a:avLst/>
          </a:prstGeom>
        </p:spPr>
      </p:pic>
      <p:pic>
        <p:nvPicPr>
          <p:cNvPr id="11" name="Picture 10" descr="A collage of different colored lines&#10;&#10;AI-generated content may be incorrect.">
            <a:extLst>
              <a:ext uri="{FF2B5EF4-FFF2-40B4-BE49-F238E27FC236}">
                <a16:creationId xmlns:a16="http://schemas.microsoft.com/office/drawing/2014/main" id="{078971D0-F334-A672-2C86-4EE372AD35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9230" y="1434153"/>
            <a:ext cx="9302770" cy="47652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CC7AE3-91F3-B448-8D39-B14D5CFEB57E}"/>
              </a:ext>
            </a:extLst>
          </p:cNvPr>
          <p:cNvSpPr txBox="1"/>
          <p:nvPr/>
        </p:nvSpPr>
        <p:spPr>
          <a:xfrm rot="20115485">
            <a:off x="2417725" y="2814118"/>
            <a:ext cx="8120838" cy="95410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Ultra-relativistic collisions provide two-dimensional density projections of  (fluctuating) nuclear structure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8567C1-73F6-C799-6FC7-7A5E3FBDE32B}"/>
              </a:ext>
            </a:extLst>
          </p:cNvPr>
          <p:cNvSpPr txBox="1"/>
          <p:nvPr/>
        </p:nvSpPr>
        <p:spPr>
          <a:xfrm>
            <a:off x="0" y="6475070"/>
            <a:ext cx="946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G. </a:t>
            </a:r>
            <a:r>
              <a:rPr lang="nl-N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Giacalone</a:t>
            </a:r>
            <a:r>
              <a:rPr lang="nl-N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et al. , </a:t>
            </a:r>
            <a:r>
              <a:rPr lang="nl-N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Phys</a:t>
            </a:r>
            <a:r>
              <a:rPr lang="nl-N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.</a:t>
            </a:r>
            <a:r>
              <a:rPr lang="nl-N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Rev</a:t>
            </a:r>
            <a:r>
              <a:rPr lang="nl-N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nl-NL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Lett</a:t>
            </a:r>
            <a:r>
              <a:rPr lang="nl-NL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135 (2025) 1, 012302</a:t>
            </a:r>
          </a:p>
        </p:txBody>
      </p:sp>
    </p:spTree>
    <p:extLst>
      <p:ext uri="{BB962C8B-B14F-4D97-AF65-F5344CB8AC3E}">
        <p14:creationId xmlns:p14="http://schemas.microsoft.com/office/powerpoint/2010/main" val="33269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6F8138-EC6A-BB8F-F206-5897F018E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39628BC-27E8-420B-8362-E295910A0B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100" y="457200"/>
            <a:ext cx="3771900" cy="307130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5A2F1DE4-CA7F-A72D-6600-1D98AFA27214}"/>
              </a:ext>
            </a:extLst>
          </p:cNvPr>
          <p:cNvSpPr txBox="1"/>
          <p:nvPr/>
        </p:nvSpPr>
        <p:spPr>
          <a:xfrm>
            <a:off x="0" y="6400800"/>
            <a:ext cx="946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CMS, JHEP 04 (2017) 039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36C9A88-658D-C185-9A6A-F7699C5E7D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841052"/>
            <a:ext cx="3124199" cy="36348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7925C78-7BA8-56A9-FB66-95D2E2850ECE}"/>
              </a:ext>
            </a:extLst>
          </p:cNvPr>
          <p:cNvSpPr txBox="1"/>
          <p:nvPr/>
        </p:nvSpPr>
        <p:spPr>
          <a:xfrm>
            <a:off x="3035140" y="1220678"/>
            <a:ext cx="560102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Collectivity requires final state interaction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Final state interactions imply jet quenching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US" sz="2000" dirty="0"/>
              <a:t>Jet quenching </a:t>
            </a:r>
            <a:r>
              <a:rPr lang="en-US" sz="2000" u="sng" dirty="0"/>
              <a:t>not seen </a:t>
            </a:r>
            <a:r>
              <a:rPr lang="en-US" sz="2000" dirty="0"/>
              <a:t>in </a:t>
            </a:r>
            <a:r>
              <a:rPr lang="en-US" sz="2000" dirty="0" err="1"/>
              <a:t>pPb</a:t>
            </a:r>
            <a:r>
              <a:rPr lang="en-US" sz="2000" dirty="0"/>
              <a:t> or peripheral </a:t>
            </a:r>
            <a:r>
              <a:rPr lang="en-US" sz="2000" dirty="0" err="1"/>
              <a:t>PbPb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0BECB04-A175-FCEA-0779-D787CDE89A0B}"/>
              </a:ext>
            </a:extLst>
          </p:cNvPr>
          <p:cNvSpPr txBox="1"/>
          <p:nvPr/>
        </p:nvSpPr>
        <p:spPr>
          <a:xfrm>
            <a:off x="3127565" y="3444953"/>
            <a:ext cx="115345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chemeClr val="bg2">
                    <a:lumMod val="90000"/>
                  </a:schemeClr>
                </a:solidFill>
              </a:rPr>
              <a:t>Why?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B897A06-DDE4-BF17-F293-A676B28AB2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2716436"/>
            <a:ext cx="3149600" cy="609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032078F-685C-165B-1F42-1C84465B96F9}"/>
              </a:ext>
            </a:extLst>
          </p:cNvPr>
          <p:cNvSpPr txBox="1"/>
          <p:nvPr/>
        </p:nvSpPr>
        <p:spPr>
          <a:xfrm>
            <a:off x="3124200" y="3971659"/>
            <a:ext cx="54229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2000" dirty="0"/>
              <a:t>Because the effect is not there.                                              </a:t>
            </a:r>
            <a:r>
              <a:rPr lang="en-US" sz="2000" dirty="0">
                <a:solidFill>
                  <a:srgbClr val="FFC000"/>
                </a:solidFill>
              </a:rPr>
              <a:t>Then, what I told you so far is wrong!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2000" dirty="0"/>
              <a:t>Because the effect is too small to be measured.</a:t>
            </a:r>
          </a:p>
          <a:p>
            <a:r>
              <a:rPr lang="en-US" sz="2000" dirty="0"/>
              <a:t>       </a:t>
            </a:r>
            <a:r>
              <a:rPr lang="en-US" sz="2000" dirty="0">
                <a:solidFill>
                  <a:srgbClr val="FFC000"/>
                </a:solidFill>
              </a:rPr>
              <a:t>How to improve </a:t>
            </a:r>
            <a:r>
              <a:rPr lang="en-US" sz="2000" dirty="0">
                <a:solidFill>
                  <a:srgbClr val="FF0000"/>
                </a:solidFill>
              </a:rPr>
              <a:t>accuracy of null-hypothesis</a:t>
            </a:r>
          </a:p>
          <a:p>
            <a:r>
              <a:rPr lang="en-US" sz="2000" dirty="0">
                <a:solidFill>
                  <a:srgbClr val="FFC000"/>
                </a:solidFill>
              </a:rPr>
              <a:t>       on top of which an effect could be seen?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443300BB-4620-56FD-E193-54E1653D0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1013" y="4029728"/>
            <a:ext cx="3323987" cy="229487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403F6DC3-3F8A-3ED5-D8AC-7122FC4FE2A2}"/>
              </a:ext>
            </a:extLst>
          </p:cNvPr>
          <p:cNvCxnSpPr>
            <a:cxnSpLocks/>
          </p:cNvCxnSpPr>
          <p:nvPr/>
        </p:nvCxnSpPr>
        <p:spPr>
          <a:xfrm flipV="1">
            <a:off x="3886200" y="2217521"/>
            <a:ext cx="1269920" cy="1307266"/>
          </a:xfrm>
          <a:prstGeom prst="straightConnector1">
            <a:avLst/>
          </a:prstGeom>
          <a:ln w="57150">
            <a:solidFill>
              <a:schemeClr val="bg2">
                <a:lumMod val="9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1B795E4D-9BFD-C668-0AB7-09F59F5BF597}"/>
              </a:ext>
            </a:extLst>
          </p:cNvPr>
          <p:cNvSpPr txBox="1"/>
          <p:nvPr/>
        </p:nvSpPr>
        <p:spPr>
          <a:xfrm>
            <a:off x="2651903" y="6373849"/>
            <a:ext cx="946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*C.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Loizides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A.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Morsch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Absence of jet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quenching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 in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peripheral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 nucleus-nucleus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collisions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Phys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Lett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B773 (2017) 408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0D6CBB-0691-26A5-84AF-890DFDC50063}"/>
              </a:ext>
            </a:extLst>
          </p:cNvPr>
          <p:cNvSpPr txBox="1"/>
          <p:nvPr/>
        </p:nvSpPr>
        <p:spPr>
          <a:xfrm>
            <a:off x="8918861" y="3484590"/>
            <a:ext cx="3235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FF0000"/>
                </a:solidFill>
              </a:rPr>
              <a:t>Soft physics modelling uncertainties increase in small systems*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DE7C372-33D6-07D8-3A17-AB5EB5D459B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8918861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>
                <a:solidFill>
                  <a:srgbClr val="FF0000"/>
                </a:solidFill>
              </a:rPr>
              <a:t>Jet quenching in small systems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401894004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F8130-A6C6-59D6-E4DF-6EA15688E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378349F4-04CD-1F19-C0F8-DE7565766C76}"/>
              </a:ext>
            </a:extLst>
          </p:cNvPr>
          <p:cNvSpPr txBox="1"/>
          <p:nvPr/>
        </p:nvSpPr>
        <p:spPr>
          <a:xfrm>
            <a:off x="0" y="6400800"/>
            <a:ext cx="103632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*A. Huss, A.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Kurkela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A.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Mazeliauskas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R.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Paatelainen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W. v.d. Schee, UAW,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Phys.Rev.Lett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. 126 (2021) 19, 192301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950A835-FF6A-BCFF-32FB-5D13500D0C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027498"/>
            <a:ext cx="4741947" cy="42672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4F735C-9880-3410-7ACD-4EBFF9F9855D}"/>
              </a:ext>
            </a:extLst>
          </p:cNvPr>
          <p:cNvSpPr txBox="1"/>
          <p:nvPr/>
        </p:nvSpPr>
        <p:spPr>
          <a:xfrm>
            <a:off x="990600" y="968514"/>
            <a:ext cx="47419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dirty="0">
                <a:solidFill>
                  <a:srgbClr val="FF0000"/>
                </a:solidFill>
              </a:rPr>
              <a:t>Inclusive OO </a:t>
            </a:r>
            <a:r>
              <a:rPr lang="en-US" sz="2000" dirty="0"/>
              <a:t>~ 70-90 % </a:t>
            </a:r>
            <a:r>
              <a:rPr lang="en-US" sz="2000" dirty="0" err="1"/>
              <a:t>PbPb</a:t>
            </a:r>
            <a:r>
              <a:rPr lang="en-US" sz="2000" dirty="0"/>
              <a:t>, perturbatively controlled baseline*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5E431930-A8EB-CE26-86AA-054F4DA6A250}"/>
              </a:ext>
            </a:extLst>
          </p:cNvPr>
          <p:cNvGrpSpPr/>
          <p:nvPr/>
        </p:nvGrpSpPr>
        <p:grpSpPr>
          <a:xfrm>
            <a:off x="7848600" y="838200"/>
            <a:ext cx="3581400" cy="1265498"/>
            <a:chOff x="7848600" y="838200"/>
            <a:chExt cx="3581400" cy="126549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04F4E371-60B2-8D48-0430-F31BA198FC8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924800" y="990600"/>
              <a:ext cx="3390900" cy="987556"/>
            </a:xfrm>
            <a:prstGeom prst="rect">
              <a:avLst/>
            </a:prstGeom>
          </p:spPr>
        </p:pic>
        <p:sp>
          <p:nvSpPr>
            <p:cNvPr id="8" name="Rounded Rectangle 7">
              <a:extLst>
                <a:ext uri="{FF2B5EF4-FFF2-40B4-BE49-F238E27FC236}">
                  <a16:creationId xmlns:a16="http://schemas.microsoft.com/office/drawing/2014/main" id="{18FDF551-6FA2-47F8-23D6-B5BABD22A2CD}"/>
                </a:ext>
              </a:extLst>
            </p:cNvPr>
            <p:cNvSpPr/>
            <p:nvPr/>
          </p:nvSpPr>
          <p:spPr>
            <a:xfrm>
              <a:off x="7848600" y="838200"/>
              <a:ext cx="3581400" cy="1265498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B9D1CA6-C8BC-9A6C-77AB-EBEFB7A2926B}"/>
              </a:ext>
            </a:extLst>
          </p:cNvPr>
          <p:cNvSpPr txBox="1"/>
          <p:nvPr/>
        </p:nvSpPr>
        <p:spPr>
          <a:xfrm>
            <a:off x="6553200" y="2209800"/>
            <a:ext cx="54345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sz="2000" b="1" dirty="0">
                <a:solidFill>
                  <a:srgbClr val="FF0000"/>
                </a:solidFill>
              </a:rPr>
              <a:t>2-5 % theory precision </a:t>
            </a:r>
            <a:r>
              <a:rPr lang="en-US" sz="2000" dirty="0">
                <a:solidFill>
                  <a:srgbClr val="FF0000"/>
                </a:solidFill>
              </a:rPr>
              <a:t>on no-quench baseline*</a:t>
            </a:r>
          </a:p>
          <a:p>
            <a:r>
              <a:rPr lang="en-US" sz="2000" dirty="0">
                <a:solidFill>
                  <a:srgbClr val="FF0000"/>
                </a:solidFill>
              </a:rPr>
              <a:t>                 systematically controlled </a:t>
            </a:r>
            <a:r>
              <a:rPr lang="en-US" sz="2000" dirty="0" err="1">
                <a:solidFill>
                  <a:srgbClr val="FF0000"/>
                </a:solidFill>
              </a:rPr>
              <a:t>pQCD</a:t>
            </a:r>
            <a:r>
              <a:rPr lang="en-US" sz="2000" dirty="0">
                <a:solidFill>
                  <a:srgbClr val="FF0000"/>
                </a:solidFill>
              </a:rPr>
              <a:t> standard </a:t>
            </a:r>
            <a:endParaRPr lang="en-US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0B6F31F-74A1-68ED-33BC-1A89EC8439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18" y="2892751"/>
            <a:ext cx="4372209" cy="3418148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708C8130-D964-4BD3-0D23-04C3CF930C63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>
                <a:solidFill>
                  <a:srgbClr val="FF0000"/>
                </a:solidFill>
              </a:rPr>
              <a:t>A small system: Oxygen-Oxygen @ LHC                   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F422372-F7C1-6281-7A61-D10848C41ACE}"/>
              </a:ext>
            </a:extLst>
          </p:cNvPr>
          <p:cNvCxnSpPr>
            <a:cxnSpLocks/>
          </p:cNvCxnSpPr>
          <p:nvPr/>
        </p:nvCxnSpPr>
        <p:spPr>
          <a:xfrm>
            <a:off x="1905000" y="1295400"/>
            <a:ext cx="762000" cy="182880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6D6B8B1-B910-F3D2-00B5-ACE02FB515FB}"/>
              </a:ext>
            </a:extLst>
          </p:cNvPr>
          <p:cNvSpPr txBox="1"/>
          <p:nvPr/>
        </p:nvSpPr>
        <p:spPr>
          <a:xfrm rot="20364014">
            <a:off x="8029466" y="4199350"/>
            <a:ext cx="15395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CH" dirty="0">
                <a:solidFill>
                  <a:srgbClr val="0070C0"/>
                </a:solidFill>
              </a:rPr>
              <a:t>Jet quenching</a:t>
            </a:r>
          </a:p>
        </p:txBody>
      </p:sp>
    </p:spTree>
    <p:extLst>
      <p:ext uri="{BB962C8B-B14F-4D97-AF65-F5344CB8AC3E}">
        <p14:creationId xmlns:p14="http://schemas.microsoft.com/office/powerpoint/2010/main" val="381280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5" grpId="0"/>
      <p:bldP spid="1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B20E536C-0AF7-2143-8687-43CA0EE5E5EB}"/>
              </a:ext>
            </a:extLst>
          </p:cNvPr>
          <p:cNvSpPr/>
          <p:nvPr/>
        </p:nvSpPr>
        <p:spPr>
          <a:xfrm>
            <a:off x="4724400" y="3962400"/>
            <a:ext cx="2385148" cy="418627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85C6BF-9075-4FBC-BD4F-E42C2A9D0C1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011505" y="990600"/>
            <a:ext cx="4770295" cy="1056592"/>
          </a:xfrm>
        </p:spPr>
        <p:txBody>
          <a:bodyPr>
            <a:normAutofit/>
          </a:bodyPr>
          <a:lstStyle/>
          <a:p>
            <a:r>
              <a:rPr lang="en-US" sz="2200" dirty="0">
                <a:solidFill>
                  <a:srgbClr val="0070C0"/>
                </a:solidFill>
              </a:rPr>
              <a:t>What are the fundamental constituents  of matter and the  laws governing their interactions?</a:t>
            </a:r>
            <a:endParaRPr lang="en-US" sz="22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B5E6EF97-AEE0-B74E-A1BF-EF4EDFB239DE}"/>
              </a:ext>
            </a:extLst>
          </p:cNvPr>
          <p:cNvSpPr txBox="1">
            <a:spLocks/>
          </p:cNvSpPr>
          <p:nvPr/>
        </p:nvSpPr>
        <p:spPr>
          <a:xfrm>
            <a:off x="1111013" y="990600"/>
            <a:ext cx="731695" cy="381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0070C0"/>
                </a:solidFill>
              </a:rPr>
              <a:t>HEP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35217D-F331-D74E-BF73-D6169A9A3496}"/>
              </a:ext>
            </a:extLst>
          </p:cNvPr>
          <p:cNvSpPr txBox="1">
            <a:spLocks/>
          </p:cNvSpPr>
          <p:nvPr/>
        </p:nvSpPr>
        <p:spPr>
          <a:xfrm>
            <a:off x="1033760" y="76200"/>
            <a:ext cx="9144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dirty="0"/>
              <a:t>eavy </a:t>
            </a:r>
            <a:r>
              <a:rPr lang="en-US" b="1" dirty="0">
                <a:solidFill>
                  <a:srgbClr val="FF0000"/>
                </a:solidFill>
              </a:rPr>
              <a:t>I</a:t>
            </a:r>
            <a:r>
              <a:rPr lang="en-US" dirty="0"/>
              <a:t>on </a:t>
            </a:r>
            <a:r>
              <a:rPr lang="en-US" b="1" dirty="0">
                <a:solidFill>
                  <a:srgbClr val="FF0000"/>
                </a:solidFill>
              </a:rPr>
              <a:t>P</a:t>
            </a:r>
            <a:r>
              <a:rPr lang="en-US" dirty="0"/>
              <a:t>hysics @ LHC </a:t>
            </a:r>
            <a:r>
              <a:rPr lang="en-US" dirty="0">
                <a:sym typeface="Wingdings" pitchFamily="2" charset="2"/>
              </a:rPr>
              <a:t> 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H</a:t>
            </a:r>
            <a:r>
              <a:rPr lang="en-US" dirty="0">
                <a:sym typeface="Wingdings" pitchFamily="2" charset="2"/>
              </a:rPr>
              <a:t>igh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E</a:t>
            </a:r>
            <a:r>
              <a:rPr lang="en-US" dirty="0">
                <a:sym typeface="Wingdings" pitchFamily="2" charset="2"/>
              </a:rPr>
              <a:t>nergy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P</a:t>
            </a:r>
            <a:r>
              <a:rPr lang="en-US" dirty="0">
                <a:sym typeface="Wingdings" pitchFamily="2" charset="2"/>
              </a:rPr>
              <a:t>hysics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04A46E-75A3-724C-883D-C41480A2D8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1000" y="1219200"/>
            <a:ext cx="3124200" cy="2186940"/>
          </a:xfrm>
          <a:prstGeom prst="rect">
            <a:avLst/>
          </a:prstGeom>
        </p:spPr>
      </p:pic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1247805-678A-9940-AF7E-1EFA2AFA3E53}"/>
              </a:ext>
            </a:extLst>
          </p:cNvPr>
          <p:cNvSpPr txBox="1">
            <a:spLocks/>
          </p:cNvSpPr>
          <p:nvPr/>
        </p:nvSpPr>
        <p:spPr>
          <a:xfrm>
            <a:off x="2133600" y="1894792"/>
            <a:ext cx="5218814" cy="4698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Aim: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DA5D051-9151-F848-A87E-E88529500A8A}"/>
              </a:ext>
            </a:extLst>
          </p:cNvPr>
          <p:cNvSpPr txBox="1">
            <a:spLocks/>
          </p:cNvSpPr>
          <p:nvPr/>
        </p:nvSpPr>
        <p:spPr>
          <a:xfrm>
            <a:off x="2806861" y="1894792"/>
            <a:ext cx="4012153" cy="774652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origin of mass, matter-antimatter asymmetry, dark matter  …</a:t>
            </a:r>
            <a:endParaRPr lang="en-US" sz="18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E0B3E86D-DC5E-D64A-AE59-AC32F326DB3B}"/>
              </a:ext>
            </a:extLst>
          </p:cNvPr>
          <p:cNvSpPr txBox="1">
            <a:spLocks/>
          </p:cNvSpPr>
          <p:nvPr/>
        </p:nvSpPr>
        <p:spPr>
          <a:xfrm>
            <a:off x="2011505" y="2669444"/>
            <a:ext cx="5456095" cy="1056592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>
                <a:solidFill>
                  <a:srgbClr val="FF0000"/>
                </a:solidFill>
              </a:rPr>
              <a:t>How do non-abelian quantum field theories give rise to equilibrium and non-equilibrium properties? How do collective phenomena arise  from fundamental interactions?</a:t>
            </a: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6FBED665-9C09-1148-B653-45DEEF20B10F}"/>
              </a:ext>
            </a:extLst>
          </p:cNvPr>
          <p:cNvSpPr txBox="1">
            <a:spLocks/>
          </p:cNvSpPr>
          <p:nvPr/>
        </p:nvSpPr>
        <p:spPr>
          <a:xfrm>
            <a:off x="1111013" y="2669444"/>
            <a:ext cx="731695" cy="381000"/>
          </a:xfrm>
          <a:prstGeom prst="rect">
            <a:avLst/>
          </a:prstGeom>
        </p:spPr>
        <p:txBody>
          <a:bodyPr vert="horz" lIns="0" tIns="45720" rIns="0" bIns="45720" rtlCol="0">
            <a:noAutofit/>
          </a:bodyPr>
          <a:lstStyle>
            <a:lvl1pPr marL="91440" indent="-91440" algn="l" defTabSz="914400" rtl="0" eaLnBrk="1" latinLnBrk="0" hangingPunct="1">
              <a:lnSpc>
                <a:spcPct val="9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>
                <a:solidFill>
                  <a:srgbClr val="FF0000"/>
                </a:solidFill>
              </a:rPr>
              <a:t>HIP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1BFDD8C1-4044-FC47-AA72-3FF2B8AB66D4}"/>
              </a:ext>
            </a:extLst>
          </p:cNvPr>
          <p:cNvSpPr txBox="1">
            <a:spLocks/>
          </p:cNvSpPr>
          <p:nvPr/>
        </p:nvSpPr>
        <p:spPr>
          <a:xfrm>
            <a:off x="4800600" y="4016930"/>
            <a:ext cx="2362200" cy="494827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5000" lnSpcReduction="2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solidFill>
                  <a:srgbClr val="FF0000"/>
                </a:solidFill>
              </a:rPr>
              <a:t>HIP</a:t>
            </a:r>
            <a:r>
              <a:rPr lang="en-US" dirty="0"/>
              <a:t> </a:t>
            </a:r>
            <a:r>
              <a:rPr lang="en-US" dirty="0">
                <a:sym typeface="Wingdings" pitchFamily="2" charset="2"/>
              </a:rPr>
              <a:t>  </a:t>
            </a:r>
            <a:r>
              <a:rPr lang="en-US" b="1" dirty="0">
                <a:solidFill>
                  <a:srgbClr val="0070C0"/>
                </a:solidFill>
                <a:sym typeface="Wingdings" pitchFamily="2" charset="2"/>
              </a:rPr>
              <a:t>HEP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CAE0D-6457-8748-930F-5AAABAE5EAAD}"/>
              </a:ext>
            </a:extLst>
          </p:cNvPr>
          <p:cNvSpPr txBox="1"/>
          <p:nvPr/>
        </p:nvSpPr>
        <p:spPr>
          <a:xfrm>
            <a:off x="2005718" y="4435557"/>
            <a:ext cx="382752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/>
              <a:t>Sociologically</a:t>
            </a:r>
          </a:p>
          <a:p>
            <a:r>
              <a:rPr lang="en-US" sz="2400" dirty="0"/>
              <a:t>    </a:t>
            </a:r>
            <a:r>
              <a:rPr lang="en-US" dirty="0"/>
              <a:t>HEP and HIP in same collaborations 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F6D7D5-4566-A141-A126-16696BCFBB94}"/>
              </a:ext>
            </a:extLst>
          </p:cNvPr>
          <p:cNvSpPr txBox="1"/>
          <p:nvPr/>
        </p:nvSpPr>
        <p:spPr>
          <a:xfrm>
            <a:off x="1981200" y="5265003"/>
            <a:ext cx="37282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/>
              <a:t>Technologically</a:t>
            </a:r>
          </a:p>
          <a:p>
            <a:r>
              <a:rPr lang="en-US" sz="2400" dirty="0"/>
              <a:t>    </a:t>
            </a:r>
            <a:r>
              <a:rPr lang="en-US" dirty="0"/>
              <a:t>Common detectors, common R&amp;D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A0D21E7-499B-E64E-BE49-8B1A40854A13}"/>
              </a:ext>
            </a:extLst>
          </p:cNvPr>
          <p:cNvSpPr txBox="1"/>
          <p:nvPr/>
        </p:nvSpPr>
        <p:spPr>
          <a:xfrm>
            <a:off x="6324600" y="4416595"/>
            <a:ext cx="42853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/>
              <a:t>Future-oriented</a:t>
            </a:r>
          </a:p>
          <a:p>
            <a:r>
              <a:rPr lang="en-US" sz="2400" dirty="0"/>
              <a:t>    </a:t>
            </a:r>
            <a:r>
              <a:rPr lang="en-US" dirty="0"/>
              <a:t>common trajectories identified in EPPS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220F17C-71C7-E441-A77E-501B77CB939E}"/>
              </a:ext>
            </a:extLst>
          </p:cNvPr>
          <p:cNvSpPr txBox="1"/>
          <p:nvPr/>
        </p:nvSpPr>
        <p:spPr>
          <a:xfrm>
            <a:off x="6324600" y="5181600"/>
            <a:ext cx="202106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400" dirty="0"/>
              <a:t>Scientifically</a:t>
            </a:r>
          </a:p>
          <a:p>
            <a:r>
              <a:rPr lang="en-US" sz="2400" dirty="0"/>
              <a:t>    (</a:t>
            </a:r>
            <a:r>
              <a:rPr lang="en-US" dirty="0"/>
              <a:t>this talk) 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A99A183-9A7B-7243-ACA1-C0DAA209071B}"/>
              </a:ext>
            </a:extLst>
          </p:cNvPr>
          <p:cNvSpPr txBox="1"/>
          <p:nvPr/>
        </p:nvSpPr>
        <p:spPr>
          <a:xfrm>
            <a:off x="0" y="6400800"/>
            <a:ext cx="94685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U.A. Wiedemann,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plenary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ICHEP 2020, arXiv:2101.01971 </a:t>
            </a:r>
          </a:p>
        </p:txBody>
      </p:sp>
    </p:spTree>
    <p:extLst>
      <p:ext uri="{BB962C8B-B14F-4D97-AF65-F5344CB8AC3E}">
        <p14:creationId xmlns:p14="http://schemas.microsoft.com/office/powerpoint/2010/main" val="20592171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7998E-D4F1-DAF7-9D6F-DA3063DF86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786B793-9CDB-B1DE-57D7-0268CDDD4BF6}"/>
              </a:ext>
            </a:extLst>
          </p:cNvPr>
          <p:cNvSpPr txBox="1"/>
          <p:nvPr/>
        </p:nvSpPr>
        <p:spPr>
          <a:xfrm>
            <a:off x="457200" y="1286470"/>
            <a:ext cx="370954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Vary freely what you don’t know*</a:t>
            </a:r>
          </a:p>
          <a:p>
            <a:r>
              <a:rPr lang="en-US" dirty="0"/>
              <a:t>	- Initial conditions</a:t>
            </a:r>
          </a:p>
          <a:p>
            <a:r>
              <a:rPr lang="en-US" dirty="0"/>
              <a:t>     	- collective expansion  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6B6B02B-3F6E-D365-F166-C6008447586E}"/>
              </a:ext>
            </a:extLst>
          </p:cNvPr>
          <p:cNvSpPr txBox="1"/>
          <p:nvPr/>
        </p:nvSpPr>
        <p:spPr>
          <a:xfrm>
            <a:off x="5835273" y="1295400"/>
            <a:ext cx="49337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US" b="1" dirty="0">
                <a:solidFill>
                  <a:srgbClr val="FF0000"/>
                </a:solidFill>
              </a:rPr>
              <a:t>Anchor on what is measured and extrapolate*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951C015-078E-6FA1-7369-692B979D81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55" y="4288044"/>
            <a:ext cx="5048045" cy="192584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0E3E15-2434-A9D0-3DC0-3621E00BD4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99" y="2286000"/>
            <a:ext cx="1833077" cy="191491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5B4EF5B-F7FB-FE13-4CF1-7668388F21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276" y="2286000"/>
            <a:ext cx="1900724" cy="192584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12E5833-D27F-7616-B3A8-B4B315C9E5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2452" y="1738302"/>
            <a:ext cx="6879548" cy="444179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A9502B3-385C-21B8-14AC-00493E303AB9}"/>
              </a:ext>
            </a:extLst>
          </p:cNvPr>
          <p:cNvSpPr txBox="1"/>
          <p:nvPr/>
        </p:nvSpPr>
        <p:spPr>
          <a:xfrm>
            <a:off x="0" y="6621502"/>
            <a:ext cx="11811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Other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recent R</a:t>
            </a:r>
            <a:r>
              <a:rPr lang="nl-NL" sz="1100" baseline="-25000" dirty="0">
                <a:solidFill>
                  <a:schemeClr val="bg1"/>
                </a:solidFill>
                <a:latin typeface="Tw Cen MT" pitchFamily="34" charset="0"/>
              </a:rPr>
              <a:t>AA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comparisons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: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Chien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et al. 1509.02936, Bianchi et al. 1702.00481, Andres et al 1606.04837,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Noronha-Hostler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et al. 1602.03788,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Casalderrey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et al. 1405.3864,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Jetscape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2102.11337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B96FD3A-E81B-AA8A-7C7C-8AB4719FC138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u="sng" dirty="0">
                <a:solidFill>
                  <a:srgbClr val="FF0000"/>
                </a:solidFill>
              </a:rPr>
              <a:t>A  comment on methodology: estimating quenching in OO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5A070D-1C72-5F5F-CCA3-89EBF879CE55}"/>
              </a:ext>
            </a:extLst>
          </p:cNvPr>
          <p:cNvSpPr txBox="1"/>
          <p:nvPr/>
        </p:nvSpPr>
        <p:spPr>
          <a:xfrm>
            <a:off x="471948" y="875268"/>
            <a:ext cx="52050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To extrapolate jet quenching from central PbPb to OO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027F32-DE87-7550-30A4-AABBE46755C5}"/>
              </a:ext>
            </a:extLst>
          </p:cNvPr>
          <p:cNvSpPr txBox="1"/>
          <p:nvPr/>
        </p:nvSpPr>
        <p:spPr>
          <a:xfrm>
            <a:off x="0" y="6400800"/>
            <a:ext cx="12192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*A. Huss, A.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Kurkela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A.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Mazeliauskas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R. </a:t>
            </a:r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Paatelainen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, W. v.d. Schee, UAW, Phys.Rev.C103 (2021) 5, 054903 </a:t>
            </a:r>
          </a:p>
        </p:txBody>
      </p:sp>
    </p:spTree>
    <p:extLst>
      <p:ext uri="{BB962C8B-B14F-4D97-AF65-F5344CB8AC3E}">
        <p14:creationId xmlns:p14="http://schemas.microsoft.com/office/powerpoint/2010/main" val="247321734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87E74A-F7E5-E273-2995-8F2079ED6C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A174B12-A203-67FD-7FE4-BBFB4139C45A}"/>
              </a:ext>
            </a:extLst>
          </p:cNvPr>
          <p:cNvSpPr txBox="1">
            <a:spLocks/>
          </p:cNvSpPr>
          <p:nvPr/>
        </p:nvSpPr>
        <p:spPr>
          <a:xfrm>
            <a:off x="0" y="-7620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…further </a:t>
            </a:r>
            <a:r>
              <a:rPr lang="en-US" b="1" u="sng" dirty="0" err="1">
                <a:solidFill>
                  <a:schemeClr val="tx1"/>
                </a:solidFill>
              </a:rPr>
              <a:t>O</a:t>
            </a:r>
            <a:r>
              <a:rPr lang="en-US" b="1" u="sng" dirty="0" err="1">
                <a:solidFill>
                  <a:srgbClr val="FF0000"/>
                </a:solidFill>
              </a:rPr>
              <a:t>pp</a:t>
            </a:r>
            <a:r>
              <a:rPr lang="en-US" b="1" u="sng" dirty="0" err="1">
                <a:solidFill>
                  <a:schemeClr val="tx1"/>
                </a:solidFill>
              </a:rPr>
              <a:t>O</a:t>
            </a:r>
            <a:r>
              <a:rPr lang="en-US" b="1" u="sng" dirty="0" err="1">
                <a:solidFill>
                  <a:srgbClr val="FF0000"/>
                </a:solidFill>
              </a:rPr>
              <a:t>rtunities</a:t>
            </a:r>
            <a:r>
              <a:rPr lang="en-US" b="1" u="sng" dirty="0">
                <a:solidFill>
                  <a:srgbClr val="FF0000"/>
                </a:solidFill>
              </a:rPr>
              <a:t>: </a:t>
            </a:r>
            <a:r>
              <a:rPr lang="en-US" b="1" u="sng" dirty="0" err="1">
                <a:solidFill>
                  <a:srgbClr val="FF0000"/>
                </a:solidFill>
              </a:rPr>
              <a:t>pO</a:t>
            </a:r>
            <a:r>
              <a:rPr lang="en-US" b="1" u="sng" dirty="0">
                <a:solidFill>
                  <a:srgbClr val="FF0000"/>
                </a:solidFill>
              </a:rPr>
              <a:t> constrains nuclear pdfs</a:t>
            </a:r>
            <a:endParaRPr lang="en-US" u="sng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4D7742-AB55-689B-5D14-A274E735711F}"/>
              </a:ext>
            </a:extLst>
          </p:cNvPr>
          <p:cNvSpPr txBox="1"/>
          <p:nvPr/>
        </p:nvSpPr>
        <p:spPr>
          <a:xfrm>
            <a:off x="248145" y="3127644"/>
            <a:ext cx="396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A-dependence of nuclear gluon pdf is poorly known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4090088-0640-0EED-EC3B-0E034F307A2B}"/>
              </a:ext>
            </a:extLst>
          </p:cNvPr>
          <p:cNvSpPr txBox="1"/>
          <p:nvPr/>
        </p:nvSpPr>
        <p:spPr>
          <a:xfrm>
            <a:off x="272417" y="6440237"/>
            <a:ext cx="61018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1400" b="0" u="none" strike="noStrike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*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Petja </a:t>
            </a:r>
            <a:r>
              <a:rPr lang="en-GB" sz="14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Paakinen</a:t>
            </a:r>
            <a:r>
              <a:rPr lang="en-GB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Phys. Rev. D105 (2022) 3, L031504</a:t>
            </a:r>
            <a:endParaRPr lang="en-GB" sz="1400" b="0" u="none" strike="noStrike" dirty="0">
              <a:solidFill>
                <a:schemeClr val="bg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A graph with red text and numbers&#10;&#10;AI-generated content may be incorrect.">
            <a:extLst>
              <a:ext uri="{FF2B5EF4-FFF2-40B4-BE49-F238E27FC236}">
                <a16:creationId xmlns:a16="http://schemas.microsoft.com/office/drawing/2014/main" id="{1C78C0F3-6DC5-8D96-63FD-CDB2C5743C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14400"/>
            <a:ext cx="8229600" cy="2038524"/>
          </a:xfrm>
          <a:prstGeom prst="rect">
            <a:avLst/>
          </a:prstGeom>
        </p:spPr>
      </p:pic>
      <p:pic>
        <p:nvPicPr>
          <p:cNvPr id="8" name="Picture 7" descr="A graph of a graph showing a number of numbers&#10;&#10;AI-generated content may be incorrect.">
            <a:extLst>
              <a:ext uri="{FF2B5EF4-FFF2-40B4-BE49-F238E27FC236}">
                <a16:creationId xmlns:a16="http://schemas.microsoft.com/office/drawing/2014/main" id="{816E78CD-EFD4-9DB5-6829-4C12251C83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0" y="752645"/>
            <a:ext cx="3662278" cy="2904955"/>
          </a:xfrm>
          <a:prstGeom prst="rect">
            <a:avLst/>
          </a:prstGeom>
        </p:spPr>
      </p:pic>
      <p:pic>
        <p:nvPicPr>
          <p:cNvPr id="13" name="Picture 12" descr="A close-up of a mathematical equation&#10;&#10;AI-generated content may be incorrect.">
            <a:extLst>
              <a:ext uri="{FF2B5EF4-FFF2-40B4-BE49-F238E27FC236}">
                <a16:creationId xmlns:a16="http://schemas.microsoft.com/office/drawing/2014/main" id="{63B1A332-09C4-31A1-3E2C-9FEB13266B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973275"/>
            <a:ext cx="2895600" cy="968461"/>
          </a:xfrm>
          <a:prstGeom prst="rect">
            <a:avLst/>
          </a:prstGeom>
        </p:spPr>
      </p:pic>
      <p:pic>
        <p:nvPicPr>
          <p:cNvPr id="16" name="Picture 15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14BA8EDE-310F-CD9A-ECA2-03BD986687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3399" y="3657600"/>
            <a:ext cx="7860085" cy="27004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03D12B6-732F-F464-8631-F037E5189002}"/>
              </a:ext>
            </a:extLst>
          </p:cNvPr>
          <p:cNvSpPr txBox="1"/>
          <p:nvPr/>
        </p:nvSpPr>
        <p:spPr>
          <a:xfrm>
            <a:off x="228600" y="496020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C</a:t>
            </a:r>
            <a:r>
              <a:rPr lang="en-CH" sz="2400" dirty="0"/>
              <a:t>onstraints from pO data* </a:t>
            </a:r>
          </a:p>
        </p:txBody>
      </p:sp>
    </p:spTree>
    <p:extLst>
      <p:ext uri="{BB962C8B-B14F-4D97-AF65-F5344CB8AC3E}">
        <p14:creationId xmlns:p14="http://schemas.microsoft.com/office/powerpoint/2010/main" val="31041337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EC4618-812B-394B-C359-DC59C7CE02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D7D1641-4C17-7653-7D41-ACB948FEFD69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612D7E-E059-7E41-225D-99693BC13168}"/>
              </a:ext>
            </a:extLst>
          </p:cNvPr>
          <p:cNvSpPr txBox="1"/>
          <p:nvPr/>
        </p:nvSpPr>
        <p:spPr>
          <a:xfrm>
            <a:off x="0" y="0"/>
            <a:ext cx="121920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 Questions</a:t>
            </a:r>
          </a:p>
          <a:p>
            <a:pPr algn="ctr"/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that drive future experimentation</a:t>
            </a:r>
            <a:endParaRPr lang="en-CH" sz="7200" b="1" dirty="0"/>
          </a:p>
          <a:p>
            <a:r>
              <a:rPr lang="en-CH" sz="3200" dirty="0"/>
              <a:t>   		 	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E4E3228-B684-65DD-D391-4590E423C5C2}"/>
              </a:ext>
            </a:extLst>
          </p:cNvPr>
          <p:cNvSpPr txBox="1"/>
          <p:nvPr/>
        </p:nvSpPr>
        <p:spPr>
          <a:xfrm>
            <a:off x="1676400" y="1981200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mechanisms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interactions in the QGP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Quark-mass dependence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equilibration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Mechanisms of hadron formation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high-density QCD environment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electromagnetic radiation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throughout its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Mechanism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restoration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QGP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workings of the QGP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substructure and medium-response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jets and rare probes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04723CF-694F-A8F6-40EA-F4822335B380}"/>
              </a:ext>
            </a:extLst>
          </p:cNvPr>
          <p:cNvSpPr txBox="1"/>
          <p:nvPr/>
        </p:nvSpPr>
        <p:spPr>
          <a:xfrm rot="20115485">
            <a:off x="9366306" y="728989"/>
            <a:ext cx="2522639" cy="523220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EPPS input</a:t>
            </a:r>
          </a:p>
        </p:txBody>
      </p:sp>
    </p:spTree>
    <p:extLst>
      <p:ext uri="{BB962C8B-B14F-4D97-AF65-F5344CB8AC3E}">
        <p14:creationId xmlns:p14="http://schemas.microsoft.com/office/powerpoint/2010/main" val="238852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CD07D7-D74C-BF09-14FD-FF13EFC26F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6DA5C68-FC5D-5117-BFFE-B053BC75F0B3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CFD9135-EF19-4DCD-C2EB-E466A7588657}"/>
              </a:ext>
            </a:extLst>
          </p:cNvPr>
          <p:cNvSpPr txBox="1"/>
          <p:nvPr/>
        </p:nvSpPr>
        <p:spPr>
          <a:xfrm>
            <a:off x="0" y="0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 Question</a:t>
            </a:r>
          </a:p>
          <a:p>
            <a:pPr algn="ctr"/>
            <a:r>
              <a:rPr lang="en-CH" sz="3200" dirty="0"/>
              <a:t>		 	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114420-6D0F-C645-1E2A-0093C42068A5}"/>
              </a:ext>
            </a:extLst>
          </p:cNvPr>
          <p:cNvSpPr txBox="1"/>
          <p:nvPr/>
        </p:nvSpPr>
        <p:spPr>
          <a:xfrm>
            <a:off x="1676400" y="1981200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mechanisms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quark interactions in the QGP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Quark-mass dependence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thermal equilibration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Mechanisms of hadron formation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high-density QCD environment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QGP electromagnetic radiation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throughout its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Mechanism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restoration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QGP</a:t>
            </a:r>
          </a:p>
          <a:p>
            <a:pPr algn="ctr"/>
            <a:endParaRPr lang="en-GB" sz="2400" b="1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workings of the QGP 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QGP substructure and medium-response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 jets and rare probes </a:t>
            </a:r>
          </a:p>
        </p:txBody>
      </p:sp>
    </p:spTree>
    <p:extLst>
      <p:ext uri="{BB962C8B-B14F-4D97-AF65-F5344CB8AC3E}">
        <p14:creationId xmlns:p14="http://schemas.microsoft.com/office/powerpoint/2010/main" val="12436644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9B3C85-66F0-C6FA-8276-06AC36317A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ABA49FE0-81DA-4AD7-0628-8B1479285574}"/>
              </a:ext>
            </a:extLst>
          </p:cNvPr>
          <p:cNvSpPr txBox="1"/>
          <p:nvPr/>
        </p:nvSpPr>
        <p:spPr>
          <a:xfrm>
            <a:off x="723347" y="2914471"/>
            <a:ext cx="2925778" cy="1200329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Mass hierarchy of incomplete  kinetic equilibration ?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B9FB3A6-A8FC-4EA2-8982-A5E2B2E887A4}"/>
              </a:ext>
            </a:extLst>
          </p:cNvPr>
          <p:cNvSpPr txBox="1"/>
          <p:nvPr/>
        </p:nvSpPr>
        <p:spPr>
          <a:xfrm>
            <a:off x="609600" y="990600"/>
            <a:ext cx="3962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u="sng" dirty="0"/>
              <a:t>EXP</a:t>
            </a:r>
            <a:r>
              <a:rPr lang="en-CH" sz="2400" u="sng" dirty="0"/>
              <a:t>:</a:t>
            </a:r>
            <a:r>
              <a:rPr lang="en-CH" sz="2400" dirty="0"/>
              <a:t> evidence that beauty flows less</a:t>
            </a:r>
            <a:r>
              <a:rPr lang="en-CH" sz="2400" baseline="30000" dirty="0"/>
              <a:t>1 </a:t>
            </a:r>
            <a:r>
              <a:rPr lang="en-CH" sz="2400" dirty="0"/>
              <a:t>and is less quenched than charm.</a:t>
            </a:r>
            <a:endParaRPr lang="en-CH" sz="2400" baseline="30000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4D835DB-045E-47AE-97AD-9D7019744757}"/>
              </a:ext>
            </a:extLst>
          </p:cNvPr>
          <p:cNvSpPr txBox="1"/>
          <p:nvPr/>
        </p:nvSpPr>
        <p:spPr>
          <a:xfrm>
            <a:off x="205036" y="6350604"/>
            <a:ext cx="480650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CMS, JHEP10 (2023) 115;   ATLAS  PRL 124, 082301 (2020)  </a:t>
            </a:r>
          </a:p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2. R. Rapp et al </a:t>
            </a:r>
            <a:r>
              <a:rPr lang="en-GB" sz="1400" i="1" dirty="0" err="1">
                <a:solidFill>
                  <a:schemeClr val="bg1"/>
                </a:solidFill>
              </a:rPr>
              <a:t>Nucl.Phys.A</a:t>
            </a:r>
            <a:r>
              <a:rPr lang="en-GB" sz="1400" dirty="0">
                <a:solidFill>
                  <a:schemeClr val="bg1"/>
                </a:solidFill>
              </a:rPr>
              <a:t> 979 (2018) 21-86;  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A9AA1BFE-F865-DD16-9D40-F0B88788AD9B}"/>
              </a:ext>
            </a:extLst>
          </p:cNvPr>
          <p:cNvSpPr txBox="1"/>
          <p:nvPr/>
        </p:nvSpPr>
        <p:spPr>
          <a:xfrm>
            <a:off x="11418203" y="2000261"/>
            <a:ext cx="6110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CMS</a:t>
            </a:r>
          </a:p>
        </p:txBody>
      </p:sp>
      <p:pic>
        <p:nvPicPr>
          <p:cNvPr id="52" name="Picture 51" descr="A graph with numbers and lines&#10;&#10;AI-generated content may be incorrect.">
            <a:extLst>
              <a:ext uri="{FF2B5EF4-FFF2-40B4-BE49-F238E27FC236}">
                <a16:creationId xmlns:a16="http://schemas.microsoft.com/office/drawing/2014/main" id="{7076A279-7B72-1AF8-1707-B65EE03BC2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881677"/>
            <a:ext cx="3600600" cy="2547324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45C45F6E-E6E6-D1CA-DF48-F8B18C457D88}"/>
              </a:ext>
            </a:extLst>
          </p:cNvPr>
          <p:cNvGrpSpPr/>
          <p:nvPr/>
        </p:nvGrpSpPr>
        <p:grpSpPr>
          <a:xfrm>
            <a:off x="8305800" y="107210"/>
            <a:ext cx="7192822" cy="3550390"/>
            <a:chOff x="8001000" y="304800"/>
            <a:chExt cx="7543800" cy="3740255"/>
          </a:xfrm>
        </p:grpSpPr>
        <p:grpSp>
          <p:nvGrpSpPr>
            <p:cNvPr id="56" name="Group 55">
              <a:extLst>
                <a:ext uri="{FF2B5EF4-FFF2-40B4-BE49-F238E27FC236}">
                  <a16:creationId xmlns:a16="http://schemas.microsoft.com/office/drawing/2014/main" id="{F1A7AEA7-7D68-D00D-B921-AF0F3D1DF00E}"/>
                </a:ext>
              </a:extLst>
            </p:cNvPr>
            <p:cNvGrpSpPr/>
            <p:nvPr/>
          </p:nvGrpSpPr>
          <p:grpSpPr>
            <a:xfrm>
              <a:off x="8001000" y="304800"/>
              <a:ext cx="7543800" cy="3740255"/>
              <a:chOff x="8001000" y="304800"/>
              <a:chExt cx="7543800" cy="3740255"/>
            </a:xfrm>
          </p:grpSpPr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ADB197-7982-61EA-F03C-EBBE56822FAE}"/>
                  </a:ext>
                </a:extLst>
              </p:cNvPr>
              <p:cNvGrpSpPr/>
              <p:nvPr/>
            </p:nvGrpSpPr>
            <p:grpSpPr>
              <a:xfrm>
                <a:off x="8001000" y="904258"/>
                <a:ext cx="7205155" cy="3058142"/>
                <a:chOff x="4648202" y="751439"/>
                <a:chExt cx="7772400" cy="3358668"/>
              </a:xfrm>
            </p:grpSpPr>
            <p:pic>
              <p:nvPicPr>
                <p:cNvPr id="22" name="Picture 21" descr="A graph with numbers and lines&#10;&#10;AI-generated content may be incorrect.">
                  <a:extLst>
                    <a:ext uri="{FF2B5EF4-FFF2-40B4-BE49-F238E27FC236}">
                      <a16:creationId xmlns:a16="http://schemas.microsoft.com/office/drawing/2014/main" id="{7762FE23-4929-1C77-FF8A-915F0C6EFB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648202" y="751439"/>
                  <a:ext cx="7543798" cy="2829961"/>
                </a:xfrm>
                <a:prstGeom prst="rect">
                  <a:avLst/>
                </a:prstGeom>
              </p:spPr>
            </p:pic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8A3EB433-4FCC-1401-B924-0C528CE6B9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410200" y="3430612"/>
                  <a:ext cx="7010402" cy="679495"/>
                </a:xfrm>
                <a:prstGeom prst="rect">
                  <a:avLst/>
                </a:prstGeom>
              </p:spPr>
            </p:pic>
          </p:grpSp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E4F8C5C4-D2CD-6A3C-F0E9-397840BF4DE4}"/>
                  </a:ext>
                </a:extLst>
              </p:cNvPr>
              <p:cNvSpPr/>
              <p:nvPr/>
            </p:nvSpPr>
            <p:spPr>
              <a:xfrm>
                <a:off x="11887200" y="304800"/>
                <a:ext cx="3657600" cy="374025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CH"/>
              </a:p>
            </p:txBody>
          </p:sp>
        </p:grp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148F4666-8B56-E863-CA45-59E6085CDDC3}"/>
                </a:ext>
              </a:extLst>
            </p:cNvPr>
            <p:cNvSpPr txBox="1"/>
            <p:nvPr/>
          </p:nvSpPr>
          <p:spPr>
            <a:xfrm>
              <a:off x="11057805" y="1905543"/>
              <a:ext cx="61747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CH" b="1" dirty="0"/>
                <a:t>CMS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81DC65C0-B416-3548-29FE-8D9FF133A930}"/>
              </a:ext>
            </a:extLst>
          </p:cNvPr>
          <p:cNvSpPr txBox="1"/>
          <p:nvPr/>
        </p:nvSpPr>
        <p:spPr>
          <a:xfrm>
            <a:off x="395527" y="4667071"/>
            <a:ext cx="480650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b</a:t>
            </a:r>
            <a:r>
              <a:rPr lang="en-CH" sz="2400" dirty="0"/>
              <a:t> presents interesting mass scale for testing QCD transport</a:t>
            </a:r>
          </a:p>
          <a:p>
            <a:pPr marL="285750" indent="-285750">
              <a:buFont typeface="Wingdings" pitchFamily="2" charset="2"/>
              <a:buChar char="Ø"/>
            </a:pPr>
            <a:r>
              <a:rPr lang="en-GB" sz="2400" b="1" dirty="0">
                <a:solidFill>
                  <a:srgbClr val="FF0000"/>
                </a:solidFill>
              </a:rPr>
              <a:t>P</a:t>
            </a:r>
            <a:r>
              <a:rPr lang="en-CH" sz="2400" b="1" dirty="0">
                <a:solidFill>
                  <a:srgbClr val="FF0000"/>
                </a:solidFill>
              </a:rPr>
              <a:t>recision down to p</a:t>
            </a:r>
            <a:r>
              <a:rPr lang="en-CH" sz="2400" b="1" baseline="-25000" dirty="0">
                <a:solidFill>
                  <a:srgbClr val="FF0000"/>
                </a:solidFill>
              </a:rPr>
              <a:t>T</a:t>
            </a:r>
            <a:r>
              <a:rPr lang="en-CH" sz="2400" b="1" dirty="0">
                <a:solidFill>
                  <a:srgbClr val="FF0000"/>
                </a:solidFill>
              </a:rPr>
              <a:t> = 0 needed!</a:t>
            </a:r>
            <a:r>
              <a:rPr lang="en-CH" sz="2400" dirty="0"/>
              <a:t> </a:t>
            </a:r>
          </a:p>
          <a:p>
            <a:r>
              <a:rPr lang="en-CH" sz="2400" dirty="0"/>
              <a:t> 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E58D67CF-5562-6113-94C7-5742831D413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</a:t>
            </a:r>
            <a:r>
              <a:rPr lang="en-US" u="sng" dirty="0"/>
              <a:t>eavy 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u="sng" dirty="0"/>
              <a:t>lavor – unique opportunities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BD00183-4A7E-A3EC-444E-546160BC916C}"/>
              </a:ext>
            </a:extLst>
          </p:cNvPr>
          <p:cNvGrpSpPr/>
          <p:nvPr/>
        </p:nvGrpSpPr>
        <p:grpSpPr>
          <a:xfrm>
            <a:off x="5791200" y="3506679"/>
            <a:ext cx="6195764" cy="2843925"/>
            <a:chOff x="5791200" y="3579141"/>
            <a:chExt cx="6134119" cy="277146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E7273062-5899-E92A-0859-D5144C161C6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943600" y="3691207"/>
              <a:ext cx="5981719" cy="26522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D64650E-6D88-05D3-14F6-566085659A95}"/>
                </a:ext>
              </a:extLst>
            </p:cNvPr>
            <p:cNvSpPr/>
            <p:nvPr/>
          </p:nvSpPr>
          <p:spPr>
            <a:xfrm>
              <a:off x="5791200" y="3579141"/>
              <a:ext cx="3078178" cy="27714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10" name="Picture 9" descr="A graph of a number of data&#10;&#10;AI-generated content may be incorrect.">
            <a:extLst>
              <a:ext uri="{FF2B5EF4-FFF2-40B4-BE49-F238E27FC236}">
                <a16:creationId xmlns:a16="http://schemas.microsoft.com/office/drawing/2014/main" id="{890D9CD7-60C5-1D47-85AC-C969F2C2CC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581400"/>
            <a:ext cx="28448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9334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02B14AF-D7D8-53D7-F662-D51F52091B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20C22759-B6A6-CD44-78F9-95101BED8605}"/>
              </a:ext>
            </a:extLst>
          </p:cNvPr>
          <p:cNvSpPr/>
          <p:nvPr/>
        </p:nvSpPr>
        <p:spPr>
          <a:xfrm>
            <a:off x="1295400" y="2646696"/>
            <a:ext cx="6312802" cy="418627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3AE12B50-81FC-66B7-7AB3-0139D83999AF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</a:t>
            </a:r>
            <a:r>
              <a:rPr lang="en-US" u="sng" dirty="0"/>
              <a:t>eavy 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u="sng" dirty="0"/>
              <a:t>lavor – unique opportunities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7D641E-29E1-EF99-EED9-338AAE0CE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03969" y="854134"/>
            <a:ext cx="1951048" cy="2211189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33C98FFF-A695-466B-9E08-1F98881D69CE}"/>
              </a:ext>
            </a:extLst>
          </p:cNvPr>
          <p:cNvSpPr txBox="1"/>
          <p:nvPr/>
        </p:nvSpPr>
        <p:spPr>
          <a:xfrm>
            <a:off x="205036" y="6350604"/>
            <a:ext cx="37510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1. R. Rapp et al </a:t>
            </a:r>
            <a:r>
              <a:rPr lang="en-GB" sz="1400" i="1" dirty="0" err="1">
                <a:solidFill>
                  <a:schemeClr val="bg1"/>
                </a:solidFill>
              </a:rPr>
              <a:t>Nucl.Phys.A</a:t>
            </a:r>
            <a:r>
              <a:rPr lang="en-GB" sz="1400" dirty="0">
                <a:solidFill>
                  <a:schemeClr val="bg1"/>
                </a:solidFill>
              </a:rPr>
              <a:t> 979 (2018) 21-86; </a:t>
            </a:r>
          </a:p>
          <a:p>
            <a:r>
              <a:rPr lang="en-CH" sz="1400" dirty="0">
                <a:solidFill>
                  <a:schemeClr val="bg1"/>
                </a:solidFill>
              </a:rPr>
              <a:t>2. Sambataro et al, Eur. Phys. J.  C84 (2024) 9,881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14E04DB0-EFA0-5FE2-CB69-84E08C657F07}"/>
              </a:ext>
            </a:extLst>
          </p:cNvPr>
          <p:cNvSpPr txBox="1"/>
          <p:nvPr/>
        </p:nvSpPr>
        <p:spPr>
          <a:xfrm>
            <a:off x="304800" y="762000"/>
            <a:ext cx="78486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u="sng" dirty="0"/>
              <a:t>Theory:</a:t>
            </a:r>
          </a:p>
          <a:p>
            <a:r>
              <a:rPr lang="en-US" sz="2400" dirty="0"/>
              <a:t>Heavy flavor transport is governed by</a:t>
            </a:r>
            <a:r>
              <a:rPr lang="en-US" sz="2400" b="1" dirty="0">
                <a:solidFill>
                  <a:srgbClr val="FF0000"/>
                </a:solidFill>
              </a:rPr>
              <a:t> drag</a:t>
            </a:r>
            <a:r>
              <a:rPr lang="en-US" sz="2400" dirty="0"/>
              <a:t> and </a:t>
            </a:r>
            <a:r>
              <a:rPr lang="en-US" sz="2400" b="1" dirty="0">
                <a:solidFill>
                  <a:schemeClr val="accent2"/>
                </a:solidFill>
              </a:rPr>
              <a:t>diffusion </a:t>
            </a:r>
            <a:r>
              <a:rPr lang="en-US" sz="2400" dirty="0"/>
              <a:t>calculable from 1</a:t>
            </a:r>
            <a:r>
              <a:rPr lang="en-US" sz="2400" baseline="30000" dirty="0"/>
              <a:t>st</a:t>
            </a:r>
            <a:r>
              <a:rPr lang="en-US" sz="2400" dirty="0"/>
              <a:t> principles in QFT. Testable relations 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Einstein relation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Velocity dep. at strong coupling</a:t>
            </a:r>
            <a:r>
              <a:rPr lang="en-US" sz="2400" baseline="30000" dirty="0"/>
              <a:t>3,4</a:t>
            </a:r>
            <a:r>
              <a:rPr lang="en-US" sz="2400" dirty="0"/>
              <a:t>: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Aim: </a:t>
            </a:r>
            <a:r>
              <a:rPr lang="en-US" sz="2400" b="1" dirty="0">
                <a:solidFill>
                  <a:srgbClr val="FF0000"/>
                </a:solidFill>
              </a:rPr>
              <a:t>extraction of heavy flavor transport coefficients</a:t>
            </a:r>
            <a:r>
              <a:rPr lang="en-US" sz="2400" b="1" baseline="30000" dirty="0">
                <a:solidFill>
                  <a:srgbClr val="FF0000"/>
                </a:solidFill>
              </a:rPr>
              <a:t>1</a:t>
            </a:r>
            <a:endParaRPr lang="en-CH" sz="2400" baseline="30000" dirty="0">
              <a:solidFill>
                <a:srgbClr val="FF0000"/>
              </a:solidFill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263CBDE-CA72-7130-5697-FA0D473970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5600" y="1975688"/>
            <a:ext cx="2209800" cy="310312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0EA3DAA1-E2D4-26C5-732B-71AB6E8052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5401" y="2251580"/>
            <a:ext cx="3047999" cy="387763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89B9DF9F-E6BA-CFF0-547A-FD81BB2E38AD}"/>
              </a:ext>
            </a:extLst>
          </p:cNvPr>
          <p:cNvSpPr txBox="1"/>
          <p:nvPr/>
        </p:nvSpPr>
        <p:spPr>
          <a:xfrm>
            <a:off x="6972301" y="6371009"/>
            <a:ext cx="4914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3. S.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Gubser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Nucl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Phys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B 790 (2008) 175</a:t>
            </a:r>
          </a:p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4. K.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Rajagopal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, B.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Scheihing-Hitschfeld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  UAW,  JHEP 2501.06289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2B3F2C6-9A5E-33BF-1B6F-89E11832B48D}"/>
              </a:ext>
            </a:extLst>
          </p:cNvPr>
          <p:cNvSpPr txBox="1"/>
          <p:nvPr/>
        </p:nvSpPr>
        <p:spPr>
          <a:xfrm>
            <a:off x="301082" y="3284691"/>
            <a:ext cx="655691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Charm equilibrates a factor                           faster than beauty =&gt; test incomplete b equilibration.</a:t>
            </a:r>
          </a:p>
          <a:p>
            <a:endParaRPr lang="en-CH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Lattice QCD and model calculations of the </a:t>
            </a:r>
          </a:p>
          <a:p>
            <a:r>
              <a:rPr lang="en-CH" sz="2400" dirty="0"/>
              <a:t>     heavy quark diffusion coefficient</a:t>
            </a:r>
            <a:r>
              <a:rPr lang="en-CH" sz="2400" baseline="30000" dirty="0"/>
              <a:t>2</a:t>
            </a:r>
            <a:r>
              <a:rPr lang="en-CH" sz="2400" dirty="0"/>
              <a:t>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8CA5BBE-A861-67D6-BC46-206EB7AB73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2127" y="5198682"/>
            <a:ext cx="1601180" cy="821118"/>
          </a:xfrm>
          <a:prstGeom prst="rect">
            <a:avLst/>
          </a:prstGeom>
        </p:spPr>
      </p:pic>
      <p:pic>
        <p:nvPicPr>
          <p:cNvPr id="5" name="Picture 4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E8B93136-5A2E-7FFE-F534-9098BD2942A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2593" y="3093343"/>
            <a:ext cx="4541207" cy="325726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10D790-0E4A-6379-FC44-070AE09E8B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9792" y="3346216"/>
            <a:ext cx="1558383" cy="33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4498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7339A9-9191-D29F-B87E-B0A9B41D41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13A28C2-4E8B-D617-69E8-0B760861BBB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Heavy flavor – chemical equilibrium</a:t>
            </a:r>
            <a:endParaRPr lang="en-US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FC23C95-9361-A170-9B55-61734E446954}"/>
              </a:ext>
            </a:extLst>
          </p:cNvPr>
          <p:cNvSpPr txBox="1"/>
          <p:nvPr/>
        </p:nvSpPr>
        <p:spPr>
          <a:xfrm>
            <a:off x="471818" y="920190"/>
            <a:ext cx="51669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Charm is not produced thermally, but it can be distributed statistically in hadronization.</a:t>
            </a:r>
            <a:r>
              <a:rPr lang="en-GB" sz="2400" baseline="30000" dirty="0"/>
              <a:t>1</a:t>
            </a:r>
            <a:endParaRPr lang="en-GB" sz="2400" dirty="0"/>
          </a:p>
        </p:txBody>
      </p: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B5B1167C-E996-DB42-A755-CD1187EA72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7000" y="839729"/>
            <a:ext cx="5474447" cy="449954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923F1E8-FE52-E269-648A-42744AB2F1D9}"/>
              </a:ext>
            </a:extLst>
          </p:cNvPr>
          <p:cNvSpPr/>
          <p:nvPr/>
        </p:nvSpPr>
        <p:spPr>
          <a:xfrm>
            <a:off x="6346895" y="5067522"/>
            <a:ext cx="3777129" cy="3535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 sz="24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B8BB526-5A2F-9363-262C-0740D14270BD}"/>
              </a:ext>
            </a:extLst>
          </p:cNvPr>
          <p:cNvSpPr txBox="1"/>
          <p:nvPr/>
        </p:nvSpPr>
        <p:spPr>
          <a:xfrm>
            <a:off x="466532" y="2389866"/>
            <a:ext cx="60104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CH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Hadronization via fragmentation versus hadronization via </a:t>
            </a:r>
            <a:r>
              <a:rPr lang="en-CH" sz="2400" b="1" dirty="0">
                <a:solidFill>
                  <a:srgbClr val="FF0000"/>
                </a:solidFill>
              </a:rPr>
              <a:t>recombination</a:t>
            </a:r>
            <a:r>
              <a:rPr lang="en-CH" sz="2400" dirty="0"/>
              <a:t>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Multi-charmed baryons (accessible in run 5) particularly important since negligible production rate in single parton scatterings.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4AB1D5A-2109-0E7C-1F59-36D6C0F3F6A5}"/>
              </a:ext>
            </a:extLst>
          </p:cNvPr>
          <p:cNvSpPr txBox="1"/>
          <p:nvPr/>
        </p:nvSpPr>
        <p:spPr>
          <a:xfrm>
            <a:off x="228600" y="6400800"/>
            <a:ext cx="3056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1. A. Andronic et al. JHEP 07 (2021) 035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DFA2A1-A34B-824D-ED68-542864F1CBC9}"/>
              </a:ext>
            </a:extLst>
          </p:cNvPr>
          <p:cNvSpPr txBox="1"/>
          <p:nvPr/>
        </p:nvSpPr>
        <p:spPr>
          <a:xfrm>
            <a:off x="7010400" y="5339274"/>
            <a:ext cx="47150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Huge enhancements predicted, up to factor 10</a:t>
            </a:r>
            <a:r>
              <a:rPr lang="en-CH" sz="2400" b="1" baseline="30000" dirty="0">
                <a:solidFill>
                  <a:srgbClr val="FF0000"/>
                </a:solidFill>
              </a:rPr>
              <a:t>3</a:t>
            </a:r>
            <a:r>
              <a:rPr lang="en-CH" sz="2400" b="1" dirty="0">
                <a:solidFill>
                  <a:srgbClr val="FF0000"/>
                </a:solidFill>
              </a:rPr>
              <a:t>  w.r.t. pp for               .</a:t>
            </a:r>
            <a:r>
              <a:rPr lang="en-CH" sz="2400" b="1" baseline="30000" dirty="0">
                <a:solidFill>
                  <a:srgbClr val="FF0000"/>
                </a:solidFill>
              </a:rPr>
              <a:t>2,3</a:t>
            </a:r>
            <a:r>
              <a:rPr lang="en-CH" sz="2400" b="1" dirty="0">
                <a:solidFill>
                  <a:srgbClr val="FF0000"/>
                </a:solidFill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CF3EC01-136B-6017-3E7D-17D77FEB79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14000" y="5778465"/>
            <a:ext cx="787400" cy="406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00F9D94-F86C-FDC7-B5A2-E3C758BA2615}"/>
              </a:ext>
            </a:extLst>
          </p:cNvPr>
          <p:cNvSpPr txBox="1"/>
          <p:nvPr/>
        </p:nvSpPr>
        <p:spPr>
          <a:xfrm>
            <a:off x="3878171" y="6397823"/>
            <a:ext cx="38729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2. F. Becattini, Phys.Re.Lett. 95 (2005) 022301</a:t>
            </a:r>
          </a:p>
          <a:p>
            <a:r>
              <a:rPr lang="en-CH" sz="1400" dirty="0">
                <a:solidFill>
                  <a:schemeClr val="bg1"/>
                </a:solidFill>
              </a:rPr>
              <a:t>3. V. Minissale et al., Eur.Phys.J. C. 84 (2024) 3, 228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884F6F8-34D1-A4A4-FC3E-D41D4E5EB216}"/>
              </a:ext>
            </a:extLst>
          </p:cNvPr>
          <p:cNvSpPr txBox="1"/>
          <p:nvPr/>
        </p:nvSpPr>
        <p:spPr>
          <a:xfrm>
            <a:off x="7010400" y="4994009"/>
            <a:ext cx="2797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I</a:t>
            </a:r>
            <a:r>
              <a:rPr lang="en-CH" dirty="0"/>
              <a:t>n reach of HL-LHC runs 3-5.</a:t>
            </a:r>
          </a:p>
        </p:txBody>
      </p:sp>
    </p:spTree>
    <p:extLst>
      <p:ext uri="{BB962C8B-B14F-4D97-AF65-F5344CB8AC3E}">
        <p14:creationId xmlns:p14="http://schemas.microsoft.com/office/powerpoint/2010/main" val="3674813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C206CB-CF72-209B-0329-8866326B60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7A9B814-2561-B44C-745D-1DB487C902FF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064DDC-6BEF-4CFF-0B97-6850ABBA885A}"/>
              </a:ext>
            </a:extLst>
          </p:cNvPr>
          <p:cNvSpPr txBox="1"/>
          <p:nvPr/>
        </p:nvSpPr>
        <p:spPr>
          <a:xfrm>
            <a:off x="0" y="0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 Question</a:t>
            </a:r>
          </a:p>
          <a:p>
            <a:pPr algn="ctr"/>
            <a:r>
              <a:rPr lang="en-CH" sz="3200" dirty="0"/>
              <a:t>		 	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F60E011-1F34-816B-C424-F3A9AF0FDF6B}"/>
              </a:ext>
            </a:extLst>
          </p:cNvPr>
          <p:cNvSpPr txBox="1"/>
          <p:nvPr/>
        </p:nvSpPr>
        <p:spPr>
          <a:xfrm>
            <a:off x="1676400" y="1981200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mechanisms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 interactions in the QGP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Quark-mass dependence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equilibration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Mechanisms of hadron formation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high-density QCD environment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electromagnetic radiation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throughout its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Mechanism of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restoration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the QGP</a:t>
            </a:r>
          </a:p>
          <a:p>
            <a:pPr algn="ctr"/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Inner workings of the QGP 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QGP substructure and medium-response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via jets and rare probes </a:t>
            </a:r>
          </a:p>
        </p:txBody>
      </p:sp>
    </p:spTree>
    <p:extLst>
      <p:ext uri="{BB962C8B-B14F-4D97-AF65-F5344CB8AC3E}">
        <p14:creationId xmlns:p14="http://schemas.microsoft.com/office/powerpoint/2010/main" val="15458751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4668D8-DC8D-B9B1-8A08-FB2854F7C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ed Rectangle 31">
            <a:extLst>
              <a:ext uri="{FF2B5EF4-FFF2-40B4-BE49-F238E27FC236}">
                <a16:creationId xmlns:a16="http://schemas.microsoft.com/office/drawing/2014/main" id="{7AD38B59-AD8E-7BA2-A059-8B2E56BA4839}"/>
              </a:ext>
            </a:extLst>
          </p:cNvPr>
          <p:cNvSpPr/>
          <p:nvPr/>
        </p:nvSpPr>
        <p:spPr>
          <a:xfrm>
            <a:off x="4255232" y="4623194"/>
            <a:ext cx="3554463" cy="773024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DBF79F01-6E13-CA3D-11F2-B2C85275A9FE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Electromagnetic radiation of QGP</a:t>
            </a:r>
            <a:endParaRPr lang="en-US" u="sng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5176B26-F62B-D3F6-ADBE-50AE497D2090}"/>
              </a:ext>
            </a:extLst>
          </p:cNvPr>
          <p:cNvSpPr txBox="1"/>
          <p:nvPr/>
        </p:nvSpPr>
        <p:spPr>
          <a:xfrm>
            <a:off x="395618" y="920190"/>
            <a:ext cx="539558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TH</a:t>
            </a:r>
            <a:r>
              <a:rPr lang="en-GB" sz="2400" dirty="0"/>
              <a:t>: thermal production sensitive to </a:t>
            </a:r>
            <a:r>
              <a:rPr lang="en-GB" sz="2400" b="1" dirty="0">
                <a:solidFill>
                  <a:schemeClr val="accent2">
                    <a:lumMod val="75000"/>
                  </a:schemeClr>
                </a:solidFill>
              </a:rPr>
              <a:t>EM spectral function</a:t>
            </a:r>
            <a:r>
              <a:rPr lang="en-GB" sz="2400" dirty="0"/>
              <a:t> and </a:t>
            </a:r>
            <a:r>
              <a:rPr lang="en-GB" sz="2400" dirty="0" err="1"/>
              <a:t>bkg</a:t>
            </a:r>
            <a:r>
              <a:rPr lang="en-GB" sz="2400" dirty="0"/>
              <a:t> QGP evolution.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77A3216-EB8D-55D9-1431-310FDB79BA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0950" y="1009349"/>
            <a:ext cx="5099050" cy="65267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F023E4-5F24-5C4D-949E-D75BC83F9418}"/>
              </a:ext>
            </a:extLst>
          </p:cNvPr>
          <p:cNvSpPr txBox="1"/>
          <p:nvPr/>
        </p:nvSpPr>
        <p:spPr>
          <a:xfrm>
            <a:off x="395618" y="2057400"/>
            <a:ext cx="25703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Photon spectrum</a:t>
            </a:r>
            <a:r>
              <a:rPr lang="en-GB" sz="2400" dirty="0"/>
              <a:t>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063CC2B-71CA-4AC8-2980-BF9A61607BCE}"/>
              </a:ext>
            </a:extLst>
          </p:cNvPr>
          <p:cNvSpPr txBox="1"/>
          <p:nvPr/>
        </p:nvSpPr>
        <p:spPr>
          <a:xfrm>
            <a:off x="381000" y="2593164"/>
            <a:ext cx="5461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B</a:t>
            </a:r>
            <a:r>
              <a:rPr lang="en-CH" dirty="0"/>
              <a:t>lue-shifted spectrum! </a:t>
            </a:r>
          </a:p>
          <a:p>
            <a:r>
              <a:rPr lang="en-CH" dirty="0"/>
              <a:t>Difficult to disentangle early and late time contributions.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88AA582-5D5B-427D-0F54-F43576AA84E9}"/>
              </a:ext>
            </a:extLst>
          </p:cNvPr>
          <p:cNvSpPr txBox="1"/>
          <p:nvPr/>
        </p:nvSpPr>
        <p:spPr>
          <a:xfrm>
            <a:off x="395618" y="3356416"/>
            <a:ext cx="310958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Dilepton spectrum</a:t>
            </a:r>
            <a:r>
              <a:rPr lang="en-GB" sz="2400" dirty="0"/>
              <a:t>: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73570B4-5685-2C66-5F33-04F971A67B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1706" y="2034905"/>
            <a:ext cx="5480294" cy="573925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98E1C9BF-AC11-6391-673C-68B72F11BB57}"/>
              </a:ext>
            </a:extLst>
          </p:cNvPr>
          <p:cNvCxnSpPr>
            <a:cxnSpLocks/>
          </p:cNvCxnSpPr>
          <p:nvPr/>
        </p:nvCxnSpPr>
        <p:spPr>
          <a:xfrm>
            <a:off x="4648200" y="1671100"/>
            <a:ext cx="2057400" cy="5340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81EB482-53CA-C625-28BA-AF93CFC830C8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486400" y="1158127"/>
            <a:ext cx="844550" cy="177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529419B3-26C9-8C9A-DD7A-2AB5DB3D0C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830" y="3817898"/>
            <a:ext cx="6195770" cy="658522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2E880581-555A-FE88-1ADA-6885006347EE}"/>
              </a:ext>
            </a:extLst>
          </p:cNvPr>
          <p:cNvSpPr txBox="1"/>
          <p:nvPr/>
        </p:nvSpPr>
        <p:spPr>
          <a:xfrm>
            <a:off x="376953" y="4580629"/>
            <a:ext cx="743274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/>
              <a:t>Varying </a:t>
            </a:r>
            <a:r>
              <a:rPr lang="en-CH" sz="2400" b="1" dirty="0">
                <a:solidFill>
                  <a:srgbClr val="C00000"/>
                </a:solidFill>
              </a:rPr>
              <a:t>invariant mass M</a:t>
            </a:r>
            <a:r>
              <a:rPr lang="en-CH" sz="2400" b="1" baseline="-25000" dirty="0">
                <a:solidFill>
                  <a:srgbClr val="C00000"/>
                </a:solidFill>
              </a:rPr>
              <a:t>ee </a:t>
            </a:r>
            <a:r>
              <a:rPr lang="en-CH" sz="2400" dirty="0"/>
              <a:t>=&gt;  disentangling contributions</a:t>
            </a:r>
          </a:p>
          <a:p>
            <a:r>
              <a:rPr lang="en-CH" sz="2400" dirty="0"/>
              <a:t>                                                         from different times. </a:t>
            </a:r>
          </a:p>
          <a:p>
            <a:endParaRPr lang="en-CH" dirty="0"/>
          </a:p>
        </p:txBody>
      </p:sp>
      <p:pic>
        <p:nvPicPr>
          <p:cNvPr id="27" name="Picture 26" descr="A graph of a mass reaction&#10;&#10;AI-generated content may be incorrect.">
            <a:extLst>
              <a:ext uri="{FF2B5EF4-FFF2-40B4-BE49-F238E27FC236}">
                <a16:creationId xmlns:a16="http://schemas.microsoft.com/office/drawing/2014/main" id="{93EE0787-C6C3-511C-2978-387ECFED867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695" y="2514600"/>
            <a:ext cx="4382305" cy="4360557"/>
          </a:xfrm>
          <a:prstGeom prst="rect">
            <a:avLst/>
          </a:prstGeom>
        </p:spPr>
      </p:pic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F0231245-54D6-A04C-111E-57857D4C550C}"/>
              </a:ext>
            </a:extLst>
          </p:cNvPr>
          <p:cNvCxnSpPr>
            <a:cxnSpLocks/>
          </p:cNvCxnSpPr>
          <p:nvPr/>
        </p:nvCxnSpPr>
        <p:spPr>
          <a:xfrm flipV="1">
            <a:off x="2286000" y="4401439"/>
            <a:ext cx="2504954" cy="232231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F172793A-6A3F-C822-A1BC-80091E644509}"/>
              </a:ext>
            </a:extLst>
          </p:cNvPr>
          <p:cNvSpPr txBox="1"/>
          <p:nvPr/>
        </p:nvSpPr>
        <p:spPr>
          <a:xfrm>
            <a:off x="395618" y="5477470"/>
            <a:ext cx="66269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dirty="0"/>
              <a:t>Dilepton invariant mass spectrum needs excellent knowledge of background to address QGP-induced electromagnetic signals. 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40014476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30A99D-4979-6BF0-7B56-4708A172CD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5DE48D9-7E5F-3238-83B7-F47C3639056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Dilepton flow and spectrum </a:t>
            </a:r>
            <a:endParaRPr lang="en-US" u="sng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F0C07F88-C295-CB2A-F5B1-12D45AAA486E}"/>
              </a:ext>
            </a:extLst>
          </p:cNvPr>
          <p:cNvSpPr txBox="1"/>
          <p:nvPr/>
        </p:nvSpPr>
        <p:spPr>
          <a:xfrm>
            <a:off x="205036" y="6350604"/>
            <a:ext cx="322998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O. Massen et al. arXiv:2412.09671;    </a:t>
            </a:r>
          </a:p>
          <a:p>
            <a:pPr marL="342900" indent="-342900">
              <a:buFontTx/>
              <a:buAutoNum type="arabicPeriod"/>
            </a:pPr>
            <a:r>
              <a:rPr lang="en-CH" sz="1400" dirty="0">
                <a:solidFill>
                  <a:schemeClr val="bg1"/>
                </a:solidFill>
              </a:rPr>
              <a:t>Kasmaei et al, PRD 99 (2019) 3</a:t>
            </a:r>
            <a:r>
              <a:rPr lang="en-GB" sz="1400" dirty="0">
                <a:solidFill>
                  <a:schemeClr val="bg1"/>
                </a:solidFill>
              </a:rPr>
              <a:t>  </a:t>
            </a:r>
            <a:r>
              <a:rPr lang="en-GB" dirty="0">
                <a:solidFill>
                  <a:schemeClr val="bg1"/>
                </a:solidFill>
              </a:rPr>
              <a:t> </a:t>
            </a:r>
          </a:p>
        </p:txBody>
      </p:sp>
      <p:pic>
        <p:nvPicPr>
          <p:cNvPr id="10" name="Picture 9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9DD95106-78DF-75B6-BD2C-CA379B943B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222373"/>
            <a:ext cx="4142996" cy="274002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D54DC87-D7D2-3E0F-E2DA-18901B86D4D9}"/>
              </a:ext>
            </a:extLst>
          </p:cNvPr>
          <p:cNvSpPr txBox="1"/>
          <p:nvPr/>
        </p:nvSpPr>
        <p:spPr>
          <a:xfrm>
            <a:off x="778652" y="754846"/>
            <a:ext cx="109706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Dileption spectrum and flow can provide differential picture of QGP time evolution.</a:t>
            </a:r>
            <a:r>
              <a:rPr lang="en-CH" sz="2400" baseline="30000" dirty="0"/>
              <a:t>1,2</a:t>
            </a:r>
            <a:r>
              <a:rPr lang="en-CH" sz="2400" dirty="0"/>
              <a:t>  </a:t>
            </a:r>
          </a:p>
        </p:txBody>
      </p:sp>
      <p:sp>
        <p:nvSpPr>
          <p:cNvPr id="15" name="Down Arrow 14">
            <a:extLst>
              <a:ext uri="{FF2B5EF4-FFF2-40B4-BE49-F238E27FC236}">
                <a16:creationId xmlns:a16="http://schemas.microsoft.com/office/drawing/2014/main" id="{64380091-D954-6392-03B7-25A9DD32E28B}"/>
              </a:ext>
            </a:extLst>
          </p:cNvPr>
          <p:cNvSpPr/>
          <p:nvPr/>
        </p:nvSpPr>
        <p:spPr>
          <a:xfrm>
            <a:off x="2928788" y="2012388"/>
            <a:ext cx="584776" cy="1371600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2E8855B-1F89-E4F7-5FA6-C58345320A39}"/>
              </a:ext>
            </a:extLst>
          </p:cNvPr>
          <p:cNvSpPr txBox="1"/>
          <p:nvPr/>
        </p:nvSpPr>
        <p:spPr>
          <a:xfrm rot="5400000">
            <a:off x="2922222" y="2525933"/>
            <a:ext cx="6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Later</a:t>
            </a:r>
          </a:p>
        </p:txBody>
      </p:sp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C82FA404-D441-CBED-BD90-346ABF750E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0420" y="1199777"/>
            <a:ext cx="4135832" cy="2698735"/>
          </a:xfrm>
          <a:prstGeom prst="rect">
            <a:avLst/>
          </a:prstGeom>
        </p:spPr>
      </p:pic>
      <p:sp>
        <p:nvSpPr>
          <p:cNvPr id="13" name="Down Arrow 12">
            <a:extLst>
              <a:ext uri="{FF2B5EF4-FFF2-40B4-BE49-F238E27FC236}">
                <a16:creationId xmlns:a16="http://schemas.microsoft.com/office/drawing/2014/main" id="{AEA0FDE6-C6C2-2BF8-4DD9-979021B0566A}"/>
              </a:ext>
            </a:extLst>
          </p:cNvPr>
          <p:cNvSpPr/>
          <p:nvPr/>
        </p:nvSpPr>
        <p:spPr>
          <a:xfrm rot="10800000">
            <a:off x="6942564" y="2209800"/>
            <a:ext cx="584776" cy="1150565"/>
          </a:xfrm>
          <a:prstGeom prst="downArrow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852FCE9-9ABD-06F6-73A1-A791A03A9CFB}"/>
              </a:ext>
            </a:extLst>
          </p:cNvPr>
          <p:cNvSpPr txBox="1"/>
          <p:nvPr/>
        </p:nvSpPr>
        <p:spPr>
          <a:xfrm rot="16200000">
            <a:off x="6904477" y="2727323"/>
            <a:ext cx="6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Later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C33D260-C615-2346-6730-C88A5B7E11E1}"/>
              </a:ext>
            </a:extLst>
          </p:cNvPr>
          <p:cNvSpPr txBox="1"/>
          <p:nvPr/>
        </p:nvSpPr>
        <p:spPr>
          <a:xfrm>
            <a:off x="685800" y="4076079"/>
            <a:ext cx="70866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dirty="0"/>
              <a:t>There is room for more ambition:</a:t>
            </a:r>
          </a:p>
          <a:p>
            <a:r>
              <a:rPr lang="en-CH" sz="2400" dirty="0"/>
              <a:t>In dileption rest frame, opening angle of dilepton pair preferentially aligned with opening angle of quark pair.</a:t>
            </a:r>
          </a:p>
          <a:p>
            <a:r>
              <a:rPr lang="en-CH" sz="2400" dirty="0"/>
              <a:t>This polarization</a:t>
            </a:r>
            <a:r>
              <a:rPr lang="en-CH" sz="2400" baseline="30000" dirty="0"/>
              <a:t>3</a:t>
            </a:r>
            <a:r>
              <a:rPr lang="en-CH" sz="2400" dirty="0"/>
              <a:t> in Collins-Soper frame is </a:t>
            </a:r>
            <a:r>
              <a:rPr lang="en-CH" sz="2400" b="1" dirty="0">
                <a:solidFill>
                  <a:srgbClr val="FF0000"/>
                </a:solidFill>
              </a:rPr>
              <a:t>sensitive to the QGP bulk anisotropy</a:t>
            </a:r>
            <a:r>
              <a:rPr lang="en-CH" sz="2400" dirty="0"/>
              <a:t> at early times.</a:t>
            </a:r>
          </a:p>
        </p:txBody>
      </p:sp>
      <p:pic>
        <p:nvPicPr>
          <p:cNvPr id="22" name="Picture 21" descr="A diagram of different types of molecules&#10;&#10;AI-generated content may be incorrect.">
            <a:extLst>
              <a:ext uri="{FF2B5EF4-FFF2-40B4-BE49-F238E27FC236}">
                <a16:creationId xmlns:a16="http://schemas.microsoft.com/office/drawing/2014/main" id="{485C75FB-3710-CCBB-D910-DB5CB816F7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8336" y="3957935"/>
            <a:ext cx="3881892" cy="229046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5D542212-3BE4-1C55-6E56-53A34DE8E958}"/>
              </a:ext>
            </a:extLst>
          </p:cNvPr>
          <p:cNvSpPr txBox="1"/>
          <p:nvPr/>
        </p:nvSpPr>
        <p:spPr>
          <a:xfrm>
            <a:off x="3712577" y="6333019"/>
            <a:ext cx="434247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3.     Coquet et al, Phys.Rev.Lett. 132 (2024) 23, 232301   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65AB6E-F3C9-850A-4892-39826CD32F65}"/>
              </a:ext>
            </a:extLst>
          </p:cNvPr>
          <p:cNvSpPr txBox="1"/>
          <p:nvPr/>
        </p:nvSpPr>
        <p:spPr>
          <a:xfrm rot="20115485">
            <a:off x="2446030" y="3306205"/>
            <a:ext cx="7635941" cy="95410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800" dirty="0"/>
              <a:t>High-precision di-lepton measurements: </a:t>
            </a:r>
          </a:p>
          <a:p>
            <a:pPr algn="ctr"/>
            <a:r>
              <a:rPr lang="en-GB" sz="2800" dirty="0"/>
              <a:t>access to signatures of chiral symmetry restoration</a:t>
            </a:r>
            <a:r>
              <a:rPr lang="en-CH" sz="2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311160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5B1FCF-2612-683F-9633-0E609B9487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41BB767-CC8B-0D37-5AB4-9B04104116F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9C0E0-02AF-FD54-DE95-037EE72B4675}"/>
              </a:ext>
            </a:extLst>
          </p:cNvPr>
          <p:cNvSpPr txBox="1"/>
          <p:nvPr/>
        </p:nvSpPr>
        <p:spPr>
          <a:xfrm>
            <a:off x="0" y="838200"/>
            <a:ext cx="12192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2400" b="1" dirty="0"/>
          </a:p>
          <a:p>
            <a:pPr algn="ctr"/>
            <a:r>
              <a:rPr lang="en-GB" sz="3200" b="1" dirty="0">
                <a:solidFill>
                  <a:schemeClr val="bg1">
                    <a:lumMod val="65000"/>
                  </a:schemeClr>
                </a:solidFill>
              </a:rPr>
              <a:t>Recall</a:t>
            </a:r>
          </a:p>
          <a:p>
            <a:pPr algn="ctr"/>
            <a:r>
              <a:rPr lang="en-GB" sz="7200" b="1" dirty="0"/>
              <a:t>Generic phenomena</a:t>
            </a:r>
            <a:r>
              <a:rPr lang="en-CH" sz="7200" b="1" dirty="0"/>
              <a:t>   </a:t>
            </a:r>
          </a:p>
          <a:p>
            <a:r>
              <a:rPr lang="en-CH" sz="3200" dirty="0"/>
              <a:t>   		 	  </a:t>
            </a:r>
          </a:p>
        </p:txBody>
      </p:sp>
    </p:spTree>
    <p:extLst>
      <p:ext uri="{BB962C8B-B14F-4D97-AF65-F5344CB8AC3E}">
        <p14:creationId xmlns:p14="http://schemas.microsoft.com/office/powerpoint/2010/main" val="2912231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E6BBBB-D1E8-75CD-DB17-55C6BABBA2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CAE7530-4AE1-DF83-083B-C6C5235F4E19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QGP time evolution via dileptons in reach of ALICE 3 </a:t>
            </a:r>
            <a:endParaRPr lang="en-US" u="sng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C776DF-138D-B34D-A905-EA0F553CF5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1336524" y="160305"/>
            <a:ext cx="4946952" cy="6858000"/>
          </a:xfrm>
          <a:prstGeom prst="rect">
            <a:avLst/>
          </a:prstGeom>
        </p:spPr>
      </p:pic>
      <p:pic>
        <p:nvPicPr>
          <p:cNvPr id="6" name="Picture 5" descr="A graph with a red arrow pointing to the distance&#10;&#10;AI-generated content may be incorrect.">
            <a:extLst>
              <a:ext uri="{FF2B5EF4-FFF2-40B4-BE49-F238E27FC236}">
                <a16:creationId xmlns:a16="http://schemas.microsoft.com/office/drawing/2014/main" id="{67F9C429-FC36-EB2B-D691-5B3E785723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00" y="1257300"/>
            <a:ext cx="4584700" cy="434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97252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3D227E-B8BB-2786-CB83-1737B56D84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37337EA7-4DDC-D360-C36F-604B04E18E8E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A1E8C8-5462-D71D-B30B-15D69A6D08AF}"/>
              </a:ext>
            </a:extLst>
          </p:cNvPr>
          <p:cNvSpPr txBox="1"/>
          <p:nvPr/>
        </p:nvSpPr>
        <p:spPr>
          <a:xfrm>
            <a:off x="0" y="0"/>
            <a:ext cx="12192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Open Question</a:t>
            </a:r>
          </a:p>
          <a:p>
            <a:pPr algn="ctr"/>
            <a:r>
              <a:rPr lang="en-CH" sz="3200" dirty="0"/>
              <a:t>		 	 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4194292-DAA6-D398-0AD2-FFB84F49C406}"/>
              </a:ext>
            </a:extLst>
          </p:cNvPr>
          <p:cNvSpPr txBox="1"/>
          <p:nvPr/>
        </p:nvSpPr>
        <p:spPr>
          <a:xfrm>
            <a:off x="1676400" y="1981200"/>
            <a:ext cx="9906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Microscopic mechanisms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quark interactions in the QGP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Quark-mass dependence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thermal equilibration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Mechanisms of hadron formation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high-density QCD environment</a:t>
            </a:r>
          </a:p>
          <a:p>
            <a:pPr algn="ctr"/>
            <a:endParaRPr lang="en-GB" sz="2400" b="1" dirty="0">
              <a:solidFill>
                <a:schemeClr val="bg1">
                  <a:lumMod val="6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QGP electromagnetic radiation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throughout its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temporal evolution</a:t>
            </a:r>
            <a:endParaRPr lang="en-GB" sz="24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Mechanism of </a:t>
            </a:r>
            <a:r>
              <a:rPr lang="en-GB" sz="2400" b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chiral symmetry restoration </a:t>
            </a:r>
            <a:r>
              <a:rPr lang="en-GB" sz="2400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the QGP</a:t>
            </a:r>
          </a:p>
          <a:p>
            <a:pPr algn="ctr"/>
            <a:endParaRPr lang="en-GB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Inner workings of the QGP </a:t>
            </a:r>
            <a:endParaRPr lang="en-GB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QGP substructure and medium-response </a:t>
            </a:r>
            <a:r>
              <a:rPr lang="en-GB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via jets and rare probes </a:t>
            </a:r>
          </a:p>
        </p:txBody>
      </p:sp>
    </p:spTree>
    <p:extLst>
      <p:ext uri="{BB962C8B-B14F-4D97-AF65-F5344CB8AC3E}">
        <p14:creationId xmlns:p14="http://schemas.microsoft.com/office/powerpoint/2010/main" val="23117241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1CFF81-C1E5-4883-5295-2C66B7E784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51264955-3200-43B0-5B7F-43644086FB67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92D142-CA0A-4BE3-73EE-4B8264400BBB}"/>
              </a:ext>
            </a:extLst>
          </p:cNvPr>
          <p:cNvSpPr txBox="1"/>
          <p:nvPr/>
        </p:nvSpPr>
        <p:spPr>
          <a:xfrm>
            <a:off x="0" y="152400"/>
            <a:ext cx="12192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400" dirty="0"/>
              <a:t>Open questions</a:t>
            </a:r>
            <a:endParaRPr lang="en-GB" sz="4400" b="1" dirty="0"/>
          </a:p>
          <a:p>
            <a:pPr algn="ctr"/>
            <a:r>
              <a:rPr lang="en-GB" sz="4400" b="1" dirty="0"/>
              <a:t>Inner Working of the QGP?</a:t>
            </a:r>
          </a:p>
        </p:txBody>
      </p:sp>
      <p:pic>
        <p:nvPicPr>
          <p:cNvPr id="3" name="Picture 2" descr="A diagram of a tree&#10;&#10;AI-generated content may be incorrect.">
            <a:extLst>
              <a:ext uri="{FF2B5EF4-FFF2-40B4-BE49-F238E27FC236}">
                <a16:creationId xmlns:a16="http://schemas.microsoft.com/office/drawing/2014/main" id="{0D288C53-5CD0-7858-C244-4D97D43001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45" y="1828800"/>
            <a:ext cx="9581255" cy="438340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9BB6702-2886-1134-A886-011EAA38C2C2}"/>
              </a:ext>
            </a:extLst>
          </p:cNvPr>
          <p:cNvSpPr txBox="1"/>
          <p:nvPr/>
        </p:nvSpPr>
        <p:spPr>
          <a:xfrm>
            <a:off x="326718" y="6400800"/>
            <a:ext cx="10646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J. Wang (CMS) in Town Meeting on Heavy Ion </a:t>
            </a:r>
            <a:r>
              <a:rPr lang="nl-NL" sz="1400" dirty="0" err="1">
                <a:solidFill>
                  <a:schemeClr val="bg1"/>
                </a:solidFill>
              </a:rPr>
              <a:t>and</a:t>
            </a:r>
            <a:r>
              <a:rPr lang="nl-NL" sz="1400" dirty="0">
                <a:solidFill>
                  <a:schemeClr val="bg1"/>
                </a:solidFill>
              </a:rPr>
              <a:t> QGP </a:t>
            </a:r>
            <a:r>
              <a:rPr lang="nl-NL" sz="1400" dirty="0" err="1">
                <a:solidFill>
                  <a:schemeClr val="bg1"/>
                </a:solidFill>
              </a:rPr>
              <a:t>Physics</a:t>
            </a:r>
            <a:r>
              <a:rPr lang="nl-NL" sz="1400" dirty="0">
                <a:solidFill>
                  <a:schemeClr val="bg1"/>
                </a:solidFill>
              </a:rPr>
              <a:t>, 17 Feb 2025, </a:t>
            </a:r>
            <a:r>
              <a:rPr lang="nl-NL" sz="1400" dirty="0" err="1">
                <a:solidFill>
                  <a:schemeClr val="bg1"/>
                </a:solidFill>
              </a:rPr>
              <a:t>https</a:t>
            </a:r>
            <a:r>
              <a:rPr lang="nl-NL" sz="1400" dirty="0">
                <a:solidFill>
                  <a:schemeClr val="bg1"/>
                </a:solidFill>
              </a:rPr>
              <a:t>://</a:t>
            </a:r>
            <a:r>
              <a:rPr lang="nl-NL" sz="1400" dirty="0" err="1">
                <a:solidFill>
                  <a:schemeClr val="bg1"/>
                </a:solidFill>
              </a:rPr>
              <a:t>indico.cern.ch</a:t>
            </a:r>
            <a:r>
              <a:rPr lang="nl-NL" sz="1400" dirty="0">
                <a:solidFill>
                  <a:schemeClr val="bg1"/>
                </a:solidFill>
              </a:rPr>
              <a:t>/event/1483832/   </a:t>
            </a:r>
          </a:p>
        </p:txBody>
      </p:sp>
    </p:spTree>
    <p:extLst>
      <p:ext uri="{BB962C8B-B14F-4D97-AF65-F5344CB8AC3E}">
        <p14:creationId xmlns:p14="http://schemas.microsoft.com/office/powerpoint/2010/main" val="1204396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33B158-6268-1117-3B79-6A85C45D37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graph of a graph of a graph of a graph of a graph of a graph of a graph of a graph of a graph of a graph of a graph of a graph of a graph of&#10;&#10;AI-generated content may be incorrect.">
            <a:extLst>
              <a:ext uri="{FF2B5EF4-FFF2-40B4-BE49-F238E27FC236}">
                <a16:creationId xmlns:a16="http://schemas.microsoft.com/office/drawing/2014/main" id="{04823688-1D5D-CC4A-B089-3D799E716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04" y="2706743"/>
            <a:ext cx="4634329" cy="3552092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3595E8D-2BF3-8288-9889-FF153EE065D9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1F0E48-6118-FB92-FF63-193847DEFC63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4400" u="sng" dirty="0">
                <a:solidFill>
                  <a:srgbClr val="FF0000"/>
                </a:solidFill>
              </a:rPr>
              <a:t>Rare hard probes</a:t>
            </a:r>
            <a:r>
              <a:rPr lang="en-US" sz="4400" u="sng" baseline="30000" dirty="0">
                <a:solidFill>
                  <a:srgbClr val="FF0000"/>
                </a:solidFill>
              </a:rPr>
              <a:t>1</a:t>
            </a:r>
            <a:endParaRPr lang="en-US" sz="4400" u="sng" dirty="0">
              <a:solidFill>
                <a:srgbClr val="FF0000"/>
              </a:solidFill>
            </a:endParaRPr>
          </a:p>
        </p:txBody>
      </p:sp>
      <p:pic>
        <p:nvPicPr>
          <p:cNvPr id="8" name="Picture 7" descr="A graph of a graph&#10;&#10;AI-generated content may be incorrect.">
            <a:extLst>
              <a:ext uri="{FF2B5EF4-FFF2-40B4-BE49-F238E27FC236}">
                <a16:creationId xmlns:a16="http://schemas.microsoft.com/office/drawing/2014/main" id="{9812224B-C2B2-4EEA-E607-0C6C693327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514600"/>
            <a:ext cx="4275929" cy="3810000"/>
          </a:xfrm>
          <a:prstGeom prst="rect">
            <a:avLst/>
          </a:prstGeom>
        </p:spPr>
      </p:pic>
      <p:pic>
        <p:nvPicPr>
          <p:cNvPr id="10" name="Picture 9" descr="A diagram of a tree&#10;&#10;AI-generated content may be incorrect.">
            <a:extLst>
              <a:ext uri="{FF2B5EF4-FFF2-40B4-BE49-F238E27FC236}">
                <a16:creationId xmlns:a16="http://schemas.microsoft.com/office/drawing/2014/main" id="{E2DD67E9-9293-B0BD-7754-5FE0BE3FD3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929672"/>
            <a:ext cx="3320439" cy="1508728"/>
          </a:xfrm>
          <a:prstGeom prst="rect">
            <a:avLst/>
          </a:prstGeom>
        </p:spPr>
      </p:pic>
      <p:pic>
        <p:nvPicPr>
          <p:cNvPr id="16" name="Picture 15" descr="A rainbow colored circle with a black line&#10;&#10;AI-generated content may be incorrect.">
            <a:extLst>
              <a:ext uri="{FF2B5EF4-FFF2-40B4-BE49-F238E27FC236}">
                <a16:creationId xmlns:a16="http://schemas.microsoft.com/office/drawing/2014/main" id="{B56456FB-FEF4-A2BB-7111-6F15B0612C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23" y="1124007"/>
            <a:ext cx="3320440" cy="13108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DAF5648-5C82-C905-4A6A-E2629E372CDE}"/>
              </a:ext>
            </a:extLst>
          </p:cNvPr>
          <p:cNvSpPr txBox="1"/>
          <p:nvPr/>
        </p:nvSpPr>
        <p:spPr>
          <a:xfrm>
            <a:off x="326718" y="6400800"/>
            <a:ext cx="1064608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</a:rPr>
              <a:t>J. Wang (CMS) in Town Meeting on Heavy Ion </a:t>
            </a:r>
            <a:r>
              <a:rPr lang="nl-NL" sz="1400" dirty="0" err="1">
                <a:solidFill>
                  <a:schemeClr val="bg1"/>
                </a:solidFill>
              </a:rPr>
              <a:t>and</a:t>
            </a:r>
            <a:r>
              <a:rPr lang="nl-NL" sz="1400" dirty="0">
                <a:solidFill>
                  <a:schemeClr val="bg1"/>
                </a:solidFill>
              </a:rPr>
              <a:t> QGP </a:t>
            </a:r>
            <a:r>
              <a:rPr lang="nl-NL" sz="1400" dirty="0" err="1">
                <a:solidFill>
                  <a:schemeClr val="bg1"/>
                </a:solidFill>
              </a:rPr>
              <a:t>Physics</a:t>
            </a:r>
            <a:r>
              <a:rPr lang="nl-NL" sz="1400" dirty="0">
                <a:solidFill>
                  <a:schemeClr val="bg1"/>
                </a:solidFill>
              </a:rPr>
              <a:t>, 17 Feb 2025, </a:t>
            </a:r>
            <a:r>
              <a:rPr lang="nl-NL" sz="1400" dirty="0" err="1">
                <a:solidFill>
                  <a:schemeClr val="bg1"/>
                </a:solidFill>
              </a:rPr>
              <a:t>https</a:t>
            </a:r>
            <a:r>
              <a:rPr lang="nl-NL" sz="1400" dirty="0">
                <a:solidFill>
                  <a:schemeClr val="bg1"/>
                </a:solidFill>
              </a:rPr>
              <a:t>://</a:t>
            </a:r>
            <a:r>
              <a:rPr lang="nl-NL" sz="1400" dirty="0" err="1">
                <a:solidFill>
                  <a:schemeClr val="bg1"/>
                </a:solidFill>
              </a:rPr>
              <a:t>indico.cern.ch</a:t>
            </a:r>
            <a:r>
              <a:rPr lang="nl-NL" sz="1400" dirty="0">
                <a:solidFill>
                  <a:schemeClr val="bg1"/>
                </a:solidFill>
              </a:rPr>
              <a:t>/event/1483832/   </a:t>
            </a:r>
          </a:p>
        </p:txBody>
      </p:sp>
      <p:pic>
        <p:nvPicPr>
          <p:cNvPr id="24" name="Picture 23" descr="A graph of a graph&#10;&#10;AI-generated content may be incorrect.">
            <a:extLst>
              <a:ext uri="{FF2B5EF4-FFF2-40B4-BE49-F238E27FC236}">
                <a16:creationId xmlns:a16="http://schemas.microsoft.com/office/drawing/2014/main" id="{7FF65AD3-6BD5-FC3F-C821-82BBB7FAA9F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2895599"/>
            <a:ext cx="3437036" cy="3363235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6B36B283-B06D-3DF1-9B6A-E671F95CD926}"/>
              </a:ext>
            </a:extLst>
          </p:cNvPr>
          <p:cNvSpPr txBox="1"/>
          <p:nvPr/>
        </p:nvSpPr>
        <p:spPr>
          <a:xfrm>
            <a:off x="9341449" y="1439926"/>
            <a:ext cx="2127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dirty="0"/>
              <a:t>Precision in heavy flavor quenching</a:t>
            </a:r>
          </a:p>
        </p:txBody>
      </p:sp>
    </p:spTree>
    <p:extLst>
      <p:ext uri="{BB962C8B-B14F-4D97-AF65-F5344CB8AC3E}">
        <p14:creationId xmlns:p14="http://schemas.microsoft.com/office/powerpoint/2010/main" val="32535214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52E60-D4ED-0442-2B4F-B51336498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D9B1A6EE-216E-DD0D-DF74-C755678DA6B1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Heavy flavor - continued</a:t>
            </a:r>
            <a:endParaRPr lang="en-US" u="sng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76C889B-30D9-DFE9-0BAE-DA43940C7BBB}"/>
              </a:ext>
            </a:extLst>
          </p:cNvPr>
          <p:cNvSpPr txBox="1"/>
          <p:nvPr/>
        </p:nvSpPr>
        <p:spPr>
          <a:xfrm>
            <a:off x="261722" y="834810"/>
            <a:ext cx="537707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rgbClr val="00B0F0"/>
                </a:solidFill>
              </a:rPr>
              <a:t>B</a:t>
            </a:r>
            <a:r>
              <a:rPr lang="en-CH" sz="2400" b="1" dirty="0">
                <a:solidFill>
                  <a:srgbClr val="00B0F0"/>
                </a:solidFill>
              </a:rPr>
              <a:t>ack-to-back open charm correlations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Access to QGP constituents via </a:t>
            </a:r>
          </a:p>
          <a:p>
            <a:pPr lvl="1"/>
            <a:r>
              <a:rPr lang="en-CH" sz="2400" dirty="0"/>
              <a:t>     Rutherford-like experiment.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C</a:t>
            </a:r>
            <a:r>
              <a:rPr lang="en-CH" sz="2400" dirty="0"/>
              <a:t>onstrains e-loss and angular decorrelation simultaneously.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6462450-80A1-02FB-3424-5DE0BF1EA8E1}"/>
              </a:ext>
            </a:extLst>
          </p:cNvPr>
          <p:cNvGrpSpPr/>
          <p:nvPr/>
        </p:nvGrpSpPr>
        <p:grpSpPr>
          <a:xfrm>
            <a:off x="5917628" y="914400"/>
            <a:ext cx="1981200" cy="1629621"/>
            <a:chOff x="9232900" y="-95400"/>
            <a:chExt cx="2959100" cy="2338644"/>
          </a:xfrm>
        </p:grpSpPr>
        <p:pic>
          <p:nvPicPr>
            <p:cNvPr id="10" name="Picture 9" descr="A diagram of a brain&#10;&#10;AI-generated content may be incorrect.">
              <a:extLst>
                <a:ext uri="{FF2B5EF4-FFF2-40B4-BE49-F238E27FC236}">
                  <a16:creationId xmlns:a16="http://schemas.microsoft.com/office/drawing/2014/main" id="{9C8A6A8B-785C-BAC1-745E-E79A53264C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32900" y="-95400"/>
              <a:ext cx="2959100" cy="2338644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38B7CB2A-6737-3242-0636-5698B5788F66}"/>
                </a:ext>
              </a:extLst>
            </p:cNvPr>
            <p:cNvSpPr/>
            <p:nvPr/>
          </p:nvSpPr>
          <p:spPr>
            <a:xfrm>
              <a:off x="9982200" y="-95400"/>
              <a:ext cx="2209800" cy="954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H"/>
            </a:p>
          </p:txBody>
        </p:sp>
      </p:grpSp>
      <p:pic>
        <p:nvPicPr>
          <p:cNvPr id="24" name="Picture 23" descr="A graph with red lines and numbers&#10;&#10;AI-generated content may be incorrect.">
            <a:extLst>
              <a:ext uri="{FF2B5EF4-FFF2-40B4-BE49-F238E27FC236}">
                <a16:creationId xmlns:a16="http://schemas.microsoft.com/office/drawing/2014/main" id="{DBE18308-AB0D-9DBF-D687-56D168A4F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9600" y="772150"/>
            <a:ext cx="3802767" cy="263018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73D94B3-0409-814D-E45F-B8A4547AE33C}"/>
              </a:ext>
            </a:extLst>
          </p:cNvPr>
          <p:cNvSpPr txBox="1"/>
          <p:nvPr/>
        </p:nvSpPr>
        <p:spPr>
          <a:xfrm>
            <a:off x="243136" y="2902050"/>
            <a:ext cx="537707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b="1" dirty="0">
                <a:solidFill>
                  <a:srgbClr val="00B0F0"/>
                </a:solidFill>
              </a:rPr>
              <a:t>Near-side open charm correlations</a:t>
            </a:r>
            <a:r>
              <a:rPr lang="en-GB" sz="2400" b="1" baseline="30000" dirty="0">
                <a:solidFill>
                  <a:srgbClr val="00B0F0"/>
                </a:solidFill>
              </a:rPr>
              <a:t>1</a:t>
            </a:r>
            <a:r>
              <a:rPr lang="en-CH" sz="2400" b="1" dirty="0">
                <a:solidFill>
                  <a:srgbClr val="00B0F0"/>
                </a:solidFill>
              </a:rPr>
              <a:t>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Access to medium-modified splitting function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Unique enhancement as a consequence of quenching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FF0000"/>
                </a:solidFill>
              </a:rPr>
              <a:t>R</a:t>
            </a:r>
            <a:r>
              <a:rPr lang="en-CH" sz="2400" dirty="0">
                <a:solidFill>
                  <a:srgbClr val="FF0000"/>
                </a:solidFill>
              </a:rPr>
              <a:t>equires &gt; 10 nb</a:t>
            </a:r>
            <a:r>
              <a:rPr lang="en-CH" sz="2400" baseline="30000" dirty="0">
                <a:solidFill>
                  <a:srgbClr val="FF0000"/>
                </a:solidFill>
              </a:rPr>
              <a:t>-1</a:t>
            </a:r>
            <a:r>
              <a:rPr lang="en-CH" sz="2400" dirty="0">
                <a:solidFill>
                  <a:srgbClr val="FF0000"/>
                </a:solidFill>
              </a:rPr>
              <a:t> PbPb </a:t>
            </a:r>
          </a:p>
        </p:txBody>
      </p:sp>
      <p:pic>
        <p:nvPicPr>
          <p:cNvPr id="30" name="Picture 29" descr="A graph of a function&#10;&#10;AI-generated content may be incorrect.">
            <a:extLst>
              <a:ext uri="{FF2B5EF4-FFF2-40B4-BE49-F238E27FC236}">
                <a16:creationId xmlns:a16="http://schemas.microsoft.com/office/drawing/2014/main" id="{7C4326BA-8407-6671-7813-508AE9620C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3733800"/>
            <a:ext cx="3916780" cy="246440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1D5F9863-149A-D5D9-0444-DA02F4EF86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1" y="2601985"/>
            <a:ext cx="3569294" cy="192285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762DA46-DB2F-1D68-5D6F-D96E8F3FE097}"/>
              </a:ext>
            </a:extLst>
          </p:cNvPr>
          <p:cNvSpPr txBox="1"/>
          <p:nvPr/>
        </p:nvSpPr>
        <p:spPr>
          <a:xfrm>
            <a:off x="533400" y="6409823"/>
            <a:ext cx="95994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1. M. </a:t>
            </a:r>
            <a:r>
              <a:rPr lang="en-US" sz="1400" dirty="0" err="1">
                <a:solidFill>
                  <a:schemeClr val="bg1"/>
                </a:solidFill>
              </a:rPr>
              <a:t>Attems</a:t>
            </a:r>
            <a:r>
              <a:rPr lang="en-US" sz="1400" dirty="0">
                <a:solidFill>
                  <a:schemeClr val="bg1"/>
                </a:solidFill>
              </a:rPr>
              <a:t>, J. Brewer, G.M. </a:t>
            </a:r>
            <a:r>
              <a:rPr lang="en-US" sz="1400" dirty="0" err="1">
                <a:solidFill>
                  <a:schemeClr val="bg1"/>
                </a:solidFill>
              </a:rPr>
              <a:t>Innocenti</a:t>
            </a:r>
            <a:r>
              <a:rPr lang="en-US" sz="1400" dirty="0">
                <a:solidFill>
                  <a:schemeClr val="bg1"/>
                </a:solidFill>
              </a:rPr>
              <a:t>, A. </a:t>
            </a:r>
            <a:r>
              <a:rPr lang="en-US" sz="1400" dirty="0" err="1">
                <a:solidFill>
                  <a:schemeClr val="bg1"/>
                </a:solidFill>
              </a:rPr>
              <a:t>Mazeliauskas</a:t>
            </a:r>
            <a:r>
              <a:rPr lang="en-US" sz="1400" dirty="0">
                <a:solidFill>
                  <a:schemeClr val="bg1"/>
                </a:solidFill>
              </a:rPr>
              <a:t>, S. Park, W. </a:t>
            </a:r>
            <a:r>
              <a:rPr lang="en-US" sz="1400" dirty="0" err="1">
                <a:solidFill>
                  <a:schemeClr val="bg1"/>
                </a:solidFill>
              </a:rPr>
              <a:t>v.d.Schee</a:t>
            </a:r>
            <a:r>
              <a:rPr lang="en-US" sz="1400" dirty="0">
                <a:solidFill>
                  <a:schemeClr val="bg1"/>
                </a:solidFill>
              </a:rPr>
              <a:t>, G. </a:t>
            </a:r>
            <a:r>
              <a:rPr lang="en-US" sz="1400" dirty="0" err="1">
                <a:solidFill>
                  <a:schemeClr val="bg1"/>
                </a:solidFill>
              </a:rPr>
              <a:t>Soyez</a:t>
            </a:r>
            <a:r>
              <a:rPr lang="en-US" sz="1400" dirty="0">
                <a:solidFill>
                  <a:schemeClr val="bg1"/>
                </a:solidFill>
              </a:rPr>
              <a:t>, UAW, </a:t>
            </a:r>
            <a:r>
              <a:rPr lang="nl-NL" sz="1400" dirty="0" err="1">
                <a:solidFill>
                  <a:schemeClr val="bg1"/>
                </a:solidFill>
              </a:rPr>
              <a:t>Phys</a:t>
            </a:r>
            <a:r>
              <a:rPr lang="nl-NL" sz="1400" dirty="0">
                <a:solidFill>
                  <a:schemeClr val="bg1"/>
                </a:solidFill>
              </a:rPr>
              <a:t>. </a:t>
            </a:r>
            <a:r>
              <a:rPr lang="nl-NL" sz="1400" dirty="0" err="1">
                <a:solidFill>
                  <a:schemeClr val="bg1"/>
                </a:solidFill>
              </a:rPr>
              <a:t>Rev</a:t>
            </a:r>
            <a:r>
              <a:rPr lang="nl-NL" sz="1400" dirty="0">
                <a:solidFill>
                  <a:schemeClr val="bg1"/>
                </a:solidFill>
              </a:rPr>
              <a:t>. </a:t>
            </a:r>
            <a:r>
              <a:rPr lang="nl-NL" sz="1400" dirty="0" err="1">
                <a:solidFill>
                  <a:schemeClr val="bg1"/>
                </a:solidFill>
              </a:rPr>
              <a:t>Lett</a:t>
            </a:r>
            <a:r>
              <a:rPr lang="nl-NL" sz="1400" dirty="0">
                <a:solidFill>
                  <a:schemeClr val="bg1"/>
                </a:solidFill>
              </a:rPr>
              <a:t>. 132 212301 (2024)</a:t>
            </a:r>
            <a:r>
              <a:rPr lang="en-CH" sz="14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32" name="Picture 31" descr="A graph of a function&#10;&#10;AI-generated content may be incorrect.">
            <a:extLst>
              <a:ext uri="{FF2B5EF4-FFF2-40B4-BE49-F238E27FC236}">
                <a16:creationId xmlns:a16="http://schemas.microsoft.com/office/drawing/2014/main" id="{E5F919BA-D78E-5BD8-C9DC-EEE61DB322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1622" y="4165129"/>
            <a:ext cx="3088047" cy="216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54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comparison of a graph&#10;&#10;AI-generated content may be incorrect.">
            <a:extLst>
              <a:ext uri="{FF2B5EF4-FFF2-40B4-BE49-F238E27FC236}">
                <a16:creationId xmlns:a16="http://schemas.microsoft.com/office/drawing/2014/main" id="{7CE1DEA7-A3B9-4E79-B8DE-277778CD1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863" y="848464"/>
            <a:ext cx="7772400" cy="36744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9328D4-5CF9-4AFD-80D5-DC9F06766DB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63175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</a:rPr>
              <a:t>QCD formation time via quenched jets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6329D5-ED09-2FC3-B34E-3935FA2B4B6B}"/>
              </a:ext>
            </a:extLst>
          </p:cNvPr>
          <p:cNvSpPr txBox="1"/>
          <p:nvPr/>
        </p:nvSpPr>
        <p:spPr>
          <a:xfrm>
            <a:off x="304800" y="6412468"/>
            <a:ext cx="42036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J. Brewer, W. </a:t>
            </a:r>
            <a:r>
              <a:rPr lang="en-US" sz="1400" dirty="0" err="1">
                <a:solidFill>
                  <a:schemeClr val="bg1"/>
                </a:solidFill>
              </a:rPr>
              <a:t>v.d.Schee</a:t>
            </a:r>
            <a:r>
              <a:rPr lang="en-US" sz="1400" dirty="0">
                <a:solidFill>
                  <a:schemeClr val="bg1"/>
                </a:solidFill>
              </a:rPr>
              <a:t>, U.A. Wiedemann, </a:t>
            </a:r>
            <a:r>
              <a:rPr lang="en-CH" sz="14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2503.11764</a:t>
            </a:r>
            <a:r>
              <a:rPr lang="en-CH" sz="1400" dirty="0">
                <a:solidFill>
                  <a:schemeClr val="bg1"/>
                </a:solidFill>
              </a:rPr>
              <a:t> </a:t>
            </a:r>
            <a:endParaRPr lang="en-US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A01C1E0-923C-4A56-8B45-6D3F48E37B5C}"/>
              </a:ext>
            </a:extLst>
          </p:cNvPr>
          <p:cNvSpPr txBox="1"/>
          <p:nvPr/>
        </p:nvSpPr>
        <p:spPr>
          <a:xfrm>
            <a:off x="304800" y="863175"/>
            <a:ext cx="4104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dirty="0"/>
              <a:t>To measure     , determine </a:t>
            </a:r>
            <a:r>
              <a:rPr lang="en-CH" b="1" dirty="0">
                <a:solidFill>
                  <a:srgbClr val="FF0000"/>
                </a:solidFill>
              </a:rPr>
              <a:t>E</a:t>
            </a:r>
            <a:r>
              <a:rPr lang="en-CH" b="1" baseline="-25000" dirty="0">
                <a:solidFill>
                  <a:srgbClr val="FF0000"/>
                </a:solidFill>
              </a:rPr>
              <a:t>g</a:t>
            </a:r>
            <a:r>
              <a:rPr lang="en-CH" b="1" dirty="0">
                <a:solidFill>
                  <a:srgbClr val="FF0000"/>
                </a:solidFill>
              </a:rPr>
              <a:t>, z and k</a:t>
            </a:r>
            <a:r>
              <a:rPr lang="en-CH" b="1" baseline="-25000" dirty="0">
                <a:solidFill>
                  <a:srgbClr val="FF0000"/>
                </a:solidFill>
              </a:rPr>
              <a:t>c</a:t>
            </a:r>
            <a:r>
              <a:rPr lang="en-US" dirty="0"/>
              <a:t> 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4D791-529B-4489-375E-D42F3ED42383}"/>
              </a:ext>
            </a:extLst>
          </p:cNvPr>
          <p:cNvSpPr txBox="1"/>
          <p:nvPr/>
        </p:nvSpPr>
        <p:spPr>
          <a:xfrm>
            <a:off x="667164" y="4114800"/>
            <a:ext cx="10667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00B0F0"/>
                </a:solidFill>
              </a:rPr>
              <a:t>Strategy: 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 reconstruct kinematics by tracing c and cbar to common vertex.</a:t>
            </a:r>
          </a:p>
          <a:p>
            <a:pPr marL="800100" lvl="1" indent="-342900">
              <a:buFont typeface="Wingdings" pitchFamily="2" charset="2"/>
              <a:buChar char="Ø"/>
            </a:pPr>
            <a:r>
              <a:rPr lang="en-US" sz="2400" dirty="0"/>
              <a:t> compare kinematic       -distribution in medium and vacuum.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65CB2FF3-8615-E8E8-4D6C-C4FAADDBC9D3}"/>
              </a:ext>
            </a:extLst>
          </p:cNvPr>
          <p:cNvSpPr/>
          <p:nvPr/>
        </p:nvSpPr>
        <p:spPr>
          <a:xfrm>
            <a:off x="0" y="3099225"/>
            <a:ext cx="4267200" cy="863175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CECE13-73B4-611B-EFD0-E5E2D77F6E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200" y="3136860"/>
            <a:ext cx="4062664" cy="8141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5B235E8-5B8C-8F36-2F42-7D2DA36FF7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03146" y="4944393"/>
            <a:ext cx="306302" cy="30967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B94D984-769F-B831-13A5-442045E06A90}"/>
              </a:ext>
            </a:extLst>
          </p:cNvPr>
          <p:cNvSpPr txBox="1"/>
          <p:nvPr/>
        </p:nvSpPr>
        <p:spPr>
          <a:xfrm>
            <a:off x="667164" y="5464857"/>
            <a:ext cx="8553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400" b="1" dirty="0">
                <a:solidFill>
                  <a:srgbClr val="FF0000"/>
                </a:solidFill>
              </a:rPr>
              <a:t>QGP is unique in providing a spatial reference scale against which the QCD formation time can be measured.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3D2D21-A5F8-695A-AC7E-97C82F748D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05000" y="986566"/>
            <a:ext cx="230102" cy="23263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F53493C-0D9B-AF14-87F6-9AAED773EAF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12" y="1219200"/>
            <a:ext cx="3455588" cy="1861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07373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38153-B959-3E6F-E073-5674F7276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EEDD2F75-27EB-0BE4-6348-41DA9A4BEDAF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B16CCC7-EF30-370E-BAAB-B9DEDA41EFAE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4400" u="sng" dirty="0">
                <a:solidFill>
                  <a:srgbClr val="FF0000"/>
                </a:solidFill>
              </a:rPr>
              <a:t>Testing QGP evolution with time-delayed quenching </a:t>
            </a:r>
          </a:p>
        </p:txBody>
      </p:sp>
      <p:pic>
        <p:nvPicPr>
          <p:cNvPr id="4" name="Picture 3" descr="A diagram of a light source&#10;&#10;AI-generated content may be incorrect.">
            <a:extLst>
              <a:ext uri="{FF2B5EF4-FFF2-40B4-BE49-F238E27FC236}">
                <a16:creationId xmlns:a16="http://schemas.microsoft.com/office/drawing/2014/main" id="{1FF41F4F-47D9-BAAE-6CDA-53C3BF4D4F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767425"/>
            <a:ext cx="5257800" cy="181397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940609-22CD-DA6B-BFB6-883BA930D40C}"/>
              </a:ext>
            </a:extLst>
          </p:cNvPr>
          <p:cNvSpPr txBox="1"/>
          <p:nvPr/>
        </p:nvSpPr>
        <p:spPr>
          <a:xfrm>
            <a:off x="533400" y="990600"/>
            <a:ext cx="7924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Ø"/>
            </a:pPr>
            <a:r>
              <a:rPr lang="en-GB" sz="2400" dirty="0"/>
              <a:t>.                                   : </a:t>
            </a:r>
            <a:r>
              <a:rPr lang="en-CH" sz="2400" dirty="0"/>
              <a:t> </a:t>
            </a:r>
            <a:r>
              <a:rPr lang="en-CH" sz="2400" b="1" dirty="0"/>
              <a:t>time-delayed </a:t>
            </a:r>
            <a:r>
              <a:rPr lang="en-CH" sz="2400" dirty="0"/>
              <a:t>hard partons in QGP</a:t>
            </a:r>
            <a:r>
              <a:rPr lang="en-CH" sz="2400" baseline="30000" dirty="0"/>
              <a:t>1</a:t>
            </a:r>
            <a:r>
              <a:rPr lang="en-CH" sz="2400" dirty="0"/>
              <a:t>. Quenching changes reconstructed W-mass.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3C028D8-11A8-63A0-0F78-897BBEC6F2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400" y="1065513"/>
            <a:ext cx="2391507" cy="305890"/>
          </a:xfrm>
          <a:prstGeom prst="rect">
            <a:avLst/>
          </a:prstGeom>
        </p:spPr>
      </p:pic>
      <p:pic>
        <p:nvPicPr>
          <p:cNvPr id="18" name="Picture 17" descr="A graph of different colored lines&#10;&#10;AI-generated content may be incorrect.">
            <a:extLst>
              <a:ext uri="{FF2B5EF4-FFF2-40B4-BE49-F238E27FC236}">
                <a16:creationId xmlns:a16="http://schemas.microsoft.com/office/drawing/2014/main" id="{F8138589-8939-6AE0-1692-DC990FAA38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3555399"/>
            <a:ext cx="4191000" cy="2769201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894BEE10-4122-2F57-D698-01E3AAA94596}"/>
              </a:ext>
            </a:extLst>
          </p:cNvPr>
          <p:cNvSpPr txBox="1"/>
          <p:nvPr/>
        </p:nvSpPr>
        <p:spPr>
          <a:xfrm>
            <a:off x="381000" y="4579203"/>
            <a:ext cx="3733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Luminosity-limited throughout HL-LHC.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Much better @ FCC-</a:t>
            </a:r>
            <a:r>
              <a:rPr lang="en-GB" sz="2400" dirty="0" err="1"/>
              <a:t>hh</a:t>
            </a:r>
            <a:r>
              <a:rPr lang="en-GB" sz="2400" dirty="0"/>
              <a:t>.   </a:t>
            </a:r>
            <a:endParaRPr lang="en-CH" sz="2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25DE7-B916-A422-9833-57E0C342F38E}"/>
              </a:ext>
            </a:extLst>
          </p:cNvPr>
          <p:cNvSpPr txBox="1"/>
          <p:nvPr/>
        </p:nvSpPr>
        <p:spPr>
          <a:xfrm>
            <a:off x="351692" y="6451044"/>
            <a:ext cx="120454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1 Apolinario et al.,  PRL 120 (2018) 23, 232301</a:t>
            </a:r>
            <a:endParaRPr lang="en-CH" sz="1400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591A0D5-CA18-C0B0-6A72-1077593CB382}"/>
              </a:ext>
            </a:extLst>
          </p:cNvPr>
          <p:cNvGrpSpPr/>
          <p:nvPr/>
        </p:nvGrpSpPr>
        <p:grpSpPr>
          <a:xfrm>
            <a:off x="381001" y="3633572"/>
            <a:ext cx="3276600" cy="830997"/>
            <a:chOff x="381001" y="3633572"/>
            <a:chExt cx="3276600" cy="830997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61C3546F-9B8F-6C83-4970-41B821FD5564}"/>
                </a:ext>
              </a:extLst>
            </p:cNvPr>
            <p:cNvSpPr txBox="1"/>
            <p:nvPr/>
          </p:nvSpPr>
          <p:spPr>
            <a:xfrm>
              <a:off x="381001" y="3633572"/>
              <a:ext cx="327660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Wingdings" pitchFamily="2" charset="2"/>
                <a:buChar char="Ø"/>
              </a:pPr>
              <a:r>
                <a:rPr lang="en-GB" sz="2400" dirty="0"/>
                <a:t>CMS expects first 3.8     modification in run2.   </a:t>
              </a:r>
              <a:endParaRPr lang="en-CH" sz="2400" dirty="0"/>
            </a:p>
          </p:txBody>
        </p:sp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81CFA07E-4EA1-2841-2679-3152391C57C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28999" y="3777902"/>
              <a:ext cx="228601" cy="182881"/>
            </a:xfrm>
            <a:prstGeom prst="rect">
              <a:avLst/>
            </a:prstGeom>
          </p:spPr>
        </p:pic>
      </p:grpSp>
      <p:pic>
        <p:nvPicPr>
          <p:cNvPr id="6" name="Picture 5" descr="A diagram of different quenching times&#10;&#10;AI-generated content may be incorrect.">
            <a:extLst>
              <a:ext uri="{FF2B5EF4-FFF2-40B4-BE49-F238E27FC236}">
                <a16:creationId xmlns:a16="http://schemas.microsoft.com/office/drawing/2014/main" id="{38E06DB7-80C3-60C5-9EF3-2BA4CE3C5D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9587" y="909015"/>
            <a:ext cx="4272413" cy="3891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37573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3BD6-B719-DF04-1311-A133A0E06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B789471-E5A6-40C8-832C-C02DA2525C62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BA88F96-889E-78A4-674E-EECD88DFCCEA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4400" u="sng" dirty="0">
                <a:solidFill>
                  <a:srgbClr val="FF0000"/>
                </a:solidFill>
              </a:rPr>
              <a:t>Conclusion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73EF01-7B5A-852D-A6A2-D4BF6A34488C}"/>
              </a:ext>
            </a:extLst>
          </p:cNvPr>
          <p:cNvSpPr txBox="1"/>
          <p:nvPr/>
        </p:nvSpPr>
        <p:spPr>
          <a:xfrm>
            <a:off x="609600" y="3810000"/>
            <a:ext cx="998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Full exploitation of HL-LHC as a heavy ion collider requires new detectors with frontier technology (ALICE3, LHCbUpg2, rate capabilities of ATLAS and CMS upgrades). High integrated luminosities during runs 4 and 5 are essential.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8EE54FA-3C2A-9730-EAAA-092C6203CBD8}"/>
              </a:ext>
            </a:extLst>
          </p:cNvPr>
          <p:cNvSpPr txBox="1"/>
          <p:nvPr/>
        </p:nvSpPr>
        <p:spPr>
          <a:xfrm>
            <a:off x="609600" y="1066800"/>
            <a:ext cx="9982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Nuclear beams will continue to enrich the HL-LHC programme scientifically, technologically and sociologically. 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F79BD-15C1-01D9-EF7F-C6E22F5B556A}"/>
              </a:ext>
            </a:extLst>
          </p:cNvPr>
          <p:cNvSpPr txBox="1"/>
          <p:nvPr/>
        </p:nvSpPr>
        <p:spPr>
          <a:xfrm>
            <a:off x="609600" y="1988403"/>
            <a:ext cx="9982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GB" sz="2400" dirty="0"/>
              <a:t>Novel opportunities in the next decade include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Determining the transport properties of heavy </a:t>
            </a:r>
            <a:r>
              <a:rPr lang="en-GB" sz="2400" dirty="0" err="1"/>
              <a:t>flavor</a:t>
            </a:r>
            <a:r>
              <a:rPr lang="en-GB" sz="2400" dirty="0"/>
              <a:t>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Determining how the QGP radiates throughout its evolution.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/>
              <a:t>Determining the inner workings of the QGP via hard probes. </a:t>
            </a:r>
          </a:p>
        </p:txBody>
      </p:sp>
    </p:spTree>
    <p:extLst>
      <p:ext uri="{BB962C8B-B14F-4D97-AF65-F5344CB8AC3E}">
        <p14:creationId xmlns:p14="http://schemas.microsoft.com/office/powerpoint/2010/main" val="390687923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D47A00-636D-7CEE-A273-091E048A18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E7A706-07AB-056E-CDA8-AE5B2489F1A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855" y="2362200"/>
            <a:ext cx="12178145" cy="863175"/>
          </a:xfrm>
        </p:spPr>
        <p:txBody>
          <a:bodyPr>
            <a:noAutofit/>
          </a:bodyPr>
          <a:lstStyle/>
          <a:p>
            <a:pPr algn="ctr"/>
            <a:r>
              <a:rPr lang="en-US" sz="8800" u="sng" dirty="0">
                <a:solidFill>
                  <a:srgbClr val="FF0000"/>
                </a:solidFill>
              </a:rPr>
              <a:t>Back-up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6BD348B-5398-93EC-8520-A20BA9FA3A00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</p:spTree>
    <p:extLst>
      <p:ext uri="{BB962C8B-B14F-4D97-AF65-F5344CB8AC3E}">
        <p14:creationId xmlns:p14="http://schemas.microsoft.com/office/powerpoint/2010/main" val="82193887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A01472-70B1-B7FC-E664-8DA3ACBD00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9690EE4-72EB-64B5-EA50-38F0A8F58675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3" name="Picture 2" descr="A diagram of a magnetic field&#10;&#10;AI-generated content may be incorrect.">
            <a:extLst>
              <a:ext uri="{FF2B5EF4-FFF2-40B4-BE49-F238E27FC236}">
                <a16:creationId xmlns:a16="http://schemas.microsoft.com/office/drawing/2014/main" id="{685C8BA2-3B9D-5D86-AECF-1B93C3CB61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3452"/>
            <a:ext cx="12039600" cy="541114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1D2CAF12-AFC0-2426-2296-17F60A3D29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ALICE 3 </a:t>
            </a:r>
            <a:endParaRPr lang="en-US" u="sng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CF70226-E32D-BD4A-B546-018BC2895FA6}"/>
              </a:ext>
            </a:extLst>
          </p:cNvPr>
          <p:cNvSpPr txBox="1"/>
          <p:nvPr/>
        </p:nvSpPr>
        <p:spPr>
          <a:xfrm>
            <a:off x="8458200" y="62255"/>
            <a:ext cx="11849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Id68:ALICE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846B021-0BC7-867A-29DE-6DE58C0DC320}"/>
              </a:ext>
            </a:extLst>
          </p:cNvPr>
          <p:cNvSpPr txBox="1"/>
          <p:nvPr/>
        </p:nvSpPr>
        <p:spPr>
          <a:xfrm>
            <a:off x="8458200" y="398238"/>
            <a:ext cx="15236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Id106:NuPECC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876D5B7-639B-C738-8AF4-EB79E2C046D8}"/>
              </a:ext>
            </a:extLst>
          </p:cNvPr>
          <p:cNvSpPr txBox="1"/>
          <p:nvPr/>
        </p:nvSpPr>
        <p:spPr>
          <a:xfrm>
            <a:off x="9732630" y="73805"/>
            <a:ext cx="20327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Id7:HITownMeeting</a:t>
            </a:r>
          </a:p>
        </p:txBody>
      </p:sp>
    </p:spTree>
    <p:extLst>
      <p:ext uri="{BB962C8B-B14F-4D97-AF65-F5344CB8AC3E}">
        <p14:creationId xmlns:p14="http://schemas.microsoft.com/office/powerpoint/2010/main" val="19257649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F6B721-7786-D9A4-1F02-64A4BCAECE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000BD926-C353-F9A0-B3F5-259264615212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D4F8A566-9B90-A23E-1CBA-91E05208BD28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</a:rPr>
              <a:t>Heavy-ions: generic &amp; large emergent phenomena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red blue and green circular object&#10;&#10;Description automatically generated">
            <a:extLst>
              <a:ext uri="{FF2B5EF4-FFF2-40B4-BE49-F238E27FC236}">
                <a16:creationId xmlns:a16="http://schemas.microsoft.com/office/drawing/2014/main" id="{DC6D704D-989D-B381-27A8-1150502EDA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079" y="863952"/>
            <a:ext cx="7772400" cy="2121713"/>
          </a:xfrm>
          <a:prstGeom prst="rect">
            <a:avLst/>
          </a:prstGeom>
        </p:spPr>
      </p:pic>
      <p:pic>
        <p:nvPicPr>
          <p:cNvPr id="8" name="Picture 7" descr="A diagram of a graph showing a jet&#10;&#10;Description automatically generated with medium confidence">
            <a:extLst>
              <a:ext uri="{FF2B5EF4-FFF2-40B4-BE49-F238E27FC236}">
                <a16:creationId xmlns:a16="http://schemas.microsoft.com/office/drawing/2014/main" id="{D29964E7-231B-133B-38B2-05C3399176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093771"/>
            <a:ext cx="5410200" cy="32255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4EED1AB-AF4C-B726-1056-5A397E2A5F56}"/>
              </a:ext>
            </a:extLst>
          </p:cNvPr>
          <p:cNvSpPr txBox="1"/>
          <p:nvPr/>
        </p:nvSpPr>
        <p:spPr>
          <a:xfrm>
            <a:off x="345882" y="892923"/>
            <a:ext cx="3657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800" b="1" dirty="0"/>
              <a:t>FLOW</a:t>
            </a:r>
          </a:p>
          <a:p>
            <a:r>
              <a:rPr lang="en-GB" sz="2400" dirty="0"/>
              <a:t>C</a:t>
            </a:r>
            <a:r>
              <a:rPr lang="en-CH" sz="2400" dirty="0"/>
              <a:t>ollective Motion of essentially all soft hadrons.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79EB17-1756-131D-86A2-68138DF3EC2A}"/>
              </a:ext>
            </a:extLst>
          </p:cNvPr>
          <p:cNvSpPr txBox="1"/>
          <p:nvPr/>
        </p:nvSpPr>
        <p:spPr>
          <a:xfrm>
            <a:off x="345882" y="2663929"/>
            <a:ext cx="396732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800" b="1" dirty="0"/>
              <a:t>Jet Quenching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3BAC291-5C39-62B1-13F1-A16A2337E528}"/>
              </a:ext>
            </a:extLst>
          </p:cNvPr>
          <p:cNvSpPr txBox="1"/>
          <p:nvPr/>
        </p:nvSpPr>
        <p:spPr>
          <a:xfrm>
            <a:off x="6027755" y="3276600"/>
            <a:ext cx="616424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2800" dirty="0"/>
              <a:t>These phenomena are: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GB" sz="2800" dirty="0"/>
              <a:t>N</a:t>
            </a:r>
            <a:r>
              <a:rPr lang="en-CH" sz="2800" dirty="0"/>
              <a:t>umerically large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Generic </a:t>
            </a:r>
          </a:p>
          <a:p>
            <a:pPr marL="457200" indent="-457200">
              <a:buFont typeface="Wingdings" pitchFamily="2" charset="2"/>
              <a:buChar char="Ø"/>
            </a:pPr>
            <a:r>
              <a:rPr lang="en-CH" sz="2800" dirty="0"/>
              <a:t>Quantified on top of pp baseline.</a:t>
            </a:r>
          </a:p>
          <a:p>
            <a:pPr marL="457200" indent="-457200">
              <a:buFont typeface="Wingdings" pitchFamily="2" charset="2"/>
              <a:buChar char="Ø"/>
            </a:pPr>
            <a:endParaRPr lang="en-CH" sz="2800" dirty="0"/>
          </a:p>
          <a:p>
            <a:pPr marL="457200" indent="-457200">
              <a:buFont typeface="Symbol" pitchFamily="2" charset="2"/>
              <a:buChar char="Þ"/>
            </a:pPr>
            <a:r>
              <a:rPr lang="en-GB" sz="2800" dirty="0">
                <a:solidFill>
                  <a:srgbClr val="FF0000"/>
                </a:solidFill>
              </a:rPr>
              <a:t>Allows for</a:t>
            </a:r>
            <a:r>
              <a:rPr lang="en-CH" sz="2800" dirty="0">
                <a:solidFill>
                  <a:srgbClr val="FF0000"/>
                </a:solidFill>
              </a:rPr>
              <a:t> detailed experimentation of collective phenomena.</a:t>
            </a:r>
          </a:p>
        </p:txBody>
      </p:sp>
    </p:spTree>
    <p:extLst>
      <p:ext uri="{BB962C8B-B14F-4D97-AF65-F5344CB8AC3E}">
        <p14:creationId xmlns:p14="http://schemas.microsoft.com/office/powerpoint/2010/main" val="404841621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8806BB-9DFE-4D56-5860-742CBE046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92E4EAF-BF9D-11B0-FF70-B8236DC0C7CB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3" name="Picture 2" descr="A diagram of a graph&#10;&#10;AI-generated content may be incorrect.">
            <a:extLst>
              <a:ext uri="{FF2B5EF4-FFF2-40B4-BE49-F238E27FC236}">
                <a16:creationId xmlns:a16="http://schemas.microsoft.com/office/drawing/2014/main" id="{3D15BAB8-D8F3-671C-6302-A4ED308282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4" y="1344816"/>
            <a:ext cx="12127756" cy="5055984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875E2192-019B-11EE-A53F-463760D66B45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8006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LHCb </a:t>
            </a:r>
            <a:endParaRPr lang="en-US" u="sng" dirty="0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D0A816-6950-1730-0887-76C90FA472F7}"/>
              </a:ext>
            </a:extLst>
          </p:cNvPr>
          <p:cNvSpPr txBox="1">
            <a:spLocks/>
          </p:cNvSpPr>
          <p:nvPr/>
        </p:nvSpPr>
        <p:spPr>
          <a:xfrm>
            <a:off x="5486400" y="-1"/>
            <a:ext cx="51816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ATLAS, CMS </a:t>
            </a:r>
            <a:endParaRPr lang="en-US" u="sng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6FDCD88-8A9D-21E7-02EB-B5C77E29F64B}"/>
              </a:ext>
            </a:extLst>
          </p:cNvPr>
          <p:cNvSpPr txBox="1"/>
          <p:nvPr/>
        </p:nvSpPr>
        <p:spPr>
          <a:xfrm>
            <a:off x="3615660" y="87868"/>
            <a:ext cx="2032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Id82:LHCb</a:t>
            </a:r>
          </a:p>
          <a:p>
            <a:r>
              <a:rPr lang="en-CH" dirty="0"/>
              <a:t>Id7:HITownMeeting</a:t>
            </a:r>
          </a:p>
          <a:p>
            <a:r>
              <a:rPr lang="en-CH" dirty="0"/>
              <a:t>Id106:NuPECC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7449E43-CE17-FE19-418A-3D2D797E787D}"/>
              </a:ext>
            </a:extLst>
          </p:cNvPr>
          <p:cNvSpPr txBox="1"/>
          <p:nvPr/>
        </p:nvSpPr>
        <p:spPr>
          <a:xfrm>
            <a:off x="9906000" y="111314"/>
            <a:ext cx="203273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Id170:ATLAS+CMS</a:t>
            </a:r>
          </a:p>
          <a:p>
            <a:r>
              <a:rPr lang="en-CH" dirty="0"/>
              <a:t>Id7:HITownMeeting</a:t>
            </a:r>
          </a:p>
          <a:p>
            <a:r>
              <a:rPr lang="en-CH" dirty="0"/>
              <a:t>Id106:NuPECC</a:t>
            </a:r>
          </a:p>
          <a:p>
            <a:endParaRPr lang="en-CH" dirty="0"/>
          </a:p>
        </p:txBody>
      </p:sp>
    </p:spTree>
    <p:extLst>
      <p:ext uri="{BB962C8B-B14F-4D97-AF65-F5344CB8AC3E}">
        <p14:creationId xmlns:p14="http://schemas.microsoft.com/office/powerpoint/2010/main" val="18888799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A7E769-C30B-2232-8724-AFC395DD67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A26CA57C-229F-D2EA-DB76-5296025D717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pic>
        <p:nvPicPr>
          <p:cNvPr id="4" name="Picture 3" descr="A close-up of a diagram&#10;&#10;AI-generated content may be incorrect.">
            <a:extLst>
              <a:ext uri="{FF2B5EF4-FFF2-40B4-BE49-F238E27FC236}">
                <a16:creationId xmlns:a16="http://schemas.microsoft.com/office/drawing/2014/main" id="{31DC009D-5C67-3424-878D-1855C2F8CF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07581"/>
            <a:ext cx="12192000" cy="511702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6C8D08B-1315-D0CD-5AAE-53B5FAC08AD7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48006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NA60+/DICE </a:t>
            </a:r>
            <a:endParaRPr lang="en-US" u="sng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852E9BB-4A37-6998-36C6-B5421F4B1C9A}"/>
              </a:ext>
            </a:extLst>
          </p:cNvPr>
          <p:cNvSpPr txBox="1">
            <a:spLocks/>
          </p:cNvSpPr>
          <p:nvPr/>
        </p:nvSpPr>
        <p:spPr>
          <a:xfrm>
            <a:off x="6248400" y="-1"/>
            <a:ext cx="48006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NA61/SHINE </a:t>
            </a:r>
            <a:endParaRPr lang="en-US" u="sng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9768A23-F210-301F-3BE0-F33A2DC85A6F}"/>
              </a:ext>
            </a:extLst>
          </p:cNvPr>
          <p:cNvSpPr txBox="1"/>
          <p:nvPr/>
        </p:nvSpPr>
        <p:spPr>
          <a:xfrm>
            <a:off x="3987064" y="87868"/>
            <a:ext cx="2032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Id131:NA60+</a:t>
            </a:r>
          </a:p>
          <a:p>
            <a:r>
              <a:rPr lang="en-CH" dirty="0"/>
              <a:t>Id7:HITownMeeting</a:t>
            </a:r>
          </a:p>
          <a:p>
            <a:r>
              <a:rPr lang="en-CH" dirty="0"/>
              <a:t>Id106:NuPECC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EB51986-AA14-BF60-134E-E4DB83ADBB9C}"/>
              </a:ext>
            </a:extLst>
          </p:cNvPr>
          <p:cNvSpPr txBox="1"/>
          <p:nvPr/>
        </p:nvSpPr>
        <p:spPr>
          <a:xfrm>
            <a:off x="10261232" y="70283"/>
            <a:ext cx="20327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Id171:NA61</a:t>
            </a:r>
          </a:p>
          <a:p>
            <a:r>
              <a:rPr lang="en-CH" dirty="0"/>
              <a:t>Id7:HITownMeeting</a:t>
            </a:r>
          </a:p>
          <a:p>
            <a:r>
              <a:rPr lang="en-CH" dirty="0"/>
              <a:t>Id106:NuPECC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56A6D1F-73FA-0AE7-0664-7050BC93259C}"/>
              </a:ext>
            </a:extLst>
          </p:cNvPr>
          <p:cNvSpPr txBox="1"/>
          <p:nvPr/>
        </p:nvSpPr>
        <p:spPr>
          <a:xfrm>
            <a:off x="5791200" y="82006"/>
            <a:ext cx="1144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dirty="0"/>
              <a:t>Id235:PBC</a:t>
            </a:r>
          </a:p>
        </p:txBody>
      </p:sp>
    </p:spTree>
    <p:extLst>
      <p:ext uri="{BB962C8B-B14F-4D97-AF65-F5344CB8AC3E}">
        <p14:creationId xmlns:p14="http://schemas.microsoft.com/office/powerpoint/2010/main" val="427654419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D6D50A-E2A7-CD4B-E6DD-BCA1C826C8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89134633-0D5D-490C-A371-F65B0436B68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u="sng" dirty="0">
                <a:solidFill>
                  <a:srgbClr val="FF0000"/>
                </a:solidFill>
              </a:rPr>
              <a:t>H</a:t>
            </a:r>
            <a:r>
              <a:rPr lang="en-US" u="sng" dirty="0"/>
              <a:t>eavy </a:t>
            </a:r>
            <a:r>
              <a:rPr lang="en-US" b="1" u="sng" dirty="0">
                <a:solidFill>
                  <a:srgbClr val="FF0000"/>
                </a:solidFill>
              </a:rPr>
              <a:t>F</a:t>
            </a:r>
            <a:r>
              <a:rPr lang="en-US" u="sng" dirty="0"/>
              <a:t>lavor flow: model comparisons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21FAC70-C52E-B150-7E40-2C44E87006CB}"/>
              </a:ext>
            </a:extLst>
          </p:cNvPr>
          <p:cNvSpPr txBox="1"/>
          <p:nvPr/>
        </p:nvSpPr>
        <p:spPr>
          <a:xfrm>
            <a:off x="205036" y="6350604"/>
            <a:ext cx="30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ALICE, Phys.Lett. B813 (2021) 136054   </a:t>
            </a:r>
            <a:r>
              <a:rPr lang="en-GB" dirty="0"/>
              <a:t> 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9" name="Picture 8" descr="A graph of different types of data&#10;&#10;AI-generated content may be incorrect.">
            <a:extLst>
              <a:ext uri="{FF2B5EF4-FFF2-40B4-BE49-F238E27FC236}">
                <a16:creationId xmlns:a16="http://schemas.microsoft.com/office/drawing/2014/main" id="{1A80D3B7-7B6F-DE6C-CA5A-AAE025D280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2072" y="863174"/>
            <a:ext cx="5973658" cy="548743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0705D31-A654-18D0-9EAD-E6D6CF7E0840}"/>
              </a:ext>
            </a:extLst>
          </p:cNvPr>
          <p:cNvSpPr txBox="1"/>
          <p:nvPr/>
        </p:nvSpPr>
        <p:spPr>
          <a:xfrm>
            <a:off x="205036" y="1219200"/>
            <a:ext cx="547707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TH/models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sensitivity to HF transport established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Today: rough estimates</a:t>
            </a:r>
          </a:p>
          <a:p>
            <a:pPr lvl="1"/>
            <a:endParaRPr lang="en-CH" sz="2400" dirty="0"/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CH" sz="2400" dirty="0"/>
              <a:t>inclusion in global Bayesian inference analysis to be done </a:t>
            </a:r>
          </a:p>
          <a:p>
            <a:pPr lvl="1"/>
            <a:endParaRPr lang="en-CH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Exp: 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FF0000"/>
                </a:solidFill>
              </a:rPr>
              <a:t>HF flow needs to be known with </a:t>
            </a:r>
            <a:r>
              <a:rPr lang="en-CH" sz="2400" dirty="0">
                <a:solidFill>
                  <a:srgbClr val="FF0000"/>
                </a:solidFill>
              </a:rPr>
              <a:t> precision of light-flavored flow. 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400" dirty="0">
                <a:solidFill>
                  <a:srgbClr val="FF0000"/>
                </a:solidFill>
              </a:rPr>
              <a:t>C</a:t>
            </a:r>
            <a:r>
              <a:rPr lang="en-CH" sz="2400" dirty="0">
                <a:solidFill>
                  <a:srgbClr val="FF0000"/>
                </a:solidFill>
              </a:rPr>
              <a:t>overage towards p</a:t>
            </a:r>
            <a:r>
              <a:rPr lang="en-CH" sz="2400" baseline="-25000" dirty="0">
                <a:solidFill>
                  <a:srgbClr val="FF0000"/>
                </a:solidFill>
              </a:rPr>
              <a:t>T</a:t>
            </a:r>
            <a:r>
              <a:rPr lang="en-CH" sz="2400" dirty="0">
                <a:solidFill>
                  <a:srgbClr val="FF0000"/>
                </a:solidFill>
              </a:rPr>
              <a:t>=0 needed.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4AD5FB5-C7FD-EA4D-2AAC-15CA0F76CC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921" y="2819400"/>
            <a:ext cx="3714879" cy="279517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E37CB46-FA3F-6DF4-4E47-549DBF1207C2}"/>
              </a:ext>
            </a:extLst>
          </p:cNvPr>
          <p:cNvSpPr txBox="1"/>
          <p:nvPr/>
        </p:nvSpPr>
        <p:spPr>
          <a:xfrm>
            <a:off x="990600" y="5638800"/>
            <a:ext cx="3074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</a:t>
            </a:r>
            <a:r>
              <a:rPr lang="en-CH" dirty="0"/>
              <a:t>n reach of ALICE3, LHCbUpg2 at fwd y, NA60+.</a:t>
            </a:r>
          </a:p>
        </p:txBody>
      </p:sp>
    </p:spTree>
    <p:extLst>
      <p:ext uri="{BB962C8B-B14F-4D97-AF65-F5344CB8AC3E}">
        <p14:creationId xmlns:p14="http://schemas.microsoft.com/office/powerpoint/2010/main" val="40404487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DAB17B-97F8-917D-0E46-E708E73AE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9A0C57-83E0-7307-965C-87AFB623874D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63175"/>
          </a:xfrm>
        </p:spPr>
        <p:txBody>
          <a:bodyPr>
            <a:normAutofit/>
          </a:bodyPr>
          <a:lstStyle/>
          <a:p>
            <a:pPr algn="ctr"/>
            <a:r>
              <a:rPr lang="en-US" sz="4000" u="sng" dirty="0">
                <a:solidFill>
                  <a:srgbClr val="FF0000"/>
                </a:solidFill>
              </a:rPr>
              <a:t>Example 3: Heavy quark transport – beyond Foker-Planck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C9A13C2-68B1-7A86-2D37-66A1B0BFD3DF}"/>
              </a:ext>
            </a:extLst>
          </p:cNvPr>
          <p:cNvSpPr txBox="1"/>
          <p:nvPr/>
        </p:nvSpPr>
        <p:spPr>
          <a:xfrm>
            <a:off x="304800" y="6477000"/>
            <a:ext cx="104395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* violation beyond leading log also in finite temperature QCD, G.D. Moore &amp; D. Teaney  PRC71 (2005) 064904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06282E-1FF0-ECAF-DF73-CDB8B5956289}"/>
              </a:ext>
            </a:extLst>
          </p:cNvPr>
          <p:cNvSpPr txBox="1"/>
          <p:nvPr/>
        </p:nvSpPr>
        <p:spPr>
          <a:xfrm>
            <a:off x="687217" y="948899"/>
            <a:ext cx="111999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Langevin / Fokker-Planck describes random medium-induced momentum kicks</a:t>
            </a:r>
          </a:p>
          <a:p>
            <a:r>
              <a:rPr lang="en-US" sz="2400" dirty="0"/>
              <a:t>      Drag         and momentum broadening               calculable from 1</a:t>
            </a:r>
            <a:r>
              <a:rPr lang="en-US" sz="2400" baseline="30000" dirty="0"/>
              <a:t>st</a:t>
            </a:r>
            <a:r>
              <a:rPr lang="en-US" sz="2400" dirty="0"/>
              <a:t> principles in QFT   </a:t>
            </a:r>
          </a:p>
          <a:p>
            <a:r>
              <a:rPr lang="en-US" sz="2400" dirty="0"/>
              <a:t>       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1DA5F722-DE36-212B-9798-72A0C1738E57}"/>
              </a:ext>
            </a:extLst>
          </p:cNvPr>
          <p:cNvSpPr/>
          <p:nvPr/>
        </p:nvSpPr>
        <p:spPr>
          <a:xfrm>
            <a:off x="533400" y="5357779"/>
            <a:ext cx="10496963" cy="863175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5BB3552-5DA0-A14A-FB3B-C710D4E8C5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7168" y="1981200"/>
            <a:ext cx="2897231" cy="7467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F097C6A-9322-0053-B1A6-C6DC817BA1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966367"/>
            <a:ext cx="3834063" cy="8530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9F81B28-8EBC-7093-87F3-EB62FC804D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30363" y="948899"/>
            <a:ext cx="304800" cy="4191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D127A6F0-D1BA-023F-416C-61D4285978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7169" y="1476363"/>
            <a:ext cx="437409" cy="2667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36367F0-4371-6DE5-EAC1-386F628B02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1163" y="1472775"/>
            <a:ext cx="784121" cy="3115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486C8FD-B2DE-033C-2629-301A4D8EA078}"/>
              </a:ext>
            </a:extLst>
          </p:cNvPr>
          <p:cNvSpPr txBox="1"/>
          <p:nvPr/>
        </p:nvSpPr>
        <p:spPr>
          <a:xfrm>
            <a:off x="685800" y="2967335"/>
            <a:ext cx="1119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</a:t>
            </a:r>
            <a:r>
              <a:rPr lang="en-US" sz="2400" b="1" u="sng" dirty="0"/>
              <a:t>Einstein relation </a:t>
            </a:r>
            <a:r>
              <a:rPr lang="en-US" sz="2400" dirty="0"/>
              <a:t>needed for Langevin / Fokker-Planck to thermalize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DD6D21E-8EA8-9225-A910-148659E947B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03146" y="3505200"/>
            <a:ext cx="4526504" cy="37437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F72E8127-3F8B-6580-FBD2-AD03AD03EBED}"/>
              </a:ext>
            </a:extLst>
          </p:cNvPr>
          <p:cNvSpPr txBox="1"/>
          <p:nvPr/>
        </p:nvSpPr>
        <p:spPr>
          <a:xfrm>
            <a:off x="685800" y="4010093"/>
            <a:ext cx="11199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 In strongly coupled N=4 SYM, </a:t>
            </a:r>
            <a:r>
              <a:rPr lang="en-US" sz="2400" b="1" u="sng" dirty="0"/>
              <a:t>Einstein relation is violated at finite velocity.*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58329E-DCF1-1331-C418-727A9699909A}"/>
              </a:ext>
            </a:extLst>
          </p:cNvPr>
          <p:cNvSpPr txBox="1"/>
          <p:nvPr/>
        </p:nvSpPr>
        <p:spPr>
          <a:xfrm>
            <a:off x="689811" y="5344723"/>
            <a:ext cx="102330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/>
              <a:t>“Because of the dramatic failure of the Einstein relation, it doesn’t make sense to</a:t>
            </a:r>
          </a:p>
          <a:p>
            <a:r>
              <a:rPr lang="en-GB" sz="2400" i="1" dirty="0"/>
              <a:t>plug the trailing string predictions into a Langevin description … “    Gubser 2006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EF0B0F0-8AB2-36A2-6335-121DF22B947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37464" y="4572000"/>
            <a:ext cx="3112336" cy="50312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4895258-F3CD-6897-4BA2-AEFB528891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43696" y="4536732"/>
            <a:ext cx="3424103" cy="56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3225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99266C-4725-49B4-9289-E4D0975B0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>
            <a:extLst>
              <a:ext uri="{FF2B5EF4-FFF2-40B4-BE49-F238E27FC236}">
                <a16:creationId xmlns:a16="http://schemas.microsoft.com/office/drawing/2014/main" id="{59E4D14E-0163-7753-E5FE-2726B2A451D8}"/>
              </a:ext>
            </a:extLst>
          </p:cNvPr>
          <p:cNvSpPr/>
          <p:nvPr/>
        </p:nvSpPr>
        <p:spPr>
          <a:xfrm>
            <a:off x="1666817" y="3238501"/>
            <a:ext cx="3667183" cy="638142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6FA1D3-FBE7-A822-98FA-46CF57AD781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12192000" cy="863175"/>
          </a:xfrm>
        </p:spPr>
        <p:txBody>
          <a:bodyPr>
            <a:normAutofit fontScale="90000"/>
          </a:bodyPr>
          <a:lstStyle/>
          <a:p>
            <a:pPr algn="ctr"/>
            <a:br>
              <a:rPr lang="en-US" sz="4000" u="sng" dirty="0">
                <a:solidFill>
                  <a:srgbClr val="FF0000"/>
                </a:solidFill>
              </a:rPr>
            </a:br>
            <a:br>
              <a:rPr lang="en-US" sz="4000" u="sng" dirty="0">
                <a:solidFill>
                  <a:srgbClr val="FF0000"/>
                </a:solidFill>
              </a:rPr>
            </a:br>
            <a:r>
              <a:rPr lang="en-US" sz="4400" u="sng" dirty="0">
                <a:solidFill>
                  <a:srgbClr val="FF0000"/>
                </a:solidFill>
              </a:rPr>
              <a:t>Solution if Fokker-Planck fails: Kolmogorov-equation (Keq)   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0B4F11-0C16-2D43-8CEB-1563339B14B3}"/>
              </a:ext>
            </a:extLst>
          </p:cNvPr>
          <p:cNvSpPr txBox="1"/>
          <p:nvPr/>
        </p:nvSpPr>
        <p:spPr>
          <a:xfrm>
            <a:off x="304800" y="6477000"/>
            <a:ext cx="656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K. Rajagopal, B. Scheihing-</a:t>
            </a:r>
            <a:r>
              <a:rPr lang="en-US" dirty="0" err="1">
                <a:solidFill>
                  <a:schemeClr val="bg1"/>
                </a:solidFill>
              </a:rPr>
              <a:t>Hitschfeld</a:t>
            </a:r>
            <a:r>
              <a:rPr lang="en-US" dirty="0">
                <a:solidFill>
                  <a:schemeClr val="bg1"/>
                </a:solidFill>
              </a:rPr>
              <a:t>, U.A. Wiedemann, </a:t>
            </a:r>
            <a:r>
              <a:rPr lang="en-CH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2501.</a:t>
            </a:r>
            <a:r>
              <a:rPr lang="en-CH" dirty="0">
                <a:solidFill>
                  <a:schemeClr val="bg1"/>
                </a:solidFill>
              </a:rPr>
              <a:t>06289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B477CD-C2F5-69A1-CC04-8695AD03B86F}"/>
              </a:ext>
            </a:extLst>
          </p:cNvPr>
          <p:cNvSpPr txBox="1"/>
          <p:nvPr/>
        </p:nvSpPr>
        <p:spPr>
          <a:xfrm>
            <a:off x="687217" y="948899"/>
            <a:ext cx="632318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We have calculated in N=4 SYM the entire probability distribution                   ,</a:t>
            </a:r>
          </a:p>
          <a:p>
            <a:r>
              <a:rPr lang="en-US" sz="2400" dirty="0"/>
              <a:t>     analytic control over all higher moments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r>
              <a:rPr lang="en-US" sz="2400" dirty="0"/>
              <a:t>This specifies the Kolmogorov evolution eq. of heavy quark momentum distribution</a:t>
            </a:r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pPr marL="342900" indent="-342900">
              <a:buFont typeface="Wingdings" pitchFamily="2" charset="2"/>
              <a:buChar char="Ø"/>
            </a:pPr>
            <a:endParaRPr lang="en-US" sz="2400" dirty="0"/>
          </a:p>
          <a:p>
            <a:r>
              <a:rPr lang="en-US" sz="2400" dirty="0"/>
              <a:t>     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512177-0B95-E4B9-E446-3673C03457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8600" y="1371600"/>
            <a:ext cx="1147897" cy="393261"/>
          </a:xfrm>
          <a:prstGeom prst="rect">
            <a:avLst/>
          </a:prstGeom>
        </p:spPr>
      </p:pic>
      <p:pic>
        <p:nvPicPr>
          <p:cNvPr id="7" name="Picture 6" descr="A diagram of a function&#10;&#10;AI-generated content may be incorrect.">
            <a:extLst>
              <a:ext uri="{FF2B5EF4-FFF2-40B4-BE49-F238E27FC236}">
                <a16:creationId xmlns:a16="http://schemas.microsoft.com/office/drawing/2014/main" id="{33557495-85EE-EBE5-CEB8-375DA2BD37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805128"/>
            <a:ext cx="4942490" cy="372418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0CDC72E-398B-3E2A-9DCD-A8A8B92100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0976" y="3416974"/>
            <a:ext cx="3485521" cy="3930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FBDDBEF-0AC1-F46F-DD1A-B53FFF0F086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84144" y="2819400"/>
            <a:ext cx="311856" cy="323850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4E8A212-1071-8EDD-2CCC-E726A42D1D63}"/>
              </a:ext>
            </a:extLst>
          </p:cNvPr>
          <p:cNvSpPr txBox="1"/>
          <p:nvPr/>
        </p:nvSpPr>
        <p:spPr>
          <a:xfrm>
            <a:off x="1061612" y="3890098"/>
            <a:ext cx="4272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dirty="0"/>
              <a:t>The </a:t>
            </a:r>
            <a:r>
              <a:rPr lang="en-CH" sz="2400" b="1" dirty="0">
                <a:solidFill>
                  <a:srgbClr val="FF0000"/>
                </a:solidFill>
              </a:rPr>
              <a:t>kernel</a:t>
            </a:r>
            <a:r>
              <a:rPr lang="en-CH" sz="2400" dirty="0"/>
              <a:t> is defined in terms of 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E7DD394-91E1-D230-257B-6F4BB5BCEE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0508" y="3962400"/>
            <a:ext cx="1024092" cy="350846"/>
          </a:xfrm>
          <a:prstGeom prst="rect">
            <a:avLst/>
          </a:prstGeom>
        </p:spPr>
      </p:pic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F3E6F1B9-30DC-175F-128F-1AB275DC95E5}"/>
              </a:ext>
            </a:extLst>
          </p:cNvPr>
          <p:cNvSpPr/>
          <p:nvPr/>
        </p:nvSpPr>
        <p:spPr>
          <a:xfrm>
            <a:off x="2272889" y="4529317"/>
            <a:ext cx="5118511" cy="886240"/>
          </a:xfrm>
          <a:prstGeom prst="roundRect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DDF6B76-1CF4-65F7-BEB0-A4A5516F1EDE}"/>
              </a:ext>
            </a:extLst>
          </p:cNvPr>
          <p:cNvSpPr txBox="1"/>
          <p:nvPr/>
        </p:nvSpPr>
        <p:spPr>
          <a:xfrm>
            <a:off x="687217" y="4543692"/>
            <a:ext cx="10153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We find:  </a:t>
            </a:r>
            <a:r>
              <a:rPr lang="en-CH" sz="2400" b="1" dirty="0">
                <a:solidFill>
                  <a:schemeClr val="accent2"/>
                </a:solidFill>
              </a:rPr>
              <a:t>FP eq = K-eq truncated to 2nd moments  </a:t>
            </a:r>
            <a:r>
              <a:rPr lang="en-CH" sz="2400" dirty="0"/>
              <a:t>=&gt; FP does not thermalize</a:t>
            </a:r>
          </a:p>
          <a:p>
            <a:r>
              <a:rPr lang="en-CH" sz="2400" dirty="0"/>
              <a:t>                                </a:t>
            </a:r>
            <a:r>
              <a:rPr lang="en-CH" sz="2400" b="1" dirty="0"/>
              <a:t>But:</a:t>
            </a:r>
            <a:r>
              <a:rPr lang="en-CH" sz="2400" dirty="0"/>
              <a:t> </a:t>
            </a:r>
            <a:r>
              <a:rPr lang="en-CH" sz="2400" b="1" dirty="0">
                <a:solidFill>
                  <a:srgbClr val="FF0000"/>
                </a:solidFill>
              </a:rPr>
              <a:t>all order K-eq thermalizes</a:t>
            </a:r>
            <a:r>
              <a:rPr lang="en-CH" sz="2400" dirty="0"/>
              <a:t>  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15BF3E1-98A3-C310-DC0E-9BEC55084EFE}"/>
              </a:ext>
            </a:extLst>
          </p:cNvPr>
          <p:cNvSpPr txBox="1"/>
          <p:nvPr/>
        </p:nvSpPr>
        <p:spPr>
          <a:xfrm>
            <a:off x="685800" y="5410200"/>
            <a:ext cx="1120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CH" sz="2400" dirty="0"/>
              <a:t>We have derived an equilibration condition for the kernel of the K-eq that replaces the Einstein relation and is valid irrespective of coupling strength    </a:t>
            </a:r>
            <a:r>
              <a:rPr lang="en-CH" sz="2400" b="1" dirty="0">
                <a:solidFill>
                  <a:srgbClr val="FF0000"/>
                </a:solidFill>
              </a:rPr>
              <a:t>2504.21139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BB83279-75FE-F5D9-D2E9-26CC23BB7C9A}"/>
              </a:ext>
            </a:extLst>
          </p:cNvPr>
          <p:cNvSpPr txBox="1"/>
          <p:nvPr/>
        </p:nvSpPr>
        <p:spPr>
          <a:xfrm>
            <a:off x="7905027" y="4959190"/>
            <a:ext cx="39664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2400" b="1" u="sng" dirty="0">
                <a:solidFill>
                  <a:srgbClr val="FF0000"/>
                </a:solidFill>
              </a:rPr>
              <a:t>This solves Gubser’s problem.</a:t>
            </a:r>
          </a:p>
        </p:txBody>
      </p:sp>
    </p:spTree>
    <p:extLst>
      <p:ext uri="{BB962C8B-B14F-4D97-AF65-F5344CB8AC3E}">
        <p14:creationId xmlns:p14="http://schemas.microsoft.com/office/powerpoint/2010/main" val="243268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169053E-CC3B-BE17-FC6D-E4142CD795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E8437F5-6373-0884-5C71-7032CA20253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385A8A4-3C67-63F8-2811-D210B1E793BB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67818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b="1" u="sng" dirty="0">
                <a:solidFill>
                  <a:srgbClr val="FF0000"/>
                </a:solidFill>
              </a:rPr>
              <a:t> … continued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A0FE636-2589-521A-2956-50E970EFD5A1}"/>
              </a:ext>
            </a:extLst>
          </p:cNvPr>
          <p:cNvSpPr txBox="1"/>
          <p:nvPr/>
        </p:nvSpPr>
        <p:spPr>
          <a:xfrm>
            <a:off x="362211" y="2527280"/>
            <a:ext cx="6648189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0" i="0" u="none" strike="noStrike" dirty="0">
                <a:solidFill>
                  <a:srgbClr val="0070C0"/>
                </a:solidFill>
                <a:effectLst/>
                <a:latin typeface="Lucida Grande" panose="020B0600040502020204" pitchFamily="34" charset="0"/>
              </a:rPr>
              <a:t>“ Collective effects are observed in high-multiplicity pp events, similar to the signals traditionally attributed to the formation of a Quark Gluon Plasma in heavy ion collisions … there is still not a unified framework</a:t>
            </a:r>
            <a:r>
              <a:rPr lang="en-GB" sz="2800" b="0" i="0" u="none" strike="noStrike" dirty="0">
                <a:solidFill>
                  <a:srgbClr val="0070C0"/>
                </a:solidFill>
                <a:effectLst/>
                <a:latin typeface="Lucida Grande" panose="020B0600040502020204" pitchFamily="34" charset="0"/>
              </a:rPr>
              <a:t>.”</a:t>
            </a:r>
          </a:p>
          <a:p>
            <a:endParaRPr lang="en-GB" sz="2800" b="0" i="0" u="none" strike="noStrike" dirty="0">
              <a:solidFill>
                <a:srgbClr val="0070C0"/>
              </a:solidFill>
              <a:effectLst/>
              <a:latin typeface="Lucida Grande" panose="020B0600040502020204" pitchFamily="34" charset="0"/>
            </a:endParaRPr>
          </a:p>
          <a:p>
            <a:r>
              <a:rPr lang="en-GB" sz="2000" dirty="0" err="1">
                <a:solidFill>
                  <a:srgbClr val="0070C0"/>
                </a:solidFill>
                <a:latin typeface="Lucida Grande" panose="020B0600040502020204" pitchFamily="34" charset="0"/>
              </a:rPr>
              <a:t>Torbjörn</a:t>
            </a:r>
            <a:r>
              <a:rPr lang="en-GB" sz="2000" dirty="0">
                <a:solidFill>
                  <a:srgbClr val="0070C0"/>
                </a:solidFill>
                <a:latin typeface="Lucida Grande" panose="020B0600040502020204" pitchFamily="34" charset="0"/>
              </a:rPr>
              <a:t> </a:t>
            </a:r>
            <a:r>
              <a:rPr lang="en-GB" sz="2000" dirty="0" err="1">
                <a:solidFill>
                  <a:srgbClr val="0070C0"/>
                </a:solidFill>
                <a:latin typeface="Lucida Grande" panose="020B0600040502020204" pitchFamily="34" charset="0"/>
              </a:rPr>
              <a:t>Sjöstrand</a:t>
            </a:r>
            <a:r>
              <a:rPr lang="en-GB" sz="2000" dirty="0">
                <a:solidFill>
                  <a:srgbClr val="0070C0"/>
                </a:solidFill>
                <a:latin typeface="Lucida Grande" panose="020B0600040502020204" pitchFamily="34" charset="0"/>
              </a:rPr>
              <a:t>, “Collective Effects, the viewpoint of HEP MC Codes” 1808.03117</a:t>
            </a:r>
            <a:endParaRPr lang="en-CH" sz="2000" dirty="0">
              <a:solidFill>
                <a:srgbClr val="0070C0"/>
              </a:solidFill>
            </a:endParaRPr>
          </a:p>
        </p:txBody>
      </p:sp>
      <p:pic>
        <p:nvPicPr>
          <p:cNvPr id="4" name="Picture 3" descr="A graph of a function&#10;&#10;Description automatically generated with medium confidence">
            <a:extLst>
              <a:ext uri="{FF2B5EF4-FFF2-40B4-BE49-F238E27FC236}">
                <a16:creationId xmlns:a16="http://schemas.microsoft.com/office/drawing/2014/main" id="{AA4BFECF-4CCC-84A2-2B2A-0E18EACDD6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1800" y="0"/>
            <a:ext cx="5297411" cy="640921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EEF04B1-AC04-612A-CF4B-F2C25F5DCF0C}"/>
              </a:ext>
            </a:extLst>
          </p:cNvPr>
          <p:cNvSpPr txBox="1"/>
          <p:nvPr/>
        </p:nvSpPr>
        <p:spPr>
          <a:xfrm>
            <a:off x="73739" y="762000"/>
            <a:ext cx="773131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H" sz="4400" b="1" dirty="0"/>
              <a:t> Strangeness enhancement</a:t>
            </a:r>
            <a:endParaRPr lang="en-CH" sz="4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EED24F3-F9A9-D8ED-CE8B-7A8832F85DB0}"/>
              </a:ext>
            </a:extLst>
          </p:cNvPr>
          <p:cNvSpPr txBox="1"/>
          <p:nvPr/>
        </p:nvSpPr>
        <p:spPr>
          <a:xfrm>
            <a:off x="304800" y="6400800"/>
            <a:ext cx="29578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b="1" dirty="0">
                <a:solidFill>
                  <a:schemeClr val="bg1"/>
                </a:solidFill>
              </a:rPr>
              <a:t>ALICE Coll, arXiv:2211.04384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D520D-4C35-1204-DAC9-34683D438C1A}"/>
              </a:ext>
            </a:extLst>
          </p:cNvPr>
          <p:cNvSpPr txBox="1"/>
          <p:nvPr/>
        </p:nvSpPr>
        <p:spPr>
          <a:xfrm>
            <a:off x="891547" y="1480732"/>
            <a:ext cx="52974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H" sz="2400" dirty="0"/>
              <a:t>“Hadrochemistry” changes generically with system size.</a:t>
            </a:r>
          </a:p>
        </p:txBody>
      </p:sp>
    </p:spTree>
    <p:extLst>
      <p:ext uri="{BB962C8B-B14F-4D97-AF65-F5344CB8AC3E}">
        <p14:creationId xmlns:p14="http://schemas.microsoft.com/office/powerpoint/2010/main" val="12544800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3713D2-92F3-3C3C-2376-CEFF976F93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8D5D6CAD-A975-2C7C-A24B-2451B36B6100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A5ACCA-047C-48E5-4B92-4254645F9068}"/>
              </a:ext>
            </a:extLst>
          </p:cNvPr>
          <p:cNvSpPr txBox="1">
            <a:spLocks/>
          </p:cNvSpPr>
          <p:nvPr/>
        </p:nvSpPr>
        <p:spPr>
          <a:xfrm>
            <a:off x="0" y="304800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These 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emergent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phenomena are </a:t>
            </a:r>
            <a:r>
              <a:rPr lang="en-US" sz="4000" b="1" u="sng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</a:t>
            </a:r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accounted for in the</a:t>
            </a:r>
          </a:p>
          <a:p>
            <a:pPr algn="ctr"/>
            <a:r>
              <a:rPr lang="en-US" sz="4000" b="1" u="sng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default (MC) picture of proton-proton collisions </a:t>
            </a:r>
            <a:endParaRPr lang="en-US" sz="4000" u="sng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2D864FA-706D-A7D9-6421-CC92F6F1EA56}"/>
              </a:ext>
            </a:extLst>
          </p:cNvPr>
          <p:cNvSpPr txBox="1"/>
          <p:nvPr/>
        </p:nvSpPr>
        <p:spPr>
          <a:xfrm>
            <a:off x="6186668" y="139637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Included: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BF1B07-36A2-1C21-DC22-0AB1BE2183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452314"/>
            <a:ext cx="5072373" cy="461891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D685F1D-711E-67AB-5A06-3EF13E906A2B}"/>
              </a:ext>
            </a:extLst>
          </p:cNvPr>
          <p:cNvSpPr txBox="1"/>
          <p:nvPr/>
        </p:nvSpPr>
        <p:spPr>
          <a:xfrm>
            <a:off x="1295400" y="1082982"/>
            <a:ext cx="39884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A free-streaming but fragmenting “gas”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7573304-E42A-4432-9640-6578AF5EAC52}"/>
              </a:ext>
            </a:extLst>
          </p:cNvPr>
          <p:cNvSpPr txBox="1"/>
          <p:nvPr/>
        </p:nvSpPr>
        <p:spPr>
          <a:xfrm>
            <a:off x="6477000" y="1919590"/>
            <a:ext cx="3775649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</a:rPr>
              <a:t>Multiple Parton Interactions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FF0000"/>
                </a:solidFill>
              </a:rPr>
              <a:t>Hard Processes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dirty="0">
                <a:solidFill>
                  <a:srgbClr val="FF0000"/>
                </a:solidFill>
              </a:rPr>
              <a:t>Parton Showers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92D050"/>
                </a:solidFill>
              </a:rPr>
              <a:t>Hadronization</a:t>
            </a:r>
            <a:endParaRPr lang="en-US" sz="2200" dirty="0"/>
          </a:p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00B050"/>
                </a:solidFill>
              </a:rPr>
              <a:t>Hadronic decays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FFFF00"/>
                </a:solidFill>
              </a:rPr>
              <a:t>Electroweak processes</a:t>
            </a:r>
          </a:p>
          <a:p>
            <a:pPr marL="285750" indent="-285750">
              <a:buFont typeface="Wingdings" pitchFamily="2" charset="2"/>
              <a:buChar char="q"/>
            </a:pPr>
            <a:r>
              <a:rPr lang="en-US" sz="2200" dirty="0">
                <a:solidFill>
                  <a:schemeClr val="bg2"/>
                </a:solidFill>
              </a:rPr>
              <a:t>BSM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A68988C-18EE-0D87-3415-D2CF4F33BC0F}"/>
              </a:ext>
            </a:extLst>
          </p:cNvPr>
          <p:cNvSpPr txBox="1"/>
          <p:nvPr/>
        </p:nvSpPr>
        <p:spPr>
          <a:xfrm>
            <a:off x="6172200" y="4429780"/>
            <a:ext cx="4953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Not included:</a:t>
            </a:r>
            <a:endParaRPr lang="en-US" sz="2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75052C-09EA-CADC-409C-931FABED95E0}"/>
              </a:ext>
            </a:extLst>
          </p:cNvPr>
          <p:cNvSpPr txBox="1"/>
          <p:nvPr/>
        </p:nvSpPr>
        <p:spPr>
          <a:xfrm>
            <a:off x="6477000" y="4979313"/>
            <a:ext cx="5410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q"/>
            </a:pPr>
            <a:r>
              <a:rPr lang="en-US" sz="2200" b="1" dirty="0">
                <a:solidFill>
                  <a:srgbClr val="0070C0"/>
                </a:solidFill>
              </a:rPr>
              <a:t>any notion of “medium-dependence”, such as jet quenching, flow, </a:t>
            </a:r>
            <a:r>
              <a:rPr lang="en-US" sz="2200" b="1" dirty="0" err="1">
                <a:solidFill>
                  <a:srgbClr val="0070C0"/>
                </a:solidFill>
              </a:rPr>
              <a:t>hadrochemistry</a:t>
            </a:r>
            <a:endParaRPr lang="en-US" sz="22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43255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F51219-3D26-2962-D265-5855C6B28B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D238CD22-92E2-D1DD-4B5F-4348DC3774DC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BC368A9-0441-D728-5B4B-976E07D50575}"/>
              </a:ext>
            </a:extLst>
          </p:cNvPr>
          <p:cNvSpPr txBox="1">
            <a:spLocks/>
          </p:cNvSpPr>
          <p:nvPr/>
        </p:nvSpPr>
        <p:spPr>
          <a:xfrm>
            <a:off x="0" y="326001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000" dirty="0">
                <a:solidFill>
                  <a:schemeClr val="tx1"/>
                </a:solidFill>
              </a:rPr>
              <a:t>  </a:t>
            </a:r>
            <a:r>
              <a:rPr lang="en-US" sz="4000" b="1" u="sng" dirty="0">
                <a:solidFill>
                  <a:srgbClr val="FF0000"/>
                </a:solidFill>
              </a:rPr>
              <a:t>and yet, collective phenomena </a:t>
            </a:r>
          </a:p>
          <a:p>
            <a:pPr algn="ctr"/>
            <a:r>
              <a:rPr lang="en-US" sz="4000" b="1" u="sng" dirty="0">
                <a:solidFill>
                  <a:srgbClr val="FF0000"/>
                </a:solidFill>
              </a:rPr>
              <a:t>smoothly extend to proton-proton collisions</a:t>
            </a:r>
            <a:endParaRPr lang="en-US" sz="40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859AA1A-00A5-8F99-D9B4-8FBD77C98F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642459"/>
            <a:ext cx="10439400" cy="40263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2EFFC5E-99B2-4EF3-0A45-E45CBA3F738B}"/>
              </a:ext>
            </a:extLst>
          </p:cNvPr>
          <p:cNvSpPr txBox="1"/>
          <p:nvPr/>
        </p:nvSpPr>
        <p:spPr>
          <a:xfrm>
            <a:off x="762000" y="6433226"/>
            <a:ext cx="94685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CMS,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Phys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</a:t>
            </a:r>
            <a:r>
              <a:rPr lang="nl-NL" sz="1400" dirty="0" err="1">
                <a:solidFill>
                  <a:schemeClr val="bg1"/>
                </a:solidFill>
                <a:latin typeface="Tw Cen MT" pitchFamily="34" charset="0"/>
              </a:rPr>
              <a:t>Lett</a:t>
            </a:r>
            <a:r>
              <a:rPr lang="nl-NL" sz="1400" dirty="0">
                <a:solidFill>
                  <a:schemeClr val="bg1"/>
                </a:solidFill>
                <a:latin typeface="Tw Cen MT" pitchFamily="34" charset="0"/>
              </a:rPr>
              <a:t>. B765 (2017) 193</a:t>
            </a:r>
          </a:p>
        </p:txBody>
      </p:sp>
    </p:spTree>
    <p:extLst>
      <p:ext uri="{BB962C8B-B14F-4D97-AF65-F5344CB8AC3E}">
        <p14:creationId xmlns:p14="http://schemas.microsoft.com/office/powerpoint/2010/main" val="27514644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BABEF2-38A0-4655-5929-5AF6A5173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1881BAF5-5A6F-2D97-5BB8-19F10F1A1FD1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1FCDCF76-1FF7-7FEB-8D59-560FADC2DFDE}"/>
              </a:ext>
            </a:extLst>
          </p:cNvPr>
          <p:cNvSpPr txBox="1">
            <a:spLocks/>
          </p:cNvSpPr>
          <p:nvPr/>
        </p:nvSpPr>
        <p:spPr>
          <a:xfrm>
            <a:off x="0" y="14882"/>
            <a:ext cx="12192000" cy="86317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48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700" dirty="0">
                <a:solidFill>
                  <a:schemeClr val="tx1"/>
                </a:solidFill>
              </a:rPr>
              <a:t>  </a:t>
            </a:r>
            <a:r>
              <a:rPr lang="en-US" sz="2700" b="1" u="sng" dirty="0">
                <a:solidFill>
                  <a:srgbClr val="FF0000"/>
                </a:solidFill>
              </a:rPr>
              <a:t>… </a:t>
            </a:r>
            <a:r>
              <a:rPr lang="en-US" b="1" u="sng" dirty="0">
                <a:solidFill>
                  <a:srgbClr val="FF0000"/>
                </a:solidFill>
              </a:rPr>
              <a:t>smoothly extend to proton-proton collisions</a:t>
            </a:r>
            <a:endParaRPr lang="en-US" sz="4400" u="sng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4" name="Picture 3" descr="A table of maths&#10;&#10;Description automatically generated">
            <a:extLst>
              <a:ext uri="{FF2B5EF4-FFF2-40B4-BE49-F238E27FC236}">
                <a16:creationId xmlns:a16="http://schemas.microsoft.com/office/drawing/2014/main" id="{A54ADB97-494F-63B0-663F-6E0B9D8D8BF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878057"/>
            <a:ext cx="9296400" cy="54375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B62F0-A42D-B7A7-80C3-143BDDFE13C4}"/>
              </a:ext>
            </a:extLst>
          </p:cNvPr>
          <p:cNvSpPr txBox="1"/>
          <p:nvPr/>
        </p:nvSpPr>
        <p:spPr>
          <a:xfrm rot="20438333">
            <a:off x="2437898" y="2951946"/>
            <a:ext cx="8305800" cy="954107"/>
          </a:xfrm>
          <a:prstGeom prst="rect">
            <a:avLst/>
          </a:prstGeom>
          <a:solidFill>
            <a:srgbClr val="FFFF00"/>
          </a:solidFill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CH" sz="2800" dirty="0"/>
              <a:t>200 publications from all LHC and RHIC collaborations:</a:t>
            </a:r>
          </a:p>
          <a:p>
            <a:r>
              <a:rPr lang="en-GB" sz="2800" dirty="0"/>
              <a:t>P</a:t>
            </a:r>
            <a:r>
              <a:rPr lang="en-CH" sz="2800" dirty="0"/>
              <a:t>recursor phenomena of collectivity seen in pp and pA.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DB26A7-6224-F93B-AB62-1D216EC21A79}"/>
              </a:ext>
            </a:extLst>
          </p:cNvPr>
          <p:cNvSpPr txBox="1"/>
          <p:nvPr/>
        </p:nvSpPr>
        <p:spPr>
          <a:xfrm>
            <a:off x="304800" y="6400800"/>
            <a:ext cx="529638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CH" sz="1400" dirty="0">
                <a:solidFill>
                  <a:schemeClr val="bg1"/>
                </a:solidFill>
              </a:rPr>
              <a:t>Table from: Jan Fiete Grosse-Oertringhaus &amp; UAW, arXiv:2407.07484 </a:t>
            </a:r>
          </a:p>
        </p:txBody>
      </p:sp>
    </p:spTree>
    <p:extLst>
      <p:ext uri="{BB962C8B-B14F-4D97-AF65-F5344CB8AC3E}">
        <p14:creationId xmlns:p14="http://schemas.microsoft.com/office/powerpoint/2010/main" val="1677302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E55E0D-90AF-700E-8939-803A9C1FCC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79CB6098-224F-4D01-1B2D-4E253EB96874}"/>
              </a:ext>
            </a:extLst>
          </p:cNvPr>
          <p:cNvSpPr txBox="1"/>
          <p:nvPr/>
        </p:nvSpPr>
        <p:spPr>
          <a:xfrm>
            <a:off x="-3970923" y="10874999"/>
            <a:ext cx="24086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100" dirty="0" err="1">
                <a:solidFill>
                  <a:schemeClr val="bg1"/>
                </a:solidFill>
                <a:latin typeface="Tw Cen MT" pitchFamily="34" charset="0"/>
              </a:rPr>
              <a:t>Yayun</a:t>
            </a:r>
            <a:r>
              <a:rPr lang="nl-NL" sz="1100" dirty="0">
                <a:solidFill>
                  <a:schemeClr val="bg1"/>
                </a:solidFill>
                <a:latin typeface="Tw Cen MT" pitchFamily="34" charset="0"/>
              </a:rPr>
              <a:t> He et al,  arXiv:2201.08408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11CA0F-1E61-9BDD-902F-CF7713113FA0}"/>
              </a:ext>
            </a:extLst>
          </p:cNvPr>
          <p:cNvSpPr txBox="1"/>
          <p:nvPr/>
        </p:nvSpPr>
        <p:spPr>
          <a:xfrm>
            <a:off x="14207" y="0"/>
            <a:ext cx="12192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GB" sz="3200" b="1" dirty="0">
              <a:solidFill>
                <a:schemeClr val="bg1">
                  <a:lumMod val="65000"/>
                </a:schemeClr>
              </a:solidFill>
            </a:endParaRPr>
          </a:p>
          <a:p>
            <a:pPr algn="ctr"/>
            <a:r>
              <a:rPr lang="en-GB" sz="4400" b="1" dirty="0"/>
              <a:t>Why is quantifying fluid dynamics in AA-collisions of fundamental interest?</a:t>
            </a:r>
            <a:r>
              <a:rPr lang="en-GB" sz="7200" b="1" dirty="0"/>
              <a:t> </a:t>
            </a:r>
            <a:r>
              <a:rPr lang="en-CH" sz="7200" b="1" dirty="0"/>
              <a:t>   </a:t>
            </a:r>
          </a:p>
          <a:p>
            <a:r>
              <a:rPr lang="en-CH" sz="3200" dirty="0"/>
              <a:t>   		 	  </a:t>
            </a:r>
          </a:p>
        </p:txBody>
      </p:sp>
      <p:grpSp>
        <p:nvGrpSpPr>
          <p:cNvPr id="4" name="Group 134">
            <a:extLst>
              <a:ext uri="{FF2B5EF4-FFF2-40B4-BE49-F238E27FC236}">
                <a16:creationId xmlns:a16="http://schemas.microsoft.com/office/drawing/2014/main" id="{69BEF921-C76E-56A6-ABC9-8EAC056F4238}"/>
              </a:ext>
            </a:extLst>
          </p:cNvPr>
          <p:cNvGrpSpPr>
            <a:grpSpLocks/>
          </p:cNvGrpSpPr>
          <p:nvPr/>
        </p:nvGrpSpPr>
        <p:grpSpPr bwMode="auto">
          <a:xfrm>
            <a:off x="5181600" y="3326039"/>
            <a:ext cx="2236788" cy="1828800"/>
            <a:chOff x="2970688" y="1524000"/>
            <a:chExt cx="2236007" cy="1828344"/>
          </a:xfrm>
        </p:grpSpPr>
        <p:sp>
          <p:nvSpPr>
            <p:cNvPr id="5" name="Oval 29">
              <a:extLst>
                <a:ext uri="{FF2B5EF4-FFF2-40B4-BE49-F238E27FC236}">
                  <a16:creationId xmlns:a16="http://schemas.microsoft.com/office/drawing/2014/main" id="{6EB86940-DB3D-5300-19E1-7520EA9E9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69646" y="1659680"/>
              <a:ext cx="1286454" cy="1276727"/>
            </a:xfrm>
            <a:prstGeom prst="ellipse">
              <a:avLst/>
            </a:prstGeom>
            <a:solidFill>
              <a:srgbClr val="B3B3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6" name="Oval 30">
              <a:extLst>
                <a:ext uri="{FF2B5EF4-FFF2-40B4-BE49-F238E27FC236}">
                  <a16:creationId xmlns:a16="http://schemas.microsoft.com/office/drawing/2014/main" id="{D94F8497-5C8F-E1EE-3609-DB6B74F87DE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84590" y="1639662"/>
              <a:ext cx="1286454" cy="1276727"/>
            </a:xfrm>
            <a:prstGeom prst="ellipse">
              <a:avLst/>
            </a:prstGeom>
            <a:solidFill>
              <a:srgbClr val="B3B3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7" name="Group 31">
              <a:extLst>
                <a:ext uri="{FF2B5EF4-FFF2-40B4-BE49-F238E27FC236}">
                  <a16:creationId xmlns:a16="http://schemas.microsoft.com/office/drawing/2014/main" id="{B4232807-9DFF-177A-45A3-55A31BBB967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26772" y="1524000"/>
              <a:ext cx="415846" cy="1828344"/>
              <a:chOff x="5019" y="1157"/>
              <a:chExt cx="374" cy="1644"/>
            </a:xfrm>
          </p:grpSpPr>
          <p:sp>
            <p:nvSpPr>
              <p:cNvPr id="33" name="Line 32">
                <a:extLst>
                  <a:ext uri="{FF2B5EF4-FFF2-40B4-BE49-F238E27FC236}">
                    <a16:creationId xmlns:a16="http://schemas.microsoft.com/office/drawing/2014/main" id="{73526D2F-5E23-363C-3222-5694CFCA3E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019" y="1157"/>
                <a:ext cx="374" cy="1644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12EC722E-5F2E-C81F-BAD1-D338FD640E8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193" y="1983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8" name="Group 34">
              <a:extLst>
                <a:ext uri="{FF2B5EF4-FFF2-40B4-BE49-F238E27FC236}">
                  <a16:creationId xmlns:a16="http://schemas.microsoft.com/office/drawing/2014/main" id="{AFF3001F-7D5D-2AD4-DD14-DB4D7680039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154150" y="1883218"/>
              <a:ext cx="1872419" cy="94531"/>
              <a:chOff x="4504" y="1480"/>
              <a:chExt cx="1684" cy="85"/>
            </a:xfrm>
          </p:grpSpPr>
          <p:sp>
            <p:nvSpPr>
              <p:cNvPr id="31" name="Line 35">
                <a:extLst>
                  <a:ext uri="{FF2B5EF4-FFF2-40B4-BE49-F238E27FC236}">
                    <a16:creationId xmlns:a16="http://schemas.microsoft.com/office/drawing/2014/main" id="{A2AFAFA2-49AC-0E4F-02DE-1C38652E70A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504" y="1480"/>
                <a:ext cx="1684" cy="8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2" name="Oval 36">
                <a:extLst>
                  <a:ext uri="{FF2B5EF4-FFF2-40B4-BE49-F238E27FC236}">
                    <a16:creationId xmlns:a16="http://schemas.microsoft.com/office/drawing/2014/main" id="{2815AA78-B2F4-36FD-6BE6-93199A082CC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0">
                <a:off x="5360" y="1482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9" name="Group 37">
              <a:extLst>
                <a:ext uri="{FF2B5EF4-FFF2-40B4-BE49-F238E27FC236}">
                  <a16:creationId xmlns:a16="http://schemas.microsoft.com/office/drawing/2014/main" id="{E948409E-AD09-D81B-8A9E-26C73470F07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94248" y="1653007"/>
              <a:ext cx="1575545" cy="1017600"/>
              <a:chOff x="4630" y="1273"/>
              <a:chExt cx="1417" cy="915"/>
            </a:xfrm>
          </p:grpSpPr>
          <p:sp>
            <p:nvSpPr>
              <p:cNvPr id="29" name="Line 38">
                <a:extLst>
                  <a:ext uri="{FF2B5EF4-FFF2-40B4-BE49-F238E27FC236}">
                    <a16:creationId xmlns:a16="http://schemas.microsoft.com/office/drawing/2014/main" id="{396F48FA-841E-38A5-6061-173823430D2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4630" y="1273"/>
                <a:ext cx="1417" cy="91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0" name="Oval 39">
                <a:extLst>
                  <a:ext uri="{FF2B5EF4-FFF2-40B4-BE49-F238E27FC236}">
                    <a16:creationId xmlns:a16="http://schemas.microsoft.com/office/drawing/2014/main" id="{A2C666CD-8748-3746-515A-90E06B3340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600000">
                <a:off x="5345" y="1671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1" name="Group 40">
              <a:extLst>
                <a:ext uri="{FF2B5EF4-FFF2-40B4-BE49-F238E27FC236}">
                  <a16:creationId xmlns:a16="http://schemas.microsoft.com/office/drawing/2014/main" id="{5DD9AA68-0B4F-4CA8-7C02-56473FCB4DD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478821" y="1913246"/>
              <a:ext cx="1495489" cy="1135486"/>
              <a:chOff x="4796" y="1507"/>
              <a:chExt cx="1345" cy="1021"/>
            </a:xfrm>
          </p:grpSpPr>
          <p:sp>
            <p:nvSpPr>
              <p:cNvPr id="27" name="Line 41">
                <a:extLst>
                  <a:ext uri="{FF2B5EF4-FFF2-40B4-BE49-F238E27FC236}">
                    <a16:creationId xmlns:a16="http://schemas.microsoft.com/office/drawing/2014/main" id="{18F3ADF5-212B-2DD8-4670-EBFACD98549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796" y="1507"/>
                <a:ext cx="1345" cy="1021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8" name="Oval 42">
                <a:extLst>
                  <a:ext uri="{FF2B5EF4-FFF2-40B4-BE49-F238E27FC236}">
                    <a16:creationId xmlns:a16="http://schemas.microsoft.com/office/drawing/2014/main" id="{30745B54-C6B4-7B59-E0C2-7D22533A53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00000">
                <a:off x="5408" y="1960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2" name="Line 43">
              <a:extLst>
                <a:ext uri="{FF2B5EF4-FFF2-40B4-BE49-F238E27FC236}">
                  <a16:creationId xmlns:a16="http://schemas.microsoft.com/office/drawing/2014/main" id="{F5F0ABCB-F95D-41D4-5EF4-E6F850045B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001821" y="2288034"/>
              <a:ext cx="2204874" cy="1112"/>
            </a:xfrm>
            <a:prstGeom prst="line">
              <a:avLst/>
            </a:prstGeom>
            <a:noFill/>
            <a:ln w="5472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3" name="Group 44">
              <a:extLst>
                <a:ext uri="{FF2B5EF4-FFF2-40B4-BE49-F238E27FC236}">
                  <a16:creationId xmlns:a16="http://schemas.microsoft.com/office/drawing/2014/main" id="{A2D62228-12D3-E715-8B2D-129CD1C1761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70688" y="2204624"/>
              <a:ext cx="1843510" cy="351434"/>
              <a:chOff x="4339" y="1769"/>
              <a:chExt cx="1658" cy="316"/>
            </a:xfrm>
          </p:grpSpPr>
          <p:sp>
            <p:nvSpPr>
              <p:cNvPr id="25" name="Line 45">
                <a:extLst>
                  <a:ext uri="{FF2B5EF4-FFF2-40B4-BE49-F238E27FC236}">
                    <a16:creationId xmlns:a16="http://schemas.microsoft.com/office/drawing/2014/main" id="{97528B44-91F8-7984-D187-65297D351F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339" y="1769"/>
                <a:ext cx="1658" cy="316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6" name="Oval 46">
                <a:extLst>
                  <a:ext uri="{FF2B5EF4-FFF2-40B4-BE49-F238E27FC236}">
                    <a16:creationId xmlns:a16="http://schemas.microsoft.com/office/drawing/2014/main" id="{5003473B-8EED-78D2-74B3-FB6FB3A9B8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5520000">
                <a:off x="5103" y="1904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4" name="Group 47">
              <a:extLst>
                <a:ext uri="{FF2B5EF4-FFF2-40B4-BE49-F238E27FC236}">
                  <a16:creationId xmlns:a16="http://schemas.microsoft.com/office/drawing/2014/main" id="{BFEFB9BC-58C0-72B0-275A-EFCA82332CD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049632" y="1932152"/>
              <a:ext cx="1861301" cy="236884"/>
              <a:chOff x="4410" y="1524"/>
              <a:chExt cx="1674" cy="213"/>
            </a:xfrm>
          </p:grpSpPr>
          <p:sp>
            <p:nvSpPr>
              <p:cNvPr id="22" name="Line 48">
                <a:extLst>
                  <a:ext uri="{FF2B5EF4-FFF2-40B4-BE49-F238E27FC236}">
                    <a16:creationId xmlns:a16="http://schemas.microsoft.com/office/drawing/2014/main" id="{81B12ACD-CD94-EB84-D2A5-34992ECFC65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4410" y="1524"/>
                <a:ext cx="1674" cy="213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4" name="Oval 49">
                <a:extLst>
                  <a:ext uri="{FF2B5EF4-FFF2-40B4-BE49-F238E27FC236}">
                    <a16:creationId xmlns:a16="http://schemas.microsoft.com/office/drawing/2014/main" id="{F8D88460-F2C6-E179-305D-F4C995915D4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600000">
                <a:off x="5180" y="1594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15" name="Group 50">
              <a:extLst>
                <a:ext uri="{FF2B5EF4-FFF2-40B4-BE49-F238E27FC236}">
                  <a16:creationId xmlns:a16="http://schemas.microsoft.com/office/drawing/2014/main" id="{DC8DFF1D-AE35-6860-7C17-9D8CA0F7FB5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235317" y="2596095"/>
              <a:ext cx="1875755" cy="57831"/>
              <a:chOff x="4577" y="2121"/>
              <a:chExt cx="1687" cy="52"/>
            </a:xfrm>
          </p:grpSpPr>
          <p:sp>
            <p:nvSpPr>
              <p:cNvPr id="20" name="Line 51">
                <a:extLst>
                  <a:ext uri="{FF2B5EF4-FFF2-40B4-BE49-F238E27FC236}">
                    <a16:creationId xmlns:a16="http://schemas.microsoft.com/office/drawing/2014/main" id="{F3BBD42E-E198-E169-54E7-3C51F75D64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>
                <a:off x="4577" y="2130"/>
                <a:ext cx="1687" cy="24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1" name="Oval 52">
                <a:extLst>
                  <a:ext uri="{FF2B5EF4-FFF2-40B4-BE49-F238E27FC236}">
                    <a16:creationId xmlns:a16="http://schemas.microsoft.com/office/drawing/2014/main" id="{BC2FD37F-054D-2276-6FC9-EDAD4561833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6120000">
                <a:off x="5354" y="2112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16" name="Line 53">
              <a:extLst>
                <a:ext uri="{FF2B5EF4-FFF2-40B4-BE49-F238E27FC236}">
                  <a16:creationId xmlns:a16="http://schemas.microsoft.com/office/drawing/2014/main" id="{489C5659-5EDF-7264-C61A-9ED4F50CCA0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9345" y="2316950"/>
              <a:ext cx="48923" cy="20352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Line 54">
              <a:extLst>
                <a:ext uri="{FF2B5EF4-FFF2-40B4-BE49-F238E27FC236}">
                  <a16:creationId xmlns:a16="http://schemas.microsoft.com/office/drawing/2014/main" id="{8314A22F-CF04-6A8C-E3A3-6402E648FC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978059" y="1939937"/>
              <a:ext cx="106741" cy="125671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Line 55">
              <a:extLst>
                <a:ext uri="{FF2B5EF4-FFF2-40B4-BE49-F238E27FC236}">
                  <a16:creationId xmlns:a16="http://schemas.microsoft.com/office/drawing/2014/main" id="{8FDFFAF3-2C00-7143-FD93-207250BCB19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016975" y="2383678"/>
              <a:ext cx="77832" cy="243557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Line 56">
              <a:extLst>
                <a:ext uri="{FF2B5EF4-FFF2-40B4-BE49-F238E27FC236}">
                  <a16:creationId xmlns:a16="http://schemas.microsoft.com/office/drawing/2014/main" id="{F93C416A-3848-F08C-4445-209B3E122F6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823506" y="2045590"/>
              <a:ext cx="28909" cy="127895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5" name="Group 12">
            <a:extLst>
              <a:ext uri="{FF2B5EF4-FFF2-40B4-BE49-F238E27FC236}">
                <a16:creationId xmlns:a16="http://schemas.microsoft.com/office/drawing/2014/main" id="{946BC76B-05C6-5428-89B2-CC84EE0EE6A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444750" y="3326039"/>
            <a:ext cx="2203450" cy="1827213"/>
            <a:chOff x="2219" y="1157"/>
            <a:chExt cx="1982" cy="1643"/>
          </a:xfrm>
        </p:grpSpPr>
        <p:sp>
          <p:nvSpPr>
            <p:cNvPr id="36" name="Oval 13">
              <a:extLst>
                <a:ext uri="{FF2B5EF4-FFF2-40B4-BE49-F238E27FC236}">
                  <a16:creationId xmlns:a16="http://schemas.microsoft.com/office/drawing/2014/main" id="{25314415-DC30-96F5-DAD5-D21D103B92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280" y="1279"/>
              <a:ext cx="1157" cy="1148"/>
            </a:xfrm>
            <a:prstGeom prst="ellipse">
              <a:avLst/>
            </a:prstGeom>
            <a:solidFill>
              <a:srgbClr val="B3B3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37" name="Oval 14">
              <a:extLst>
                <a:ext uri="{FF2B5EF4-FFF2-40B4-BE49-F238E27FC236}">
                  <a16:creationId xmlns:a16="http://schemas.microsoft.com/office/drawing/2014/main" id="{229DC07E-ACC5-B9CE-91F9-BF471C4ED4C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24" y="1261"/>
              <a:ext cx="1157" cy="1148"/>
            </a:xfrm>
            <a:prstGeom prst="ellipse">
              <a:avLst/>
            </a:prstGeom>
            <a:solidFill>
              <a:srgbClr val="B3B3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grpSp>
          <p:nvGrpSpPr>
            <p:cNvPr id="38" name="Group 15">
              <a:extLst>
                <a:ext uri="{FF2B5EF4-FFF2-40B4-BE49-F238E27FC236}">
                  <a16:creationId xmlns:a16="http://schemas.microsoft.com/office/drawing/2014/main" id="{B3716610-9EFC-152F-021D-9F8537261C3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872" y="1157"/>
              <a:ext cx="374" cy="1644"/>
              <a:chOff x="2872" y="1157"/>
              <a:chExt cx="374" cy="1644"/>
            </a:xfrm>
          </p:grpSpPr>
          <p:sp>
            <p:nvSpPr>
              <p:cNvPr id="49" name="Line 16">
                <a:extLst>
                  <a:ext uri="{FF2B5EF4-FFF2-40B4-BE49-F238E27FC236}">
                    <a16:creationId xmlns:a16="http://schemas.microsoft.com/office/drawing/2014/main" id="{D049A3EF-A3B5-0A33-44ED-24956CF869BB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872" y="1157"/>
                <a:ext cx="374" cy="1644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Oval 17">
                <a:extLst>
                  <a:ext uri="{FF2B5EF4-FFF2-40B4-BE49-F238E27FC236}">
                    <a16:creationId xmlns:a16="http://schemas.microsoft.com/office/drawing/2014/main" id="{68F5782B-229A-0F03-7CD1-D9FEF43A400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045" y="1983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39" name="Group 18">
              <a:extLst>
                <a:ext uri="{FF2B5EF4-FFF2-40B4-BE49-F238E27FC236}">
                  <a16:creationId xmlns:a16="http://schemas.microsoft.com/office/drawing/2014/main" id="{59BB194E-B12A-8A2C-945B-F1C7F89E6A9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48" y="1488"/>
              <a:ext cx="1684" cy="85"/>
              <a:chOff x="2348" y="1488"/>
              <a:chExt cx="1684" cy="85"/>
            </a:xfrm>
          </p:grpSpPr>
          <p:sp>
            <p:nvSpPr>
              <p:cNvPr id="47" name="Line 19">
                <a:extLst>
                  <a:ext uri="{FF2B5EF4-FFF2-40B4-BE49-F238E27FC236}">
                    <a16:creationId xmlns:a16="http://schemas.microsoft.com/office/drawing/2014/main" id="{ED413C65-5C29-036E-A6DE-B5BAAD8DE7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348" y="1488"/>
                <a:ext cx="1684" cy="8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8" name="Oval 20">
                <a:extLst>
                  <a:ext uri="{FF2B5EF4-FFF2-40B4-BE49-F238E27FC236}">
                    <a16:creationId xmlns:a16="http://schemas.microsoft.com/office/drawing/2014/main" id="{06612214-C1D1-0865-B00D-ACD34E290FE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4800000">
                <a:off x="3204" y="1491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0" name="Group 21">
              <a:extLst>
                <a:ext uri="{FF2B5EF4-FFF2-40B4-BE49-F238E27FC236}">
                  <a16:creationId xmlns:a16="http://schemas.microsoft.com/office/drawing/2014/main" id="{000050A4-2821-3E22-E0EC-528C05A468B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482" y="1273"/>
              <a:ext cx="1417" cy="915"/>
              <a:chOff x="2482" y="1273"/>
              <a:chExt cx="1417" cy="915"/>
            </a:xfrm>
          </p:grpSpPr>
          <p:sp>
            <p:nvSpPr>
              <p:cNvPr id="45" name="Line 22">
                <a:extLst>
                  <a:ext uri="{FF2B5EF4-FFF2-40B4-BE49-F238E27FC236}">
                    <a16:creationId xmlns:a16="http://schemas.microsoft.com/office/drawing/2014/main" id="{CCC1BFDC-7E65-3C1E-487C-3196BEBEBB0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V="1">
                <a:off x="2482" y="1273"/>
                <a:ext cx="1417" cy="915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6" name="Oval 23">
                <a:extLst>
                  <a:ext uri="{FF2B5EF4-FFF2-40B4-BE49-F238E27FC236}">
                    <a16:creationId xmlns:a16="http://schemas.microsoft.com/office/drawing/2014/main" id="{165AD9AC-01F0-B131-B48F-631EA07B2A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-6600000">
                <a:off x="3198" y="1670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grpSp>
          <p:nvGrpSpPr>
            <p:cNvPr id="41" name="Group 24">
              <a:extLst>
                <a:ext uri="{FF2B5EF4-FFF2-40B4-BE49-F238E27FC236}">
                  <a16:creationId xmlns:a16="http://schemas.microsoft.com/office/drawing/2014/main" id="{F12A6436-8897-CDCE-E74D-0482A22787D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49" y="1506"/>
              <a:ext cx="1345" cy="1021"/>
              <a:chOff x="2649" y="1506"/>
              <a:chExt cx="1345" cy="1021"/>
            </a:xfrm>
          </p:grpSpPr>
          <p:sp>
            <p:nvSpPr>
              <p:cNvPr id="43" name="Line 25">
                <a:extLst>
                  <a:ext uri="{FF2B5EF4-FFF2-40B4-BE49-F238E27FC236}">
                    <a16:creationId xmlns:a16="http://schemas.microsoft.com/office/drawing/2014/main" id="{332B1E0D-FFD4-BD93-EA40-E86C4D16A9B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flipH="1" flipV="1">
                <a:off x="2649" y="1506"/>
                <a:ext cx="1345" cy="1021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 type="triangle" w="lg" len="lg"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4" name="Oval 26">
                <a:extLst>
                  <a:ext uri="{FF2B5EF4-FFF2-40B4-BE49-F238E27FC236}">
                    <a16:creationId xmlns:a16="http://schemas.microsoft.com/office/drawing/2014/main" id="{C1063F20-D68E-B720-6DAD-B5BD56EFE21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8400000">
                <a:off x="3261" y="1960"/>
                <a:ext cx="52" cy="70"/>
              </a:xfrm>
              <a:prstGeom prst="ellipse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/>
              </a:p>
            </p:txBody>
          </p:sp>
        </p:grpSp>
        <p:sp>
          <p:nvSpPr>
            <p:cNvPr id="42" name="Line 27">
              <a:extLst>
                <a:ext uri="{FF2B5EF4-FFF2-40B4-BE49-F238E27FC236}">
                  <a16:creationId xmlns:a16="http://schemas.microsoft.com/office/drawing/2014/main" id="{61A70EDF-9D89-0400-5EF9-75FAFB30427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219" y="1844"/>
              <a:ext cx="1983" cy="1"/>
            </a:xfrm>
            <a:prstGeom prst="line">
              <a:avLst/>
            </a:prstGeom>
            <a:noFill/>
            <a:ln w="5472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1" name="Group 136">
            <a:extLst>
              <a:ext uri="{FF2B5EF4-FFF2-40B4-BE49-F238E27FC236}">
                <a16:creationId xmlns:a16="http://schemas.microsoft.com/office/drawing/2014/main" id="{4F2DB7FE-ED3A-97EF-F502-CC6C74E2E3FF}"/>
              </a:ext>
            </a:extLst>
          </p:cNvPr>
          <p:cNvGrpSpPr>
            <a:grpSpLocks/>
          </p:cNvGrpSpPr>
          <p:nvPr/>
        </p:nvGrpSpPr>
        <p:grpSpPr bwMode="auto">
          <a:xfrm>
            <a:off x="7853363" y="3249839"/>
            <a:ext cx="2205037" cy="1676400"/>
            <a:chOff x="5943600" y="1447800"/>
            <a:chExt cx="2204885" cy="1676400"/>
          </a:xfrm>
        </p:grpSpPr>
        <p:sp>
          <p:nvSpPr>
            <p:cNvPr id="52" name="Oval 13">
              <a:extLst>
                <a:ext uri="{FF2B5EF4-FFF2-40B4-BE49-F238E27FC236}">
                  <a16:creationId xmlns:a16="http://schemas.microsoft.com/office/drawing/2014/main" id="{1CCD472D-FC45-7A45-1896-E6CE99C487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11426" y="1659680"/>
              <a:ext cx="1286461" cy="1276727"/>
            </a:xfrm>
            <a:prstGeom prst="ellipse">
              <a:avLst/>
            </a:prstGeom>
            <a:solidFill>
              <a:srgbClr val="B3B3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3" name="Oval 14">
              <a:extLst>
                <a:ext uri="{FF2B5EF4-FFF2-40B4-BE49-F238E27FC236}">
                  <a16:creationId xmlns:a16="http://schemas.microsoft.com/office/drawing/2014/main" id="{866F8B1E-F506-D438-E8F7-C10DFD4D27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727485" y="1639662"/>
              <a:ext cx="1286461" cy="1276727"/>
            </a:xfrm>
            <a:prstGeom prst="ellipse">
              <a:avLst/>
            </a:prstGeom>
            <a:solidFill>
              <a:srgbClr val="B3B300">
                <a:alpha val="50195"/>
              </a:srgbClr>
            </a:solidFill>
            <a:ln w="9525">
              <a:solidFill>
                <a:srgbClr val="000000"/>
              </a:solidFill>
              <a:round/>
              <a:headEnd/>
              <a:tailEnd/>
            </a:ln>
          </p:spPr>
          <p:txBody>
            <a:bodyPr wrap="none" anchor="ctr"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54" name="Line 27">
              <a:extLst>
                <a:ext uri="{FF2B5EF4-FFF2-40B4-BE49-F238E27FC236}">
                  <a16:creationId xmlns:a16="http://schemas.microsoft.com/office/drawing/2014/main" id="{E084BDD4-6713-B5B0-B650-91984446EE5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943600" y="2288034"/>
              <a:ext cx="2204885" cy="1112"/>
            </a:xfrm>
            <a:prstGeom prst="line">
              <a:avLst/>
            </a:prstGeom>
            <a:noFill/>
            <a:ln w="54720">
              <a:solidFill>
                <a:srgbClr val="C0C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Line 53">
              <a:extLst>
                <a:ext uri="{FF2B5EF4-FFF2-40B4-BE49-F238E27FC236}">
                  <a16:creationId xmlns:a16="http://schemas.microsoft.com/office/drawing/2014/main" id="{18388339-593D-6E24-409A-D5B0D8B83B5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1828800"/>
              <a:ext cx="48923" cy="20352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Line 53">
              <a:extLst>
                <a:ext uri="{FF2B5EF4-FFF2-40B4-BE49-F238E27FC236}">
                  <a16:creationId xmlns:a16="http://schemas.microsoft.com/office/drawing/2014/main" id="{FE2B0029-6A57-3B8B-7479-91416AFD315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6601" y="1981200"/>
              <a:ext cx="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Line 53">
              <a:extLst>
                <a:ext uri="{FF2B5EF4-FFF2-40B4-BE49-F238E27FC236}">
                  <a16:creationId xmlns:a16="http://schemas.microsoft.com/office/drawing/2014/main" id="{205FB9A7-25F2-CC5A-D37C-273036CC511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934200" y="2209800"/>
              <a:ext cx="22860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Line 53">
              <a:extLst>
                <a:ext uri="{FF2B5EF4-FFF2-40B4-BE49-F238E27FC236}">
                  <a16:creationId xmlns:a16="http://schemas.microsoft.com/office/drawing/2014/main" id="{C62DD68B-B207-76F3-92AD-17E9CE0D080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239001" y="2133600"/>
              <a:ext cx="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Line 53">
              <a:extLst>
                <a:ext uri="{FF2B5EF4-FFF2-40B4-BE49-F238E27FC236}">
                  <a16:creationId xmlns:a16="http://schemas.microsoft.com/office/drawing/2014/main" id="{7FB795DA-899E-F514-434A-0914CD600BE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781800" y="2133600"/>
              <a:ext cx="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Line 53">
              <a:extLst>
                <a:ext uri="{FF2B5EF4-FFF2-40B4-BE49-F238E27FC236}">
                  <a16:creationId xmlns:a16="http://schemas.microsoft.com/office/drawing/2014/main" id="{2C4D306E-1C91-70E9-DFFC-3216A83E77E7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58000" y="2286000"/>
              <a:ext cx="76200" cy="1524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Line 53">
              <a:extLst>
                <a:ext uri="{FF2B5EF4-FFF2-40B4-BE49-F238E27FC236}">
                  <a16:creationId xmlns:a16="http://schemas.microsoft.com/office/drawing/2014/main" id="{846F9E40-4AD6-EE80-BCAE-149CA25E8FE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10400" y="2362200"/>
              <a:ext cx="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Line 53">
              <a:extLst>
                <a:ext uri="{FF2B5EF4-FFF2-40B4-BE49-F238E27FC236}">
                  <a16:creationId xmlns:a16="http://schemas.microsoft.com/office/drawing/2014/main" id="{F00BFAD9-F5F7-DBDB-C5C4-0752F84DD604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86600" y="2514600"/>
              <a:ext cx="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Line 53">
              <a:extLst>
                <a:ext uri="{FF2B5EF4-FFF2-40B4-BE49-F238E27FC236}">
                  <a16:creationId xmlns:a16="http://schemas.microsoft.com/office/drawing/2014/main" id="{1018E2FF-4E2A-8AB9-3240-0BDF7C46B5E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0" y="1905000"/>
              <a:ext cx="7620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Line 53">
              <a:extLst>
                <a:ext uri="{FF2B5EF4-FFF2-40B4-BE49-F238E27FC236}">
                  <a16:creationId xmlns:a16="http://schemas.microsoft.com/office/drawing/2014/main" id="{869356A8-01C4-321A-8662-C8D9D3D512E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6858000" y="2057400"/>
              <a:ext cx="152400" cy="1524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Line 53">
              <a:extLst>
                <a:ext uri="{FF2B5EF4-FFF2-40B4-BE49-F238E27FC236}">
                  <a16:creationId xmlns:a16="http://schemas.microsoft.com/office/drawing/2014/main" id="{F0117F6E-9DEB-9A0F-2E9A-138910F4A8BE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10400" y="2209800"/>
              <a:ext cx="152400" cy="1524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Line 53">
              <a:extLst>
                <a:ext uri="{FF2B5EF4-FFF2-40B4-BE49-F238E27FC236}">
                  <a16:creationId xmlns:a16="http://schemas.microsoft.com/office/drawing/2014/main" id="{51341341-15F8-1736-C296-5053CC9EDC48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934200" y="2514600"/>
              <a:ext cx="228600" cy="762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Line 53">
              <a:extLst>
                <a:ext uri="{FF2B5EF4-FFF2-40B4-BE49-F238E27FC236}">
                  <a16:creationId xmlns:a16="http://schemas.microsoft.com/office/drawing/2014/main" id="{5FDE70D6-F741-061F-27D4-77494319D7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86600" y="2514600"/>
              <a:ext cx="15240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Line 53">
              <a:extLst>
                <a:ext uri="{FF2B5EF4-FFF2-40B4-BE49-F238E27FC236}">
                  <a16:creationId xmlns:a16="http://schemas.microsoft.com/office/drawing/2014/main" id="{49570BC9-2485-0593-9127-F70A92510255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010400" y="1752600"/>
              <a:ext cx="15240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Line 53">
              <a:extLst>
                <a:ext uri="{FF2B5EF4-FFF2-40B4-BE49-F238E27FC236}">
                  <a16:creationId xmlns:a16="http://schemas.microsoft.com/office/drawing/2014/main" id="{07310F74-0931-5A98-E0AD-E127461289E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010400" y="1905000"/>
              <a:ext cx="15240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Line 53">
              <a:extLst>
                <a:ext uri="{FF2B5EF4-FFF2-40B4-BE49-F238E27FC236}">
                  <a16:creationId xmlns:a16="http://schemas.microsoft.com/office/drawing/2014/main" id="{FA98E8E9-9DD2-A7BD-9738-841F565448F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162800" y="2057400"/>
              <a:ext cx="7620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Line 53">
              <a:extLst>
                <a:ext uri="{FF2B5EF4-FFF2-40B4-BE49-F238E27FC236}">
                  <a16:creationId xmlns:a16="http://schemas.microsoft.com/office/drawing/2014/main" id="{01DC1F24-3B04-BB68-AB66-E576257FF95D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781800" y="2362200"/>
              <a:ext cx="7620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Line 53">
              <a:extLst>
                <a:ext uri="{FF2B5EF4-FFF2-40B4-BE49-F238E27FC236}">
                  <a16:creationId xmlns:a16="http://schemas.microsoft.com/office/drawing/2014/main" id="{2AA14CB4-D65F-28F1-6D9F-D833FC3F3E45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858000" y="2362200"/>
              <a:ext cx="7620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Line 53">
              <a:extLst>
                <a:ext uri="{FF2B5EF4-FFF2-40B4-BE49-F238E27FC236}">
                  <a16:creationId xmlns:a16="http://schemas.microsoft.com/office/drawing/2014/main" id="{1725390E-5B05-A4D2-D527-693C9F1CFF8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58000" y="2590800"/>
              <a:ext cx="152400" cy="1524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Line 53">
              <a:extLst>
                <a:ext uri="{FF2B5EF4-FFF2-40B4-BE49-F238E27FC236}">
                  <a16:creationId xmlns:a16="http://schemas.microsoft.com/office/drawing/2014/main" id="{D35DD9DA-FE30-12B5-218B-3495C98CC4A2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010400" y="2438400"/>
              <a:ext cx="76200" cy="3048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Line 53">
              <a:extLst>
                <a:ext uri="{FF2B5EF4-FFF2-40B4-BE49-F238E27FC236}">
                  <a16:creationId xmlns:a16="http://schemas.microsoft.com/office/drawing/2014/main" id="{313BD7DF-37E1-7B78-A8B7-18C6932C304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86600" y="1981200"/>
              <a:ext cx="48923" cy="20352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Line 53">
              <a:extLst>
                <a:ext uri="{FF2B5EF4-FFF2-40B4-BE49-F238E27FC236}">
                  <a16:creationId xmlns:a16="http://schemas.microsoft.com/office/drawing/2014/main" id="{194920F8-F451-67A0-D282-3C7D3C315B6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858000" y="1981200"/>
              <a:ext cx="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Line 53">
              <a:extLst>
                <a:ext uri="{FF2B5EF4-FFF2-40B4-BE49-F238E27FC236}">
                  <a16:creationId xmlns:a16="http://schemas.microsoft.com/office/drawing/2014/main" id="{E3AE2973-A08A-8F6E-EB01-4EDA577E51D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010400" y="2133600"/>
              <a:ext cx="0" cy="22860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Line 53">
              <a:extLst>
                <a:ext uri="{FF2B5EF4-FFF2-40B4-BE49-F238E27FC236}">
                  <a16:creationId xmlns:a16="http://schemas.microsoft.com/office/drawing/2014/main" id="{E4E7F9FB-1C91-ECD6-C35B-74A0B9F8CA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7162800" y="2286000"/>
              <a:ext cx="48923" cy="203520"/>
            </a:xfrm>
            <a:prstGeom prst="line">
              <a:avLst/>
            </a:prstGeom>
            <a:noFill/>
            <a:ln w="5472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Right Arrow 129">
              <a:extLst>
                <a:ext uri="{FF2B5EF4-FFF2-40B4-BE49-F238E27FC236}">
                  <a16:creationId xmlns:a16="http://schemas.microsoft.com/office/drawing/2014/main" id="{2D94ACAB-955A-A719-EF77-408CB14C3AC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315200" y="2133600"/>
              <a:ext cx="685800" cy="3048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6862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0" name="Right Arrow 130">
              <a:extLst>
                <a:ext uri="{FF2B5EF4-FFF2-40B4-BE49-F238E27FC236}">
                  <a16:creationId xmlns:a16="http://schemas.microsoft.com/office/drawing/2014/main" id="{3E3D1300-999A-7ED0-82EC-E909FD4AAFE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6019800" y="2133600"/>
              <a:ext cx="685800" cy="304800"/>
            </a:xfrm>
            <a:prstGeom prst="right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6862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1" name="Down Arrow 132">
              <a:extLst>
                <a:ext uri="{FF2B5EF4-FFF2-40B4-BE49-F238E27FC236}">
                  <a16:creationId xmlns:a16="http://schemas.microsoft.com/office/drawing/2014/main" id="{419B403A-3AD4-336E-F5DE-9A7A0F7411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34200" y="2819400"/>
              <a:ext cx="152400" cy="304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607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  <p:sp>
          <p:nvSpPr>
            <p:cNvPr id="82" name="Down Arrow 133">
              <a:extLst>
                <a:ext uri="{FF2B5EF4-FFF2-40B4-BE49-F238E27FC236}">
                  <a16:creationId xmlns:a16="http://schemas.microsoft.com/office/drawing/2014/main" id="{5F652E69-0B51-29E6-FA07-FCE25F8A0ACA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6934200" y="1447800"/>
              <a:ext cx="152400" cy="304800"/>
            </a:xfrm>
            <a:prstGeom prst="downArrow">
              <a:avLst>
                <a:gd name="adj1" fmla="val 50000"/>
                <a:gd name="adj2" fmla="val 50000"/>
              </a:avLst>
            </a:prstGeom>
            <a:solidFill>
              <a:srgbClr val="FF0000">
                <a:alpha val="56078"/>
              </a:srgbClr>
            </a:solidFill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>
              <a:lvl1pPr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endParaRPr lang="en-US" altLang="en-US"/>
            </a:p>
          </p:txBody>
        </p:sp>
      </p:grpSp>
      <p:cxnSp>
        <p:nvCxnSpPr>
          <p:cNvPr id="83" name="Straight Connector 6">
            <a:extLst>
              <a:ext uri="{FF2B5EF4-FFF2-40B4-BE49-F238E27FC236}">
                <a16:creationId xmlns:a16="http://schemas.microsoft.com/office/drawing/2014/main" id="{E50EF370-149C-80D1-E3A5-A3B1EE27EB0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505200" y="3402239"/>
            <a:ext cx="1143000" cy="68580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aphicFrame>
        <p:nvGraphicFramePr>
          <p:cNvPr id="84" name="Object 2">
            <a:extLst>
              <a:ext uri="{FF2B5EF4-FFF2-40B4-BE49-F238E27FC236}">
                <a16:creationId xmlns:a16="http://schemas.microsoft.com/office/drawing/2014/main" id="{74E9B49C-EEED-3ED1-000B-D5BD1F963EA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550569"/>
              </p:ext>
            </p:extLst>
          </p:nvPr>
        </p:nvGraphicFramePr>
        <p:xfrm>
          <a:off x="3956050" y="3707039"/>
          <a:ext cx="311150" cy="466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3" imgW="127000" imgH="190500" progId="Equation.3">
                  <p:embed/>
                </p:oleObj>
              </mc:Choice>
              <mc:Fallback>
                <p:oleObj name="Equation" r:id="rId3" imgW="127000" imgH="190500" progId="Equation.3">
                  <p:embed/>
                  <p:pic>
                    <p:nvPicPr>
                      <p:cNvPr id="96" name="Object 2">
                        <a:extLst>
                          <a:ext uri="{FF2B5EF4-FFF2-40B4-BE49-F238E27FC236}">
                            <a16:creationId xmlns:a16="http://schemas.microsoft.com/office/drawing/2014/main" id="{DF0EC5B9-688B-4B49-AC32-5343A1F17B36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6050" y="3707039"/>
                        <a:ext cx="311150" cy="466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5" name="AutoShape 33">
            <a:extLst>
              <a:ext uri="{FF2B5EF4-FFF2-40B4-BE49-F238E27FC236}">
                <a16:creationId xmlns:a16="http://schemas.microsoft.com/office/drawing/2014/main" id="{D54954CA-C17E-EFE3-DEBC-85BBBE5B38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783239"/>
            <a:ext cx="304800" cy="304800"/>
          </a:xfrm>
          <a:prstGeom prst="roundRect">
            <a:avLst>
              <a:gd name="adj" fmla="val 16667"/>
            </a:avLst>
          </a:prstGeom>
          <a:solidFill>
            <a:srgbClr val="3366FF">
              <a:alpha val="12941"/>
            </a:srgbClr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b="1"/>
          </a:p>
        </p:txBody>
      </p:sp>
      <p:sp>
        <p:nvSpPr>
          <p:cNvPr id="86" name="TextBox 141">
            <a:extLst>
              <a:ext uri="{FF2B5EF4-FFF2-40B4-BE49-F238E27FC236}">
                <a16:creationId xmlns:a16="http://schemas.microsoft.com/office/drawing/2014/main" id="{408C0F38-8033-6513-8704-78DD5149ED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44750" y="2701790"/>
            <a:ext cx="1524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Free streaming  </a:t>
            </a:r>
          </a:p>
        </p:txBody>
      </p:sp>
      <p:sp>
        <p:nvSpPr>
          <p:cNvPr id="87" name="TextBox 142">
            <a:extLst>
              <a:ext uri="{FF2B5EF4-FFF2-40B4-BE49-F238E27FC236}">
                <a16:creationId xmlns:a16="http://schemas.microsoft.com/office/drawing/2014/main" id="{DA0F23C1-90CF-213F-DD44-CA19265D55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49750" y="2701988"/>
            <a:ext cx="194489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dirty="0"/>
              <a:t>QCD transport  theory  </a:t>
            </a:r>
          </a:p>
        </p:txBody>
      </p:sp>
      <p:sp>
        <p:nvSpPr>
          <p:cNvPr id="88" name="TextBox 143">
            <a:extLst>
              <a:ext uri="{FF2B5EF4-FFF2-40B4-BE49-F238E27FC236}">
                <a16:creationId xmlns:a16="http://schemas.microsoft.com/office/drawing/2014/main" id="{E492FC40-84D2-1381-2DF8-65CE3FDCF4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64350" y="2552565"/>
            <a:ext cx="1371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Dissipative fluid dynamics  </a:t>
            </a:r>
          </a:p>
        </p:txBody>
      </p:sp>
      <p:sp>
        <p:nvSpPr>
          <p:cNvPr id="89" name="TextBox 144">
            <a:extLst>
              <a:ext uri="{FF2B5EF4-FFF2-40B4-BE49-F238E27FC236}">
                <a16:creationId xmlns:a16="http://schemas.microsoft.com/office/drawing/2014/main" id="{1D01FE78-F597-E012-9C6E-CB68292ED3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93150" y="2562090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/>
              <a:t>Perfect fluid dynamics  </a:t>
            </a:r>
          </a:p>
        </p:txBody>
      </p:sp>
      <p:sp>
        <p:nvSpPr>
          <p:cNvPr id="90" name="AutoShape 33">
            <a:extLst>
              <a:ext uri="{FF2B5EF4-FFF2-40B4-BE49-F238E27FC236}">
                <a16:creationId xmlns:a16="http://schemas.microsoft.com/office/drawing/2014/main" id="{996403A9-14DC-F29A-E234-80A7CA5C2B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3550" y="2564039"/>
            <a:ext cx="2133600" cy="533400"/>
          </a:xfrm>
          <a:prstGeom prst="roundRect">
            <a:avLst>
              <a:gd name="adj" fmla="val 16667"/>
            </a:avLst>
          </a:prstGeom>
          <a:solidFill>
            <a:srgbClr val="660066">
              <a:alpha val="12941"/>
            </a:srgbClr>
          </a:solidFill>
          <a:ln w="28575">
            <a:solidFill>
              <a:srgbClr val="660066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dirty="0"/>
          </a:p>
        </p:txBody>
      </p:sp>
      <p:sp>
        <p:nvSpPr>
          <p:cNvPr id="91" name="AutoShape 33">
            <a:extLst>
              <a:ext uri="{FF2B5EF4-FFF2-40B4-BE49-F238E27FC236}">
                <a16:creationId xmlns:a16="http://schemas.microsoft.com/office/drawing/2014/main" id="{54A959B6-720D-501E-34CE-A647DAC73C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8550" y="2552565"/>
            <a:ext cx="1524000" cy="533400"/>
          </a:xfrm>
          <a:prstGeom prst="roundRect">
            <a:avLst>
              <a:gd name="adj" fmla="val 16667"/>
            </a:avLst>
          </a:prstGeom>
          <a:solidFill>
            <a:srgbClr val="3366FF">
              <a:alpha val="12941"/>
            </a:srgbClr>
          </a:solidFill>
          <a:ln w="28575">
            <a:solidFill>
              <a:srgbClr val="3366FF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 b="1"/>
          </a:p>
        </p:txBody>
      </p:sp>
      <p:sp>
        <p:nvSpPr>
          <p:cNvPr id="92" name="AutoShape 33">
            <a:extLst>
              <a:ext uri="{FF2B5EF4-FFF2-40B4-BE49-F238E27FC236}">
                <a16:creationId xmlns:a16="http://schemas.microsoft.com/office/drawing/2014/main" id="{92EE0EBA-844D-60DE-D61F-9EB0BCE764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8150" y="2552565"/>
            <a:ext cx="1371600" cy="533400"/>
          </a:xfrm>
          <a:prstGeom prst="roundRect">
            <a:avLst>
              <a:gd name="adj" fmla="val 16667"/>
            </a:avLst>
          </a:prstGeom>
          <a:solidFill>
            <a:srgbClr val="800000">
              <a:alpha val="12941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3" name="AutoShape 33">
            <a:extLst>
              <a:ext uri="{FF2B5EF4-FFF2-40B4-BE49-F238E27FC236}">
                <a16:creationId xmlns:a16="http://schemas.microsoft.com/office/drawing/2014/main" id="{588117B7-C049-1996-F5AC-344017764F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6950" y="2552565"/>
            <a:ext cx="1295400" cy="533400"/>
          </a:xfrm>
          <a:prstGeom prst="roundRect">
            <a:avLst>
              <a:gd name="adj" fmla="val 16667"/>
            </a:avLst>
          </a:prstGeom>
          <a:solidFill>
            <a:srgbClr val="FF0000">
              <a:alpha val="12941"/>
            </a:srgbClr>
          </a:solidFill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4" name="Right Arrow 149">
            <a:extLst>
              <a:ext uri="{FF2B5EF4-FFF2-40B4-BE49-F238E27FC236}">
                <a16:creationId xmlns:a16="http://schemas.microsoft.com/office/drawing/2014/main" id="{F357DCA4-EBB7-F251-74E8-5CA1CE4335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92550" y="2781165"/>
            <a:ext cx="3810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5" name="Right Arrow 150">
            <a:extLst>
              <a:ext uri="{FF2B5EF4-FFF2-40B4-BE49-F238E27FC236}">
                <a16:creationId xmlns:a16="http://schemas.microsoft.com/office/drawing/2014/main" id="{101DA464-02AC-23EB-7B43-C8B132C769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7150" y="2781165"/>
            <a:ext cx="3810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96" name="Right Arrow 151">
            <a:extLst>
              <a:ext uri="{FF2B5EF4-FFF2-40B4-BE49-F238E27FC236}">
                <a16:creationId xmlns:a16="http://schemas.microsoft.com/office/drawing/2014/main" id="{E675FA57-BEA0-B305-A233-DB435A603A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9750" y="2781165"/>
            <a:ext cx="457200" cy="152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endParaRPr lang="en-US" altLang="en-US"/>
          </a:p>
        </p:txBody>
      </p:sp>
      <p:sp>
        <p:nvSpPr>
          <p:cNvPr id="101" name="Right Arrow 100">
            <a:extLst>
              <a:ext uri="{FF2B5EF4-FFF2-40B4-BE49-F238E27FC236}">
                <a16:creationId xmlns:a16="http://schemas.microsoft.com/office/drawing/2014/main" id="{8D8E994B-7130-97B5-4840-F4FDAD313955}"/>
              </a:ext>
            </a:extLst>
          </p:cNvPr>
          <p:cNvSpPr/>
          <p:nvPr/>
        </p:nvSpPr>
        <p:spPr>
          <a:xfrm>
            <a:off x="2368550" y="4919906"/>
            <a:ext cx="7689850" cy="1404694"/>
          </a:xfrm>
          <a:prstGeom prst="rightArrow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0">
                <a:schemeClr val="accent1">
                  <a:lumMod val="45000"/>
                  <a:lumOff val="55000"/>
                </a:schemeClr>
              </a:gs>
              <a:gs pos="0">
                <a:schemeClr val="bg2"/>
              </a:gs>
              <a:gs pos="100000">
                <a:srgbClr val="FF0000"/>
              </a:gs>
            </a:gsLst>
            <a:lin ang="0" scaled="0"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H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4E8E2A37-04CE-87FB-529D-00A0C570C13D}"/>
              </a:ext>
            </a:extLst>
          </p:cNvPr>
          <p:cNvSpPr txBox="1"/>
          <p:nvPr/>
        </p:nvSpPr>
        <p:spPr>
          <a:xfrm>
            <a:off x="3886200" y="5381816"/>
            <a:ext cx="47266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FFFF00"/>
                </a:solidFill>
              </a:rPr>
              <a:t>Invoking final state interactions</a:t>
            </a:r>
            <a:endParaRPr lang="en-CH" sz="28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404117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39157</TotalTime>
  <Words>3109</Words>
  <Application>Microsoft Macintosh PowerPoint</Application>
  <PresentationFormat>Widescreen</PresentationFormat>
  <Paragraphs>431</Paragraphs>
  <Slides>44</Slides>
  <Notes>42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6" baseType="lpstr">
      <vt:lpstr>Arial</vt:lpstr>
      <vt:lpstr>Calibri</vt:lpstr>
      <vt:lpstr>Calibri Light</vt:lpstr>
      <vt:lpstr>Courier New</vt:lpstr>
      <vt:lpstr>Lucida Grande</vt:lpstr>
      <vt:lpstr>Symbol</vt:lpstr>
      <vt:lpstr>Times New Roman</vt:lpstr>
      <vt:lpstr>Tw Cen MT</vt:lpstr>
      <vt:lpstr>Tw Cen MT Condensed</vt:lpstr>
      <vt:lpstr>Wingdings</vt:lpstr>
      <vt:lpstr>Retrospect</vt:lpstr>
      <vt:lpstr>Equation</vt:lpstr>
      <vt:lpstr>Heavy Ions @ LHC -  Theory Perspective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QCD formation time via quenched jets    </vt:lpstr>
      <vt:lpstr>PowerPoint Presentation</vt:lpstr>
      <vt:lpstr>PowerPoint Presentation</vt:lpstr>
      <vt:lpstr>Back-up</vt:lpstr>
      <vt:lpstr>PowerPoint Presentation</vt:lpstr>
      <vt:lpstr>PowerPoint Presentation</vt:lpstr>
      <vt:lpstr>PowerPoint Presentation</vt:lpstr>
      <vt:lpstr>PowerPoint Presentation</vt:lpstr>
      <vt:lpstr>Example 3: Heavy quark transport – beyond Foker-Planck    </vt:lpstr>
      <vt:lpstr>  Solution if Fokker-Planck fails: Kolmogorov-equation (Keq)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world of quarks, gluons and black holes</dc:title>
  <dc:creator>Wilke van der Schee</dc:creator>
  <cp:lastModifiedBy>Urs Wiedemann</cp:lastModifiedBy>
  <cp:revision>700</cp:revision>
  <cp:lastPrinted>2022-06-21T12:26:51Z</cp:lastPrinted>
  <dcterms:created xsi:type="dcterms:W3CDTF">2020-01-05T16:58:15Z</dcterms:created>
  <dcterms:modified xsi:type="dcterms:W3CDTF">2025-07-10T12:57:35Z</dcterms:modified>
</cp:coreProperties>
</file>