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22" r:id="rId1"/>
  </p:sldMasterIdLst>
  <p:notesMasterIdLst>
    <p:notesMasterId r:id="rId42"/>
  </p:notesMasterIdLst>
  <p:sldIdLst>
    <p:sldId id="256" r:id="rId2"/>
    <p:sldId id="454" r:id="rId3"/>
    <p:sldId id="442" r:id="rId4"/>
    <p:sldId id="353" r:id="rId5"/>
    <p:sldId id="407" r:id="rId6"/>
    <p:sldId id="397" r:id="rId7"/>
    <p:sldId id="358" r:id="rId8"/>
    <p:sldId id="361" r:id="rId9"/>
    <p:sldId id="491" r:id="rId10"/>
    <p:sldId id="492" r:id="rId11"/>
    <p:sldId id="494" r:id="rId12"/>
    <p:sldId id="495" r:id="rId13"/>
    <p:sldId id="404" r:id="rId14"/>
    <p:sldId id="496" r:id="rId15"/>
    <p:sldId id="497" r:id="rId16"/>
    <p:sldId id="499" r:id="rId17"/>
    <p:sldId id="478" r:id="rId18"/>
    <p:sldId id="357" r:id="rId19"/>
    <p:sldId id="443" r:id="rId20"/>
    <p:sldId id="483" r:id="rId21"/>
    <p:sldId id="484" r:id="rId22"/>
    <p:sldId id="485" r:id="rId23"/>
    <p:sldId id="486" r:id="rId24"/>
    <p:sldId id="471" r:id="rId25"/>
    <p:sldId id="479" r:id="rId26"/>
    <p:sldId id="480" r:id="rId27"/>
    <p:sldId id="425" r:id="rId28"/>
    <p:sldId id="470" r:id="rId29"/>
    <p:sldId id="469" r:id="rId30"/>
    <p:sldId id="488" r:id="rId31"/>
    <p:sldId id="489" r:id="rId32"/>
    <p:sldId id="466" r:id="rId33"/>
    <p:sldId id="467" r:id="rId34"/>
    <p:sldId id="481" r:id="rId35"/>
    <p:sldId id="482" r:id="rId36"/>
    <p:sldId id="487" r:id="rId37"/>
    <p:sldId id="490" r:id="rId38"/>
    <p:sldId id="349" r:id="rId39"/>
    <p:sldId id="375" r:id="rId40"/>
    <p:sldId id="37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20243A"/>
    <a:srgbClr val="FF3300"/>
    <a:srgbClr val="22263C"/>
    <a:srgbClr val="2E2E30"/>
    <a:srgbClr val="2D3148"/>
    <a:srgbClr val="FC02FF"/>
    <a:srgbClr val="22FF47"/>
    <a:srgbClr val="757575"/>
    <a:srgbClr val="7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5918" autoAdjust="0"/>
  </p:normalViewPr>
  <p:slideViewPr>
    <p:cSldViewPr snapToGrid="0">
      <p:cViewPr varScale="1">
        <p:scale>
          <a:sx n="82" d="100"/>
          <a:sy n="82" d="100"/>
        </p:scale>
        <p:origin x="869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C3326-352C-437E-90F9-708EFF2C774E}" type="datetimeFigureOut">
              <a:rPr lang="pl-PL" smtClean="0"/>
              <a:t>27.11.2024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C25C6-B2DB-46B9-B41C-761AC540C0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686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EC6E5-77A8-4348-B751-122B336D1241}" type="slidenum">
              <a:rPr lang="pl-PL" smtClean="0"/>
              <a:pPr>
                <a:defRPr/>
              </a:pPr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8752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Pojawia się dodatkowy (niewielki) przyczynek do potencjału, którego nie ma dla przypadku izolowanej pary – nazywamy to nieredukowalną siłą </a:t>
            </a:r>
            <a:r>
              <a:rPr lang="pl-PL" dirty="0" err="1"/>
              <a:t>trzyciałową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3564-353F-47E4-A032-F3C5504E6059}" type="slidenum">
              <a:rPr kumimoji="0" lang="pl-PL" altLang="pl-PL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altLang="pl-PL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62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9F1F-544D-417B-B095-900889109FAC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81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C11F-6775-4B4A-8371-E8216E207DA8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74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AF83-445E-491E-9E01-F128B5C92716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53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129C-1123-4C24-AFA1-2E2A8F6DBFA2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5084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131C-1EEC-4361-8DBE-DB1725896271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56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F454-5064-40D0-9113-183571587752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73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FDA7C-2484-4588-9B9F-34BD43734AF3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61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2F75-1D1C-4A5D-80AA-2B3B2155FB1F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64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01F1-7284-4DCF-8B0A-F8D0ABBB4F2A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3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839D9-FF10-4451-A34E-8BD324800ADE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78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870D-E1E2-4824-90C8-550EED52EA41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39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F0AE-C666-4516-B0B0-9A8234C7A62D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1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87EE-1872-4E65-A9E2-38AF54197F8B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7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5521-14F1-43BB-BBD6-8697A24343F7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0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9756-9D27-48BE-929B-DA95814E75C2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27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6BB9-5DD0-4EFC-ACA6-A08DC6894046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62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97AB7-81E7-4550-A131-DFCDE0BF2954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6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651FC02-2EA1-43A3-B108-DAA0F94EF80E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671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  <p:sldLayoutId id="2147484038" r:id="rId16"/>
    <p:sldLayoutId id="2147484039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gif"/><Relationship Id="rId4" Type="http://schemas.openxmlformats.org/officeDocument/2006/relationships/image" Target="../media/image69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7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if"/><Relationship Id="rId5" Type="http://schemas.openxmlformats.org/officeDocument/2006/relationships/image" Target="../media/image85.tif"/><Relationship Id="rId4" Type="http://schemas.openxmlformats.org/officeDocument/2006/relationships/image" Target="../media/image8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39701" y="979592"/>
            <a:ext cx="8493237" cy="195654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Gamma-ray spectroscopy studies of neutron-rich light nuclei at GANIL and CCB IFJ PAN </a:t>
            </a:r>
          </a:p>
        </p:txBody>
      </p:sp>
      <p:sp>
        <p:nvSpPr>
          <p:cNvPr id="10" name="Podtytuł 2"/>
          <p:cNvSpPr txBox="1">
            <a:spLocks/>
          </p:cNvSpPr>
          <p:nvPr/>
        </p:nvSpPr>
        <p:spPr>
          <a:xfrm>
            <a:off x="1639701" y="4202583"/>
            <a:ext cx="8912597" cy="2881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Michał </a:t>
            </a:r>
            <a:r>
              <a:rPr lang="pl-PL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Ciemała</a:t>
            </a: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(IFJ PAN Kraków) </a:t>
            </a:r>
          </a:p>
          <a:p>
            <a:pPr algn="ctr">
              <a:lnSpc>
                <a:spcPct val="80000"/>
              </a:lnSpc>
            </a:pP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Emmanuel Clement (CNRS GANIL)</a:t>
            </a:r>
          </a:p>
          <a:p>
            <a:pPr algn="ctr">
              <a:lnSpc>
                <a:spcPct val="80000"/>
              </a:lnSpc>
            </a:pP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50000"/>
              </a:lnSpc>
            </a:pPr>
            <a:endParaRPr lang="en-GB" sz="1100" dirty="0">
              <a:solidFill>
                <a:schemeClr val="tx1"/>
              </a:solidFill>
              <a:latin typeface="Corbel" pitchFamily="34" charset="0"/>
            </a:endParaRPr>
          </a:p>
          <a:p>
            <a:endParaRPr lang="pl-PL" sz="1200" dirty="0"/>
          </a:p>
          <a:p>
            <a:endParaRPr lang="en-GB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42046" y="6436659"/>
            <a:ext cx="963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28/11/2024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COPIGAL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3919100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3D1C8F-DFEC-4686-9E20-DEAD65A4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96" y="299440"/>
            <a:ext cx="10353762" cy="97045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FFF00"/>
                </a:solidFill>
              </a:rPr>
              <a:t>E775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GANIL</a:t>
            </a:r>
            <a:r>
              <a:rPr lang="pl-PL" b="1" dirty="0">
                <a:solidFill>
                  <a:srgbClr val="FFFF00"/>
                </a:solidFill>
              </a:rPr>
              <a:t>, </a:t>
            </a:r>
            <a:r>
              <a:rPr lang="pl-PL" b="1" dirty="0" err="1">
                <a:solidFill>
                  <a:srgbClr val="FFFF00"/>
                </a:solidFill>
              </a:rPr>
              <a:t>Results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83A40F-B720-4664-9A7E-6F6BAC57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83DB001-9B7A-421C-A800-4175266CD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37" y="1167734"/>
            <a:ext cx="5872766" cy="300260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FAE08E9-A43C-4B6E-9A52-9467A971B413}"/>
              </a:ext>
            </a:extLst>
          </p:cNvPr>
          <p:cNvSpPr/>
          <p:nvPr/>
        </p:nvSpPr>
        <p:spPr>
          <a:xfrm>
            <a:off x="1289317" y="396863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</a:rPr>
              <a:t>MUGAST</a:t>
            </a:r>
            <a:r>
              <a:rPr lang="pl-PL" i="1" dirty="0">
                <a:latin typeface="Calibri" panose="020F0502020204030204" pitchFamily="34" charset="0"/>
              </a:rPr>
              <a:t> </a:t>
            </a:r>
            <a:r>
              <a:rPr lang="pl-PL" i="1" dirty="0" err="1">
                <a:latin typeface="Calibri" panose="020F0502020204030204" pitchFamily="34" charset="0"/>
              </a:rPr>
              <a:t>measured</a:t>
            </a:r>
            <a:r>
              <a:rPr lang="pl-PL" i="1" dirty="0">
                <a:latin typeface="Calibri" panose="020F0502020204030204" pitchFamily="34" charset="0"/>
              </a:rPr>
              <a:t> </a:t>
            </a:r>
            <a:r>
              <a:rPr lang="pl-PL" i="1" baseline="30000" dirty="0">
                <a:latin typeface="Calibri" panose="020F0502020204030204" pitchFamily="34" charset="0"/>
              </a:rPr>
              <a:t>20</a:t>
            </a:r>
            <a:r>
              <a:rPr lang="pl-PL" i="1" dirty="0">
                <a:latin typeface="Calibri" panose="020F0502020204030204" pitchFamily="34" charset="0"/>
              </a:rPr>
              <a:t>O </a:t>
            </a:r>
            <a:r>
              <a:rPr lang="pl-PL" i="1" dirty="0" err="1">
                <a:latin typeface="Calibri" panose="020F0502020204030204" pitchFamily="34" charset="0"/>
              </a:rPr>
              <a:t>Excitation</a:t>
            </a:r>
            <a:r>
              <a:rPr lang="pl-PL" i="1" dirty="0">
                <a:latin typeface="Calibri" panose="020F0502020204030204" pitchFamily="34" charset="0"/>
              </a:rPr>
              <a:t> </a:t>
            </a:r>
            <a:r>
              <a:rPr lang="pl-PL" i="1" dirty="0" err="1">
                <a:latin typeface="Calibri" panose="020F0502020204030204" pitchFamily="34" charset="0"/>
              </a:rPr>
              <a:t>energy</a:t>
            </a:r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5BFA3F2-5838-409C-AA75-B5D72E79D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196" y="649931"/>
            <a:ext cx="4967097" cy="277906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2ED31AF-E5BB-4E15-A223-677E6FF2313F}"/>
              </a:ext>
            </a:extLst>
          </p:cNvPr>
          <p:cNvSpPr/>
          <p:nvPr/>
        </p:nvSpPr>
        <p:spPr>
          <a:xfrm>
            <a:off x="7236027" y="314790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i="1" dirty="0">
                <a:latin typeface="Calibri" panose="020F0502020204030204" pitchFamily="34" charset="0"/>
              </a:rPr>
              <a:t>AGATA </a:t>
            </a:r>
            <a:r>
              <a:rPr lang="pl-PL" i="1" dirty="0" err="1">
                <a:latin typeface="Calibri" panose="020F0502020204030204" pitchFamily="34" charset="0"/>
              </a:rPr>
              <a:t>measured</a:t>
            </a:r>
            <a:r>
              <a:rPr lang="pl-PL" i="1" dirty="0">
                <a:latin typeface="Calibri" panose="020F0502020204030204" pitchFamily="34" charset="0"/>
              </a:rPr>
              <a:t> gamma-</a:t>
            </a:r>
            <a:r>
              <a:rPr lang="pl-PL" i="1" dirty="0" err="1">
                <a:latin typeface="Calibri" panose="020F0502020204030204" pitchFamily="34" charset="0"/>
              </a:rPr>
              <a:t>ray</a:t>
            </a:r>
            <a:r>
              <a:rPr lang="pl-PL" i="1" dirty="0">
                <a:latin typeface="Calibri" panose="020F0502020204030204" pitchFamily="34" charset="0"/>
              </a:rPr>
              <a:t> </a:t>
            </a:r>
            <a:r>
              <a:rPr lang="pl-PL" i="1" dirty="0" err="1">
                <a:latin typeface="Calibri" panose="020F0502020204030204" pitchFamily="34" charset="0"/>
              </a:rPr>
              <a:t>energies</a:t>
            </a:r>
            <a:endParaRPr lang="en-US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BAB046E-C810-4993-8F3C-161D28D1B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027" y="3823365"/>
            <a:ext cx="3812146" cy="2568102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916680C7-C38E-4309-AD2A-C439CFF55FBB}"/>
              </a:ext>
            </a:extLst>
          </p:cNvPr>
          <p:cNvSpPr/>
          <p:nvPr/>
        </p:nvSpPr>
        <p:spPr>
          <a:xfrm>
            <a:off x="7128588" y="617061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i="1" dirty="0" err="1">
                <a:latin typeface="Calibri" panose="020F0502020204030204" pitchFamily="34" charset="0"/>
              </a:rPr>
              <a:t>Measured</a:t>
            </a:r>
            <a:r>
              <a:rPr lang="pl-PL" i="1" dirty="0">
                <a:latin typeface="Calibri" panose="020F0502020204030204" pitchFamily="34" charset="0"/>
              </a:rPr>
              <a:t> Gamma-</a:t>
            </a:r>
            <a:r>
              <a:rPr lang="pl-PL" i="1" dirty="0" err="1">
                <a:latin typeface="Calibri" panose="020F0502020204030204" pitchFamily="34" charset="0"/>
              </a:rPr>
              <a:t>ray</a:t>
            </a:r>
            <a:r>
              <a:rPr lang="pl-PL" i="1" dirty="0">
                <a:latin typeface="Calibri" panose="020F0502020204030204" pitchFamily="34" charset="0"/>
              </a:rPr>
              <a:t> Energy and </a:t>
            </a:r>
            <a:r>
              <a:rPr lang="pl-PL" i="1" dirty="0" err="1">
                <a:latin typeface="Calibri" panose="020F0502020204030204" pitchFamily="34" charset="0"/>
              </a:rPr>
              <a:t>simulations</a:t>
            </a:r>
            <a:endParaRPr lang="en-US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BB753C5-F920-4168-90E2-3CFE59AC6B8E}"/>
              </a:ext>
            </a:extLst>
          </p:cNvPr>
          <p:cNvSpPr txBox="1"/>
          <p:nvPr/>
        </p:nvSpPr>
        <p:spPr>
          <a:xfrm>
            <a:off x="132557" y="4553407"/>
            <a:ext cx="6996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sensitivity of AGATA allows to measured the slowing down process to extract the nuclear</a:t>
            </a:r>
            <a:r>
              <a:rPr lang="pl-PL" dirty="0"/>
              <a:t> </a:t>
            </a:r>
            <a:r>
              <a:rPr lang="en-US" dirty="0"/>
              <a:t>lifetime of the 2+</a:t>
            </a:r>
            <a:r>
              <a:rPr lang="pl-PL" dirty="0"/>
              <a:t> </a:t>
            </a:r>
            <a:r>
              <a:rPr lang="en-US" dirty="0"/>
              <a:t>2 state at 2.4 MeV</a:t>
            </a:r>
          </a:p>
          <a:p>
            <a:r>
              <a:rPr lang="en-US" b="1" dirty="0">
                <a:solidFill>
                  <a:srgbClr val="FFFF00"/>
                </a:solidFill>
              </a:rPr>
              <a:t>Confirm the short value only compatible with a 3-body contribution as in M. </a:t>
            </a:r>
            <a:r>
              <a:rPr lang="en-US" b="1" dirty="0" err="1">
                <a:solidFill>
                  <a:srgbClr val="FFFF00"/>
                </a:solidFill>
              </a:rPr>
              <a:t>Ciemala</a:t>
            </a:r>
            <a:r>
              <a:rPr lang="en-US" b="1" dirty="0">
                <a:solidFill>
                  <a:srgbClr val="FFFF00"/>
                </a:solidFill>
              </a:rPr>
              <a:t> et al , PRC. C101,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021303(R) (2020</a:t>
            </a:r>
            <a:r>
              <a:rPr lang="pl-PL" b="1" dirty="0">
                <a:solidFill>
                  <a:srgbClr val="FFFF00"/>
                </a:solidFill>
              </a:rPr>
              <a:t>)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The question is now the accuracy of the ab-initio calculation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25EFA77-AB20-46BD-B1B6-498B0A29C37E}"/>
              </a:ext>
            </a:extLst>
          </p:cNvPr>
          <p:cNvSpPr/>
          <p:nvPr/>
        </p:nvSpPr>
        <p:spPr>
          <a:xfrm>
            <a:off x="563196" y="61090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I. </a:t>
            </a:r>
            <a:r>
              <a:rPr lang="en-US" b="1" dirty="0" err="1">
                <a:latin typeface="Arial" panose="020B0604020202020204" pitchFamily="34" charset="0"/>
              </a:rPr>
              <a:t>Zanon</a:t>
            </a:r>
            <a:r>
              <a:rPr lang="en-US" b="1" dirty="0">
                <a:latin typeface="Arial" panose="020B0604020202020204" pitchFamily="34" charset="0"/>
              </a:rPr>
              <a:t>, E. Clément, A. </a:t>
            </a:r>
            <a:r>
              <a:rPr lang="en-US" b="1" dirty="0" err="1">
                <a:latin typeface="Arial" panose="020B0604020202020204" pitchFamily="34" charset="0"/>
              </a:rPr>
              <a:t>Goasduff</a:t>
            </a:r>
            <a:r>
              <a:rPr lang="en-US" b="1" dirty="0">
                <a:latin typeface="Arial" panose="020B0604020202020204" pitchFamily="34" charset="0"/>
              </a:rPr>
              <a:t>, et al Physical Review</a:t>
            </a:r>
            <a:r>
              <a:rPr lang="pl-PL" b="1" dirty="0">
                <a:latin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</a:rPr>
              <a:t>Letters, 2023, 131 (26), pp.</a:t>
            </a:r>
            <a:r>
              <a:rPr lang="pl-PL" b="1" dirty="0">
                <a:latin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</a:rPr>
              <a:t>262501</a:t>
            </a:r>
            <a:endParaRPr lang="en-US" b="1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C784594-5E51-4AB2-8972-5F2FE46B1476}"/>
              </a:ext>
            </a:extLst>
          </p:cNvPr>
          <p:cNvSpPr txBox="1"/>
          <p:nvPr/>
        </p:nvSpPr>
        <p:spPr>
          <a:xfrm>
            <a:off x="9423919" y="4646182"/>
            <a:ext cx="129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70(10)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49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B218B5-3DA6-4C76-A72E-C637708EE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46113"/>
            <a:ext cx="5248534" cy="970450"/>
          </a:xfrm>
        </p:spPr>
        <p:txBody>
          <a:bodyPr>
            <a:normAutofit fontScale="90000"/>
          </a:bodyPr>
          <a:lstStyle/>
          <a:p>
            <a:pPr algn="l"/>
            <a:r>
              <a:rPr lang="pl-PL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news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9F02C1-5D40-40CB-942A-DBE3D8D6B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484" y="6065837"/>
            <a:ext cx="9698329" cy="740163"/>
          </a:xfrm>
        </p:spPr>
        <p:txBody>
          <a:bodyPr/>
          <a:lstStyle/>
          <a:p>
            <a:pPr marL="36900" indent="0">
              <a:buNone/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pl-PL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C(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DSAM experiment performed at ANL with GRETINA+GODDESS in July 2021,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Zanon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Clement, M. Siciliano et al. - undergoing analysis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E28B467-82C6-45DB-B10D-90F52999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AC51A09-CD22-4503-BEC2-016661BED485}"/>
              </a:ext>
            </a:extLst>
          </p:cNvPr>
          <p:cNvSpPr/>
          <p:nvPr/>
        </p:nvSpPr>
        <p:spPr>
          <a:xfrm>
            <a:off x="924444" y="1382893"/>
            <a:ext cx="64466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Latest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Mathy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M. Petri, et al., Lifetimes of excited states in 16 C as a benchmark for ab initio developments, Eur. Phys. J. A, (2024) 60:181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From GAMMASPHERE+MICROBALL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arrays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ANL.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0ED06AF-E735-4DD1-99BB-EEBFFF760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079" y="56222"/>
            <a:ext cx="4114905" cy="58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60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4A0342-AAB7-4273-B42B-7A694181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21" y="252508"/>
            <a:ext cx="10353762" cy="970450"/>
          </a:xfrm>
        </p:spPr>
        <p:txBody>
          <a:bodyPr/>
          <a:lstStyle/>
          <a:p>
            <a:r>
              <a:rPr lang="pl-PL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news</a:t>
            </a:r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D60E517-86BE-4EE5-8AF0-FA961248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918ED47-FFCE-4C8E-B1C6-5C4620DC6EE5}"/>
              </a:ext>
            </a:extLst>
          </p:cNvPr>
          <p:cNvSpPr/>
          <p:nvPr/>
        </p:nvSpPr>
        <p:spPr>
          <a:xfrm>
            <a:off x="1984309" y="5742671"/>
            <a:ext cx="8745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Mathy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M. Petri, et al., Lifetimes of excited states in 16 C as a benchmark for ab initio developments, Eur. Phys. J. A, (2024) 60:181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3CE515A-F56B-4683-9E35-841587B9D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918" y="1116416"/>
            <a:ext cx="7042211" cy="44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15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445152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189494" y="130758"/>
            <a:ext cx="783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Perspective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36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pl-PL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and </a:t>
            </a:r>
            <a:r>
              <a:rPr lang="pl-PL" sz="36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pl-PL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pole tekstowe 8"/>
          <p:cNvSpPr txBox="1"/>
          <p:nvPr/>
        </p:nvSpPr>
        <p:spPr>
          <a:xfrm>
            <a:off x="7299783" y="2280766"/>
            <a:ext cx="48922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AGATA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pl-PL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Korten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W.,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Atac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A.,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Beaumel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D. et al. Physics opportunities with the Advanced Gamma Tracking Array: AGATA. Eur. Phys. J. A 56, 137 (2020). 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221004" y="862513"/>
            <a:ext cx="6858222" cy="525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2019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AGATA@LNL for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-PAC in 2021 and 2022.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Ciemała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F.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Crespi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Lifetime measurements of excited states in neutron-rich C isotopes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Setup: PRISMA, AGATA and PARIS 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Target: </a:t>
            </a:r>
            <a:r>
              <a:rPr lang="pl-P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Pt,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pl-PL" sz="2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AGATA</a:t>
            </a: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GB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ifetimes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second 2</a:t>
            </a:r>
            <a:r>
              <a:rPr lang="en-GB" sz="16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states: 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Doppler Shift Attenuation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pl-PL" sz="2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PRISMA</a:t>
            </a: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Ion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identification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velocity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vector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160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dirty="0"/>
          </a:p>
          <a:p>
            <a:endParaRPr lang="pl-PL" dirty="0"/>
          </a:p>
          <a:p>
            <a:endParaRPr lang="en-GB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10950891" y="6204835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818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445152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189494" y="130758"/>
            <a:ext cx="783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Perspective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36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pl-PL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and </a:t>
            </a:r>
            <a:r>
              <a:rPr lang="pl-PL" sz="36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pl-PL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pole tekstowe 8"/>
          <p:cNvSpPr txBox="1"/>
          <p:nvPr/>
        </p:nvSpPr>
        <p:spPr>
          <a:xfrm>
            <a:off x="7299783" y="2280766"/>
            <a:ext cx="48922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AGATA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pl-PL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Korten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W.,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Atac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A.,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Beaumel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D. et al. Physics opportunities with the Advanced Gamma Tracking Array: AGATA. Eur. Phys. J. A 56, 137 (2020). 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221004" y="862513"/>
            <a:ext cx="6858222" cy="590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2019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AGATA@LNL for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-PAC in 2021 and 2022.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Ciemała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F.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Crespi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Lifetime measurements of excited states in neutron-rich C isotopes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Setup: PRISMA, AGATA and PARIS 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Target: </a:t>
            </a:r>
            <a:r>
              <a:rPr lang="pl-P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Pt,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pl-PL" sz="2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AGATA</a:t>
            </a: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GB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ifetimes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second 2</a:t>
            </a:r>
            <a:r>
              <a:rPr lang="en-GB" sz="16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states: 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Doppler Shift Attenuation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pl-PL" sz="2000" b="1" strike="sngStrike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PRISMA</a:t>
            </a:r>
            <a:r>
              <a:rPr lang="pl-PL" sz="2000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600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pl-PL" sz="1600" strike="sngStrik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Ion</a:t>
            </a:r>
            <a:r>
              <a:rPr lang="pl-PL" sz="1600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600" strike="sngStrik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identification</a:t>
            </a:r>
            <a:r>
              <a:rPr lang="pl-PL" sz="1600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l-PL" sz="1600" strike="sngStrik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</a:t>
            </a:r>
            <a:r>
              <a:rPr lang="pl-PL" sz="1600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pl-PL" sz="1600" strike="sngStrik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velocity</a:t>
            </a:r>
            <a:r>
              <a:rPr lang="pl-PL" sz="1600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600" strike="sngStrik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vector</a:t>
            </a:r>
            <a:r>
              <a:rPr lang="pl-PL" sz="1600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1600" b="1" strike="sngStrike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dirty="0"/>
          </a:p>
          <a:p>
            <a:r>
              <a:rPr lang="pl-PL" sz="24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Charged</a:t>
            </a:r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particle</a:t>
            </a:r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detector</a:t>
            </a: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pl-PL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Ion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identification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l-PL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velocity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vector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-&gt; for the Zero </a:t>
            </a:r>
            <a:r>
              <a:rPr lang="pl-PL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Degree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configuration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AGATA@LNL</a:t>
            </a:r>
            <a:endParaRPr lang="pl-PL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10950891" y="6204835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31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445152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189494" y="130758"/>
            <a:ext cx="7863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Perspective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 GANIL: </a:t>
            </a:r>
            <a:r>
              <a:rPr lang="pl-PL" sz="36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pl-PL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221004" y="862513"/>
            <a:ext cx="68582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Emmanuel Clement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dirty="0"/>
              <a:t> DSAM Measurement in 24Ne –</a:t>
            </a:r>
            <a:r>
              <a:rPr lang="pl-PL" dirty="0"/>
              <a:t> </a:t>
            </a:r>
            <a:r>
              <a:rPr lang="en-US" dirty="0"/>
              <a:t>Ab-Initio test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pre-LoI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for the AGATA@GANIL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Setup: AGATA + GRIT + SPIRAL1 </a:t>
            </a:r>
          </a:p>
          <a:p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pl-PL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For the AGATA@GANIL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in 2028/9</a:t>
            </a:r>
          </a:p>
          <a:p>
            <a:endParaRPr lang="en-GB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10950891" y="6204835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DBB043C-64FA-4BC6-9981-01DBD5666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19" y="2794596"/>
            <a:ext cx="3657600" cy="224384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12B00786-547C-4E01-8439-F1F1887ECB6B}"/>
              </a:ext>
            </a:extLst>
          </p:cNvPr>
          <p:cNvSpPr/>
          <p:nvPr/>
        </p:nvSpPr>
        <p:spPr>
          <a:xfrm>
            <a:off x="221004" y="5097812"/>
            <a:ext cx="5032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</a:rPr>
              <a:t>G. </a:t>
            </a:r>
            <a:r>
              <a:rPr lang="en-US" i="1" dirty="0" err="1">
                <a:latin typeface="Arial" panose="020B0604020202020204" pitchFamily="34" charset="0"/>
              </a:rPr>
              <a:t>Lotay</a:t>
            </a:r>
            <a:r>
              <a:rPr lang="en-US" i="1" dirty="0">
                <a:latin typeface="Arial" panose="020B0604020202020204" pitchFamily="34" charset="0"/>
              </a:rPr>
              <a:t>, J. Henderson, W.N. Catford</a:t>
            </a:r>
            <a:r>
              <a:rPr lang="pl-PL" i="1" dirty="0">
                <a:latin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</a:rPr>
              <a:t>et al. Physics</a:t>
            </a:r>
            <a:r>
              <a:rPr lang="pl-PL" i="1" dirty="0">
                <a:latin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</a:rPr>
              <a:t>Letters</a:t>
            </a:r>
            <a:r>
              <a:rPr lang="pl-PL" i="1" dirty="0">
                <a:latin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</a:rPr>
              <a:t>B 833 (2022) 137361 </a:t>
            </a:r>
            <a:endParaRPr lang="en-US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4FF2B13-26A9-4261-9249-6E2D053399F8}"/>
              </a:ext>
            </a:extLst>
          </p:cNvPr>
          <p:cNvSpPr/>
          <p:nvPr/>
        </p:nvSpPr>
        <p:spPr>
          <a:xfrm>
            <a:off x="9107079" y="2509117"/>
            <a:ext cx="328612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T</a:t>
            </a:r>
            <a:r>
              <a:rPr lang="en-US" sz="1600" dirty="0">
                <a:latin typeface="Calibri" panose="020F0502020204030204" pitchFamily="34" charset="0"/>
              </a:rPr>
              <a:t>1/2</a:t>
            </a: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</a:rPr>
              <a:t>&lt; 70fs</a:t>
            </a:r>
          </a:p>
          <a:p>
            <a:r>
              <a:rPr lang="en-US" dirty="0">
                <a:latin typeface="Calibri" panose="020F0502020204030204" pitchFamily="34" charset="0"/>
              </a:rPr>
              <a:t>B. A. Watson, et al </a:t>
            </a:r>
            <a:r>
              <a:rPr lang="pl-PL" dirty="0">
                <a:latin typeface="Calibri" panose="020F0502020204030204" pitchFamily="34" charset="0"/>
              </a:rPr>
              <a:t> </a:t>
            </a:r>
          </a:p>
          <a:p>
            <a:r>
              <a:rPr lang="en-US" dirty="0">
                <a:latin typeface="Calibri" panose="020F0502020204030204" pitchFamily="34" charset="0"/>
              </a:rPr>
              <a:t>Phys. Rev. C 9, 1200 (1974)  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baseline="30000" dirty="0">
                <a:latin typeface="Calibri" panose="020F0502020204030204" pitchFamily="34" charset="0"/>
              </a:rPr>
              <a:t>22</a:t>
            </a:r>
            <a:r>
              <a:rPr lang="pl-PL" dirty="0">
                <a:latin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</a:rPr>
              <a:t>e(</a:t>
            </a:r>
            <a:r>
              <a:rPr lang="en-US" dirty="0" err="1">
                <a:latin typeface="Calibri" panose="020F0502020204030204" pitchFamily="34" charset="0"/>
              </a:rPr>
              <a:t>t,p</a:t>
            </a:r>
            <a:r>
              <a:rPr lang="en-US" dirty="0">
                <a:latin typeface="Calibri" panose="020F0502020204030204" pitchFamily="34" charset="0"/>
              </a:rPr>
              <a:t>)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</a:rPr>
              <a:t>reaction</a:t>
            </a:r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1918706-9FE9-4F80-ABF4-9CD9D459F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954" y="1973875"/>
            <a:ext cx="3286125" cy="276225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7AF0204E-B472-4DF3-8067-90A28A1F5E57}"/>
              </a:ext>
            </a:extLst>
          </p:cNvPr>
          <p:cNvSpPr/>
          <p:nvPr/>
        </p:nvSpPr>
        <p:spPr>
          <a:xfrm>
            <a:off x="7874194" y="2109007"/>
            <a:ext cx="772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pl-P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44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-512686" y="81457"/>
            <a:ext cx="7771320" cy="679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pl-P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, CCB, IFJ PAN</a:t>
            </a:r>
            <a:endParaRPr lang="en-GB" sz="3600" dirty="0"/>
          </a:p>
        </p:txBody>
      </p:sp>
      <p:sp>
        <p:nvSpPr>
          <p:cNvPr id="77" name="CustomShape 2"/>
          <p:cNvSpPr/>
          <p:nvPr/>
        </p:nvSpPr>
        <p:spPr>
          <a:xfrm>
            <a:off x="0" y="767737"/>
            <a:ext cx="8786326" cy="28588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4500" lnSpcReduction="10000"/>
          </a:bodyPr>
          <a:lstStyle/>
          <a:p>
            <a:pPr algn="ctr"/>
            <a:r>
              <a:rPr lang="pl-PL" sz="2800" b="1" dirty="0" err="1"/>
              <a:t>Accepted</a:t>
            </a:r>
            <a:r>
              <a:rPr lang="pl-PL" sz="2800" b="1" dirty="0"/>
              <a:t> </a:t>
            </a:r>
            <a:r>
              <a:rPr lang="pl-PL" sz="2800" b="1" dirty="0" err="1"/>
              <a:t>Proposal</a:t>
            </a:r>
            <a:r>
              <a:rPr lang="pl-PL" sz="2800" b="1" dirty="0"/>
              <a:t>: </a:t>
            </a:r>
            <a:r>
              <a:rPr lang="en-GB" sz="2800" b="1" dirty="0"/>
              <a:t>Lifetimes measurements of excited states </a:t>
            </a:r>
            <a:r>
              <a:rPr lang="pl-PL" sz="2800" dirty="0"/>
              <a:t> </a:t>
            </a:r>
            <a:r>
              <a:rPr lang="en-GB" sz="2800" b="1" dirty="0"/>
              <a:t>in light nuclei</a:t>
            </a:r>
            <a:r>
              <a:rPr lang="pl-PL" sz="2800" b="1" dirty="0"/>
              <a:t> </a:t>
            </a:r>
            <a:r>
              <a:rPr lang="en-GB" sz="2800" b="1" baseline="30000" dirty="0"/>
              <a:t>11</a:t>
            </a:r>
            <a:r>
              <a:rPr lang="en-GB" sz="2800" b="1" dirty="0"/>
              <a:t>C</a:t>
            </a:r>
            <a:endParaRPr lang="en-GB" sz="2800" dirty="0"/>
          </a:p>
          <a:p>
            <a:pPr algn="ctr">
              <a:spcBef>
                <a:spcPts val="561"/>
              </a:spcBef>
            </a:pPr>
            <a:r>
              <a:rPr lang="it-IT" sz="2800" spc="-1" dirty="0">
                <a:latin typeface="Calibri"/>
                <a:ea typeface="DejaVu Sans"/>
              </a:rPr>
              <a:t>M. Ciema</a:t>
            </a:r>
            <a:r>
              <a:rPr lang="pl-PL" sz="2800" spc="-1" dirty="0">
                <a:latin typeface="Calibri"/>
                <a:ea typeface="DejaVu Sans"/>
              </a:rPr>
              <a:t>ł</a:t>
            </a:r>
            <a:r>
              <a:rPr lang="it-IT" sz="2800" spc="-1" dirty="0">
                <a:latin typeface="Calibri"/>
                <a:ea typeface="DejaVu Sans"/>
              </a:rPr>
              <a:t>a</a:t>
            </a:r>
            <a:endParaRPr lang="pl-PL" sz="2800" spc="-1" dirty="0">
              <a:latin typeface="Calibri"/>
              <a:ea typeface="DejaVu Sans"/>
            </a:endParaRPr>
          </a:p>
          <a:p>
            <a:pPr algn="ctr">
              <a:spcBef>
                <a:spcPts val="561"/>
              </a:spcBef>
            </a:pPr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IFJ PAN, Krakow</a:t>
            </a:r>
            <a:endParaRPr lang="pl-PL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561"/>
              </a:spcBef>
            </a:pPr>
            <a:r>
              <a:rPr lang="pl-PL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Collaboration:</a:t>
            </a:r>
          </a:p>
          <a:p>
            <a:r>
              <a:rPr lang="en-GB" sz="1300" dirty="0"/>
              <a:t>M. Kmiecik, A. Maj, N. </a:t>
            </a:r>
            <a:r>
              <a:rPr lang="en-GB" sz="1300" dirty="0" err="1"/>
              <a:t>Cieplicka</a:t>
            </a:r>
            <a:r>
              <a:rPr lang="en-GB" sz="1300" dirty="0"/>
              <a:t>, B. </a:t>
            </a:r>
            <a:r>
              <a:rPr lang="en-GB" sz="1300" dirty="0" err="1"/>
              <a:t>Fornal</a:t>
            </a:r>
            <a:r>
              <a:rPr lang="en-GB" sz="1300" dirty="0"/>
              <a:t>, M. </a:t>
            </a:r>
            <a:r>
              <a:rPr lang="en-GB" sz="1300" dirty="0" err="1"/>
              <a:t>Ziębliński</a:t>
            </a:r>
            <a:r>
              <a:rPr lang="en-GB" sz="1300" dirty="0"/>
              <a:t>, J. </a:t>
            </a:r>
            <a:r>
              <a:rPr lang="en-GB" sz="1300" dirty="0" err="1"/>
              <a:t>Łukasik</a:t>
            </a:r>
            <a:r>
              <a:rPr lang="en-GB" sz="1300" dirty="0"/>
              <a:t>, P. </a:t>
            </a:r>
            <a:r>
              <a:rPr lang="en-GB" sz="1300" dirty="0" err="1"/>
              <a:t>Pawłowski</a:t>
            </a:r>
            <a:r>
              <a:rPr lang="en-GB" sz="1300" dirty="0"/>
              <a:t> et al. </a:t>
            </a:r>
          </a:p>
          <a:p>
            <a:r>
              <a:rPr lang="pl-PL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IFJ PAN, </a:t>
            </a:r>
            <a:r>
              <a:rPr lang="pl-PL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Krakow</a:t>
            </a:r>
            <a:endParaRPr lang="en-GB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l-PL" sz="1300" dirty="0"/>
              <a:t>S. Leoni, S. </a:t>
            </a:r>
            <a:r>
              <a:rPr lang="pl-PL" sz="1300" dirty="0" err="1"/>
              <a:t>Ziliani</a:t>
            </a:r>
            <a:r>
              <a:rPr lang="pl-PL" sz="1300" dirty="0"/>
              <a:t>, F. </a:t>
            </a:r>
            <a:r>
              <a:rPr lang="pl-PL" sz="1300" dirty="0" err="1"/>
              <a:t>Crespi</a:t>
            </a:r>
            <a:r>
              <a:rPr lang="pl-PL" sz="1300" dirty="0"/>
              <a:t>, S. </a:t>
            </a:r>
            <a:r>
              <a:rPr lang="pl-PL" sz="1300" dirty="0" err="1"/>
              <a:t>Bottoni</a:t>
            </a:r>
            <a:r>
              <a:rPr lang="pl-PL" sz="1300" dirty="0"/>
              <a:t> et al.</a:t>
            </a:r>
            <a:endParaRPr lang="en-GB" sz="1300" dirty="0"/>
          </a:p>
          <a:p>
            <a:r>
              <a:rPr lang="en-GB" sz="13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Milano and </a:t>
            </a:r>
            <a:r>
              <a:rPr lang="en-GB" sz="13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Sez</a:t>
            </a:r>
            <a:r>
              <a:rPr lang="en-GB" sz="13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it-IT" sz="13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INFN Milano</a:t>
            </a:r>
            <a:endParaRPr lang="en-GB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sz="1300" dirty="0"/>
              <a:t>E. Clément et al. </a:t>
            </a:r>
            <a:endParaRPr lang="en-GB" sz="1300" dirty="0"/>
          </a:p>
          <a:p>
            <a:r>
              <a:rPr lang="en-GB" sz="13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GANIL</a:t>
            </a:r>
            <a:endParaRPr lang="en-GB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561"/>
              </a:spcBef>
            </a:pPr>
            <a:endParaRPr lang="en-GB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spcBef>
                <a:spcPts val="561"/>
              </a:spcBef>
            </a:pPr>
            <a:endParaRPr lang="it-IT" sz="2800" spc="-1" dirty="0">
              <a:latin typeface="Arial"/>
            </a:endParaRPr>
          </a:p>
          <a:p>
            <a:pPr algn="ctr">
              <a:spcBef>
                <a:spcPts val="561"/>
              </a:spcBef>
            </a:pPr>
            <a:endParaRPr lang="it-IT" sz="2800" spc="-1" dirty="0">
              <a:latin typeface="Arial"/>
            </a:endParaRPr>
          </a:p>
          <a:p>
            <a:pPr algn="ctr">
              <a:spcBef>
                <a:spcPts val="641"/>
              </a:spcBef>
            </a:pPr>
            <a:endParaRPr lang="it-IT" sz="2400" spc="-1" dirty="0">
              <a:latin typeface="Arial"/>
            </a:endParaRPr>
          </a:p>
          <a:p>
            <a:pPr algn="ctr">
              <a:spcBef>
                <a:spcPts val="641"/>
              </a:spcBef>
            </a:pPr>
            <a:endParaRPr lang="it-IT" sz="2400" spc="-1" dirty="0">
              <a:latin typeface="Arial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59EF2BC-B3AF-4878-A679-E51F6DFD9E53}"/>
              </a:ext>
            </a:extLst>
          </p:cNvPr>
          <p:cNvSpPr/>
          <p:nvPr/>
        </p:nvSpPr>
        <p:spPr>
          <a:xfrm>
            <a:off x="0" y="3632921"/>
            <a:ext cx="6272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Goal of this experiment is to validate a method for </a:t>
            </a:r>
            <a:r>
              <a:rPr lang="pl-PL" b="1" dirty="0" err="1">
                <a:solidFill>
                  <a:srgbClr val="FFFF00"/>
                </a:solidFill>
              </a:rPr>
              <a:t>short</a:t>
            </a:r>
            <a:r>
              <a:rPr lang="pl-PL" dirty="0"/>
              <a:t> </a:t>
            </a:r>
            <a:r>
              <a:rPr lang="en-GB" dirty="0"/>
              <a:t>lifetime measurement of excited states in light nuclei with use of the KRATTA (+plastics) array</a:t>
            </a:r>
            <a:r>
              <a:rPr lang="pl-PL" dirty="0"/>
              <a:t> </a:t>
            </a:r>
            <a:r>
              <a:rPr lang="pl-PL" dirty="0" err="1"/>
              <a:t>coupled</a:t>
            </a:r>
            <a:r>
              <a:rPr lang="pl-PL" dirty="0"/>
              <a:t> with </a:t>
            </a:r>
            <a:r>
              <a:rPr lang="pl-PL" dirty="0" err="1"/>
              <a:t>scintillator</a:t>
            </a:r>
            <a:r>
              <a:rPr lang="pl-PL" dirty="0"/>
              <a:t> (LaBr</a:t>
            </a:r>
            <a:r>
              <a:rPr lang="pl-PL" baseline="-25000" dirty="0"/>
              <a:t>3</a:t>
            </a:r>
            <a:r>
              <a:rPr lang="pl-PL" dirty="0"/>
              <a:t> and PARIS) </a:t>
            </a:r>
            <a:r>
              <a:rPr lang="pl-PL" dirty="0" err="1"/>
              <a:t>at</a:t>
            </a:r>
            <a:r>
              <a:rPr lang="pl-PL" dirty="0"/>
              <a:t> CCB.</a:t>
            </a:r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87A0BC-3419-4FC6-A648-02CBD0E6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043" y="4433033"/>
            <a:ext cx="4561892" cy="223073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801DF46-60E6-4629-8240-E86BF604B172}"/>
              </a:ext>
            </a:extLst>
          </p:cNvPr>
          <p:cNvSpPr txBox="1"/>
          <p:nvPr/>
        </p:nvSpPr>
        <p:spPr>
          <a:xfrm>
            <a:off x="8603699" y="5179069"/>
            <a:ext cx="29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BAC8200-5761-48C3-8137-5FBCA84A3AB0}"/>
              </a:ext>
            </a:extLst>
          </p:cNvPr>
          <p:cNvSpPr txBox="1"/>
          <p:nvPr/>
        </p:nvSpPr>
        <p:spPr>
          <a:xfrm>
            <a:off x="8712556" y="5672911"/>
            <a:ext cx="29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85E3A2C-787C-42D3-8BFD-595D7769D803}"/>
              </a:ext>
            </a:extLst>
          </p:cNvPr>
          <p:cNvSpPr/>
          <p:nvPr/>
        </p:nvSpPr>
        <p:spPr>
          <a:xfrm>
            <a:off x="587349" y="5994783"/>
            <a:ext cx="5121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Deuter id plot with </a:t>
            </a:r>
            <a:r>
              <a:rPr lang="pl-PL" dirty="0" err="1"/>
              <a:t>use</a:t>
            </a:r>
            <a:r>
              <a:rPr lang="pl-PL" dirty="0"/>
              <a:t> of KRATTA PSA </a:t>
            </a:r>
            <a:r>
              <a:rPr lang="pl-PL" dirty="0" err="1"/>
              <a:t>techique</a:t>
            </a:r>
            <a:endParaRPr lang="pl-PL" dirty="0"/>
          </a:p>
          <a:p>
            <a:r>
              <a:rPr lang="pl-PL" dirty="0"/>
              <a:t>Data </a:t>
            </a:r>
            <a:r>
              <a:rPr lang="pl-PL" dirty="0" err="1"/>
              <a:t>taken</a:t>
            </a:r>
            <a:r>
              <a:rPr lang="pl-PL" dirty="0"/>
              <a:t> </a:t>
            </a:r>
            <a:r>
              <a:rPr lang="pl-PL" dirty="0" err="1"/>
              <a:t>during</a:t>
            </a:r>
            <a:r>
              <a:rPr lang="pl-PL" dirty="0"/>
              <a:t> N. Cieplicka et al. </a:t>
            </a:r>
            <a:r>
              <a:rPr lang="pl-PL" dirty="0" err="1"/>
              <a:t>Exp</a:t>
            </a:r>
            <a:r>
              <a:rPr lang="pl-PL"/>
              <a:t>. </a:t>
            </a:r>
            <a:r>
              <a:rPr lang="pl-PL" dirty="0" err="1"/>
              <a:t>at</a:t>
            </a:r>
            <a:r>
              <a:rPr lang="pl-PL" dirty="0"/>
              <a:t> CCB </a:t>
            </a:r>
            <a:endParaRPr lang="en-US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C6A37C7-897D-4C00-81EC-ED7B58D2C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410" y="1513429"/>
            <a:ext cx="4200525" cy="23526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4449" y="0"/>
            <a:ext cx="9613861" cy="1080938"/>
          </a:xfrm>
        </p:spPr>
        <p:txBody>
          <a:bodyPr/>
          <a:lstStyle/>
          <a:p>
            <a:r>
              <a:rPr lang="en-GB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46494" y="1010232"/>
            <a:ext cx="11959239" cy="5692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Tested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experimentally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the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impact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of the NNN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interactions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to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nuclear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structure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observables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pl-PL" sz="1000" dirty="0">
              <a:latin typeface="+mn-lt"/>
              <a:ea typeface="Times New Roman"/>
              <a:cs typeface="Times New Roman"/>
            </a:endParaRPr>
          </a:p>
          <a:p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Novel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method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together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with the most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sophisticated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experimental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setup, 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lead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to the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first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lifetime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measurement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of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second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2</a:t>
            </a:r>
            <a:r>
              <a:rPr lang="pl-PL" baseline="30000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in </a:t>
            </a:r>
            <a:r>
              <a:rPr lang="pl-PL" baseline="30000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20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O,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fully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consistent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with </a:t>
            </a:r>
            <a:r>
              <a:rPr lang="pl-PL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ab initio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calculations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including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three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body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interactions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</a:p>
          <a:p>
            <a:endParaRPr lang="pl-PL" dirty="0">
              <a:solidFill>
                <a:srgbClr val="FFFF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Extracted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estimates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of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lifetime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of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second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2</a:t>
            </a:r>
            <a:r>
              <a:rPr lang="pl-PL" baseline="30000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in </a:t>
            </a:r>
            <a:r>
              <a:rPr lang="pl-PL" baseline="30000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16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it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depends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on non-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shifted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gamma-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ray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energy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Wingdings" pitchFamily="2" charset="2"/>
              </a:rPr>
              <a:t>new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Wingdings" pitchFamily="2" charset="2"/>
              </a:rPr>
              <a:t>measurement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Wingdings" pitchFamily="2" charset="2"/>
              </a:rPr>
              <a:t>is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Wingdings" pitchFamily="2" charset="2"/>
              </a:rPr>
              <a:t>needed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Still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not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precisely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measured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recently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estimations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of the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lower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and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upper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limits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established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endParaRPr lang="pl-PL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Developed Experimental approach essential for short lifetime measurements in unexplored regions of the nuclear chart, with future intense beams, produced by Isotope Separation On-Line (ISOL) techniques.</a:t>
            </a:r>
            <a:endParaRPr lang="pl-PL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Our work </a:t>
            </a: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broadens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possibilities for nuclear structure high-precision </a:t>
            </a: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in hard-to-reach exotic systems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sz="800" dirty="0">
                <a:latin typeface="+mn-lt"/>
                <a:ea typeface="Times New Roman"/>
                <a:cs typeface="Times New Roman" panose="02020603050405020304" pitchFamily="18" charset="0"/>
              </a:rPr>
              <a:t>  </a:t>
            </a:r>
            <a:endParaRPr lang="en-GB" sz="1200" dirty="0">
              <a:latin typeface="+mn-lt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1286055" y="5903595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450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425" y="-220844"/>
            <a:ext cx="9404723" cy="1400530"/>
          </a:xfrm>
        </p:spPr>
        <p:txBody>
          <a:bodyPr/>
          <a:lstStyle/>
          <a:p>
            <a:r>
              <a:rPr lang="en-GB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4" name="Text Box 50">
            <a:extLst>
              <a:ext uri="{FF2B5EF4-FFF2-40B4-BE49-F238E27FC236}">
                <a16:creationId xmlns:a16="http://schemas.microsoft.com/office/drawing/2014/main" id="{2DDD49F6-9A72-DC41-A0D4-725B22855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54" y="551139"/>
            <a:ext cx="11500599" cy="662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S. Leoni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Ziliani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F.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C.L.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Crespi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Benzoni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A.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Bracco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C.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Boiano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S.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Bottoni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S.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Brambilla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F. Camera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Coelli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endParaRPr lang="pl-PL" altLang="en-US" sz="16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B. Million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O. Wieland     </a:t>
            </a:r>
            <a:r>
              <a:rPr lang="pl-PL" sz="16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Univ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ersity</a:t>
            </a:r>
            <a:r>
              <a:rPr lang="pl-PL" sz="16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INFN </a:t>
            </a:r>
            <a:r>
              <a:rPr lang="pl-PL" sz="16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Milano</a:t>
            </a:r>
            <a:r>
              <a:rPr lang="pl-PL" sz="16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pl-PL" sz="16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Italy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C</a:t>
            </a:r>
            <a:r>
              <a:rPr lang="pl-PL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B. </a:t>
            </a:r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Fornal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A. Maj, P.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Bednarczyk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Ł.W.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Iskr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Cieplicka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-Or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y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ńczak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Grebosz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M. Kmiecik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K.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Mazurek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B.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Wasilewska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Institute of Nuclear Physics, PAN</a:t>
            </a:r>
            <a:r>
              <a:rPr lang="it-IT" altLang="en-US" sz="16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Poland</a:t>
            </a:r>
            <a:endParaRPr lang="pl-PL" altLang="en-US" sz="1600" i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E. Cl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ment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De France,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Jacquot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Y. Kim, A.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Lemasson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M.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Lewitowicz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H. Li, M.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Rejmund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GANIL, CEA/DSAM and CNRS/IN2P3, France</a:t>
            </a: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Bast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Beckers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T.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Braunroth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Fransen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A.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Goldkuhle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C. Muller-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Gatermann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	-  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IKP Cologne, Germany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Dorvaux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Ch. Schmitt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CNRS/IN2P3, IPHC UMR 7178, France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Erturk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   </a:t>
            </a:r>
            <a:r>
              <a:rPr lang="it-IT" altLang="en-US" sz="1400" b="1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Nigde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University, Turkey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M.N.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Harakeh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   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KVI - Center for Advanced Radiation Technology, Groningen, Netherlands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Karpov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 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JINR,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Dubna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Russia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Kic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ń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ska-Habior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  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Faculty of Physics, Warsaw University, Poland</a:t>
            </a:r>
          </a:p>
          <a:p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S.M. Lenzi    -</a:t>
            </a:r>
            <a:r>
              <a:rPr lang="it-IT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Padova University and INFN, Italy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Matea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I. Stefan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  </a:t>
            </a:r>
            <a:r>
              <a:rPr lang="it-IT" alt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IPN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Orsay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Laboratory,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Orsay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France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Michelagnoli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   </a:t>
            </a:r>
            <a:r>
              <a:rPr lang="it-IT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Institut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Laue-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Langevin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(ILL), Grenoble, France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Matejska-Minda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Napiorkowski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Heavy Ion Laboratory, University of Warsaw, Poland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Nanal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Palit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Tata Institute of Fundamental Research, Mumbai, India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D.R. Napoli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 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INFN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Laboratori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Nazionali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di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Legnaro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Italy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Stanoiu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alt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IFIN-HH, Bucharest, Romania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Vardaci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Universit</a:t>
            </a:r>
            <a:r>
              <a:rPr lang="it-IT" alt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à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degli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Studi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di Napoli and INFN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sez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Napoli, Italy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Zieli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ń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ska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alt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IRFU, CEA/DRF, Centre CEA de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Saclay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F-91191 Gif-sur-Yvette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Cedex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France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J. Holt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TRIUMF, Vancouver , Canada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J. Menendez 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 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Center for Nuclear Study, University of Tokyo, Japan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Schwenk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TU Darmstadt</a:t>
            </a:r>
            <a:r>
              <a:rPr lang="it-IT" alt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ExtreMe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Matter Institute EMMI, GSI, Darmstadt </a:t>
            </a:r>
            <a:r>
              <a:rPr lang="it-IT" alt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and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Max-Planck-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Institut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für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Kernphysik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Heidelberg,</a:t>
            </a:r>
            <a:r>
              <a:rPr lang="it-IT" alt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Germany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Simonis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alt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Institut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fur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Kernphysik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PRISMA Cluster of Excellence, Mainz University, Germany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</a:pPr>
            <a:endParaRPr lang="pl-PL" sz="1400" b="1" i="1" dirty="0">
              <a:solidFill>
                <a:srgbClr val="FFFFFF"/>
              </a:solidFill>
              <a:latin typeface="Times New Roman"/>
            </a:endParaRPr>
          </a:p>
          <a:p>
            <a:pPr lvl="0" eaLnBrk="1" hangingPunct="1"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</a:pPr>
            <a:endParaRPr lang="pl-PL" sz="1400" b="1" i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905885" y="3246048"/>
            <a:ext cx="27819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AGATA</a:t>
            </a:r>
          </a:p>
          <a:p>
            <a:r>
              <a:rPr lang="it-IT" sz="2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</a:p>
          <a:p>
            <a:r>
              <a:rPr lang="it-IT" sz="2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VAMOS</a:t>
            </a:r>
          </a:p>
          <a:p>
            <a:r>
              <a:rPr lang="it-IT" sz="28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  <a:endParaRPr lang="it-IT" sz="28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1311019" y="5896700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61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1E4ED11-D3DB-A84A-83A8-37EE6382E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2" t="21482" r="35216" b="17608"/>
          <a:stretch/>
        </p:blipFill>
        <p:spPr>
          <a:xfrm>
            <a:off x="190399" y="122663"/>
            <a:ext cx="5210511" cy="394753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4D59620-CFD2-6542-94A5-763C5E2A5B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" t="12683" r="32705" b="11382"/>
          <a:stretch/>
        </p:blipFill>
        <p:spPr>
          <a:xfrm rot="1047745">
            <a:off x="8880243" y="1060199"/>
            <a:ext cx="3048266" cy="222428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0F2A5C9-B448-8540-8A10-7CD2DF9DCB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0" t="15284" r="35582" b="19024"/>
          <a:stretch/>
        </p:blipFill>
        <p:spPr>
          <a:xfrm rot="21132196">
            <a:off x="5582482" y="79316"/>
            <a:ext cx="3716019" cy="24175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47533ED-023A-A544-B185-169E8FD306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2" t="17887" r="30653" b="11869"/>
          <a:stretch/>
        </p:blipFill>
        <p:spPr>
          <a:xfrm rot="340113">
            <a:off x="7056662" y="3185980"/>
            <a:ext cx="4977886" cy="34345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F2D5C5C-E760-F34C-B55B-A80DE8EB2F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61" t="9735" r="25245" b="15017"/>
          <a:stretch/>
        </p:blipFill>
        <p:spPr>
          <a:xfrm>
            <a:off x="5746858" y="3141127"/>
            <a:ext cx="1611559" cy="352428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2F4E084-B529-4448-AF7A-343E4A78B9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43" t="28920" r="35221" b="14635"/>
          <a:stretch/>
        </p:blipFill>
        <p:spPr>
          <a:xfrm rot="21109207">
            <a:off x="619641" y="3223072"/>
            <a:ext cx="5179909" cy="3283126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60610" y="6115373"/>
            <a:ext cx="10022541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Italian</a:t>
            </a: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</a:t>
            </a:r>
            <a:r>
              <a:rPr lang="pl-P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Polish</a:t>
            </a: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-French </a:t>
            </a:r>
            <a:r>
              <a:rPr lang="pl-P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collaboration</a:t>
            </a: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and AGATA+VAMOS+PARIS setup </a:t>
            </a:r>
            <a:r>
              <a:rPr lang="pl-P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allowed</a:t>
            </a: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successful</a:t>
            </a: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experiment</a:t>
            </a: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at</a:t>
            </a: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GANIL.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53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371" y="307061"/>
            <a:ext cx="10659641" cy="4489057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pl-PL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„</a:t>
            </a:r>
            <a:r>
              <a:rPr lang="pl-PL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of </a:t>
            </a:r>
            <a:r>
              <a:rPr lang="pl-PL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pl-PL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~1930.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pPr marL="36900" indent="0"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8" name="Picture 2" descr="Résultat de recherche d'images pour &quot;nuclear 3-body force&quot;"/>
          <p:cNvPicPr>
            <a:picLocks noChangeAspect="1" noChangeArrowheads="1"/>
          </p:cNvPicPr>
          <p:nvPr/>
        </p:nvPicPr>
        <p:blipFill rotWithShape="1">
          <a:blip r:embed="rId2" cstate="print"/>
          <a:srcRect r="48675"/>
          <a:stretch/>
        </p:blipFill>
        <p:spPr bwMode="auto">
          <a:xfrm>
            <a:off x="2359408" y="2573342"/>
            <a:ext cx="1002297" cy="1296144"/>
          </a:xfrm>
          <a:prstGeom prst="rect">
            <a:avLst/>
          </a:prstGeom>
          <a:noFill/>
        </p:spPr>
      </p:pic>
      <p:pic>
        <p:nvPicPr>
          <p:cNvPr id="9" name="Picture 2" descr="Résultat de recherche d'images pour &quot;nuclear 3-body force&quot;"/>
          <p:cNvPicPr>
            <a:picLocks noChangeAspect="1" noChangeArrowheads="1"/>
          </p:cNvPicPr>
          <p:nvPr/>
        </p:nvPicPr>
        <p:blipFill rotWithShape="1">
          <a:blip r:embed="rId2" cstate="print"/>
          <a:srcRect l="868"/>
          <a:stretch/>
        </p:blipFill>
        <p:spPr bwMode="auto">
          <a:xfrm>
            <a:off x="6172400" y="2573342"/>
            <a:ext cx="1935916" cy="1296144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2580671" y="386948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02202" y="3869486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NN+NNN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539340" y="4782396"/>
            <a:ext cx="10281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 body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04869" y="896440"/>
            <a:ext cx="9911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During the past few decades a large effort has been made toward describing the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nucleon-nucleon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(NN)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interaction in the framework of chiral Effective Field Theory (EFT).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main idea is to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exploit the symmetries of QCD to obtain an effective theory for low energy nuclear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n-GB" dirty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9309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5428" y="-16987"/>
            <a:ext cx="11676572" cy="849871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timing: </a:t>
            </a:r>
            <a:r>
              <a:rPr lang="pl-PL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pl-P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pl-P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pl-P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mass </a:t>
            </a:r>
            <a:r>
              <a:rPr lang="pl-PL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9647" y="721365"/>
            <a:ext cx="11923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by: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measuring the path in the spectrometer and the time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the end of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focal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5016697" y="1905371"/>
            <a:ext cx="6625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but RF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140065" y="5520758"/>
            <a:ext cx="5236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Using the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of PARIS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(LaBr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part, FWHM &lt; 1ns)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fluctuations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corrected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-603169" y="3906738"/>
            <a:ext cx="2528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Time of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48" y="1168416"/>
            <a:ext cx="3709041" cy="279004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998768" y="1121778"/>
            <a:ext cx="6871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MASS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of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RF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47" y="3958456"/>
            <a:ext cx="3709041" cy="2833171"/>
          </a:xfrm>
          <a:prstGeom prst="rect">
            <a:avLst/>
          </a:prstGeom>
        </p:spPr>
      </p:pic>
      <p:sp>
        <p:nvSpPr>
          <p:cNvPr id="15" name="CasellaDiTesto 2"/>
          <p:cNvSpPr txBox="1"/>
          <p:nvPr/>
        </p:nvSpPr>
        <p:spPr>
          <a:xfrm>
            <a:off x="4998768" y="4891325"/>
            <a:ext cx="7211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MASS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pl-P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PARIS </a:t>
            </a:r>
            <a:r>
              <a:rPr lang="pl-PL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037" y="2266305"/>
            <a:ext cx="3805277" cy="266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1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913926" y="107071"/>
            <a:ext cx="10246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setup –VAMOS++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9" descr="C:\Users\saraz\Google Drive\Tesi Magistrale\Tesi\Figures\AGATA+VAMOS.jpgAGATA+VAMO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79544" y="2532221"/>
            <a:ext cx="6796297" cy="26846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Prostokąt 7"/>
          <p:cNvSpPr/>
          <p:nvPr/>
        </p:nvSpPr>
        <p:spPr>
          <a:xfrm>
            <a:off x="674745" y="207750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VAMOS++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VAMOS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entrance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Chambers (for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pl-P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VAMOS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focal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DC (for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Brho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rows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Chambers (for </a:t>
            </a:r>
            <a:r>
              <a:rPr lang="pl-PL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Plastic (for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Angular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+/- 6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theta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+/- 15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in phi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743" y="4240305"/>
            <a:ext cx="398597" cy="868163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674745" y="1258190"/>
            <a:ext cx="1022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analyse and select the ions of interest resulting in the reaction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123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1118633" y="85208"/>
            <a:ext cx="5272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setup -AGATA</a:t>
            </a:r>
          </a:p>
        </p:txBody>
      </p:sp>
      <p:pic>
        <p:nvPicPr>
          <p:cNvPr id="4" name="Picture 21" descr="AGATA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817" y="419710"/>
            <a:ext cx="685800" cy="926465"/>
          </a:xfrm>
          <a:prstGeom prst="rect">
            <a:avLst/>
          </a:prstGeom>
        </p:spPr>
      </p:pic>
      <p:grpSp>
        <p:nvGrpSpPr>
          <p:cNvPr id="6" name="Grupa 5"/>
          <p:cNvGrpSpPr/>
          <p:nvPr/>
        </p:nvGrpSpPr>
        <p:grpSpPr>
          <a:xfrm>
            <a:off x="7989182" y="2404511"/>
            <a:ext cx="6096000" cy="4355832"/>
            <a:chOff x="8546081" y="2326646"/>
            <a:chExt cx="6096000" cy="4355832"/>
          </a:xfrm>
        </p:grpSpPr>
        <p:pic>
          <p:nvPicPr>
            <p:cNvPr id="3" name="Picture 67" descr="AGATA_simE676-compresse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0263" y="3455408"/>
              <a:ext cx="3251200" cy="3227070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5" name="Prostokąt 4"/>
            <p:cNvSpPr/>
            <p:nvPr/>
          </p:nvSpPr>
          <p:spPr>
            <a:xfrm>
              <a:off x="8546081" y="2326646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l-PL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AGATA  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31 crystals </a:t>
              </a:r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l-PL" dirty="0" err="1">
                  <a:latin typeface="Arial" panose="020B0604020202020204" pitchFamily="34" charset="0"/>
                  <a:cs typeface="Arial" panose="020B0604020202020204" pitchFamily="34" charset="0"/>
                </a:rPr>
                <a:t>backward</a:t>
              </a:r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dirty="0" err="1">
                  <a:latin typeface="Arial" panose="020B0604020202020204" pitchFamily="34" charset="0"/>
                  <a:cs typeface="Arial" panose="020B0604020202020204" pitchFamily="34" charset="0"/>
                </a:rPr>
                <a:t>angles</a:t>
              </a:r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</a:p>
            <a:p>
              <a:r>
                <a:rPr lang="it-IT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Working</a:t>
              </a:r>
              <a:r>
                <a:rPr lang="pl-PL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alt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pl-PL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uring</a:t>
              </a:r>
              <a:r>
                <a:rPr lang="pl-PL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pl-PL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experiment</a:t>
              </a:r>
              <a:r>
                <a:rPr lang="pl-PL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pl-PL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pl-PL" b="1" dirty="0">
                  <a:latin typeface="Arial" panose="020B0604020202020204" pitchFamily="34" charset="0"/>
                  <a:cs typeface="Arial" panose="020B0604020202020204" pitchFamily="34" charset="0"/>
                </a:rPr>
                <a:t> GANIL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31" y="1586217"/>
            <a:ext cx="5753401" cy="314280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831273" y="4729018"/>
            <a:ext cx="60221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AGATA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36 segments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(6 longitudinal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rings and 6 transversal sectors)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racking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algorithms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allow to reconstruct the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path of the interacting g-ray in the detection material, its energy and incoming direction.</a:t>
            </a:r>
          </a:p>
        </p:txBody>
      </p:sp>
      <p:sp>
        <p:nvSpPr>
          <p:cNvPr id="10" name="Prostokąt 9"/>
          <p:cNvSpPr/>
          <p:nvPr/>
        </p:nvSpPr>
        <p:spPr>
          <a:xfrm>
            <a:off x="7859284" y="1547743"/>
            <a:ext cx="4308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AGATA White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Korten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et al, Eur. Phys. J. A (2020) 56:137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10940731" y="5883275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Prostokąt 10"/>
          <p:cNvSpPr/>
          <p:nvPr/>
        </p:nvSpPr>
        <p:spPr>
          <a:xfrm>
            <a:off x="542328" y="725359"/>
            <a:ext cx="8481745" cy="80021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AGATA - 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Gamma Tracking Array</a:t>
            </a:r>
            <a:r>
              <a:rPr lang="pl-PL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 </a:t>
            </a:r>
            <a:r>
              <a:rPr lang="pl-PL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</a:t>
            </a:r>
            <a:r>
              <a:rPr lang="pl-PL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r>
              <a:rPr lang="pl-PL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pl-PL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AGATA is being built within large European collaboration.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</a:t>
            </a:r>
            <a:r>
              <a:rPr lang="en-GB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GB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completion of construction AGATA will be the world-best gamma spectrometer</a:t>
            </a:r>
            <a:r>
              <a:rPr lang="pl-PL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5319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542366" y="-40192"/>
            <a:ext cx="10951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setup -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PARIS (High energy gamma-ray calorimeter)</a:t>
            </a:r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65094" y="3760413"/>
            <a:ext cx="4467380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PARIS </a:t>
            </a:r>
            <a:r>
              <a:rPr lang="pl-PL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 </a:t>
            </a:r>
            <a:r>
              <a:rPr lang="pl-PL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phoswiches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pl-PL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measurement of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gamma-rays and for time definition.</a:t>
            </a: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94568" y="2787453"/>
            <a:ext cx="5703148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Cluster = 9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phoswiches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1182" y="1558739"/>
            <a:ext cx="2555414" cy="218874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8" name="Prostokąt 27"/>
          <p:cNvSpPr/>
          <p:nvPr/>
        </p:nvSpPr>
        <p:spPr>
          <a:xfrm>
            <a:off x="694568" y="1451955"/>
            <a:ext cx="6761586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gamma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scintilation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materials, </a:t>
            </a:r>
          </a:p>
          <a:p>
            <a:pPr algn="ctr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medium resolution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calorimetry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g-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resolution (&lt; 1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F489D93-0637-854B-AA82-BE7F3CDBD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34" y="480625"/>
            <a:ext cx="10664949" cy="785838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8979585" y="3760413"/>
            <a:ext cx="253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24 PARIS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94568" y="6175890"/>
            <a:ext cx="8601832" cy="61555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is constructed in international collaboration coordinated by IFJ PAN Krakow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fter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completion of construction PARIS will be the world-best high-energy gamma calorimeter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004" y="3717284"/>
            <a:ext cx="2767044" cy="218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6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79587" y="1067754"/>
            <a:ext cx="6581547" cy="5087899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68" y="1200918"/>
            <a:ext cx="2154699" cy="22965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5786" t="14857" r="7500" b="17841"/>
          <a:stretch/>
        </p:blipFill>
        <p:spPr>
          <a:xfrm>
            <a:off x="869623" y="3497490"/>
            <a:ext cx="6004606" cy="2574735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825378" y="1856844"/>
            <a:ext cx="922466" cy="1033586"/>
          </a:xfrm>
          <a:prstGeom prst="straightConnector1">
            <a:avLst/>
          </a:prstGeom>
          <a:ln w="127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825378" y="2132832"/>
            <a:ext cx="922466" cy="7650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tella a 6 punte 8"/>
          <p:cNvSpPr>
            <a:spLocks noChangeAspect="1"/>
          </p:cNvSpPr>
          <p:nvPr/>
        </p:nvSpPr>
        <p:spPr>
          <a:xfrm>
            <a:off x="1583714" y="1706346"/>
            <a:ext cx="144000" cy="159455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/>
          <p:nvPr/>
        </p:nvCxnSpPr>
        <p:spPr>
          <a:xfrm flipV="1">
            <a:off x="825378" y="1774430"/>
            <a:ext cx="830335" cy="111600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o 10"/>
          <p:cNvGrpSpPr/>
          <p:nvPr/>
        </p:nvGrpSpPr>
        <p:grpSpPr>
          <a:xfrm>
            <a:off x="3962357" y="1932543"/>
            <a:ext cx="3866637" cy="3876587"/>
            <a:chOff x="4166592" y="2700855"/>
            <a:chExt cx="2488610" cy="3164375"/>
          </a:xfrm>
        </p:grpSpPr>
        <p:grpSp>
          <p:nvGrpSpPr>
            <p:cNvPr id="12" name="Gruppo 11"/>
            <p:cNvGrpSpPr/>
            <p:nvPr/>
          </p:nvGrpSpPr>
          <p:grpSpPr>
            <a:xfrm>
              <a:off x="4166592" y="3033485"/>
              <a:ext cx="2409581" cy="2661620"/>
              <a:chOff x="3362751" y="2761302"/>
              <a:chExt cx="3498371" cy="3423193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 rotWithShape="1">
              <a:blip r:embed="rId4"/>
              <a:srcRect l="15643" t="15112" r="6286" b="18095"/>
              <a:stretch/>
            </p:blipFill>
            <p:spPr>
              <a:xfrm>
                <a:off x="3362751" y="2761302"/>
                <a:ext cx="3498371" cy="1683571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 rotWithShape="1">
              <a:blip r:embed="rId5"/>
              <a:srcRect l="15572" t="15873" r="6357" b="18222"/>
              <a:stretch/>
            </p:blipFill>
            <p:spPr>
              <a:xfrm>
                <a:off x="3362752" y="4542888"/>
                <a:ext cx="3457180" cy="1641607"/>
              </a:xfrm>
              <a:prstGeom prst="rect">
                <a:avLst/>
              </a:prstGeom>
            </p:spPr>
          </p:pic>
        </p:grpSp>
        <p:sp>
          <p:nvSpPr>
            <p:cNvPr id="13" name="CasellaDiTesto 12"/>
            <p:cNvSpPr txBox="1"/>
            <p:nvPr/>
          </p:nvSpPr>
          <p:spPr>
            <a:xfrm>
              <a:off x="5783635" y="3169925"/>
              <a:ext cx="750526" cy="56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1400" baseline="300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r>
                <a:rPr lang="it-IT" sz="3200" baseline="30000" dirty="0">
                  <a:solidFill>
                    <a:schemeClr val="bg1"/>
                  </a:solidFill>
                  <a:latin typeface="Arial"/>
                  <a:cs typeface="Arial"/>
                </a:rPr>
                <a:t>130°</a:t>
              </a:r>
              <a:endParaRPr lang="it-IT" sz="32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5793147" y="4527954"/>
              <a:ext cx="750526" cy="56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1400" baseline="300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r>
                <a:rPr lang="it-IT" sz="3200" baseline="30000" dirty="0">
                  <a:solidFill>
                    <a:schemeClr val="bg1"/>
                  </a:solidFill>
                  <a:latin typeface="Arial"/>
                  <a:cs typeface="Arial"/>
                </a:rPr>
                <a:t>150°</a:t>
              </a:r>
              <a:endParaRPr lang="it-IT" sz="32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cxnSp>
          <p:nvCxnSpPr>
            <p:cNvPr id="15" name="Connettore 1 14"/>
            <p:cNvCxnSpPr/>
            <p:nvPr/>
          </p:nvCxnSpPr>
          <p:spPr>
            <a:xfrm flipH="1" flipV="1">
              <a:off x="4396922" y="5695106"/>
              <a:ext cx="790950" cy="170124"/>
            </a:xfrm>
            <a:prstGeom prst="line">
              <a:avLst/>
            </a:prstGeom>
            <a:ln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flipV="1">
              <a:off x="5948208" y="5695105"/>
              <a:ext cx="585952" cy="157329"/>
            </a:xfrm>
            <a:prstGeom prst="line">
              <a:avLst/>
            </a:prstGeom>
            <a:ln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tangolo 16"/>
            <p:cNvSpPr/>
            <p:nvPr/>
          </p:nvSpPr>
          <p:spPr>
            <a:xfrm>
              <a:off x="4318505" y="2700855"/>
              <a:ext cx="23366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Calibri"/>
                  <a:ea typeface="ＭＳ 明朝"/>
                  <a:cs typeface="Calibri"/>
                </a:rPr>
                <a:t>2</a:t>
              </a:r>
              <a:r>
                <a:rPr lang="en-US" sz="2000" b="1" baseline="30000" dirty="0">
                  <a:solidFill>
                    <a:schemeClr val="bg1"/>
                  </a:solidFill>
                  <a:latin typeface="Calibri"/>
                  <a:ea typeface="ＭＳ 明朝"/>
                  <a:cs typeface="Calibri"/>
                </a:rPr>
                <a:t>+</a:t>
              </a:r>
              <a:r>
                <a:rPr lang="en-US" sz="2000" b="1" baseline="-25000" dirty="0">
                  <a:solidFill>
                    <a:schemeClr val="bg1"/>
                  </a:solidFill>
                  <a:latin typeface="Calibri"/>
                  <a:ea typeface="ＭＳ 明朝"/>
                  <a:cs typeface="Calibri"/>
                </a:rPr>
                <a:t>2</a:t>
              </a:r>
              <a:r>
                <a:rPr lang="en-US" sz="2000" b="1" dirty="0">
                  <a:solidFill>
                    <a:schemeClr val="bg1"/>
                  </a:solidFill>
                  <a:latin typeface="Calibri"/>
                  <a:ea typeface="ＭＳ 明朝"/>
                  <a:cs typeface="Calibri"/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  <a:latin typeface="Calibri"/>
                  <a:ea typeface="ＭＳ 明朝"/>
                  <a:cs typeface="Calibri"/>
                  <a:sym typeface="Wingdings"/>
                </a:rPr>
                <a:t> 2</a:t>
              </a:r>
              <a:r>
                <a:rPr lang="en-US" sz="2000" b="1" baseline="30000" dirty="0">
                  <a:solidFill>
                    <a:schemeClr val="bg1"/>
                  </a:solidFill>
                  <a:latin typeface="Calibri"/>
                  <a:ea typeface="ＭＳ 明朝"/>
                  <a:cs typeface="Calibri"/>
                  <a:sym typeface="Wingdings"/>
                </a:rPr>
                <a:t>+</a:t>
              </a:r>
              <a:r>
                <a:rPr lang="en-US" sz="2000" b="1" baseline="-25000" dirty="0">
                  <a:solidFill>
                    <a:schemeClr val="bg1"/>
                  </a:solidFill>
                  <a:latin typeface="Calibri"/>
                  <a:ea typeface="ＭＳ 明朝"/>
                  <a:cs typeface="Calibri"/>
                  <a:sym typeface="Wingdings"/>
                </a:rPr>
                <a:t>1</a:t>
              </a:r>
              <a:r>
                <a:rPr lang="en-US" sz="2000" b="1" dirty="0">
                  <a:solidFill>
                    <a:schemeClr val="bg1"/>
                  </a:solidFill>
                  <a:latin typeface="Calibri"/>
                  <a:ea typeface="ＭＳ 明朝"/>
                  <a:cs typeface="Calibri"/>
                  <a:sym typeface="Wingdings"/>
                </a:rPr>
                <a:t> (</a:t>
              </a:r>
              <a:r>
                <a:rPr lang="en-US" sz="2000" b="1" dirty="0">
                  <a:solidFill>
                    <a:schemeClr val="bg1"/>
                  </a:solidFill>
                  <a:latin typeface="Calibri"/>
                  <a:ea typeface="ＭＳ 明朝"/>
                  <a:cs typeface="Calibri"/>
                </a:rPr>
                <a:t>2396 </a:t>
              </a:r>
              <a:r>
                <a:rPr lang="en-US" sz="2000" b="1" dirty="0" err="1">
                  <a:solidFill>
                    <a:schemeClr val="bg1"/>
                  </a:solidFill>
                  <a:latin typeface="Calibri"/>
                  <a:ea typeface="ＭＳ 明朝"/>
                  <a:cs typeface="Calibri"/>
                </a:rPr>
                <a:t>keV</a:t>
              </a:r>
              <a:r>
                <a:rPr lang="en-US" sz="2000" b="1" dirty="0">
                  <a:solidFill>
                    <a:schemeClr val="bg1"/>
                  </a:solidFill>
                  <a:latin typeface="Calibri"/>
                  <a:ea typeface="ＭＳ 明朝"/>
                  <a:cs typeface="Calibri"/>
                </a:rPr>
                <a:t>) </a:t>
              </a:r>
              <a:endParaRPr lang="it-IT" sz="2000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135" y="1180504"/>
            <a:ext cx="3557724" cy="752039"/>
          </a:xfrm>
          <a:prstGeom prst="rect">
            <a:avLst/>
          </a:prstGeom>
        </p:spPr>
      </p:pic>
      <p:sp>
        <p:nvSpPr>
          <p:cNvPr id="21" name="Ovale 20"/>
          <p:cNvSpPr/>
          <p:nvPr/>
        </p:nvSpPr>
        <p:spPr>
          <a:xfrm>
            <a:off x="6584638" y="1316921"/>
            <a:ext cx="549186" cy="43039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2147660" y="3702331"/>
            <a:ext cx="802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aseline="30000" dirty="0">
                <a:latin typeface="Calibri"/>
                <a:cs typeface="Calibri"/>
              </a:rPr>
              <a:t>20</a:t>
            </a:r>
            <a:r>
              <a:rPr lang="it-IT" sz="3600" dirty="0">
                <a:latin typeface="Calibri"/>
                <a:cs typeface="Calibri"/>
              </a:rPr>
              <a:t>O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315083" y="16357"/>
            <a:ext cx="10062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566">
              <a:defRPr/>
            </a:pPr>
            <a:r>
              <a:rPr lang="en-US" sz="4000" b="1" dirty="0">
                <a:solidFill>
                  <a:srgbClr val="FFFF00"/>
                </a:solidFill>
                <a:latin typeface="Calibri"/>
                <a:cs typeface="Calibri"/>
              </a:rPr>
              <a:t>Large improvement with AGATA</a:t>
            </a:r>
            <a:endParaRPr lang="it-IT" sz="4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394" y="3846462"/>
            <a:ext cx="3449188" cy="2735263"/>
          </a:xfrm>
          <a:prstGeom prst="rect">
            <a:avLst/>
          </a:prstGeom>
        </p:spPr>
      </p:pic>
      <p:sp>
        <p:nvSpPr>
          <p:cNvPr id="41" name="CasellaDiTesto 40"/>
          <p:cNvSpPr txBox="1"/>
          <p:nvPr/>
        </p:nvSpPr>
        <p:spPr>
          <a:xfrm>
            <a:off x="8615207" y="3913387"/>
            <a:ext cx="1456150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400" b="1" i="1" dirty="0">
                <a:solidFill>
                  <a:srgbClr val="000000"/>
                </a:solidFill>
              </a:rPr>
              <a:t>Center </a:t>
            </a:r>
          </a:p>
          <a:p>
            <a:r>
              <a:rPr lang="it-IT" sz="1400" b="1" i="1" dirty="0">
                <a:solidFill>
                  <a:srgbClr val="000000"/>
                </a:solidFill>
              </a:rPr>
              <a:t>Front </a:t>
            </a:r>
            <a:r>
              <a:rPr lang="it-IT" sz="1400" b="1" i="1" dirty="0" err="1">
                <a:solidFill>
                  <a:srgbClr val="000000"/>
                </a:solidFill>
              </a:rPr>
              <a:t>Segment</a:t>
            </a:r>
            <a:endParaRPr lang="it-IT" sz="1400" b="1" i="1" dirty="0">
              <a:solidFill>
                <a:srgbClr val="000000"/>
              </a:solidFill>
            </a:endParaRPr>
          </a:p>
        </p:txBody>
      </p:sp>
      <p:sp>
        <p:nvSpPr>
          <p:cNvPr id="29" name="CasellaDiTesto 23"/>
          <p:cNvSpPr txBox="1"/>
          <p:nvPr/>
        </p:nvSpPr>
        <p:spPr>
          <a:xfrm>
            <a:off x="10377256" y="3938787"/>
            <a:ext cx="730229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2800" b="1" baseline="30000" dirty="0">
                <a:solidFill>
                  <a:srgbClr val="FF0000"/>
                </a:solidFill>
                <a:latin typeface="Arial"/>
                <a:cs typeface="Arial"/>
              </a:rPr>
              <a:t>20</a:t>
            </a:r>
            <a:r>
              <a:rPr lang="it-IT" sz="28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8763387" y="275618"/>
            <a:ext cx="153206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600" b="1" i="1" dirty="0">
                <a:solidFill>
                  <a:srgbClr val="000000"/>
                </a:solidFill>
              </a:rPr>
              <a:t>FULL </a:t>
            </a:r>
            <a:r>
              <a:rPr lang="it-IT" sz="1600" b="1" i="1" dirty="0" err="1">
                <a:solidFill>
                  <a:srgbClr val="000000"/>
                </a:solidFill>
              </a:rPr>
              <a:t>Tracking</a:t>
            </a:r>
            <a:endParaRPr lang="it-IT" sz="1600" b="1" i="1" dirty="0">
              <a:solidFill>
                <a:srgbClr val="000000"/>
              </a:solidFill>
            </a:endParaRPr>
          </a:p>
        </p:txBody>
      </p:sp>
      <p:grpSp>
        <p:nvGrpSpPr>
          <p:cNvPr id="31" name="Grupa 30"/>
          <p:cNvGrpSpPr/>
          <p:nvPr/>
        </p:nvGrpSpPr>
        <p:grpSpPr>
          <a:xfrm>
            <a:off x="8088054" y="658437"/>
            <a:ext cx="3657671" cy="3106145"/>
            <a:chOff x="4690586" y="1514619"/>
            <a:chExt cx="1238885" cy="1040765"/>
          </a:xfrm>
        </p:grpSpPr>
        <p:pic>
          <p:nvPicPr>
            <p:cNvPr id="32" name="Immagine 65" descr="C:\Users\saraz\Google Drive\20O-Paper-Drive\Figure_3\20O_chi2.png20O_chi2"/>
            <p:cNvPicPr>
              <a:picLocks noChangeAspect="1"/>
            </p:cNvPicPr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4690586" y="1514619"/>
              <a:ext cx="1238885" cy="1040765"/>
            </a:xfrm>
            <a:prstGeom prst="rect">
              <a:avLst/>
            </a:prstGeom>
          </p:spPr>
        </p:pic>
        <p:sp>
          <p:nvSpPr>
            <p:cNvPr id="33" name="Freeform 8"/>
            <p:cNvSpPr/>
            <p:nvPr/>
          </p:nvSpPr>
          <p:spPr>
            <a:xfrm>
              <a:off x="5062696" y="1779414"/>
              <a:ext cx="666750" cy="586105"/>
            </a:xfrm>
            <a:custGeom>
              <a:avLst/>
              <a:gdLst>
                <a:gd name="connisteX0" fmla="*/ 0 w 584200"/>
                <a:gd name="connsiteY0" fmla="*/ 34925 h 539750"/>
                <a:gd name="connisteX1" fmla="*/ 34925 w 584200"/>
                <a:gd name="connsiteY1" fmla="*/ 0 h 539750"/>
                <a:gd name="connisteX2" fmla="*/ 98425 w 584200"/>
                <a:gd name="connsiteY2" fmla="*/ 6350 h 539750"/>
                <a:gd name="connisteX3" fmla="*/ 146050 w 584200"/>
                <a:gd name="connsiteY3" fmla="*/ 12700 h 539750"/>
                <a:gd name="connisteX4" fmla="*/ 196850 w 584200"/>
                <a:gd name="connsiteY4" fmla="*/ 22225 h 539750"/>
                <a:gd name="connisteX5" fmla="*/ 234950 w 584200"/>
                <a:gd name="connsiteY5" fmla="*/ 31750 h 539750"/>
                <a:gd name="connisteX6" fmla="*/ 279400 w 584200"/>
                <a:gd name="connsiteY6" fmla="*/ 34925 h 539750"/>
                <a:gd name="connisteX7" fmla="*/ 327025 w 584200"/>
                <a:gd name="connsiteY7" fmla="*/ 73025 h 539750"/>
                <a:gd name="connisteX8" fmla="*/ 368300 w 584200"/>
                <a:gd name="connsiteY8" fmla="*/ 155575 h 539750"/>
                <a:gd name="connisteX9" fmla="*/ 415925 w 584200"/>
                <a:gd name="connsiteY9" fmla="*/ 206375 h 539750"/>
                <a:gd name="connisteX10" fmla="*/ 450850 w 584200"/>
                <a:gd name="connsiteY10" fmla="*/ 285750 h 539750"/>
                <a:gd name="connisteX11" fmla="*/ 514350 w 584200"/>
                <a:gd name="connsiteY11" fmla="*/ 352425 h 539750"/>
                <a:gd name="connisteX12" fmla="*/ 581025 w 584200"/>
                <a:gd name="connsiteY12" fmla="*/ 444500 h 539750"/>
                <a:gd name="connisteX13" fmla="*/ 584200 w 584200"/>
                <a:gd name="connsiteY13" fmla="*/ 501650 h 539750"/>
                <a:gd name="connisteX14" fmla="*/ 565150 w 584200"/>
                <a:gd name="connsiteY14" fmla="*/ 539750 h 539750"/>
                <a:gd name="connisteX15" fmla="*/ 476250 w 584200"/>
                <a:gd name="connsiteY15" fmla="*/ 527050 h 539750"/>
                <a:gd name="connisteX16" fmla="*/ 444500 w 584200"/>
                <a:gd name="connsiteY16" fmla="*/ 533400 h 539750"/>
                <a:gd name="connisteX17" fmla="*/ 396875 w 584200"/>
                <a:gd name="connsiteY17" fmla="*/ 539750 h 539750"/>
                <a:gd name="connisteX18" fmla="*/ 358775 w 584200"/>
                <a:gd name="connsiteY18" fmla="*/ 530225 h 539750"/>
                <a:gd name="connisteX19" fmla="*/ 330200 w 584200"/>
                <a:gd name="connsiteY19" fmla="*/ 514350 h 539750"/>
                <a:gd name="connisteX20" fmla="*/ 254000 w 584200"/>
                <a:gd name="connsiteY20" fmla="*/ 495300 h 539750"/>
                <a:gd name="connisteX21" fmla="*/ 206375 w 584200"/>
                <a:gd name="connsiteY21" fmla="*/ 488950 h 539750"/>
                <a:gd name="connisteX22" fmla="*/ 95250 w 584200"/>
                <a:gd name="connsiteY22" fmla="*/ 377825 h 539750"/>
                <a:gd name="connisteX23" fmla="*/ 15875 w 584200"/>
                <a:gd name="connsiteY23" fmla="*/ 206375 h 539750"/>
                <a:gd name="connisteX24" fmla="*/ 9525 w 584200"/>
                <a:gd name="connsiteY24" fmla="*/ 139700 h 539750"/>
                <a:gd name="connisteX25" fmla="*/ 6350 w 584200"/>
                <a:gd name="connsiteY25" fmla="*/ 123825 h 539750"/>
                <a:gd name="connisteX26" fmla="*/ 6350 w 584200"/>
                <a:gd name="connsiteY26" fmla="*/ 57150 h 539750"/>
                <a:gd name="connisteX27" fmla="*/ 0 w 584200"/>
                <a:gd name="connsiteY27" fmla="*/ 34925 h 539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584200" h="539750">
                  <a:moveTo>
                    <a:pt x="0" y="34925"/>
                  </a:moveTo>
                  <a:lnTo>
                    <a:pt x="34925" y="0"/>
                  </a:lnTo>
                  <a:lnTo>
                    <a:pt x="98425" y="6350"/>
                  </a:lnTo>
                  <a:lnTo>
                    <a:pt x="146050" y="12700"/>
                  </a:lnTo>
                  <a:lnTo>
                    <a:pt x="196850" y="22225"/>
                  </a:lnTo>
                  <a:lnTo>
                    <a:pt x="234950" y="31750"/>
                  </a:lnTo>
                  <a:lnTo>
                    <a:pt x="279400" y="34925"/>
                  </a:lnTo>
                  <a:lnTo>
                    <a:pt x="327025" y="73025"/>
                  </a:lnTo>
                  <a:lnTo>
                    <a:pt x="368300" y="155575"/>
                  </a:lnTo>
                  <a:lnTo>
                    <a:pt x="415925" y="206375"/>
                  </a:lnTo>
                  <a:lnTo>
                    <a:pt x="450850" y="285750"/>
                  </a:lnTo>
                  <a:lnTo>
                    <a:pt x="514350" y="352425"/>
                  </a:lnTo>
                  <a:lnTo>
                    <a:pt x="581025" y="444500"/>
                  </a:lnTo>
                  <a:lnTo>
                    <a:pt x="584200" y="501650"/>
                  </a:lnTo>
                  <a:lnTo>
                    <a:pt x="565150" y="539750"/>
                  </a:lnTo>
                  <a:lnTo>
                    <a:pt x="476250" y="527050"/>
                  </a:lnTo>
                  <a:lnTo>
                    <a:pt x="444500" y="533400"/>
                  </a:lnTo>
                  <a:lnTo>
                    <a:pt x="396875" y="539750"/>
                  </a:lnTo>
                  <a:lnTo>
                    <a:pt x="358775" y="530225"/>
                  </a:lnTo>
                  <a:lnTo>
                    <a:pt x="330200" y="514350"/>
                  </a:lnTo>
                  <a:lnTo>
                    <a:pt x="254000" y="495300"/>
                  </a:lnTo>
                  <a:lnTo>
                    <a:pt x="206375" y="488950"/>
                  </a:lnTo>
                  <a:lnTo>
                    <a:pt x="95250" y="377825"/>
                  </a:lnTo>
                  <a:lnTo>
                    <a:pt x="15875" y="206375"/>
                  </a:lnTo>
                  <a:lnTo>
                    <a:pt x="9525" y="139700"/>
                  </a:lnTo>
                  <a:lnTo>
                    <a:pt x="6350" y="123825"/>
                  </a:lnTo>
                  <a:lnTo>
                    <a:pt x="6350" y="57150"/>
                  </a:lnTo>
                  <a:lnTo>
                    <a:pt x="0" y="3492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34" name="Connettore 1 49"/>
            <p:cNvCxnSpPr/>
            <p:nvPr/>
          </p:nvCxnSpPr>
          <p:spPr>
            <a:xfrm>
              <a:off x="5405596" y="2055639"/>
              <a:ext cx="0" cy="18161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50"/>
            <p:cNvCxnSpPr/>
            <p:nvPr/>
          </p:nvCxnSpPr>
          <p:spPr>
            <a:xfrm>
              <a:off x="5319236" y="2143269"/>
              <a:ext cx="178435" cy="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asellaDiTesto 23"/>
          <p:cNvSpPr txBox="1"/>
          <p:nvPr/>
        </p:nvSpPr>
        <p:spPr>
          <a:xfrm>
            <a:off x="10771540" y="670454"/>
            <a:ext cx="964042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4000" b="1" baseline="30000" dirty="0">
                <a:solidFill>
                  <a:srgbClr val="FF0000"/>
                </a:solidFill>
                <a:latin typeface="Arial"/>
                <a:cs typeface="Arial"/>
              </a:rPr>
              <a:t>20</a:t>
            </a:r>
            <a:r>
              <a:rPr lang="it-IT" sz="40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</a:p>
        </p:txBody>
      </p:sp>
      <p:sp>
        <p:nvSpPr>
          <p:cNvPr id="37" name="Freeform 11"/>
          <p:cNvSpPr/>
          <p:nvPr/>
        </p:nvSpPr>
        <p:spPr>
          <a:xfrm>
            <a:off x="8869766" y="658437"/>
            <a:ext cx="1588337" cy="2736134"/>
          </a:xfrm>
          <a:custGeom>
            <a:avLst/>
            <a:gdLst>
              <a:gd name="connisteX0" fmla="*/ 0 w 304800"/>
              <a:gd name="connsiteY0" fmla="*/ 0 h 807720"/>
              <a:gd name="connisteX1" fmla="*/ 0 w 304800"/>
              <a:gd name="connsiteY1" fmla="*/ 66040 h 807720"/>
              <a:gd name="connisteX2" fmla="*/ 10160 w 304800"/>
              <a:gd name="connsiteY2" fmla="*/ 106680 h 807720"/>
              <a:gd name="connisteX3" fmla="*/ 35560 w 304800"/>
              <a:gd name="connsiteY3" fmla="*/ 223520 h 807720"/>
              <a:gd name="connisteX4" fmla="*/ 35560 w 304800"/>
              <a:gd name="connsiteY4" fmla="*/ 289560 h 807720"/>
              <a:gd name="connisteX5" fmla="*/ 76200 w 304800"/>
              <a:gd name="connsiteY5" fmla="*/ 340360 h 807720"/>
              <a:gd name="connisteX6" fmla="*/ 101600 w 304800"/>
              <a:gd name="connsiteY6" fmla="*/ 452120 h 807720"/>
              <a:gd name="connisteX7" fmla="*/ 142240 w 304800"/>
              <a:gd name="connsiteY7" fmla="*/ 574040 h 807720"/>
              <a:gd name="connisteX8" fmla="*/ 172720 w 304800"/>
              <a:gd name="connsiteY8" fmla="*/ 645160 h 807720"/>
              <a:gd name="connisteX9" fmla="*/ 228600 w 304800"/>
              <a:gd name="connsiteY9" fmla="*/ 721360 h 807720"/>
              <a:gd name="connisteX10" fmla="*/ 269240 w 304800"/>
              <a:gd name="connsiteY10" fmla="*/ 772160 h 807720"/>
              <a:gd name="connisteX11" fmla="*/ 304800 w 304800"/>
              <a:gd name="connsiteY11" fmla="*/ 807720 h 80772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304800" h="807720">
                <a:moveTo>
                  <a:pt x="0" y="0"/>
                </a:moveTo>
                <a:lnTo>
                  <a:pt x="0" y="66040"/>
                </a:lnTo>
                <a:lnTo>
                  <a:pt x="10160" y="106680"/>
                </a:lnTo>
                <a:lnTo>
                  <a:pt x="35560" y="223520"/>
                </a:lnTo>
                <a:lnTo>
                  <a:pt x="35560" y="289560"/>
                </a:lnTo>
                <a:lnTo>
                  <a:pt x="76200" y="340360"/>
                </a:lnTo>
                <a:lnTo>
                  <a:pt x="101600" y="452120"/>
                </a:lnTo>
                <a:lnTo>
                  <a:pt x="142240" y="574040"/>
                </a:lnTo>
                <a:lnTo>
                  <a:pt x="172720" y="645160"/>
                </a:lnTo>
                <a:lnTo>
                  <a:pt x="228600" y="721360"/>
                </a:lnTo>
                <a:lnTo>
                  <a:pt x="269240" y="772160"/>
                </a:lnTo>
                <a:lnTo>
                  <a:pt x="304800" y="807720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pole tekstowe 1"/>
          <p:cNvSpPr txBox="1"/>
          <p:nvPr/>
        </p:nvSpPr>
        <p:spPr>
          <a:xfrm>
            <a:off x="1856058" y="3764582"/>
            <a:ext cx="2306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red</a:t>
            </a:r>
            <a:r>
              <a:rPr lang="pl-PL" dirty="0">
                <a:solidFill>
                  <a:schemeClr val="bg1"/>
                </a:solidFill>
              </a:rPr>
              <a:t> - </a:t>
            </a:r>
            <a:r>
              <a:rPr lang="pl-PL" dirty="0" err="1">
                <a:solidFill>
                  <a:schemeClr val="bg1"/>
                </a:solidFill>
              </a:rPr>
              <a:t>tracking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 err="1">
                <a:solidFill>
                  <a:srgbClr val="002060"/>
                </a:solidFill>
              </a:rPr>
              <a:t>blue</a:t>
            </a:r>
            <a:r>
              <a:rPr lang="pl-PL" dirty="0">
                <a:solidFill>
                  <a:schemeClr val="bg1"/>
                </a:solidFill>
              </a:rPr>
              <a:t> - segment </a:t>
            </a:r>
            <a:r>
              <a:rPr lang="pl-PL" dirty="0" err="1">
                <a:solidFill>
                  <a:schemeClr val="bg1"/>
                </a:solidFill>
              </a:rPr>
              <a:t>center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 err="1">
                <a:solidFill>
                  <a:schemeClr val="bg1"/>
                </a:solidFill>
              </a:rPr>
              <a:t>black</a:t>
            </a:r>
            <a:r>
              <a:rPr lang="pl-PL" dirty="0">
                <a:solidFill>
                  <a:schemeClr val="bg1"/>
                </a:solidFill>
              </a:rPr>
              <a:t> - </a:t>
            </a:r>
            <a:r>
              <a:rPr lang="pl-PL" dirty="0" err="1">
                <a:solidFill>
                  <a:schemeClr val="bg1"/>
                </a:solidFill>
              </a:rPr>
              <a:t>crystal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center</a:t>
            </a:r>
            <a:r>
              <a:rPr lang="pl-PL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1155174" y="6518375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3631310" y="-80683"/>
            <a:ext cx="10353762" cy="970450"/>
          </a:xfrm>
        </p:spPr>
        <p:txBody>
          <a:bodyPr/>
          <a:lstStyle/>
          <a:p>
            <a:r>
              <a:rPr lang="pl-P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173" y="658207"/>
            <a:ext cx="4850401" cy="5225068"/>
          </a:xfrm>
          <a:prstGeom prst="rect">
            <a:avLst/>
          </a:prstGeom>
        </p:spPr>
      </p:pic>
      <p:pic>
        <p:nvPicPr>
          <p:cNvPr id="7" name="Picture 3" descr="Diapositiv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6" y="1640374"/>
            <a:ext cx="6099286" cy="343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Symbol zastępczy zawartości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2104684"/>
              </p:ext>
            </p:extLst>
          </p:nvPr>
        </p:nvGraphicFramePr>
        <p:xfrm>
          <a:off x="1958109" y="5931955"/>
          <a:ext cx="10353674" cy="640080"/>
        </p:xfrm>
        <a:graphic>
          <a:graphicData uri="http://schemas.openxmlformats.org/drawingml/2006/table">
            <a:tbl>
              <a:tblPr/>
              <a:tblGrid>
                <a:gridCol w="517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6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T.</a:t>
                      </a:r>
                      <a:r>
                        <a:rPr lang="pl-PL" sz="1800" baseline="0" dirty="0"/>
                        <a:t> Ostuka, et al.,</a:t>
                      </a:r>
                      <a:endParaRPr lang="en-GB" sz="1800" dirty="0"/>
                    </a:p>
                    <a:p>
                      <a:r>
                        <a:rPr lang="pl-PL" sz="1800" dirty="0"/>
                        <a:t> </a:t>
                      </a:r>
                      <a:r>
                        <a:rPr lang="en-GB" sz="1800" dirty="0"/>
                        <a:t>Phys.Rev.Lett.105:032501,2010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574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46" y="3317503"/>
            <a:ext cx="9339601" cy="2748334"/>
          </a:xfrm>
          <a:prstGeom prst="rect">
            <a:avLst/>
          </a:prstGeom>
        </p:spPr>
      </p:pic>
      <p:pic>
        <p:nvPicPr>
          <p:cNvPr id="6" name="Symbol zastępczy zawartości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75" y="327350"/>
            <a:ext cx="4979401" cy="26578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865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8642" y="170330"/>
            <a:ext cx="10353762" cy="970450"/>
          </a:xfrm>
        </p:spPr>
        <p:txBody>
          <a:bodyPr>
            <a:normAutofit/>
          </a:bodyPr>
          <a:lstStyle/>
          <a:p>
            <a:r>
              <a:rPr lang="pl-PL" sz="3200" baseline="30000" dirty="0"/>
              <a:t>20</a:t>
            </a:r>
            <a:r>
              <a:rPr lang="pl-PL" sz="3200" dirty="0"/>
              <a:t>O </a:t>
            </a:r>
            <a:r>
              <a:rPr lang="pl-PL" sz="3200" dirty="0" err="1"/>
              <a:t>excited</a:t>
            </a:r>
            <a:r>
              <a:rPr lang="pl-PL" sz="3200" dirty="0"/>
              <a:t> </a:t>
            </a:r>
            <a:r>
              <a:rPr lang="pl-PL" sz="3200" dirty="0" err="1"/>
              <a:t>states</a:t>
            </a:r>
            <a:r>
              <a:rPr lang="pl-PL" sz="3200" dirty="0"/>
              <a:t> </a:t>
            </a:r>
            <a:r>
              <a:rPr lang="pl-PL" sz="3200" dirty="0" err="1"/>
              <a:t>lifetimes</a:t>
            </a:r>
            <a:r>
              <a:rPr lang="pl-PL" sz="3200" dirty="0"/>
              <a:t> – </a:t>
            </a:r>
            <a:r>
              <a:rPr lang="pl-PL" sz="3200" dirty="0" err="1"/>
              <a:t>other</a:t>
            </a:r>
            <a:r>
              <a:rPr lang="pl-PL" sz="3200" dirty="0"/>
              <a:t> </a:t>
            </a:r>
            <a:r>
              <a:rPr lang="pl-PL" sz="3200" dirty="0" err="1"/>
              <a:t>experiment</a:t>
            </a:r>
            <a:r>
              <a:rPr lang="pl-PL" sz="3200" dirty="0"/>
              <a:t> </a:t>
            </a:r>
            <a:r>
              <a:rPr lang="pl-PL" sz="3200" dirty="0" err="1"/>
              <a:t>at</a:t>
            </a:r>
            <a:r>
              <a:rPr lang="pl-PL" sz="3200" dirty="0"/>
              <a:t> GANIL</a:t>
            </a:r>
            <a:endParaRPr lang="en-GB" sz="32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89937" y="1292766"/>
            <a:ext cx="1007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E. Clement, A. </a:t>
            </a:r>
            <a:r>
              <a:rPr lang="pl-PL" dirty="0" err="1"/>
              <a:t>Goasduff</a:t>
            </a:r>
            <a:r>
              <a:rPr lang="pl-PL" dirty="0"/>
              <a:t> et al., </a:t>
            </a:r>
            <a:r>
              <a:rPr lang="pl-PL" dirty="0" err="1"/>
              <a:t>experiment</a:t>
            </a:r>
            <a:r>
              <a:rPr lang="pl-PL" dirty="0"/>
              <a:t> </a:t>
            </a:r>
            <a:r>
              <a:rPr lang="pl-PL" dirty="0" err="1"/>
              <a:t>performed</a:t>
            </a:r>
            <a:r>
              <a:rPr lang="pl-PL" dirty="0"/>
              <a:t> </a:t>
            </a:r>
            <a:r>
              <a:rPr lang="pl-PL" dirty="0" err="1"/>
              <a:t>February</a:t>
            </a:r>
            <a:r>
              <a:rPr lang="pl-PL" dirty="0"/>
              <a:t>/March 2020:</a:t>
            </a:r>
          </a:p>
          <a:p>
            <a:r>
              <a:rPr lang="en-GB" dirty="0">
                <a:solidFill>
                  <a:srgbClr val="FFFF00"/>
                </a:solidFill>
              </a:rPr>
              <a:t>Lifetime measurements of the 2</a:t>
            </a:r>
            <a:r>
              <a:rPr lang="en-GB" baseline="30000" dirty="0">
                <a:solidFill>
                  <a:srgbClr val="FFFF00"/>
                </a:solidFill>
              </a:rPr>
              <a:t>+</a:t>
            </a:r>
            <a:r>
              <a:rPr lang="en-GB" baseline="-25000" dirty="0">
                <a:solidFill>
                  <a:srgbClr val="FFFF00"/>
                </a:solidFill>
              </a:rPr>
              <a:t>2</a:t>
            </a:r>
            <a:r>
              <a:rPr lang="en-GB" dirty="0">
                <a:solidFill>
                  <a:srgbClr val="FFFF00"/>
                </a:solidFill>
              </a:rPr>
              <a:t> and 3</a:t>
            </a:r>
            <a:r>
              <a:rPr lang="en-GB" baseline="30000" dirty="0">
                <a:solidFill>
                  <a:srgbClr val="FFFF00"/>
                </a:solidFill>
              </a:rPr>
              <a:t>+</a:t>
            </a:r>
            <a:r>
              <a:rPr lang="en-GB" baseline="-25000" dirty="0">
                <a:solidFill>
                  <a:srgbClr val="FFFF00"/>
                </a:solidFill>
              </a:rPr>
              <a:t>1</a:t>
            </a:r>
            <a:r>
              <a:rPr lang="en-GB" dirty="0">
                <a:solidFill>
                  <a:srgbClr val="FFFF00"/>
                </a:solidFill>
              </a:rPr>
              <a:t> states in </a:t>
            </a:r>
            <a:r>
              <a:rPr lang="en-GB" baseline="30000" dirty="0">
                <a:solidFill>
                  <a:srgbClr val="FFFF00"/>
                </a:solidFill>
              </a:rPr>
              <a:t>20</a:t>
            </a:r>
            <a:r>
              <a:rPr lang="en-GB" dirty="0">
                <a:solidFill>
                  <a:srgbClr val="FFFF00"/>
                </a:solidFill>
              </a:rPr>
              <a:t>O populated by direct nucleon transfer 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79584" y="4606248"/>
            <a:ext cx="2849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Data </a:t>
            </a:r>
            <a:r>
              <a:rPr lang="pl-PL" sz="2400" dirty="0" err="1"/>
              <a:t>under</a:t>
            </a:r>
            <a:r>
              <a:rPr lang="pl-PL" sz="2400" dirty="0"/>
              <a:t> </a:t>
            </a:r>
            <a:r>
              <a:rPr lang="pl-PL" sz="2400" dirty="0" err="1"/>
              <a:t>analysis</a:t>
            </a:r>
            <a:r>
              <a:rPr lang="pl-PL" sz="2400" dirty="0"/>
              <a:t>.</a:t>
            </a:r>
            <a:endParaRPr lang="en-GB" sz="2400" dirty="0"/>
          </a:p>
        </p:txBody>
      </p:sp>
      <p:sp>
        <p:nvSpPr>
          <p:cNvPr id="6" name="Prostokąt 5"/>
          <p:cNvSpPr/>
          <p:nvPr/>
        </p:nvSpPr>
        <p:spPr>
          <a:xfrm>
            <a:off x="889937" y="2084425"/>
            <a:ext cx="953793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Experimental</a:t>
            </a:r>
            <a:r>
              <a:rPr lang="pl-PL" dirty="0"/>
              <a:t> setup </a:t>
            </a:r>
            <a:r>
              <a:rPr lang="pl-PL" dirty="0" err="1"/>
              <a:t>contains</a:t>
            </a:r>
            <a:r>
              <a:rPr lang="pl-PL" dirty="0"/>
              <a:t>: MUGAST (</a:t>
            </a:r>
            <a:r>
              <a:rPr lang="pl-PL" dirty="0" err="1"/>
              <a:t>charget</a:t>
            </a:r>
            <a:r>
              <a:rPr lang="pl-PL" dirty="0"/>
              <a:t> </a:t>
            </a:r>
            <a:r>
              <a:rPr lang="pl-PL" dirty="0" err="1"/>
              <a:t>particles</a:t>
            </a:r>
            <a:r>
              <a:rPr lang="pl-PL" dirty="0"/>
              <a:t>), VAMOS++ </a:t>
            </a:r>
            <a:r>
              <a:rPr lang="pl-PL" dirty="0" err="1"/>
              <a:t>spectrometer</a:t>
            </a:r>
            <a:r>
              <a:rPr lang="pl-PL" dirty="0"/>
              <a:t>, AGATA.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en-GB" dirty="0"/>
              <a:t> </a:t>
            </a:r>
            <a:r>
              <a:rPr lang="en-US" baseline="30000" dirty="0"/>
              <a:t>19</a:t>
            </a:r>
            <a:r>
              <a:rPr lang="en-US" dirty="0"/>
              <a:t>O(</a:t>
            </a:r>
            <a:r>
              <a:rPr lang="en-US" dirty="0" err="1"/>
              <a:t>d,p</a:t>
            </a:r>
            <a:r>
              <a:rPr lang="en-US" dirty="0"/>
              <a:t>)</a:t>
            </a:r>
            <a:r>
              <a:rPr lang="en-US" baseline="30000" dirty="0"/>
              <a:t>20</a:t>
            </a:r>
            <a:r>
              <a:rPr lang="en-US" dirty="0"/>
              <a:t>O reaction</a:t>
            </a:r>
            <a:endParaRPr lang="en-GB" dirty="0"/>
          </a:p>
        </p:txBody>
      </p:sp>
      <p:pic>
        <p:nvPicPr>
          <p:cNvPr id="38915" name="Picture 3" descr="Diapositiv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33" y="2677832"/>
            <a:ext cx="659923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25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680" y="1447970"/>
            <a:ext cx="5511200" cy="496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64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/>
          <p:cNvSpPr txBox="1"/>
          <p:nvPr/>
        </p:nvSpPr>
        <p:spPr>
          <a:xfrm>
            <a:off x="167718" y="149928"/>
            <a:ext cx="1035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/>
              <a:t>Simulation</a:t>
            </a:r>
            <a:r>
              <a:rPr lang="pl-PL" sz="3200" b="1" dirty="0"/>
              <a:t> </a:t>
            </a:r>
            <a:r>
              <a:rPr lang="pl-PL" sz="3200" b="1" dirty="0" err="1"/>
              <a:t>ingredients</a:t>
            </a:r>
            <a:r>
              <a:rPr lang="pl-PL" sz="3200" b="1" dirty="0"/>
              <a:t> – </a:t>
            </a:r>
            <a:r>
              <a:rPr lang="pl-PL" sz="3200" b="1" dirty="0" err="1"/>
              <a:t>velocity</a:t>
            </a:r>
            <a:r>
              <a:rPr lang="pl-PL" sz="3200" b="1" dirty="0"/>
              <a:t>, </a:t>
            </a:r>
            <a:r>
              <a:rPr lang="pl-PL" sz="3200" b="1" dirty="0" err="1"/>
              <a:t>stopping</a:t>
            </a:r>
            <a:r>
              <a:rPr lang="pl-PL" sz="3200" b="1" dirty="0"/>
              <a:t> </a:t>
            </a:r>
            <a:r>
              <a:rPr lang="pl-PL" sz="3200" b="1" dirty="0" err="1"/>
              <a:t>powers</a:t>
            </a:r>
            <a:r>
              <a:rPr lang="pl-PL" sz="3200" b="1" dirty="0"/>
              <a:t>, </a:t>
            </a:r>
            <a:r>
              <a:rPr lang="pl-PL" sz="3200" b="1" dirty="0" err="1"/>
              <a:t>theta</a:t>
            </a:r>
            <a:endParaRPr lang="it-IT" sz="32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7082118" y="6127629"/>
            <a:ext cx="3218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VAMOS++ </a:t>
            </a:r>
            <a:r>
              <a:rPr lang="pl-PL" dirty="0" err="1"/>
              <a:t>acceptance</a:t>
            </a:r>
            <a:r>
              <a:rPr lang="pl-PL" dirty="0"/>
              <a:t> </a:t>
            </a:r>
            <a:r>
              <a:rPr lang="pl-PL" dirty="0" err="1"/>
              <a:t>take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account</a:t>
            </a:r>
            <a:r>
              <a:rPr lang="pl-PL" dirty="0"/>
              <a:t> (</a:t>
            </a:r>
            <a:r>
              <a:rPr lang="pl-PL" dirty="0" err="1"/>
              <a:t>Brho</a:t>
            </a:r>
            <a:r>
              <a:rPr lang="pl-PL" dirty="0"/>
              <a:t>, E, M, Q)</a:t>
            </a:r>
          </a:p>
          <a:p>
            <a:endParaRPr lang="pl-PL" dirty="0"/>
          </a:p>
          <a:p>
            <a:endParaRPr lang="en-GB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24" y="1617542"/>
            <a:ext cx="5914195" cy="4265733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0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a 31"/>
          <p:cNvGrpSpPr/>
          <p:nvPr/>
        </p:nvGrpSpPr>
        <p:grpSpPr>
          <a:xfrm>
            <a:off x="1950685" y="950260"/>
            <a:ext cx="7139528" cy="4770294"/>
            <a:chOff x="1547272" y="908720"/>
            <a:chExt cx="9120729" cy="6120680"/>
          </a:xfrm>
        </p:grpSpPr>
        <p:pic>
          <p:nvPicPr>
            <p:cNvPr id="93" name="Obraz 92">
              <a:extLst>
                <a:ext uri="{FF2B5EF4-FFF2-40B4-BE49-F238E27FC236}">
                  <a16:creationId xmlns:a16="http://schemas.microsoft.com/office/drawing/2014/main" id="{1822C9D3-DEB6-E340-BEED-9D5158D53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272" y="908720"/>
              <a:ext cx="9120729" cy="6120680"/>
            </a:xfrm>
            <a:prstGeom prst="rect">
              <a:avLst/>
            </a:prstGeom>
          </p:spPr>
        </p:pic>
        <p:grpSp>
          <p:nvGrpSpPr>
            <p:cNvPr id="27" name="Grupa 26"/>
            <p:cNvGrpSpPr/>
            <p:nvPr/>
          </p:nvGrpSpPr>
          <p:grpSpPr>
            <a:xfrm>
              <a:off x="2690479" y="1175684"/>
              <a:ext cx="7532679" cy="5512745"/>
              <a:chOff x="1166478" y="1175683"/>
              <a:chExt cx="7532679" cy="5512745"/>
            </a:xfrm>
          </p:grpSpPr>
          <p:sp>
            <p:nvSpPr>
              <p:cNvPr id="3" name="Prostokąt 2">
                <a:extLst>
                  <a:ext uri="{FF2B5EF4-FFF2-40B4-BE49-F238E27FC236}">
                    <a16:creationId xmlns:a16="http://schemas.microsoft.com/office/drawing/2014/main" id="{E6E673BF-D0E9-C549-AAE1-4C9E43DA4397}"/>
                  </a:ext>
                </a:extLst>
              </p:cNvPr>
              <p:cNvSpPr/>
              <p:nvPr/>
            </p:nvSpPr>
            <p:spPr bwMode="auto">
              <a:xfrm>
                <a:off x="1269856" y="1218221"/>
                <a:ext cx="7231990" cy="5307123"/>
              </a:xfrm>
              <a:prstGeom prst="rect">
                <a:avLst/>
              </a:prstGeom>
              <a:solidFill>
                <a:schemeClr val="tx1"/>
              </a:solidFill>
              <a:ln w="19050" cap="flat" cmpd="sng" algn="ctr">
                <a:noFill/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49" name="Grupa 148">
                <a:extLst>
                  <a:ext uri="{FF2B5EF4-FFF2-40B4-BE49-F238E27FC236}">
                    <a16:creationId xmlns:a16="http://schemas.microsoft.com/office/drawing/2014/main" id="{ACD9D583-71C0-3142-9560-4CAB76C7F0D2}"/>
                  </a:ext>
                </a:extLst>
              </p:cNvPr>
              <p:cNvGrpSpPr/>
              <p:nvPr/>
            </p:nvGrpSpPr>
            <p:grpSpPr>
              <a:xfrm>
                <a:off x="1516876" y="1722277"/>
                <a:ext cx="6973354" cy="4311208"/>
                <a:chOff x="1313077" y="1412776"/>
                <a:chExt cx="6973354" cy="4311208"/>
              </a:xfrm>
            </p:grpSpPr>
            <p:cxnSp>
              <p:nvCxnSpPr>
                <p:cNvPr id="4" name="Łącznik prosty 3">
                  <a:extLst>
                    <a:ext uri="{FF2B5EF4-FFF2-40B4-BE49-F238E27FC236}">
                      <a16:creationId xmlns:a16="http://schemas.microsoft.com/office/drawing/2014/main" id="{45667C11-3F75-6A4B-83E0-A7268A26A02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313077" y="1412776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" name="Łącznik prosty 5">
                  <a:extLst>
                    <a:ext uri="{FF2B5EF4-FFF2-40B4-BE49-F238E27FC236}">
                      <a16:creationId xmlns:a16="http://schemas.microsoft.com/office/drawing/2014/main" id="{78629486-5ACF-2D4B-BAA2-F616CADD363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24805" y="148478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" name="Łącznik prosty 7">
                  <a:extLst>
                    <a:ext uri="{FF2B5EF4-FFF2-40B4-BE49-F238E27FC236}">
                      <a16:creationId xmlns:a16="http://schemas.microsoft.com/office/drawing/2014/main" id="{6D0372A3-D96C-9243-A552-EB2611DD93F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464249" y="1653248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" name="Łącznik prosty 9">
                  <a:extLst>
                    <a:ext uri="{FF2B5EF4-FFF2-40B4-BE49-F238E27FC236}">
                      <a16:creationId xmlns:a16="http://schemas.microsoft.com/office/drawing/2014/main" id="{D22080B1-C041-0747-973E-DD2FF0F71A7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968921" y="2132856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" name="Łącznik prosty 11">
                  <a:extLst>
                    <a:ext uri="{FF2B5EF4-FFF2-40B4-BE49-F238E27FC236}">
                      <a16:creationId xmlns:a16="http://schemas.microsoft.com/office/drawing/2014/main" id="{47699A45-2064-9C4A-8A1C-A3119D9532C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761077" y="1628800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" name="Łącznik prosty 13">
                  <a:extLst>
                    <a:ext uri="{FF2B5EF4-FFF2-40B4-BE49-F238E27FC236}">
                      <a16:creationId xmlns:a16="http://schemas.microsoft.com/office/drawing/2014/main" id="{AB1FEC85-031E-F147-AFFF-1C1B32F5BCC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265077" y="228958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" name="Łącznik prosty 15">
                  <a:extLst>
                    <a:ext uri="{FF2B5EF4-FFF2-40B4-BE49-F238E27FC236}">
                      <a16:creationId xmlns:a16="http://schemas.microsoft.com/office/drawing/2014/main" id="{9DB72645-3DDC-8B49-B4CD-9394FC490E1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805077" y="331198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" name="Łącznik prosty 17">
                  <a:extLst>
                    <a:ext uri="{FF2B5EF4-FFF2-40B4-BE49-F238E27FC236}">
                      <a16:creationId xmlns:a16="http://schemas.microsoft.com/office/drawing/2014/main" id="{77404D60-143A-CA4E-A1A1-9F41026EC11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381189" y="256490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" name="Łącznik prosty 19">
                  <a:extLst>
                    <a:ext uri="{FF2B5EF4-FFF2-40B4-BE49-F238E27FC236}">
                      <a16:creationId xmlns:a16="http://schemas.microsoft.com/office/drawing/2014/main" id="{B16973F7-4F67-5144-806A-89D3F834EAB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029077" y="341090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" name="Łącznik prosty 21">
                  <a:extLst>
                    <a:ext uri="{FF2B5EF4-FFF2-40B4-BE49-F238E27FC236}">
                      <a16:creationId xmlns:a16="http://schemas.microsoft.com/office/drawing/2014/main" id="{B5394754-F2F5-B44B-AA7C-221268233F6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821417" y="388798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" name="Łącznik prosty 23">
                  <a:extLst>
                    <a:ext uri="{FF2B5EF4-FFF2-40B4-BE49-F238E27FC236}">
                      <a16:creationId xmlns:a16="http://schemas.microsoft.com/office/drawing/2014/main" id="{9E3EFCEF-CD4F-8144-9CD1-E680EC51872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638359" y="3860936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" name="Łącznik prosty 37">
                  <a:extLst>
                    <a:ext uri="{FF2B5EF4-FFF2-40B4-BE49-F238E27FC236}">
                      <a16:creationId xmlns:a16="http://schemas.microsoft.com/office/drawing/2014/main" id="{C76DCEED-5AA7-9D43-A17C-1D991B63427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8070407" y="572398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52" name="Grupa 51">
                <a:extLst>
                  <a:ext uri="{FF2B5EF4-FFF2-40B4-BE49-F238E27FC236}">
                    <a16:creationId xmlns:a16="http://schemas.microsoft.com/office/drawing/2014/main" id="{6969150E-CBD2-034A-ABE1-6A57D5B9838B}"/>
                  </a:ext>
                </a:extLst>
              </p:cNvPr>
              <p:cNvGrpSpPr/>
              <p:nvPr/>
            </p:nvGrpSpPr>
            <p:grpSpPr>
              <a:xfrm>
                <a:off x="1313883" y="1703950"/>
                <a:ext cx="614170" cy="468702"/>
                <a:chOff x="3520651" y="-81990"/>
                <a:chExt cx="614170" cy="468702"/>
              </a:xfrm>
            </p:grpSpPr>
            <p:sp>
              <p:nvSpPr>
                <p:cNvPr id="53" name="pole tekstowe 52">
                  <a:extLst>
                    <a:ext uri="{FF2B5EF4-FFF2-40B4-BE49-F238E27FC236}">
                      <a16:creationId xmlns:a16="http://schemas.microsoft.com/office/drawing/2014/main" id="{4EF1EDF6-4314-9144-82F7-1BABC13E6E5F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51328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He</a:t>
                  </a:r>
                </a:p>
              </p:txBody>
            </p:sp>
            <p:sp>
              <p:nvSpPr>
                <p:cNvPr id="54" name="pole tekstowe 53">
                  <a:extLst>
                    <a:ext uri="{FF2B5EF4-FFF2-40B4-BE49-F238E27FC236}">
                      <a16:creationId xmlns:a16="http://schemas.microsoft.com/office/drawing/2014/main" id="{ABBAD7AB-7C77-3347-9FFC-B4635049B8E1}"/>
                    </a:ext>
                  </a:extLst>
                </p:cNvPr>
                <p:cNvSpPr txBox="1"/>
                <p:nvPr/>
              </p:nvSpPr>
              <p:spPr>
                <a:xfrm>
                  <a:off x="3520651" y="-81990"/>
                  <a:ext cx="2984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55" name="Grupa 54">
                <a:extLst>
                  <a:ext uri="{FF2B5EF4-FFF2-40B4-BE49-F238E27FC236}">
                    <a16:creationId xmlns:a16="http://schemas.microsoft.com/office/drawing/2014/main" id="{E54E62B8-376A-9F4D-836E-FEC5CD9D2450}"/>
                  </a:ext>
                </a:extLst>
              </p:cNvPr>
              <p:cNvGrpSpPr/>
              <p:nvPr/>
            </p:nvGrpSpPr>
            <p:grpSpPr>
              <a:xfrm>
                <a:off x="1910701" y="1779939"/>
                <a:ext cx="614170" cy="468702"/>
                <a:chOff x="3520651" y="-81990"/>
                <a:chExt cx="614170" cy="468702"/>
              </a:xfrm>
            </p:grpSpPr>
            <p:sp>
              <p:nvSpPr>
                <p:cNvPr id="56" name="pole tekstowe 55">
                  <a:extLst>
                    <a:ext uri="{FF2B5EF4-FFF2-40B4-BE49-F238E27FC236}">
                      <a16:creationId xmlns:a16="http://schemas.microsoft.com/office/drawing/2014/main" id="{2EBBFE09-D24B-CD41-8BD6-D1892D2A9AFC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51328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He</a:t>
                  </a:r>
                </a:p>
              </p:txBody>
            </p:sp>
            <p:sp>
              <p:nvSpPr>
                <p:cNvPr id="57" name="pole tekstowe 56">
                  <a:extLst>
                    <a:ext uri="{FF2B5EF4-FFF2-40B4-BE49-F238E27FC236}">
                      <a16:creationId xmlns:a16="http://schemas.microsoft.com/office/drawing/2014/main" id="{83612692-3AA6-784E-9900-56924B2F259F}"/>
                    </a:ext>
                  </a:extLst>
                </p:cNvPr>
                <p:cNvSpPr txBox="1"/>
                <p:nvPr/>
              </p:nvSpPr>
              <p:spPr>
                <a:xfrm>
                  <a:off x="3520651" y="-81990"/>
                  <a:ext cx="2984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58" name="Grupa 57">
                <a:extLst>
                  <a:ext uri="{FF2B5EF4-FFF2-40B4-BE49-F238E27FC236}">
                    <a16:creationId xmlns:a16="http://schemas.microsoft.com/office/drawing/2014/main" id="{94CF937E-1AB0-EB43-9BD1-7AA76F803823}"/>
                  </a:ext>
                </a:extLst>
              </p:cNvPr>
              <p:cNvGrpSpPr/>
              <p:nvPr/>
            </p:nvGrpSpPr>
            <p:grpSpPr>
              <a:xfrm>
                <a:off x="2479670" y="2037731"/>
                <a:ext cx="485930" cy="468702"/>
                <a:chOff x="3520651" y="-81990"/>
                <a:chExt cx="485930" cy="468702"/>
              </a:xfrm>
            </p:grpSpPr>
            <p:sp>
              <p:nvSpPr>
                <p:cNvPr id="59" name="pole tekstowe 58">
                  <a:extLst>
                    <a:ext uri="{FF2B5EF4-FFF2-40B4-BE49-F238E27FC236}">
                      <a16:creationId xmlns:a16="http://schemas.microsoft.com/office/drawing/2014/main" id="{CD65788E-C4DB-004A-9001-B0EE7E295C83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38504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Li</a:t>
                  </a:r>
                </a:p>
              </p:txBody>
            </p:sp>
            <p:sp>
              <p:nvSpPr>
                <p:cNvPr id="60" name="pole tekstowe 59">
                  <a:extLst>
                    <a:ext uri="{FF2B5EF4-FFF2-40B4-BE49-F238E27FC236}">
                      <a16:creationId xmlns:a16="http://schemas.microsoft.com/office/drawing/2014/main" id="{9EB3D441-CC96-0343-9E95-1C247A623CCA}"/>
                    </a:ext>
                  </a:extLst>
                </p:cNvPr>
                <p:cNvSpPr txBox="1"/>
                <p:nvPr/>
              </p:nvSpPr>
              <p:spPr>
                <a:xfrm>
                  <a:off x="3520651" y="-81990"/>
                  <a:ext cx="2984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61" name="Grupa 60">
                <a:extLst>
                  <a:ext uri="{FF2B5EF4-FFF2-40B4-BE49-F238E27FC236}">
                    <a16:creationId xmlns:a16="http://schemas.microsoft.com/office/drawing/2014/main" id="{ABDBC962-D86B-634A-888B-C24A5460910D}"/>
                  </a:ext>
                </a:extLst>
              </p:cNvPr>
              <p:cNvGrpSpPr/>
              <p:nvPr/>
            </p:nvGrpSpPr>
            <p:grpSpPr>
              <a:xfrm>
                <a:off x="3010575" y="2468782"/>
                <a:ext cx="495212" cy="479088"/>
                <a:chOff x="3520651" y="-81990"/>
                <a:chExt cx="453492" cy="416088"/>
              </a:xfrm>
            </p:grpSpPr>
            <p:sp>
              <p:nvSpPr>
                <p:cNvPr id="62" name="pole tekstowe 61">
                  <a:extLst>
                    <a:ext uri="{FF2B5EF4-FFF2-40B4-BE49-F238E27FC236}">
                      <a16:creationId xmlns:a16="http://schemas.microsoft.com/office/drawing/2014/main" id="{61821EA8-7366-2347-8B38-A6B26DA6C28D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352604" cy="347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Li</a:t>
                  </a:r>
                </a:p>
              </p:txBody>
            </p:sp>
            <p:sp>
              <p:nvSpPr>
                <p:cNvPr id="63" name="pole tekstowe 62">
                  <a:extLst>
                    <a:ext uri="{FF2B5EF4-FFF2-40B4-BE49-F238E27FC236}">
                      <a16:creationId xmlns:a16="http://schemas.microsoft.com/office/drawing/2014/main" id="{05EDEDC2-F735-A84C-9887-2240ACE9A229}"/>
                    </a:ext>
                  </a:extLst>
                </p:cNvPr>
                <p:cNvSpPr txBox="1"/>
                <p:nvPr/>
              </p:nvSpPr>
              <p:spPr>
                <a:xfrm>
                  <a:off x="3520651" y="-81990"/>
                  <a:ext cx="273334" cy="294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7</a:t>
                  </a:r>
                </a:p>
              </p:txBody>
            </p:sp>
          </p:grpSp>
          <p:grpSp>
            <p:nvGrpSpPr>
              <p:cNvPr id="64" name="Grupa 63">
                <a:extLst>
                  <a:ext uri="{FF2B5EF4-FFF2-40B4-BE49-F238E27FC236}">
                    <a16:creationId xmlns:a16="http://schemas.microsoft.com/office/drawing/2014/main" id="{4DF81D5A-A0ED-DE49-ABA8-BB203A05A044}"/>
                  </a:ext>
                </a:extLst>
              </p:cNvPr>
              <p:cNvGrpSpPr/>
              <p:nvPr/>
            </p:nvGrpSpPr>
            <p:grpSpPr>
              <a:xfrm>
                <a:off x="3728883" y="1970458"/>
                <a:ext cx="623451" cy="479088"/>
                <a:chOff x="3520651" y="-81990"/>
                <a:chExt cx="570928" cy="416088"/>
              </a:xfrm>
            </p:grpSpPr>
            <p:sp>
              <p:nvSpPr>
                <p:cNvPr id="65" name="pole tekstowe 64">
                  <a:extLst>
                    <a:ext uri="{FF2B5EF4-FFF2-40B4-BE49-F238E27FC236}">
                      <a16:creationId xmlns:a16="http://schemas.microsoft.com/office/drawing/2014/main" id="{19133375-1A79-7B48-A7A2-8582D5BB8A58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470040" cy="347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He</a:t>
                  </a:r>
                </a:p>
              </p:txBody>
            </p:sp>
            <p:sp>
              <p:nvSpPr>
                <p:cNvPr id="66" name="pole tekstowe 65">
                  <a:extLst>
                    <a:ext uri="{FF2B5EF4-FFF2-40B4-BE49-F238E27FC236}">
                      <a16:creationId xmlns:a16="http://schemas.microsoft.com/office/drawing/2014/main" id="{790BED2B-7A16-824B-B963-DA673E4CC18E}"/>
                    </a:ext>
                  </a:extLst>
                </p:cNvPr>
                <p:cNvSpPr txBox="1"/>
                <p:nvPr/>
              </p:nvSpPr>
              <p:spPr>
                <a:xfrm>
                  <a:off x="3520651" y="-81990"/>
                  <a:ext cx="273334" cy="294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8</a:t>
                  </a:r>
                </a:p>
              </p:txBody>
            </p:sp>
          </p:grpSp>
          <p:grpSp>
            <p:nvGrpSpPr>
              <p:cNvPr id="67" name="Grupa 66">
                <a:extLst>
                  <a:ext uri="{FF2B5EF4-FFF2-40B4-BE49-F238E27FC236}">
                    <a16:creationId xmlns:a16="http://schemas.microsoft.com/office/drawing/2014/main" id="{D44952C6-7299-C047-BB44-80BDEDF7F434}"/>
                  </a:ext>
                </a:extLst>
              </p:cNvPr>
              <p:cNvGrpSpPr/>
              <p:nvPr/>
            </p:nvGrpSpPr>
            <p:grpSpPr>
              <a:xfrm>
                <a:off x="4248859" y="2653461"/>
                <a:ext cx="495212" cy="479088"/>
                <a:chOff x="3520651" y="-81990"/>
                <a:chExt cx="453492" cy="416088"/>
              </a:xfrm>
            </p:grpSpPr>
            <p:sp>
              <p:nvSpPr>
                <p:cNvPr id="68" name="pole tekstowe 67">
                  <a:extLst>
                    <a:ext uri="{FF2B5EF4-FFF2-40B4-BE49-F238E27FC236}">
                      <a16:creationId xmlns:a16="http://schemas.microsoft.com/office/drawing/2014/main" id="{3F3455A1-4882-6143-9871-FB6954BF6739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352604" cy="347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Li</a:t>
                  </a:r>
                </a:p>
              </p:txBody>
            </p:sp>
            <p:sp>
              <p:nvSpPr>
                <p:cNvPr id="69" name="pole tekstowe 68">
                  <a:extLst>
                    <a:ext uri="{FF2B5EF4-FFF2-40B4-BE49-F238E27FC236}">
                      <a16:creationId xmlns:a16="http://schemas.microsoft.com/office/drawing/2014/main" id="{A996360D-FE38-EE4C-8C68-A758D9CA71BA}"/>
                    </a:ext>
                  </a:extLst>
                </p:cNvPr>
                <p:cNvSpPr txBox="1"/>
                <p:nvPr/>
              </p:nvSpPr>
              <p:spPr>
                <a:xfrm>
                  <a:off x="3520651" y="-81990"/>
                  <a:ext cx="273334" cy="294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8</a:t>
                  </a:r>
                </a:p>
              </p:txBody>
            </p:sp>
          </p:grpSp>
          <p:grpSp>
            <p:nvGrpSpPr>
              <p:cNvPr id="70" name="Grupa 69">
                <a:extLst>
                  <a:ext uri="{FF2B5EF4-FFF2-40B4-BE49-F238E27FC236}">
                    <a16:creationId xmlns:a16="http://schemas.microsoft.com/office/drawing/2014/main" id="{4D5E14CF-6635-504A-BD12-8DCDBABE216A}"/>
                  </a:ext>
                </a:extLst>
              </p:cNvPr>
              <p:cNvGrpSpPr/>
              <p:nvPr/>
            </p:nvGrpSpPr>
            <p:grpSpPr>
              <a:xfrm>
                <a:off x="4837596" y="3630506"/>
                <a:ext cx="609024" cy="479088"/>
                <a:chOff x="3520651" y="-81990"/>
                <a:chExt cx="557716" cy="416088"/>
              </a:xfrm>
            </p:grpSpPr>
            <p:sp>
              <p:nvSpPr>
                <p:cNvPr id="71" name="pole tekstowe 70">
                  <a:extLst>
                    <a:ext uri="{FF2B5EF4-FFF2-40B4-BE49-F238E27FC236}">
                      <a16:creationId xmlns:a16="http://schemas.microsoft.com/office/drawing/2014/main" id="{C71250FB-495F-AE47-B9DA-4E2D45779C41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456828" cy="347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Be</a:t>
                  </a:r>
                </a:p>
              </p:txBody>
            </p:sp>
            <p:sp>
              <p:nvSpPr>
                <p:cNvPr id="72" name="pole tekstowe 71">
                  <a:extLst>
                    <a:ext uri="{FF2B5EF4-FFF2-40B4-BE49-F238E27FC236}">
                      <a16:creationId xmlns:a16="http://schemas.microsoft.com/office/drawing/2014/main" id="{9E695668-D380-ED41-BC4D-53675D4239EC}"/>
                    </a:ext>
                  </a:extLst>
                </p:cNvPr>
                <p:cNvSpPr txBox="1"/>
                <p:nvPr/>
              </p:nvSpPr>
              <p:spPr>
                <a:xfrm>
                  <a:off x="3520651" y="-81990"/>
                  <a:ext cx="273334" cy="294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8</a:t>
                  </a:r>
                </a:p>
              </p:txBody>
            </p:sp>
          </p:grpSp>
          <p:grpSp>
            <p:nvGrpSpPr>
              <p:cNvPr id="73" name="Grupa 72">
                <a:extLst>
                  <a:ext uri="{FF2B5EF4-FFF2-40B4-BE49-F238E27FC236}">
                    <a16:creationId xmlns:a16="http://schemas.microsoft.com/office/drawing/2014/main" id="{3DEE8083-5D55-A649-8CAE-390EED39E78C}"/>
                  </a:ext>
                </a:extLst>
              </p:cNvPr>
              <p:cNvGrpSpPr/>
              <p:nvPr/>
            </p:nvGrpSpPr>
            <p:grpSpPr>
              <a:xfrm>
                <a:off x="5384316" y="2946853"/>
                <a:ext cx="495212" cy="479088"/>
                <a:chOff x="3520651" y="-81990"/>
                <a:chExt cx="453492" cy="416088"/>
              </a:xfrm>
            </p:grpSpPr>
            <p:sp>
              <p:nvSpPr>
                <p:cNvPr id="74" name="pole tekstowe 73">
                  <a:extLst>
                    <a:ext uri="{FF2B5EF4-FFF2-40B4-BE49-F238E27FC236}">
                      <a16:creationId xmlns:a16="http://schemas.microsoft.com/office/drawing/2014/main" id="{C8AF37C9-BEEA-8049-9467-74562E24C2E3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352604" cy="347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Li</a:t>
                  </a:r>
                </a:p>
              </p:txBody>
            </p:sp>
            <p:sp>
              <p:nvSpPr>
                <p:cNvPr id="75" name="pole tekstowe 74">
                  <a:extLst>
                    <a:ext uri="{FF2B5EF4-FFF2-40B4-BE49-F238E27FC236}">
                      <a16:creationId xmlns:a16="http://schemas.microsoft.com/office/drawing/2014/main" id="{B8AA7077-8493-E444-A29D-1FB0DC5A95A5}"/>
                    </a:ext>
                  </a:extLst>
                </p:cNvPr>
                <p:cNvSpPr txBox="1"/>
                <p:nvPr/>
              </p:nvSpPr>
              <p:spPr>
                <a:xfrm>
                  <a:off x="3520651" y="-81990"/>
                  <a:ext cx="273334" cy="294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9</a:t>
                  </a:r>
                </a:p>
              </p:txBody>
            </p:sp>
          </p:grpSp>
          <p:grpSp>
            <p:nvGrpSpPr>
              <p:cNvPr id="76" name="Grupa 75">
                <a:extLst>
                  <a:ext uri="{FF2B5EF4-FFF2-40B4-BE49-F238E27FC236}">
                    <a16:creationId xmlns:a16="http://schemas.microsoft.com/office/drawing/2014/main" id="{673DCAA9-1D81-BB45-A5D6-975842161071}"/>
                  </a:ext>
                </a:extLst>
              </p:cNvPr>
              <p:cNvGrpSpPr/>
              <p:nvPr/>
            </p:nvGrpSpPr>
            <p:grpSpPr>
              <a:xfrm>
                <a:off x="6010842" y="3755201"/>
                <a:ext cx="609024" cy="479088"/>
                <a:chOff x="3520651" y="-81990"/>
                <a:chExt cx="557716" cy="416088"/>
              </a:xfrm>
            </p:grpSpPr>
            <p:sp>
              <p:nvSpPr>
                <p:cNvPr id="77" name="pole tekstowe 76">
                  <a:extLst>
                    <a:ext uri="{FF2B5EF4-FFF2-40B4-BE49-F238E27FC236}">
                      <a16:creationId xmlns:a16="http://schemas.microsoft.com/office/drawing/2014/main" id="{4F1D26B5-83EB-C549-B790-8E0F30352222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456828" cy="347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Be</a:t>
                  </a:r>
                </a:p>
              </p:txBody>
            </p:sp>
            <p:sp>
              <p:nvSpPr>
                <p:cNvPr id="78" name="pole tekstowe 77">
                  <a:extLst>
                    <a:ext uri="{FF2B5EF4-FFF2-40B4-BE49-F238E27FC236}">
                      <a16:creationId xmlns:a16="http://schemas.microsoft.com/office/drawing/2014/main" id="{58C24935-D24B-CB45-A2E0-6C093ABBD8FE}"/>
                    </a:ext>
                  </a:extLst>
                </p:cNvPr>
                <p:cNvSpPr txBox="1"/>
                <p:nvPr/>
              </p:nvSpPr>
              <p:spPr>
                <a:xfrm>
                  <a:off x="3520651" y="-81990"/>
                  <a:ext cx="273334" cy="294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9</a:t>
                  </a:r>
                </a:p>
              </p:txBody>
            </p:sp>
          </p:grpSp>
          <p:grpSp>
            <p:nvGrpSpPr>
              <p:cNvPr id="79" name="Grupa 78">
                <a:extLst>
                  <a:ext uri="{FF2B5EF4-FFF2-40B4-BE49-F238E27FC236}">
                    <a16:creationId xmlns:a16="http://schemas.microsoft.com/office/drawing/2014/main" id="{A5C9EC2D-9D3A-3A4F-9B03-67023F3ADB44}"/>
                  </a:ext>
                </a:extLst>
              </p:cNvPr>
              <p:cNvGrpSpPr/>
              <p:nvPr/>
            </p:nvGrpSpPr>
            <p:grpSpPr>
              <a:xfrm>
                <a:off x="6723880" y="4308397"/>
                <a:ext cx="713570" cy="444047"/>
                <a:chOff x="3424912" y="-51557"/>
                <a:chExt cx="653455" cy="385655"/>
              </a:xfrm>
            </p:grpSpPr>
            <p:sp>
              <p:nvSpPr>
                <p:cNvPr id="80" name="pole tekstowe 79">
                  <a:extLst>
                    <a:ext uri="{FF2B5EF4-FFF2-40B4-BE49-F238E27FC236}">
                      <a16:creationId xmlns:a16="http://schemas.microsoft.com/office/drawing/2014/main" id="{BDBCC422-3BE0-4140-A288-BEF9875082B0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456828" cy="347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Be</a:t>
                  </a:r>
                </a:p>
              </p:txBody>
            </p:sp>
            <p:sp>
              <p:nvSpPr>
                <p:cNvPr id="81" name="pole tekstowe 80">
                  <a:extLst>
                    <a:ext uri="{FF2B5EF4-FFF2-40B4-BE49-F238E27FC236}">
                      <a16:creationId xmlns:a16="http://schemas.microsoft.com/office/drawing/2014/main" id="{D5BE195A-BA35-624A-B353-92A33DB61F91}"/>
                    </a:ext>
                  </a:extLst>
                </p:cNvPr>
                <p:cNvSpPr txBox="1"/>
                <p:nvPr/>
              </p:nvSpPr>
              <p:spPr>
                <a:xfrm>
                  <a:off x="3424912" y="-51557"/>
                  <a:ext cx="377558" cy="294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10</a:t>
                  </a:r>
                </a:p>
              </p:txBody>
            </p:sp>
          </p:grpSp>
          <p:grpSp>
            <p:nvGrpSpPr>
              <p:cNvPr id="82" name="Grupa 81">
                <a:extLst>
                  <a:ext uri="{FF2B5EF4-FFF2-40B4-BE49-F238E27FC236}">
                    <a16:creationId xmlns:a16="http://schemas.microsoft.com/office/drawing/2014/main" id="{F039D7A6-5240-5E49-B398-572C151910EB}"/>
                  </a:ext>
                </a:extLst>
              </p:cNvPr>
              <p:cNvGrpSpPr/>
              <p:nvPr/>
            </p:nvGrpSpPr>
            <p:grpSpPr>
              <a:xfrm>
                <a:off x="7580123" y="4256074"/>
                <a:ext cx="570904" cy="444047"/>
                <a:chOff x="3424912" y="-51557"/>
                <a:chExt cx="522808" cy="385655"/>
              </a:xfrm>
            </p:grpSpPr>
            <p:sp>
              <p:nvSpPr>
                <p:cNvPr id="83" name="pole tekstowe 82">
                  <a:extLst>
                    <a:ext uri="{FF2B5EF4-FFF2-40B4-BE49-F238E27FC236}">
                      <a16:creationId xmlns:a16="http://schemas.microsoft.com/office/drawing/2014/main" id="{8545CE9A-0BE8-3844-9B80-0E0AFC5756C7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326181" cy="347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84" name="pole tekstowe 83">
                  <a:extLst>
                    <a:ext uri="{FF2B5EF4-FFF2-40B4-BE49-F238E27FC236}">
                      <a16:creationId xmlns:a16="http://schemas.microsoft.com/office/drawing/2014/main" id="{67AC1E7F-A04A-974A-A151-C0436CF0065B}"/>
                    </a:ext>
                  </a:extLst>
                </p:cNvPr>
                <p:cNvSpPr txBox="1"/>
                <p:nvPr/>
              </p:nvSpPr>
              <p:spPr>
                <a:xfrm>
                  <a:off x="3424912" y="-51557"/>
                  <a:ext cx="377558" cy="294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10</a:t>
                  </a:r>
                </a:p>
              </p:txBody>
            </p:sp>
          </p:grpSp>
          <p:cxnSp>
            <p:nvCxnSpPr>
              <p:cNvPr id="88" name="Łącznik prosty 87">
                <a:extLst>
                  <a:ext uri="{FF2B5EF4-FFF2-40B4-BE49-F238E27FC236}">
                    <a16:creationId xmlns:a16="http://schemas.microsoft.com/office/drawing/2014/main" id="{E56F5528-810C-D648-8849-E9C5FE2B00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11589" y="5034645"/>
                <a:ext cx="278397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B05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9" name="pole tekstowe 88">
                <a:extLst>
                  <a:ext uri="{FF2B5EF4-FFF2-40B4-BE49-F238E27FC236}">
                    <a16:creationId xmlns:a16="http://schemas.microsoft.com/office/drawing/2014/main" id="{CD79CB95-A88D-CB48-AE51-2F9F995650B7}"/>
                  </a:ext>
                </a:extLst>
              </p:cNvPr>
              <p:cNvSpPr txBox="1"/>
              <p:nvPr/>
            </p:nvSpPr>
            <p:spPr>
              <a:xfrm>
                <a:off x="2341116" y="4806325"/>
                <a:ext cx="19688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calculations</a:t>
                </a:r>
                <a:r>
                  <a:rPr lang="pl-PL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pl-PL" sz="2000" b="1" dirty="0">
                    <a:solidFill>
                      <a:srgbClr val="00B050"/>
                    </a:solidFill>
                    <a:latin typeface="Arial" panose="020B0604020202020204" pitchFamily="34" charset="0"/>
                  </a:rPr>
                  <a:t>NN</a:t>
                </a:r>
              </a:p>
            </p:txBody>
          </p:sp>
          <p:cxnSp>
            <p:nvCxnSpPr>
              <p:cNvPr id="90" name="Łącznik prosty 89">
                <a:extLst>
                  <a:ext uri="{FF2B5EF4-FFF2-40B4-BE49-F238E27FC236}">
                    <a16:creationId xmlns:a16="http://schemas.microsoft.com/office/drawing/2014/main" id="{94007EFE-761A-9941-9DA6-FB59A823727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03151" y="4652684"/>
                <a:ext cx="278397" cy="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1" name="pole tekstowe 90">
                <a:extLst>
                  <a:ext uri="{FF2B5EF4-FFF2-40B4-BE49-F238E27FC236}">
                    <a16:creationId xmlns:a16="http://schemas.microsoft.com/office/drawing/2014/main" id="{C523F937-0A5E-8C43-85FF-F844D41C07CD}"/>
                  </a:ext>
                </a:extLst>
              </p:cNvPr>
              <p:cNvSpPr txBox="1"/>
              <p:nvPr/>
            </p:nvSpPr>
            <p:spPr>
              <a:xfrm>
                <a:off x="2349577" y="4449279"/>
                <a:ext cx="14526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experiment</a:t>
                </a:r>
                <a:endParaRPr lang="pl-PL" sz="20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94" name="Grupa 93">
                <a:extLst>
                  <a:ext uri="{FF2B5EF4-FFF2-40B4-BE49-F238E27FC236}">
                    <a16:creationId xmlns:a16="http://schemas.microsoft.com/office/drawing/2014/main" id="{F73F0D06-2238-434A-907E-BB16A57CC9B1}"/>
                  </a:ext>
                </a:extLst>
              </p:cNvPr>
              <p:cNvGrpSpPr/>
              <p:nvPr/>
            </p:nvGrpSpPr>
            <p:grpSpPr>
              <a:xfrm>
                <a:off x="1512620" y="1422765"/>
                <a:ext cx="6948432" cy="3329679"/>
                <a:chOff x="1529101" y="1422345"/>
                <a:chExt cx="6948432" cy="3329679"/>
              </a:xfrm>
            </p:grpSpPr>
            <p:cxnSp>
              <p:nvCxnSpPr>
                <p:cNvPr id="95" name="Łącznik prosty 94">
                  <a:extLst>
                    <a:ext uri="{FF2B5EF4-FFF2-40B4-BE49-F238E27FC236}">
                      <a16:creationId xmlns:a16="http://schemas.microsoft.com/office/drawing/2014/main" id="{3AFB5BBE-BF9B-BB44-AC26-68F1C00356F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529101" y="148478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6" name="Łącznik prosty 95">
                  <a:extLst>
                    <a:ext uri="{FF2B5EF4-FFF2-40B4-BE49-F238E27FC236}">
                      <a16:creationId xmlns:a16="http://schemas.microsoft.com/office/drawing/2014/main" id="{F533EBB8-40BD-BB43-AD53-FDB0730EF91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140829" y="146954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7" name="Łącznik prosty 96">
                  <a:extLst>
                    <a:ext uri="{FF2B5EF4-FFF2-40B4-BE49-F238E27FC236}">
                      <a16:creationId xmlns:a16="http://schemas.microsoft.com/office/drawing/2014/main" id="{E5E37168-910A-EB43-8FEE-C364E87034C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680273" y="1670329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8" name="Łącznik prosty 97">
                  <a:extLst>
                    <a:ext uri="{FF2B5EF4-FFF2-40B4-BE49-F238E27FC236}">
                      <a16:creationId xmlns:a16="http://schemas.microsoft.com/office/drawing/2014/main" id="{3DDE1109-F81D-2147-B59E-102F70B30C6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4945" y="2034751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9" name="Łącznik prosty 98">
                  <a:extLst>
                    <a:ext uri="{FF2B5EF4-FFF2-40B4-BE49-F238E27FC236}">
                      <a16:creationId xmlns:a16="http://schemas.microsoft.com/office/drawing/2014/main" id="{2A64F897-52D9-3A4A-9C50-C436F0ED4EA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977101" y="1422345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0" name="Łącznik prosty 99">
                  <a:extLst>
                    <a:ext uri="{FF2B5EF4-FFF2-40B4-BE49-F238E27FC236}">
                      <a16:creationId xmlns:a16="http://schemas.microsoft.com/office/drawing/2014/main" id="{268A9D5A-6BEE-E14E-9EC0-A858913958D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81101" y="207002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1" name="Łącznik prosty 100">
                  <a:extLst>
                    <a:ext uri="{FF2B5EF4-FFF2-40B4-BE49-F238E27FC236}">
                      <a16:creationId xmlns:a16="http://schemas.microsoft.com/office/drawing/2014/main" id="{4D099AF4-7374-3744-97BE-635AC76E068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000227" y="298802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2" name="Łącznik prosty 101">
                  <a:extLst>
                    <a:ext uri="{FF2B5EF4-FFF2-40B4-BE49-F238E27FC236}">
                      <a16:creationId xmlns:a16="http://schemas.microsoft.com/office/drawing/2014/main" id="{DA0B21A3-0E8D-554E-9DC5-B5E48E15450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597213" y="214317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3" name="Łącznik prosty 102">
                  <a:extLst>
                    <a:ext uri="{FF2B5EF4-FFF2-40B4-BE49-F238E27FC236}">
                      <a16:creationId xmlns:a16="http://schemas.microsoft.com/office/drawing/2014/main" id="{E9F1EAF1-2F8F-B24D-A493-FAF98ADB5AC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245353" y="2941000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4" name="Łącznik prosty 103">
                  <a:extLst>
                    <a:ext uri="{FF2B5EF4-FFF2-40B4-BE49-F238E27FC236}">
                      <a16:creationId xmlns:a16="http://schemas.microsoft.com/office/drawing/2014/main" id="{16CECB8F-697F-9540-B4C4-17D1707C583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037373" y="324002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05" name="Grupa 104">
                  <a:extLst>
                    <a:ext uri="{FF2B5EF4-FFF2-40B4-BE49-F238E27FC236}">
                      <a16:creationId xmlns:a16="http://schemas.microsoft.com/office/drawing/2014/main" id="{F84539D1-FF4E-744B-B925-652BDAF67788}"/>
                    </a:ext>
                  </a:extLst>
                </p:cNvPr>
                <p:cNvGrpSpPr/>
                <p:nvPr/>
              </p:nvGrpSpPr>
              <p:grpSpPr>
                <a:xfrm>
                  <a:off x="1745125" y="1422345"/>
                  <a:ext cx="6516384" cy="3329678"/>
                  <a:chOff x="1728024" y="1206321"/>
                  <a:chExt cx="6516384" cy="3329678"/>
                </a:xfrm>
              </p:grpSpPr>
              <p:cxnSp>
                <p:nvCxnSpPr>
                  <p:cNvPr id="108" name="Łącznik prosty 107">
                    <a:extLst>
                      <a:ext uri="{FF2B5EF4-FFF2-40B4-BE49-F238E27FC236}">
                        <a16:creationId xmlns:a16="http://schemas.microsoft.com/office/drawing/2014/main" id="{5D7C9512-9171-D141-BC9A-48EA2FAFE6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1728024" y="1248917"/>
                    <a:ext cx="395704" cy="2444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rgbClr val="00B05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9" name="Łącznik prosty 108">
                    <a:extLst>
                      <a:ext uri="{FF2B5EF4-FFF2-40B4-BE49-F238E27FC236}">
                        <a16:creationId xmlns:a16="http://schemas.microsoft.com/office/drawing/2014/main" id="{09EA5BA3-1775-4A43-984B-C7A2EA583E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336240" y="1258124"/>
                    <a:ext cx="326932" cy="19618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rgbClr val="00B05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0" name="Łącznik prosty 109">
                    <a:extLst>
                      <a:ext uri="{FF2B5EF4-FFF2-40B4-BE49-F238E27FC236}">
                        <a16:creationId xmlns:a16="http://schemas.microsoft.com/office/drawing/2014/main" id="{DA286658-EFBA-BF40-813D-0D841B066C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874236" y="1454304"/>
                    <a:ext cx="311184" cy="36369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rgbClr val="00B05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1" name="Łącznik prosty 110">
                    <a:extLst>
                      <a:ext uri="{FF2B5EF4-FFF2-40B4-BE49-F238E27FC236}">
                        <a16:creationId xmlns:a16="http://schemas.microsoft.com/office/drawing/2014/main" id="{80A432A6-E98F-0241-A83D-339EF6CA9F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3387891" y="1206321"/>
                    <a:ext cx="579007" cy="6212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rgbClr val="00B05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2" name="Łącznik prosty 111">
                    <a:extLst>
                      <a:ext uri="{FF2B5EF4-FFF2-40B4-BE49-F238E27FC236}">
                        <a16:creationId xmlns:a16="http://schemas.microsoft.com/office/drawing/2014/main" id="{763B0414-F65C-FE4A-857B-A5337175A3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176024" y="1206321"/>
                    <a:ext cx="299569" cy="64767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rgbClr val="00B05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3" name="Łącznik prosty 112">
                    <a:extLst>
                      <a:ext uri="{FF2B5EF4-FFF2-40B4-BE49-F238E27FC236}">
                        <a16:creationId xmlns:a16="http://schemas.microsoft.com/office/drawing/2014/main" id="{59FDA29E-7B4A-874C-85DD-8ACA86DF20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682878" y="1853999"/>
                    <a:ext cx="306000" cy="918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rgbClr val="00B05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4" name="Łącznik prosty 113">
                    <a:extLst>
                      <a:ext uri="{FF2B5EF4-FFF2-40B4-BE49-F238E27FC236}">
                        <a16:creationId xmlns:a16="http://schemas.microsoft.com/office/drawing/2014/main" id="{5FEF68F9-2DEA-804F-BDAF-BB55D78E68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5197688" y="1925999"/>
                    <a:ext cx="382172" cy="84600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rgbClr val="00B05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5" name="Łącznik prosty 114">
                    <a:extLst>
                      <a:ext uri="{FF2B5EF4-FFF2-40B4-BE49-F238E27FC236}">
                        <a16:creationId xmlns:a16="http://schemas.microsoft.com/office/drawing/2014/main" id="{63E912B7-81BC-6B48-B7A9-03906EE109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5796136" y="1925999"/>
                    <a:ext cx="431864" cy="79897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rgbClr val="00B05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6" name="Łącznik prosty 115">
                    <a:extLst>
                      <a:ext uri="{FF2B5EF4-FFF2-40B4-BE49-F238E27FC236}">
                        <a16:creationId xmlns:a16="http://schemas.microsoft.com/office/drawing/2014/main" id="{6773CE5C-3AE2-294C-BCF6-2EB91B4929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6444024" y="2724976"/>
                    <a:ext cx="576248" cy="29902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rgbClr val="00B05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7" name="Łącznik prosty 116">
                    <a:extLst>
                      <a:ext uri="{FF2B5EF4-FFF2-40B4-BE49-F238E27FC236}">
                        <a16:creationId xmlns:a16="http://schemas.microsoft.com/office/drawing/2014/main" id="{8E2D0907-D6D9-A441-9C89-1F33A300A6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7236044" y="3025420"/>
                    <a:ext cx="576316" cy="11554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rgbClr val="00B05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8" name="Łącznik prosty 117">
                    <a:extLst>
                      <a:ext uri="{FF2B5EF4-FFF2-40B4-BE49-F238E27FC236}">
                        <a16:creationId xmlns:a16="http://schemas.microsoft.com/office/drawing/2014/main" id="{30357318-3261-B540-A948-4927A56E4D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8028132" y="3140967"/>
                    <a:ext cx="216276" cy="139503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rgbClr val="00B05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106" name="Łącznik prosty 105">
                  <a:extLst>
                    <a:ext uri="{FF2B5EF4-FFF2-40B4-BE49-F238E27FC236}">
                      <a16:creationId xmlns:a16="http://schemas.microsoft.com/office/drawing/2014/main" id="{F5F5B77F-1C66-5940-83E5-5A624E4CD5F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829461" y="3356992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7" name="Łącznik prosty 106">
                  <a:extLst>
                    <a:ext uri="{FF2B5EF4-FFF2-40B4-BE49-F238E27FC236}">
                      <a16:creationId xmlns:a16="http://schemas.microsoft.com/office/drawing/2014/main" id="{BD61489F-D574-0742-8346-6E4DC1A986D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8261509" y="4752024"/>
                  <a:ext cx="216024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B05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31" name="Grupa 130">
                <a:extLst>
                  <a:ext uri="{FF2B5EF4-FFF2-40B4-BE49-F238E27FC236}">
                    <a16:creationId xmlns:a16="http://schemas.microsoft.com/office/drawing/2014/main" id="{944301B9-5066-DC47-8C6F-A9362035FDD6}"/>
                  </a:ext>
                </a:extLst>
              </p:cNvPr>
              <p:cNvGrpSpPr/>
              <p:nvPr/>
            </p:nvGrpSpPr>
            <p:grpSpPr>
              <a:xfrm>
                <a:off x="1738349" y="1739807"/>
                <a:ext cx="6541054" cy="4306604"/>
                <a:chOff x="1752946" y="1210925"/>
                <a:chExt cx="6541054" cy="4306604"/>
              </a:xfrm>
            </p:grpSpPr>
            <p:cxnSp>
              <p:nvCxnSpPr>
                <p:cNvPr id="132" name="Łącznik prosty 131">
                  <a:extLst>
                    <a:ext uri="{FF2B5EF4-FFF2-40B4-BE49-F238E27FC236}">
                      <a16:creationId xmlns:a16="http://schemas.microsoft.com/office/drawing/2014/main" id="{F2306914-F401-244A-91FC-A2727D720D8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752946" y="1210925"/>
                  <a:ext cx="387715" cy="67404"/>
                </a:xfrm>
                <a:prstGeom prst="line">
                  <a:avLst/>
                </a:prstGeom>
                <a:solidFill>
                  <a:schemeClr val="accent1"/>
                </a:solidFill>
                <a:ln w="31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3" name="Łącznik prosty 132">
                  <a:extLst>
                    <a:ext uri="{FF2B5EF4-FFF2-40B4-BE49-F238E27FC236}">
                      <a16:creationId xmlns:a16="http://schemas.microsoft.com/office/drawing/2014/main" id="{F5D14AB2-3EE2-A44A-9661-A025053E7AA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372663" y="1285681"/>
                  <a:ext cx="322064" cy="161112"/>
                </a:xfrm>
                <a:prstGeom prst="line">
                  <a:avLst/>
                </a:prstGeom>
                <a:solidFill>
                  <a:schemeClr val="accent1"/>
                </a:solidFill>
                <a:ln w="31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4" name="Łącznik prosty 133">
                  <a:extLst>
                    <a:ext uri="{FF2B5EF4-FFF2-40B4-BE49-F238E27FC236}">
                      <a16:creationId xmlns:a16="http://schemas.microsoft.com/office/drawing/2014/main" id="{FA0E6F8B-60DE-BA4A-AB77-1318259EAFF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98906" y="1457161"/>
                  <a:ext cx="291006" cy="468838"/>
                </a:xfrm>
                <a:prstGeom prst="line">
                  <a:avLst/>
                </a:prstGeom>
                <a:solidFill>
                  <a:schemeClr val="accent1"/>
                </a:solidFill>
                <a:ln w="31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5" name="Łącznik prosty 134">
                  <a:extLst>
                    <a:ext uri="{FF2B5EF4-FFF2-40B4-BE49-F238E27FC236}">
                      <a16:creationId xmlns:a16="http://schemas.microsoft.com/office/drawing/2014/main" id="{B011888A-634F-F74B-9336-A2D6F01FC56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408790" y="1422345"/>
                  <a:ext cx="564695" cy="503654"/>
                </a:xfrm>
                <a:prstGeom prst="line">
                  <a:avLst/>
                </a:prstGeom>
                <a:solidFill>
                  <a:schemeClr val="accent1"/>
                </a:solidFill>
                <a:ln w="31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6" name="Łącznik prosty 135">
                  <a:extLst>
                    <a:ext uri="{FF2B5EF4-FFF2-40B4-BE49-F238E27FC236}">
                      <a16:creationId xmlns:a16="http://schemas.microsoft.com/office/drawing/2014/main" id="{7E33E380-AE59-C44F-AA33-4CACDDE3585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199105" y="1422345"/>
                  <a:ext cx="289565" cy="660784"/>
                </a:xfrm>
                <a:prstGeom prst="line">
                  <a:avLst/>
                </a:prstGeom>
                <a:solidFill>
                  <a:schemeClr val="accent1"/>
                </a:solidFill>
                <a:ln w="31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7" name="Łącznik prosty 136">
                  <a:extLst>
                    <a:ext uri="{FF2B5EF4-FFF2-40B4-BE49-F238E27FC236}">
                      <a16:creationId xmlns:a16="http://schemas.microsoft.com/office/drawing/2014/main" id="{9424EA59-C520-DE40-8825-2ED375625D2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700764" y="2083129"/>
                  <a:ext cx="328158" cy="1022400"/>
                </a:xfrm>
                <a:prstGeom prst="line">
                  <a:avLst/>
                </a:prstGeom>
                <a:solidFill>
                  <a:schemeClr val="accent1"/>
                </a:solidFill>
                <a:ln w="31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8" name="Łącznik prosty 137">
                  <a:extLst>
                    <a:ext uri="{FF2B5EF4-FFF2-40B4-BE49-F238E27FC236}">
                      <a16:creationId xmlns:a16="http://schemas.microsoft.com/office/drawing/2014/main" id="{134F8AC5-F740-7748-9B48-936507420F3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240764" y="2358449"/>
                  <a:ext cx="360222" cy="747080"/>
                </a:xfrm>
                <a:prstGeom prst="line">
                  <a:avLst/>
                </a:prstGeom>
                <a:solidFill>
                  <a:schemeClr val="accent1"/>
                </a:solidFill>
                <a:ln w="31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9" name="Łącznik prosty 138">
                  <a:extLst>
                    <a:ext uri="{FF2B5EF4-FFF2-40B4-BE49-F238E27FC236}">
                      <a16:creationId xmlns:a16="http://schemas.microsoft.com/office/drawing/2014/main" id="{009CB577-EC26-D24B-B114-D94813C7CAA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820554" y="2358449"/>
                  <a:ext cx="432368" cy="846000"/>
                </a:xfrm>
                <a:prstGeom prst="line">
                  <a:avLst/>
                </a:prstGeom>
                <a:solidFill>
                  <a:schemeClr val="accent1"/>
                </a:solidFill>
                <a:ln w="31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0" name="Łącznik prosty 139">
                  <a:extLst>
                    <a:ext uri="{FF2B5EF4-FFF2-40B4-BE49-F238E27FC236}">
                      <a16:creationId xmlns:a16="http://schemas.microsoft.com/office/drawing/2014/main" id="{2BAA7C8B-3847-B64D-BC54-C4EDAA6C50B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468854" y="3204448"/>
                  <a:ext cx="575700" cy="477080"/>
                </a:xfrm>
                <a:prstGeom prst="line">
                  <a:avLst/>
                </a:prstGeom>
                <a:solidFill>
                  <a:schemeClr val="accent1"/>
                </a:solidFill>
                <a:ln w="31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1" name="Łącznik prosty 140">
                  <a:extLst>
                    <a:ext uri="{FF2B5EF4-FFF2-40B4-BE49-F238E27FC236}">
                      <a16:creationId xmlns:a16="http://schemas.microsoft.com/office/drawing/2014/main" id="{D612EF99-75DA-4240-950C-C43DA473BEE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260966" y="3654481"/>
                  <a:ext cx="624655" cy="27047"/>
                </a:xfrm>
                <a:prstGeom prst="line">
                  <a:avLst/>
                </a:prstGeom>
                <a:solidFill>
                  <a:schemeClr val="accent1"/>
                </a:solidFill>
                <a:ln w="31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2" name="Łącznik prosty 141">
                  <a:extLst>
                    <a:ext uri="{FF2B5EF4-FFF2-40B4-BE49-F238E27FC236}">
                      <a16:creationId xmlns:a16="http://schemas.microsoft.com/office/drawing/2014/main" id="{D79F283F-7F7B-7046-AF3B-75D7DAE031F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8078229" y="3654480"/>
                  <a:ext cx="215771" cy="1863049"/>
                </a:xfrm>
                <a:prstGeom prst="line">
                  <a:avLst/>
                </a:prstGeom>
                <a:solidFill>
                  <a:schemeClr val="accent1"/>
                </a:solidFill>
                <a:ln w="31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52" name="pole tekstowe 151">
                <a:extLst>
                  <a:ext uri="{FF2B5EF4-FFF2-40B4-BE49-F238E27FC236}">
                    <a16:creationId xmlns:a16="http://schemas.microsoft.com/office/drawing/2014/main" id="{CBB6DED1-FABD-F34D-84DD-71EF0998005B}"/>
                  </a:ext>
                </a:extLst>
              </p:cNvPr>
              <p:cNvSpPr txBox="1"/>
              <p:nvPr/>
            </p:nvSpPr>
            <p:spPr>
              <a:xfrm>
                <a:off x="1504808" y="5966064"/>
                <a:ext cx="64023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pl-PL" sz="1400" dirty="0" err="1">
                    <a:solidFill>
                      <a:srgbClr val="7030A0"/>
                    </a:solidFill>
                    <a:latin typeface="Arial" panose="020B0604020202020204" pitchFamily="34" charset="0"/>
                  </a:rPr>
                  <a:t>Argonne</a:t>
                </a: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 V</a:t>
                </a:r>
                <a:r>
                  <a:rPr lang="pl-PL" sz="1400" baseline="-250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18</a:t>
                </a: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pl-PL" sz="1400" dirty="0" err="1">
                    <a:solidFill>
                      <a:srgbClr val="7030A0"/>
                    </a:solidFill>
                    <a:latin typeface="Arial" panose="020B0604020202020204" pitchFamily="34" charset="0"/>
                  </a:rPr>
                  <a:t>potential</a:t>
                </a: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 and </a:t>
                </a:r>
                <a:r>
                  <a:rPr lang="pl-PL" sz="1400" dirty="0" err="1">
                    <a:solidFill>
                      <a:srgbClr val="7030A0"/>
                    </a:solidFill>
                    <a:latin typeface="Arial" panose="020B0604020202020204" pitchFamily="34" charset="0"/>
                  </a:rPr>
                  <a:t>Green’s</a:t>
                </a: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pl-PL" sz="1400" dirty="0" err="1">
                    <a:solidFill>
                      <a:srgbClr val="7030A0"/>
                    </a:solidFill>
                    <a:latin typeface="Arial" panose="020B0604020202020204" pitchFamily="34" charset="0"/>
                  </a:rPr>
                  <a:t>function</a:t>
                </a: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 Monte Carlo (GFMC) </a:t>
                </a:r>
                <a:r>
                  <a:rPr lang="pl-PL" sz="1400" dirty="0" err="1">
                    <a:solidFill>
                      <a:srgbClr val="7030A0"/>
                    </a:solidFill>
                    <a:latin typeface="Arial" panose="020B0604020202020204" pitchFamily="34" charset="0"/>
                  </a:rPr>
                  <a:t>method</a:t>
                </a: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;</a:t>
                </a: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dirty="0" err="1">
                    <a:solidFill>
                      <a:srgbClr val="7030A0"/>
                    </a:solidFill>
                    <a:latin typeface="Arial" panose="020B0604020202020204" pitchFamily="34" charset="0"/>
                  </a:rPr>
                  <a:t>Pieper</a:t>
                </a: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 &amp; </a:t>
                </a:r>
                <a:r>
                  <a:rPr lang="pl-PL" sz="1400" dirty="0" err="1">
                    <a:solidFill>
                      <a:srgbClr val="7030A0"/>
                    </a:solidFill>
                    <a:latin typeface="Arial" panose="020B0604020202020204" pitchFamily="34" charset="0"/>
                  </a:rPr>
                  <a:t>Wiringa</a:t>
                </a: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, Ann. </a:t>
                </a:r>
                <a:r>
                  <a:rPr lang="pl-PL" sz="1400" dirty="0" err="1">
                    <a:solidFill>
                      <a:srgbClr val="7030A0"/>
                    </a:solidFill>
                    <a:latin typeface="Arial" panose="020B0604020202020204" pitchFamily="34" charset="0"/>
                  </a:rPr>
                  <a:t>Rev</a:t>
                </a: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. </a:t>
                </a:r>
                <a:r>
                  <a:rPr lang="pl-PL" sz="1400" dirty="0" err="1">
                    <a:solidFill>
                      <a:srgbClr val="7030A0"/>
                    </a:solidFill>
                    <a:latin typeface="Arial" panose="020B0604020202020204" pitchFamily="34" charset="0"/>
                  </a:rPr>
                  <a:t>Nucl</a:t>
                </a: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. Part. </a:t>
                </a:r>
                <a:r>
                  <a:rPr lang="pl-PL" sz="1400" dirty="0" err="1">
                    <a:solidFill>
                      <a:srgbClr val="7030A0"/>
                    </a:solidFill>
                    <a:latin typeface="Arial" panose="020B0604020202020204" pitchFamily="34" charset="0"/>
                  </a:rPr>
                  <a:t>Sci</a:t>
                </a:r>
                <a:r>
                  <a:rPr lang="pl-PL" sz="14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. 51, 53 (2001)</a:t>
                </a:r>
              </a:p>
            </p:txBody>
          </p:sp>
          <p:sp>
            <p:nvSpPr>
              <p:cNvPr id="25" name="Dowolny kształt 24">
                <a:extLst>
                  <a:ext uri="{FF2B5EF4-FFF2-40B4-BE49-F238E27FC236}">
                    <a16:creationId xmlns:a16="http://schemas.microsoft.com/office/drawing/2014/main" id="{12B82B78-623F-5643-86B1-04D4ADFAA80C}"/>
                  </a:ext>
                </a:extLst>
              </p:cNvPr>
              <p:cNvSpPr/>
              <p:nvPr/>
            </p:nvSpPr>
            <p:spPr bwMode="auto">
              <a:xfrm>
                <a:off x="8461907" y="5352947"/>
                <a:ext cx="237250" cy="761176"/>
              </a:xfrm>
              <a:custGeom>
                <a:avLst/>
                <a:gdLst>
                  <a:gd name="connsiteX0" fmla="*/ 0 w 237250"/>
                  <a:gd name="connsiteY0" fmla="*/ 0 h 761176"/>
                  <a:gd name="connsiteX1" fmla="*/ 237250 w 237250"/>
                  <a:gd name="connsiteY1" fmla="*/ 59312 h 761176"/>
                  <a:gd name="connsiteX2" fmla="*/ 182880 w 237250"/>
                  <a:gd name="connsiteY2" fmla="*/ 182880 h 761176"/>
                  <a:gd name="connsiteX3" fmla="*/ 98854 w 237250"/>
                  <a:gd name="connsiteY3" fmla="*/ 464614 h 761176"/>
                  <a:gd name="connsiteX4" fmla="*/ 113682 w 237250"/>
                  <a:gd name="connsiteY4" fmla="*/ 573354 h 761176"/>
                  <a:gd name="connsiteX5" fmla="*/ 202651 w 237250"/>
                  <a:gd name="connsiteY5" fmla="*/ 573354 h 761176"/>
                  <a:gd name="connsiteX6" fmla="*/ 227364 w 237250"/>
                  <a:gd name="connsiteY6" fmla="*/ 622781 h 761176"/>
                  <a:gd name="connsiteX7" fmla="*/ 172995 w 237250"/>
                  <a:gd name="connsiteY7" fmla="*/ 726577 h 761176"/>
                  <a:gd name="connsiteX8" fmla="*/ 34599 w 237250"/>
                  <a:gd name="connsiteY8" fmla="*/ 761176 h 761176"/>
                  <a:gd name="connsiteX9" fmla="*/ 34599 w 237250"/>
                  <a:gd name="connsiteY9" fmla="*/ 578296 h 761176"/>
                  <a:gd name="connsiteX10" fmla="*/ 0 w 237250"/>
                  <a:gd name="connsiteY10" fmla="*/ 0 h 761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7250" h="761176">
                    <a:moveTo>
                      <a:pt x="0" y="0"/>
                    </a:moveTo>
                    <a:lnTo>
                      <a:pt x="237250" y="59312"/>
                    </a:lnTo>
                    <a:lnTo>
                      <a:pt x="182880" y="182880"/>
                    </a:lnTo>
                    <a:lnTo>
                      <a:pt x="98854" y="464614"/>
                    </a:lnTo>
                    <a:lnTo>
                      <a:pt x="113682" y="573354"/>
                    </a:lnTo>
                    <a:lnTo>
                      <a:pt x="202651" y="573354"/>
                    </a:lnTo>
                    <a:lnTo>
                      <a:pt x="227364" y="622781"/>
                    </a:lnTo>
                    <a:lnTo>
                      <a:pt x="172995" y="726577"/>
                    </a:lnTo>
                    <a:lnTo>
                      <a:pt x="34599" y="761176"/>
                    </a:lnTo>
                    <a:lnTo>
                      <a:pt x="34599" y="5782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>
                  <a:latin typeface="Times New Roman" pitchFamily="18" charset="0"/>
                </a:endParaRPr>
              </a:p>
            </p:txBody>
          </p:sp>
          <p:sp>
            <p:nvSpPr>
              <p:cNvPr id="26" name="Dowolny kształt 25">
                <a:extLst>
                  <a:ext uri="{FF2B5EF4-FFF2-40B4-BE49-F238E27FC236}">
                    <a16:creationId xmlns:a16="http://schemas.microsoft.com/office/drawing/2014/main" id="{A209DD4D-7C25-D44B-835D-0EA8ED0E81C6}"/>
                  </a:ext>
                </a:extLst>
              </p:cNvPr>
              <p:cNvSpPr/>
              <p:nvPr/>
            </p:nvSpPr>
            <p:spPr bwMode="auto">
              <a:xfrm>
                <a:off x="1166478" y="1937539"/>
                <a:ext cx="158166" cy="182880"/>
              </a:xfrm>
              <a:custGeom>
                <a:avLst/>
                <a:gdLst>
                  <a:gd name="connsiteX0" fmla="*/ 133453 w 158166"/>
                  <a:gd name="connsiteY0" fmla="*/ 182880 h 182880"/>
                  <a:gd name="connsiteX1" fmla="*/ 54370 w 158166"/>
                  <a:gd name="connsiteY1" fmla="*/ 148282 h 182880"/>
                  <a:gd name="connsiteX2" fmla="*/ 0 w 158166"/>
                  <a:gd name="connsiteY2" fmla="*/ 103797 h 182880"/>
                  <a:gd name="connsiteX3" fmla="*/ 0 w 158166"/>
                  <a:gd name="connsiteY3" fmla="*/ 103797 h 182880"/>
                  <a:gd name="connsiteX4" fmla="*/ 84026 w 158166"/>
                  <a:gd name="connsiteY4" fmla="*/ 0 h 182880"/>
                  <a:gd name="connsiteX5" fmla="*/ 158166 w 158166"/>
                  <a:gd name="connsiteY5" fmla="*/ 0 h 182880"/>
                  <a:gd name="connsiteX6" fmla="*/ 133453 w 158166"/>
                  <a:gd name="connsiteY6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66" h="182880">
                    <a:moveTo>
                      <a:pt x="133453" y="182880"/>
                    </a:moveTo>
                    <a:lnTo>
                      <a:pt x="54370" y="148282"/>
                    </a:lnTo>
                    <a:lnTo>
                      <a:pt x="0" y="103797"/>
                    </a:lnTo>
                    <a:lnTo>
                      <a:pt x="0" y="103797"/>
                    </a:lnTo>
                    <a:lnTo>
                      <a:pt x="84026" y="0"/>
                    </a:lnTo>
                    <a:lnTo>
                      <a:pt x="158166" y="0"/>
                    </a:lnTo>
                    <a:lnTo>
                      <a:pt x="133453" y="182880"/>
                    </a:lnTo>
                    <a:close/>
                  </a:path>
                </a:pathLst>
              </a:custGeom>
              <a:solidFill>
                <a:schemeClr val="tx1"/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>
                  <a:latin typeface="Times New Roman" pitchFamily="18" charset="0"/>
                </a:endParaRPr>
              </a:p>
            </p:txBody>
          </p:sp>
          <p:sp>
            <p:nvSpPr>
              <p:cNvPr id="28" name="Dowolny kształt 27">
                <a:extLst>
                  <a:ext uri="{FF2B5EF4-FFF2-40B4-BE49-F238E27FC236}">
                    <a16:creationId xmlns:a16="http://schemas.microsoft.com/office/drawing/2014/main" id="{AA28FB5A-C9FD-D747-BAE3-4DAA0683083B}"/>
                  </a:ext>
                </a:extLst>
              </p:cNvPr>
              <p:cNvSpPr/>
              <p:nvPr/>
            </p:nvSpPr>
            <p:spPr bwMode="auto">
              <a:xfrm>
                <a:off x="8152327" y="6344992"/>
                <a:ext cx="489397" cy="343436"/>
              </a:xfrm>
              <a:custGeom>
                <a:avLst/>
                <a:gdLst>
                  <a:gd name="connsiteX0" fmla="*/ 0 w 489397"/>
                  <a:gd name="connsiteY0" fmla="*/ 103031 h 343436"/>
                  <a:gd name="connsiteX1" fmla="*/ 283335 w 489397"/>
                  <a:gd name="connsiteY1" fmla="*/ 64394 h 343436"/>
                  <a:gd name="connsiteX2" fmla="*/ 377780 w 489397"/>
                  <a:gd name="connsiteY2" fmla="*/ 0 h 343436"/>
                  <a:gd name="connsiteX3" fmla="*/ 489397 w 489397"/>
                  <a:gd name="connsiteY3" fmla="*/ 12878 h 343436"/>
                  <a:gd name="connsiteX4" fmla="*/ 429296 w 489397"/>
                  <a:gd name="connsiteY4" fmla="*/ 94445 h 343436"/>
                  <a:gd name="connsiteX5" fmla="*/ 386366 w 489397"/>
                  <a:gd name="connsiteY5" fmla="*/ 257577 h 343436"/>
                  <a:gd name="connsiteX6" fmla="*/ 274749 w 489397"/>
                  <a:gd name="connsiteY6" fmla="*/ 343436 h 343436"/>
                  <a:gd name="connsiteX7" fmla="*/ 128788 w 489397"/>
                  <a:gd name="connsiteY7" fmla="*/ 266163 h 343436"/>
                  <a:gd name="connsiteX8" fmla="*/ 0 w 489397"/>
                  <a:gd name="connsiteY8" fmla="*/ 103031 h 34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9397" h="343436">
                    <a:moveTo>
                      <a:pt x="0" y="103031"/>
                    </a:moveTo>
                    <a:lnTo>
                      <a:pt x="283335" y="64394"/>
                    </a:lnTo>
                    <a:lnTo>
                      <a:pt x="377780" y="0"/>
                    </a:lnTo>
                    <a:lnTo>
                      <a:pt x="489397" y="12878"/>
                    </a:lnTo>
                    <a:lnTo>
                      <a:pt x="429296" y="94445"/>
                    </a:lnTo>
                    <a:lnTo>
                      <a:pt x="386366" y="257577"/>
                    </a:lnTo>
                    <a:lnTo>
                      <a:pt x="274749" y="343436"/>
                    </a:lnTo>
                    <a:lnTo>
                      <a:pt x="128788" y="266163"/>
                    </a:lnTo>
                    <a:lnTo>
                      <a:pt x="0" y="103031"/>
                    </a:lnTo>
                    <a:close/>
                  </a:path>
                </a:pathLst>
              </a:custGeom>
              <a:solidFill>
                <a:schemeClr val="tx1"/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dirty="0">
                  <a:latin typeface="Times New Roman" pitchFamily="18" charset="0"/>
                </a:endParaRPr>
              </a:p>
            </p:txBody>
          </p:sp>
          <p:grpSp>
            <p:nvGrpSpPr>
              <p:cNvPr id="85" name="Grupa 84">
                <a:extLst>
                  <a:ext uri="{FF2B5EF4-FFF2-40B4-BE49-F238E27FC236}">
                    <a16:creationId xmlns:a16="http://schemas.microsoft.com/office/drawing/2014/main" id="{A851A2E5-722A-724A-9DCB-3DC7DE029AB8}"/>
                  </a:ext>
                </a:extLst>
              </p:cNvPr>
              <p:cNvGrpSpPr/>
              <p:nvPr/>
            </p:nvGrpSpPr>
            <p:grpSpPr>
              <a:xfrm>
                <a:off x="8089553" y="6077422"/>
                <a:ext cx="585330" cy="444047"/>
                <a:chOff x="3424912" y="-51557"/>
                <a:chExt cx="536018" cy="385655"/>
              </a:xfrm>
            </p:grpSpPr>
            <p:sp>
              <p:nvSpPr>
                <p:cNvPr id="86" name="pole tekstowe 85">
                  <a:extLst>
                    <a:ext uri="{FF2B5EF4-FFF2-40B4-BE49-F238E27FC236}">
                      <a16:creationId xmlns:a16="http://schemas.microsoft.com/office/drawing/2014/main" id="{0B3D4065-80C3-4649-AC7D-CB721BF96119}"/>
                    </a:ext>
                  </a:extLst>
                </p:cNvPr>
                <p:cNvSpPr txBox="1"/>
                <p:nvPr/>
              </p:nvSpPr>
              <p:spPr>
                <a:xfrm>
                  <a:off x="3621539" y="-13398"/>
                  <a:ext cx="339391" cy="347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87" name="pole tekstowe 86">
                  <a:extLst>
                    <a:ext uri="{FF2B5EF4-FFF2-40B4-BE49-F238E27FC236}">
                      <a16:creationId xmlns:a16="http://schemas.microsoft.com/office/drawing/2014/main" id="{3F9D5967-3055-D340-94EE-ABD547626B89}"/>
                    </a:ext>
                  </a:extLst>
                </p:cNvPr>
                <p:cNvSpPr txBox="1"/>
                <p:nvPr/>
              </p:nvSpPr>
              <p:spPr>
                <a:xfrm>
                  <a:off x="3424912" y="-51557"/>
                  <a:ext cx="377558" cy="294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6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12</a:t>
                  </a:r>
                </a:p>
              </p:txBody>
            </p:sp>
          </p:grpSp>
          <p:grpSp>
            <p:nvGrpSpPr>
              <p:cNvPr id="2" name="Grupa 1">
                <a:extLst>
                  <a:ext uri="{FF2B5EF4-FFF2-40B4-BE49-F238E27FC236}">
                    <a16:creationId xmlns:a16="http://schemas.microsoft.com/office/drawing/2014/main" id="{22D6E3CA-D52E-8744-A3D8-FE69AF1E1188}"/>
                  </a:ext>
                </a:extLst>
              </p:cNvPr>
              <p:cNvGrpSpPr/>
              <p:nvPr/>
            </p:nvGrpSpPr>
            <p:grpSpPr>
              <a:xfrm>
                <a:off x="1391423" y="1710896"/>
                <a:ext cx="6989184" cy="4375663"/>
                <a:chOff x="1391423" y="1710896"/>
                <a:chExt cx="6989184" cy="4375663"/>
              </a:xfrm>
            </p:grpSpPr>
            <p:grpSp>
              <p:nvGrpSpPr>
                <p:cNvPr id="145" name="Grupa 144">
                  <a:extLst>
                    <a:ext uri="{FF2B5EF4-FFF2-40B4-BE49-F238E27FC236}">
                      <a16:creationId xmlns:a16="http://schemas.microsoft.com/office/drawing/2014/main" id="{8E47D4EE-4F41-E341-9AFB-B114A856C954}"/>
                    </a:ext>
                  </a:extLst>
                </p:cNvPr>
                <p:cNvGrpSpPr/>
                <p:nvPr/>
              </p:nvGrpSpPr>
              <p:grpSpPr>
                <a:xfrm>
                  <a:off x="1391423" y="1710896"/>
                  <a:ext cx="6989184" cy="4375663"/>
                  <a:chOff x="1066056" y="1401395"/>
                  <a:chExt cx="6989184" cy="4375663"/>
                </a:xfrm>
              </p:grpSpPr>
              <p:grpSp>
                <p:nvGrpSpPr>
                  <p:cNvPr id="92" name="Grupa 91">
                    <a:extLst>
                      <a:ext uri="{FF2B5EF4-FFF2-40B4-BE49-F238E27FC236}">
                        <a16:creationId xmlns:a16="http://schemas.microsoft.com/office/drawing/2014/main" id="{525C9017-D52A-3341-A8C1-E08DC1968668}"/>
                      </a:ext>
                    </a:extLst>
                  </p:cNvPr>
                  <p:cNvGrpSpPr/>
                  <p:nvPr/>
                </p:nvGrpSpPr>
                <p:grpSpPr>
                  <a:xfrm>
                    <a:off x="1066056" y="1407882"/>
                    <a:ext cx="6989184" cy="4369176"/>
                    <a:chOff x="1529101" y="1484784"/>
                    <a:chExt cx="6989184" cy="4369176"/>
                  </a:xfrm>
                </p:grpSpPr>
                <p:cxnSp>
                  <p:nvCxnSpPr>
                    <p:cNvPr id="5" name="Łącznik prosty 4">
                      <a:extLst>
                        <a:ext uri="{FF2B5EF4-FFF2-40B4-BE49-F238E27FC236}">
                          <a16:creationId xmlns:a16="http://schemas.microsoft.com/office/drawing/2014/main" id="{DB0073BA-2457-E44C-9101-67EA66EE426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1529101" y="1484784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" name="Łącznik prosty 6">
                      <a:extLst>
                        <a:ext uri="{FF2B5EF4-FFF2-40B4-BE49-F238E27FC236}">
                          <a16:creationId xmlns:a16="http://schemas.microsoft.com/office/drawing/2014/main" id="{5936B2A3-B82A-4044-BB02-08A223686B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2140829" y="1547340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" name="Łącznik prosty 8">
                      <a:extLst>
                        <a:ext uri="{FF2B5EF4-FFF2-40B4-BE49-F238E27FC236}">
                          <a16:creationId xmlns:a16="http://schemas.microsoft.com/office/drawing/2014/main" id="{49EAE576-B17C-C84A-8A9B-73E9C0F5DA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2686467" y="1727817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" name="Łącznik prosty 10">
                      <a:extLst>
                        <a:ext uri="{FF2B5EF4-FFF2-40B4-BE49-F238E27FC236}">
                          <a16:creationId xmlns:a16="http://schemas.microsoft.com/office/drawing/2014/main" id="{22B8FFB4-28A0-584B-AB50-0F551BA37E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3202521" y="2209356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3" name="Łącznik prosty 12">
                      <a:extLst>
                        <a:ext uri="{FF2B5EF4-FFF2-40B4-BE49-F238E27FC236}">
                          <a16:creationId xmlns:a16="http://schemas.microsoft.com/office/drawing/2014/main" id="{A46AA16B-608F-DD4E-A0A4-35DD7A1B1C7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3969474" y="1666429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5" name="Łącznik prosty 14">
                      <a:extLst>
                        <a:ext uri="{FF2B5EF4-FFF2-40B4-BE49-F238E27FC236}">
                          <a16:creationId xmlns:a16="http://schemas.microsoft.com/office/drawing/2014/main" id="{0AE190EE-9ED5-764F-B661-B7ACB2BA99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4492694" y="2365409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7" name="Łącznik prosty 16">
                      <a:extLst>
                        <a:ext uri="{FF2B5EF4-FFF2-40B4-BE49-F238E27FC236}">
                          <a16:creationId xmlns:a16="http://schemas.microsoft.com/office/drawing/2014/main" id="{FF939783-D6E7-9A4A-AE6D-003AC83C9E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5034416" y="3383370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9" name="Łącznik prosty 18">
                      <a:extLst>
                        <a:ext uri="{FF2B5EF4-FFF2-40B4-BE49-F238E27FC236}">
                          <a16:creationId xmlns:a16="http://schemas.microsoft.com/office/drawing/2014/main" id="{29667C8E-5B7C-0947-9BE8-EDBC433458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5597854" y="2641806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1" name="Łącznik prosty 20">
                      <a:extLst>
                        <a:ext uri="{FF2B5EF4-FFF2-40B4-BE49-F238E27FC236}">
                          <a16:creationId xmlns:a16="http://schemas.microsoft.com/office/drawing/2014/main" id="{8D44236D-401C-EC4B-A5E6-ABBA33CC27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6245101" y="3442862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3" name="Łącznik prosty 22">
                      <a:extLst>
                        <a:ext uri="{FF2B5EF4-FFF2-40B4-BE49-F238E27FC236}">
                          <a16:creationId xmlns:a16="http://schemas.microsoft.com/office/drawing/2014/main" id="{935A388B-4E50-0641-BD7C-8E1056B3AA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7051269" y="3914462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7" name="Łącznik prosty 36">
                      <a:extLst>
                        <a:ext uri="{FF2B5EF4-FFF2-40B4-BE49-F238E27FC236}">
                          <a16:creationId xmlns:a16="http://schemas.microsoft.com/office/drawing/2014/main" id="{F3A45C13-5B0C-A945-A418-882A04940E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7861021" y="3937837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9" name="Łącznik prosty 38">
                      <a:extLst>
                        <a:ext uri="{FF2B5EF4-FFF2-40B4-BE49-F238E27FC236}">
                          <a16:creationId xmlns:a16="http://schemas.microsoft.com/office/drawing/2014/main" id="{7CDBA7AA-F7BC-D041-BE7E-1FE5422E460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8302261" y="5853960"/>
                      <a:ext cx="21602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19" name="Grupa 118">
                    <a:extLst>
                      <a:ext uri="{FF2B5EF4-FFF2-40B4-BE49-F238E27FC236}">
                        <a16:creationId xmlns:a16="http://schemas.microsoft.com/office/drawing/2014/main" id="{3467D5C9-8D59-4847-8C6D-6B142879C369}"/>
                      </a:ext>
                    </a:extLst>
                  </p:cNvPr>
                  <p:cNvGrpSpPr/>
                  <p:nvPr/>
                </p:nvGrpSpPr>
                <p:grpSpPr>
                  <a:xfrm>
                    <a:off x="1282080" y="1401395"/>
                    <a:ext cx="6555242" cy="4366526"/>
                    <a:chOff x="1752946" y="1210925"/>
                    <a:chExt cx="6555242" cy="4366526"/>
                  </a:xfrm>
                </p:grpSpPr>
                <p:cxnSp>
                  <p:nvCxnSpPr>
                    <p:cNvPr id="120" name="Łącznik prosty 119">
                      <a:extLst>
                        <a:ext uri="{FF2B5EF4-FFF2-40B4-BE49-F238E27FC236}">
                          <a16:creationId xmlns:a16="http://schemas.microsoft.com/office/drawing/2014/main" id="{CE2728ED-5326-264B-BBB3-1BEC0869A5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1752946" y="1210925"/>
                      <a:ext cx="387715" cy="6740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rgbClr val="FF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1" name="Łącznik prosty 120">
                      <a:extLst>
                        <a:ext uri="{FF2B5EF4-FFF2-40B4-BE49-F238E27FC236}">
                          <a16:creationId xmlns:a16="http://schemas.microsoft.com/office/drawing/2014/main" id="{1093022D-2545-BC48-B354-B9DCEDCC36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2372663" y="1285681"/>
                      <a:ext cx="322064" cy="16111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rgbClr val="FF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2" name="Łącznik prosty 121">
                      <a:extLst>
                        <a:ext uri="{FF2B5EF4-FFF2-40B4-BE49-F238E27FC236}">
                          <a16:creationId xmlns:a16="http://schemas.microsoft.com/office/drawing/2014/main" id="{5D766E17-7B4F-4E4D-BC65-08D25088BE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2898906" y="1457161"/>
                      <a:ext cx="291006" cy="46883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rgbClr val="FF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3" name="Łącznik prosty 122">
                      <a:extLst>
                        <a:ext uri="{FF2B5EF4-FFF2-40B4-BE49-F238E27FC236}">
                          <a16:creationId xmlns:a16="http://schemas.microsoft.com/office/drawing/2014/main" id="{DACAF48B-B19B-574C-A157-C80AFD1B694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V="1">
                      <a:off x="3408790" y="1422345"/>
                      <a:ext cx="564695" cy="50365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rgbClr val="FF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4" name="Łącznik prosty 123">
                      <a:extLst>
                        <a:ext uri="{FF2B5EF4-FFF2-40B4-BE49-F238E27FC236}">
                          <a16:creationId xmlns:a16="http://schemas.microsoft.com/office/drawing/2014/main" id="{EADF430B-B4A7-F149-9853-0549A95ABC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4199105" y="1422345"/>
                      <a:ext cx="289565" cy="66078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rgbClr val="FF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5" name="Łącznik prosty 124">
                      <a:extLst>
                        <a:ext uri="{FF2B5EF4-FFF2-40B4-BE49-F238E27FC236}">
                          <a16:creationId xmlns:a16="http://schemas.microsoft.com/office/drawing/2014/main" id="{7FA91F00-A814-1149-BDD4-A8CDAC4A45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4700764" y="2083129"/>
                      <a:ext cx="328158" cy="10224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rgbClr val="FF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6" name="Łącznik prosty 125">
                      <a:extLst>
                        <a:ext uri="{FF2B5EF4-FFF2-40B4-BE49-F238E27FC236}">
                          <a16:creationId xmlns:a16="http://schemas.microsoft.com/office/drawing/2014/main" id="{46182355-B2F9-D847-9395-B0FD1DAC30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V="1">
                      <a:off x="5240764" y="2358449"/>
                      <a:ext cx="360222" cy="74708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rgbClr val="FF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7" name="Łącznik prosty 126">
                      <a:extLst>
                        <a:ext uri="{FF2B5EF4-FFF2-40B4-BE49-F238E27FC236}">
                          <a16:creationId xmlns:a16="http://schemas.microsoft.com/office/drawing/2014/main" id="{D34E1733-D3A9-514C-AE5A-3BC58167EF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5820302" y="2332619"/>
                      <a:ext cx="432368" cy="8460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rgbClr val="FF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8" name="Łącznik prosty 127">
                      <a:extLst>
                        <a:ext uri="{FF2B5EF4-FFF2-40B4-BE49-F238E27FC236}">
                          <a16:creationId xmlns:a16="http://schemas.microsoft.com/office/drawing/2014/main" id="{C896A5FE-3B45-B343-BAB5-52971D343B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6468854" y="3204448"/>
                      <a:ext cx="582978" cy="44264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rgbClr val="FF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9" name="Łącznik prosty 128">
                      <a:extLst>
                        <a:ext uri="{FF2B5EF4-FFF2-40B4-BE49-F238E27FC236}">
                          <a16:creationId xmlns:a16="http://schemas.microsoft.com/office/drawing/2014/main" id="{E675957C-284F-3140-AC64-46B944942F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V="1">
                      <a:off x="7260966" y="3669535"/>
                      <a:ext cx="624762" cy="1199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rgbClr val="FF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30" name="Łącznik prosty 129">
                      <a:extLst>
                        <a:ext uri="{FF2B5EF4-FFF2-40B4-BE49-F238E27FC236}">
                          <a16:creationId xmlns:a16="http://schemas.microsoft.com/office/drawing/2014/main" id="{21B9D5A1-187E-374E-8E13-55E84AB1EF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8078229" y="3654480"/>
                      <a:ext cx="229959" cy="192297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rgbClr val="FF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cxnSp>
              <p:nvCxnSpPr>
                <p:cNvPr id="143" name="Łącznik prosty 142">
                  <a:extLst>
                    <a:ext uri="{FF2B5EF4-FFF2-40B4-BE49-F238E27FC236}">
                      <a16:creationId xmlns:a16="http://schemas.microsoft.com/office/drawing/2014/main" id="{E7252C49-9901-C148-894D-A9C922B478E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011589" y="5394685"/>
                  <a:ext cx="278397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4" name="pole tekstowe 143">
                  <a:extLst>
                    <a:ext uri="{FF2B5EF4-FFF2-40B4-BE49-F238E27FC236}">
                      <a16:creationId xmlns:a16="http://schemas.microsoft.com/office/drawing/2014/main" id="{749E79FA-54CF-374E-90B0-898466F17F56}"/>
                    </a:ext>
                  </a:extLst>
                </p:cNvPr>
                <p:cNvSpPr txBox="1"/>
                <p:nvPr/>
              </p:nvSpPr>
              <p:spPr>
                <a:xfrm>
                  <a:off x="2344628" y="5186329"/>
                  <a:ext cx="26757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2000" dirty="0" err="1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calculations</a:t>
                  </a:r>
                  <a:r>
                    <a:rPr lang="pl-PL" sz="20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pl-PL" sz="2000" b="1" dirty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NN+NNN</a:t>
                  </a:r>
                </a:p>
              </p:txBody>
            </p:sp>
          </p:grpSp>
          <p:sp>
            <p:nvSpPr>
              <p:cNvPr id="31" name="Dowolny kształt 30">
                <a:extLst>
                  <a:ext uri="{FF2B5EF4-FFF2-40B4-BE49-F238E27FC236}">
                    <a16:creationId xmlns:a16="http://schemas.microsoft.com/office/drawing/2014/main" id="{FDC6B36D-981A-2F40-9FDC-6EC323D5FA8D}"/>
                  </a:ext>
                </a:extLst>
              </p:cNvPr>
              <p:cNvSpPr/>
              <p:nvPr/>
            </p:nvSpPr>
            <p:spPr bwMode="auto">
              <a:xfrm>
                <a:off x="3711519" y="1175683"/>
                <a:ext cx="222309" cy="109057"/>
              </a:xfrm>
              <a:custGeom>
                <a:avLst/>
                <a:gdLst>
                  <a:gd name="connsiteX0" fmla="*/ 0 w 222309"/>
                  <a:gd name="connsiteY0" fmla="*/ 0 h 109057"/>
                  <a:gd name="connsiteX1" fmla="*/ 222309 w 222309"/>
                  <a:gd name="connsiteY1" fmla="*/ 8389 h 109057"/>
                  <a:gd name="connsiteX2" fmla="*/ 176169 w 222309"/>
                  <a:gd name="connsiteY2" fmla="*/ 104862 h 109057"/>
                  <a:gd name="connsiteX3" fmla="*/ 8389 w 222309"/>
                  <a:gd name="connsiteY3" fmla="*/ 109057 h 109057"/>
                  <a:gd name="connsiteX4" fmla="*/ 0 w 222309"/>
                  <a:gd name="connsiteY4" fmla="*/ 0 h 10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309" h="109057">
                    <a:moveTo>
                      <a:pt x="0" y="0"/>
                    </a:moveTo>
                    <a:lnTo>
                      <a:pt x="222309" y="8389"/>
                    </a:lnTo>
                    <a:lnTo>
                      <a:pt x="176169" y="104862"/>
                    </a:lnTo>
                    <a:lnTo>
                      <a:pt x="8389" y="1090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47" name="Text Box 31">
            <a:extLst>
              <a:ext uri="{FF2B5EF4-FFF2-40B4-BE49-F238E27FC236}">
                <a16:creationId xmlns:a16="http://schemas.microsoft.com/office/drawing/2014/main" id="{10D8F9FE-3545-F148-93B7-5B0526314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79" y="30765"/>
            <a:ext cx="9221829" cy="10156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Binding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energy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of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selected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light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nuclei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values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from the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experiment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black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) and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calculations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performed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with: (i)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two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-body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interactions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only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pl-PL" altLang="pl-PL" sz="2000" b="1" dirty="0">
                <a:solidFill>
                  <a:srgbClr val="00B050"/>
                </a:solidFill>
                <a:cs typeface="Arial" panose="020B0604020202020204" pitchFamily="34" charset="0"/>
              </a:rPr>
              <a:t>NN)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and, (ii) 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two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-body +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three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-body </a:t>
            </a:r>
            <a:r>
              <a:rPr lang="pl-PL" altLang="pl-PL" sz="2000" dirty="0" err="1">
                <a:solidFill>
                  <a:srgbClr val="000000"/>
                </a:solidFill>
                <a:cs typeface="Arial" panose="020B0604020202020204" pitchFamily="34" charset="0"/>
              </a:rPr>
              <a:t>terms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pl-PL" altLang="pl-PL" sz="2000" dirty="0">
                <a:solidFill>
                  <a:srgbClr val="FF0000"/>
                </a:solidFill>
                <a:cs typeface="Arial" panose="020B0604020202020204" pitchFamily="34" charset="0"/>
              </a:rPr>
              <a:t>NN + NNN).</a:t>
            </a:r>
          </a:p>
        </p:txBody>
      </p:sp>
      <p:sp>
        <p:nvSpPr>
          <p:cNvPr id="33" name="Prostokąt 32"/>
          <p:cNvSpPr/>
          <p:nvPr/>
        </p:nvSpPr>
        <p:spPr>
          <a:xfrm>
            <a:off x="241892" y="5844052"/>
            <a:ext cx="10194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excited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three-nucleon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forces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of the order of 10-30%.</a:t>
            </a:r>
          </a:p>
        </p:txBody>
      </p:sp>
      <p:sp>
        <p:nvSpPr>
          <p:cNvPr id="34" name="Prostokąt 33"/>
          <p:cNvSpPr/>
          <p:nvPr/>
        </p:nvSpPr>
        <p:spPr>
          <a:xfrm>
            <a:off x="2039220" y="1070356"/>
            <a:ext cx="6790929" cy="22467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pl-P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pl-P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observables</a:t>
            </a:r>
            <a:r>
              <a:rPr lang="pl-P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pl-P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pl-P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pl-PL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sensitive</a:t>
            </a:r>
            <a:r>
              <a:rPr lang="pl-P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pl-PL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three-nucleon</a:t>
            </a:r>
            <a:r>
              <a:rPr lang="pl-P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 </a:t>
            </a:r>
          </a:p>
          <a:p>
            <a:pPr algn="ctr"/>
            <a:r>
              <a:rPr lang="pl-P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pl-PL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nucleon-nucleon</a:t>
            </a:r>
            <a:r>
              <a:rPr lang="pl-P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pl-P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pl-PL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lectromagnetic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observables?</a:t>
            </a: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Symbol zastępczy numeru slajdu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6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 17"/>
          <p:cNvGrpSpPr/>
          <p:nvPr/>
        </p:nvGrpSpPr>
        <p:grpSpPr>
          <a:xfrm>
            <a:off x="803227" y="1150080"/>
            <a:ext cx="8645781" cy="4281699"/>
            <a:chOff x="213739" y="332422"/>
            <a:chExt cx="5890498" cy="2798838"/>
          </a:xfrm>
        </p:grpSpPr>
        <p:pic>
          <p:nvPicPr>
            <p:cNvPr id="3" name="Immagin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39" y="332422"/>
              <a:ext cx="4013305" cy="2798838"/>
            </a:xfrm>
            <a:prstGeom prst="rect">
              <a:avLst/>
            </a:prstGeom>
          </p:spPr>
        </p:pic>
        <p:pic>
          <p:nvPicPr>
            <p:cNvPr id="4" name="Immagin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41" y="505416"/>
              <a:ext cx="1540596" cy="2472562"/>
            </a:xfrm>
            <a:prstGeom prst="rect">
              <a:avLst/>
            </a:prstGeom>
          </p:spPr>
        </p:pic>
        <p:sp>
          <p:nvSpPr>
            <p:cNvPr id="9" name="pole tekstowe 8"/>
            <p:cNvSpPr txBox="1"/>
            <p:nvPr/>
          </p:nvSpPr>
          <p:spPr>
            <a:xfrm>
              <a:off x="1890583" y="689558"/>
              <a:ext cx="796301" cy="52322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2800" b="1" baseline="30000" dirty="0">
                  <a:solidFill>
                    <a:schemeClr val="bg1"/>
                  </a:solidFill>
                </a:rPr>
                <a:t>16</a:t>
              </a:r>
              <a:r>
                <a:rPr lang="pl-PL" sz="2800" b="1" dirty="0">
                  <a:solidFill>
                    <a:schemeClr val="bg1"/>
                  </a:solidFill>
                </a:rPr>
                <a:t>C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451681" y="2136364"/>
              <a:ext cx="871483" cy="523220"/>
            </a:xfrm>
            <a:prstGeom prst="rect">
              <a:avLst/>
            </a:prstGeom>
            <a:solidFill>
              <a:schemeClr val="tx1"/>
            </a:solidFill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2800" b="1" baseline="30000" dirty="0">
                  <a:solidFill>
                    <a:schemeClr val="bg1"/>
                  </a:solidFill>
                </a:rPr>
                <a:t>16</a:t>
              </a:r>
              <a:r>
                <a:rPr lang="pl-PL" sz="2800" b="1" dirty="0">
                  <a:solidFill>
                    <a:schemeClr val="bg1"/>
                  </a:solidFill>
                </a:rPr>
                <a:t>C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pole tekstowe 20"/>
          <p:cNvSpPr txBox="1"/>
          <p:nvPr/>
        </p:nvSpPr>
        <p:spPr>
          <a:xfrm>
            <a:off x="6763193" y="5570434"/>
            <a:ext cx="5860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gated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 by VAMOS</a:t>
            </a:r>
          </a:p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71880" y="59480"/>
            <a:ext cx="9177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AGATA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r-IN" sz="3200" dirty="0">
                <a:latin typeface="Arial" panose="020B0604020202020204" pitchFamily="34" charset="0"/>
              </a:rPr>
              <a:t>–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Tracked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and Doppler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Corrected</a:t>
            </a: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8375577" y="1882589"/>
            <a:ext cx="0" cy="17839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/>
          <p:cNvSpPr/>
          <p:nvPr/>
        </p:nvSpPr>
        <p:spPr>
          <a:xfrm>
            <a:off x="4509247" y="2496861"/>
            <a:ext cx="295836" cy="16358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rostokąt 10"/>
          <p:cNvSpPr/>
          <p:nvPr/>
        </p:nvSpPr>
        <p:spPr>
          <a:xfrm>
            <a:off x="7336825" y="49836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cs typeface="Corbel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NN     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NN+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NNN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      </a:t>
            </a:r>
            <a:r>
              <a:rPr lang="pl-P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009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461991" y="5561468"/>
            <a:ext cx="5860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gated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 by VAMOS</a:t>
            </a:r>
          </a:p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996058" y="1442721"/>
            <a:ext cx="8046341" cy="3712256"/>
            <a:chOff x="213739" y="3691358"/>
            <a:chExt cx="5890498" cy="2633499"/>
          </a:xfrm>
        </p:grpSpPr>
        <p:pic>
          <p:nvPicPr>
            <p:cNvPr id="4" name="Immagin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42"/>
            <a:stretch/>
          </p:blipFill>
          <p:spPr>
            <a:xfrm>
              <a:off x="213739" y="3691358"/>
              <a:ext cx="4159584" cy="2633499"/>
            </a:xfrm>
            <a:prstGeom prst="rect">
              <a:avLst/>
            </a:prstGeom>
          </p:spPr>
        </p:pic>
        <p:pic>
          <p:nvPicPr>
            <p:cNvPr id="5" name="Immagin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762" y="3691358"/>
              <a:ext cx="1451475" cy="2633499"/>
            </a:xfrm>
            <a:prstGeom prst="rect">
              <a:avLst/>
            </a:prstGeom>
          </p:spPr>
        </p:pic>
        <p:sp>
          <p:nvSpPr>
            <p:cNvPr id="6" name="pole tekstowe 5"/>
            <p:cNvSpPr txBox="1"/>
            <p:nvPr/>
          </p:nvSpPr>
          <p:spPr>
            <a:xfrm>
              <a:off x="2220391" y="4116498"/>
              <a:ext cx="791858" cy="52322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2800" b="1" baseline="30000" dirty="0">
                  <a:solidFill>
                    <a:schemeClr val="bg1"/>
                  </a:solidFill>
                </a:rPr>
                <a:t>20</a:t>
              </a:r>
              <a:r>
                <a:rPr lang="pl-PL" sz="2800" b="1" dirty="0">
                  <a:solidFill>
                    <a:schemeClr val="bg1"/>
                  </a:solidFill>
                </a:rPr>
                <a:t>O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548260" y="5683687"/>
              <a:ext cx="798011" cy="523220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2800" b="1" baseline="30000" dirty="0">
                  <a:solidFill>
                    <a:schemeClr val="bg1"/>
                  </a:solidFill>
                </a:rPr>
                <a:t>20</a:t>
              </a:r>
              <a:r>
                <a:rPr lang="pl-PL" sz="2800" b="1" dirty="0">
                  <a:solidFill>
                    <a:schemeClr val="bg1"/>
                  </a:solidFill>
                </a:rPr>
                <a:t>O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8527" y="6029582"/>
              <a:ext cx="1123950" cy="295275"/>
            </a:xfrm>
            <a:prstGeom prst="rect">
              <a:avLst/>
            </a:prstGeom>
          </p:spPr>
        </p:pic>
      </p:grpSp>
      <p:sp>
        <p:nvSpPr>
          <p:cNvPr id="9" name="CasellaDiTesto 1"/>
          <p:cNvSpPr txBox="1"/>
          <p:nvPr/>
        </p:nvSpPr>
        <p:spPr>
          <a:xfrm>
            <a:off x="148593" y="101609"/>
            <a:ext cx="9177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AGATA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r-IN" sz="3200" dirty="0">
                <a:latin typeface="Arial" panose="020B0604020202020204" pitchFamily="34" charset="0"/>
              </a:rPr>
              <a:t>–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Tracked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and Doppler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Corrected</a:t>
            </a: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id="{45480BFE-F226-0D4C-BC39-A23E20FB1964}"/>
              </a:ext>
            </a:extLst>
          </p:cNvPr>
          <p:cNvSpPr txBox="1"/>
          <p:nvPr/>
        </p:nvSpPr>
        <p:spPr>
          <a:xfrm>
            <a:off x="7273836" y="708155"/>
            <a:ext cx="3016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cs typeface="Corbel"/>
              </a:rPr>
              <a:t>    </a:t>
            </a:r>
            <a:r>
              <a:rPr lang="en-US" b="1" dirty="0">
                <a:cs typeface="Corbel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NN      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NN+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NNN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320 f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   </a:t>
            </a:r>
            <a:r>
              <a:rPr lang="pl-P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>
              <a:lnSpc>
                <a:spcPct val="50000"/>
              </a:lnSpc>
            </a:pPr>
            <a:endParaRPr lang="en-US" sz="800" dirty="0">
              <a:latin typeface="Corbel"/>
              <a:cs typeface="Corbel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3030071" y="3370729"/>
            <a:ext cx="431303" cy="11026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Łącznik prosty ze strzałką 13"/>
          <p:cNvCxnSpPr/>
          <p:nvPr/>
        </p:nvCxnSpPr>
        <p:spPr>
          <a:xfrm>
            <a:off x="8210129" y="2649564"/>
            <a:ext cx="0" cy="14423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3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6661363" y="645783"/>
            <a:ext cx="4843282" cy="3368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78" y="794169"/>
            <a:ext cx="4500279" cy="319789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109926" y="36873"/>
            <a:ext cx="41168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baseline="30000" dirty="0">
                <a:solidFill>
                  <a:srgbClr val="FFFF00"/>
                </a:solidFill>
              </a:rPr>
              <a:t>20</a:t>
            </a:r>
            <a:r>
              <a:rPr lang="en-GB" sz="2400" b="1" dirty="0">
                <a:solidFill>
                  <a:srgbClr val="FFFF00"/>
                </a:solidFill>
              </a:rPr>
              <a:t>O spectra </a:t>
            </a:r>
            <a:r>
              <a:rPr lang="en-GB" sz="2400" b="1" i="1" dirty="0"/>
              <a:t>(ion of interest)</a:t>
            </a:r>
          </a:p>
          <a:p>
            <a:endParaRPr lang="en-GB" b="1" dirty="0"/>
          </a:p>
        </p:txBody>
      </p:sp>
      <p:sp>
        <p:nvSpPr>
          <p:cNvPr id="10" name="Prostokąt 9"/>
          <p:cNvSpPr/>
          <p:nvPr/>
        </p:nvSpPr>
        <p:spPr>
          <a:xfrm>
            <a:off x="2088186" y="4891689"/>
            <a:ext cx="4573177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Efficiency</a:t>
            </a:r>
            <a:r>
              <a:rPr lang="pl-PL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in </a:t>
            </a:r>
            <a:r>
              <a:rPr lang="pl-PL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comparison</a:t>
            </a:r>
            <a:r>
              <a:rPr lang="pl-PL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with AGATA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/>
          </p:nvPr>
        </p:nvGraphicFramePr>
        <p:xfrm>
          <a:off x="1541943" y="5431489"/>
          <a:ext cx="587717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8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8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 </a:t>
                      </a:r>
                      <a:r>
                        <a:rPr lang="pl-PL" dirty="0" err="1"/>
                        <a:t>clusters</a:t>
                      </a:r>
                      <a:r>
                        <a:rPr lang="pl-PL" dirty="0"/>
                        <a:t> + 2 big LaBr</a:t>
                      </a:r>
                      <a:r>
                        <a:rPr lang="pl-PL" baseline="-25000" dirty="0"/>
                        <a:t>3</a:t>
                      </a:r>
                      <a:r>
                        <a:rPr lang="pl-PL" dirty="0"/>
                        <a:t>’s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1982 </a:t>
                      </a:r>
                      <a:r>
                        <a:rPr lang="pl-PL" dirty="0" err="1"/>
                        <a:t>keV</a:t>
                      </a:r>
                      <a:r>
                        <a:rPr lang="pl-PL" dirty="0"/>
                        <a:t> (</a:t>
                      </a:r>
                      <a:r>
                        <a:rPr lang="pl-PL" baseline="30000" dirty="0"/>
                        <a:t>18</a:t>
                      </a:r>
                      <a:r>
                        <a:rPr lang="pl-PL" dirty="0"/>
                        <a:t>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0.92 of AGATA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7010 </a:t>
                      </a:r>
                      <a:r>
                        <a:rPr lang="en-GB" dirty="0" err="1"/>
                        <a:t>keV</a:t>
                      </a:r>
                      <a:r>
                        <a:rPr lang="en-GB" dirty="0"/>
                        <a:t> (</a:t>
                      </a:r>
                      <a:r>
                        <a:rPr lang="en-GB" baseline="30000" dirty="0"/>
                        <a:t>14</a:t>
                      </a:r>
                      <a:r>
                        <a:rPr lang="en-GB" dirty="0"/>
                        <a:t>C)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1.48 of </a:t>
                      </a:r>
                      <a:r>
                        <a:rPr lang="pl-PL" dirty="0" err="1"/>
                        <a:t>AGATa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374732" y="645783"/>
            <a:ext cx="5320676" cy="3368605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2354861" y="1064028"/>
            <a:ext cx="791858" cy="52322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 b="1" baseline="30000" dirty="0">
                <a:solidFill>
                  <a:schemeClr val="bg1"/>
                </a:solidFill>
              </a:rPr>
              <a:t>20</a:t>
            </a:r>
            <a:r>
              <a:rPr lang="pl-PL" sz="2800" b="1" dirty="0">
                <a:solidFill>
                  <a:schemeClr val="bg1"/>
                </a:solidFill>
              </a:rPr>
              <a:t>O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8772608" y="931732"/>
            <a:ext cx="791858" cy="523220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 b="1" baseline="30000" dirty="0">
                <a:solidFill>
                  <a:schemeClr val="bg1"/>
                </a:solidFill>
              </a:rPr>
              <a:t>20</a:t>
            </a:r>
            <a:r>
              <a:rPr lang="pl-PL" sz="2800" b="1" dirty="0">
                <a:solidFill>
                  <a:schemeClr val="bg1"/>
                </a:solidFill>
              </a:rPr>
              <a:t>O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585231" y="676105"/>
            <a:ext cx="104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AGATA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974060" y="561806"/>
            <a:ext cx="86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35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6661363" y="645783"/>
            <a:ext cx="4843282" cy="3368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78" y="794169"/>
            <a:ext cx="4500279" cy="319789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109926" y="36873"/>
            <a:ext cx="41168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baseline="30000" dirty="0">
                <a:solidFill>
                  <a:srgbClr val="FFFF00"/>
                </a:solidFill>
              </a:rPr>
              <a:t>20</a:t>
            </a:r>
            <a:r>
              <a:rPr lang="en-GB" sz="2400" b="1" dirty="0">
                <a:solidFill>
                  <a:srgbClr val="FFFF00"/>
                </a:solidFill>
              </a:rPr>
              <a:t>O spectra </a:t>
            </a:r>
            <a:r>
              <a:rPr lang="en-GB" sz="2400" b="1" i="1" dirty="0"/>
              <a:t>(ion of interest)</a:t>
            </a:r>
          </a:p>
          <a:p>
            <a:endParaRPr lang="en-GB" b="1" dirty="0"/>
          </a:p>
        </p:txBody>
      </p:sp>
      <p:sp>
        <p:nvSpPr>
          <p:cNvPr id="10" name="Prostokąt 9"/>
          <p:cNvSpPr/>
          <p:nvPr/>
        </p:nvSpPr>
        <p:spPr>
          <a:xfrm>
            <a:off x="2088186" y="4891689"/>
            <a:ext cx="4573177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Efficiency</a:t>
            </a:r>
            <a:r>
              <a:rPr lang="pl-PL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in </a:t>
            </a:r>
            <a:r>
              <a:rPr lang="pl-PL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comparison</a:t>
            </a:r>
            <a:r>
              <a:rPr lang="pl-PL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with AGATA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/>
          </p:nvPr>
        </p:nvGraphicFramePr>
        <p:xfrm>
          <a:off x="1541943" y="5431489"/>
          <a:ext cx="587717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8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8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 </a:t>
                      </a:r>
                      <a:r>
                        <a:rPr lang="pl-PL" dirty="0" err="1"/>
                        <a:t>clusters</a:t>
                      </a:r>
                      <a:r>
                        <a:rPr lang="pl-PL" dirty="0"/>
                        <a:t> + 2 big LaBr</a:t>
                      </a:r>
                      <a:r>
                        <a:rPr lang="pl-PL" baseline="-25000" dirty="0"/>
                        <a:t>3</a:t>
                      </a:r>
                      <a:r>
                        <a:rPr lang="pl-PL" dirty="0"/>
                        <a:t>’s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1982 </a:t>
                      </a:r>
                      <a:r>
                        <a:rPr lang="pl-PL" dirty="0" err="1"/>
                        <a:t>keV</a:t>
                      </a:r>
                      <a:r>
                        <a:rPr lang="pl-PL" dirty="0"/>
                        <a:t> (</a:t>
                      </a:r>
                      <a:r>
                        <a:rPr lang="pl-PL" baseline="30000" dirty="0"/>
                        <a:t>18</a:t>
                      </a:r>
                      <a:r>
                        <a:rPr lang="pl-PL" dirty="0"/>
                        <a:t>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0.92 of AGATA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7010 </a:t>
                      </a:r>
                      <a:r>
                        <a:rPr lang="en-GB" dirty="0" err="1"/>
                        <a:t>keV</a:t>
                      </a:r>
                      <a:r>
                        <a:rPr lang="en-GB" dirty="0"/>
                        <a:t> (</a:t>
                      </a:r>
                      <a:r>
                        <a:rPr lang="en-GB" baseline="30000" dirty="0"/>
                        <a:t>14</a:t>
                      </a:r>
                      <a:r>
                        <a:rPr lang="en-GB" dirty="0"/>
                        <a:t>C)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1.48 of </a:t>
                      </a:r>
                      <a:r>
                        <a:rPr lang="pl-PL" dirty="0" err="1"/>
                        <a:t>AGATa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374732" y="645783"/>
            <a:ext cx="5320676" cy="3368605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2354861" y="1064028"/>
            <a:ext cx="791858" cy="52322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 b="1" baseline="30000" dirty="0">
                <a:solidFill>
                  <a:schemeClr val="bg1"/>
                </a:solidFill>
              </a:rPr>
              <a:t>20</a:t>
            </a:r>
            <a:r>
              <a:rPr lang="pl-PL" sz="2800" b="1" dirty="0">
                <a:solidFill>
                  <a:schemeClr val="bg1"/>
                </a:solidFill>
              </a:rPr>
              <a:t>O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8772608" y="931732"/>
            <a:ext cx="791858" cy="523220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 b="1" baseline="30000" dirty="0">
                <a:solidFill>
                  <a:schemeClr val="bg1"/>
                </a:solidFill>
              </a:rPr>
              <a:t>20</a:t>
            </a:r>
            <a:r>
              <a:rPr lang="pl-PL" sz="2800" b="1" dirty="0">
                <a:solidFill>
                  <a:schemeClr val="bg1"/>
                </a:solidFill>
              </a:rPr>
              <a:t>O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585231" y="676105"/>
            <a:ext cx="104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AGATA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974060" y="561806"/>
            <a:ext cx="86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91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E4EC7C33-4597-9249-9D87-B193D223AB8D}"/>
              </a:ext>
            </a:extLst>
          </p:cNvPr>
          <p:cNvSpPr/>
          <p:nvPr/>
        </p:nvSpPr>
        <p:spPr bwMode="auto">
          <a:xfrm>
            <a:off x="-30112" y="0"/>
            <a:ext cx="5929313" cy="6858001"/>
          </a:xfrm>
          <a:prstGeom prst="rect">
            <a:avLst/>
          </a:prstGeom>
          <a:solidFill>
            <a:srgbClr val="265EA8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4FCC98B-98C1-674F-9683-351A76F23323}"/>
              </a:ext>
            </a:extLst>
          </p:cNvPr>
          <p:cNvSpPr txBox="1"/>
          <p:nvPr/>
        </p:nvSpPr>
        <p:spPr>
          <a:xfrm>
            <a:off x="8544273" y="638988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Source: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en.wikipedia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A348471-3845-ED4F-A189-AFDF0518C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21" y="1321120"/>
            <a:ext cx="3624525" cy="3379114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64E1BD88-BE5B-CF42-B4E3-47BD754E0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46" y="1197269"/>
            <a:ext cx="2298700" cy="39751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76A318A-CFB2-644C-9F10-63FD65875A5D}"/>
              </a:ext>
            </a:extLst>
          </p:cNvPr>
          <p:cNvSpPr txBox="1"/>
          <p:nvPr/>
        </p:nvSpPr>
        <p:spPr>
          <a:xfrm>
            <a:off x="2145968" y="483375"/>
            <a:ext cx="2257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dirty="0" err="1">
                <a:solidFill>
                  <a:srgbClr val="FFFFFF"/>
                </a:solidFill>
                <a:latin typeface="Arial" panose="020B0604020202020204" pitchFamily="34" charset="0"/>
              </a:rPr>
              <a:t>water</a:t>
            </a:r>
            <a:r>
              <a:rPr lang="pl-PL" sz="24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pl-PL" sz="2400" dirty="0" err="1">
                <a:solidFill>
                  <a:srgbClr val="FFFFFF"/>
                </a:solidFill>
                <a:latin typeface="Arial" panose="020B0604020202020204" pitchFamily="34" charset="0"/>
              </a:rPr>
              <a:t>molecule</a:t>
            </a:r>
            <a:endParaRPr lang="pl-PL" sz="24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  <a:r>
              <a:rPr lang="pl-PL" sz="2400" baseline="-25000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sz="2400" dirty="0">
                <a:solidFill>
                  <a:srgbClr val="FFFFFF"/>
                </a:solidFill>
                <a:latin typeface="Arial" panose="020B0604020202020204" pitchFamily="34" charset="0"/>
              </a:rPr>
              <a:t>O   </a:t>
            </a:r>
            <a:endParaRPr lang="pl-PL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462AFA5-4162-9C4F-9129-FD353B278E74}"/>
              </a:ext>
            </a:extLst>
          </p:cNvPr>
          <p:cNvSpPr txBox="1"/>
          <p:nvPr/>
        </p:nvSpPr>
        <p:spPr>
          <a:xfrm>
            <a:off x="7347954" y="638035"/>
            <a:ext cx="2392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FFFFFF"/>
                </a:solidFill>
                <a:latin typeface="Arial" panose="020B0604020202020204" pitchFamily="34" charset="0"/>
              </a:rPr>
              <a:t>DNA </a:t>
            </a:r>
            <a:r>
              <a:rPr lang="pl-PL" sz="2400" dirty="0" err="1">
                <a:solidFill>
                  <a:srgbClr val="FFFFFF"/>
                </a:solidFill>
                <a:latin typeface="Arial" panose="020B0604020202020204" pitchFamily="34" charset="0"/>
              </a:rPr>
              <a:t>molecule</a:t>
            </a:r>
            <a:r>
              <a:rPr lang="pl-PL" sz="2400" dirty="0">
                <a:solidFill>
                  <a:srgbClr val="FFFFFF"/>
                </a:solidFill>
                <a:latin typeface="Arial" panose="020B0604020202020204" pitchFamily="34" charset="0"/>
              </a:rPr>
              <a:t>   </a:t>
            </a:r>
            <a:endParaRPr lang="pl-PL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0CE09B5-2F56-0B4D-A73A-A6E86846DC9C}"/>
              </a:ext>
            </a:extLst>
          </p:cNvPr>
          <p:cNvSpPr txBox="1"/>
          <p:nvPr/>
        </p:nvSpPr>
        <p:spPr>
          <a:xfrm>
            <a:off x="1531795" y="5260135"/>
            <a:ext cx="3231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body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</a:rPr>
              <a:t>14.5% </a:t>
            </a:r>
            <a:endParaRPr lang="pl-PL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60E7C54-DF7F-B841-B2E6-791199921E99}"/>
              </a:ext>
            </a:extLst>
          </p:cNvPr>
          <p:cNvSpPr txBox="1"/>
          <p:nvPr/>
        </p:nvSpPr>
        <p:spPr>
          <a:xfrm>
            <a:off x="7044834" y="5250904"/>
            <a:ext cx="3231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body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</a:rPr>
              <a:t>24%</a:t>
            </a:r>
            <a:r>
              <a:rPr lang="pl-PL" sz="2400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endParaRPr lang="pl-PL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049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D8264C7-8B74-C74C-8784-AD4992A6C4E2}"/>
              </a:ext>
            </a:extLst>
          </p:cNvPr>
          <p:cNvSpPr txBox="1"/>
          <p:nvPr/>
        </p:nvSpPr>
        <p:spPr>
          <a:xfrm>
            <a:off x="1847528" y="766124"/>
            <a:ext cx="853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anose="020B0604020202020204" pitchFamily="34" charset="0"/>
              </a:rPr>
              <a:t>The potential of a system of three or more nucleons must be accompanied by a contribution from the irreducible three-body force that is absent in the case of an isolated pair </a:t>
            </a:r>
            <a:endParaRPr lang="pl-PL"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D14AC1A-B2C9-214A-88E4-1CAD49756151}"/>
              </a:ext>
            </a:extLst>
          </p:cNvPr>
          <p:cNvSpPr txBox="1"/>
          <p:nvPr/>
        </p:nvSpPr>
        <p:spPr>
          <a:xfrm>
            <a:off x="1832245" y="2708921"/>
            <a:ext cx="853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= V</a:t>
            </a:r>
            <a:r>
              <a:rPr lang="pl-PL" sz="3200" baseline="-25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pl-PL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V</a:t>
            </a:r>
            <a:r>
              <a:rPr lang="pl-PL" sz="3200" baseline="-25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pl-PL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V</a:t>
            </a:r>
            <a:r>
              <a:rPr lang="pl-PL" sz="3200" baseline="-25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pl-PL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l-PL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pl-PL" sz="32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B5922783-12C8-5D4E-884F-05B2AE6EC9D8}"/>
              </a:ext>
            </a:extLst>
          </p:cNvPr>
          <p:cNvGrpSpPr>
            <a:grpSpLocks noChangeAspect="1"/>
          </p:cNvGrpSpPr>
          <p:nvPr/>
        </p:nvGrpSpPr>
        <p:grpSpPr>
          <a:xfrm>
            <a:off x="4583832" y="4077072"/>
            <a:ext cx="2720526" cy="2003846"/>
            <a:chOff x="1356591" y="1239671"/>
            <a:chExt cx="6295976" cy="4637401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B8E0B1E4-F199-9D41-88B2-18D87291A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61445" t="26487" r="12051" b="30523"/>
            <a:stretch/>
          </p:blipFill>
          <p:spPr>
            <a:xfrm>
              <a:off x="1356591" y="1239671"/>
              <a:ext cx="1800000" cy="1800000"/>
            </a:xfrm>
            <a:prstGeom prst="ellipse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54F6E5E4-8760-9F46-997B-CE145E20F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922" t="25905" r="64574" b="31105"/>
            <a:stretch/>
          </p:blipFill>
          <p:spPr>
            <a:xfrm>
              <a:off x="3579314" y="4077072"/>
              <a:ext cx="1800000" cy="1800000"/>
            </a:xfrm>
            <a:prstGeom prst="ellipse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F663589A-B0F1-C547-9B1F-0AE7FC644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61445" t="26487" r="12051" b="30523"/>
            <a:stretch/>
          </p:blipFill>
          <p:spPr>
            <a:xfrm>
              <a:off x="5852567" y="1239671"/>
              <a:ext cx="1800000" cy="1800000"/>
            </a:xfrm>
            <a:prstGeom prst="ellipse">
              <a:avLst/>
            </a:prstGeom>
          </p:spPr>
        </p:pic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42CE9B84-F44A-E743-9F73-68619507C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6263">
            <a:off x="6004256" y="5033629"/>
            <a:ext cx="905978" cy="9231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6073112-6FD3-6843-9E7E-40CC760DE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9247">
            <a:off x="5006355" y="5000130"/>
            <a:ext cx="876767" cy="8933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1977A4F-A9C4-5746-B91C-9664DCA03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12751" y="4437698"/>
            <a:ext cx="1255146" cy="7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189494" y="130758"/>
            <a:ext cx="6082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Papers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/in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Prostokąt 2"/>
          <p:cNvSpPr/>
          <p:nvPr/>
        </p:nvSpPr>
        <p:spPr>
          <a:xfrm>
            <a:off x="389018" y="1062788"/>
            <a:ext cx="1012658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M.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Ciemała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, S.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Ziliani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 F.C.L.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Crespi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S. Leoni, B. Fornal, A. Maj,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et al., „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Testing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ab initio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nuclear structure in neutron-rich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nuclei:Lifetime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measurements of second 2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state in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 and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Phys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r>
              <a:rPr lang="pl-PL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Rev</a:t>
            </a:r>
            <a:r>
              <a:rPr lang="pl-PL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C 101, 021303(R), 2020.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 M.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Ciemała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Ziliani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 F.C.L.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Crespi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S. Leoni, B. Fornal, A. Maj, et al., „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Accessing tens-to-hundreds femtoseconds nuclear state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lifetimes with low-energy binary heavy-ion reactions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to  EPJA (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https://arxiv.org/abs/2012.05180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S.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Ziliani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M. Cimała, F.C.L.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Crespi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S. Leoni, B. Fornal, et al. „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pl-PL" i="1" dirty="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i="1" dirty="0" err="1">
                <a:latin typeface="Arial" panose="020B0604020202020204" pitchFamily="34" charset="0"/>
                <a:cs typeface="Arial" panose="020B0604020202020204" pitchFamily="34" charset="0"/>
              </a:rPr>
              <a:t>bound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Arial" panose="020B0604020202020204" pitchFamily="34" charset="0"/>
                <a:cs typeface="Arial" panose="020B0604020202020204" pitchFamily="34" charset="0"/>
              </a:rPr>
              <a:t>negative-parity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” (in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Proceedings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M. Ciemała et al., Acta Phys. Pol B 50(2019), No. 3, 615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S. Ziliani et al., Acta Phys. Pol B 50(2019), No. 3, 625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M. Ciemała et al., Acta Phys. Pol B 51(2020), No. 3, 699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S.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Ziliani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et al., Acta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Pol B 51(2020), No. 3, 709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S.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Ziliani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Il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Nuovo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Cimento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C, 4-5(2020), 107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456">
            <a:off x="8629926" y="2526767"/>
            <a:ext cx="2878888" cy="3871232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11179087" y="6086475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545" y="4114663"/>
            <a:ext cx="4424045" cy="233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 Box 31">
            <a:extLst>
              <a:ext uri="{FF2B5EF4-FFF2-40B4-BE49-F238E27FC236}">
                <a16:creationId xmlns:a16="http://schemas.microsoft.com/office/drawing/2014/main" id="{B097EB8B-11B0-4F47-8613-F24785060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7025" y="41009"/>
            <a:ext cx="6072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2400" dirty="0"/>
              <a:t>Proton-deuteron </a:t>
            </a:r>
            <a:r>
              <a:rPr lang="pl-PL" altLang="pl-PL" sz="2400" dirty="0" err="1"/>
              <a:t>elastic</a:t>
            </a:r>
            <a:r>
              <a:rPr lang="pl-PL" altLang="pl-PL" sz="2400" dirty="0"/>
              <a:t> </a:t>
            </a:r>
            <a:r>
              <a:rPr lang="pl-PL" altLang="pl-PL" sz="2400" dirty="0" err="1"/>
              <a:t>scattering</a:t>
            </a:r>
            <a:endParaRPr lang="pl-PL" altLang="pl-PL" sz="2400" b="1" dirty="0"/>
          </a:p>
        </p:txBody>
      </p:sp>
      <p:grpSp>
        <p:nvGrpSpPr>
          <p:cNvPr id="3" name="Grupa 2"/>
          <p:cNvGrpSpPr/>
          <p:nvPr/>
        </p:nvGrpSpPr>
        <p:grpSpPr>
          <a:xfrm>
            <a:off x="242530" y="672354"/>
            <a:ext cx="7179239" cy="5395557"/>
            <a:chOff x="1070985" y="502674"/>
            <a:chExt cx="8802570" cy="5948089"/>
          </a:xfrm>
        </p:grpSpPr>
        <p:sp>
          <p:nvSpPr>
            <p:cNvPr id="2" name="Prostokąt 1"/>
            <p:cNvSpPr/>
            <p:nvPr/>
          </p:nvSpPr>
          <p:spPr>
            <a:xfrm>
              <a:off x="1070985" y="555406"/>
              <a:ext cx="8802570" cy="555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CC66F461-CEF4-2A46-953A-2B41952CE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0985" y="6110337"/>
              <a:ext cx="8661504" cy="340426"/>
            </a:xfrm>
            <a:prstGeom prst="rect">
              <a:avLst/>
            </a:prstGeom>
            <a:solidFill>
              <a:srgbClr val="7B7A9D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 charset="0"/>
                </a:rPr>
                <a:t>K. </a:t>
              </a:r>
              <a:r>
                <a:rPr lang="en-US" sz="1400" dirty="0" err="1">
                  <a:solidFill>
                    <a:srgbClr val="FFFFFF"/>
                  </a:solidFill>
                  <a:latin typeface="Arial" charset="0"/>
                </a:rPr>
                <a:t>Ermisch</a:t>
              </a:r>
              <a:r>
                <a:rPr lang="en-US" sz="1400" dirty="0">
                  <a:solidFill>
                    <a:srgbClr val="FFFFFF"/>
                  </a:solidFill>
                  <a:latin typeface="Arial" charset="0"/>
                </a:rPr>
                <a:t> (</a:t>
              </a:r>
              <a:r>
                <a:rPr lang="en-US" sz="1400" dirty="0">
                  <a:solidFill>
                    <a:srgbClr val="FFFF00"/>
                  </a:solidFill>
                  <a:latin typeface="Arial" charset="0"/>
                </a:rPr>
                <a:t>J. Golak, R. </a:t>
              </a:r>
              <a:r>
                <a:rPr lang="en-US" sz="1400" dirty="0" err="1">
                  <a:solidFill>
                    <a:srgbClr val="FFFF00"/>
                  </a:solidFill>
                  <a:latin typeface="Arial" charset="0"/>
                </a:rPr>
                <a:t>Skibiński</a:t>
              </a:r>
              <a:r>
                <a:rPr lang="en-US" sz="1400" dirty="0">
                  <a:solidFill>
                    <a:srgbClr val="FFFF00"/>
                  </a:solidFill>
                  <a:latin typeface="Arial" charset="0"/>
                </a:rPr>
                <a:t>, H. </a:t>
              </a:r>
              <a:r>
                <a:rPr lang="en-US" sz="1400" dirty="0" err="1">
                  <a:solidFill>
                    <a:srgbClr val="FFFF00"/>
                  </a:solidFill>
                  <a:latin typeface="Arial" charset="0"/>
                </a:rPr>
                <a:t>Witała</a:t>
              </a:r>
              <a:r>
                <a:rPr lang="en-US" sz="1400" dirty="0">
                  <a:solidFill>
                    <a:srgbClr val="FFFFFF"/>
                  </a:solidFill>
                  <a:latin typeface="Arial" charset="0"/>
                </a:rPr>
                <a:t>) et al.,</a:t>
              </a:r>
              <a:r>
                <a:rPr lang="pl-PL" sz="1400" dirty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pl-PL" sz="1400" dirty="0" err="1">
                  <a:solidFill>
                    <a:srgbClr val="FFFFFF"/>
                  </a:solidFill>
                  <a:latin typeface="Arial" charset="0"/>
                </a:rPr>
                <a:t>Phys</a:t>
              </a:r>
              <a:r>
                <a:rPr lang="pl-PL" sz="1400" dirty="0">
                  <a:solidFill>
                    <a:srgbClr val="FFFFFF"/>
                  </a:solidFill>
                  <a:latin typeface="Arial" charset="0"/>
                </a:rPr>
                <a:t>. </a:t>
              </a:r>
              <a:r>
                <a:rPr lang="pl-PL" sz="1400" dirty="0" err="1">
                  <a:solidFill>
                    <a:srgbClr val="FFFFFF"/>
                  </a:solidFill>
                  <a:latin typeface="Arial" charset="0"/>
                </a:rPr>
                <a:t>Rev</a:t>
              </a:r>
              <a:r>
                <a:rPr lang="pl-PL" sz="1400" dirty="0">
                  <a:solidFill>
                    <a:srgbClr val="FFFFFF"/>
                  </a:solidFill>
                  <a:latin typeface="Arial" charset="0"/>
                </a:rPr>
                <a:t>. </a:t>
              </a:r>
              <a:r>
                <a:rPr lang="en-US" sz="1400" dirty="0">
                  <a:solidFill>
                    <a:srgbClr val="FFFFFF"/>
                  </a:solidFill>
                  <a:latin typeface="Arial" charset="0"/>
                </a:rPr>
                <a:t>C 68, 051001(R) (2003)</a:t>
              </a:r>
              <a:endParaRPr lang="pl-PL" sz="1400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6" name="Picture 7" descr="cross_low_3">
              <a:extLst>
                <a:ext uri="{FF2B5EF4-FFF2-40B4-BE49-F238E27FC236}">
                  <a16:creationId xmlns:a16="http://schemas.microsoft.com/office/drawing/2014/main" id="{2F7B3C93-84DE-B345-833D-438F5BE4B6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3125" b="3125"/>
            <a:stretch/>
          </p:blipFill>
          <p:spPr bwMode="auto">
            <a:xfrm>
              <a:off x="2021729" y="2178465"/>
              <a:ext cx="3859530" cy="3859530"/>
            </a:xfrm>
            <a:prstGeom prst="rect">
              <a:avLst/>
            </a:prstGeom>
            <a:noFill/>
            <a:effectLst/>
          </p:spPr>
        </p:pic>
        <p:grpSp>
          <p:nvGrpSpPr>
            <p:cNvPr id="46" name="Grupa 45">
              <a:extLst>
                <a:ext uri="{FF2B5EF4-FFF2-40B4-BE49-F238E27FC236}">
                  <a16:creationId xmlns:a16="http://schemas.microsoft.com/office/drawing/2014/main" id="{64FF31CF-A332-5C42-8013-1D3F72AF95F4}"/>
                </a:ext>
              </a:extLst>
            </p:cNvPr>
            <p:cNvGrpSpPr/>
            <p:nvPr/>
          </p:nvGrpSpPr>
          <p:grpSpPr>
            <a:xfrm>
              <a:off x="6556628" y="2447435"/>
              <a:ext cx="2916000" cy="3300564"/>
              <a:chOff x="4788000" y="1856628"/>
              <a:chExt cx="2916000" cy="3300564"/>
            </a:xfrm>
          </p:grpSpPr>
          <p:grpSp>
            <p:nvGrpSpPr>
              <p:cNvPr id="47" name="Grupa 46">
                <a:extLst>
                  <a:ext uri="{FF2B5EF4-FFF2-40B4-BE49-F238E27FC236}">
                    <a16:creationId xmlns:a16="http://schemas.microsoft.com/office/drawing/2014/main" id="{D03A46A6-7119-5448-AA41-E4AFA84BA2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788000" y="1856628"/>
                <a:ext cx="2916000" cy="3300564"/>
                <a:chOff x="4859978" y="1864800"/>
                <a:chExt cx="2952382" cy="3341744"/>
              </a:xfrm>
            </p:grpSpPr>
            <p:pic>
              <p:nvPicPr>
                <p:cNvPr id="82" name="Picture 9" descr="allcross_riken">
                  <a:extLst>
                    <a:ext uri="{FF2B5EF4-FFF2-40B4-BE49-F238E27FC236}">
                      <a16:creationId xmlns:a16="http://schemas.microsoft.com/office/drawing/2014/main" id="{3F11118C-7DE0-B14B-8893-E811FA290D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/>
                <a:srcRect l="56230" t="59223" r="-1" b="5379"/>
                <a:stretch/>
              </p:blipFill>
              <p:spPr bwMode="auto">
                <a:xfrm>
                  <a:off x="4932040" y="1916832"/>
                  <a:ext cx="2880320" cy="3289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3" name="Prostokąt 82">
                  <a:extLst>
                    <a:ext uri="{FF2B5EF4-FFF2-40B4-BE49-F238E27FC236}">
                      <a16:creationId xmlns:a16="http://schemas.microsoft.com/office/drawing/2014/main" id="{270C5107-CD3F-AE48-BBAD-4B00C9A4B625}"/>
                    </a:ext>
                  </a:extLst>
                </p:cNvPr>
                <p:cNvSpPr/>
                <p:nvPr/>
              </p:nvSpPr>
              <p:spPr>
                <a:xfrm>
                  <a:off x="4932040" y="1864800"/>
                  <a:ext cx="2880320" cy="108364"/>
                </a:xfrm>
                <a:prstGeom prst="rect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84" name="Prostokąt 83">
                  <a:extLst>
                    <a:ext uri="{FF2B5EF4-FFF2-40B4-BE49-F238E27FC236}">
                      <a16:creationId xmlns:a16="http://schemas.microsoft.com/office/drawing/2014/main" id="{E8F60B43-ADA6-9E4D-8C8C-E7A389F5D646}"/>
                    </a:ext>
                  </a:extLst>
                </p:cNvPr>
                <p:cNvSpPr/>
                <p:nvPr/>
              </p:nvSpPr>
              <p:spPr>
                <a:xfrm rot="16200000">
                  <a:off x="3474000" y="3302810"/>
                  <a:ext cx="2880320" cy="108364"/>
                </a:xfrm>
                <a:prstGeom prst="rect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sp>
            <p:nvSpPr>
              <p:cNvPr id="48" name="Prostokąt 47">
                <a:extLst>
                  <a:ext uri="{FF2B5EF4-FFF2-40B4-BE49-F238E27FC236}">
                    <a16:creationId xmlns:a16="http://schemas.microsoft.com/office/drawing/2014/main" id="{27625DA8-4EB1-C340-8E09-B5850946D7DF}"/>
                  </a:ext>
                </a:extLst>
              </p:cNvPr>
              <p:cNvSpPr/>
              <p:nvPr/>
            </p:nvSpPr>
            <p:spPr>
              <a:xfrm>
                <a:off x="5004048" y="2123342"/>
                <a:ext cx="2520280" cy="2313770"/>
              </a:xfrm>
              <a:prstGeom prst="rect">
                <a:avLst/>
              </a:prstGeom>
              <a:solidFill>
                <a:srgbClr val="FFFFFF"/>
              </a:solidFill>
              <a:ln w="381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endParaRPr lang="pl-PL" kern="0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49" name="Grupa 48">
                <a:extLst>
                  <a:ext uri="{FF2B5EF4-FFF2-40B4-BE49-F238E27FC236}">
                    <a16:creationId xmlns:a16="http://schemas.microsoft.com/office/drawing/2014/main" id="{99AE7AEB-ACCD-F04C-A70E-B1922F573CA1}"/>
                  </a:ext>
                </a:extLst>
              </p:cNvPr>
              <p:cNvGrpSpPr/>
              <p:nvPr/>
            </p:nvGrpSpPr>
            <p:grpSpPr>
              <a:xfrm>
                <a:off x="5274000" y="2539721"/>
                <a:ext cx="2250328" cy="1507708"/>
                <a:chOff x="5274000" y="2539721"/>
                <a:chExt cx="2250328" cy="1507708"/>
              </a:xfrm>
            </p:grpSpPr>
            <p:sp>
              <p:nvSpPr>
                <p:cNvPr id="54" name="Owal 53">
                  <a:extLst>
                    <a:ext uri="{FF2B5EF4-FFF2-40B4-BE49-F238E27FC236}">
                      <a16:creationId xmlns:a16="http://schemas.microsoft.com/office/drawing/2014/main" id="{5F1E716F-EF65-034C-9A13-1568D1555552}"/>
                    </a:ext>
                  </a:extLst>
                </p:cNvPr>
                <p:cNvSpPr/>
                <p:nvPr/>
              </p:nvSpPr>
              <p:spPr>
                <a:xfrm>
                  <a:off x="5274000" y="2539721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5" name="Owal 54">
                  <a:extLst>
                    <a:ext uri="{FF2B5EF4-FFF2-40B4-BE49-F238E27FC236}">
                      <a16:creationId xmlns:a16="http://schemas.microsoft.com/office/drawing/2014/main" id="{1F248CCC-3171-3047-98A5-4574E4E74147}"/>
                    </a:ext>
                  </a:extLst>
                </p:cNvPr>
                <p:cNvSpPr/>
                <p:nvPr/>
              </p:nvSpPr>
              <p:spPr>
                <a:xfrm>
                  <a:off x="5346008" y="2663120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6" name="Owal 55">
                  <a:extLst>
                    <a:ext uri="{FF2B5EF4-FFF2-40B4-BE49-F238E27FC236}">
                      <a16:creationId xmlns:a16="http://schemas.microsoft.com/office/drawing/2014/main" id="{5E6373AB-E6CA-A642-A604-5E6D3BD632B7}"/>
                    </a:ext>
                  </a:extLst>
                </p:cNvPr>
                <p:cNvSpPr/>
                <p:nvPr/>
              </p:nvSpPr>
              <p:spPr>
                <a:xfrm>
                  <a:off x="5418016" y="2786519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7" name="Owal 56">
                  <a:extLst>
                    <a:ext uri="{FF2B5EF4-FFF2-40B4-BE49-F238E27FC236}">
                      <a16:creationId xmlns:a16="http://schemas.microsoft.com/office/drawing/2014/main" id="{496A5C94-6D67-A54C-A863-FD0E52527E91}"/>
                    </a:ext>
                  </a:extLst>
                </p:cNvPr>
                <p:cNvSpPr/>
                <p:nvPr/>
              </p:nvSpPr>
              <p:spPr>
                <a:xfrm>
                  <a:off x="5490024" y="2898000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8" name="Owal 57">
                  <a:extLst>
                    <a:ext uri="{FF2B5EF4-FFF2-40B4-BE49-F238E27FC236}">
                      <a16:creationId xmlns:a16="http://schemas.microsoft.com/office/drawing/2014/main" id="{A30D8D4B-41E3-E64C-8792-6D3E39FF39C0}"/>
                    </a:ext>
                  </a:extLst>
                </p:cNvPr>
                <p:cNvSpPr/>
                <p:nvPr/>
              </p:nvSpPr>
              <p:spPr>
                <a:xfrm>
                  <a:off x="5544000" y="3004105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9" name="Owal 58">
                  <a:extLst>
                    <a:ext uri="{FF2B5EF4-FFF2-40B4-BE49-F238E27FC236}">
                      <a16:creationId xmlns:a16="http://schemas.microsoft.com/office/drawing/2014/main" id="{844C2CC3-A16B-9444-BBB0-017D747DE8E0}"/>
                    </a:ext>
                  </a:extLst>
                </p:cNvPr>
                <p:cNvSpPr/>
                <p:nvPr/>
              </p:nvSpPr>
              <p:spPr>
                <a:xfrm>
                  <a:off x="5616008" y="3091289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0" name="Owal 59">
                  <a:extLst>
                    <a:ext uri="{FF2B5EF4-FFF2-40B4-BE49-F238E27FC236}">
                      <a16:creationId xmlns:a16="http://schemas.microsoft.com/office/drawing/2014/main" id="{82775AF0-1B69-B140-8C06-1A852AD630A5}"/>
                    </a:ext>
                  </a:extLst>
                </p:cNvPr>
                <p:cNvSpPr/>
                <p:nvPr/>
              </p:nvSpPr>
              <p:spPr>
                <a:xfrm>
                  <a:off x="5688016" y="3197226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1" name="Owal 60">
                  <a:extLst>
                    <a:ext uri="{FF2B5EF4-FFF2-40B4-BE49-F238E27FC236}">
                      <a16:creationId xmlns:a16="http://schemas.microsoft.com/office/drawing/2014/main" id="{9DF4DF09-5540-1E44-99A4-6DF9B9C78415}"/>
                    </a:ext>
                  </a:extLst>
                </p:cNvPr>
                <p:cNvSpPr/>
                <p:nvPr/>
              </p:nvSpPr>
              <p:spPr>
                <a:xfrm>
                  <a:off x="5755435" y="3303163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2" name="Owal 61">
                  <a:extLst>
                    <a:ext uri="{FF2B5EF4-FFF2-40B4-BE49-F238E27FC236}">
                      <a16:creationId xmlns:a16="http://schemas.microsoft.com/office/drawing/2014/main" id="{1983586D-B3F2-2F40-B76C-D40D9641B379}"/>
                    </a:ext>
                  </a:extLst>
                </p:cNvPr>
                <p:cNvSpPr/>
                <p:nvPr/>
              </p:nvSpPr>
              <p:spPr>
                <a:xfrm>
                  <a:off x="5814000" y="3376800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3" name="Owal 62">
                  <a:extLst>
                    <a:ext uri="{FF2B5EF4-FFF2-40B4-BE49-F238E27FC236}">
                      <a16:creationId xmlns:a16="http://schemas.microsoft.com/office/drawing/2014/main" id="{58E6B685-E2EC-5B46-98AA-986D4BC284CD}"/>
                    </a:ext>
                  </a:extLst>
                </p:cNvPr>
                <p:cNvSpPr/>
                <p:nvPr/>
              </p:nvSpPr>
              <p:spPr>
                <a:xfrm>
                  <a:off x="5885175" y="3445415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4" name="Owal 63">
                  <a:extLst>
                    <a:ext uri="{FF2B5EF4-FFF2-40B4-BE49-F238E27FC236}">
                      <a16:creationId xmlns:a16="http://schemas.microsoft.com/office/drawing/2014/main" id="{C47CC35C-4D42-594B-AEC1-5AD8B52D7DA4}"/>
                    </a:ext>
                  </a:extLst>
                </p:cNvPr>
                <p:cNvSpPr/>
                <p:nvPr/>
              </p:nvSpPr>
              <p:spPr>
                <a:xfrm>
                  <a:off x="5948102" y="3522503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5" name="Owal 64">
                  <a:extLst>
                    <a:ext uri="{FF2B5EF4-FFF2-40B4-BE49-F238E27FC236}">
                      <a16:creationId xmlns:a16="http://schemas.microsoft.com/office/drawing/2014/main" id="{82A88ECE-4310-874B-8994-FD23497ACCFC}"/>
                    </a:ext>
                  </a:extLst>
                </p:cNvPr>
                <p:cNvSpPr/>
                <p:nvPr/>
              </p:nvSpPr>
              <p:spPr>
                <a:xfrm>
                  <a:off x="6012892" y="3609898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6" name="Owal 65">
                  <a:extLst>
                    <a:ext uri="{FF2B5EF4-FFF2-40B4-BE49-F238E27FC236}">
                      <a16:creationId xmlns:a16="http://schemas.microsoft.com/office/drawing/2014/main" id="{8FAE2A7F-B114-7847-95A1-64CAF65D89E4}"/>
                    </a:ext>
                  </a:extLst>
                </p:cNvPr>
                <p:cNvSpPr/>
                <p:nvPr/>
              </p:nvSpPr>
              <p:spPr>
                <a:xfrm>
                  <a:off x="6084000" y="3681906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7" name="Owal 66">
                  <a:extLst>
                    <a:ext uri="{FF2B5EF4-FFF2-40B4-BE49-F238E27FC236}">
                      <a16:creationId xmlns:a16="http://schemas.microsoft.com/office/drawing/2014/main" id="{610986C0-CF75-C14A-9636-B6AF5ABC0D8A}"/>
                    </a:ext>
                  </a:extLst>
                </p:cNvPr>
                <p:cNvSpPr/>
                <p:nvPr/>
              </p:nvSpPr>
              <p:spPr>
                <a:xfrm>
                  <a:off x="6162355" y="3769301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8" name="Owal 67">
                  <a:extLst>
                    <a:ext uri="{FF2B5EF4-FFF2-40B4-BE49-F238E27FC236}">
                      <a16:creationId xmlns:a16="http://schemas.microsoft.com/office/drawing/2014/main" id="{2E3FA372-DDF0-3C41-B524-801A81A85EA9}"/>
                    </a:ext>
                  </a:extLst>
                </p:cNvPr>
                <p:cNvSpPr/>
                <p:nvPr/>
              </p:nvSpPr>
              <p:spPr>
                <a:xfrm>
                  <a:off x="6245583" y="3841309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9" name="Owal 68">
                  <a:extLst>
                    <a:ext uri="{FF2B5EF4-FFF2-40B4-BE49-F238E27FC236}">
                      <a16:creationId xmlns:a16="http://schemas.microsoft.com/office/drawing/2014/main" id="{69B7ACFF-AC24-C24E-86ED-0688DFB52DFF}"/>
                    </a:ext>
                  </a:extLst>
                </p:cNvPr>
                <p:cNvSpPr/>
                <p:nvPr/>
              </p:nvSpPr>
              <p:spPr>
                <a:xfrm>
                  <a:off x="6348527" y="3877313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0" name="Owal 69">
                  <a:extLst>
                    <a:ext uri="{FF2B5EF4-FFF2-40B4-BE49-F238E27FC236}">
                      <a16:creationId xmlns:a16="http://schemas.microsoft.com/office/drawing/2014/main" id="{0FF047EE-191C-E84E-9254-E0CB1DE5E688}"/>
                    </a:ext>
                  </a:extLst>
                </p:cNvPr>
                <p:cNvSpPr/>
                <p:nvPr/>
              </p:nvSpPr>
              <p:spPr>
                <a:xfrm>
                  <a:off x="6433200" y="3939417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1" name="Owal 70">
                  <a:extLst>
                    <a:ext uri="{FF2B5EF4-FFF2-40B4-BE49-F238E27FC236}">
                      <a16:creationId xmlns:a16="http://schemas.microsoft.com/office/drawing/2014/main" id="{FF8A14D1-0C19-944B-A06E-38E34FCAEFD0}"/>
                    </a:ext>
                  </a:extLst>
                </p:cNvPr>
                <p:cNvSpPr/>
                <p:nvPr/>
              </p:nvSpPr>
              <p:spPr>
                <a:xfrm>
                  <a:off x="6534000" y="3960000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2" name="Owal 71">
                  <a:extLst>
                    <a:ext uri="{FF2B5EF4-FFF2-40B4-BE49-F238E27FC236}">
                      <a16:creationId xmlns:a16="http://schemas.microsoft.com/office/drawing/2014/main" id="{ECDC56C4-3D86-DA45-B170-79265349511B}"/>
                    </a:ext>
                  </a:extLst>
                </p:cNvPr>
                <p:cNvSpPr/>
                <p:nvPr/>
              </p:nvSpPr>
              <p:spPr>
                <a:xfrm>
                  <a:off x="6619948" y="3975421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3" name="Owal 72">
                  <a:extLst>
                    <a:ext uri="{FF2B5EF4-FFF2-40B4-BE49-F238E27FC236}">
                      <a16:creationId xmlns:a16="http://schemas.microsoft.com/office/drawing/2014/main" id="{8402CCED-46B5-4245-97FE-DA3656DC82A6}"/>
                    </a:ext>
                  </a:extLst>
                </p:cNvPr>
                <p:cNvSpPr/>
                <p:nvPr/>
              </p:nvSpPr>
              <p:spPr>
                <a:xfrm>
                  <a:off x="6711387" y="3975179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4" name="Owal 73">
                  <a:extLst>
                    <a:ext uri="{FF2B5EF4-FFF2-40B4-BE49-F238E27FC236}">
                      <a16:creationId xmlns:a16="http://schemas.microsoft.com/office/drawing/2014/main" id="{79F94D32-2C1C-E243-B0B2-DFF5D9EE316E}"/>
                    </a:ext>
                  </a:extLst>
                </p:cNvPr>
                <p:cNvSpPr/>
                <p:nvPr/>
              </p:nvSpPr>
              <p:spPr>
                <a:xfrm>
                  <a:off x="6808829" y="3923996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5" name="Owal 74">
                  <a:extLst>
                    <a:ext uri="{FF2B5EF4-FFF2-40B4-BE49-F238E27FC236}">
                      <a16:creationId xmlns:a16="http://schemas.microsoft.com/office/drawing/2014/main" id="{60D9FD6F-3983-F34B-B884-3250A85EF01C}"/>
                    </a:ext>
                  </a:extLst>
                </p:cNvPr>
                <p:cNvSpPr/>
                <p:nvPr/>
              </p:nvSpPr>
              <p:spPr>
                <a:xfrm>
                  <a:off x="6897600" y="3896517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6" name="Owal 75">
                  <a:extLst>
                    <a:ext uri="{FF2B5EF4-FFF2-40B4-BE49-F238E27FC236}">
                      <a16:creationId xmlns:a16="http://schemas.microsoft.com/office/drawing/2014/main" id="{4DB1AAE9-7C1F-B847-B5D2-EB9B8F241089}"/>
                    </a:ext>
                  </a:extLst>
                </p:cNvPr>
                <p:cNvSpPr/>
                <p:nvPr/>
              </p:nvSpPr>
              <p:spPr>
                <a:xfrm>
                  <a:off x="6990259" y="3841309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7" name="Owal 76">
                  <a:extLst>
                    <a:ext uri="{FF2B5EF4-FFF2-40B4-BE49-F238E27FC236}">
                      <a16:creationId xmlns:a16="http://schemas.microsoft.com/office/drawing/2014/main" id="{526F0841-9D06-9A42-94CF-4DABE943A300}"/>
                    </a:ext>
                  </a:extLst>
                </p:cNvPr>
                <p:cNvSpPr/>
                <p:nvPr/>
              </p:nvSpPr>
              <p:spPr>
                <a:xfrm>
                  <a:off x="7082918" y="3805305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8" name="Owal 77">
                  <a:extLst>
                    <a:ext uri="{FF2B5EF4-FFF2-40B4-BE49-F238E27FC236}">
                      <a16:creationId xmlns:a16="http://schemas.microsoft.com/office/drawing/2014/main" id="{6E24F91D-C79B-F74A-8DB6-BF337EA2FAAA}"/>
                    </a:ext>
                  </a:extLst>
                </p:cNvPr>
                <p:cNvSpPr/>
                <p:nvPr/>
              </p:nvSpPr>
              <p:spPr>
                <a:xfrm>
                  <a:off x="7182000" y="3697200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9" name="Owal 78">
                  <a:extLst>
                    <a:ext uri="{FF2B5EF4-FFF2-40B4-BE49-F238E27FC236}">
                      <a16:creationId xmlns:a16="http://schemas.microsoft.com/office/drawing/2014/main" id="{EEC6644A-E6F7-F741-802B-CAB75572D936}"/>
                    </a:ext>
                  </a:extLst>
                </p:cNvPr>
                <p:cNvSpPr/>
                <p:nvPr/>
              </p:nvSpPr>
              <p:spPr>
                <a:xfrm>
                  <a:off x="7273871" y="3645902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80" name="Owal 79">
                  <a:extLst>
                    <a:ext uri="{FF2B5EF4-FFF2-40B4-BE49-F238E27FC236}">
                      <a16:creationId xmlns:a16="http://schemas.microsoft.com/office/drawing/2014/main" id="{2BEDC3AC-69E3-F244-83FD-2DCB0579E0ED}"/>
                    </a:ext>
                  </a:extLst>
                </p:cNvPr>
                <p:cNvSpPr/>
                <p:nvPr/>
              </p:nvSpPr>
              <p:spPr>
                <a:xfrm>
                  <a:off x="7345879" y="3594511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81" name="Owal 80">
                  <a:extLst>
                    <a:ext uri="{FF2B5EF4-FFF2-40B4-BE49-F238E27FC236}">
                      <a16:creationId xmlns:a16="http://schemas.microsoft.com/office/drawing/2014/main" id="{E5B57F55-7772-954C-A7F7-04E26A73B238}"/>
                    </a:ext>
                  </a:extLst>
                </p:cNvPr>
                <p:cNvSpPr/>
                <p:nvPr/>
              </p:nvSpPr>
              <p:spPr>
                <a:xfrm>
                  <a:off x="7452320" y="3505960"/>
                  <a:ext cx="72008" cy="72008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sp>
            <p:nvSpPr>
              <p:cNvPr id="50" name="Prostokąt 49">
                <a:extLst>
                  <a:ext uri="{FF2B5EF4-FFF2-40B4-BE49-F238E27FC236}">
                    <a16:creationId xmlns:a16="http://schemas.microsoft.com/office/drawing/2014/main" id="{0A6D9DEA-F906-6743-961D-06FA029BD570}"/>
                  </a:ext>
                </a:extLst>
              </p:cNvPr>
              <p:cNvSpPr/>
              <p:nvPr/>
            </p:nvSpPr>
            <p:spPr>
              <a:xfrm>
                <a:off x="7493926" y="3589170"/>
                <a:ext cx="145235" cy="180037"/>
              </a:xfrm>
              <a:prstGeom prst="rect">
                <a:avLst/>
              </a:prstGeom>
              <a:solidFill>
                <a:srgbClr val="FFFFFF"/>
              </a:solidFill>
              <a:ln w="381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endParaRPr lang="pl-PL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" name="Prostokąt 50">
                <a:extLst>
                  <a:ext uri="{FF2B5EF4-FFF2-40B4-BE49-F238E27FC236}">
                    <a16:creationId xmlns:a16="http://schemas.microsoft.com/office/drawing/2014/main" id="{3D127815-B214-9546-A1A5-D2E2372C947E}"/>
                  </a:ext>
                </a:extLst>
              </p:cNvPr>
              <p:cNvSpPr/>
              <p:nvPr/>
            </p:nvSpPr>
            <p:spPr>
              <a:xfrm>
                <a:off x="4932040" y="2067197"/>
                <a:ext cx="135493" cy="180037"/>
              </a:xfrm>
              <a:prstGeom prst="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endParaRPr lang="pl-PL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" name="Dowolny kształt 51">
                <a:extLst>
                  <a:ext uri="{FF2B5EF4-FFF2-40B4-BE49-F238E27FC236}">
                    <a16:creationId xmlns:a16="http://schemas.microsoft.com/office/drawing/2014/main" id="{C32064C9-97F4-1F41-A9F5-C52164BD6125}"/>
                  </a:ext>
                </a:extLst>
              </p:cNvPr>
              <p:cNvSpPr/>
              <p:nvPr/>
            </p:nvSpPr>
            <p:spPr>
              <a:xfrm>
                <a:off x="4919296" y="2079381"/>
                <a:ext cx="2725616" cy="1974234"/>
              </a:xfrm>
              <a:custGeom>
                <a:avLst/>
                <a:gdLst>
                  <a:gd name="connsiteX0" fmla="*/ 0 w 2725616"/>
                  <a:gd name="connsiteY0" fmla="*/ 0 h 1974234"/>
                  <a:gd name="connsiteX1" fmla="*/ 92319 w 2725616"/>
                  <a:gd name="connsiteY1" fmla="*/ 35169 h 1974234"/>
                  <a:gd name="connsiteX2" fmla="*/ 175846 w 2725616"/>
                  <a:gd name="connsiteY2" fmla="*/ 114300 h 1974234"/>
                  <a:gd name="connsiteX3" fmla="*/ 298939 w 2725616"/>
                  <a:gd name="connsiteY3" fmla="*/ 312127 h 1974234"/>
                  <a:gd name="connsiteX4" fmla="*/ 386862 w 2725616"/>
                  <a:gd name="connsiteY4" fmla="*/ 479181 h 1974234"/>
                  <a:gd name="connsiteX5" fmla="*/ 474785 w 2725616"/>
                  <a:gd name="connsiteY5" fmla="*/ 637442 h 1974234"/>
                  <a:gd name="connsiteX6" fmla="*/ 584689 w 2725616"/>
                  <a:gd name="connsiteY6" fmla="*/ 874834 h 1974234"/>
                  <a:gd name="connsiteX7" fmla="*/ 690196 w 2725616"/>
                  <a:gd name="connsiteY7" fmla="*/ 1059473 h 1974234"/>
                  <a:gd name="connsiteX8" fmla="*/ 835269 w 2725616"/>
                  <a:gd name="connsiteY8" fmla="*/ 1252904 h 1974234"/>
                  <a:gd name="connsiteX9" fmla="*/ 997927 w 2725616"/>
                  <a:gd name="connsiteY9" fmla="*/ 1477107 h 1974234"/>
                  <a:gd name="connsiteX10" fmla="*/ 1160585 w 2725616"/>
                  <a:gd name="connsiteY10" fmla="*/ 1657350 h 1974234"/>
                  <a:gd name="connsiteX11" fmla="*/ 1354016 w 2725616"/>
                  <a:gd name="connsiteY11" fmla="*/ 1806819 h 1974234"/>
                  <a:gd name="connsiteX12" fmla="*/ 1569427 w 2725616"/>
                  <a:gd name="connsiteY12" fmla="*/ 1903534 h 1974234"/>
                  <a:gd name="connsiteX13" fmla="*/ 1767254 w 2725616"/>
                  <a:gd name="connsiteY13" fmla="*/ 1956288 h 1974234"/>
                  <a:gd name="connsiteX14" fmla="*/ 1947496 w 2725616"/>
                  <a:gd name="connsiteY14" fmla="*/ 1973873 h 1974234"/>
                  <a:gd name="connsiteX15" fmla="*/ 2079381 w 2725616"/>
                  <a:gd name="connsiteY15" fmla="*/ 1943100 h 1974234"/>
                  <a:gd name="connsiteX16" fmla="*/ 2215662 w 2725616"/>
                  <a:gd name="connsiteY16" fmla="*/ 1907931 h 1974234"/>
                  <a:gd name="connsiteX17" fmla="*/ 2329962 w 2725616"/>
                  <a:gd name="connsiteY17" fmla="*/ 1828800 h 1974234"/>
                  <a:gd name="connsiteX18" fmla="*/ 2457450 w 2725616"/>
                  <a:gd name="connsiteY18" fmla="*/ 1714500 h 1974234"/>
                  <a:gd name="connsiteX19" fmla="*/ 2514600 w 2725616"/>
                  <a:gd name="connsiteY19" fmla="*/ 1648557 h 1974234"/>
                  <a:gd name="connsiteX20" fmla="*/ 2589335 w 2725616"/>
                  <a:gd name="connsiteY20" fmla="*/ 1582615 h 1974234"/>
                  <a:gd name="connsiteX21" fmla="*/ 2655277 w 2725616"/>
                  <a:gd name="connsiteY21" fmla="*/ 1534257 h 1974234"/>
                  <a:gd name="connsiteX22" fmla="*/ 2725616 w 2725616"/>
                  <a:gd name="connsiteY22" fmla="*/ 1534257 h 197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25616" h="1974234">
                    <a:moveTo>
                      <a:pt x="0" y="0"/>
                    </a:moveTo>
                    <a:cubicBezTo>
                      <a:pt x="31505" y="8059"/>
                      <a:pt x="63011" y="16119"/>
                      <a:pt x="92319" y="35169"/>
                    </a:cubicBezTo>
                    <a:cubicBezTo>
                      <a:pt x="121627" y="54219"/>
                      <a:pt x="141409" y="68140"/>
                      <a:pt x="175846" y="114300"/>
                    </a:cubicBezTo>
                    <a:cubicBezTo>
                      <a:pt x="210283" y="160460"/>
                      <a:pt x="263770" y="251314"/>
                      <a:pt x="298939" y="312127"/>
                    </a:cubicBezTo>
                    <a:cubicBezTo>
                      <a:pt x="334108" y="372940"/>
                      <a:pt x="357554" y="424962"/>
                      <a:pt x="386862" y="479181"/>
                    </a:cubicBezTo>
                    <a:cubicBezTo>
                      <a:pt x="416170" y="533400"/>
                      <a:pt x="441814" y="571500"/>
                      <a:pt x="474785" y="637442"/>
                    </a:cubicBezTo>
                    <a:cubicBezTo>
                      <a:pt x="507756" y="703384"/>
                      <a:pt x="548787" y="804496"/>
                      <a:pt x="584689" y="874834"/>
                    </a:cubicBezTo>
                    <a:cubicBezTo>
                      <a:pt x="620591" y="945173"/>
                      <a:pt x="648433" y="996461"/>
                      <a:pt x="690196" y="1059473"/>
                    </a:cubicBezTo>
                    <a:cubicBezTo>
                      <a:pt x="731959" y="1122485"/>
                      <a:pt x="783981" y="1183298"/>
                      <a:pt x="835269" y="1252904"/>
                    </a:cubicBezTo>
                    <a:cubicBezTo>
                      <a:pt x="886557" y="1322510"/>
                      <a:pt x="943708" y="1409699"/>
                      <a:pt x="997927" y="1477107"/>
                    </a:cubicBezTo>
                    <a:cubicBezTo>
                      <a:pt x="1052146" y="1544515"/>
                      <a:pt x="1101237" y="1602398"/>
                      <a:pt x="1160585" y="1657350"/>
                    </a:cubicBezTo>
                    <a:cubicBezTo>
                      <a:pt x="1219933" y="1712302"/>
                      <a:pt x="1285876" y="1765788"/>
                      <a:pt x="1354016" y="1806819"/>
                    </a:cubicBezTo>
                    <a:cubicBezTo>
                      <a:pt x="1422156" y="1847850"/>
                      <a:pt x="1500554" y="1878623"/>
                      <a:pt x="1569427" y="1903534"/>
                    </a:cubicBezTo>
                    <a:cubicBezTo>
                      <a:pt x="1638300" y="1928445"/>
                      <a:pt x="1704243" y="1944565"/>
                      <a:pt x="1767254" y="1956288"/>
                    </a:cubicBezTo>
                    <a:cubicBezTo>
                      <a:pt x="1830265" y="1968011"/>
                      <a:pt x="1895475" y="1976071"/>
                      <a:pt x="1947496" y="1973873"/>
                    </a:cubicBezTo>
                    <a:cubicBezTo>
                      <a:pt x="1999517" y="1971675"/>
                      <a:pt x="2034687" y="1954090"/>
                      <a:pt x="2079381" y="1943100"/>
                    </a:cubicBezTo>
                    <a:cubicBezTo>
                      <a:pt x="2124075" y="1932110"/>
                      <a:pt x="2173899" y="1926981"/>
                      <a:pt x="2215662" y="1907931"/>
                    </a:cubicBezTo>
                    <a:cubicBezTo>
                      <a:pt x="2257426" y="1888881"/>
                      <a:pt x="2289664" y="1861038"/>
                      <a:pt x="2329962" y="1828800"/>
                    </a:cubicBezTo>
                    <a:cubicBezTo>
                      <a:pt x="2370260" y="1796562"/>
                      <a:pt x="2426677" y="1744540"/>
                      <a:pt x="2457450" y="1714500"/>
                    </a:cubicBezTo>
                    <a:cubicBezTo>
                      <a:pt x="2488223" y="1684460"/>
                      <a:pt x="2492619" y="1670538"/>
                      <a:pt x="2514600" y="1648557"/>
                    </a:cubicBezTo>
                    <a:cubicBezTo>
                      <a:pt x="2536581" y="1626576"/>
                      <a:pt x="2565889" y="1601665"/>
                      <a:pt x="2589335" y="1582615"/>
                    </a:cubicBezTo>
                    <a:cubicBezTo>
                      <a:pt x="2612781" y="1563565"/>
                      <a:pt x="2632564" y="1542317"/>
                      <a:pt x="2655277" y="1534257"/>
                    </a:cubicBezTo>
                    <a:cubicBezTo>
                      <a:pt x="2677990" y="1526197"/>
                      <a:pt x="2701803" y="1530227"/>
                      <a:pt x="2725616" y="1534257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pl-PL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" name="Dowolny kształt 52">
                <a:extLst>
                  <a:ext uri="{FF2B5EF4-FFF2-40B4-BE49-F238E27FC236}">
                    <a16:creationId xmlns:a16="http://schemas.microsoft.com/office/drawing/2014/main" id="{959BD3E8-D0D6-BB48-8031-3FAD66A75BE4}"/>
                  </a:ext>
                </a:extLst>
              </p:cNvPr>
              <p:cNvSpPr/>
              <p:nvPr/>
            </p:nvSpPr>
            <p:spPr>
              <a:xfrm>
                <a:off x="4923692" y="2123342"/>
                <a:ext cx="2716823" cy="2099082"/>
              </a:xfrm>
              <a:custGeom>
                <a:avLst/>
                <a:gdLst>
                  <a:gd name="connsiteX0" fmla="*/ 0 w 2716823"/>
                  <a:gd name="connsiteY0" fmla="*/ 0 h 2099082"/>
                  <a:gd name="connsiteX1" fmla="*/ 52754 w 2716823"/>
                  <a:gd name="connsiteY1" fmla="*/ 26377 h 2099082"/>
                  <a:gd name="connsiteX2" fmla="*/ 127489 w 2716823"/>
                  <a:gd name="connsiteY2" fmla="*/ 83527 h 2099082"/>
                  <a:gd name="connsiteX3" fmla="*/ 202223 w 2716823"/>
                  <a:gd name="connsiteY3" fmla="*/ 184639 h 2099082"/>
                  <a:gd name="connsiteX4" fmla="*/ 290146 w 2716823"/>
                  <a:gd name="connsiteY4" fmla="*/ 329712 h 2099082"/>
                  <a:gd name="connsiteX5" fmla="*/ 373673 w 2716823"/>
                  <a:gd name="connsiteY5" fmla="*/ 479181 h 2099082"/>
                  <a:gd name="connsiteX6" fmla="*/ 474785 w 2716823"/>
                  <a:gd name="connsiteY6" fmla="*/ 694593 h 2099082"/>
                  <a:gd name="connsiteX7" fmla="*/ 589085 w 2716823"/>
                  <a:gd name="connsiteY7" fmla="*/ 888023 h 2099082"/>
                  <a:gd name="connsiteX8" fmla="*/ 712177 w 2716823"/>
                  <a:gd name="connsiteY8" fmla="*/ 1072662 h 2099082"/>
                  <a:gd name="connsiteX9" fmla="*/ 883627 w 2716823"/>
                  <a:gd name="connsiteY9" fmla="*/ 1305658 h 2099082"/>
                  <a:gd name="connsiteX10" fmla="*/ 1015512 w 2716823"/>
                  <a:gd name="connsiteY10" fmla="*/ 1499089 h 2099082"/>
                  <a:gd name="connsiteX11" fmla="*/ 1169377 w 2716823"/>
                  <a:gd name="connsiteY11" fmla="*/ 1692520 h 2099082"/>
                  <a:gd name="connsiteX12" fmla="*/ 1354016 w 2716823"/>
                  <a:gd name="connsiteY12" fmla="*/ 1881554 h 2099082"/>
                  <a:gd name="connsiteX13" fmla="*/ 1516673 w 2716823"/>
                  <a:gd name="connsiteY13" fmla="*/ 1978270 h 2099082"/>
                  <a:gd name="connsiteX14" fmla="*/ 1701312 w 2716823"/>
                  <a:gd name="connsiteY14" fmla="*/ 2061796 h 2099082"/>
                  <a:gd name="connsiteX15" fmla="*/ 1837593 w 2716823"/>
                  <a:gd name="connsiteY15" fmla="*/ 2092570 h 2099082"/>
                  <a:gd name="connsiteX16" fmla="*/ 1956289 w 2716823"/>
                  <a:gd name="connsiteY16" fmla="*/ 2096966 h 2099082"/>
                  <a:gd name="connsiteX17" fmla="*/ 2092570 w 2716823"/>
                  <a:gd name="connsiteY17" fmla="*/ 2066193 h 2099082"/>
                  <a:gd name="connsiteX18" fmla="*/ 2246435 w 2716823"/>
                  <a:gd name="connsiteY18" fmla="*/ 2000250 h 2099082"/>
                  <a:gd name="connsiteX19" fmla="*/ 2369527 w 2716823"/>
                  <a:gd name="connsiteY19" fmla="*/ 1877158 h 2099082"/>
                  <a:gd name="connsiteX20" fmla="*/ 2461846 w 2716823"/>
                  <a:gd name="connsiteY20" fmla="*/ 1758462 h 2099082"/>
                  <a:gd name="connsiteX21" fmla="*/ 2540977 w 2716823"/>
                  <a:gd name="connsiteY21" fmla="*/ 1657350 h 2099082"/>
                  <a:gd name="connsiteX22" fmla="*/ 2628900 w 2716823"/>
                  <a:gd name="connsiteY22" fmla="*/ 1573823 h 2099082"/>
                  <a:gd name="connsiteX23" fmla="*/ 2681654 w 2716823"/>
                  <a:gd name="connsiteY23" fmla="*/ 1547446 h 2099082"/>
                  <a:gd name="connsiteX24" fmla="*/ 2716823 w 2716823"/>
                  <a:gd name="connsiteY24" fmla="*/ 1543050 h 209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6823" h="2099082">
                    <a:moveTo>
                      <a:pt x="0" y="0"/>
                    </a:moveTo>
                    <a:cubicBezTo>
                      <a:pt x="15753" y="6228"/>
                      <a:pt x="31506" y="12456"/>
                      <a:pt x="52754" y="26377"/>
                    </a:cubicBezTo>
                    <a:cubicBezTo>
                      <a:pt x="74002" y="40298"/>
                      <a:pt x="102578" y="57150"/>
                      <a:pt x="127489" y="83527"/>
                    </a:cubicBezTo>
                    <a:cubicBezTo>
                      <a:pt x="152400" y="109904"/>
                      <a:pt x="175114" y="143608"/>
                      <a:pt x="202223" y="184639"/>
                    </a:cubicBezTo>
                    <a:cubicBezTo>
                      <a:pt x="229333" y="225670"/>
                      <a:pt x="261571" y="280622"/>
                      <a:pt x="290146" y="329712"/>
                    </a:cubicBezTo>
                    <a:cubicBezTo>
                      <a:pt x="318721" y="378802"/>
                      <a:pt x="342900" y="418367"/>
                      <a:pt x="373673" y="479181"/>
                    </a:cubicBezTo>
                    <a:cubicBezTo>
                      <a:pt x="404446" y="539995"/>
                      <a:pt x="438883" y="626453"/>
                      <a:pt x="474785" y="694593"/>
                    </a:cubicBezTo>
                    <a:cubicBezTo>
                      <a:pt x="510687" y="762733"/>
                      <a:pt x="549520" y="825012"/>
                      <a:pt x="589085" y="888023"/>
                    </a:cubicBezTo>
                    <a:cubicBezTo>
                      <a:pt x="628650" y="951034"/>
                      <a:pt x="663087" y="1003056"/>
                      <a:pt x="712177" y="1072662"/>
                    </a:cubicBezTo>
                    <a:cubicBezTo>
                      <a:pt x="761267" y="1142268"/>
                      <a:pt x="833071" y="1234587"/>
                      <a:pt x="883627" y="1305658"/>
                    </a:cubicBezTo>
                    <a:cubicBezTo>
                      <a:pt x="934183" y="1376729"/>
                      <a:pt x="967887" y="1434612"/>
                      <a:pt x="1015512" y="1499089"/>
                    </a:cubicBezTo>
                    <a:cubicBezTo>
                      <a:pt x="1063137" y="1563566"/>
                      <a:pt x="1112960" y="1628776"/>
                      <a:pt x="1169377" y="1692520"/>
                    </a:cubicBezTo>
                    <a:cubicBezTo>
                      <a:pt x="1225794" y="1756264"/>
                      <a:pt x="1296133" y="1833929"/>
                      <a:pt x="1354016" y="1881554"/>
                    </a:cubicBezTo>
                    <a:cubicBezTo>
                      <a:pt x="1411899" y="1929179"/>
                      <a:pt x="1458790" y="1948230"/>
                      <a:pt x="1516673" y="1978270"/>
                    </a:cubicBezTo>
                    <a:cubicBezTo>
                      <a:pt x="1574556" y="2008310"/>
                      <a:pt x="1647825" y="2042746"/>
                      <a:pt x="1701312" y="2061796"/>
                    </a:cubicBezTo>
                    <a:cubicBezTo>
                      <a:pt x="1754799" y="2080846"/>
                      <a:pt x="1795097" y="2086708"/>
                      <a:pt x="1837593" y="2092570"/>
                    </a:cubicBezTo>
                    <a:cubicBezTo>
                      <a:pt x="1880089" y="2098432"/>
                      <a:pt x="1913793" y="2101362"/>
                      <a:pt x="1956289" y="2096966"/>
                    </a:cubicBezTo>
                    <a:cubicBezTo>
                      <a:pt x="1998785" y="2092570"/>
                      <a:pt x="2044212" y="2082312"/>
                      <a:pt x="2092570" y="2066193"/>
                    </a:cubicBezTo>
                    <a:cubicBezTo>
                      <a:pt x="2140928" y="2050074"/>
                      <a:pt x="2200276" y="2031756"/>
                      <a:pt x="2246435" y="2000250"/>
                    </a:cubicBezTo>
                    <a:cubicBezTo>
                      <a:pt x="2292595" y="1968744"/>
                      <a:pt x="2333625" y="1917456"/>
                      <a:pt x="2369527" y="1877158"/>
                    </a:cubicBezTo>
                    <a:cubicBezTo>
                      <a:pt x="2405429" y="1836860"/>
                      <a:pt x="2461846" y="1758462"/>
                      <a:pt x="2461846" y="1758462"/>
                    </a:cubicBezTo>
                    <a:cubicBezTo>
                      <a:pt x="2490421" y="1721827"/>
                      <a:pt x="2513135" y="1688123"/>
                      <a:pt x="2540977" y="1657350"/>
                    </a:cubicBezTo>
                    <a:cubicBezTo>
                      <a:pt x="2568819" y="1626577"/>
                      <a:pt x="2605454" y="1592140"/>
                      <a:pt x="2628900" y="1573823"/>
                    </a:cubicBezTo>
                    <a:cubicBezTo>
                      <a:pt x="2652346" y="1555506"/>
                      <a:pt x="2667000" y="1552575"/>
                      <a:pt x="2681654" y="1547446"/>
                    </a:cubicBezTo>
                    <a:cubicBezTo>
                      <a:pt x="2696308" y="1542317"/>
                      <a:pt x="2706565" y="1542683"/>
                      <a:pt x="2716823" y="154305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1646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pl-PL" ker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60" name="Group 7">
              <a:extLst>
                <a:ext uri="{FF2B5EF4-FFF2-40B4-BE49-F238E27FC236}">
                  <a16:creationId xmlns:a16="http://schemas.microsoft.com/office/drawing/2014/main" id="{2F883890-52A0-4C4C-B857-AC9D32B078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1663" y="502674"/>
              <a:ext cx="3822974" cy="1941200"/>
              <a:chOff x="468" y="1536"/>
              <a:chExt cx="4053" cy="1825"/>
            </a:xfrm>
            <a:noFill/>
          </p:grpSpPr>
          <p:sp>
            <p:nvSpPr>
              <p:cNvPr id="161" name="Line 9">
                <a:extLst>
                  <a:ext uri="{FF2B5EF4-FFF2-40B4-BE49-F238E27FC236}">
                    <a16:creationId xmlns:a16="http://schemas.microsoft.com/office/drawing/2014/main" id="{0C86CAC9-D0FE-3747-9021-D0D1805B2F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688"/>
                <a:ext cx="1584" cy="62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342900">
                  <a:defRPr/>
                </a:pPr>
                <a:endParaRPr lang="pl-PL" sz="1350" kern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Line 10">
                <a:extLst>
                  <a:ext uri="{FF2B5EF4-FFF2-40B4-BE49-F238E27FC236}">
                    <a16:creationId xmlns:a16="http://schemas.microsoft.com/office/drawing/2014/main" id="{F7AD9133-424C-664C-9809-65A75B7EE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0" y="1584"/>
                <a:ext cx="2496" cy="86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342900">
                  <a:defRPr/>
                </a:pPr>
                <a:endParaRPr lang="pl-PL" sz="1350" kern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Freeform 11">
                <a:extLst>
                  <a:ext uri="{FF2B5EF4-FFF2-40B4-BE49-F238E27FC236}">
                    <a16:creationId xmlns:a16="http://schemas.microsoft.com/office/drawing/2014/main" id="{87706AFD-3E88-BE4F-96E3-2146B9FD7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1536"/>
                <a:ext cx="2841" cy="879"/>
              </a:xfrm>
              <a:custGeom>
                <a:avLst/>
                <a:gdLst/>
                <a:ahLst/>
                <a:cxnLst>
                  <a:cxn ang="0">
                    <a:pos x="0" y="813"/>
                  </a:cxn>
                  <a:cxn ang="0">
                    <a:pos x="639" y="696"/>
                  </a:cxn>
                  <a:cxn ang="0">
                    <a:pos x="2793" y="0"/>
                  </a:cxn>
                </a:cxnLst>
                <a:rect l="0" t="0" r="r" b="b"/>
                <a:pathLst>
                  <a:path w="2793" h="831">
                    <a:moveTo>
                      <a:pt x="0" y="813"/>
                    </a:moveTo>
                    <a:cubicBezTo>
                      <a:pt x="106" y="792"/>
                      <a:pt x="174" y="831"/>
                      <a:pt x="639" y="696"/>
                    </a:cubicBezTo>
                    <a:cubicBezTo>
                      <a:pt x="1104" y="561"/>
                      <a:pt x="2344" y="145"/>
                      <a:pt x="2793" y="0"/>
                    </a:cubicBezTo>
                  </a:path>
                </a:pathLst>
              </a:custGeom>
              <a:grpFill/>
              <a:ln w="25400">
                <a:solidFill>
                  <a:srgbClr val="96969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defTabSz="342900">
                  <a:defRPr/>
                </a:pPr>
                <a:endParaRPr lang="pl-PL" sz="1350" kern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" name="Text Box 12">
                <a:extLst>
                  <a:ext uri="{FF2B5EF4-FFF2-40B4-BE49-F238E27FC236}">
                    <a16:creationId xmlns:a16="http://schemas.microsoft.com/office/drawing/2014/main" id="{B4FC548F-EAB1-4643-ABEA-346FF73B85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2" y="2132"/>
                <a:ext cx="603" cy="35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defTabSz="342900">
                  <a:spcBef>
                    <a:spcPct val="50000"/>
                  </a:spcBef>
                  <a:defRPr/>
                </a:pPr>
                <a:r>
                  <a:rPr lang="en-GB" sz="2000" kern="0" dirty="0">
                    <a:solidFill>
                      <a:srgbClr val="FF0000"/>
                    </a:solidFill>
                    <a:latin typeface="Tahoma" pitchFamily="34" charset="0"/>
                    <a:cs typeface="Times New Roman" pitchFamily="18" charset="0"/>
                    <a:sym typeface="Symbol" pitchFamily="18" charset="2"/>
                  </a:rPr>
                  <a:t>θ</a:t>
                </a:r>
                <a:r>
                  <a:rPr lang="en-US" sz="2000" kern="0" baseline="-25000" dirty="0">
                    <a:solidFill>
                      <a:srgbClr val="FF0000"/>
                    </a:solidFill>
                    <a:latin typeface="Tahoma" pitchFamily="34" charset="0"/>
                    <a:sym typeface="Symbol" pitchFamily="18" charset="2"/>
                  </a:rPr>
                  <a:t>P</a:t>
                </a:r>
                <a:endParaRPr lang="en-GB" sz="2000" kern="0" dirty="0">
                  <a:solidFill>
                    <a:srgbClr val="FF0000"/>
                  </a:solidFill>
                  <a:latin typeface="Tahoma" pitchFamily="34" charset="0"/>
                  <a:sym typeface="Symbol" pitchFamily="18" charset="2"/>
                </a:endParaRPr>
              </a:p>
            </p:txBody>
          </p:sp>
          <p:sp>
            <p:nvSpPr>
              <p:cNvPr id="165" name="Line 13">
                <a:extLst>
                  <a:ext uri="{FF2B5EF4-FFF2-40B4-BE49-F238E27FC236}">
                    <a16:creationId xmlns:a16="http://schemas.microsoft.com/office/drawing/2014/main" id="{4118FD76-6A26-B944-8CFB-F084A9DE06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2688"/>
                <a:ext cx="3984" cy="1"/>
              </a:xfrm>
              <a:prstGeom prst="line">
                <a:avLst/>
              </a:prstGeom>
              <a:grp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342900">
                  <a:defRPr/>
                </a:pPr>
                <a:endParaRPr lang="pl-PL" sz="1350" kern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" name="Line 14">
                <a:extLst>
                  <a:ext uri="{FF2B5EF4-FFF2-40B4-BE49-F238E27FC236}">
                    <a16:creationId xmlns:a16="http://schemas.microsoft.com/office/drawing/2014/main" id="{11C293D3-4D8E-5D4E-A620-5E1F66CF0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3984" cy="1"/>
              </a:xfrm>
              <a:prstGeom prst="line">
                <a:avLst/>
              </a:prstGeom>
              <a:grp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342900">
                  <a:defRPr/>
                </a:pPr>
                <a:endParaRPr lang="pl-PL" sz="1350" kern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" name="Freeform 15">
                <a:extLst>
                  <a:ext uri="{FF2B5EF4-FFF2-40B4-BE49-F238E27FC236}">
                    <a16:creationId xmlns:a16="http://schemas.microsoft.com/office/drawing/2014/main" id="{7C3ED724-3C58-C149-BE4F-5DD5F8734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2304"/>
                <a:ext cx="68" cy="1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57"/>
                  </a:cxn>
                  <a:cxn ang="0">
                    <a:pos x="48" y="144"/>
                  </a:cxn>
                </a:cxnLst>
                <a:rect l="0" t="0" r="r" b="b"/>
                <a:pathLst>
                  <a:path w="68" h="144">
                    <a:moveTo>
                      <a:pt x="0" y="0"/>
                    </a:moveTo>
                    <a:cubicBezTo>
                      <a:pt x="10" y="9"/>
                      <a:pt x="52" y="33"/>
                      <a:pt x="60" y="57"/>
                    </a:cubicBezTo>
                    <a:cubicBezTo>
                      <a:pt x="68" y="81"/>
                      <a:pt x="50" y="126"/>
                      <a:pt x="48" y="144"/>
                    </a:cubicBezTo>
                  </a:path>
                </a:pathLst>
              </a:custGeom>
              <a:grpFill/>
              <a:ln w="9525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342900">
                  <a:defRPr/>
                </a:pPr>
                <a:endParaRPr lang="pl-PL" sz="1350" kern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Freeform 16">
                <a:extLst>
                  <a:ext uri="{FF2B5EF4-FFF2-40B4-BE49-F238E27FC236}">
                    <a16:creationId xmlns:a16="http://schemas.microsoft.com/office/drawing/2014/main" id="{26C7BCCA-5BD7-644E-9EFE-53218A34D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4" y="2688"/>
                <a:ext cx="68" cy="144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60" y="78"/>
                  </a:cxn>
                  <a:cxn ang="0">
                    <a:pos x="0" y="144"/>
                  </a:cxn>
                </a:cxnLst>
                <a:rect l="0" t="0" r="r" b="b"/>
                <a:pathLst>
                  <a:path w="68" h="144">
                    <a:moveTo>
                      <a:pt x="48" y="0"/>
                    </a:moveTo>
                    <a:cubicBezTo>
                      <a:pt x="50" y="13"/>
                      <a:pt x="68" y="54"/>
                      <a:pt x="60" y="78"/>
                    </a:cubicBezTo>
                    <a:cubicBezTo>
                      <a:pt x="52" y="102"/>
                      <a:pt x="12" y="130"/>
                      <a:pt x="0" y="144"/>
                    </a:cubicBezTo>
                  </a:path>
                </a:pathLst>
              </a:custGeom>
              <a:grpFill/>
              <a:ln w="9525">
                <a:solidFill>
                  <a:srgbClr val="CC00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342900">
                  <a:defRPr/>
                </a:pPr>
                <a:endParaRPr lang="pl-PL" sz="1350" kern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Text Box 17">
                <a:extLst>
                  <a:ext uri="{FF2B5EF4-FFF2-40B4-BE49-F238E27FC236}">
                    <a16:creationId xmlns:a16="http://schemas.microsoft.com/office/drawing/2014/main" id="{34E7A0C1-E141-7045-92B3-631E63F9D5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4" y="2491"/>
                <a:ext cx="570" cy="32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defTabSz="342900">
                  <a:spcBef>
                    <a:spcPct val="50000"/>
                  </a:spcBef>
                  <a:defRPr/>
                </a:pPr>
                <a:r>
                  <a:rPr lang="en-GB" kern="0" dirty="0">
                    <a:solidFill>
                      <a:srgbClr val="FF0000"/>
                    </a:solidFill>
                    <a:latin typeface="Tahoma" pitchFamily="34" charset="0"/>
                    <a:cs typeface="Times New Roman" pitchFamily="18" charset="0"/>
                    <a:sym typeface="Symbol" pitchFamily="18" charset="2"/>
                  </a:rPr>
                  <a:t>θ</a:t>
                </a:r>
                <a:r>
                  <a:rPr lang="en-US" kern="0" baseline="-25000" dirty="0">
                    <a:solidFill>
                      <a:srgbClr val="FF0000"/>
                    </a:solidFill>
                    <a:latin typeface="Tahoma" pitchFamily="34" charset="0"/>
                    <a:sym typeface="Symbol" pitchFamily="18" charset="2"/>
                  </a:rPr>
                  <a:t>D</a:t>
                </a:r>
                <a:endParaRPr lang="en-GB" kern="0" baseline="-25000" dirty="0">
                  <a:solidFill>
                    <a:srgbClr val="FF0000"/>
                  </a:solidFill>
                  <a:latin typeface="Tahoma" pitchFamily="34" charset="0"/>
                  <a:sym typeface="Symbol" pitchFamily="18" charset="2"/>
                </a:endParaRPr>
              </a:p>
            </p:txBody>
          </p:sp>
          <p:sp>
            <p:nvSpPr>
              <p:cNvPr id="170" name="Text Box 18">
                <a:extLst>
                  <a:ext uri="{FF2B5EF4-FFF2-40B4-BE49-F238E27FC236}">
                    <a16:creationId xmlns:a16="http://schemas.microsoft.com/office/drawing/2014/main" id="{2CFF4230-9587-6E40-A3D4-E3EAE6E023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3" y="1818"/>
                <a:ext cx="1417" cy="48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defTabSz="342900">
                  <a:spcBef>
                    <a:spcPct val="50000"/>
                  </a:spcBef>
                  <a:defRPr/>
                </a:pPr>
                <a:r>
                  <a:rPr lang="en-US" sz="2400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proton</a:t>
                </a:r>
                <a:endParaRPr lang="en-GB" sz="2400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Text Box 19">
                <a:extLst>
                  <a:ext uri="{FF2B5EF4-FFF2-40B4-BE49-F238E27FC236}">
                    <a16:creationId xmlns:a16="http://schemas.microsoft.com/office/drawing/2014/main" id="{491BF38F-6177-3148-AA0F-591814B619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4" y="2881"/>
                <a:ext cx="1781" cy="48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defTabSz="342900">
                  <a:spcBef>
                    <a:spcPct val="50000"/>
                  </a:spcBef>
                  <a:defRPr/>
                </a:pPr>
                <a:r>
                  <a:rPr lang="en-US" sz="2400" b="1" kern="0" dirty="0">
                    <a:solidFill>
                      <a:srgbClr val="8C7E9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deuteron</a:t>
                </a:r>
                <a:endParaRPr lang="en-GB" sz="2400" b="1" kern="0" dirty="0">
                  <a:solidFill>
                    <a:srgbClr val="8C7E9D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2" name="Line 20">
                <a:extLst>
                  <a:ext uri="{FF2B5EF4-FFF2-40B4-BE49-F238E27FC236}">
                    <a16:creationId xmlns:a16="http://schemas.microsoft.com/office/drawing/2014/main" id="{7220EE40-7E85-4747-A585-033FC90ED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2448"/>
                <a:ext cx="1" cy="240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defTabSz="342900">
                  <a:defRPr/>
                </a:pPr>
                <a:endParaRPr lang="pl-PL" sz="1350" kern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73" name="Text Box 21">
                <a:extLst>
                  <a:ext uri="{FF2B5EF4-FFF2-40B4-BE49-F238E27FC236}">
                    <a16:creationId xmlns:a16="http://schemas.microsoft.com/office/drawing/2014/main" id="{3966ABCF-EDFE-AB4C-A349-0A3F7BCB21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8" y="2448"/>
                <a:ext cx="240" cy="26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342900">
                  <a:spcBef>
                    <a:spcPct val="50000"/>
                  </a:spcBef>
                  <a:defRPr/>
                </a:pPr>
                <a:r>
                  <a:rPr lang="en-US" sz="1350" kern="0" dirty="0">
                    <a:solidFill>
                      <a:srgbClr val="FF0000"/>
                    </a:solidFill>
                    <a:latin typeface="Tahoma" pitchFamily="34" charset="0"/>
                    <a:sym typeface="Symbol" pitchFamily="18" charset="2"/>
                  </a:rPr>
                  <a:t>b</a:t>
                </a:r>
                <a:endParaRPr lang="en-GB" sz="1350" kern="0" dirty="0">
                  <a:solidFill>
                    <a:srgbClr val="FF0000"/>
                  </a:solidFill>
                  <a:latin typeface="Tahoma" pitchFamily="34" charset="0"/>
                  <a:sym typeface="Symbol" pitchFamily="18" charset="2"/>
                </a:endParaRPr>
              </a:p>
            </p:txBody>
          </p:sp>
          <p:sp>
            <p:nvSpPr>
              <p:cNvPr id="174" name="Line 22">
                <a:extLst>
                  <a:ext uri="{FF2B5EF4-FFF2-40B4-BE49-F238E27FC236}">
                    <a16:creationId xmlns:a16="http://schemas.microsoft.com/office/drawing/2014/main" id="{F7BF5C29-AE7F-7546-BBF4-D46E1FA9B3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" y="2400"/>
                <a:ext cx="1056" cy="48"/>
              </a:xfrm>
              <a:prstGeom prst="line">
                <a:avLst/>
              </a:prstGeom>
              <a:grpFill/>
              <a:ln w="2540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342900">
                  <a:defRPr/>
                </a:pPr>
                <a:endParaRPr lang="pl-PL" sz="1350" kern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75" name="Freeform 23">
                <a:extLst>
                  <a:ext uri="{FF2B5EF4-FFF2-40B4-BE49-F238E27FC236}">
                    <a16:creationId xmlns:a16="http://schemas.microsoft.com/office/drawing/2014/main" id="{A85ADC77-5A5B-F24F-BAD9-BFFC95A45851}"/>
                  </a:ext>
                </a:extLst>
              </p:cNvPr>
              <p:cNvSpPr>
                <a:spLocks/>
              </p:cNvSpPr>
              <p:nvPr/>
            </p:nvSpPr>
            <p:spPr bwMode="auto">
              <a:xfrm rot="12600000">
                <a:off x="1632" y="2496"/>
                <a:ext cx="480" cy="92"/>
              </a:xfrm>
              <a:custGeom>
                <a:avLst/>
                <a:gdLst/>
                <a:ahLst/>
                <a:cxnLst>
                  <a:cxn ang="0">
                    <a:pos x="0" y="97"/>
                  </a:cxn>
                  <a:cxn ang="0">
                    <a:pos x="147" y="1"/>
                  </a:cxn>
                  <a:cxn ang="0">
                    <a:pos x="288" y="96"/>
                  </a:cxn>
                  <a:cxn ang="0">
                    <a:pos x="432" y="0"/>
                  </a:cxn>
                  <a:cxn ang="0">
                    <a:pos x="578" y="96"/>
                  </a:cxn>
                  <a:cxn ang="0">
                    <a:pos x="710" y="3"/>
                  </a:cxn>
                  <a:cxn ang="0">
                    <a:pos x="821" y="96"/>
                  </a:cxn>
                  <a:cxn ang="0">
                    <a:pos x="906" y="45"/>
                  </a:cxn>
                  <a:cxn ang="0">
                    <a:pos x="995" y="43"/>
                  </a:cxn>
                </a:cxnLst>
                <a:rect l="0" t="0" r="r" b="b"/>
                <a:pathLst>
                  <a:path w="995" h="103">
                    <a:moveTo>
                      <a:pt x="0" y="97"/>
                    </a:moveTo>
                    <a:cubicBezTo>
                      <a:pt x="24" y="81"/>
                      <a:pt x="99" y="1"/>
                      <a:pt x="147" y="1"/>
                    </a:cubicBezTo>
                    <a:cubicBezTo>
                      <a:pt x="195" y="1"/>
                      <a:pt x="241" y="96"/>
                      <a:pt x="288" y="96"/>
                    </a:cubicBezTo>
                    <a:cubicBezTo>
                      <a:pt x="335" y="96"/>
                      <a:pt x="384" y="0"/>
                      <a:pt x="432" y="0"/>
                    </a:cubicBezTo>
                    <a:cubicBezTo>
                      <a:pt x="480" y="0"/>
                      <a:pt x="532" y="95"/>
                      <a:pt x="578" y="96"/>
                    </a:cubicBezTo>
                    <a:cubicBezTo>
                      <a:pt x="624" y="97"/>
                      <a:pt x="670" y="3"/>
                      <a:pt x="710" y="3"/>
                    </a:cubicBezTo>
                    <a:cubicBezTo>
                      <a:pt x="750" y="3"/>
                      <a:pt x="788" y="89"/>
                      <a:pt x="821" y="96"/>
                    </a:cubicBezTo>
                    <a:cubicBezTo>
                      <a:pt x="854" y="103"/>
                      <a:pt x="877" y="54"/>
                      <a:pt x="906" y="45"/>
                    </a:cubicBezTo>
                    <a:cubicBezTo>
                      <a:pt x="935" y="36"/>
                      <a:pt x="977" y="43"/>
                      <a:pt x="995" y="43"/>
                    </a:cubicBez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pPr defTabSz="342900">
                  <a:defRPr/>
                </a:pPr>
                <a:endParaRPr lang="pl-PL" sz="1350" kern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" name="Freeform 28">
                <a:extLst>
                  <a:ext uri="{FF2B5EF4-FFF2-40B4-BE49-F238E27FC236}">
                    <a16:creationId xmlns:a16="http://schemas.microsoft.com/office/drawing/2014/main" id="{E2A397D8-CB0F-0F4B-B5C6-F95484BC1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3" y="2727"/>
                <a:ext cx="2199" cy="6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6" y="212"/>
                  </a:cxn>
                  <a:cxn ang="0">
                    <a:pos x="2199" y="633"/>
                  </a:cxn>
                </a:cxnLst>
                <a:rect l="0" t="0" r="r" b="b"/>
                <a:pathLst>
                  <a:path w="2199" h="633">
                    <a:moveTo>
                      <a:pt x="0" y="0"/>
                    </a:moveTo>
                    <a:cubicBezTo>
                      <a:pt x="181" y="35"/>
                      <a:pt x="710" y="107"/>
                      <a:pt x="1076" y="212"/>
                    </a:cubicBezTo>
                    <a:cubicBezTo>
                      <a:pt x="1442" y="317"/>
                      <a:pt x="1966" y="546"/>
                      <a:pt x="2199" y="633"/>
                    </a:cubicBezTo>
                  </a:path>
                </a:pathLst>
              </a:custGeom>
              <a:grpFill/>
              <a:ln w="25400">
                <a:solidFill>
                  <a:srgbClr val="CC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defTabSz="342900">
                  <a:defRPr/>
                </a:pPr>
                <a:endParaRPr lang="pl-PL" sz="1350" kern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77" name="Obraz 176">
              <a:extLst>
                <a:ext uri="{FF2B5EF4-FFF2-40B4-BE49-F238E27FC236}">
                  <a16:creationId xmlns:a16="http://schemas.microsoft.com/office/drawing/2014/main" id="{33047B00-52BE-BA45-8F3D-4D310C0D3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42" t="39288" r="90486" b="43927"/>
            <a:stretch/>
          </p:blipFill>
          <p:spPr>
            <a:xfrm>
              <a:off x="5652252" y="1233625"/>
              <a:ext cx="280833" cy="263665"/>
            </a:xfrm>
            <a:prstGeom prst="ellipse">
              <a:avLst/>
            </a:prstGeom>
          </p:spPr>
        </p:pic>
        <p:pic>
          <p:nvPicPr>
            <p:cNvPr id="178" name="Obraz 177">
              <a:extLst>
                <a:ext uri="{FF2B5EF4-FFF2-40B4-BE49-F238E27FC236}">
                  <a16:creationId xmlns:a16="http://schemas.microsoft.com/office/drawing/2014/main" id="{E9D8C99D-E584-E240-BD84-3BEC360D3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42" t="39288" r="90486" b="43927"/>
            <a:stretch/>
          </p:blipFill>
          <p:spPr>
            <a:xfrm>
              <a:off x="7733378" y="566041"/>
              <a:ext cx="280833" cy="263665"/>
            </a:xfrm>
            <a:prstGeom prst="ellipse">
              <a:avLst/>
            </a:prstGeom>
          </p:spPr>
        </p:pic>
        <p:grpSp>
          <p:nvGrpSpPr>
            <p:cNvPr id="179" name="Grupa 178">
              <a:extLst>
                <a:ext uri="{FF2B5EF4-FFF2-40B4-BE49-F238E27FC236}">
                  <a16:creationId xmlns:a16="http://schemas.microsoft.com/office/drawing/2014/main" id="{3FBC9359-CB3E-9F4B-A167-B617092257FA}"/>
                </a:ext>
              </a:extLst>
            </p:cNvPr>
            <p:cNvGrpSpPr/>
            <p:nvPr/>
          </p:nvGrpSpPr>
          <p:grpSpPr>
            <a:xfrm rot="1176355">
              <a:off x="6115449" y="1494402"/>
              <a:ext cx="334334" cy="485116"/>
              <a:chOff x="4564089" y="1490287"/>
              <a:chExt cx="334334" cy="485116"/>
            </a:xfrm>
          </p:grpSpPr>
          <p:sp>
            <p:nvSpPr>
              <p:cNvPr id="180" name="Owal 179">
                <a:extLst>
                  <a:ext uri="{FF2B5EF4-FFF2-40B4-BE49-F238E27FC236}">
                    <a16:creationId xmlns:a16="http://schemas.microsoft.com/office/drawing/2014/main" id="{C29404B6-25C8-2947-9C21-BF27DA28D783}"/>
                  </a:ext>
                </a:extLst>
              </p:cNvPr>
              <p:cNvSpPr/>
              <p:nvPr/>
            </p:nvSpPr>
            <p:spPr>
              <a:xfrm>
                <a:off x="4564089" y="1490287"/>
                <a:ext cx="334334" cy="485116"/>
              </a:xfrm>
              <a:prstGeom prst="ellipse">
                <a:avLst/>
              </a:prstGeom>
              <a:solidFill>
                <a:srgbClr val="FFFFFF">
                  <a:lumMod val="85000"/>
                  <a:alpha val="99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endParaRPr lang="pl-PL" kern="0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181" name="Grupa 180">
                <a:extLst>
                  <a:ext uri="{FF2B5EF4-FFF2-40B4-BE49-F238E27FC236}">
                    <a16:creationId xmlns:a16="http://schemas.microsoft.com/office/drawing/2014/main" id="{12500909-3979-C744-BE2E-4D382D35B38D}"/>
                  </a:ext>
                </a:extLst>
              </p:cNvPr>
              <p:cNvGrpSpPr/>
              <p:nvPr/>
            </p:nvGrpSpPr>
            <p:grpSpPr>
              <a:xfrm>
                <a:off x="4592390" y="1524106"/>
                <a:ext cx="280833" cy="419843"/>
                <a:chOff x="1506393" y="1399603"/>
                <a:chExt cx="280833" cy="419843"/>
              </a:xfrm>
            </p:grpSpPr>
            <p:pic>
              <p:nvPicPr>
                <p:cNvPr id="182" name="Obraz 181">
                  <a:extLst>
                    <a:ext uri="{FF2B5EF4-FFF2-40B4-BE49-F238E27FC236}">
                      <a16:creationId xmlns:a16="http://schemas.microsoft.com/office/drawing/2014/main" id="{922EEA5F-ABF3-3B45-A27D-4AE7F5377A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642" t="39288" r="90486" b="43927"/>
                <a:stretch/>
              </p:blipFill>
              <p:spPr>
                <a:xfrm>
                  <a:off x="1506393" y="1399603"/>
                  <a:ext cx="280833" cy="263665"/>
                </a:xfrm>
                <a:prstGeom prst="ellipse">
                  <a:avLst/>
                </a:prstGeom>
              </p:spPr>
            </p:pic>
            <p:pic>
              <p:nvPicPr>
                <p:cNvPr id="183" name="Obraz 182">
                  <a:extLst>
                    <a:ext uri="{FF2B5EF4-FFF2-40B4-BE49-F238E27FC236}">
                      <a16:creationId xmlns:a16="http://schemas.microsoft.com/office/drawing/2014/main" id="{34ACC6D6-17B3-D049-A1F8-3C72AC7F2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duotone>
                    <a:srgbClr val="333399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 l="1642" t="39288" r="90486" b="43927"/>
                <a:stretch/>
              </p:blipFill>
              <p:spPr>
                <a:xfrm>
                  <a:off x="1506393" y="1555781"/>
                  <a:ext cx="280833" cy="263665"/>
                </a:xfrm>
                <a:prstGeom prst="ellipse">
                  <a:avLst/>
                </a:prstGeom>
              </p:spPr>
            </p:pic>
          </p:grpSp>
        </p:grpSp>
        <p:grpSp>
          <p:nvGrpSpPr>
            <p:cNvPr id="184" name="Grupa 183">
              <a:extLst>
                <a:ext uri="{FF2B5EF4-FFF2-40B4-BE49-F238E27FC236}">
                  <a16:creationId xmlns:a16="http://schemas.microsoft.com/office/drawing/2014/main" id="{725429DF-C4AB-7E40-9464-A9AC629B325F}"/>
                </a:ext>
              </a:extLst>
            </p:cNvPr>
            <p:cNvGrpSpPr/>
            <p:nvPr/>
          </p:nvGrpSpPr>
          <p:grpSpPr>
            <a:xfrm rot="900807">
              <a:off x="7633822" y="1841658"/>
              <a:ext cx="334334" cy="485116"/>
              <a:chOff x="5692682" y="2062809"/>
              <a:chExt cx="334334" cy="485116"/>
            </a:xfrm>
          </p:grpSpPr>
          <p:sp>
            <p:nvSpPr>
              <p:cNvPr id="185" name="Owal 184">
                <a:extLst>
                  <a:ext uri="{FF2B5EF4-FFF2-40B4-BE49-F238E27FC236}">
                    <a16:creationId xmlns:a16="http://schemas.microsoft.com/office/drawing/2014/main" id="{75B4AE87-CD3F-5743-9AFB-40397AB9B7AD}"/>
                  </a:ext>
                </a:extLst>
              </p:cNvPr>
              <p:cNvSpPr/>
              <p:nvPr/>
            </p:nvSpPr>
            <p:spPr>
              <a:xfrm>
                <a:off x="5692682" y="2062809"/>
                <a:ext cx="334334" cy="485116"/>
              </a:xfrm>
              <a:prstGeom prst="ellipse">
                <a:avLst/>
              </a:prstGeom>
              <a:solidFill>
                <a:srgbClr val="FFFFFF">
                  <a:lumMod val="85000"/>
                  <a:alpha val="99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endParaRPr lang="pl-PL" kern="0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186" name="Grupa 185">
                <a:extLst>
                  <a:ext uri="{FF2B5EF4-FFF2-40B4-BE49-F238E27FC236}">
                    <a16:creationId xmlns:a16="http://schemas.microsoft.com/office/drawing/2014/main" id="{63025E10-58CB-014C-AD44-53545E07D882}"/>
                  </a:ext>
                </a:extLst>
              </p:cNvPr>
              <p:cNvGrpSpPr/>
              <p:nvPr/>
            </p:nvGrpSpPr>
            <p:grpSpPr>
              <a:xfrm>
                <a:off x="5720983" y="2096628"/>
                <a:ext cx="280833" cy="419843"/>
                <a:chOff x="1506393" y="1399603"/>
                <a:chExt cx="280833" cy="419843"/>
              </a:xfrm>
            </p:grpSpPr>
            <p:pic>
              <p:nvPicPr>
                <p:cNvPr id="187" name="Obraz 186">
                  <a:extLst>
                    <a:ext uri="{FF2B5EF4-FFF2-40B4-BE49-F238E27FC236}">
                      <a16:creationId xmlns:a16="http://schemas.microsoft.com/office/drawing/2014/main" id="{231DC047-08EE-0046-94AF-71B406F9C2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642" t="39288" r="90486" b="43927"/>
                <a:stretch/>
              </p:blipFill>
              <p:spPr>
                <a:xfrm>
                  <a:off x="1506393" y="1399603"/>
                  <a:ext cx="280833" cy="263665"/>
                </a:xfrm>
                <a:prstGeom prst="ellipse">
                  <a:avLst/>
                </a:prstGeom>
              </p:spPr>
            </p:pic>
            <p:pic>
              <p:nvPicPr>
                <p:cNvPr id="188" name="Obraz 187">
                  <a:extLst>
                    <a:ext uri="{FF2B5EF4-FFF2-40B4-BE49-F238E27FC236}">
                      <a16:creationId xmlns:a16="http://schemas.microsoft.com/office/drawing/2014/main" id="{22221E33-DCB1-D84E-95A4-43B68B8D2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duotone>
                    <a:srgbClr val="333399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 l="1642" t="39288" r="90486" b="43927"/>
                <a:stretch/>
              </p:blipFill>
              <p:spPr>
                <a:xfrm>
                  <a:off x="1506393" y="1555781"/>
                  <a:ext cx="280833" cy="263665"/>
                </a:xfrm>
                <a:prstGeom prst="ellipse">
                  <a:avLst/>
                </a:prstGeom>
              </p:spPr>
            </p:pic>
          </p:grpSp>
        </p:grpSp>
        <p:sp>
          <p:nvSpPr>
            <p:cNvPr id="196" name="Prostokąt 195">
              <a:extLst>
                <a:ext uri="{FF2B5EF4-FFF2-40B4-BE49-F238E27FC236}">
                  <a16:creationId xmlns:a16="http://schemas.microsoft.com/office/drawing/2014/main" id="{84EC5C32-3474-4E49-B2A3-499329EAD79D}"/>
                </a:ext>
              </a:extLst>
            </p:cNvPr>
            <p:cNvSpPr/>
            <p:nvPr/>
          </p:nvSpPr>
          <p:spPr>
            <a:xfrm>
              <a:off x="2908665" y="4813231"/>
              <a:ext cx="1057575" cy="487298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defRPr/>
              </a:pPr>
              <a:endParaRPr lang="pl-PL" kern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97" name="Łącznik prosty 196">
              <a:extLst>
                <a:ext uri="{FF2B5EF4-FFF2-40B4-BE49-F238E27FC236}">
                  <a16:creationId xmlns:a16="http://schemas.microsoft.com/office/drawing/2014/main" id="{8B87474F-3627-8A4D-AC6D-E6AC046E1DA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58129" y="4950106"/>
              <a:ext cx="278397" cy="0"/>
            </a:xfrm>
            <a:prstGeom prst="line">
              <a:avLst/>
            </a:prstGeom>
            <a:solidFill>
              <a:srgbClr val="00FFFF"/>
            </a:solidFill>
            <a:ln w="57150" cap="flat" cmpd="sng" algn="ctr">
              <a:solidFill>
                <a:srgbClr val="0432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8" name="pole tekstowe 197">
              <a:extLst>
                <a:ext uri="{FF2B5EF4-FFF2-40B4-BE49-F238E27FC236}">
                  <a16:creationId xmlns:a16="http://schemas.microsoft.com/office/drawing/2014/main" id="{FDF60861-679D-144D-97B4-02F4DDC0592A}"/>
                </a:ext>
              </a:extLst>
            </p:cNvPr>
            <p:cNvSpPr txBox="1"/>
            <p:nvPr/>
          </p:nvSpPr>
          <p:spPr>
            <a:xfrm>
              <a:off x="3194894" y="4788853"/>
              <a:ext cx="1430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pl-PL" sz="1400" kern="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calculations</a:t>
              </a:r>
              <a:r>
                <a:rPr lang="pl-PL" sz="14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l-PL" sz="1400" b="1" kern="0" dirty="0">
                  <a:solidFill>
                    <a:schemeClr val="bg1"/>
                  </a:solidFill>
                  <a:latin typeface="Arial" panose="020B0604020202020204" pitchFamily="34" charset="0"/>
                </a:rPr>
                <a:t>NN</a:t>
              </a:r>
            </a:p>
          </p:txBody>
        </p:sp>
        <p:sp>
          <p:nvSpPr>
            <p:cNvPr id="199" name="pole tekstowe 198">
              <a:extLst>
                <a:ext uri="{FF2B5EF4-FFF2-40B4-BE49-F238E27FC236}">
                  <a16:creationId xmlns:a16="http://schemas.microsoft.com/office/drawing/2014/main" id="{98E74EAF-946B-584E-B171-3EAFBE137A46}"/>
                </a:ext>
              </a:extLst>
            </p:cNvPr>
            <p:cNvSpPr txBox="1"/>
            <p:nvPr/>
          </p:nvSpPr>
          <p:spPr>
            <a:xfrm>
              <a:off x="3194894" y="4587552"/>
              <a:ext cx="1069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pl-PL" sz="1400" kern="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experiment</a:t>
              </a:r>
              <a:endParaRPr lang="pl-PL" sz="1400" kern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0" name="Owal 199">
              <a:extLst>
                <a:ext uri="{FF2B5EF4-FFF2-40B4-BE49-F238E27FC236}">
                  <a16:creationId xmlns:a16="http://schemas.microsoft.com/office/drawing/2014/main" id="{D3B510E1-D46E-284D-9800-E7C949356EA4}"/>
                </a:ext>
              </a:extLst>
            </p:cNvPr>
            <p:cNvSpPr/>
            <p:nvPr/>
          </p:nvSpPr>
          <p:spPr>
            <a:xfrm>
              <a:off x="3050139" y="4711044"/>
              <a:ext cx="107744" cy="106943"/>
            </a:xfrm>
            <a:prstGeom prst="ellipse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defRPr/>
              </a:pPr>
              <a:endParaRPr lang="pl-PL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1" name="pole tekstowe 200">
              <a:extLst>
                <a:ext uri="{FF2B5EF4-FFF2-40B4-BE49-F238E27FC236}">
                  <a16:creationId xmlns:a16="http://schemas.microsoft.com/office/drawing/2014/main" id="{F81A62FF-5B6C-BA48-84E1-D97BE708D453}"/>
                </a:ext>
              </a:extLst>
            </p:cNvPr>
            <p:cNvSpPr txBox="1"/>
            <p:nvPr/>
          </p:nvSpPr>
          <p:spPr>
            <a:xfrm>
              <a:off x="3672611" y="2691508"/>
              <a:ext cx="164797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pl-PL" b="1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108 </a:t>
              </a:r>
              <a:r>
                <a:rPr lang="pl-PL" b="1" kern="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MeV</a:t>
              </a:r>
              <a:endParaRPr lang="pl-PL" b="1" kern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2" name="pole tekstowe 201">
              <a:extLst>
                <a:ext uri="{FF2B5EF4-FFF2-40B4-BE49-F238E27FC236}">
                  <a16:creationId xmlns:a16="http://schemas.microsoft.com/office/drawing/2014/main" id="{8EDC911F-20F3-DF45-919A-194B260EC7FA}"/>
                </a:ext>
              </a:extLst>
            </p:cNvPr>
            <p:cNvSpPr txBox="1"/>
            <p:nvPr/>
          </p:nvSpPr>
          <p:spPr>
            <a:xfrm>
              <a:off x="7793987" y="2686558"/>
              <a:ext cx="1426960" cy="40715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pl-PL" b="1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190 </a:t>
              </a:r>
              <a:r>
                <a:rPr lang="pl-PL" b="1" kern="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MeV</a:t>
              </a:r>
              <a:endParaRPr lang="pl-PL" b="1" kern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03" name="Łącznik prosty 202">
              <a:extLst>
                <a:ext uri="{FF2B5EF4-FFF2-40B4-BE49-F238E27FC236}">
                  <a16:creationId xmlns:a16="http://schemas.microsoft.com/office/drawing/2014/main" id="{EAB5DAE6-9CE4-A949-9C59-8CC93D1F0AB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58129" y="5151190"/>
              <a:ext cx="278397" cy="0"/>
            </a:xfrm>
            <a:prstGeom prst="line">
              <a:avLst/>
            </a:prstGeom>
            <a:solidFill>
              <a:srgbClr val="00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4" name="pole tekstowe 203">
              <a:extLst>
                <a:ext uri="{FF2B5EF4-FFF2-40B4-BE49-F238E27FC236}">
                  <a16:creationId xmlns:a16="http://schemas.microsoft.com/office/drawing/2014/main" id="{6D19D4B5-D6AB-5A49-9624-7901D1CEDC1B}"/>
                </a:ext>
              </a:extLst>
            </p:cNvPr>
            <p:cNvSpPr txBox="1"/>
            <p:nvPr/>
          </p:nvSpPr>
          <p:spPr>
            <a:xfrm>
              <a:off x="3194894" y="4989937"/>
              <a:ext cx="17636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pl-PL" sz="1400" kern="0" dirty="0" err="1">
                  <a:solidFill>
                    <a:srgbClr val="000000"/>
                  </a:solidFill>
                </a:rPr>
                <a:t>calculations</a:t>
              </a:r>
              <a:r>
                <a:rPr lang="pl-PL" sz="14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l-PL" sz="1400" b="1" kern="0" dirty="0">
                  <a:solidFill>
                    <a:srgbClr val="FF0000"/>
                  </a:solidFill>
                  <a:latin typeface="Arial" panose="020B0604020202020204" pitchFamily="34" charset="0"/>
                </a:rPr>
                <a:t>NN+3N</a:t>
              </a:r>
            </a:p>
          </p:txBody>
        </p:sp>
        <p:cxnSp>
          <p:nvCxnSpPr>
            <p:cNvPr id="208" name="Łącznik prosty 207">
              <a:extLst>
                <a:ext uri="{FF2B5EF4-FFF2-40B4-BE49-F238E27FC236}">
                  <a16:creationId xmlns:a16="http://schemas.microsoft.com/office/drawing/2014/main" id="{820DAB4C-C1FE-2044-B4FE-68DF5D61C1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34479" y="4911970"/>
              <a:ext cx="278397" cy="0"/>
            </a:xfrm>
            <a:prstGeom prst="line">
              <a:avLst/>
            </a:prstGeom>
            <a:solidFill>
              <a:srgbClr val="00FFFF"/>
            </a:solidFill>
            <a:ln w="57150" cap="flat" cmpd="sng" algn="ctr">
              <a:solidFill>
                <a:srgbClr val="0432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9" name="pole tekstowe 208">
              <a:extLst>
                <a:ext uri="{FF2B5EF4-FFF2-40B4-BE49-F238E27FC236}">
                  <a16:creationId xmlns:a16="http://schemas.microsoft.com/office/drawing/2014/main" id="{C09167BE-A232-B941-8FC0-21CE4A514179}"/>
                </a:ext>
              </a:extLst>
            </p:cNvPr>
            <p:cNvSpPr txBox="1"/>
            <p:nvPr/>
          </p:nvSpPr>
          <p:spPr>
            <a:xfrm>
              <a:off x="6971244" y="4750717"/>
              <a:ext cx="1430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pl-PL" sz="1400" kern="0" dirty="0">
                  <a:solidFill>
                    <a:srgbClr val="000000"/>
                  </a:solidFill>
                </a:rPr>
                <a:t>c</a:t>
              </a:r>
              <a:r>
                <a:rPr lang="pl-PL" sz="1400" kern="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alculations</a:t>
              </a:r>
              <a:r>
                <a:rPr lang="pl-PL" sz="14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l-PL" sz="1400" b="1" kern="0" dirty="0">
                  <a:solidFill>
                    <a:schemeClr val="bg1"/>
                  </a:solidFill>
                  <a:latin typeface="Arial" panose="020B0604020202020204" pitchFamily="34" charset="0"/>
                </a:rPr>
                <a:t>NN</a:t>
              </a:r>
            </a:p>
          </p:txBody>
        </p:sp>
        <p:sp>
          <p:nvSpPr>
            <p:cNvPr id="210" name="pole tekstowe 209">
              <a:extLst>
                <a:ext uri="{FF2B5EF4-FFF2-40B4-BE49-F238E27FC236}">
                  <a16:creationId xmlns:a16="http://schemas.microsoft.com/office/drawing/2014/main" id="{E1126258-A693-B849-876D-F9F37B7FD2F4}"/>
                </a:ext>
              </a:extLst>
            </p:cNvPr>
            <p:cNvSpPr txBox="1"/>
            <p:nvPr/>
          </p:nvSpPr>
          <p:spPr>
            <a:xfrm>
              <a:off x="6971244" y="4549416"/>
              <a:ext cx="1069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pl-PL" sz="1400" kern="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experiment</a:t>
              </a:r>
              <a:endParaRPr lang="pl-PL" sz="1400" kern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1" name="Owal 210">
              <a:extLst>
                <a:ext uri="{FF2B5EF4-FFF2-40B4-BE49-F238E27FC236}">
                  <a16:creationId xmlns:a16="http://schemas.microsoft.com/office/drawing/2014/main" id="{8287A0F8-DDF4-744F-B13B-CE49CA7C52C2}"/>
                </a:ext>
              </a:extLst>
            </p:cNvPr>
            <p:cNvSpPr/>
            <p:nvPr/>
          </p:nvSpPr>
          <p:spPr>
            <a:xfrm>
              <a:off x="6826489" y="4672908"/>
              <a:ext cx="107744" cy="106943"/>
            </a:xfrm>
            <a:prstGeom prst="ellipse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defRPr/>
              </a:pPr>
              <a:endParaRPr lang="pl-PL" kern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212" name="Łącznik prosty 211">
              <a:extLst>
                <a:ext uri="{FF2B5EF4-FFF2-40B4-BE49-F238E27FC236}">
                  <a16:creationId xmlns:a16="http://schemas.microsoft.com/office/drawing/2014/main" id="{9CB2FEF4-F858-CB4A-A341-A28BA6D1EB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34479" y="5113054"/>
              <a:ext cx="278397" cy="0"/>
            </a:xfrm>
            <a:prstGeom prst="line">
              <a:avLst/>
            </a:prstGeom>
            <a:solidFill>
              <a:srgbClr val="00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3" name="pole tekstowe 212">
              <a:extLst>
                <a:ext uri="{FF2B5EF4-FFF2-40B4-BE49-F238E27FC236}">
                  <a16:creationId xmlns:a16="http://schemas.microsoft.com/office/drawing/2014/main" id="{522DB562-E485-D04D-842F-1322E6552633}"/>
                </a:ext>
              </a:extLst>
            </p:cNvPr>
            <p:cNvSpPr txBox="1"/>
            <p:nvPr/>
          </p:nvSpPr>
          <p:spPr>
            <a:xfrm>
              <a:off x="6971244" y="4951801"/>
              <a:ext cx="17636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pl-PL" sz="1400" kern="0" dirty="0" err="1">
                  <a:solidFill>
                    <a:srgbClr val="000000"/>
                  </a:solidFill>
                </a:rPr>
                <a:t>calculations</a:t>
              </a:r>
              <a:r>
                <a:rPr lang="pl-PL" sz="14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l-PL" sz="1400" b="1" kern="0" dirty="0">
                  <a:solidFill>
                    <a:srgbClr val="FF0000"/>
                  </a:solidFill>
                  <a:latin typeface="Arial" panose="020B0604020202020204" pitchFamily="34" charset="0"/>
                </a:rPr>
                <a:t>NN+3N</a:t>
              </a:r>
            </a:p>
          </p:txBody>
        </p:sp>
        <p:sp>
          <p:nvSpPr>
            <p:cNvPr id="215" name="pole tekstowe 214">
              <a:extLst>
                <a:ext uri="{FF2B5EF4-FFF2-40B4-BE49-F238E27FC236}">
                  <a16:creationId xmlns:a16="http://schemas.microsoft.com/office/drawing/2014/main" id="{476897C3-30FF-734C-9303-B6FD9C104588}"/>
                </a:ext>
              </a:extLst>
            </p:cNvPr>
            <p:cNvSpPr txBox="1"/>
            <p:nvPr/>
          </p:nvSpPr>
          <p:spPr>
            <a:xfrm>
              <a:off x="6102125" y="4487299"/>
              <a:ext cx="564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pl-PL" sz="20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r>
                <a:rPr lang="pl-PL" sz="2000" kern="0" baseline="30000" dirty="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216" name="pole tekstowe 215">
              <a:extLst>
                <a:ext uri="{FF2B5EF4-FFF2-40B4-BE49-F238E27FC236}">
                  <a16:creationId xmlns:a16="http://schemas.microsoft.com/office/drawing/2014/main" id="{9EB8EA06-3072-1745-BDB2-1CB2984E0827}"/>
                </a:ext>
              </a:extLst>
            </p:cNvPr>
            <p:cNvSpPr txBox="1"/>
            <p:nvPr/>
          </p:nvSpPr>
          <p:spPr>
            <a:xfrm>
              <a:off x="6124701" y="3689707"/>
              <a:ext cx="564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pl-PL" sz="20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r>
                <a:rPr lang="pl-PL" sz="2000" kern="0" baseline="300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217" name="pole tekstowe 216">
              <a:extLst>
                <a:ext uri="{FF2B5EF4-FFF2-40B4-BE49-F238E27FC236}">
                  <a16:creationId xmlns:a16="http://schemas.microsoft.com/office/drawing/2014/main" id="{6D86F66A-30F2-064F-9AC4-B7AED3FF9DE7}"/>
                </a:ext>
              </a:extLst>
            </p:cNvPr>
            <p:cNvSpPr txBox="1"/>
            <p:nvPr/>
          </p:nvSpPr>
          <p:spPr>
            <a:xfrm>
              <a:off x="6129648" y="2791635"/>
              <a:ext cx="564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pl-PL" sz="20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r>
                <a:rPr lang="pl-PL" sz="2000" kern="0" baseline="300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8018902" y="5590343"/>
            <a:ext cx="413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Kistryn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Kozela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Stephan,</a:t>
            </a:r>
          </a:p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(UJ, IFJ PAN, UŚ)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824720" y="81056"/>
            <a:ext cx="416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CCB IFJ PAN with </a:t>
            </a:r>
          </a:p>
          <a:p>
            <a:pPr algn="ctr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BINA setup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203" y="672354"/>
            <a:ext cx="2507529" cy="226583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722" y="2653550"/>
            <a:ext cx="3961571" cy="2973790"/>
          </a:xfrm>
          <a:prstGeom prst="rect">
            <a:avLst/>
          </a:prstGeom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11298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5247" y="1408799"/>
            <a:ext cx="3932723" cy="52898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58" y="1540723"/>
            <a:ext cx="3672000" cy="1836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22" y="3204627"/>
            <a:ext cx="3672000" cy="1836000"/>
          </a:xfrm>
          <a:prstGeom prst="rect">
            <a:avLst/>
          </a:prstGeom>
        </p:spPr>
      </p:pic>
      <p:pic>
        <p:nvPicPr>
          <p:cNvPr id="16" name="Immagine 1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2996" y="4828622"/>
            <a:ext cx="3600000" cy="180000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716912" y="2292672"/>
            <a:ext cx="891990" cy="687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baseline="30000" dirty="0">
              <a:latin typeface="Arial"/>
              <a:cs typeface="Arial"/>
            </a:endParaRPr>
          </a:p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130°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42836" y="4151168"/>
            <a:ext cx="89199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150°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16912" y="5757027"/>
            <a:ext cx="89199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170°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22042" y="28355"/>
            <a:ext cx="9687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KNOWN lifetimes in the 100s femtoseconds region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4342818" y="1963972"/>
            <a:ext cx="559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latin typeface="Arial"/>
                <a:cs typeface="Arial"/>
              </a:rPr>
              <a:t>18</a:t>
            </a:r>
            <a:r>
              <a:rPr lang="it-IT" sz="2400" dirty="0">
                <a:latin typeface="Arial"/>
                <a:cs typeface="Arial"/>
              </a:rPr>
              <a:t>O (7 </a:t>
            </a:r>
            <a:r>
              <a:rPr lang="it-IT" sz="2400" dirty="0" err="1">
                <a:latin typeface="Arial"/>
                <a:cs typeface="Arial"/>
              </a:rPr>
              <a:t>MeV</a:t>
            </a:r>
            <a:r>
              <a:rPr lang="it-IT" sz="2400" dirty="0">
                <a:latin typeface="Arial"/>
                <a:cs typeface="Arial"/>
              </a:rPr>
              <a:t>/A) + </a:t>
            </a:r>
            <a:r>
              <a:rPr lang="it-IT" sz="2400" baseline="30000" dirty="0">
                <a:latin typeface="Arial"/>
                <a:cs typeface="Arial"/>
              </a:rPr>
              <a:t>181</a:t>
            </a:r>
            <a:r>
              <a:rPr lang="it-IT" sz="2400" dirty="0">
                <a:latin typeface="Arial"/>
                <a:cs typeface="Arial"/>
              </a:rPr>
              <a:t>Ta target (6 mg/cm</a:t>
            </a:r>
            <a:r>
              <a:rPr lang="it-IT" sz="2400" baseline="30000" dirty="0">
                <a:latin typeface="Arial"/>
                <a:cs typeface="Arial"/>
              </a:rPr>
              <a:t>2</a:t>
            </a:r>
            <a:r>
              <a:rPr lang="it-IT" sz="2400" dirty="0">
                <a:latin typeface="Arial"/>
                <a:cs typeface="Arial"/>
              </a:rPr>
              <a:t>)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728220" y="1549001"/>
            <a:ext cx="88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baseline="30000" dirty="0">
                <a:solidFill>
                  <a:srgbClr val="FF0000"/>
                </a:solidFill>
                <a:latin typeface="Arial"/>
                <a:cs typeface="Arial"/>
              </a:rPr>
              <a:t>19</a:t>
            </a:r>
            <a: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</a:p>
        </p:txBody>
      </p:sp>
      <p:pic>
        <p:nvPicPr>
          <p:cNvPr id="37" name="Immagine 3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27743" b="51252"/>
          <a:stretch/>
        </p:blipFill>
        <p:spPr bwMode="auto">
          <a:xfrm>
            <a:off x="10043238" y="628105"/>
            <a:ext cx="2153788" cy="34224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Connettore 2 37"/>
          <p:cNvCxnSpPr/>
          <p:nvPr/>
        </p:nvCxnSpPr>
        <p:spPr>
          <a:xfrm>
            <a:off x="11166983" y="1694647"/>
            <a:ext cx="0" cy="20520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CasellaDiTesto 38"/>
          <p:cNvSpPr txBox="1"/>
          <p:nvPr/>
        </p:nvSpPr>
        <p:spPr>
          <a:xfrm>
            <a:off x="10885071" y="2700979"/>
            <a:ext cx="584064" cy="30777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2779</a:t>
            </a:r>
          </a:p>
        </p:txBody>
      </p:sp>
      <p:grpSp>
        <p:nvGrpSpPr>
          <p:cNvPr id="10" name="Grupa 9"/>
          <p:cNvGrpSpPr/>
          <p:nvPr/>
        </p:nvGrpSpPr>
        <p:grpSpPr>
          <a:xfrm>
            <a:off x="4066218" y="2526659"/>
            <a:ext cx="7922465" cy="4260151"/>
            <a:chOff x="4066218" y="2526659"/>
            <a:chExt cx="7922465" cy="4260151"/>
          </a:xfrm>
        </p:grpSpPr>
        <p:pic>
          <p:nvPicPr>
            <p:cNvPr id="28" name="Immagine 27"/>
            <p:cNvPicPr>
              <a:picLocks noChangeAspect="1"/>
            </p:cNvPicPr>
            <p:nvPr/>
          </p:nvPicPr>
          <p:blipFill rotWithShape="1">
            <a:blip r:embed="rId6"/>
            <a:srcRect l="8699" t="8677" b="10334"/>
            <a:stretch/>
          </p:blipFill>
          <p:spPr>
            <a:xfrm>
              <a:off x="4487182" y="2526659"/>
              <a:ext cx="4773632" cy="3599131"/>
            </a:xfrm>
            <a:prstGeom prst="rect">
              <a:avLst/>
            </a:prstGeom>
          </p:spPr>
        </p:pic>
        <p:grpSp>
          <p:nvGrpSpPr>
            <p:cNvPr id="25" name="Gruppo 24"/>
            <p:cNvGrpSpPr/>
            <p:nvPr/>
          </p:nvGrpSpPr>
          <p:grpSpPr>
            <a:xfrm>
              <a:off x="6529682" y="4841326"/>
              <a:ext cx="333987" cy="360001"/>
              <a:chOff x="7513785" y="3257719"/>
              <a:chExt cx="179997" cy="169466"/>
            </a:xfrm>
          </p:grpSpPr>
          <p:cxnSp>
            <p:nvCxnSpPr>
              <p:cNvPr id="13" name="Connettore 1 12"/>
              <p:cNvCxnSpPr/>
              <p:nvPr/>
            </p:nvCxnSpPr>
            <p:spPr>
              <a:xfrm>
                <a:off x="7602418" y="3257719"/>
                <a:ext cx="0" cy="169466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1 13"/>
              <p:cNvCxnSpPr/>
              <p:nvPr/>
            </p:nvCxnSpPr>
            <p:spPr>
              <a:xfrm>
                <a:off x="7513785" y="3342553"/>
                <a:ext cx="179997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CasellaDiTesto 23"/>
            <p:cNvSpPr txBox="1"/>
            <p:nvPr/>
          </p:nvSpPr>
          <p:spPr>
            <a:xfrm>
              <a:off x="7073634" y="2570893"/>
              <a:ext cx="964042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it-IT" sz="4000" b="1" baseline="30000" dirty="0">
                  <a:solidFill>
                    <a:srgbClr val="FF0000"/>
                  </a:solidFill>
                  <a:latin typeface="Arial"/>
                  <a:cs typeface="Arial"/>
                </a:rPr>
                <a:t>19</a:t>
              </a:r>
              <a:r>
                <a:rPr lang="it-IT" sz="4000" b="1" dirty="0">
                  <a:solidFill>
                    <a:srgbClr val="FF0000"/>
                  </a:solidFill>
                  <a:latin typeface="Arial"/>
                  <a:cs typeface="Arial"/>
                </a:rPr>
                <a:t>O</a:t>
              </a: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7301215" y="6084289"/>
              <a:ext cx="5581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dirty="0"/>
                <a:t>E</a:t>
              </a:r>
              <a:r>
                <a:rPr lang="it-IT" sz="3600" baseline="-25000" dirty="0">
                  <a:latin typeface="Symbol" charset="2"/>
                  <a:cs typeface="Symbol" charset="2"/>
                </a:rPr>
                <a:t>g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4066218" y="2881461"/>
              <a:ext cx="4390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dirty="0">
                  <a:latin typeface="Symbol" charset="2"/>
                  <a:cs typeface="Symbol" charset="2"/>
                </a:rPr>
                <a:t>t</a:t>
              </a:r>
              <a:endParaRPr lang="it-IT" sz="3600" baseline="-25000" dirty="0">
                <a:latin typeface="Symbol" charset="2"/>
                <a:cs typeface="Symbol" charset="2"/>
              </a:endParaRPr>
            </a:p>
          </p:txBody>
        </p:sp>
        <p:sp>
          <p:nvSpPr>
            <p:cNvPr id="30" name="Figura a mano libera 29"/>
            <p:cNvSpPr/>
            <p:nvPr/>
          </p:nvSpPr>
          <p:spPr>
            <a:xfrm>
              <a:off x="6027167" y="4472939"/>
              <a:ext cx="1724827" cy="973796"/>
            </a:xfrm>
            <a:custGeom>
              <a:avLst/>
              <a:gdLst>
                <a:gd name="connsiteX0" fmla="*/ 484429 w 1754489"/>
                <a:gd name="connsiteY0" fmla="*/ 130072 h 981215"/>
                <a:gd name="connsiteX1" fmla="*/ 1322629 w 1754489"/>
                <a:gd name="connsiteY1" fmla="*/ 530122 h 981215"/>
                <a:gd name="connsiteX2" fmla="*/ 1563929 w 1754489"/>
                <a:gd name="connsiteY2" fmla="*/ 771422 h 981215"/>
                <a:gd name="connsiteX3" fmla="*/ 1754429 w 1754489"/>
                <a:gd name="connsiteY3" fmla="*/ 898422 h 981215"/>
                <a:gd name="connsiteX4" fmla="*/ 1544879 w 1754489"/>
                <a:gd name="connsiteY4" fmla="*/ 980972 h 981215"/>
                <a:gd name="connsiteX5" fmla="*/ 719379 w 1754489"/>
                <a:gd name="connsiteY5" fmla="*/ 873022 h 981215"/>
                <a:gd name="connsiteX6" fmla="*/ 65329 w 1754489"/>
                <a:gd name="connsiteY6" fmla="*/ 472972 h 981215"/>
                <a:gd name="connsiteX7" fmla="*/ 52629 w 1754489"/>
                <a:gd name="connsiteY7" fmla="*/ 60222 h 981215"/>
                <a:gd name="connsiteX8" fmla="*/ 325679 w 1754489"/>
                <a:gd name="connsiteY8" fmla="*/ 9422 h 981215"/>
                <a:gd name="connsiteX9" fmla="*/ 484429 w 1754489"/>
                <a:gd name="connsiteY9" fmla="*/ 130072 h 981215"/>
                <a:gd name="connsiteX0" fmla="*/ 489441 w 1759501"/>
                <a:gd name="connsiteY0" fmla="*/ 122653 h 973796"/>
                <a:gd name="connsiteX1" fmla="*/ 1327641 w 1759501"/>
                <a:gd name="connsiteY1" fmla="*/ 522703 h 973796"/>
                <a:gd name="connsiteX2" fmla="*/ 1568941 w 1759501"/>
                <a:gd name="connsiteY2" fmla="*/ 764003 h 973796"/>
                <a:gd name="connsiteX3" fmla="*/ 1759441 w 1759501"/>
                <a:gd name="connsiteY3" fmla="*/ 891003 h 973796"/>
                <a:gd name="connsiteX4" fmla="*/ 1549891 w 1759501"/>
                <a:gd name="connsiteY4" fmla="*/ 973553 h 973796"/>
                <a:gd name="connsiteX5" fmla="*/ 724391 w 1759501"/>
                <a:gd name="connsiteY5" fmla="*/ 865603 h 973796"/>
                <a:gd name="connsiteX6" fmla="*/ 70341 w 1759501"/>
                <a:gd name="connsiteY6" fmla="*/ 465553 h 973796"/>
                <a:gd name="connsiteX7" fmla="*/ 16782 w 1759501"/>
                <a:gd name="connsiteY7" fmla="*/ 124349 h 973796"/>
                <a:gd name="connsiteX8" fmla="*/ 57641 w 1759501"/>
                <a:gd name="connsiteY8" fmla="*/ 52803 h 973796"/>
                <a:gd name="connsiteX9" fmla="*/ 330691 w 1759501"/>
                <a:gd name="connsiteY9" fmla="*/ 2003 h 973796"/>
                <a:gd name="connsiteX10" fmla="*/ 489441 w 1759501"/>
                <a:gd name="connsiteY10" fmla="*/ 122653 h 973796"/>
                <a:gd name="connsiteX0" fmla="*/ 474659 w 1744719"/>
                <a:gd name="connsiteY0" fmla="*/ 122653 h 973796"/>
                <a:gd name="connsiteX1" fmla="*/ 1312859 w 1744719"/>
                <a:gd name="connsiteY1" fmla="*/ 522703 h 973796"/>
                <a:gd name="connsiteX2" fmla="*/ 1554159 w 1744719"/>
                <a:gd name="connsiteY2" fmla="*/ 764003 h 973796"/>
                <a:gd name="connsiteX3" fmla="*/ 1744659 w 1744719"/>
                <a:gd name="connsiteY3" fmla="*/ 891003 h 973796"/>
                <a:gd name="connsiteX4" fmla="*/ 1535109 w 1744719"/>
                <a:gd name="connsiteY4" fmla="*/ 973553 h 973796"/>
                <a:gd name="connsiteX5" fmla="*/ 709609 w 1744719"/>
                <a:gd name="connsiteY5" fmla="*/ 865603 h 973796"/>
                <a:gd name="connsiteX6" fmla="*/ 55559 w 1744719"/>
                <a:gd name="connsiteY6" fmla="*/ 465553 h 973796"/>
                <a:gd name="connsiteX7" fmla="*/ 2000 w 1744719"/>
                <a:gd name="connsiteY7" fmla="*/ 124349 h 973796"/>
                <a:gd name="connsiteX8" fmla="*/ 42859 w 1744719"/>
                <a:gd name="connsiteY8" fmla="*/ 52803 h 973796"/>
                <a:gd name="connsiteX9" fmla="*/ 315909 w 1744719"/>
                <a:gd name="connsiteY9" fmla="*/ 2003 h 973796"/>
                <a:gd name="connsiteX10" fmla="*/ 474659 w 1744719"/>
                <a:gd name="connsiteY10" fmla="*/ 122653 h 973796"/>
                <a:gd name="connsiteX0" fmla="*/ 466750 w 1736810"/>
                <a:gd name="connsiteY0" fmla="*/ 122653 h 973796"/>
                <a:gd name="connsiteX1" fmla="*/ 1304950 w 1736810"/>
                <a:gd name="connsiteY1" fmla="*/ 522703 h 973796"/>
                <a:gd name="connsiteX2" fmla="*/ 1546250 w 1736810"/>
                <a:gd name="connsiteY2" fmla="*/ 764003 h 973796"/>
                <a:gd name="connsiteX3" fmla="*/ 1736750 w 1736810"/>
                <a:gd name="connsiteY3" fmla="*/ 891003 h 973796"/>
                <a:gd name="connsiteX4" fmla="*/ 1527200 w 1736810"/>
                <a:gd name="connsiteY4" fmla="*/ 973553 h 973796"/>
                <a:gd name="connsiteX5" fmla="*/ 701700 w 1736810"/>
                <a:gd name="connsiteY5" fmla="*/ 865603 h 973796"/>
                <a:gd name="connsiteX6" fmla="*/ 47650 w 1736810"/>
                <a:gd name="connsiteY6" fmla="*/ 465553 h 973796"/>
                <a:gd name="connsiteX7" fmla="*/ 15988 w 1736810"/>
                <a:gd name="connsiteY7" fmla="*/ 135298 h 973796"/>
                <a:gd name="connsiteX8" fmla="*/ 34950 w 1736810"/>
                <a:gd name="connsiteY8" fmla="*/ 52803 h 973796"/>
                <a:gd name="connsiteX9" fmla="*/ 308000 w 1736810"/>
                <a:gd name="connsiteY9" fmla="*/ 2003 h 973796"/>
                <a:gd name="connsiteX10" fmla="*/ 466750 w 1736810"/>
                <a:gd name="connsiteY10" fmla="*/ 122653 h 973796"/>
                <a:gd name="connsiteX0" fmla="*/ 460444 w 1730504"/>
                <a:gd name="connsiteY0" fmla="*/ 122653 h 973796"/>
                <a:gd name="connsiteX1" fmla="*/ 1298644 w 1730504"/>
                <a:gd name="connsiteY1" fmla="*/ 522703 h 973796"/>
                <a:gd name="connsiteX2" fmla="*/ 1539944 w 1730504"/>
                <a:gd name="connsiteY2" fmla="*/ 764003 h 973796"/>
                <a:gd name="connsiteX3" fmla="*/ 1730444 w 1730504"/>
                <a:gd name="connsiteY3" fmla="*/ 891003 h 973796"/>
                <a:gd name="connsiteX4" fmla="*/ 1520894 w 1730504"/>
                <a:gd name="connsiteY4" fmla="*/ 973553 h 973796"/>
                <a:gd name="connsiteX5" fmla="*/ 695394 w 1730504"/>
                <a:gd name="connsiteY5" fmla="*/ 865603 h 973796"/>
                <a:gd name="connsiteX6" fmla="*/ 41344 w 1730504"/>
                <a:gd name="connsiteY6" fmla="*/ 465553 h 973796"/>
                <a:gd name="connsiteX7" fmla="*/ 31579 w 1730504"/>
                <a:gd name="connsiteY7" fmla="*/ 283106 h 973796"/>
                <a:gd name="connsiteX8" fmla="*/ 28644 w 1730504"/>
                <a:gd name="connsiteY8" fmla="*/ 52803 h 973796"/>
                <a:gd name="connsiteX9" fmla="*/ 301694 w 1730504"/>
                <a:gd name="connsiteY9" fmla="*/ 2003 h 973796"/>
                <a:gd name="connsiteX10" fmla="*/ 460444 w 1730504"/>
                <a:gd name="connsiteY10" fmla="*/ 122653 h 973796"/>
                <a:gd name="connsiteX0" fmla="*/ 454767 w 1724827"/>
                <a:gd name="connsiteY0" fmla="*/ 122653 h 973796"/>
                <a:gd name="connsiteX1" fmla="*/ 1292967 w 1724827"/>
                <a:gd name="connsiteY1" fmla="*/ 522703 h 973796"/>
                <a:gd name="connsiteX2" fmla="*/ 1534267 w 1724827"/>
                <a:gd name="connsiteY2" fmla="*/ 764003 h 973796"/>
                <a:gd name="connsiteX3" fmla="*/ 1724767 w 1724827"/>
                <a:gd name="connsiteY3" fmla="*/ 891003 h 973796"/>
                <a:gd name="connsiteX4" fmla="*/ 1515217 w 1724827"/>
                <a:gd name="connsiteY4" fmla="*/ 973553 h 973796"/>
                <a:gd name="connsiteX5" fmla="*/ 689717 w 1724827"/>
                <a:gd name="connsiteY5" fmla="*/ 865603 h 973796"/>
                <a:gd name="connsiteX6" fmla="*/ 90409 w 1724827"/>
                <a:gd name="connsiteY6" fmla="*/ 531246 h 973796"/>
                <a:gd name="connsiteX7" fmla="*/ 25902 w 1724827"/>
                <a:gd name="connsiteY7" fmla="*/ 283106 h 973796"/>
                <a:gd name="connsiteX8" fmla="*/ 22967 w 1724827"/>
                <a:gd name="connsiteY8" fmla="*/ 52803 h 973796"/>
                <a:gd name="connsiteX9" fmla="*/ 296017 w 1724827"/>
                <a:gd name="connsiteY9" fmla="*/ 2003 h 973796"/>
                <a:gd name="connsiteX10" fmla="*/ 454767 w 1724827"/>
                <a:gd name="connsiteY10" fmla="*/ 122653 h 973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4827" h="973796">
                  <a:moveTo>
                    <a:pt x="454767" y="122653"/>
                  </a:moveTo>
                  <a:cubicBezTo>
                    <a:pt x="620925" y="209436"/>
                    <a:pt x="1113050" y="415811"/>
                    <a:pt x="1292967" y="522703"/>
                  </a:cubicBezTo>
                  <a:cubicBezTo>
                    <a:pt x="1472884" y="629595"/>
                    <a:pt x="1462300" y="702620"/>
                    <a:pt x="1534267" y="764003"/>
                  </a:cubicBezTo>
                  <a:cubicBezTo>
                    <a:pt x="1606234" y="825386"/>
                    <a:pt x="1727942" y="856078"/>
                    <a:pt x="1724767" y="891003"/>
                  </a:cubicBezTo>
                  <a:cubicBezTo>
                    <a:pt x="1721592" y="925928"/>
                    <a:pt x="1687725" y="977786"/>
                    <a:pt x="1515217" y="973553"/>
                  </a:cubicBezTo>
                  <a:cubicBezTo>
                    <a:pt x="1342709" y="969320"/>
                    <a:pt x="927185" y="939321"/>
                    <a:pt x="689717" y="865603"/>
                  </a:cubicBezTo>
                  <a:cubicBezTo>
                    <a:pt x="452249" y="791885"/>
                    <a:pt x="201045" y="628329"/>
                    <a:pt x="90409" y="531246"/>
                  </a:cubicBezTo>
                  <a:cubicBezTo>
                    <a:pt x="-20227" y="434163"/>
                    <a:pt x="77287" y="417590"/>
                    <a:pt x="25902" y="283106"/>
                  </a:cubicBezTo>
                  <a:cubicBezTo>
                    <a:pt x="23785" y="214314"/>
                    <a:pt x="-29351" y="73194"/>
                    <a:pt x="22967" y="52803"/>
                  </a:cubicBezTo>
                  <a:cubicBezTo>
                    <a:pt x="75285" y="32412"/>
                    <a:pt x="221934" y="-9639"/>
                    <a:pt x="296017" y="2003"/>
                  </a:cubicBezTo>
                  <a:cubicBezTo>
                    <a:pt x="370100" y="13645"/>
                    <a:pt x="288609" y="35870"/>
                    <a:pt x="454767" y="122653"/>
                  </a:cubicBezTo>
                  <a:close/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9462782" y="4541800"/>
              <a:ext cx="2518282" cy="696845"/>
              <a:chOff x="9554222" y="3345122"/>
              <a:chExt cx="2518282" cy="696845"/>
            </a:xfrm>
          </p:grpSpPr>
          <p:sp>
            <p:nvSpPr>
              <p:cNvPr id="32" name="CasellaDiTesto 31"/>
              <p:cNvSpPr txBox="1"/>
              <p:nvPr/>
            </p:nvSpPr>
            <p:spPr>
              <a:xfrm>
                <a:off x="9554222" y="3402534"/>
                <a:ext cx="251828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3200" dirty="0">
                    <a:solidFill>
                      <a:srgbClr val="FFFF00"/>
                    </a:solidFill>
                    <a:latin typeface="Symbol" charset="2"/>
                    <a:cs typeface="Symbol" charset="2"/>
                  </a:rPr>
                  <a:t>t </a:t>
                </a:r>
                <a:r>
                  <a:rPr lang="it-IT" sz="3200" dirty="0">
                    <a:solidFill>
                      <a:srgbClr val="FFFF00"/>
                    </a:solidFill>
                    <a:cs typeface="Symbol" charset="2"/>
                  </a:rPr>
                  <a:t>= </a:t>
                </a:r>
                <a:r>
                  <a:rPr lang="it-IT" sz="3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140     </a:t>
                </a:r>
                <a:r>
                  <a:rPr lang="it-IT" sz="3200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fs</a:t>
                </a:r>
                <a:r>
                  <a:rPr lang="it-IT" sz="3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it-IT" sz="3200" baseline="-25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ttangolo 4"/>
              <p:cNvSpPr/>
              <p:nvPr/>
            </p:nvSpPr>
            <p:spPr>
              <a:xfrm>
                <a:off x="10907748" y="3457192"/>
                <a:ext cx="61427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3200" baseline="-33000" dirty="0">
                    <a:solidFill>
                      <a:srgbClr val="FFFF00"/>
                    </a:solidFill>
                    <a:cs typeface="Symbol" charset="2"/>
                  </a:rPr>
                  <a:t>-40 </a:t>
                </a:r>
                <a:endParaRPr lang="it-IT" sz="32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Rettangolo 5"/>
              <p:cNvSpPr/>
              <p:nvPr/>
            </p:nvSpPr>
            <p:spPr>
              <a:xfrm>
                <a:off x="10856453" y="3345122"/>
                <a:ext cx="7168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3200" baseline="30000" dirty="0">
                    <a:solidFill>
                      <a:srgbClr val="FFFF00"/>
                    </a:solidFill>
                    <a:cs typeface="Symbol" charset="2"/>
                  </a:rPr>
                  <a:t>+50 </a:t>
                </a:r>
                <a:endParaRPr lang="it-IT" sz="32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CasellaDiTesto 7"/>
            <p:cNvSpPr txBox="1"/>
            <p:nvPr/>
          </p:nvSpPr>
          <p:spPr>
            <a:xfrm>
              <a:off x="9380277" y="5566091"/>
              <a:ext cx="26084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Very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old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literature values (1971)</a:t>
              </a:r>
            </a:p>
            <a:p>
              <a:pPr marL="285750" indent="-285750">
                <a:buFont typeface="Symbol" charset="0"/>
                <a:buChar char="t"/>
              </a:pPr>
              <a:r>
                <a:rPr lang="is-IS" dirty="0">
                  <a:latin typeface="Arial" panose="020B0604020202020204" pitchFamily="34" charset="0"/>
                  <a:cs typeface="Arial" panose="020B0604020202020204" pitchFamily="34" charset="0"/>
                </a:rPr>
                <a:t>= 70(26) fs</a:t>
              </a:r>
            </a:p>
            <a:p>
              <a:pPr marL="285750" indent="-285750">
                <a:buFont typeface="Symbol" charset="0"/>
                <a:buChar char="t"/>
              </a:pPr>
              <a:r>
                <a:rPr lang="is-IS" dirty="0">
                  <a:latin typeface="Arial" panose="020B0604020202020204" pitchFamily="34" charset="0"/>
                  <a:cs typeface="Arial" panose="020B0604020202020204" pitchFamily="34" charset="0"/>
                </a:rPr>
                <a:t>= 117(26) fs</a:t>
              </a:r>
            </a:p>
          </p:txBody>
        </p:sp>
        <p:sp>
          <p:nvSpPr>
            <p:cNvPr id="33" name="pole tekstowe 32"/>
            <p:cNvSpPr txBox="1"/>
            <p:nvPr/>
          </p:nvSpPr>
          <p:spPr>
            <a:xfrm>
              <a:off x="4414087" y="6417478"/>
              <a:ext cx="4267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>
                  <a:latin typeface="Arial" panose="020B0604020202020204" pitchFamily="34" charset="0"/>
                  <a:cs typeface="Arial" panose="020B0604020202020204" pitchFamily="34" charset="0"/>
                </a:rPr>
                <a:t>Literature</a:t>
              </a:r>
              <a:r>
                <a:rPr lang="pl-PL" dirty="0"/>
                <a:t> </a:t>
              </a:r>
              <a:r>
                <a:rPr lang="pl-PL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pl-PL" dirty="0" err="1">
                  <a:latin typeface="Symbol" panose="05050102010706020507" pitchFamily="18" charset="2"/>
                </a:rPr>
                <a:t>g</a:t>
              </a:r>
              <a:r>
                <a:rPr lang="pl-PL" dirty="0"/>
                <a:t> = </a:t>
              </a:r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2779(1) </a:t>
              </a:r>
              <a:r>
                <a:rPr lang="pl-PL" dirty="0" err="1">
                  <a:latin typeface="Arial" panose="020B0604020202020204" pitchFamily="34" charset="0"/>
                  <a:cs typeface="Arial" panose="020B0604020202020204" pitchFamily="34" charset="0"/>
                </a:rPr>
                <a:t>keV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11145246" y="6276991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  <p:sp>
        <p:nvSpPr>
          <p:cNvPr id="34" name="pole tekstowe 33"/>
          <p:cNvSpPr txBox="1"/>
          <p:nvPr/>
        </p:nvSpPr>
        <p:spPr>
          <a:xfrm>
            <a:off x="4047521" y="3377315"/>
            <a:ext cx="54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[</a:t>
            </a:r>
            <a:r>
              <a:rPr lang="pl-PL" dirty="0" err="1"/>
              <a:t>fs</a:t>
            </a:r>
            <a:r>
              <a:rPr lang="pl-PL" dirty="0"/>
              <a:t>]</a:t>
            </a:r>
            <a:endParaRPr lang="en-GB" dirty="0"/>
          </a:p>
        </p:txBody>
      </p:sp>
      <p:sp>
        <p:nvSpPr>
          <p:cNvPr id="35" name="pole tekstowe 34"/>
          <p:cNvSpPr txBox="1"/>
          <p:nvPr/>
        </p:nvSpPr>
        <p:spPr>
          <a:xfrm>
            <a:off x="7832670" y="6151808"/>
            <a:ext cx="97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[</a:t>
            </a:r>
            <a:r>
              <a:rPr lang="pl-PL" sz="2400" dirty="0" err="1"/>
              <a:t>keV</a:t>
            </a:r>
            <a:r>
              <a:rPr lang="pl-PL" sz="2400" dirty="0"/>
              <a:t>]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09129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6407" y="475129"/>
            <a:ext cx="3932723" cy="6220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22042" y="28355"/>
            <a:ext cx="706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KNOWN </a:t>
            </a:r>
            <a:r>
              <a:rPr lang="pl-PL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region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4204319" y="773143"/>
            <a:ext cx="559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latin typeface="Arial"/>
                <a:cs typeface="Arial"/>
              </a:rPr>
              <a:t>18</a:t>
            </a:r>
            <a:r>
              <a:rPr lang="it-IT" sz="2400" dirty="0">
                <a:latin typeface="Arial"/>
                <a:cs typeface="Arial"/>
              </a:rPr>
              <a:t>O (7 </a:t>
            </a:r>
            <a:r>
              <a:rPr lang="it-IT" sz="2400" dirty="0" err="1">
                <a:latin typeface="Arial"/>
                <a:cs typeface="Arial"/>
              </a:rPr>
              <a:t>MeV</a:t>
            </a:r>
            <a:r>
              <a:rPr lang="it-IT" sz="2400" dirty="0">
                <a:latin typeface="Arial"/>
                <a:cs typeface="Arial"/>
              </a:rPr>
              <a:t>/A) + </a:t>
            </a:r>
            <a:r>
              <a:rPr lang="it-IT" sz="2400" baseline="30000" dirty="0">
                <a:latin typeface="Arial"/>
                <a:cs typeface="Arial"/>
              </a:rPr>
              <a:t>181</a:t>
            </a:r>
            <a:r>
              <a:rPr lang="it-IT" sz="2400" dirty="0">
                <a:latin typeface="Arial"/>
                <a:cs typeface="Arial"/>
              </a:rPr>
              <a:t>Ta target (6 mg/cm</a:t>
            </a:r>
            <a:r>
              <a:rPr lang="it-IT" sz="2400" baseline="30000" dirty="0">
                <a:latin typeface="Arial"/>
                <a:cs typeface="Arial"/>
              </a:rPr>
              <a:t>2</a:t>
            </a:r>
            <a:r>
              <a:rPr lang="it-IT" sz="2400" dirty="0">
                <a:latin typeface="Arial"/>
                <a:cs typeface="Arial"/>
              </a:rPr>
              <a:t>)</a:t>
            </a:r>
          </a:p>
        </p:txBody>
      </p:sp>
      <p:pic>
        <p:nvPicPr>
          <p:cNvPr id="37" name="Immagine 3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27743" b="51252"/>
          <a:stretch/>
        </p:blipFill>
        <p:spPr bwMode="auto">
          <a:xfrm>
            <a:off x="10043238" y="628105"/>
            <a:ext cx="2153788" cy="34224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Connettore 2 37"/>
          <p:cNvCxnSpPr/>
          <p:nvPr/>
        </p:nvCxnSpPr>
        <p:spPr>
          <a:xfrm flipH="1">
            <a:off x="11265008" y="1980744"/>
            <a:ext cx="13570" cy="1782675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CasellaDiTesto 38"/>
          <p:cNvSpPr txBox="1"/>
          <p:nvPr/>
        </p:nvSpPr>
        <p:spPr>
          <a:xfrm>
            <a:off x="11325840" y="2924836"/>
            <a:ext cx="582211" cy="30777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2371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0817793" y="1668772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kern="0" dirty="0">
                <a:solidFill>
                  <a:srgbClr val="FF0000"/>
                </a:solidFill>
              </a:rPr>
              <a:t>&gt;3.5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</a:t>
            </a:r>
          </a:p>
        </p:txBody>
      </p:sp>
      <p:pic>
        <p:nvPicPr>
          <p:cNvPr id="33" name="Obraz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3" y="552236"/>
            <a:ext cx="3150848" cy="2108603"/>
          </a:xfrm>
          <a:prstGeom prst="rect">
            <a:avLst/>
          </a:prstGeom>
        </p:spPr>
      </p:pic>
      <p:sp>
        <p:nvSpPr>
          <p:cNvPr id="35" name="CasellaDiTesto 23"/>
          <p:cNvSpPr txBox="1"/>
          <p:nvPr/>
        </p:nvSpPr>
        <p:spPr>
          <a:xfrm>
            <a:off x="8744984" y="1361293"/>
            <a:ext cx="964042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4000" b="1" baseline="30000" dirty="0">
                <a:solidFill>
                  <a:srgbClr val="FF0000"/>
                </a:solidFill>
                <a:latin typeface="Arial"/>
                <a:cs typeface="Arial"/>
              </a:rPr>
              <a:t>19</a:t>
            </a:r>
            <a:r>
              <a:rPr lang="it-IT" sz="40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321662" y="625784"/>
            <a:ext cx="891990" cy="687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baseline="30000" dirty="0">
              <a:latin typeface="Arial"/>
              <a:cs typeface="Arial"/>
            </a:endParaRPr>
          </a:p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130°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101877" y="509161"/>
            <a:ext cx="88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baseline="30000" dirty="0">
                <a:solidFill>
                  <a:srgbClr val="FF0000"/>
                </a:solidFill>
                <a:latin typeface="Arial"/>
                <a:cs typeface="Arial"/>
              </a:rPr>
              <a:t>19</a:t>
            </a:r>
            <a: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7" y="2397363"/>
            <a:ext cx="3175919" cy="2238705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2325817" y="2749268"/>
            <a:ext cx="89199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150°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6" name="Obraz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3" y="4365005"/>
            <a:ext cx="3195115" cy="2330445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2331489" y="4473146"/>
            <a:ext cx="89199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170°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81790" y="2633579"/>
            <a:ext cx="1069474" cy="6817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828843" y="2673681"/>
            <a:ext cx="80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100 </a:t>
            </a:r>
            <a:r>
              <a:rPr lang="it-IT" b="1" dirty="0" err="1">
                <a:solidFill>
                  <a:srgbClr val="FF0000"/>
                </a:solidFill>
              </a:rPr>
              <a:t>fs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834189" y="3080084"/>
            <a:ext cx="80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500 </a:t>
            </a:r>
            <a:r>
              <a:rPr lang="it-IT" b="1" dirty="0" err="1">
                <a:solidFill>
                  <a:srgbClr val="0000FF"/>
                </a:solidFill>
              </a:rPr>
              <a:t>fs</a:t>
            </a:r>
            <a:endParaRPr lang="it-IT" b="1" dirty="0">
              <a:solidFill>
                <a:srgbClr val="0000FF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>
          <a:xfrm>
            <a:off x="1470526" y="2967789"/>
            <a:ext cx="441158" cy="2540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>
            <a:off x="1462505" y="3374189"/>
            <a:ext cx="355600" cy="368969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7080895" y="5706643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E</a:t>
            </a:r>
            <a:r>
              <a:rPr lang="it-IT" sz="3600" baseline="-25000" dirty="0"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966475" y="2873311"/>
            <a:ext cx="439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Symbol" charset="2"/>
                <a:cs typeface="Symbol" charset="2"/>
              </a:rPr>
              <a:t>t</a:t>
            </a:r>
            <a:endParaRPr lang="pl-PL" sz="3600" dirty="0">
              <a:latin typeface="Symbol" charset="2"/>
              <a:cs typeface="Symbol" charset="2"/>
            </a:endParaRPr>
          </a:p>
          <a:p>
            <a:endParaRPr lang="it-IT" sz="3600" baseline="-25000" dirty="0">
              <a:latin typeface="Symbol" charset="2"/>
              <a:cs typeface="Symbol" charset="2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0045192" y="4453448"/>
            <a:ext cx="2518282" cy="827758"/>
            <a:chOff x="9554222" y="3402534"/>
            <a:chExt cx="2518282" cy="827758"/>
          </a:xfrm>
        </p:grpSpPr>
        <p:sp>
          <p:nvSpPr>
            <p:cNvPr id="32" name="CasellaDiTesto 31"/>
            <p:cNvSpPr txBox="1"/>
            <p:nvPr/>
          </p:nvSpPr>
          <p:spPr>
            <a:xfrm>
              <a:off x="9554222" y="3402534"/>
              <a:ext cx="251828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t </a:t>
              </a:r>
              <a:r>
                <a:rPr lang="pl-PL" sz="3200" dirty="0">
                  <a:solidFill>
                    <a:srgbClr val="FFFF00"/>
                  </a:solidFill>
                  <a:cs typeface="Symbol" charset="2"/>
                </a:rPr>
                <a:t>&gt; </a:t>
              </a:r>
              <a:r>
                <a:rPr lang="pl-PL" sz="3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 </a:t>
              </a:r>
              <a:r>
                <a:rPr lang="pl-PL" sz="32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fs</a:t>
              </a:r>
              <a:endParaRPr lang="it-IT" sz="32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ttangolo 4"/>
            <p:cNvSpPr/>
            <p:nvPr/>
          </p:nvSpPr>
          <p:spPr>
            <a:xfrm>
              <a:off x="10891185" y="3645517"/>
              <a:ext cx="1847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it-IT" sz="3200" dirty="0"/>
            </a:p>
          </p:txBody>
        </p:sp>
      </p:grpSp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65" y="2073358"/>
            <a:ext cx="5256261" cy="3633285"/>
          </a:xfrm>
          <a:prstGeom prst="rect">
            <a:avLst/>
          </a:prstGeom>
        </p:spPr>
      </p:pic>
      <p:sp>
        <p:nvSpPr>
          <p:cNvPr id="44" name="Dowolny kształt 43"/>
          <p:cNvSpPr/>
          <p:nvPr/>
        </p:nvSpPr>
        <p:spPr>
          <a:xfrm>
            <a:off x="5791406" y="2113734"/>
            <a:ext cx="739071" cy="2737100"/>
          </a:xfrm>
          <a:custGeom>
            <a:avLst/>
            <a:gdLst>
              <a:gd name="connsiteX0" fmla="*/ 9598 w 739071"/>
              <a:gd name="connsiteY0" fmla="*/ 10624 h 2737100"/>
              <a:gd name="connsiteX1" fmla="*/ 197857 w 739071"/>
              <a:gd name="connsiteY1" fmla="*/ 19589 h 2737100"/>
              <a:gd name="connsiteX2" fmla="*/ 359221 w 739071"/>
              <a:gd name="connsiteY2" fmla="*/ 10624 h 2737100"/>
              <a:gd name="connsiteX3" fmla="*/ 511621 w 739071"/>
              <a:gd name="connsiteY3" fmla="*/ 10624 h 2737100"/>
              <a:gd name="connsiteX4" fmla="*/ 538515 w 739071"/>
              <a:gd name="connsiteY4" fmla="*/ 10624 h 2737100"/>
              <a:gd name="connsiteX5" fmla="*/ 556445 w 739071"/>
              <a:gd name="connsiteY5" fmla="*/ 154059 h 2737100"/>
              <a:gd name="connsiteX6" fmla="*/ 601268 w 739071"/>
              <a:gd name="connsiteY6" fmla="*/ 342318 h 2737100"/>
              <a:gd name="connsiteX7" fmla="*/ 601268 w 739071"/>
              <a:gd name="connsiteY7" fmla="*/ 566436 h 2737100"/>
              <a:gd name="connsiteX8" fmla="*/ 583339 w 739071"/>
              <a:gd name="connsiteY8" fmla="*/ 1319471 h 2737100"/>
              <a:gd name="connsiteX9" fmla="*/ 628162 w 739071"/>
              <a:gd name="connsiteY9" fmla="*/ 1839424 h 2737100"/>
              <a:gd name="connsiteX10" fmla="*/ 664021 w 739071"/>
              <a:gd name="connsiteY10" fmla="*/ 2117330 h 2737100"/>
              <a:gd name="connsiteX11" fmla="*/ 717809 w 739071"/>
              <a:gd name="connsiteY11" fmla="*/ 2377306 h 2737100"/>
              <a:gd name="connsiteX12" fmla="*/ 735739 w 739071"/>
              <a:gd name="connsiteY12" fmla="*/ 2449024 h 2737100"/>
              <a:gd name="connsiteX13" fmla="*/ 655057 w 739071"/>
              <a:gd name="connsiteY13" fmla="*/ 2538671 h 2737100"/>
              <a:gd name="connsiteX14" fmla="*/ 502657 w 739071"/>
              <a:gd name="connsiteY14" fmla="*/ 2682106 h 2737100"/>
              <a:gd name="connsiteX15" fmla="*/ 341292 w 739071"/>
              <a:gd name="connsiteY15" fmla="*/ 2735895 h 2737100"/>
              <a:gd name="connsiteX16" fmla="*/ 233715 w 739071"/>
              <a:gd name="connsiteY16" fmla="*/ 2637283 h 2737100"/>
              <a:gd name="connsiteX17" fmla="*/ 117174 w 739071"/>
              <a:gd name="connsiteY17" fmla="*/ 2341448 h 2737100"/>
              <a:gd name="connsiteX18" fmla="*/ 108209 w 739071"/>
              <a:gd name="connsiteY18" fmla="*/ 1866318 h 2737100"/>
              <a:gd name="connsiteX19" fmla="*/ 72351 w 739071"/>
              <a:gd name="connsiteY19" fmla="*/ 1337400 h 2737100"/>
              <a:gd name="connsiteX20" fmla="*/ 36492 w 739071"/>
              <a:gd name="connsiteY20" fmla="*/ 790553 h 2737100"/>
              <a:gd name="connsiteX21" fmla="*/ 36492 w 739071"/>
              <a:gd name="connsiteY21" fmla="*/ 315424 h 2737100"/>
              <a:gd name="connsiteX22" fmla="*/ 27527 w 739071"/>
              <a:gd name="connsiteY22" fmla="*/ 109236 h 2737100"/>
              <a:gd name="connsiteX23" fmla="*/ 9598 w 739071"/>
              <a:gd name="connsiteY23" fmla="*/ 10624 h 273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9071" h="2737100">
                <a:moveTo>
                  <a:pt x="9598" y="10624"/>
                </a:moveTo>
                <a:cubicBezTo>
                  <a:pt x="37986" y="-4317"/>
                  <a:pt x="139587" y="19589"/>
                  <a:pt x="197857" y="19589"/>
                </a:cubicBezTo>
                <a:cubicBezTo>
                  <a:pt x="256127" y="19589"/>
                  <a:pt x="306927" y="12118"/>
                  <a:pt x="359221" y="10624"/>
                </a:cubicBezTo>
                <a:cubicBezTo>
                  <a:pt x="411515" y="9130"/>
                  <a:pt x="511621" y="10624"/>
                  <a:pt x="511621" y="10624"/>
                </a:cubicBezTo>
                <a:cubicBezTo>
                  <a:pt x="541503" y="10624"/>
                  <a:pt x="531044" y="-13282"/>
                  <a:pt x="538515" y="10624"/>
                </a:cubicBezTo>
                <a:cubicBezTo>
                  <a:pt x="545986" y="34530"/>
                  <a:pt x="545986" y="98777"/>
                  <a:pt x="556445" y="154059"/>
                </a:cubicBezTo>
                <a:cubicBezTo>
                  <a:pt x="566904" y="209341"/>
                  <a:pt x="593798" y="273589"/>
                  <a:pt x="601268" y="342318"/>
                </a:cubicBezTo>
                <a:cubicBezTo>
                  <a:pt x="608738" y="411047"/>
                  <a:pt x="604256" y="403577"/>
                  <a:pt x="601268" y="566436"/>
                </a:cubicBezTo>
                <a:cubicBezTo>
                  <a:pt x="598280" y="729295"/>
                  <a:pt x="578857" y="1107306"/>
                  <a:pt x="583339" y="1319471"/>
                </a:cubicBezTo>
                <a:cubicBezTo>
                  <a:pt x="587821" y="1531636"/>
                  <a:pt x="614715" y="1706448"/>
                  <a:pt x="628162" y="1839424"/>
                </a:cubicBezTo>
                <a:cubicBezTo>
                  <a:pt x="641609" y="1972400"/>
                  <a:pt x="649080" y="2027683"/>
                  <a:pt x="664021" y="2117330"/>
                </a:cubicBezTo>
                <a:cubicBezTo>
                  <a:pt x="678962" y="2206977"/>
                  <a:pt x="705856" y="2322024"/>
                  <a:pt x="717809" y="2377306"/>
                </a:cubicBezTo>
                <a:cubicBezTo>
                  <a:pt x="729762" y="2432588"/>
                  <a:pt x="746198" y="2422130"/>
                  <a:pt x="735739" y="2449024"/>
                </a:cubicBezTo>
                <a:cubicBezTo>
                  <a:pt x="725280" y="2475918"/>
                  <a:pt x="693904" y="2499824"/>
                  <a:pt x="655057" y="2538671"/>
                </a:cubicBezTo>
                <a:cubicBezTo>
                  <a:pt x="616210" y="2577518"/>
                  <a:pt x="554951" y="2649235"/>
                  <a:pt x="502657" y="2682106"/>
                </a:cubicBezTo>
                <a:cubicBezTo>
                  <a:pt x="450363" y="2714977"/>
                  <a:pt x="386116" y="2743365"/>
                  <a:pt x="341292" y="2735895"/>
                </a:cubicBezTo>
                <a:cubicBezTo>
                  <a:pt x="296468" y="2728425"/>
                  <a:pt x="271068" y="2703024"/>
                  <a:pt x="233715" y="2637283"/>
                </a:cubicBezTo>
                <a:cubicBezTo>
                  <a:pt x="196362" y="2571542"/>
                  <a:pt x="138092" y="2469942"/>
                  <a:pt x="117174" y="2341448"/>
                </a:cubicBezTo>
                <a:cubicBezTo>
                  <a:pt x="96256" y="2212954"/>
                  <a:pt x="115679" y="2033659"/>
                  <a:pt x="108209" y="1866318"/>
                </a:cubicBezTo>
                <a:cubicBezTo>
                  <a:pt x="100739" y="1698977"/>
                  <a:pt x="84304" y="1516694"/>
                  <a:pt x="72351" y="1337400"/>
                </a:cubicBezTo>
                <a:cubicBezTo>
                  <a:pt x="60398" y="1158106"/>
                  <a:pt x="42468" y="960882"/>
                  <a:pt x="36492" y="790553"/>
                </a:cubicBezTo>
                <a:cubicBezTo>
                  <a:pt x="30516" y="620224"/>
                  <a:pt x="37986" y="428977"/>
                  <a:pt x="36492" y="315424"/>
                </a:cubicBezTo>
                <a:cubicBezTo>
                  <a:pt x="34998" y="201871"/>
                  <a:pt x="30515" y="161530"/>
                  <a:pt x="27527" y="109236"/>
                </a:cubicBezTo>
                <a:cubicBezTo>
                  <a:pt x="24539" y="56942"/>
                  <a:pt x="-18790" y="25565"/>
                  <a:pt x="9598" y="10624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pole tekstowe 42"/>
          <p:cNvSpPr txBox="1"/>
          <p:nvPr/>
        </p:nvSpPr>
        <p:spPr>
          <a:xfrm>
            <a:off x="4477774" y="6305148"/>
            <a:ext cx="426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Literature</a:t>
            </a:r>
            <a:r>
              <a:rPr lang="pl-PL" dirty="0"/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l-PL" dirty="0" err="1">
                <a:latin typeface="Symbol" panose="05050102010706020507" pitchFamily="18" charset="2"/>
              </a:rPr>
              <a:t>g</a:t>
            </a:r>
            <a:r>
              <a:rPr lang="pl-PL" dirty="0"/>
              <a:t> =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2371(1)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  <p:sp>
        <p:nvSpPr>
          <p:cNvPr id="46" name="pole tekstowe 45"/>
          <p:cNvSpPr txBox="1"/>
          <p:nvPr/>
        </p:nvSpPr>
        <p:spPr>
          <a:xfrm>
            <a:off x="3987982" y="3400623"/>
            <a:ext cx="54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[</a:t>
            </a:r>
            <a:r>
              <a:rPr lang="pl-PL" dirty="0" err="1"/>
              <a:t>fs</a:t>
            </a:r>
            <a:r>
              <a:rPr lang="pl-PL" dirty="0"/>
              <a:t>]</a:t>
            </a:r>
            <a:endParaRPr lang="en-GB" dirty="0"/>
          </a:p>
        </p:txBody>
      </p:sp>
      <p:sp>
        <p:nvSpPr>
          <p:cNvPr id="47" name="pole tekstowe 46"/>
          <p:cNvSpPr txBox="1"/>
          <p:nvPr/>
        </p:nvSpPr>
        <p:spPr>
          <a:xfrm>
            <a:off x="7838200" y="5826105"/>
            <a:ext cx="97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[</a:t>
            </a:r>
            <a:r>
              <a:rPr lang="pl-PL" sz="2400" dirty="0" err="1"/>
              <a:t>keV</a:t>
            </a:r>
            <a:r>
              <a:rPr lang="pl-PL" sz="2400" dirty="0"/>
              <a:t>]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71641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a 22">
            <a:extLst>
              <a:ext uri="{FF2B5EF4-FFF2-40B4-BE49-F238E27FC236}">
                <a16:creationId xmlns:a16="http://schemas.microsoft.com/office/drawing/2014/main" id="{65825D2C-C7A5-6541-8645-3204894FE231}"/>
              </a:ext>
            </a:extLst>
          </p:cNvPr>
          <p:cNvGrpSpPr/>
          <p:nvPr/>
        </p:nvGrpSpPr>
        <p:grpSpPr>
          <a:xfrm>
            <a:off x="973157" y="228292"/>
            <a:ext cx="6070541" cy="3633924"/>
            <a:chOff x="-169843" y="228291"/>
            <a:chExt cx="6070541" cy="3633924"/>
          </a:xfrm>
        </p:grpSpPr>
        <p:grpSp>
          <p:nvGrpSpPr>
            <p:cNvPr id="131" name="Grupa 130">
              <a:extLst>
                <a:ext uri="{FF2B5EF4-FFF2-40B4-BE49-F238E27FC236}">
                  <a16:creationId xmlns:a16="http://schemas.microsoft.com/office/drawing/2014/main" id="{06A0AA28-6C97-C545-8595-6CBB747737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69843" y="228291"/>
              <a:ext cx="6070541" cy="3633924"/>
              <a:chOff x="-148604" y="1404961"/>
              <a:chExt cx="3833567" cy="2118129"/>
            </a:xfrm>
          </p:grpSpPr>
          <p:grpSp>
            <p:nvGrpSpPr>
              <p:cNvPr id="140" name="Grupa 139">
                <a:extLst>
                  <a:ext uri="{FF2B5EF4-FFF2-40B4-BE49-F238E27FC236}">
                    <a16:creationId xmlns:a16="http://schemas.microsoft.com/office/drawing/2014/main" id="{8558C299-A831-C742-A071-B326AF7BAB8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148604" y="1404961"/>
                <a:ext cx="3833567" cy="2118129"/>
                <a:chOff x="1105482" y="1718990"/>
                <a:chExt cx="7461447" cy="4122586"/>
              </a:xfrm>
            </p:grpSpPr>
            <p:pic>
              <p:nvPicPr>
                <p:cNvPr id="168" name="Picture 1">
                  <a:extLst>
                    <a:ext uri="{FF2B5EF4-FFF2-40B4-BE49-F238E27FC236}">
                      <a16:creationId xmlns:a16="http://schemas.microsoft.com/office/drawing/2014/main" id="{A5F4B208-CFB8-474A-8FAC-DEB3FBB74D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151" t="1779" b="5022"/>
                <a:stretch/>
              </p:blipFill>
              <p:spPr>
                <a:xfrm>
                  <a:off x="1658335" y="1718990"/>
                  <a:ext cx="6908594" cy="3642582"/>
                </a:xfrm>
                <a:prstGeom prst="rect">
                  <a:avLst/>
                </a:prstGeom>
              </p:spPr>
            </p:pic>
            <p:sp>
              <p:nvSpPr>
                <p:cNvPr id="152" name="TextBox 18">
                  <a:extLst>
                    <a:ext uri="{FF2B5EF4-FFF2-40B4-BE49-F238E27FC236}">
                      <a16:creationId xmlns:a16="http://schemas.microsoft.com/office/drawing/2014/main" id="{ACDCEFC5-8070-264B-8EAC-A615435A7698}"/>
                    </a:ext>
                  </a:extLst>
                </p:cNvPr>
                <p:cNvSpPr txBox="1"/>
                <p:nvPr/>
              </p:nvSpPr>
              <p:spPr>
                <a:xfrm>
                  <a:off x="7687502" y="5422579"/>
                  <a:ext cx="433859" cy="418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FFFF"/>
                      </a:solidFill>
                      <a:latin typeface="Corbel"/>
                      <a:cs typeface="Corbel"/>
                    </a:rPr>
                    <a:t>N</a:t>
                  </a:r>
                </a:p>
              </p:txBody>
            </p:sp>
            <p:sp>
              <p:nvSpPr>
                <p:cNvPr id="153" name="TextBox 19">
                  <a:extLst>
                    <a:ext uri="{FF2B5EF4-FFF2-40B4-BE49-F238E27FC236}">
                      <a16:creationId xmlns:a16="http://schemas.microsoft.com/office/drawing/2014/main" id="{D500C74A-D215-A94A-86A6-DF972190C6EB}"/>
                    </a:ext>
                  </a:extLst>
                </p:cNvPr>
                <p:cNvSpPr txBox="1"/>
                <p:nvPr/>
              </p:nvSpPr>
              <p:spPr>
                <a:xfrm>
                  <a:off x="1105482" y="1931072"/>
                  <a:ext cx="398393" cy="418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FFFF"/>
                      </a:solidFill>
                      <a:latin typeface="Corbel"/>
                      <a:cs typeface="Corbel"/>
                    </a:rPr>
                    <a:t>Z</a:t>
                  </a:r>
                </a:p>
              </p:txBody>
            </p:sp>
            <p:grpSp>
              <p:nvGrpSpPr>
                <p:cNvPr id="155" name="Grupa 154">
                  <a:extLst>
                    <a:ext uri="{FF2B5EF4-FFF2-40B4-BE49-F238E27FC236}">
                      <a16:creationId xmlns:a16="http://schemas.microsoft.com/office/drawing/2014/main" id="{E9A8FD13-AD7A-B842-8710-DBB4087EF2E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424480" y="3258927"/>
                  <a:ext cx="1323981" cy="527496"/>
                  <a:chOff x="4662748" y="3324365"/>
                  <a:chExt cx="846586" cy="337294"/>
                </a:xfrm>
              </p:grpSpPr>
              <p:sp>
                <p:nvSpPr>
                  <p:cNvPr id="156" name="Elipsa 31">
                    <a:extLst>
                      <a:ext uri="{FF2B5EF4-FFF2-40B4-BE49-F238E27FC236}">
                        <a16:creationId xmlns:a16="http://schemas.microsoft.com/office/drawing/2014/main" id="{FAAB4B62-F52E-C541-A6E1-1A9C9F135A45}"/>
                      </a:ext>
                    </a:extLst>
                  </p:cNvPr>
                  <p:cNvSpPr/>
                  <p:nvPr/>
                </p:nvSpPr>
                <p:spPr>
                  <a:xfrm>
                    <a:off x="4910654" y="3324365"/>
                    <a:ext cx="381897" cy="337294"/>
                  </a:xfrm>
                  <a:prstGeom prst="ellipse">
                    <a:avLst/>
                  </a:prstGeom>
                  <a:solidFill>
                    <a:srgbClr val="FFFF00"/>
                  </a:solidFill>
                  <a:ln w="25400" cap="flat" cmpd="sng" algn="ctr">
                    <a:solidFill>
                      <a:srgbClr val="FFFF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pl-PL" kern="0" dirty="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57" name="TextBox 45">
                    <a:extLst>
                      <a:ext uri="{FF2B5EF4-FFF2-40B4-BE49-F238E27FC236}">
                        <a16:creationId xmlns:a16="http://schemas.microsoft.com/office/drawing/2014/main" id="{719D25F7-ED10-584B-842A-C8C672DA6DFA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748" y="3386244"/>
                    <a:ext cx="846586" cy="245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orbel"/>
                      </a:rPr>
                      <a:t>1</a:t>
                    </a:r>
                    <a:r>
                      <a:rPr lang="pl-PL" sz="1600" b="1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orbel"/>
                      </a:rPr>
                      <a:t>8</a:t>
                    </a:r>
                    <a:r>
                      <a:rPr lang="pl-PL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orbel"/>
                      </a:rPr>
                      <a:t>O</a:t>
                    </a:r>
                    <a:endParaRPr lang="en-US" sz="1600" b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orbel"/>
                    </a:endParaRPr>
                  </a:p>
                </p:txBody>
              </p:sp>
            </p:grpSp>
          </p:grpSp>
          <p:sp>
            <p:nvSpPr>
              <p:cNvPr id="147" name="Elipsa 44">
                <a:extLst>
                  <a:ext uri="{FF2B5EF4-FFF2-40B4-BE49-F238E27FC236}">
                    <a16:creationId xmlns:a16="http://schemas.microsoft.com/office/drawing/2014/main" id="{ED0C311F-BD1D-DD43-AAA8-0EC3B8CFA1C6}"/>
                  </a:ext>
                </a:extLst>
              </p:cNvPr>
              <p:cNvSpPr/>
              <p:nvPr/>
            </p:nvSpPr>
            <p:spPr>
              <a:xfrm>
                <a:off x="2164123" y="2175546"/>
                <a:ext cx="306858" cy="271020"/>
              </a:xfrm>
              <a:prstGeom prst="ellipse">
                <a:avLst/>
              </a:prstGeom>
              <a:solidFill>
                <a:srgbClr val="FF40FF"/>
              </a:solidFill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pl-PL" kern="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8" name="TextBox 45">
                <a:extLst>
                  <a:ext uri="{FF2B5EF4-FFF2-40B4-BE49-F238E27FC236}">
                    <a16:creationId xmlns:a16="http://schemas.microsoft.com/office/drawing/2014/main" id="{76EE44F9-F4D8-0748-A552-0A8E53376A32}"/>
                  </a:ext>
                </a:extLst>
              </p:cNvPr>
              <p:cNvSpPr txBox="1"/>
              <p:nvPr/>
            </p:nvSpPr>
            <p:spPr>
              <a:xfrm>
                <a:off x="1974143" y="2220018"/>
                <a:ext cx="680241" cy="197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600" b="1" baseline="30000" dirty="0">
                    <a:solidFill>
                      <a:srgbClr val="000000"/>
                    </a:solidFill>
                    <a:latin typeface="Calibri" panose="020F0502020204030204" pitchFamily="34" charset="0"/>
                    <a:cs typeface="Corbel"/>
                  </a:rPr>
                  <a:t>20</a:t>
                </a:r>
                <a:r>
                  <a:rPr lang="pl-PL" sz="16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orbel"/>
                  </a:rPr>
                  <a:t>O</a:t>
                </a:r>
                <a:endPara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orbel"/>
                </a:endParaRPr>
              </a:p>
            </p:txBody>
          </p:sp>
        </p:grpSp>
        <p:cxnSp>
          <p:nvCxnSpPr>
            <p:cNvPr id="11" name="Łącznik prosty ze strzałką 10">
              <a:extLst>
                <a:ext uri="{FF2B5EF4-FFF2-40B4-BE49-F238E27FC236}">
                  <a16:creationId xmlns:a16="http://schemas.microsoft.com/office/drawing/2014/main" id="{25344C15-7741-B843-BD36-2D37F0A0FC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01729" y="3543076"/>
              <a:ext cx="1369168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Łącznik prosty ze strzałką 53">
              <a:extLst>
                <a:ext uri="{FF2B5EF4-FFF2-40B4-BE49-F238E27FC236}">
                  <a16:creationId xmlns:a16="http://schemas.microsoft.com/office/drawing/2014/main" id="{EE7EF458-9FD5-9C4C-BBF9-CB507B7F26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42511" y="576703"/>
              <a:ext cx="0" cy="135740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upa 14"/>
          <p:cNvGrpSpPr/>
          <p:nvPr/>
        </p:nvGrpSpPr>
        <p:grpSpPr>
          <a:xfrm>
            <a:off x="1157632" y="2248393"/>
            <a:ext cx="6461447" cy="4591849"/>
            <a:chOff x="1157632" y="2248393"/>
            <a:chExt cx="6461447" cy="4591849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6B0FB8F3-1694-5448-A876-384C7E4F58A2}"/>
                </a:ext>
              </a:extLst>
            </p:cNvPr>
            <p:cNvGrpSpPr/>
            <p:nvPr/>
          </p:nvGrpSpPr>
          <p:grpSpPr>
            <a:xfrm>
              <a:off x="1157632" y="2248393"/>
              <a:ext cx="6461447" cy="4579091"/>
              <a:chOff x="14632" y="2248392"/>
              <a:chExt cx="6461447" cy="4579091"/>
            </a:xfrm>
          </p:grpSpPr>
          <p:grpSp>
            <p:nvGrpSpPr>
              <p:cNvPr id="3" name="Grupa 2">
                <a:extLst>
                  <a:ext uri="{FF2B5EF4-FFF2-40B4-BE49-F238E27FC236}">
                    <a16:creationId xmlns:a16="http://schemas.microsoft.com/office/drawing/2014/main" id="{35D40CDF-5C33-0346-AB7E-5B9E67F0427F}"/>
                  </a:ext>
                </a:extLst>
              </p:cNvPr>
              <p:cNvGrpSpPr/>
              <p:nvPr/>
            </p:nvGrpSpPr>
            <p:grpSpPr>
              <a:xfrm>
                <a:off x="14632" y="2248392"/>
                <a:ext cx="6461447" cy="4579091"/>
                <a:chOff x="14632" y="2248392"/>
                <a:chExt cx="6461447" cy="4579091"/>
              </a:xfrm>
            </p:grpSpPr>
            <p:sp>
              <p:nvSpPr>
                <p:cNvPr id="45" name="Elipsa 44">
                  <a:extLst>
                    <a:ext uri="{FF2B5EF4-FFF2-40B4-BE49-F238E27FC236}">
                      <a16:creationId xmlns:a16="http://schemas.microsoft.com/office/drawing/2014/main" id="{7638B922-357E-824C-8C50-2647829C05F4}"/>
                    </a:ext>
                  </a:extLst>
                </p:cNvPr>
                <p:cNvSpPr/>
                <p:nvPr/>
              </p:nvSpPr>
              <p:spPr>
                <a:xfrm>
                  <a:off x="2832482" y="2248392"/>
                  <a:ext cx="485915" cy="464971"/>
                </a:xfrm>
                <a:prstGeom prst="ellipse">
                  <a:avLst/>
                </a:prstGeom>
                <a:solidFill>
                  <a:srgbClr val="00FFFF"/>
                </a:solidFill>
                <a:ln w="25400" cap="flat" cmpd="sng" algn="ctr">
                  <a:solidFill>
                    <a:srgbClr val="BBE0E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pl-PL" kern="0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3" name="TextBox 45">
                  <a:extLst>
                    <a:ext uri="{FF2B5EF4-FFF2-40B4-BE49-F238E27FC236}">
                      <a16:creationId xmlns:a16="http://schemas.microsoft.com/office/drawing/2014/main" id="{D459BB13-BF02-EF47-9C96-105729F4671D}"/>
                    </a:ext>
                  </a:extLst>
                </p:cNvPr>
                <p:cNvSpPr txBox="1"/>
                <p:nvPr/>
              </p:nvSpPr>
              <p:spPr>
                <a:xfrm>
                  <a:off x="2530451" y="2326626"/>
                  <a:ext cx="107717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baseline="300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orbel"/>
                    </a:rPr>
                    <a:t>1</a:t>
                  </a:r>
                  <a:r>
                    <a:rPr lang="pl-PL" sz="1600" b="1" baseline="300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orbel"/>
                    </a:rPr>
                    <a:t>6</a:t>
                  </a:r>
                  <a:r>
                    <a:rPr lang="pl-PL" sz="1600" b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orbel"/>
                    </a:rPr>
                    <a:t>C</a:t>
                  </a:r>
                  <a:endParaRPr lang="en-US" sz="16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orbel"/>
                  </a:endParaRPr>
                </a:p>
              </p:txBody>
            </p:sp>
            <p:grpSp>
              <p:nvGrpSpPr>
                <p:cNvPr id="9" name="Grupa 8">
                  <a:extLst>
                    <a:ext uri="{FF2B5EF4-FFF2-40B4-BE49-F238E27FC236}">
                      <a16:creationId xmlns:a16="http://schemas.microsoft.com/office/drawing/2014/main" id="{0746408F-F1A0-5940-A9D2-403A643AE62E}"/>
                    </a:ext>
                  </a:extLst>
                </p:cNvPr>
                <p:cNvGrpSpPr/>
                <p:nvPr/>
              </p:nvGrpSpPr>
              <p:grpSpPr>
                <a:xfrm>
                  <a:off x="14632" y="2743200"/>
                  <a:ext cx="6461447" cy="4084283"/>
                  <a:chOff x="14632" y="2743200"/>
                  <a:chExt cx="6461447" cy="4084283"/>
                </a:xfrm>
              </p:grpSpPr>
              <p:sp>
                <p:nvSpPr>
                  <p:cNvPr id="116" name="Prostokąt 36"/>
                  <p:cNvSpPr>
                    <a:spLocks noChangeArrowheads="1"/>
                  </p:cNvSpPr>
                  <p:nvPr/>
                </p:nvSpPr>
                <p:spPr bwMode="auto">
                  <a:xfrm>
                    <a:off x="3608950" y="3146818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 dirty="0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20" name="pole tekstowe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36155" y="3243756"/>
                    <a:ext cx="383418" cy="3077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C00000"/>
                        </a:solidFill>
                      </a:rPr>
                      <a:t>50</a:t>
                    </a:r>
                  </a:p>
                </p:txBody>
              </p:sp>
              <p:pic>
                <p:nvPicPr>
                  <p:cNvPr id="30" name="Picture 13">
                    <a:extLst>
                      <a:ext uri="{FF2B5EF4-FFF2-40B4-BE49-F238E27FC236}">
                        <a16:creationId xmlns:a16="http://schemas.microsoft.com/office/drawing/2014/main" id="{51152783-4D4E-5748-A268-857D4BF8C3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27835" y="3107043"/>
                    <a:ext cx="3648244" cy="372044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</p:pic>
              <p:grpSp>
                <p:nvGrpSpPr>
                  <p:cNvPr id="34" name="Group 8">
                    <a:extLst>
                      <a:ext uri="{FF2B5EF4-FFF2-40B4-BE49-F238E27FC236}">
                        <a16:creationId xmlns:a16="http://schemas.microsoft.com/office/drawing/2014/main" id="{7A8F0099-1C33-0F4C-9C32-D689338E45A2}"/>
                      </a:ext>
                    </a:extLst>
                  </p:cNvPr>
                  <p:cNvGrpSpPr/>
                  <p:nvPr/>
                </p:nvGrpSpPr>
                <p:grpSpPr>
                  <a:xfrm>
                    <a:off x="14632" y="4380625"/>
                    <a:ext cx="2895175" cy="2392979"/>
                    <a:chOff x="-127075" y="2562849"/>
                    <a:chExt cx="2895175" cy="2392979"/>
                  </a:xfrm>
                </p:grpSpPr>
                <p:sp>
                  <p:nvSpPr>
                    <p:cNvPr id="35" name="TextBox 37">
                      <a:extLst>
                        <a:ext uri="{FF2B5EF4-FFF2-40B4-BE49-F238E27FC236}">
                          <a16:creationId xmlns:a16="http://schemas.microsoft.com/office/drawing/2014/main" id="{8CD08C06-113D-2A4F-9140-AA5B007520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27075" y="3718566"/>
                      <a:ext cx="2895175" cy="123726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initio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No-Core-SHELL  Model</a:t>
                      </a:r>
                    </a:p>
                    <a:p>
                      <a:pPr algn="ctr"/>
                      <a:r>
                        <a:rPr lang="pl-PL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alculations</a:t>
                      </a:r>
                      <a:endParaRPr lang="pl-PL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FR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Forssén, et al., J. Phys. G: Nucl. Part. Phys. 40, 055105 (2013).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6" name="TextBox 38">
                      <a:extLst>
                        <a:ext uri="{FF2B5EF4-FFF2-40B4-BE49-F238E27FC236}">
                          <a16:creationId xmlns:a16="http://schemas.microsoft.com/office/drawing/2014/main" id="{74D3B97B-4CC3-4247-9BB5-BA85383CD5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618" y="2562849"/>
                      <a:ext cx="2582758" cy="102335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              </a:t>
                      </a:r>
                      <a:r>
                        <a:rPr lang="pl-PL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NN+</a:t>
                      </a:r>
                      <a:r>
                        <a:rPr lang="en-US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NNN</a:t>
                      </a:r>
                      <a:endParaRPr lang="en-US" sz="2000" dirty="0">
                        <a:solidFill>
                          <a:srgbClr val="FFFF00"/>
                        </a:solidFill>
                        <a:latin typeface="Corbel"/>
                        <a:cs typeface="Corbel"/>
                      </a:endParaRPr>
                    </a:p>
                    <a:p>
                      <a:r>
                        <a:rPr lang="pl-PL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     </a:t>
                      </a:r>
                      <a:r>
                        <a:rPr lang="pl-PL" sz="28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8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  <a:p>
                      <a:pPr>
                        <a:lnSpc>
                          <a:spcPct val="50000"/>
                        </a:lnSpc>
                      </a:pPr>
                      <a:endParaRPr lang="en-US" sz="900" dirty="0">
                        <a:latin typeface="Corbel"/>
                        <a:cs typeface="Corbel"/>
                      </a:endParaRPr>
                    </a:p>
                  </p:txBody>
                </p:sp>
              </p:grpSp>
              <p:sp>
                <p:nvSpPr>
                  <p:cNvPr id="37" name="Text Box 10">
                    <a:extLst>
                      <a:ext uri="{FF2B5EF4-FFF2-40B4-BE49-F238E27FC236}">
                        <a16:creationId xmlns:a16="http://schemas.microsoft.com/office/drawing/2014/main" id="{E890988D-CAA5-E74A-8FD9-5401BE9E3368}"/>
                      </a:ext>
                    </a:extLst>
                  </p:cNvPr>
                  <p:cNvSpPr txBox="1"/>
                  <p:nvPr/>
                </p:nvSpPr>
                <p:spPr>
                  <a:xfrm>
                    <a:off x="3954075" y="5579635"/>
                    <a:ext cx="1077180" cy="62844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/>
                </p:spPr>
                <p:txBody>
                  <a:bodyPr wrap="none"/>
                  <a:lstStyle/>
                  <a:p>
                    <a:pPr>
                      <a:defRPr/>
                    </a:pPr>
                    <a:r>
                      <a:rPr lang="pl-PL" sz="3600" b="1" kern="0" baseline="30000" dirty="0">
                        <a:solidFill>
                          <a:srgbClr val="0000FF"/>
                        </a:solidFill>
                        <a:latin typeface="+mj-lt"/>
                        <a:ea typeface="MS ??"/>
                      </a:rPr>
                      <a:t>16</a:t>
                    </a:r>
                    <a:r>
                      <a:rPr lang="pl-PL" sz="3600" b="1" kern="0" dirty="0">
                        <a:solidFill>
                          <a:srgbClr val="0000FF"/>
                        </a:solidFill>
                        <a:latin typeface="+mj-lt"/>
                        <a:ea typeface="MS ??"/>
                      </a:rPr>
                      <a:t>C</a:t>
                    </a:r>
                    <a:endParaRPr lang="it-IT" sz="1400" kern="0" dirty="0">
                      <a:solidFill>
                        <a:sysClr val="windowText" lastClr="000000"/>
                      </a:solidFill>
                      <a:latin typeface="+mj-lt"/>
                      <a:ea typeface="MS ??"/>
                    </a:endParaRPr>
                  </a:p>
                </p:txBody>
              </p:sp>
              <p:sp>
                <p:nvSpPr>
                  <p:cNvPr id="38" name="Owal 37">
                    <a:extLst>
                      <a:ext uri="{FF2B5EF4-FFF2-40B4-BE49-F238E27FC236}">
                        <a16:creationId xmlns:a16="http://schemas.microsoft.com/office/drawing/2014/main" id="{B7BE41A7-EB75-BF41-8098-479750C63AC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86942" y="3167427"/>
                    <a:ext cx="991391" cy="518515"/>
                  </a:xfrm>
                  <a:prstGeom prst="ellips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" name="Dowolny kształt 4">
                    <a:extLst>
                      <a:ext uri="{FF2B5EF4-FFF2-40B4-BE49-F238E27FC236}">
                        <a16:creationId xmlns:a16="http://schemas.microsoft.com/office/drawing/2014/main" id="{4DF25B2A-9963-5E43-9DFE-5C9A750E6675}"/>
                      </a:ext>
                    </a:extLst>
                  </p:cNvPr>
                  <p:cNvSpPr/>
                  <p:nvPr/>
                </p:nvSpPr>
                <p:spPr>
                  <a:xfrm>
                    <a:off x="798163" y="3556861"/>
                    <a:ext cx="2111644" cy="945397"/>
                  </a:xfrm>
                  <a:custGeom>
                    <a:avLst/>
                    <a:gdLst>
                      <a:gd name="connsiteX0" fmla="*/ 2111644 w 2111644"/>
                      <a:gd name="connsiteY0" fmla="*/ 0 h 945397"/>
                      <a:gd name="connsiteX1" fmla="*/ 1208868 w 2111644"/>
                      <a:gd name="connsiteY1" fmla="*/ 182105 h 945397"/>
                      <a:gd name="connsiteX2" fmla="*/ 728420 w 2111644"/>
                      <a:gd name="connsiteY2" fmla="*/ 364210 h 945397"/>
                      <a:gd name="connsiteX3" fmla="*/ 313840 w 2111644"/>
                      <a:gd name="connsiteY3" fmla="*/ 612183 h 945397"/>
                      <a:gd name="connsiteX4" fmla="*/ 120112 w 2111644"/>
                      <a:gd name="connsiteY4" fmla="*/ 790414 h 945397"/>
                      <a:gd name="connsiteX5" fmla="*/ 0 w 2111644"/>
                      <a:gd name="connsiteY5" fmla="*/ 945397 h 945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11644" h="945397">
                        <a:moveTo>
                          <a:pt x="2111644" y="0"/>
                        </a:moveTo>
                        <a:cubicBezTo>
                          <a:pt x="1775524" y="60701"/>
                          <a:pt x="1439405" y="121403"/>
                          <a:pt x="1208868" y="182105"/>
                        </a:cubicBezTo>
                        <a:cubicBezTo>
                          <a:pt x="978331" y="242807"/>
                          <a:pt x="877591" y="292530"/>
                          <a:pt x="728420" y="364210"/>
                        </a:cubicBezTo>
                        <a:cubicBezTo>
                          <a:pt x="579249" y="435890"/>
                          <a:pt x="415225" y="541149"/>
                          <a:pt x="313840" y="612183"/>
                        </a:cubicBezTo>
                        <a:cubicBezTo>
                          <a:pt x="212455" y="683217"/>
                          <a:pt x="172419" y="734878"/>
                          <a:pt x="120112" y="790414"/>
                        </a:cubicBezTo>
                        <a:cubicBezTo>
                          <a:pt x="67805" y="845950"/>
                          <a:pt x="33902" y="895673"/>
                          <a:pt x="0" y="945397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C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dirty="0">
                      <a:solidFill>
                        <a:schemeClr val="tx1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" name="Dowolny kształt 5">
                    <a:extLst>
                      <a:ext uri="{FF2B5EF4-FFF2-40B4-BE49-F238E27FC236}">
                        <a16:creationId xmlns:a16="http://schemas.microsoft.com/office/drawing/2014/main" id="{7F380403-6BC2-F84A-99A9-3D77A6056146}"/>
                      </a:ext>
                    </a:extLst>
                  </p:cNvPr>
                  <p:cNvSpPr/>
                  <p:nvPr/>
                </p:nvSpPr>
                <p:spPr>
                  <a:xfrm>
                    <a:off x="2181386" y="3638227"/>
                    <a:ext cx="833034" cy="887278"/>
                  </a:xfrm>
                  <a:custGeom>
                    <a:avLst/>
                    <a:gdLst>
                      <a:gd name="connsiteX0" fmla="*/ 833034 w 833034"/>
                      <a:gd name="connsiteY0" fmla="*/ 0 h 887278"/>
                      <a:gd name="connsiteX1" fmla="*/ 480448 w 833034"/>
                      <a:gd name="connsiteY1" fmla="*/ 182105 h 887278"/>
                      <a:gd name="connsiteX2" fmla="*/ 302217 w 833034"/>
                      <a:gd name="connsiteY2" fmla="*/ 337088 h 887278"/>
                      <a:gd name="connsiteX3" fmla="*/ 174356 w 833034"/>
                      <a:gd name="connsiteY3" fmla="*/ 511444 h 887278"/>
                      <a:gd name="connsiteX4" fmla="*/ 100739 w 833034"/>
                      <a:gd name="connsiteY4" fmla="*/ 650929 h 887278"/>
                      <a:gd name="connsiteX5" fmla="*/ 0 w 833034"/>
                      <a:gd name="connsiteY5" fmla="*/ 887278 h 887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3034" h="887278">
                        <a:moveTo>
                          <a:pt x="833034" y="0"/>
                        </a:moveTo>
                        <a:cubicBezTo>
                          <a:pt x="700975" y="62962"/>
                          <a:pt x="568917" y="125924"/>
                          <a:pt x="480448" y="182105"/>
                        </a:cubicBezTo>
                        <a:cubicBezTo>
                          <a:pt x="391978" y="238286"/>
                          <a:pt x="353232" y="282198"/>
                          <a:pt x="302217" y="337088"/>
                        </a:cubicBezTo>
                        <a:cubicBezTo>
                          <a:pt x="251202" y="391978"/>
                          <a:pt x="207936" y="459137"/>
                          <a:pt x="174356" y="511444"/>
                        </a:cubicBezTo>
                        <a:cubicBezTo>
                          <a:pt x="140776" y="563751"/>
                          <a:pt x="129798" y="588290"/>
                          <a:pt x="100739" y="650929"/>
                        </a:cubicBezTo>
                        <a:cubicBezTo>
                          <a:pt x="71680" y="713568"/>
                          <a:pt x="35840" y="800423"/>
                          <a:pt x="0" y="887278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C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dirty="0">
                      <a:solidFill>
                        <a:schemeClr val="tx1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" name="Dowolny kształt 6">
                    <a:extLst>
                      <a:ext uri="{FF2B5EF4-FFF2-40B4-BE49-F238E27FC236}">
                        <a16:creationId xmlns:a16="http://schemas.microsoft.com/office/drawing/2014/main" id="{4C41817B-284B-0148-A0F6-2FEE7ABB06B3}"/>
                      </a:ext>
                    </a:extLst>
                  </p:cNvPr>
                  <p:cNvSpPr/>
                  <p:nvPr/>
                </p:nvSpPr>
                <p:spPr>
                  <a:xfrm>
                    <a:off x="3270142" y="2743200"/>
                    <a:ext cx="185980" cy="340963"/>
                  </a:xfrm>
                  <a:custGeom>
                    <a:avLst/>
                    <a:gdLst>
                      <a:gd name="connsiteX0" fmla="*/ 0 w 185980"/>
                      <a:gd name="connsiteY0" fmla="*/ 0 h 340963"/>
                      <a:gd name="connsiteX1" fmla="*/ 108489 w 185980"/>
                      <a:gd name="connsiteY1" fmla="*/ 170481 h 340963"/>
                      <a:gd name="connsiteX2" fmla="*/ 185980 w 185980"/>
                      <a:gd name="connsiteY2" fmla="*/ 340963 h 340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5980" h="340963">
                        <a:moveTo>
                          <a:pt x="0" y="0"/>
                        </a:moveTo>
                        <a:cubicBezTo>
                          <a:pt x="38746" y="56827"/>
                          <a:pt x="77492" y="113654"/>
                          <a:pt x="108489" y="170481"/>
                        </a:cubicBezTo>
                        <a:cubicBezTo>
                          <a:pt x="139486" y="227308"/>
                          <a:pt x="162733" y="284135"/>
                          <a:pt x="185980" y="340963"/>
                        </a:cubicBezTo>
                      </a:path>
                    </a:pathLst>
                  </a:custGeom>
                  <a:noFill/>
                  <a:ln w="57150">
                    <a:solidFill>
                      <a:srgbClr val="FF5B1B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dirty="0">
                      <a:solidFill>
                        <a:schemeClr val="tx1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48" name="CasellaDiTesto 45">
                <a:extLst>
                  <a:ext uri="{FF2B5EF4-FFF2-40B4-BE49-F238E27FC236}">
                    <a16:creationId xmlns:a16="http://schemas.microsoft.com/office/drawing/2014/main" id="{800774F3-8084-DC47-8CD9-F3BA824C8480}"/>
                  </a:ext>
                </a:extLst>
              </p:cNvPr>
              <p:cNvSpPr txBox="1"/>
              <p:nvPr/>
            </p:nvSpPr>
            <p:spPr>
              <a:xfrm>
                <a:off x="4249082" y="4837447"/>
                <a:ext cx="853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≈ 15 </a:t>
                </a:r>
                <a:r>
                  <a:rPr lang="it-IT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ps</a:t>
                </a:r>
                <a:endParaRPr lang="it-IT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Prostokąt 12"/>
            <p:cNvSpPr/>
            <p:nvPr/>
          </p:nvSpPr>
          <p:spPr>
            <a:xfrm>
              <a:off x="3892068" y="6578632"/>
              <a:ext cx="283603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latin typeface="Corbel"/>
                  <a:cs typeface="Corbel"/>
                </a:rPr>
                <a:t>M. Petri et al., Phys. Rev. C 86, 044329 (2012).</a:t>
              </a:r>
              <a:endParaRPr lang="pl-PL" sz="1100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5201079" y="16344"/>
            <a:ext cx="5815210" cy="6712893"/>
            <a:chOff x="5201079" y="16344"/>
            <a:chExt cx="5815210" cy="6712893"/>
          </a:xfrm>
        </p:grpSpPr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2D1B8596-A2EE-3143-A5D6-CD5560DAC06C}"/>
                </a:ext>
              </a:extLst>
            </p:cNvPr>
            <p:cNvGrpSpPr/>
            <p:nvPr/>
          </p:nvGrpSpPr>
          <p:grpSpPr>
            <a:xfrm>
              <a:off x="5201079" y="16344"/>
              <a:ext cx="5815210" cy="6702074"/>
              <a:chOff x="4058079" y="16343"/>
              <a:chExt cx="5815210" cy="6702074"/>
            </a:xfrm>
          </p:grpSpPr>
          <p:grpSp>
            <p:nvGrpSpPr>
              <p:cNvPr id="8" name="Grupa 7">
                <a:extLst>
                  <a:ext uri="{FF2B5EF4-FFF2-40B4-BE49-F238E27FC236}">
                    <a16:creationId xmlns:a16="http://schemas.microsoft.com/office/drawing/2014/main" id="{884AC67F-2462-1745-9FDD-F1E1F9625FE9}"/>
                  </a:ext>
                </a:extLst>
              </p:cNvPr>
              <p:cNvGrpSpPr/>
              <p:nvPr/>
            </p:nvGrpSpPr>
            <p:grpSpPr>
              <a:xfrm>
                <a:off x="4058079" y="16343"/>
                <a:ext cx="5815210" cy="6702074"/>
                <a:chOff x="4058079" y="16343"/>
                <a:chExt cx="5815210" cy="6702074"/>
              </a:xfrm>
            </p:grpSpPr>
            <p:sp>
              <p:nvSpPr>
                <p:cNvPr id="126" name="Prostokąt 46"/>
                <p:cNvSpPr>
                  <a:spLocks noChangeArrowheads="1"/>
                </p:cNvSpPr>
                <p:nvPr/>
              </p:nvSpPr>
              <p:spPr bwMode="auto">
                <a:xfrm>
                  <a:off x="6941350" y="2581952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 dirty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pic>
              <p:nvPicPr>
                <p:cNvPr id="137" name="Obraz 136">
                  <a:extLst>
                    <a:ext uri="{FF2B5EF4-FFF2-40B4-BE49-F238E27FC236}">
                      <a16:creationId xmlns:a16="http://schemas.microsoft.com/office/drawing/2014/main" id="{8EBC3468-ACF4-A141-9FF5-8F506EEAFF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33396" y="2465568"/>
                  <a:ext cx="3010981" cy="4252849"/>
                </a:xfrm>
                <a:prstGeom prst="rect">
                  <a:avLst/>
                </a:prstGeom>
              </p:spPr>
            </p:pic>
            <p:sp>
              <p:nvSpPr>
                <p:cNvPr id="138" name="Text Box 10">
                  <a:extLst>
                    <a:ext uri="{FF2B5EF4-FFF2-40B4-BE49-F238E27FC236}">
                      <a16:creationId xmlns:a16="http://schemas.microsoft.com/office/drawing/2014/main" id="{572D6945-0EBE-F04F-89D5-FEBD0A8F5013}"/>
                    </a:ext>
                  </a:extLst>
                </p:cNvPr>
                <p:cNvSpPr txBox="1"/>
                <p:nvPr/>
              </p:nvSpPr>
              <p:spPr>
                <a:xfrm>
                  <a:off x="8567197" y="5703529"/>
                  <a:ext cx="1077180" cy="6284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wrap="none"/>
                <a:lstStyle/>
                <a:p>
                  <a:pPr>
                    <a:defRPr/>
                  </a:pPr>
                  <a:r>
                    <a:rPr lang="pl-PL" sz="3600" b="1" kern="0" baseline="30000" dirty="0">
                      <a:solidFill>
                        <a:srgbClr val="0000FF"/>
                      </a:solidFill>
                      <a:latin typeface="+mj-lt"/>
                      <a:ea typeface="MS ??"/>
                    </a:rPr>
                    <a:t>20</a:t>
                  </a:r>
                  <a:r>
                    <a:rPr lang="pl-PL" sz="3600" b="1" kern="0" dirty="0">
                      <a:solidFill>
                        <a:srgbClr val="0000FF"/>
                      </a:solidFill>
                      <a:latin typeface="+mj-lt"/>
                      <a:ea typeface="MS ??"/>
                    </a:rPr>
                    <a:t>O</a:t>
                  </a:r>
                  <a:endParaRPr lang="it-IT" sz="1400" kern="0" dirty="0">
                    <a:solidFill>
                      <a:sysClr val="windowText" lastClr="000000"/>
                    </a:solidFill>
                    <a:latin typeface="+mj-lt"/>
                    <a:ea typeface="MS ??"/>
                  </a:endParaRPr>
                </a:p>
              </p:txBody>
            </p:sp>
            <p:grpSp>
              <p:nvGrpSpPr>
                <p:cNvPr id="4" name="Grupa 3">
                  <a:extLst>
                    <a:ext uri="{FF2B5EF4-FFF2-40B4-BE49-F238E27FC236}">
                      <a16:creationId xmlns:a16="http://schemas.microsoft.com/office/drawing/2014/main" id="{BCC8906E-F22D-2A44-BBBB-5131E676BC9D}"/>
                    </a:ext>
                  </a:extLst>
                </p:cNvPr>
                <p:cNvGrpSpPr/>
                <p:nvPr/>
              </p:nvGrpSpPr>
              <p:grpSpPr>
                <a:xfrm>
                  <a:off x="6133843" y="16343"/>
                  <a:ext cx="3739446" cy="2785616"/>
                  <a:chOff x="6155139" y="-264276"/>
                  <a:chExt cx="3739446" cy="2785616"/>
                </a:xfrm>
              </p:grpSpPr>
              <p:grpSp>
                <p:nvGrpSpPr>
                  <p:cNvPr id="139" name="Group 8">
                    <a:extLst>
                      <a:ext uri="{FF2B5EF4-FFF2-40B4-BE49-F238E27FC236}">
                        <a16:creationId xmlns:a16="http://schemas.microsoft.com/office/drawing/2014/main" id="{81356EBA-E62B-664F-938F-94FF3FC4232A}"/>
                      </a:ext>
                    </a:extLst>
                  </p:cNvPr>
                  <p:cNvGrpSpPr/>
                  <p:nvPr/>
                </p:nvGrpSpPr>
                <p:grpSpPr>
                  <a:xfrm>
                    <a:off x="6155139" y="-264276"/>
                    <a:ext cx="3739446" cy="1972833"/>
                    <a:chOff x="-898350" y="1757885"/>
                    <a:chExt cx="3739446" cy="1972833"/>
                  </a:xfrm>
                </p:grpSpPr>
                <p:sp>
                  <p:nvSpPr>
                    <p:cNvPr id="141" name="TextBox 37">
                      <a:extLst>
                        <a:ext uri="{FF2B5EF4-FFF2-40B4-BE49-F238E27FC236}">
                          <a16:creationId xmlns:a16="http://schemas.microsoft.com/office/drawing/2014/main" id="{63316F37-3ACF-7941-9C19-D6F36F720B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898350" y="1757885"/>
                      <a:ext cx="3739446" cy="12721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ts val="2280"/>
                        </a:lnSpc>
                      </a:pPr>
                      <a:r>
                        <a:rPr lang="en-US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initio</a:t>
                      </a:r>
                      <a:r>
                        <a:rPr lang="en-US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ts val="2280"/>
                        </a:lnSpc>
                      </a:pP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Many</a:t>
                      </a: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-Body-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Pert</a:t>
                      </a: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it-IT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</a:t>
                      </a: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calculations</a:t>
                      </a:r>
                    </a:p>
                    <a:p>
                      <a:pPr algn="ctr">
                        <a:lnSpc>
                          <a:spcPts val="2280"/>
                        </a:lnSpc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the 2</a:t>
                      </a:r>
                      <a:r>
                        <a:rPr lang="en-US" sz="16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lifetimes</a:t>
                      </a:r>
                      <a:endParaRPr lang="pl-P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2280"/>
                        </a:lnSpc>
                      </a:pPr>
                      <a:r>
                        <a:rPr lang="fr-FR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J.D. Holt, et al., Eur. Phys. J. A49, 39 (2013).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2" name="TextBox 38">
                      <a:extLst>
                        <a:ext uri="{FF2B5EF4-FFF2-40B4-BE49-F238E27FC236}">
                          <a16:creationId xmlns:a16="http://schemas.microsoft.com/office/drawing/2014/main" id="{45480BFE-F226-0D4C-BC39-A23E20FB19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282735" y="3010521"/>
                      <a:ext cx="3016688" cy="7201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dirty="0">
                          <a:cs typeface="Corbel"/>
                        </a:rPr>
                        <a:t>    </a:t>
                      </a:r>
                      <a:r>
                        <a:rPr lang="en-US" b="1" dirty="0">
                          <a:cs typeface="Corbel"/>
                        </a:rPr>
                        <a:t> 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               </a:t>
                      </a:r>
                      <a:r>
                        <a:rPr lang="pl-PL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NN+</a:t>
                      </a:r>
                      <a:r>
                        <a:rPr lang="en-US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NNN</a:t>
                      </a:r>
                      <a:endParaRPr lang="en-US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pl-PL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 f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  </a:t>
                      </a:r>
                      <a:r>
                        <a:rPr lang="pl-PL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pl-PL" sz="28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8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  <a:p>
                      <a:pPr>
                        <a:lnSpc>
                          <a:spcPct val="50000"/>
                        </a:lnSpc>
                      </a:pP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60" name="Dowolny kształt 159">
                    <a:extLst>
                      <a:ext uri="{FF2B5EF4-FFF2-40B4-BE49-F238E27FC236}">
                        <a16:creationId xmlns:a16="http://schemas.microsoft.com/office/drawing/2014/main" id="{AF3AF3BA-A5B8-E548-8D31-2B575F6C7282}"/>
                      </a:ext>
                    </a:extLst>
                  </p:cNvPr>
                  <p:cNvSpPr/>
                  <p:nvPr/>
                </p:nvSpPr>
                <p:spPr>
                  <a:xfrm rot="15321788">
                    <a:off x="7441393" y="2047986"/>
                    <a:ext cx="880088" cy="66620"/>
                  </a:xfrm>
                  <a:custGeom>
                    <a:avLst/>
                    <a:gdLst>
                      <a:gd name="connsiteX0" fmla="*/ 0 w 1226634"/>
                      <a:gd name="connsiteY0" fmla="*/ 74589 h 74589"/>
                      <a:gd name="connsiteX1" fmla="*/ 490654 w 1226634"/>
                      <a:gd name="connsiteY1" fmla="*/ 7682 h 74589"/>
                      <a:gd name="connsiteX2" fmla="*/ 869795 w 1226634"/>
                      <a:gd name="connsiteY2" fmla="*/ 7682 h 74589"/>
                      <a:gd name="connsiteX3" fmla="*/ 1226634 w 1226634"/>
                      <a:gd name="connsiteY3" fmla="*/ 63438 h 7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6634" h="74589">
                        <a:moveTo>
                          <a:pt x="0" y="74589"/>
                        </a:moveTo>
                        <a:cubicBezTo>
                          <a:pt x="172844" y="46711"/>
                          <a:pt x="345688" y="18833"/>
                          <a:pt x="490654" y="7682"/>
                        </a:cubicBezTo>
                        <a:cubicBezTo>
                          <a:pt x="635620" y="-3469"/>
                          <a:pt x="747132" y="-1611"/>
                          <a:pt x="869795" y="7682"/>
                        </a:cubicBezTo>
                        <a:cubicBezTo>
                          <a:pt x="992458" y="16975"/>
                          <a:pt x="1109546" y="40206"/>
                          <a:pt x="1226634" y="63438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C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 dirty="0"/>
                  </a:p>
                </p:txBody>
              </p:sp>
              <p:sp>
                <p:nvSpPr>
                  <p:cNvPr id="161" name="Dowolny kształt 160">
                    <a:extLst>
                      <a:ext uri="{FF2B5EF4-FFF2-40B4-BE49-F238E27FC236}">
                        <a16:creationId xmlns:a16="http://schemas.microsoft.com/office/drawing/2014/main" id="{34A4918A-0412-C646-B4CF-62CD6C36F478}"/>
                      </a:ext>
                    </a:extLst>
                  </p:cNvPr>
                  <p:cNvSpPr/>
                  <p:nvPr/>
                </p:nvSpPr>
                <p:spPr>
                  <a:xfrm rot="17172629">
                    <a:off x="8023061" y="2055358"/>
                    <a:ext cx="871334" cy="45719"/>
                  </a:xfrm>
                  <a:custGeom>
                    <a:avLst/>
                    <a:gdLst>
                      <a:gd name="connsiteX0" fmla="*/ 0 w 1226634"/>
                      <a:gd name="connsiteY0" fmla="*/ 74589 h 74589"/>
                      <a:gd name="connsiteX1" fmla="*/ 490654 w 1226634"/>
                      <a:gd name="connsiteY1" fmla="*/ 7682 h 74589"/>
                      <a:gd name="connsiteX2" fmla="*/ 869795 w 1226634"/>
                      <a:gd name="connsiteY2" fmla="*/ 7682 h 74589"/>
                      <a:gd name="connsiteX3" fmla="*/ 1226634 w 1226634"/>
                      <a:gd name="connsiteY3" fmla="*/ 63438 h 7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6634" h="74589">
                        <a:moveTo>
                          <a:pt x="0" y="74589"/>
                        </a:moveTo>
                        <a:cubicBezTo>
                          <a:pt x="172844" y="46711"/>
                          <a:pt x="345688" y="18833"/>
                          <a:pt x="490654" y="7682"/>
                        </a:cubicBezTo>
                        <a:cubicBezTo>
                          <a:pt x="635620" y="-3469"/>
                          <a:pt x="747132" y="-1611"/>
                          <a:pt x="869795" y="7682"/>
                        </a:cubicBezTo>
                        <a:cubicBezTo>
                          <a:pt x="992458" y="16975"/>
                          <a:pt x="1109546" y="40206"/>
                          <a:pt x="1226634" y="63438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C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 dirty="0"/>
                  </a:p>
                </p:txBody>
              </p:sp>
            </p:grpSp>
            <p:sp>
              <p:nvSpPr>
                <p:cNvPr id="162" name="Dowolny kształt 161">
                  <a:extLst>
                    <a:ext uri="{FF2B5EF4-FFF2-40B4-BE49-F238E27FC236}">
                      <a16:creationId xmlns:a16="http://schemas.microsoft.com/office/drawing/2014/main" id="{0D7C7029-6B37-254C-8C9D-7670CFA89DE0}"/>
                    </a:ext>
                  </a:extLst>
                </p:cNvPr>
                <p:cNvSpPr/>
                <p:nvPr/>
              </p:nvSpPr>
              <p:spPr>
                <a:xfrm rot="1702262">
                  <a:off x="4058079" y="2066815"/>
                  <a:ext cx="2892252" cy="449051"/>
                </a:xfrm>
                <a:custGeom>
                  <a:avLst/>
                  <a:gdLst>
                    <a:gd name="connsiteX0" fmla="*/ 0 w 1226634"/>
                    <a:gd name="connsiteY0" fmla="*/ 74589 h 74589"/>
                    <a:gd name="connsiteX1" fmla="*/ 490654 w 1226634"/>
                    <a:gd name="connsiteY1" fmla="*/ 7682 h 74589"/>
                    <a:gd name="connsiteX2" fmla="*/ 869795 w 1226634"/>
                    <a:gd name="connsiteY2" fmla="*/ 7682 h 74589"/>
                    <a:gd name="connsiteX3" fmla="*/ 1226634 w 1226634"/>
                    <a:gd name="connsiteY3" fmla="*/ 63438 h 74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6634" h="74589">
                      <a:moveTo>
                        <a:pt x="0" y="74589"/>
                      </a:moveTo>
                      <a:cubicBezTo>
                        <a:pt x="172844" y="46711"/>
                        <a:pt x="345688" y="18833"/>
                        <a:pt x="490654" y="7682"/>
                      </a:cubicBezTo>
                      <a:cubicBezTo>
                        <a:pt x="635620" y="-3469"/>
                        <a:pt x="747132" y="-1611"/>
                        <a:pt x="869795" y="7682"/>
                      </a:cubicBezTo>
                      <a:cubicBezTo>
                        <a:pt x="992458" y="16975"/>
                        <a:pt x="1109546" y="40206"/>
                        <a:pt x="1226634" y="63438"/>
                      </a:cubicBezTo>
                    </a:path>
                  </a:pathLst>
                </a:custGeom>
                <a:noFill/>
                <a:ln w="38100">
                  <a:solidFill>
                    <a:srgbClr val="FF5B1B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</p:txBody>
            </p:sp>
            <p:sp>
              <p:nvSpPr>
                <p:cNvPr id="2" name="Owal 1">
                  <a:extLst>
                    <a:ext uri="{FF2B5EF4-FFF2-40B4-BE49-F238E27FC236}">
                      <a16:creationId xmlns:a16="http://schemas.microsoft.com/office/drawing/2014/main" id="{71610A03-CB73-9A4F-BB47-3FE0AA54BE67}"/>
                    </a:ext>
                  </a:extLst>
                </p:cNvPr>
                <p:cNvSpPr/>
                <p:nvPr/>
              </p:nvSpPr>
              <p:spPr bwMode="auto">
                <a:xfrm>
                  <a:off x="7916570" y="3067258"/>
                  <a:ext cx="825844" cy="51851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2400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7" name="CasellaDiTesto 9">
                <a:extLst>
                  <a:ext uri="{FF2B5EF4-FFF2-40B4-BE49-F238E27FC236}">
                    <a16:creationId xmlns:a16="http://schemas.microsoft.com/office/drawing/2014/main" id="{BEAB1F95-CA63-A64C-8DFE-0BB29B54C852}"/>
                  </a:ext>
                </a:extLst>
              </p:cNvPr>
              <p:cNvSpPr txBox="1"/>
              <p:nvPr/>
            </p:nvSpPr>
            <p:spPr>
              <a:xfrm>
                <a:off x="8945998" y="4865750"/>
                <a:ext cx="6740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  <a:latin typeface="Corbel"/>
                    <a:cs typeface="Corbel"/>
                  </a:rPr>
                  <a:t>11 </a:t>
                </a:r>
                <a:r>
                  <a:rPr lang="it-IT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ps</a:t>
                </a:r>
                <a:endParaRPr lang="it-IT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Prostokąt 13"/>
            <p:cNvSpPr/>
            <p:nvPr/>
          </p:nvSpPr>
          <p:spPr>
            <a:xfrm>
              <a:off x="7697846" y="6475321"/>
              <a:ext cx="321113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050" dirty="0">
                  <a:solidFill>
                    <a:schemeClr val="bg1"/>
                  </a:solidFill>
                  <a:latin typeface="Corbel"/>
                  <a:cs typeface="Corbel"/>
                </a:rPr>
                <a:t>M. Wiedeking et al., Phys. Rev. Lett. 94, 132501 (2005).</a:t>
              </a:r>
              <a:endParaRPr lang="en-GB" sz="1050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82788" y="1354180"/>
            <a:ext cx="3686905" cy="53911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asellaDiTesto 33"/>
          <p:cNvSpPr txBox="1"/>
          <p:nvPr/>
        </p:nvSpPr>
        <p:spPr>
          <a:xfrm>
            <a:off x="6980810" y="2543583"/>
            <a:ext cx="964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>
                <a:latin typeface="Arial"/>
                <a:cs typeface="Arial"/>
              </a:rPr>
              <a:t>17</a:t>
            </a:r>
            <a:r>
              <a:rPr lang="it-IT" sz="4000" dirty="0">
                <a:latin typeface="Arial"/>
                <a:cs typeface="Arial"/>
              </a:rPr>
              <a:t>O</a:t>
            </a:r>
          </a:p>
        </p:txBody>
      </p:sp>
      <p:pic>
        <p:nvPicPr>
          <p:cNvPr id="3" name="Immagin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1772" y="1448601"/>
            <a:ext cx="3492000" cy="1800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1" y="3075524"/>
            <a:ext cx="3492000" cy="1905803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4293967" y="1963972"/>
            <a:ext cx="559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latin typeface="Arial"/>
                <a:cs typeface="Arial"/>
              </a:rPr>
              <a:t>18</a:t>
            </a:r>
            <a:r>
              <a:rPr lang="it-IT" sz="2400" dirty="0">
                <a:latin typeface="Arial"/>
                <a:cs typeface="Arial"/>
              </a:rPr>
              <a:t>O (7 </a:t>
            </a:r>
            <a:r>
              <a:rPr lang="it-IT" sz="2400" dirty="0" err="1">
                <a:latin typeface="Arial"/>
                <a:cs typeface="Arial"/>
              </a:rPr>
              <a:t>MeV</a:t>
            </a:r>
            <a:r>
              <a:rPr lang="it-IT" sz="2400" dirty="0">
                <a:latin typeface="Arial"/>
                <a:cs typeface="Arial"/>
              </a:rPr>
              <a:t>/A) + </a:t>
            </a:r>
            <a:r>
              <a:rPr lang="it-IT" sz="2400" baseline="30000" dirty="0">
                <a:latin typeface="Arial"/>
                <a:cs typeface="Arial"/>
              </a:rPr>
              <a:t>181</a:t>
            </a:r>
            <a:r>
              <a:rPr lang="it-IT" sz="2400" dirty="0">
                <a:latin typeface="Arial"/>
                <a:cs typeface="Arial"/>
              </a:rPr>
              <a:t>Ta target (6 mg/cm</a:t>
            </a:r>
            <a:r>
              <a:rPr lang="it-IT" sz="2400" baseline="30000" dirty="0">
                <a:latin typeface="Arial"/>
                <a:cs typeface="Arial"/>
              </a:rPr>
              <a:t>2</a:t>
            </a:r>
            <a:r>
              <a:rPr lang="it-IT" sz="2400" dirty="0">
                <a:latin typeface="Arial"/>
                <a:cs typeface="Arial"/>
              </a:rPr>
              <a:t>)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9548123" y="4595378"/>
            <a:ext cx="2518282" cy="683324"/>
            <a:chOff x="9554222" y="3345122"/>
            <a:chExt cx="2518282" cy="683324"/>
          </a:xfrm>
        </p:grpSpPr>
        <p:sp>
          <p:nvSpPr>
            <p:cNvPr id="32" name="CasellaDiTesto 31"/>
            <p:cNvSpPr txBox="1"/>
            <p:nvPr/>
          </p:nvSpPr>
          <p:spPr>
            <a:xfrm>
              <a:off x="9554222" y="3402534"/>
              <a:ext cx="251828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t </a:t>
              </a:r>
              <a:r>
                <a:rPr lang="it-IT" sz="3200" dirty="0">
                  <a:solidFill>
                    <a:srgbClr val="FFFF00"/>
                  </a:solidFill>
                  <a:cs typeface="Symbol" charset="2"/>
                </a:rPr>
                <a:t>= </a:t>
              </a:r>
              <a:r>
                <a:rPr lang="it-IT" sz="3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159</a:t>
              </a:r>
              <a:r>
                <a:rPr lang="it-IT" sz="3200" dirty="0">
                  <a:solidFill>
                    <a:srgbClr val="FFFF00"/>
                  </a:solidFill>
                  <a:cs typeface="Symbol" charset="2"/>
                </a:rPr>
                <a:t>     </a:t>
              </a:r>
              <a:r>
                <a:rPr lang="it-IT" sz="3200" dirty="0" err="1">
                  <a:solidFill>
                    <a:srgbClr val="FFFF00"/>
                  </a:solidFill>
                  <a:cs typeface="Symbol" charset="2"/>
                </a:rPr>
                <a:t>fs</a:t>
              </a:r>
              <a:r>
                <a:rPr lang="it-IT" sz="3200" dirty="0">
                  <a:solidFill>
                    <a:srgbClr val="FFFF00"/>
                  </a:solidFill>
                  <a:cs typeface="Symbol" charset="2"/>
                </a:rPr>
                <a:t>  </a:t>
              </a:r>
              <a:endParaRPr lang="it-IT" sz="3200" baseline="-25000" dirty="0">
                <a:solidFill>
                  <a:srgbClr val="FFFF00"/>
                </a:solidFill>
                <a:cs typeface="Symbol" charset="2"/>
              </a:endParaRPr>
            </a:p>
          </p:txBody>
        </p:sp>
        <p:sp>
          <p:nvSpPr>
            <p:cNvPr id="5" name="Rettangolo 4"/>
            <p:cNvSpPr/>
            <p:nvPr/>
          </p:nvSpPr>
          <p:spPr>
            <a:xfrm>
              <a:off x="10901504" y="3443671"/>
              <a:ext cx="6142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baseline="-33000" dirty="0">
                  <a:solidFill>
                    <a:srgbClr val="FFFF00"/>
                  </a:solidFill>
                  <a:cs typeface="Symbol" charset="2"/>
                </a:rPr>
                <a:t>-20 </a:t>
              </a:r>
              <a:endParaRPr lang="it-IT" sz="3200" dirty="0">
                <a:solidFill>
                  <a:srgbClr val="FFFF00"/>
                </a:solidFill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10856453" y="3345122"/>
              <a:ext cx="71686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baseline="30000" dirty="0">
                  <a:solidFill>
                    <a:srgbClr val="FFFF00"/>
                  </a:solidFill>
                  <a:cs typeface="Symbol" charset="2"/>
                </a:rPr>
                <a:t>+40 </a:t>
              </a:r>
              <a:endParaRPr lang="it-IT" sz="3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9422529" y="5904614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literature values (1964)</a:t>
            </a:r>
          </a:p>
          <a:p>
            <a:pPr marL="285750" indent="-285750">
              <a:buFont typeface="Symbol" charset="0"/>
              <a:buChar char="t"/>
            </a:pPr>
            <a:r>
              <a:rPr lang="is-IS" dirty="0"/>
              <a:t>=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(+80,-60) fs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78" y="2442430"/>
            <a:ext cx="4674433" cy="3377535"/>
          </a:xfrm>
          <a:prstGeom prst="rect">
            <a:avLst/>
          </a:prstGeom>
        </p:spPr>
      </p:pic>
      <p:pic>
        <p:nvPicPr>
          <p:cNvPr id="20" name="Immagine 1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9444" y="4803704"/>
            <a:ext cx="3483958" cy="1853667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905761" y="1422231"/>
            <a:ext cx="110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baseline="30000" dirty="0">
                <a:solidFill>
                  <a:srgbClr val="FF0000"/>
                </a:solidFill>
                <a:latin typeface="Arial"/>
                <a:cs typeface="Arial"/>
              </a:rPr>
              <a:t>17</a:t>
            </a:r>
            <a: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5923345" y="4353443"/>
            <a:ext cx="333987" cy="360001"/>
            <a:chOff x="7137728" y="3040910"/>
            <a:chExt cx="179997" cy="169466"/>
          </a:xfrm>
        </p:grpSpPr>
        <p:cxnSp>
          <p:nvCxnSpPr>
            <p:cNvPr id="13" name="Connettore 1 12"/>
            <p:cNvCxnSpPr/>
            <p:nvPr/>
          </p:nvCxnSpPr>
          <p:spPr>
            <a:xfrm>
              <a:off x="7226361" y="3040910"/>
              <a:ext cx="0" cy="169466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7137728" y="3125744"/>
              <a:ext cx="179997" cy="0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/>
          <p:cNvSpPr txBox="1"/>
          <p:nvPr/>
        </p:nvSpPr>
        <p:spPr>
          <a:xfrm>
            <a:off x="909383" y="2250932"/>
            <a:ext cx="891990" cy="687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baseline="30000" dirty="0">
              <a:latin typeface="Arial"/>
              <a:cs typeface="Arial"/>
            </a:endParaRPr>
          </a:p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130°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921351" y="3945575"/>
            <a:ext cx="89199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150°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909383" y="5715287"/>
            <a:ext cx="89199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170°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365341" y="5701967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E</a:t>
            </a:r>
            <a:r>
              <a:rPr lang="it-IT" sz="3600" baseline="-25000" dirty="0"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4253255" y="2908771"/>
            <a:ext cx="43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Symbol" charset="2"/>
                <a:cs typeface="Symbol" charset="2"/>
              </a:rPr>
              <a:t>t</a:t>
            </a:r>
            <a:endParaRPr lang="it-IT" sz="3600" baseline="-25000" dirty="0">
              <a:latin typeface="Symbol" charset="2"/>
              <a:cs typeface="Symbol" charset="2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7268427" y="2677214"/>
            <a:ext cx="11017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aseline="30000" dirty="0">
                <a:latin typeface="Arial"/>
                <a:cs typeface="Arial"/>
              </a:rPr>
              <a:t>17</a:t>
            </a:r>
            <a:r>
              <a:rPr lang="it-IT" sz="3200" dirty="0">
                <a:latin typeface="Arial"/>
                <a:cs typeface="Arial"/>
              </a:rPr>
              <a:t>O</a:t>
            </a:r>
          </a:p>
        </p:txBody>
      </p:sp>
      <p:sp>
        <p:nvSpPr>
          <p:cNvPr id="35" name="Figura a mano libera 34"/>
          <p:cNvSpPr/>
          <p:nvPr/>
        </p:nvSpPr>
        <p:spPr>
          <a:xfrm>
            <a:off x="5489610" y="4045752"/>
            <a:ext cx="1964045" cy="784168"/>
          </a:xfrm>
          <a:custGeom>
            <a:avLst/>
            <a:gdLst>
              <a:gd name="connsiteX0" fmla="*/ 159622 w 2019565"/>
              <a:gd name="connsiteY0" fmla="*/ 1449 h 778678"/>
              <a:gd name="connsiteX1" fmla="*/ 159622 w 2019565"/>
              <a:gd name="connsiteY1" fmla="*/ 1449 h 778678"/>
              <a:gd name="connsiteX2" fmla="*/ 451106 w 2019565"/>
              <a:gd name="connsiteY2" fmla="*/ 8389 h 778678"/>
              <a:gd name="connsiteX3" fmla="*/ 471926 w 2019565"/>
              <a:gd name="connsiteY3" fmla="*/ 15328 h 778678"/>
              <a:gd name="connsiteX4" fmla="*/ 520506 w 2019565"/>
              <a:gd name="connsiteY4" fmla="*/ 29207 h 778678"/>
              <a:gd name="connsiteX5" fmla="*/ 562147 w 2019565"/>
              <a:gd name="connsiteY5" fmla="*/ 50026 h 778678"/>
              <a:gd name="connsiteX6" fmla="*/ 582967 w 2019565"/>
              <a:gd name="connsiteY6" fmla="*/ 63905 h 778678"/>
              <a:gd name="connsiteX7" fmla="*/ 638488 w 2019565"/>
              <a:gd name="connsiteY7" fmla="*/ 77784 h 778678"/>
              <a:gd name="connsiteX8" fmla="*/ 680128 w 2019565"/>
              <a:gd name="connsiteY8" fmla="*/ 91663 h 778678"/>
              <a:gd name="connsiteX9" fmla="*/ 846691 w 2019565"/>
              <a:gd name="connsiteY9" fmla="*/ 84724 h 778678"/>
              <a:gd name="connsiteX10" fmla="*/ 853631 w 2019565"/>
              <a:gd name="connsiteY10" fmla="*/ 84724 h 778678"/>
              <a:gd name="connsiteX11" fmla="*/ 923032 w 2019565"/>
              <a:gd name="connsiteY11" fmla="*/ 147179 h 778678"/>
              <a:gd name="connsiteX12" fmla="*/ 943852 w 2019565"/>
              <a:gd name="connsiteY12" fmla="*/ 154119 h 778678"/>
              <a:gd name="connsiteX13" fmla="*/ 957732 w 2019565"/>
              <a:gd name="connsiteY13" fmla="*/ 174938 h 778678"/>
              <a:gd name="connsiteX14" fmla="*/ 978552 w 2019565"/>
              <a:gd name="connsiteY14" fmla="*/ 181877 h 778678"/>
              <a:gd name="connsiteX15" fmla="*/ 985492 w 2019565"/>
              <a:gd name="connsiteY15" fmla="*/ 188817 h 778678"/>
              <a:gd name="connsiteX16" fmla="*/ 985492 w 2019565"/>
              <a:gd name="connsiteY16" fmla="*/ 188817 h 778678"/>
              <a:gd name="connsiteX17" fmla="*/ 1096534 w 2019565"/>
              <a:gd name="connsiteY17" fmla="*/ 195756 h 778678"/>
              <a:gd name="connsiteX18" fmla="*/ 1124294 w 2019565"/>
              <a:gd name="connsiteY18" fmla="*/ 202696 h 778678"/>
              <a:gd name="connsiteX19" fmla="*/ 1158995 w 2019565"/>
              <a:gd name="connsiteY19" fmla="*/ 209635 h 778678"/>
              <a:gd name="connsiteX20" fmla="*/ 1186755 w 2019565"/>
              <a:gd name="connsiteY20" fmla="*/ 216575 h 778678"/>
              <a:gd name="connsiteX21" fmla="*/ 1242276 w 2019565"/>
              <a:gd name="connsiteY21" fmla="*/ 230454 h 778678"/>
              <a:gd name="connsiteX22" fmla="*/ 1290856 w 2019565"/>
              <a:gd name="connsiteY22" fmla="*/ 265152 h 778678"/>
              <a:gd name="connsiteX23" fmla="*/ 1325557 w 2019565"/>
              <a:gd name="connsiteY23" fmla="*/ 272091 h 778678"/>
              <a:gd name="connsiteX24" fmla="*/ 1353317 w 2019565"/>
              <a:gd name="connsiteY24" fmla="*/ 279031 h 778678"/>
              <a:gd name="connsiteX25" fmla="*/ 1374137 w 2019565"/>
              <a:gd name="connsiteY25" fmla="*/ 292910 h 778678"/>
              <a:gd name="connsiteX26" fmla="*/ 1415778 w 2019565"/>
              <a:gd name="connsiteY26" fmla="*/ 299849 h 778678"/>
              <a:gd name="connsiteX27" fmla="*/ 1422718 w 2019565"/>
              <a:gd name="connsiteY27" fmla="*/ 306789 h 778678"/>
              <a:gd name="connsiteX28" fmla="*/ 1471298 w 2019565"/>
              <a:gd name="connsiteY28" fmla="*/ 376184 h 778678"/>
              <a:gd name="connsiteX29" fmla="*/ 1492119 w 2019565"/>
              <a:gd name="connsiteY29" fmla="*/ 383124 h 778678"/>
              <a:gd name="connsiteX30" fmla="*/ 1533759 w 2019565"/>
              <a:gd name="connsiteY30" fmla="*/ 410882 h 778678"/>
              <a:gd name="connsiteX31" fmla="*/ 1547639 w 2019565"/>
              <a:gd name="connsiteY31" fmla="*/ 431701 h 778678"/>
              <a:gd name="connsiteX32" fmla="*/ 1582340 w 2019565"/>
              <a:gd name="connsiteY32" fmla="*/ 466398 h 778678"/>
              <a:gd name="connsiteX33" fmla="*/ 1596220 w 2019565"/>
              <a:gd name="connsiteY33" fmla="*/ 487217 h 778678"/>
              <a:gd name="connsiteX34" fmla="*/ 1603160 w 2019565"/>
              <a:gd name="connsiteY34" fmla="*/ 508036 h 778678"/>
              <a:gd name="connsiteX35" fmla="*/ 1603160 w 2019565"/>
              <a:gd name="connsiteY35" fmla="*/ 508036 h 778678"/>
              <a:gd name="connsiteX36" fmla="*/ 1665621 w 2019565"/>
              <a:gd name="connsiteY36" fmla="*/ 514975 h 778678"/>
              <a:gd name="connsiteX37" fmla="*/ 1714202 w 2019565"/>
              <a:gd name="connsiteY37" fmla="*/ 528854 h 778678"/>
              <a:gd name="connsiteX38" fmla="*/ 1748902 w 2019565"/>
              <a:gd name="connsiteY38" fmla="*/ 535794 h 778678"/>
              <a:gd name="connsiteX39" fmla="*/ 1790543 w 2019565"/>
              <a:gd name="connsiteY39" fmla="*/ 549673 h 778678"/>
              <a:gd name="connsiteX40" fmla="*/ 1839123 w 2019565"/>
              <a:gd name="connsiteY40" fmla="*/ 563552 h 778678"/>
              <a:gd name="connsiteX41" fmla="*/ 1887704 w 2019565"/>
              <a:gd name="connsiteY41" fmla="*/ 584370 h 778678"/>
              <a:gd name="connsiteX42" fmla="*/ 1950165 w 2019565"/>
              <a:gd name="connsiteY42" fmla="*/ 619068 h 778678"/>
              <a:gd name="connsiteX43" fmla="*/ 2019565 w 2019565"/>
              <a:gd name="connsiteY43" fmla="*/ 626008 h 778678"/>
              <a:gd name="connsiteX44" fmla="*/ 1998745 w 2019565"/>
              <a:gd name="connsiteY44" fmla="*/ 639887 h 778678"/>
              <a:gd name="connsiteX45" fmla="*/ 1970985 w 2019565"/>
              <a:gd name="connsiteY45" fmla="*/ 646826 h 778678"/>
              <a:gd name="connsiteX46" fmla="*/ 1950165 w 2019565"/>
              <a:gd name="connsiteY46" fmla="*/ 653766 h 778678"/>
              <a:gd name="connsiteX47" fmla="*/ 1922404 w 2019565"/>
              <a:gd name="connsiteY47" fmla="*/ 674584 h 778678"/>
              <a:gd name="connsiteX48" fmla="*/ 1901584 w 2019565"/>
              <a:gd name="connsiteY48" fmla="*/ 681524 h 778678"/>
              <a:gd name="connsiteX49" fmla="*/ 1790543 w 2019565"/>
              <a:gd name="connsiteY49" fmla="*/ 702343 h 778678"/>
              <a:gd name="connsiteX50" fmla="*/ 1769722 w 2019565"/>
              <a:gd name="connsiteY50" fmla="*/ 709282 h 778678"/>
              <a:gd name="connsiteX51" fmla="*/ 1748902 w 2019565"/>
              <a:gd name="connsiteY51" fmla="*/ 723161 h 778678"/>
              <a:gd name="connsiteX52" fmla="*/ 1686441 w 2019565"/>
              <a:gd name="connsiteY52" fmla="*/ 737040 h 778678"/>
              <a:gd name="connsiteX53" fmla="*/ 1665621 w 2019565"/>
              <a:gd name="connsiteY53" fmla="*/ 743980 h 778678"/>
              <a:gd name="connsiteX54" fmla="*/ 1610100 w 2019565"/>
              <a:gd name="connsiteY54" fmla="*/ 757859 h 778678"/>
              <a:gd name="connsiteX55" fmla="*/ 1582340 w 2019565"/>
              <a:gd name="connsiteY55" fmla="*/ 764798 h 778678"/>
              <a:gd name="connsiteX56" fmla="*/ 1540699 w 2019565"/>
              <a:gd name="connsiteY56" fmla="*/ 771738 h 778678"/>
              <a:gd name="connsiteX57" fmla="*/ 1464358 w 2019565"/>
              <a:gd name="connsiteY57" fmla="*/ 764798 h 778678"/>
              <a:gd name="connsiteX58" fmla="*/ 1436598 w 2019565"/>
              <a:gd name="connsiteY58" fmla="*/ 730101 h 778678"/>
              <a:gd name="connsiteX59" fmla="*/ 1415778 w 2019565"/>
              <a:gd name="connsiteY59" fmla="*/ 723161 h 778678"/>
              <a:gd name="connsiteX60" fmla="*/ 1360257 w 2019565"/>
              <a:gd name="connsiteY60" fmla="*/ 730101 h 778678"/>
              <a:gd name="connsiteX61" fmla="*/ 1318617 w 2019565"/>
              <a:gd name="connsiteY61" fmla="*/ 743980 h 778678"/>
              <a:gd name="connsiteX62" fmla="*/ 1242276 w 2019565"/>
              <a:gd name="connsiteY62" fmla="*/ 764798 h 778678"/>
              <a:gd name="connsiteX63" fmla="*/ 1117354 w 2019565"/>
              <a:gd name="connsiteY63" fmla="*/ 771738 h 778678"/>
              <a:gd name="connsiteX64" fmla="*/ 1041013 w 2019565"/>
              <a:gd name="connsiteY64" fmla="*/ 778678 h 778678"/>
              <a:gd name="connsiteX65" fmla="*/ 874451 w 2019565"/>
              <a:gd name="connsiteY65" fmla="*/ 771738 h 778678"/>
              <a:gd name="connsiteX66" fmla="*/ 846691 w 2019565"/>
              <a:gd name="connsiteY66" fmla="*/ 764798 h 778678"/>
              <a:gd name="connsiteX67" fmla="*/ 513566 w 2019565"/>
              <a:gd name="connsiteY67" fmla="*/ 757859 h 778678"/>
              <a:gd name="connsiteX68" fmla="*/ 492746 w 2019565"/>
              <a:gd name="connsiteY68" fmla="*/ 750919 h 778678"/>
              <a:gd name="connsiteX69" fmla="*/ 444165 w 2019565"/>
              <a:gd name="connsiteY69" fmla="*/ 716222 h 778678"/>
              <a:gd name="connsiteX70" fmla="*/ 381705 w 2019565"/>
              <a:gd name="connsiteY70" fmla="*/ 667645 h 778678"/>
              <a:gd name="connsiteX71" fmla="*/ 340064 w 2019565"/>
              <a:gd name="connsiteY71" fmla="*/ 639887 h 778678"/>
              <a:gd name="connsiteX72" fmla="*/ 319244 w 2019565"/>
              <a:gd name="connsiteY72" fmla="*/ 632947 h 778678"/>
              <a:gd name="connsiteX73" fmla="*/ 298424 w 2019565"/>
              <a:gd name="connsiteY73" fmla="*/ 619068 h 778678"/>
              <a:gd name="connsiteX74" fmla="*/ 256783 w 2019565"/>
              <a:gd name="connsiteY74" fmla="*/ 605189 h 778678"/>
              <a:gd name="connsiteX75" fmla="*/ 235963 w 2019565"/>
              <a:gd name="connsiteY75" fmla="*/ 598250 h 778678"/>
              <a:gd name="connsiteX76" fmla="*/ 180442 w 2019565"/>
              <a:gd name="connsiteY76" fmla="*/ 570491 h 778678"/>
              <a:gd name="connsiteX77" fmla="*/ 138802 w 2019565"/>
              <a:gd name="connsiteY77" fmla="*/ 556612 h 778678"/>
              <a:gd name="connsiteX78" fmla="*/ 111041 w 2019565"/>
              <a:gd name="connsiteY78" fmla="*/ 542733 h 778678"/>
              <a:gd name="connsiteX79" fmla="*/ 69401 w 2019565"/>
              <a:gd name="connsiteY79" fmla="*/ 501096 h 778678"/>
              <a:gd name="connsiteX80" fmla="*/ 55520 w 2019565"/>
              <a:gd name="connsiteY80" fmla="*/ 487217 h 778678"/>
              <a:gd name="connsiteX81" fmla="*/ 34700 w 2019565"/>
              <a:gd name="connsiteY81" fmla="*/ 473338 h 778678"/>
              <a:gd name="connsiteX82" fmla="*/ 20820 w 2019565"/>
              <a:gd name="connsiteY82" fmla="*/ 452519 h 778678"/>
              <a:gd name="connsiteX83" fmla="*/ 6940 w 2019565"/>
              <a:gd name="connsiteY83" fmla="*/ 376184 h 778678"/>
              <a:gd name="connsiteX84" fmla="*/ 0 w 2019565"/>
              <a:gd name="connsiteY84" fmla="*/ 334547 h 778678"/>
              <a:gd name="connsiteX85" fmla="*/ 13880 w 2019565"/>
              <a:gd name="connsiteY85" fmla="*/ 237393 h 778678"/>
              <a:gd name="connsiteX86" fmla="*/ 41640 w 2019565"/>
              <a:gd name="connsiteY86" fmla="*/ 195756 h 778678"/>
              <a:gd name="connsiteX87" fmla="*/ 55520 w 2019565"/>
              <a:gd name="connsiteY87" fmla="*/ 174938 h 778678"/>
              <a:gd name="connsiteX88" fmla="*/ 83281 w 2019565"/>
              <a:gd name="connsiteY88" fmla="*/ 140240 h 778678"/>
              <a:gd name="connsiteX89" fmla="*/ 97161 w 2019565"/>
              <a:gd name="connsiteY89" fmla="*/ 84724 h 778678"/>
              <a:gd name="connsiteX90" fmla="*/ 104101 w 2019565"/>
              <a:gd name="connsiteY90" fmla="*/ 63905 h 778678"/>
              <a:gd name="connsiteX91" fmla="*/ 138802 w 2019565"/>
              <a:gd name="connsiteY91" fmla="*/ 22268 h 778678"/>
              <a:gd name="connsiteX92" fmla="*/ 159622 w 2019565"/>
              <a:gd name="connsiteY92" fmla="*/ 1449 h 77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019565" h="778678">
                <a:moveTo>
                  <a:pt x="159622" y="1449"/>
                </a:moveTo>
                <a:lnTo>
                  <a:pt x="159622" y="1449"/>
                </a:lnTo>
                <a:cubicBezTo>
                  <a:pt x="256783" y="3762"/>
                  <a:pt x="354013" y="4074"/>
                  <a:pt x="451106" y="8389"/>
                </a:cubicBezTo>
                <a:cubicBezTo>
                  <a:pt x="458414" y="8714"/>
                  <a:pt x="464892" y="13318"/>
                  <a:pt x="471926" y="15328"/>
                </a:cubicBezTo>
                <a:cubicBezTo>
                  <a:pt x="532926" y="32755"/>
                  <a:pt x="470587" y="12570"/>
                  <a:pt x="520506" y="29207"/>
                </a:cubicBezTo>
                <a:cubicBezTo>
                  <a:pt x="580181" y="68986"/>
                  <a:pt x="504676" y="21292"/>
                  <a:pt x="562147" y="50026"/>
                </a:cubicBezTo>
                <a:cubicBezTo>
                  <a:pt x="569607" y="53756"/>
                  <a:pt x="575128" y="61055"/>
                  <a:pt x="582967" y="63905"/>
                </a:cubicBezTo>
                <a:cubicBezTo>
                  <a:pt x="600895" y="70424"/>
                  <a:pt x="620390" y="71752"/>
                  <a:pt x="638488" y="77784"/>
                </a:cubicBezTo>
                <a:lnTo>
                  <a:pt x="680128" y="91663"/>
                </a:lnTo>
                <a:cubicBezTo>
                  <a:pt x="800365" y="83076"/>
                  <a:pt x="744820" y="84724"/>
                  <a:pt x="846691" y="84724"/>
                </a:cubicBezTo>
                <a:lnTo>
                  <a:pt x="853631" y="84724"/>
                </a:lnTo>
                <a:cubicBezTo>
                  <a:pt x="871623" y="102714"/>
                  <a:pt x="896446" y="133887"/>
                  <a:pt x="923032" y="147179"/>
                </a:cubicBezTo>
                <a:cubicBezTo>
                  <a:pt x="929575" y="150450"/>
                  <a:pt x="936912" y="151806"/>
                  <a:pt x="943852" y="154119"/>
                </a:cubicBezTo>
                <a:cubicBezTo>
                  <a:pt x="948479" y="161059"/>
                  <a:pt x="951219" y="169728"/>
                  <a:pt x="957732" y="174938"/>
                </a:cubicBezTo>
                <a:cubicBezTo>
                  <a:pt x="963444" y="179508"/>
                  <a:pt x="972009" y="178606"/>
                  <a:pt x="978552" y="181877"/>
                </a:cubicBezTo>
                <a:cubicBezTo>
                  <a:pt x="981478" y="183340"/>
                  <a:pt x="983179" y="186504"/>
                  <a:pt x="985492" y="188817"/>
                </a:cubicBezTo>
                <a:lnTo>
                  <a:pt x="985492" y="188817"/>
                </a:lnTo>
                <a:cubicBezTo>
                  <a:pt x="1022506" y="191130"/>
                  <a:pt x="1059632" y="192066"/>
                  <a:pt x="1096534" y="195756"/>
                </a:cubicBezTo>
                <a:cubicBezTo>
                  <a:pt x="1106025" y="196705"/>
                  <a:pt x="1114983" y="200627"/>
                  <a:pt x="1124294" y="202696"/>
                </a:cubicBezTo>
                <a:cubicBezTo>
                  <a:pt x="1135809" y="205255"/>
                  <a:pt x="1147480" y="207076"/>
                  <a:pt x="1158995" y="209635"/>
                </a:cubicBezTo>
                <a:cubicBezTo>
                  <a:pt x="1168306" y="211704"/>
                  <a:pt x="1177444" y="214506"/>
                  <a:pt x="1186755" y="216575"/>
                </a:cubicBezTo>
                <a:cubicBezTo>
                  <a:pt x="1237008" y="227742"/>
                  <a:pt x="1205068" y="218052"/>
                  <a:pt x="1242276" y="230454"/>
                </a:cubicBezTo>
                <a:cubicBezTo>
                  <a:pt x="1243873" y="231652"/>
                  <a:pt x="1284090" y="262615"/>
                  <a:pt x="1290856" y="265152"/>
                </a:cubicBezTo>
                <a:cubicBezTo>
                  <a:pt x="1301901" y="269293"/>
                  <a:pt x="1314042" y="269532"/>
                  <a:pt x="1325557" y="272091"/>
                </a:cubicBezTo>
                <a:cubicBezTo>
                  <a:pt x="1334868" y="274160"/>
                  <a:pt x="1344064" y="276718"/>
                  <a:pt x="1353317" y="279031"/>
                </a:cubicBezTo>
                <a:cubicBezTo>
                  <a:pt x="1360257" y="283657"/>
                  <a:pt x="1366471" y="289625"/>
                  <a:pt x="1374137" y="292910"/>
                </a:cubicBezTo>
                <a:cubicBezTo>
                  <a:pt x="1392948" y="300971"/>
                  <a:pt x="1398878" y="299849"/>
                  <a:pt x="1415778" y="299849"/>
                </a:cubicBezTo>
                <a:lnTo>
                  <a:pt x="1422718" y="306789"/>
                </a:lnTo>
                <a:cubicBezTo>
                  <a:pt x="1438911" y="329921"/>
                  <a:pt x="1444510" y="367255"/>
                  <a:pt x="1471298" y="376184"/>
                </a:cubicBezTo>
                <a:cubicBezTo>
                  <a:pt x="1478238" y="378497"/>
                  <a:pt x="1485724" y="379571"/>
                  <a:pt x="1492119" y="383124"/>
                </a:cubicBezTo>
                <a:cubicBezTo>
                  <a:pt x="1506701" y="391225"/>
                  <a:pt x="1533759" y="410882"/>
                  <a:pt x="1533759" y="410882"/>
                </a:cubicBezTo>
                <a:cubicBezTo>
                  <a:pt x="1538386" y="417822"/>
                  <a:pt x="1542146" y="425424"/>
                  <a:pt x="1547639" y="431701"/>
                </a:cubicBezTo>
                <a:cubicBezTo>
                  <a:pt x="1558411" y="444011"/>
                  <a:pt x="1573266" y="452788"/>
                  <a:pt x="1582340" y="466398"/>
                </a:cubicBezTo>
                <a:cubicBezTo>
                  <a:pt x="1586967" y="473338"/>
                  <a:pt x="1592490" y="479757"/>
                  <a:pt x="1596220" y="487217"/>
                </a:cubicBezTo>
                <a:cubicBezTo>
                  <a:pt x="1599492" y="493760"/>
                  <a:pt x="1603160" y="508036"/>
                  <a:pt x="1603160" y="508036"/>
                </a:cubicBezTo>
                <a:lnTo>
                  <a:pt x="1603160" y="508036"/>
                </a:lnTo>
                <a:cubicBezTo>
                  <a:pt x="1623980" y="510349"/>
                  <a:pt x="1644916" y="511790"/>
                  <a:pt x="1665621" y="514975"/>
                </a:cubicBezTo>
                <a:cubicBezTo>
                  <a:pt x="1699351" y="520164"/>
                  <a:pt x="1685197" y="521603"/>
                  <a:pt x="1714202" y="528854"/>
                </a:cubicBezTo>
                <a:cubicBezTo>
                  <a:pt x="1725646" y="531715"/>
                  <a:pt x="1737522" y="532691"/>
                  <a:pt x="1748902" y="535794"/>
                </a:cubicBezTo>
                <a:cubicBezTo>
                  <a:pt x="1763018" y="539643"/>
                  <a:pt x="1776349" y="546125"/>
                  <a:pt x="1790543" y="549673"/>
                </a:cubicBezTo>
                <a:cubicBezTo>
                  <a:pt x="1804637" y="553196"/>
                  <a:pt x="1825179" y="557576"/>
                  <a:pt x="1839123" y="563552"/>
                </a:cubicBezTo>
                <a:cubicBezTo>
                  <a:pt x="1899141" y="589272"/>
                  <a:pt x="1838887" y="568100"/>
                  <a:pt x="1887704" y="584370"/>
                </a:cubicBezTo>
                <a:cubicBezTo>
                  <a:pt x="1906191" y="596694"/>
                  <a:pt x="1926341" y="615403"/>
                  <a:pt x="1950165" y="619068"/>
                </a:cubicBezTo>
                <a:cubicBezTo>
                  <a:pt x="1973143" y="622603"/>
                  <a:pt x="1996432" y="623695"/>
                  <a:pt x="2019565" y="626008"/>
                </a:cubicBezTo>
                <a:cubicBezTo>
                  <a:pt x="2012625" y="630634"/>
                  <a:pt x="2006411" y="636602"/>
                  <a:pt x="1998745" y="639887"/>
                </a:cubicBezTo>
                <a:cubicBezTo>
                  <a:pt x="1989978" y="643644"/>
                  <a:pt x="1980156" y="644206"/>
                  <a:pt x="1970985" y="646826"/>
                </a:cubicBezTo>
                <a:cubicBezTo>
                  <a:pt x="1963951" y="648836"/>
                  <a:pt x="1957105" y="651453"/>
                  <a:pt x="1950165" y="653766"/>
                </a:cubicBezTo>
                <a:cubicBezTo>
                  <a:pt x="1940911" y="660705"/>
                  <a:pt x="1932447" y="668846"/>
                  <a:pt x="1922404" y="674584"/>
                </a:cubicBezTo>
                <a:cubicBezTo>
                  <a:pt x="1916052" y="678213"/>
                  <a:pt x="1908642" y="679599"/>
                  <a:pt x="1901584" y="681524"/>
                </a:cubicBezTo>
                <a:cubicBezTo>
                  <a:pt x="1839299" y="698510"/>
                  <a:pt x="1853915" y="694421"/>
                  <a:pt x="1790543" y="702343"/>
                </a:cubicBezTo>
                <a:cubicBezTo>
                  <a:pt x="1783603" y="704656"/>
                  <a:pt x="1776265" y="706011"/>
                  <a:pt x="1769722" y="709282"/>
                </a:cubicBezTo>
                <a:cubicBezTo>
                  <a:pt x="1762262" y="713012"/>
                  <a:pt x="1756568" y="719876"/>
                  <a:pt x="1748902" y="723161"/>
                </a:cubicBezTo>
                <a:cubicBezTo>
                  <a:pt x="1738921" y="727438"/>
                  <a:pt x="1694355" y="735062"/>
                  <a:pt x="1686441" y="737040"/>
                </a:cubicBezTo>
                <a:cubicBezTo>
                  <a:pt x="1679344" y="738814"/>
                  <a:pt x="1672679" y="742055"/>
                  <a:pt x="1665621" y="743980"/>
                </a:cubicBezTo>
                <a:cubicBezTo>
                  <a:pt x="1647217" y="748999"/>
                  <a:pt x="1628607" y="753233"/>
                  <a:pt x="1610100" y="757859"/>
                </a:cubicBezTo>
                <a:cubicBezTo>
                  <a:pt x="1600847" y="760172"/>
                  <a:pt x="1591748" y="763230"/>
                  <a:pt x="1582340" y="764798"/>
                </a:cubicBezTo>
                <a:lnTo>
                  <a:pt x="1540699" y="771738"/>
                </a:lnTo>
                <a:cubicBezTo>
                  <a:pt x="1515252" y="769425"/>
                  <a:pt x="1489343" y="770152"/>
                  <a:pt x="1464358" y="764798"/>
                </a:cubicBezTo>
                <a:cubicBezTo>
                  <a:pt x="1425145" y="756396"/>
                  <a:pt x="1456969" y="750470"/>
                  <a:pt x="1436598" y="730101"/>
                </a:cubicBezTo>
                <a:cubicBezTo>
                  <a:pt x="1431425" y="724928"/>
                  <a:pt x="1422718" y="725474"/>
                  <a:pt x="1415778" y="723161"/>
                </a:cubicBezTo>
                <a:cubicBezTo>
                  <a:pt x="1397271" y="725474"/>
                  <a:pt x="1378494" y="726193"/>
                  <a:pt x="1360257" y="730101"/>
                </a:cubicBezTo>
                <a:cubicBezTo>
                  <a:pt x="1345951" y="733166"/>
                  <a:pt x="1332497" y="739354"/>
                  <a:pt x="1318617" y="743980"/>
                </a:cubicBezTo>
                <a:cubicBezTo>
                  <a:pt x="1293786" y="752256"/>
                  <a:pt x="1268655" y="762504"/>
                  <a:pt x="1242276" y="764798"/>
                </a:cubicBezTo>
                <a:cubicBezTo>
                  <a:pt x="1200728" y="768411"/>
                  <a:pt x="1158960" y="768869"/>
                  <a:pt x="1117354" y="771738"/>
                </a:cubicBezTo>
                <a:cubicBezTo>
                  <a:pt x="1091863" y="773496"/>
                  <a:pt x="1066460" y="776365"/>
                  <a:pt x="1041013" y="778678"/>
                </a:cubicBezTo>
                <a:cubicBezTo>
                  <a:pt x="985492" y="776365"/>
                  <a:pt x="929879" y="775697"/>
                  <a:pt x="874451" y="771738"/>
                </a:cubicBezTo>
                <a:cubicBezTo>
                  <a:pt x="864937" y="771058"/>
                  <a:pt x="856222" y="765165"/>
                  <a:pt x="846691" y="764798"/>
                </a:cubicBezTo>
                <a:cubicBezTo>
                  <a:pt x="735707" y="760530"/>
                  <a:pt x="624608" y="760172"/>
                  <a:pt x="513566" y="757859"/>
                </a:cubicBezTo>
                <a:cubicBezTo>
                  <a:pt x="506626" y="755546"/>
                  <a:pt x="499289" y="754190"/>
                  <a:pt x="492746" y="750919"/>
                </a:cubicBezTo>
                <a:cubicBezTo>
                  <a:pt x="484301" y="746697"/>
                  <a:pt x="448091" y="719756"/>
                  <a:pt x="444165" y="716222"/>
                </a:cubicBezTo>
                <a:cubicBezTo>
                  <a:pt x="389089" y="666657"/>
                  <a:pt x="424226" y="681817"/>
                  <a:pt x="381705" y="667645"/>
                </a:cubicBezTo>
                <a:cubicBezTo>
                  <a:pt x="367825" y="658392"/>
                  <a:pt x="355890" y="645162"/>
                  <a:pt x="340064" y="639887"/>
                </a:cubicBezTo>
                <a:cubicBezTo>
                  <a:pt x="333124" y="637574"/>
                  <a:pt x="325787" y="636218"/>
                  <a:pt x="319244" y="632947"/>
                </a:cubicBezTo>
                <a:cubicBezTo>
                  <a:pt x="311784" y="629217"/>
                  <a:pt x="306046" y="622455"/>
                  <a:pt x="298424" y="619068"/>
                </a:cubicBezTo>
                <a:cubicBezTo>
                  <a:pt x="285054" y="613126"/>
                  <a:pt x="270663" y="609815"/>
                  <a:pt x="256783" y="605189"/>
                </a:cubicBezTo>
                <a:lnTo>
                  <a:pt x="235963" y="598250"/>
                </a:lnTo>
                <a:cubicBezTo>
                  <a:pt x="211737" y="574024"/>
                  <a:pt x="228290" y="586439"/>
                  <a:pt x="180442" y="570491"/>
                </a:cubicBezTo>
                <a:lnTo>
                  <a:pt x="138802" y="556612"/>
                </a:lnTo>
                <a:lnTo>
                  <a:pt x="111041" y="542733"/>
                </a:lnTo>
                <a:lnTo>
                  <a:pt x="69401" y="501096"/>
                </a:lnTo>
                <a:cubicBezTo>
                  <a:pt x="64774" y="496470"/>
                  <a:pt x="60964" y="490846"/>
                  <a:pt x="55520" y="487217"/>
                </a:cubicBezTo>
                <a:lnTo>
                  <a:pt x="34700" y="473338"/>
                </a:lnTo>
                <a:cubicBezTo>
                  <a:pt x="30073" y="466398"/>
                  <a:pt x="24550" y="459979"/>
                  <a:pt x="20820" y="452519"/>
                </a:cubicBezTo>
                <a:cubicBezTo>
                  <a:pt x="9934" y="430748"/>
                  <a:pt x="9811" y="396280"/>
                  <a:pt x="6940" y="376184"/>
                </a:cubicBezTo>
                <a:cubicBezTo>
                  <a:pt x="4950" y="362255"/>
                  <a:pt x="2313" y="348426"/>
                  <a:pt x="0" y="334547"/>
                </a:cubicBezTo>
                <a:cubicBezTo>
                  <a:pt x="759" y="326196"/>
                  <a:pt x="819" y="260901"/>
                  <a:pt x="13880" y="237393"/>
                </a:cubicBezTo>
                <a:cubicBezTo>
                  <a:pt x="21981" y="222812"/>
                  <a:pt x="32387" y="209635"/>
                  <a:pt x="41640" y="195756"/>
                </a:cubicBezTo>
                <a:cubicBezTo>
                  <a:pt x="46267" y="188817"/>
                  <a:pt x="49622" y="180835"/>
                  <a:pt x="55520" y="174938"/>
                </a:cubicBezTo>
                <a:cubicBezTo>
                  <a:pt x="68432" y="162028"/>
                  <a:pt x="74525" y="157750"/>
                  <a:pt x="83281" y="140240"/>
                </a:cubicBezTo>
                <a:cubicBezTo>
                  <a:pt x="91213" y="124378"/>
                  <a:pt x="93202" y="100560"/>
                  <a:pt x="97161" y="84724"/>
                </a:cubicBezTo>
                <a:cubicBezTo>
                  <a:pt x="98935" y="77627"/>
                  <a:pt x="100472" y="70256"/>
                  <a:pt x="104101" y="63905"/>
                </a:cubicBezTo>
                <a:cubicBezTo>
                  <a:pt x="109786" y="53956"/>
                  <a:pt x="127525" y="31289"/>
                  <a:pt x="138802" y="22268"/>
                </a:cubicBezTo>
                <a:cubicBezTo>
                  <a:pt x="182570" y="-12743"/>
                  <a:pt x="156152" y="4919"/>
                  <a:pt x="159622" y="1449"/>
                </a:cubicBezTo>
                <a:close/>
              </a:path>
            </a:pathLst>
          </a:cu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8" name="Immagine 3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1" t="4057" b="77386"/>
          <a:stretch/>
        </p:blipFill>
        <p:spPr bwMode="auto">
          <a:xfrm>
            <a:off x="9909677" y="676906"/>
            <a:ext cx="2260212" cy="3222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Connettore 2 38"/>
          <p:cNvCxnSpPr/>
          <p:nvPr/>
        </p:nvCxnSpPr>
        <p:spPr>
          <a:xfrm>
            <a:off x="10992699" y="1529072"/>
            <a:ext cx="0" cy="1488347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0" name="CasellaDiTesto 39"/>
          <p:cNvSpPr txBox="1"/>
          <p:nvPr/>
        </p:nvSpPr>
        <p:spPr>
          <a:xfrm>
            <a:off x="10828839" y="2093926"/>
            <a:ext cx="641121" cy="33855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2184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10938911" y="1547945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115(</a:t>
            </a:r>
            <a:r>
              <a:rPr kumimoji="0" lang="pl-PL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+80,-60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) fs</a:t>
            </a:r>
          </a:p>
        </p:txBody>
      </p:sp>
      <p:sp>
        <p:nvSpPr>
          <p:cNvPr id="42" name="pole tekstowe 17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22042" y="28355"/>
            <a:ext cx="9807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KNOWN </a:t>
            </a:r>
            <a:r>
              <a:rPr lang="pl-PL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Lifetimes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100s </a:t>
            </a:r>
            <a:r>
              <a:rPr lang="pl-PL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femtoseconds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625778" y="6348298"/>
            <a:ext cx="426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Literature</a:t>
            </a:r>
            <a:r>
              <a:rPr lang="pl-PL" dirty="0"/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l-PL" dirty="0" err="1">
                <a:latin typeface="Symbol" panose="05050102010706020507" pitchFamily="18" charset="2"/>
              </a:rPr>
              <a:t>g</a:t>
            </a:r>
            <a:r>
              <a:rPr lang="pl-PL" dirty="0"/>
              <a:t> = 2184.48(20) </a:t>
            </a:r>
            <a:r>
              <a:rPr lang="pl-PL" dirty="0" err="1"/>
              <a:t>keV</a:t>
            </a:r>
            <a:endParaRPr lang="en-GB" dirty="0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11219155" y="5808412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  <p:sp>
        <p:nvSpPr>
          <p:cNvPr id="36" name="pole tekstowe 35"/>
          <p:cNvSpPr txBox="1"/>
          <p:nvPr/>
        </p:nvSpPr>
        <p:spPr>
          <a:xfrm>
            <a:off x="4200174" y="3468702"/>
            <a:ext cx="54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[</a:t>
            </a:r>
            <a:r>
              <a:rPr lang="pl-PL" dirty="0" err="1"/>
              <a:t>fs</a:t>
            </a:r>
            <a:r>
              <a:rPr lang="pl-PL" dirty="0"/>
              <a:t>]</a:t>
            </a:r>
            <a:endParaRPr lang="en-GB" dirty="0"/>
          </a:p>
        </p:txBody>
      </p:sp>
      <p:sp>
        <p:nvSpPr>
          <p:cNvPr id="37" name="pole tekstowe 36"/>
          <p:cNvSpPr txBox="1"/>
          <p:nvPr/>
        </p:nvSpPr>
        <p:spPr>
          <a:xfrm>
            <a:off x="7838200" y="5826105"/>
            <a:ext cx="97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[</a:t>
            </a:r>
            <a:r>
              <a:rPr lang="pl-PL" sz="2400" dirty="0" err="1"/>
              <a:t>keV</a:t>
            </a:r>
            <a:r>
              <a:rPr lang="pl-PL" sz="2400" dirty="0"/>
              <a:t>]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4883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256665" y="43171"/>
            <a:ext cx="115531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</a:t>
            </a:r>
            <a:r>
              <a:rPr lang="pl-PL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GANIL, Caen, France </a:t>
            </a:r>
          </a:p>
          <a:p>
            <a:pPr algn="ctr"/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of the most </a:t>
            </a: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ophisticated</a:t>
            </a: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setups: VAMOS+AGATA+PARIS</a:t>
            </a:r>
            <a:endParaRPr lang="pl-PL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393182" y="1291211"/>
            <a:ext cx="714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, 7.0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/A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393182" y="177361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Target: </a:t>
            </a:r>
            <a:r>
              <a:rPr lang="pl-P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181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pl-PL" sz="2400" dirty="0">
                <a:latin typeface="Calisto MT" panose="02040603050505030304" pitchFamily="18" charset="0"/>
              </a:rPr>
              <a:t>4 </a:t>
            </a:r>
            <a:r>
              <a:rPr lang="pl-PL" sz="2400" dirty="0">
                <a:latin typeface="Symbol" panose="05050102010706020507" pitchFamily="18" charset="2"/>
              </a:rPr>
              <a:t>m</a:t>
            </a:r>
            <a:r>
              <a:rPr lang="pl-PL" sz="2400" dirty="0">
                <a:latin typeface="Calisto MT" panose="02040603050505030304" pitchFamily="18" charset="0"/>
              </a:rPr>
              <a:t>m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endParaRPr lang="en-GB" sz="24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393182" y="2307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excited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determination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466011" y="320368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AGATA+PARIS+VAMOS setup</a:t>
            </a:r>
          </a:p>
        </p:txBody>
      </p:sp>
      <p:sp>
        <p:nvSpPr>
          <p:cNvPr id="9" name="Prostokąt 8"/>
          <p:cNvSpPr/>
          <p:nvPr/>
        </p:nvSpPr>
        <p:spPr>
          <a:xfrm>
            <a:off x="7436352" y="443772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9" y="1245729"/>
            <a:ext cx="6465655" cy="3915902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75" y="3889612"/>
            <a:ext cx="279469" cy="608696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2743200" y="2850776"/>
            <a:ext cx="1111624" cy="12329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Łącznik prosty ze strzałką 9"/>
          <p:cNvCxnSpPr/>
          <p:nvPr/>
        </p:nvCxnSpPr>
        <p:spPr>
          <a:xfrm flipH="1" flipV="1">
            <a:off x="3774142" y="3822100"/>
            <a:ext cx="5038164" cy="675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12"/>
          <p:cNvSpPr/>
          <p:nvPr/>
        </p:nvSpPr>
        <p:spPr>
          <a:xfrm>
            <a:off x="3783106" y="1804987"/>
            <a:ext cx="2187388" cy="1741707"/>
          </a:xfrm>
          <a:prstGeom prst="ellipse">
            <a:avLst/>
          </a:prstGeom>
          <a:noFill/>
          <a:ln w="38100">
            <a:solidFill>
              <a:srgbClr val="20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Łącznik prosty ze strzałką 14"/>
          <p:cNvCxnSpPr/>
          <p:nvPr/>
        </p:nvCxnSpPr>
        <p:spPr>
          <a:xfrm flipH="1" flipV="1">
            <a:off x="6033247" y="2965656"/>
            <a:ext cx="4222377" cy="85644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ostokąt 15"/>
          <p:cNvSpPr/>
          <p:nvPr/>
        </p:nvSpPr>
        <p:spPr>
          <a:xfrm>
            <a:off x="71269" y="5146610"/>
            <a:ext cx="38954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E. Clement et al. NIMA 885, 1-12 (2017)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CF98278-0781-4293-9678-67B14E75D6A0}"/>
              </a:ext>
            </a:extLst>
          </p:cNvPr>
          <p:cNvSpPr/>
          <p:nvPr/>
        </p:nvSpPr>
        <p:spPr>
          <a:xfrm>
            <a:off x="-1533596" y="5844824"/>
            <a:ext cx="1003378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Experiment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Spokespersons: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S. Leoni, B.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Fornal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Ciema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Ł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>
              <a:lnSpc>
                <a:spcPct val="8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Milano – IFJ PAN Krakow</a:t>
            </a:r>
          </a:p>
        </p:txBody>
      </p:sp>
    </p:spTree>
    <p:extLst>
      <p:ext uri="{BB962C8B-B14F-4D97-AF65-F5344CB8AC3E}">
        <p14:creationId xmlns:p14="http://schemas.microsoft.com/office/powerpoint/2010/main" val="114477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4855878" y="1696422"/>
            <a:ext cx="3657671" cy="3106145"/>
            <a:chOff x="4690586" y="1514619"/>
            <a:chExt cx="1238885" cy="1040765"/>
          </a:xfrm>
        </p:grpSpPr>
        <p:pic>
          <p:nvPicPr>
            <p:cNvPr id="41" name="Immagine 65" descr="C:\Users\saraz\Google Drive\20O-Paper-Drive\Figure_3\20O_chi2.png20O_chi2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4690586" y="1514619"/>
              <a:ext cx="1238885" cy="1040765"/>
            </a:xfrm>
            <a:prstGeom prst="rect">
              <a:avLst/>
            </a:prstGeom>
          </p:spPr>
        </p:pic>
        <p:sp>
          <p:nvSpPr>
            <p:cNvPr id="42" name="Freeform 8"/>
            <p:cNvSpPr/>
            <p:nvPr/>
          </p:nvSpPr>
          <p:spPr>
            <a:xfrm>
              <a:off x="5062696" y="1779414"/>
              <a:ext cx="666750" cy="586105"/>
            </a:xfrm>
            <a:custGeom>
              <a:avLst/>
              <a:gdLst>
                <a:gd name="connisteX0" fmla="*/ 0 w 584200"/>
                <a:gd name="connsiteY0" fmla="*/ 34925 h 539750"/>
                <a:gd name="connisteX1" fmla="*/ 34925 w 584200"/>
                <a:gd name="connsiteY1" fmla="*/ 0 h 539750"/>
                <a:gd name="connisteX2" fmla="*/ 98425 w 584200"/>
                <a:gd name="connsiteY2" fmla="*/ 6350 h 539750"/>
                <a:gd name="connisteX3" fmla="*/ 146050 w 584200"/>
                <a:gd name="connsiteY3" fmla="*/ 12700 h 539750"/>
                <a:gd name="connisteX4" fmla="*/ 196850 w 584200"/>
                <a:gd name="connsiteY4" fmla="*/ 22225 h 539750"/>
                <a:gd name="connisteX5" fmla="*/ 234950 w 584200"/>
                <a:gd name="connsiteY5" fmla="*/ 31750 h 539750"/>
                <a:gd name="connisteX6" fmla="*/ 279400 w 584200"/>
                <a:gd name="connsiteY6" fmla="*/ 34925 h 539750"/>
                <a:gd name="connisteX7" fmla="*/ 327025 w 584200"/>
                <a:gd name="connsiteY7" fmla="*/ 73025 h 539750"/>
                <a:gd name="connisteX8" fmla="*/ 368300 w 584200"/>
                <a:gd name="connsiteY8" fmla="*/ 155575 h 539750"/>
                <a:gd name="connisteX9" fmla="*/ 415925 w 584200"/>
                <a:gd name="connsiteY9" fmla="*/ 206375 h 539750"/>
                <a:gd name="connisteX10" fmla="*/ 450850 w 584200"/>
                <a:gd name="connsiteY10" fmla="*/ 285750 h 539750"/>
                <a:gd name="connisteX11" fmla="*/ 514350 w 584200"/>
                <a:gd name="connsiteY11" fmla="*/ 352425 h 539750"/>
                <a:gd name="connisteX12" fmla="*/ 581025 w 584200"/>
                <a:gd name="connsiteY12" fmla="*/ 444500 h 539750"/>
                <a:gd name="connisteX13" fmla="*/ 584200 w 584200"/>
                <a:gd name="connsiteY13" fmla="*/ 501650 h 539750"/>
                <a:gd name="connisteX14" fmla="*/ 565150 w 584200"/>
                <a:gd name="connsiteY14" fmla="*/ 539750 h 539750"/>
                <a:gd name="connisteX15" fmla="*/ 476250 w 584200"/>
                <a:gd name="connsiteY15" fmla="*/ 527050 h 539750"/>
                <a:gd name="connisteX16" fmla="*/ 444500 w 584200"/>
                <a:gd name="connsiteY16" fmla="*/ 533400 h 539750"/>
                <a:gd name="connisteX17" fmla="*/ 396875 w 584200"/>
                <a:gd name="connsiteY17" fmla="*/ 539750 h 539750"/>
                <a:gd name="connisteX18" fmla="*/ 358775 w 584200"/>
                <a:gd name="connsiteY18" fmla="*/ 530225 h 539750"/>
                <a:gd name="connisteX19" fmla="*/ 330200 w 584200"/>
                <a:gd name="connsiteY19" fmla="*/ 514350 h 539750"/>
                <a:gd name="connisteX20" fmla="*/ 254000 w 584200"/>
                <a:gd name="connsiteY20" fmla="*/ 495300 h 539750"/>
                <a:gd name="connisteX21" fmla="*/ 206375 w 584200"/>
                <a:gd name="connsiteY21" fmla="*/ 488950 h 539750"/>
                <a:gd name="connisteX22" fmla="*/ 95250 w 584200"/>
                <a:gd name="connsiteY22" fmla="*/ 377825 h 539750"/>
                <a:gd name="connisteX23" fmla="*/ 15875 w 584200"/>
                <a:gd name="connsiteY23" fmla="*/ 206375 h 539750"/>
                <a:gd name="connisteX24" fmla="*/ 9525 w 584200"/>
                <a:gd name="connsiteY24" fmla="*/ 139700 h 539750"/>
                <a:gd name="connisteX25" fmla="*/ 6350 w 584200"/>
                <a:gd name="connsiteY25" fmla="*/ 123825 h 539750"/>
                <a:gd name="connisteX26" fmla="*/ 6350 w 584200"/>
                <a:gd name="connsiteY26" fmla="*/ 57150 h 539750"/>
                <a:gd name="connisteX27" fmla="*/ 0 w 584200"/>
                <a:gd name="connsiteY27" fmla="*/ 34925 h 539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584200" h="539750">
                  <a:moveTo>
                    <a:pt x="0" y="34925"/>
                  </a:moveTo>
                  <a:lnTo>
                    <a:pt x="34925" y="0"/>
                  </a:lnTo>
                  <a:lnTo>
                    <a:pt x="98425" y="6350"/>
                  </a:lnTo>
                  <a:lnTo>
                    <a:pt x="146050" y="12700"/>
                  </a:lnTo>
                  <a:lnTo>
                    <a:pt x="196850" y="22225"/>
                  </a:lnTo>
                  <a:lnTo>
                    <a:pt x="234950" y="31750"/>
                  </a:lnTo>
                  <a:lnTo>
                    <a:pt x="279400" y="34925"/>
                  </a:lnTo>
                  <a:lnTo>
                    <a:pt x="327025" y="73025"/>
                  </a:lnTo>
                  <a:lnTo>
                    <a:pt x="368300" y="155575"/>
                  </a:lnTo>
                  <a:lnTo>
                    <a:pt x="415925" y="206375"/>
                  </a:lnTo>
                  <a:lnTo>
                    <a:pt x="450850" y="285750"/>
                  </a:lnTo>
                  <a:lnTo>
                    <a:pt x="514350" y="352425"/>
                  </a:lnTo>
                  <a:lnTo>
                    <a:pt x="581025" y="444500"/>
                  </a:lnTo>
                  <a:lnTo>
                    <a:pt x="584200" y="501650"/>
                  </a:lnTo>
                  <a:lnTo>
                    <a:pt x="565150" y="539750"/>
                  </a:lnTo>
                  <a:lnTo>
                    <a:pt x="476250" y="527050"/>
                  </a:lnTo>
                  <a:lnTo>
                    <a:pt x="444500" y="533400"/>
                  </a:lnTo>
                  <a:lnTo>
                    <a:pt x="396875" y="539750"/>
                  </a:lnTo>
                  <a:lnTo>
                    <a:pt x="358775" y="530225"/>
                  </a:lnTo>
                  <a:lnTo>
                    <a:pt x="330200" y="514350"/>
                  </a:lnTo>
                  <a:lnTo>
                    <a:pt x="254000" y="495300"/>
                  </a:lnTo>
                  <a:lnTo>
                    <a:pt x="206375" y="488950"/>
                  </a:lnTo>
                  <a:lnTo>
                    <a:pt x="95250" y="377825"/>
                  </a:lnTo>
                  <a:lnTo>
                    <a:pt x="15875" y="206375"/>
                  </a:lnTo>
                  <a:lnTo>
                    <a:pt x="9525" y="139700"/>
                  </a:lnTo>
                  <a:lnTo>
                    <a:pt x="6350" y="123825"/>
                  </a:lnTo>
                  <a:lnTo>
                    <a:pt x="6350" y="57150"/>
                  </a:lnTo>
                  <a:lnTo>
                    <a:pt x="0" y="3492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cxnSp>
          <p:nvCxnSpPr>
            <p:cNvPr id="49" name="Connettore 1 49"/>
            <p:cNvCxnSpPr/>
            <p:nvPr/>
          </p:nvCxnSpPr>
          <p:spPr>
            <a:xfrm>
              <a:off x="5405596" y="2055639"/>
              <a:ext cx="0" cy="18161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0"/>
            <p:cNvCxnSpPr/>
            <p:nvPr/>
          </p:nvCxnSpPr>
          <p:spPr>
            <a:xfrm>
              <a:off x="5319236" y="2143269"/>
              <a:ext cx="178435" cy="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rostokąt 3"/>
          <p:cNvSpPr/>
          <p:nvPr/>
        </p:nvSpPr>
        <p:spPr>
          <a:xfrm>
            <a:off x="205247" y="1408799"/>
            <a:ext cx="3932723" cy="52898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808352" y="1784672"/>
            <a:ext cx="891990" cy="687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baseline="30000" dirty="0">
              <a:latin typeface="Arial"/>
              <a:cs typeface="Arial"/>
            </a:endParaRPr>
          </a:p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130°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834276" y="3643168"/>
            <a:ext cx="89199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150°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808352" y="5249027"/>
            <a:ext cx="89199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170°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549507" y="1698317"/>
            <a:ext cx="964042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4000" b="1" baseline="30000" dirty="0">
                <a:solidFill>
                  <a:srgbClr val="FF0000"/>
                </a:solidFill>
                <a:latin typeface="Arial"/>
                <a:cs typeface="Arial"/>
              </a:rPr>
              <a:t>20</a:t>
            </a:r>
            <a:r>
              <a:rPr lang="it-IT" sz="40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144162" y="28355"/>
            <a:ext cx="7183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DSAM </a:t>
            </a:r>
            <a:r>
              <a:rPr lang="pl-PL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Case of </a:t>
            </a:r>
            <a:r>
              <a:rPr lang="pl-PL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r-IN" sz="2800" dirty="0">
                <a:solidFill>
                  <a:srgbClr val="FFFF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–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4531118" y="630771"/>
            <a:ext cx="559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latin typeface="Arial"/>
                <a:cs typeface="Arial"/>
              </a:rPr>
              <a:t>18</a:t>
            </a:r>
            <a:r>
              <a:rPr lang="it-IT" sz="2400" dirty="0">
                <a:latin typeface="Arial"/>
                <a:cs typeface="Arial"/>
              </a:rPr>
              <a:t>O (7 </a:t>
            </a:r>
            <a:r>
              <a:rPr lang="it-IT" sz="2400" dirty="0" err="1">
                <a:latin typeface="Arial"/>
                <a:cs typeface="Arial"/>
              </a:rPr>
              <a:t>MeV</a:t>
            </a:r>
            <a:r>
              <a:rPr lang="it-IT" sz="2400" dirty="0">
                <a:latin typeface="Arial"/>
                <a:cs typeface="Arial"/>
              </a:rPr>
              <a:t>/A) + </a:t>
            </a:r>
            <a:r>
              <a:rPr lang="it-IT" sz="2400" baseline="30000" dirty="0">
                <a:latin typeface="Arial"/>
                <a:cs typeface="Arial"/>
              </a:rPr>
              <a:t>181</a:t>
            </a:r>
            <a:r>
              <a:rPr lang="it-IT" sz="2400" dirty="0">
                <a:latin typeface="Arial"/>
                <a:cs typeface="Arial"/>
              </a:rPr>
              <a:t>Ta target (6 mg/cm</a:t>
            </a:r>
            <a:r>
              <a:rPr lang="it-IT" sz="2400" baseline="30000" dirty="0">
                <a:latin typeface="Arial"/>
                <a:cs typeface="Arial"/>
              </a:rPr>
              <a:t>2</a:t>
            </a:r>
            <a:r>
              <a:rPr lang="it-IT" sz="2400" dirty="0">
                <a:latin typeface="Arial"/>
                <a:cs typeface="Arial"/>
              </a:rPr>
              <a:t>)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9549184" y="3891536"/>
            <a:ext cx="2518282" cy="697472"/>
            <a:chOff x="9554222" y="3345122"/>
            <a:chExt cx="2518282" cy="697472"/>
          </a:xfrm>
        </p:grpSpPr>
        <p:sp>
          <p:nvSpPr>
            <p:cNvPr id="32" name="CasellaDiTesto 31"/>
            <p:cNvSpPr txBox="1"/>
            <p:nvPr/>
          </p:nvSpPr>
          <p:spPr>
            <a:xfrm>
              <a:off x="9554222" y="3402534"/>
              <a:ext cx="251828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t </a:t>
              </a:r>
              <a:r>
                <a:rPr lang="it-IT" sz="3200" dirty="0">
                  <a:solidFill>
                    <a:srgbClr val="FFFF00"/>
                  </a:solidFill>
                  <a:cs typeface="Symbol" charset="2"/>
                </a:rPr>
                <a:t>= </a:t>
              </a:r>
              <a:r>
                <a:rPr lang="it-IT" sz="3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     </a:t>
              </a:r>
              <a:r>
                <a:rPr lang="it-IT" sz="32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fs</a:t>
              </a:r>
              <a:r>
                <a:rPr lang="it-IT" sz="3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3200" dirty="0">
                  <a:solidFill>
                    <a:srgbClr val="FFFF00"/>
                  </a:solidFill>
                  <a:cs typeface="Symbol" charset="2"/>
                </a:rPr>
                <a:t> </a:t>
              </a:r>
              <a:endParaRPr lang="it-IT" sz="3200" baseline="-25000" dirty="0">
                <a:solidFill>
                  <a:srgbClr val="FFFF00"/>
                </a:solidFill>
                <a:cs typeface="Symbol" charset="2"/>
              </a:endParaRPr>
            </a:p>
          </p:txBody>
        </p:sp>
        <p:sp>
          <p:nvSpPr>
            <p:cNvPr id="5" name="Rettangolo 4"/>
            <p:cNvSpPr/>
            <p:nvPr/>
          </p:nvSpPr>
          <p:spPr>
            <a:xfrm>
              <a:off x="10856453" y="3457819"/>
              <a:ext cx="6142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baseline="-33000" dirty="0">
                  <a:solidFill>
                    <a:srgbClr val="FFFF00"/>
                  </a:solidFill>
                  <a:cs typeface="Symbol" charset="2"/>
                </a:rPr>
                <a:t>-30 </a:t>
              </a:r>
              <a:endParaRPr lang="it-IT" sz="3200" dirty="0">
                <a:solidFill>
                  <a:srgbClr val="FFFF00"/>
                </a:solidFill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10856453" y="3345122"/>
              <a:ext cx="71686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baseline="30000" dirty="0">
                  <a:solidFill>
                    <a:srgbClr val="FFFF00"/>
                  </a:solidFill>
                  <a:cs typeface="Symbol" charset="2"/>
                </a:rPr>
                <a:t>+80 </a:t>
              </a:r>
              <a:endParaRPr lang="it-IT" sz="3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3" name="Immagin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4390" y="1614188"/>
            <a:ext cx="3587024" cy="1800000"/>
          </a:xfrm>
          <a:prstGeom prst="rect">
            <a:avLst/>
          </a:prstGeom>
        </p:spPr>
      </p:pic>
      <p:pic>
        <p:nvPicPr>
          <p:cNvPr id="34" name="Immagine 3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34370" y="3249495"/>
            <a:ext cx="3587024" cy="1800000"/>
          </a:xfrm>
          <a:prstGeom prst="rect">
            <a:avLst/>
          </a:prstGeom>
        </p:spPr>
      </p:pic>
      <p:pic>
        <p:nvPicPr>
          <p:cNvPr id="35" name="Immagine 3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34370" y="4831009"/>
            <a:ext cx="3587024" cy="1800000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960752" y="2158317"/>
            <a:ext cx="891990" cy="687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baseline="30000" dirty="0">
              <a:latin typeface="Arial"/>
              <a:cs typeface="Arial"/>
            </a:endParaRPr>
          </a:p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130°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986676" y="3975848"/>
            <a:ext cx="89199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150°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960752" y="5581707"/>
            <a:ext cx="89199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170°</a:t>
            </a:r>
            <a:endParaRPr lang="it-IT" sz="4000" dirty="0">
              <a:solidFill>
                <a:schemeClr val="bg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05744" y="1720476"/>
            <a:ext cx="559326" cy="4642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3197839" y="1736331"/>
            <a:ext cx="559326" cy="4642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/>
          <p:cNvSpPr txBox="1"/>
          <p:nvPr/>
        </p:nvSpPr>
        <p:spPr>
          <a:xfrm>
            <a:off x="741873" y="1576310"/>
            <a:ext cx="88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baseline="30000" dirty="0">
                <a:solidFill>
                  <a:srgbClr val="FF0000"/>
                </a:solidFill>
                <a:latin typeface="Arial"/>
                <a:cs typeface="Arial"/>
              </a:rPr>
              <a:t>20</a:t>
            </a:r>
            <a: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7023120" y="4908704"/>
            <a:ext cx="558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E</a:t>
            </a:r>
            <a:r>
              <a:rPr lang="it-IT" sz="3600" baseline="-25000" dirty="0"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4342934" y="1968458"/>
            <a:ext cx="386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latin typeface="Symbol" charset="2"/>
                <a:cs typeface="Symbol" charset="2"/>
              </a:rPr>
              <a:t>t</a:t>
            </a:r>
            <a:endParaRPr lang="it-IT" sz="3600" baseline="-25000" dirty="0">
              <a:latin typeface="Symbol" charset="2"/>
              <a:cs typeface="Symbol" charset="2"/>
            </a:endParaRPr>
          </a:p>
        </p:txBody>
      </p:sp>
      <p:pic>
        <p:nvPicPr>
          <p:cNvPr id="50" name="Immagine 4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9" t="49725" b="25607"/>
          <a:stretch/>
        </p:blipFill>
        <p:spPr bwMode="auto">
          <a:xfrm>
            <a:off x="10272223" y="683723"/>
            <a:ext cx="1919777" cy="302050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ttangolo 50"/>
          <p:cNvSpPr/>
          <p:nvPr/>
        </p:nvSpPr>
        <p:spPr>
          <a:xfrm>
            <a:off x="10906829" y="683723"/>
            <a:ext cx="436961" cy="17483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2" name="Connettore 2 51"/>
          <p:cNvCxnSpPr/>
          <p:nvPr/>
        </p:nvCxnSpPr>
        <p:spPr>
          <a:xfrm>
            <a:off x="11232112" y="1633094"/>
            <a:ext cx="9629" cy="11370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3" name="CasellaDiTesto 52"/>
          <p:cNvSpPr txBox="1"/>
          <p:nvPr/>
        </p:nvSpPr>
        <p:spPr>
          <a:xfrm>
            <a:off x="10991165" y="2052260"/>
            <a:ext cx="510891" cy="30777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lIns="72000" rIns="72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239</a:t>
            </a: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pole tekstowe 39"/>
          <p:cNvSpPr txBox="1"/>
          <p:nvPr/>
        </p:nvSpPr>
        <p:spPr>
          <a:xfrm>
            <a:off x="9265094" y="4696538"/>
            <a:ext cx="426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Literature</a:t>
            </a:r>
            <a:r>
              <a:rPr lang="pl-PL" dirty="0"/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l-PL" dirty="0" err="1">
                <a:latin typeface="Symbol" panose="05050102010706020507" pitchFamily="18" charset="2"/>
              </a:rPr>
              <a:t>g</a:t>
            </a:r>
            <a:r>
              <a:rPr lang="pl-PL" dirty="0"/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= 2395(1)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1313921" y="5879469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pole tekstowe 1"/>
          <p:cNvSpPr txBox="1"/>
          <p:nvPr/>
        </p:nvSpPr>
        <p:spPr>
          <a:xfrm>
            <a:off x="4310688" y="2509319"/>
            <a:ext cx="54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[</a:t>
            </a:r>
            <a:r>
              <a:rPr lang="pl-PL" dirty="0" err="1"/>
              <a:t>fs</a:t>
            </a:r>
            <a:r>
              <a:rPr lang="pl-PL" dirty="0"/>
              <a:t>]</a:t>
            </a:r>
            <a:endParaRPr lang="en-GB" dirty="0"/>
          </a:p>
        </p:txBody>
      </p:sp>
      <p:sp>
        <p:nvSpPr>
          <p:cNvPr id="43" name="pole tekstowe 42"/>
          <p:cNvSpPr txBox="1"/>
          <p:nvPr/>
        </p:nvSpPr>
        <p:spPr>
          <a:xfrm>
            <a:off x="7581287" y="5001036"/>
            <a:ext cx="97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[</a:t>
            </a:r>
            <a:r>
              <a:rPr lang="pl-PL" sz="2400" dirty="0" err="1"/>
              <a:t>keV</a:t>
            </a:r>
            <a:r>
              <a:rPr lang="pl-PL" sz="2400" dirty="0"/>
              <a:t>]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2766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267" y="2162894"/>
            <a:ext cx="4103534" cy="349372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34757" y="2900845"/>
            <a:ext cx="3885638" cy="2709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sellaDiTesto 28"/>
          <p:cNvSpPr txBox="1"/>
          <p:nvPr/>
        </p:nvSpPr>
        <p:spPr>
          <a:xfrm>
            <a:off x="4525995" y="1534141"/>
            <a:ext cx="559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latin typeface="Arial"/>
                <a:cs typeface="Arial"/>
              </a:rPr>
              <a:t>18</a:t>
            </a:r>
            <a:r>
              <a:rPr lang="it-IT" sz="2400" dirty="0">
                <a:latin typeface="Arial"/>
                <a:cs typeface="Arial"/>
              </a:rPr>
              <a:t>O (7 </a:t>
            </a:r>
            <a:r>
              <a:rPr lang="it-IT" sz="2400" dirty="0" err="1">
                <a:latin typeface="Arial"/>
                <a:cs typeface="Arial"/>
              </a:rPr>
              <a:t>MeV</a:t>
            </a:r>
            <a:r>
              <a:rPr lang="it-IT" sz="2400" dirty="0">
                <a:latin typeface="Arial"/>
                <a:cs typeface="Arial"/>
              </a:rPr>
              <a:t>/A) + </a:t>
            </a:r>
            <a:r>
              <a:rPr lang="it-IT" sz="2400" baseline="30000" dirty="0">
                <a:latin typeface="Arial"/>
                <a:cs typeface="Arial"/>
              </a:rPr>
              <a:t>181</a:t>
            </a:r>
            <a:r>
              <a:rPr lang="it-IT" sz="2400" dirty="0">
                <a:latin typeface="Arial"/>
                <a:cs typeface="Arial"/>
              </a:rPr>
              <a:t>Ta target (6 mg/cm</a:t>
            </a:r>
            <a:r>
              <a:rPr lang="it-IT" sz="2400" baseline="30000" dirty="0">
                <a:latin typeface="Arial"/>
                <a:cs typeface="Arial"/>
              </a:rPr>
              <a:t>2</a:t>
            </a:r>
            <a:r>
              <a:rPr lang="it-IT" sz="2400" dirty="0">
                <a:latin typeface="Arial"/>
                <a:cs typeface="Arial"/>
              </a:rPr>
              <a:t>)</a:t>
            </a:r>
          </a:p>
        </p:txBody>
      </p:sp>
      <p:grpSp>
        <p:nvGrpSpPr>
          <p:cNvPr id="11" name="Grupa 10"/>
          <p:cNvGrpSpPr/>
          <p:nvPr/>
        </p:nvGrpSpPr>
        <p:grpSpPr>
          <a:xfrm>
            <a:off x="6408052" y="4641513"/>
            <a:ext cx="342189" cy="300542"/>
            <a:chOff x="5627293" y="4576320"/>
            <a:chExt cx="342189" cy="300542"/>
          </a:xfrm>
        </p:grpSpPr>
        <p:cxnSp>
          <p:nvCxnSpPr>
            <p:cNvPr id="44" name="Connettore 1 43"/>
            <p:cNvCxnSpPr/>
            <p:nvPr/>
          </p:nvCxnSpPr>
          <p:spPr>
            <a:xfrm>
              <a:off x="5798389" y="4576320"/>
              <a:ext cx="0" cy="300542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/>
          </p:nvCxnSpPr>
          <p:spPr>
            <a:xfrm>
              <a:off x="5627293" y="4732939"/>
              <a:ext cx="342189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CasellaDiTesto 46"/>
          <p:cNvSpPr txBox="1"/>
          <p:nvPr/>
        </p:nvSpPr>
        <p:spPr>
          <a:xfrm>
            <a:off x="7051239" y="5610424"/>
            <a:ext cx="558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E</a:t>
            </a:r>
            <a:r>
              <a:rPr lang="it-IT" sz="3600" baseline="-25000" dirty="0"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4013090" y="2662304"/>
            <a:ext cx="386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latin typeface="Symbol" charset="2"/>
                <a:cs typeface="Symbol" charset="2"/>
              </a:rPr>
              <a:t>t</a:t>
            </a:r>
            <a:endParaRPr lang="it-IT" sz="3600" baseline="-25000" dirty="0">
              <a:latin typeface="Symbol" charset="2"/>
              <a:cs typeface="Symbol" charset="2"/>
            </a:endParaRPr>
          </a:p>
        </p:txBody>
      </p:sp>
      <p:grpSp>
        <p:nvGrpSpPr>
          <p:cNvPr id="40" name="Grupa 39"/>
          <p:cNvGrpSpPr/>
          <p:nvPr/>
        </p:nvGrpSpPr>
        <p:grpSpPr>
          <a:xfrm>
            <a:off x="7003503" y="4913573"/>
            <a:ext cx="342189" cy="300542"/>
            <a:chOff x="5627293" y="4576320"/>
            <a:chExt cx="342189" cy="300542"/>
          </a:xfrm>
        </p:grpSpPr>
        <p:cxnSp>
          <p:nvCxnSpPr>
            <p:cNvPr id="41" name="Connettore 1 43"/>
            <p:cNvCxnSpPr/>
            <p:nvPr/>
          </p:nvCxnSpPr>
          <p:spPr>
            <a:xfrm>
              <a:off x="5798389" y="4576320"/>
              <a:ext cx="0" cy="300542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4"/>
            <p:cNvCxnSpPr/>
            <p:nvPr/>
          </p:nvCxnSpPr>
          <p:spPr>
            <a:xfrm>
              <a:off x="5627293" y="4732939"/>
              <a:ext cx="342189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a 48"/>
          <p:cNvGrpSpPr/>
          <p:nvPr/>
        </p:nvGrpSpPr>
        <p:grpSpPr>
          <a:xfrm>
            <a:off x="5358982" y="2213646"/>
            <a:ext cx="342189" cy="300542"/>
            <a:chOff x="5627293" y="4576320"/>
            <a:chExt cx="342189" cy="300542"/>
          </a:xfrm>
        </p:grpSpPr>
        <p:cxnSp>
          <p:nvCxnSpPr>
            <p:cNvPr id="50" name="Connettore 1 43"/>
            <p:cNvCxnSpPr/>
            <p:nvPr/>
          </p:nvCxnSpPr>
          <p:spPr>
            <a:xfrm>
              <a:off x="5798389" y="4576320"/>
              <a:ext cx="0" cy="300542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44"/>
            <p:cNvCxnSpPr/>
            <p:nvPr/>
          </p:nvCxnSpPr>
          <p:spPr>
            <a:xfrm>
              <a:off x="5627293" y="4732939"/>
              <a:ext cx="342189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a 51"/>
          <p:cNvGrpSpPr/>
          <p:nvPr/>
        </p:nvGrpSpPr>
        <p:grpSpPr>
          <a:xfrm>
            <a:off x="5799794" y="3852898"/>
            <a:ext cx="342189" cy="300542"/>
            <a:chOff x="5627293" y="4576320"/>
            <a:chExt cx="342189" cy="300542"/>
          </a:xfrm>
        </p:grpSpPr>
        <p:cxnSp>
          <p:nvCxnSpPr>
            <p:cNvPr id="53" name="Connettore 1 43"/>
            <p:cNvCxnSpPr/>
            <p:nvPr/>
          </p:nvCxnSpPr>
          <p:spPr>
            <a:xfrm>
              <a:off x="5798389" y="4576320"/>
              <a:ext cx="0" cy="300542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44"/>
            <p:cNvCxnSpPr/>
            <p:nvPr/>
          </p:nvCxnSpPr>
          <p:spPr>
            <a:xfrm>
              <a:off x="5627293" y="4732939"/>
              <a:ext cx="342189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a 54"/>
          <p:cNvGrpSpPr/>
          <p:nvPr/>
        </p:nvGrpSpPr>
        <p:grpSpPr>
          <a:xfrm>
            <a:off x="7562503" y="4913573"/>
            <a:ext cx="342189" cy="300542"/>
            <a:chOff x="5627293" y="4576320"/>
            <a:chExt cx="342189" cy="300542"/>
          </a:xfrm>
        </p:grpSpPr>
        <p:cxnSp>
          <p:nvCxnSpPr>
            <p:cNvPr id="56" name="Connettore 1 43"/>
            <p:cNvCxnSpPr/>
            <p:nvPr/>
          </p:nvCxnSpPr>
          <p:spPr>
            <a:xfrm>
              <a:off x="5798389" y="4576320"/>
              <a:ext cx="0" cy="300542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44"/>
            <p:cNvCxnSpPr/>
            <p:nvPr/>
          </p:nvCxnSpPr>
          <p:spPr>
            <a:xfrm>
              <a:off x="5627293" y="4732939"/>
              <a:ext cx="342189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owolny kształt 11"/>
          <p:cNvSpPr/>
          <p:nvPr/>
        </p:nvSpPr>
        <p:spPr>
          <a:xfrm>
            <a:off x="5326982" y="2211971"/>
            <a:ext cx="2544439" cy="2946603"/>
          </a:xfrm>
          <a:custGeom>
            <a:avLst/>
            <a:gdLst>
              <a:gd name="connsiteX0" fmla="*/ 60806 w 2544439"/>
              <a:gd name="connsiteY0" fmla="*/ 47135 h 2946603"/>
              <a:gd name="connsiteX1" fmla="*/ 69771 w 2544439"/>
              <a:gd name="connsiteY1" fmla="*/ 540194 h 2946603"/>
              <a:gd name="connsiteX2" fmla="*/ 78736 w 2544439"/>
              <a:gd name="connsiteY2" fmla="*/ 1069111 h 2946603"/>
              <a:gd name="connsiteX3" fmla="*/ 105630 w 2544439"/>
              <a:gd name="connsiteY3" fmla="*/ 1445629 h 2946603"/>
              <a:gd name="connsiteX4" fmla="*/ 105630 w 2544439"/>
              <a:gd name="connsiteY4" fmla="*/ 1669747 h 2946603"/>
              <a:gd name="connsiteX5" fmla="*/ 105630 w 2544439"/>
              <a:gd name="connsiteY5" fmla="*/ 1768358 h 2946603"/>
              <a:gd name="connsiteX6" fmla="*/ 186312 w 2544439"/>
              <a:gd name="connsiteY6" fmla="*/ 1866970 h 2946603"/>
              <a:gd name="connsiteX7" fmla="*/ 275959 w 2544439"/>
              <a:gd name="connsiteY7" fmla="*/ 2073158 h 2946603"/>
              <a:gd name="connsiteX8" fmla="*/ 383536 w 2544439"/>
              <a:gd name="connsiteY8" fmla="*/ 2261417 h 2946603"/>
              <a:gd name="connsiteX9" fmla="*/ 455253 w 2544439"/>
              <a:gd name="connsiteY9" fmla="*/ 2413817 h 2946603"/>
              <a:gd name="connsiteX10" fmla="*/ 634547 w 2544439"/>
              <a:gd name="connsiteY10" fmla="*/ 2620005 h 2946603"/>
              <a:gd name="connsiteX11" fmla="*/ 849700 w 2544439"/>
              <a:gd name="connsiteY11" fmla="*/ 2754476 h 2946603"/>
              <a:gd name="connsiteX12" fmla="*/ 1154500 w 2544439"/>
              <a:gd name="connsiteY12" fmla="*/ 2862053 h 2946603"/>
              <a:gd name="connsiteX13" fmla="*/ 1324830 w 2544439"/>
              <a:gd name="connsiteY13" fmla="*/ 2942735 h 2946603"/>
              <a:gd name="connsiteX14" fmla="*/ 1495159 w 2544439"/>
              <a:gd name="connsiteY14" fmla="*/ 2933770 h 2946603"/>
              <a:gd name="connsiteX15" fmla="*/ 1728242 w 2544439"/>
              <a:gd name="connsiteY15" fmla="*/ 2933770 h 2946603"/>
              <a:gd name="connsiteX16" fmla="*/ 1934430 w 2544439"/>
              <a:gd name="connsiteY16" fmla="*/ 2942735 h 2946603"/>
              <a:gd name="connsiteX17" fmla="*/ 2104759 w 2544439"/>
              <a:gd name="connsiteY17" fmla="*/ 2942735 h 2946603"/>
              <a:gd name="connsiteX18" fmla="*/ 2445418 w 2544439"/>
              <a:gd name="connsiteY18" fmla="*/ 2924805 h 2946603"/>
              <a:gd name="connsiteX19" fmla="*/ 2544030 w 2544439"/>
              <a:gd name="connsiteY19" fmla="*/ 2897911 h 2946603"/>
              <a:gd name="connsiteX20" fmla="*/ 2472312 w 2544439"/>
              <a:gd name="connsiteY20" fmla="*/ 2862053 h 2946603"/>
              <a:gd name="connsiteX21" fmla="*/ 2284053 w 2544439"/>
              <a:gd name="connsiteY21" fmla="*/ 2817229 h 2946603"/>
              <a:gd name="connsiteX22" fmla="*/ 2077865 w 2544439"/>
              <a:gd name="connsiteY22" fmla="*/ 2754476 h 2946603"/>
              <a:gd name="connsiteX23" fmla="*/ 1889606 w 2544439"/>
              <a:gd name="connsiteY23" fmla="*/ 2700688 h 2946603"/>
              <a:gd name="connsiteX24" fmla="*/ 1764100 w 2544439"/>
              <a:gd name="connsiteY24" fmla="*/ 2620005 h 2946603"/>
              <a:gd name="connsiteX25" fmla="*/ 1692383 w 2544439"/>
              <a:gd name="connsiteY25" fmla="*/ 2521394 h 2946603"/>
              <a:gd name="connsiteX26" fmla="*/ 1593771 w 2544439"/>
              <a:gd name="connsiteY26" fmla="*/ 2422782 h 2946603"/>
              <a:gd name="connsiteX27" fmla="*/ 1557912 w 2544439"/>
              <a:gd name="connsiteY27" fmla="*/ 2386923 h 2946603"/>
              <a:gd name="connsiteX28" fmla="*/ 1441371 w 2544439"/>
              <a:gd name="connsiteY28" fmla="*/ 2342100 h 2946603"/>
              <a:gd name="connsiteX29" fmla="*/ 1351724 w 2544439"/>
              <a:gd name="connsiteY29" fmla="*/ 2279347 h 2946603"/>
              <a:gd name="connsiteX30" fmla="*/ 1199324 w 2544439"/>
              <a:gd name="connsiteY30" fmla="*/ 1831111 h 2946603"/>
              <a:gd name="connsiteX31" fmla="*/ 1136571 w 2544439"/>
              <a:gd name="connsiteY31" fmla="*/ 1535276 h 2946603"/>
              <a:gd name="connsiteX32" fmla="*/ 1109677 w 2544439"/>
              <a:gd name="connsiteY32" fmla="*/ 1320123 h 2946603"/>
              <a:gd name="connsiteX33" fmla="*/ 1073818 w 2544439"/>
              <a:gd name="connsiteY33" fmla="*/ 1149794 h 2946603"/>
              <a:gd name="connsiteX34" fmla="*/ 1073818 w 2544439"/>
              <a:gd name="connsiteY34" fmla="*/ 988429 h 2946603"/>
              <a:gd name="connsiteX35" fmla="*/ 1055889 w 2544439"/>
              <a:gd name="connsiteY35" fmla="*/ 898782 h 2946603"/>
              <a:gd name="connsiteX36" fmla="*/ 1037959 w 2544439"/>
              <a:gd name="connsiteY36" fmla="*/ 683629 h 2946603"/>
              <a:gd name="connsiteX37" fmla="*/ 1011065 w 2544439"/>
              <a:gd name="connsiteY37" fmla="*/ 522264 h 2946603"/>
              <a:gd name="connsiteX38" fmla="*/ 975206 w 2544439"/>
              <a:gd name="connsiteY38" fmla="*/ 369864 h 2946603"/>
              <a:gd name="connsiteX39" fmla="*/ 930383 w 2544439"/>
              <a:gd name="connsiteY39" fmla="*/ 199535 h 2946603"/>
              <a:gd name="connsiteX40" fmla="*/ 912453 w 2544439"/>
              <a:gd name="connsiteY40" fmla="*/ 38170 h 2946603"/>
              <a:gd name="connsiteX41" fmla="*/ 60806 w 2544439"/>
              <a:gd name="connsiteY41" fmla="*/ 47135 h 294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544439" h="2946603">
                <a:moveTo>
                  <a:pt x="60806" y="47135"/>
                </a:moveTo>
                <a:cubicBezTo>
                  <a:pt x="-79641" y="130806"/>
                  <a:pt x="66783" y="369865"/>
                  <a:pt x="69771" y="540194"/>
                </a:cubicBezTo>
                <a:cubicBezTo>
                  <a:pt x="72759" y="710523"/>
                  <a:pt x="72760" y="918205"/>
                  <a:pt x="78736" y="1069111"/>
                </a:cubicBezTo>
                <a:cubicBezTo>
                  <a:pt x="84712" y="1220017"/>
                  <a:pt x="101148" y="1345523"/>
                  <a:pt x="105630" y="1445629"/>
                </a:cubicBezTo>
                <a:cubicBezTo>
                  <a:pt x="110112" y="1545735"/>
                  <a:pt x="105630" y="1669747"/>
                  <a:pt x="105630" y="1669747"/>
                </a:cubicBezTo>
                <a:cubicBezTo>
                  <a:pt x="105630" y="1723535"/>
                  <a:pt x="92183" y="1735488"/>
                  <a:pt x="105630" y="1768358"/>
                </a:cubicBezTo>
                <a:cubicBezTo>
                  <a:pt x="119077" y="1801228"/>
                  <a:pt x="157924" y="1816170"/>
                  <a:pt x="186312" y="1866970"/>
                </a:cubicBezTo>
                <a:cubicBezTo>
                  <a:pt x="214700" y="1917770"/>
                  <a:pt x="243088" y="2007417"/>
                  <a:pt x="275959" y="2073158"/>
                </a:cubicBezTo>
                <a:cubicBezTo>
                  <a:pt x="308830" y="2138899"/>
                  <a:pt x="353654" y="2204640"/>
                  <a:pt x="383536" y="2261417"/>
                </a:cubicBezTo>
                <a:cubicBezTo>
                  <a:pt x="413418" y="2318194"/>
                  <a:pt x="413418" y="2354052"/>
                  <a:pt x="455253" y="2413817"/>
                </a:cubicBezTo>
                <a:cubicBezTo>
                  <a:pt x="497088" y="2473582"/>
                  <a:pt x="568806" y="2563229"/>
                  <a:pt x="634547" y="2620005"/>
                </a:cubicBezTo>
                <a:cubicBezTo>
                  <a:pt x="700288" y="2676781"/>
                  <a:pt x="763041" y="2714135"/>
                  <a:pt x="849700" y="2754476"/>
                </a:cubicBezTo>
                <a:cubicBezTo>
                  <a:pt x="936359" y="2794817"/>
                  <a:pt x="1075312" y="2830677"/>
                  <a:pt x="1154500" y="2862053"/>
                </a:cubicBezTo>
                <a:cubicBezTo>
                  <a:pt x="1233688" y="2893430"/>
                  <a:pt x="1268054" y="2930782"/>
                  <a:pt x="1324830" y="2942735"/>
                </a:cubicBezTo>
                <a:cubicBezTo>
                  <a:pt x="1381606" y="2954688"/>
                  <a:pt x="1427924" y="2935264"/>
                  <a:pt x="1495159" y="2933770"/>
                </a:cubicBezTo>
                <a:cubicBezTo>
                  <a:pt x="1562394" y="2932276"/>
                  <a:pt x="1655030" y="2932276"/>
                  <a:pt x="1728242" y="2933770"/>
                </a:cubicBezTo>
                <a:cubicBezTo>
                  <a:pt x="1801454" y="2935264"/>
                  <a:pt x="1871677" y="2941241"/>
                  <a:pt x="1934430" y="2942735"/>
                </a:cubicBezTo>
                <a:cubicBezTo>
                  <a:pt x="1997183" y="2944229"/>
                  <a:pt x="2019594" y="2945723"/>
                  <a:pt x="2104759" y="2942735"/>
                </a:cubicBezTo>
                <a:cubicBezTo>
                  <a:pt x="2189924" y="2939747"/>
                  <a:pt x="2372206" y="2932276"/>
                  <a:pt x="2445418" y="2924805"/>
                </a:cubicBezTo>
                <a:cubicBezTo>
                  <a:pt x="2518630" y="2917334"/>
                  <a:pt x="2539548" y="2908370"/>
                  <a:pt x="2544030" y="2897911"/>
                </a:cubicBezTo>
                <a:cubicBezTo>
                  <a:pt x="2548512" y="2887452"/>
                  <a:pt x="2515642" y="2875500"/>
                  <a:pt x="2472312" y="2862053"/>
                </a:cubicBezTo>
                <a:cubicBezTo>
                  <a:pt x="2428983" y="2848606"/>
                  <a:pt x="2349794" y="2835158"/>
                  <a:pt x="2284053" y="2817229"/>
                </a:cubicBezTo>
                <a:cubicBezTo>
                  <a:pt x="2218312" y="2799300"/>
                  <a:pt x="2077865" y="2754476"/>
                  <a:pt x="2077865" y="2754476"/>
                </a:cubicBezTo>
                <a:cubicBezTo>
                  <a:pt x="2012124" y="2735053"/>
                  <a:pt x="1941900" y="2723100"/>
                  <a:pt x="1889606" y="2700688"/>
                </a:cubicBezTo>
                <a:cubicBezTo>
                  <a:pt x="1837312" y="2678276"/>
                  <a:pt x="1796971" y="2649887"/>
                  <a:pt x="1764100" y="2620005"/>
                </a:cubicBezTo>
                <a:cubicBezTo>
                  <a:pt x="1731230" y="2590123"/>
                  <a:pt x="1720771" y="2554264"/>
                  <a:pt x="1692383" y="2521394"/>
                </a:cubicBezTo>
                <a:cubicBezTo>
                  <a:pt x="1663995" y="2488524"/>
                  <a:pt x="1593771" y="2422782"/>
                  <a:pt x="1593771" y="2422782"/>
                </a:cubicBezTo>
                <a:cubicBezTo>
                  <a:pt x="1571359" y="2400370"/>
                  <a:pt x="1583312" y="2400370"/>
                  <a:pt x="1557912" y="2386923"/>
                </a:cubicBezTo>
                <a:cubicBezTo>
                  <a:pt x="1532512" y="2373476"/>
                  <a:pt x="1475736" y="2360029"/>
                  <a:pt x="1441371" y="2342100"/>
                </a:cubicBezTo>
                <a:cubicBezTo>
                  <a:pt x="1407006" y="2324171"/>
                  <a:pt x="1392065" y="2364512"/>
                  <a:pt x="1351724" y="2279347"/>
                </a:cubicBezTo>
                <a:cubicBezTo>
                  <a:pt x="1311383" y="2194182"/>
                  <a:pt x="1235183" y="1955123"/>
                  <a:pt x="1199324" y="1831111"/>
                </a:cubicBezTo>
                <a:cubicBezTo>
                  <a:pt x="1163465" y="1707099"/>
                  <a:pt x="1151512" y="1620441"/>
                  <a:pt x="1136571" y="1535276"/>
                </a:cubicBezTo>
                <a:cubicBezTo>
                  <a:pt x="1121630" y="1450111"/>
                  <a:pt x="1120136" y="1384370"/>
                  <a:pt x="1109677" y="1320123"/>
                </a:cubicBezTo>
                <a:cubicBezTo>
                  <a:pt x="1099218" y="1255876"/>
                  <a:pt x="1079794" y="1205076"/>
                  <a:pt x="1073818" y="1149794"/>
                </a:cubicBezTo>
                <a:cubicBezTo>
                  <a:pt x="1067842" y="1094512"/>
                  <a:pt x="1076806" y="1030264"/>
                  <a:pt x="1073818" y="988429"/>
                </a:cubicBezTo>
                <a:cubicBezTo>
                  <a:pt x="1070830" y="946594"/>
                  <a:pt x="1061865" y="949582"/>
                  <a:pt x="1055889" y="898782"/>
                </a:cubicBezTo>
                <a:cubicBezTo>
                  <a:pt x="1049913" y="847982"/>
                  <a:pt x="1045430" y="746382"/>
                  <a:pt x="1037959" y="683629"/>
                </a:cubicBezTo>
                <a:cubicBezTo>
                  <a:pt x="1030488" y="620876"/>
                  <a:pt x="1021524" y="574558"/>
                  <a:pt x="1011065" y="522264"/>
                </a:cubicBezTo>
                <a:cubicBezTo>
                  <a:pt x="1000606" y="469970"/>
                  <a:pt x="988653" y="423652"/>
                  <a:pt x="975206" y="369864"/>
                </a:cubicBezTo>
                <a:cubicBezTo>
                  <a:pt x="961759" y="316076"/>
                  <a:pt x="940842" y="254817"/>
                  <a:pt x="930383" y="199535"/>
                </a:cubicBezTo>
                <a:cubicBezTo>
                  <a:pt x="919924" y="144253"/>
                  <a:pt x="1054394" y="65064"/>
                  <a:pt x="912453" y="38170"/>
                </a:cubicBezTo>
                <a:cubicBezTo>
                  <a:pt x="770512" y="11276"/>
                  <a:pt x="201253" y="-36536"/>
                  <a:pt x="60806" y="47135"/>
                </a:cubicBezTo>
                <a:close/>
              </a:path>
            </a:pathLst>
          </a:cu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2" y="3174326"/>
            <a:ext cx="3323859" cy="2077412"/>
          </a:xfrm>
          <a:prstGeom prst="rect">
            <a:avLst/>
          </a:prstGeom>
        </p:spPr>
      </p:pic>
      <p:sp>
        <p:nvSpPr>
          <p:cNvPr id="58" name="CasellaDiTesto 23"/>
          <p:cNvSpPr txBox="1"/>
          <p:nvPr/>
        </p:nvSpPr>
        <p:spPr>
          <a:xfrm>
            <a:off x="7436454" y="2636394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aseline="30000" dirty="0">
                <a:solidFill>
                  <a:srgbClr val="FF0000"/>
                </a:solidFill>
                <a:latin typeface="Arial"/>
                <a:cs typeface="Arial"/>
              </a:rPr>
              <a:t>16</a:t>
            </a:r>
            <a:r>
              <a:rPr lang="pl-PL" sz="40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endParaRPr lang="it-IT" sz="4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9" name="CasellaDiTesto 23"/>
          <p:cNvSpPr txBox="1"/>
          <p:nvPr/>
        </p:nvSpPr>
        <p:spPr>
          <a:xfrm>
            <a:off x="2589339" y="4909793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aseline="30000" dirty="0">
                <a:solidFill>
                  <a:srgbClr val="FF0000"/>
                </a:solidFill>
                <a:latin typeface="Arial"/>
                <a:cs typeface="Arial"/>
              </a:rPr>
              <a:t>16</a:t>
            </a:r>
            <a:r>
              <a:rPr lang="pl-PL" sz="40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endParaRPr lang="it-IT" sz="4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pole tekstowe 17">
            <a:extLst>
              <a:ext uri="{FF2B5EF4-FFF2-40B4-BE49-F238E27FC236}">
                <a16:creationId xmlns:a16="http://schemas.microsoft.com/office/drawing/2014/main" id="{47B145C5-2BC5-D043-A846-9B6BD5806CFC}"/>
              </a:ext>
            </a:extLst>
          </p:cNvPr>
          <p:cNvSpPr txBox="1"/>
          <p:nvPr/>
        </p:nvSpPr>
        <p:spPr>
          <a:xfrm>
            <a:off x="134757" y="60609"/>
            <a:ext cx="7164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DSAM </a:t>
            </a:r>
            <a:r>
              <a:rPr lang="pl-PL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Case of </a:t>
            </a:r>
            <a:r>
              <a:rPr lang="pl-PL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r-IN" sz="2800" dirty="0">
                <a:solidFill>
                  <a:srgbClr val="FFFF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–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67" y="2168951"/>
            <a:ext cx="1540596" cy="2472562"/>
          </a:xfrm>
          <a:prstGeom prst="rect">
            <a:avLst/>
          </a:prstGeom>
        </p:spPr>
      </p:pic>
      <p:sp>
        <p:nvSpPr>
          <p:cNvPr id="31" name="pole tekstowe 30"/>
          <p:cNvSpPr txBox="1"/>
          <p:nvPr/>
        </p:nvSpPr>
        <p:spPr>
          <a:xfrm>
            <a:off x="9731007" y="3799899"/>
            <a:ext cx="871483" cy="523220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 b="1" baseline="30000" dirty="0">
                <a:solidFill>
                  <a:schemeClr val="bg1"/>
                </a:solidFill>
              </a:rPr>
              <a:t>16</a:t>
            </a:r>
            <a:r>
              <a:rPr lang="pl-PL" sz="2800" b="1" dirty="0">
                <a:solidFill>
                  <a:schemeClr val="bg1"/>
                </a:solidFill>
              </a:rPr>
              <a:t>C</a:t>
            </a:r>
            <a:endParaRPr lang="en-GB" sz="2800" b="1" dirty="0">
              <a:solidFill>
                <a:schemeClr val="bg1"/>
              </a:solidFill>
            </a:endParaRPr>
          </a:p>
        </p:txBody>
      </p:sp>
      <p:cxnSp>
        <p:nvCxnSpPr>
          <p:cNvPr id="32" name="Connettore 2 51"/>
          <p:cNvCxnSpPr/>
          <p:nvPr/>
        </p:nvCxnSpPr>
        <p:spPr>
          <a:xfrm>
            <a:off x="10690644" y="2514188"/>
            <a:ext cx="9629" cy="11370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3" name="pole tekstowe 32"/>
          <p:cNvSpPr txBox="1"/>
          <p:nvPr/>
        </p:nvSpPr>
        <p:spPr>
          <a:xfrm>
            <a:off x="8825891" y="5097470"/>
            <a:ext cx="426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Literature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l-PL" dirty="0" err="1">
                <a:latin typeface="Symbol" panose="05050102010706020507" pitchFamily="18" charset="2"/>
              </a:rPr>
              <a:t>g</a:t>
            </a:r>
            <a:r>
              <a:rPr lang="pl-PL" dirty="0"/>
              <a:t> =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2217(2)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11383563" y="5427861"/>
            <a:ext cx="753545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34" name="pole tekstowe 33"/>
          <p:cNvSpPr txBox="1"/>
          <p:nvPr/>
        </p:nvSpPr>
        <p:spPr>
          <a:xfrm>
            <a:off x="3999158" y="3208808"/>
            <a:ext cx="54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[</a:t>
            </a:r>
            <a:r>
              <a:rPr lang="pl-PL" dirty="0" err="1"/>
              <a:t>fs</a:t>
            </a:r>
            <a:r>
              <a:rPr lang="pl-PL" dirty="0"/>
              <a:t>]</a:t>
            </a:r>
            <a:endParaRPr lang="en-GB" dirty="0"/>
          </a:p>
        </p:txBody>
      </p:sp>
      <p:sp>
        <p:nvSpPr>
          <p:cNvPr id="35" name="pole tekstowe 34"/>
          <p:cNvSpPr txBox="1"/>
          <p:nvPr/>
        </p:nvSpPr>
        <p:spPr>
          <a:xfrm>
            <a:off x="7562503" y="5702756"/>
            <a:ext cx="97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[</a:t>
            </a:r>
            <a:r>
              <a:rPr lang="pl-PL" sz="2400" dirty="0" err="1"/>
              <a:t>keV</a:t>
            </a:r>
            <a:r>
              <a:rPr lang="pl-PL" sz="2400" dirty="0"/>
              <a:t>]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0857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5347" y="-419290"/>
            <a:ext cx="9404723" cy="1400530"/>
          </a:xfrm>
        </p:spPr>
        <p:txBody>
          <a:bodyPr>
            <a:normAutofit/>
          </a:bodyPr>
          <a:lstStyle/>
          <a:p>
            <a:r>
              <a:rPr lang="pl-PL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074229" y="5620119"/>
            <a:ext cx="611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MBPT: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J.D. Holt, et al., Eur. Phys. J. A49, 39 (2013).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IMSRG: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S.K.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Bogner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et al., Phys. Rev. Lett. 113:142501 (2014).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K. Hebeler, et al., Annu. Rev. Nucl. Part. Sci. 65, 457 (2015).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NCSM: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Forssén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et al., J. Phys. G: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Part. Phys. 40, 055105 (2013).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NN:D.R.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Entem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and R.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Machleidt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Phys. Rev. C 68, 041001(R)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(2003); J.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Simonis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et al., Phys. Rev. C 93, 011302(R) (2016).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43436" y="6195817"/>
            <a:ext cx="538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lifetimes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with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branching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51" y="512807"/>
            <a:ext cx="8013346" cy="517293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1" y="507944"/>
            <a:ext cx="8241296" cy="5177798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740942" y="4868100"/>
            <a:ext cx="10149841" cy="138499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GB" sz="2800" b="1" baseline="30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O, our result is fully  consistent with the </a:t>
            </a:r>
            <a:r>
              <a:rPr lang="en-GB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 initio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calculations which include  three-nucleon forces (calculation employing only NN interaction are NOT satisfactory).</a:t>
            </a:r>
            <a:endParaRPr lang="pl-PL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tangolo 7"/>
          <p:cNvSpPr/>
          <p:nvPr/>
        </p:nvSpPr>
        <p:spPr>
          <a:xfrm>
            <a:off x="4166892" y="1387775"/>
            <a:ext cx="341376" cy="2422225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8"/>
          <p:cNvSpPr txBox="1"/>
          <p:nvPr/>
        </p:nvSpPr>
        <p:spPr>
          <a:xfrm>
            <a:off x="337865" y="3982197"/>
            <a:ext cx="5601213" cy="78175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28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it-IT" sz="2800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it-IT" sz="28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it-IT" sz="28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it-IT" sz="2800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endParaRPr lang="it-IT" sz="2800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it-IT" sz="28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it-IT" sz="2800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it-IT" sz="28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it-IT" sz="28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</a:p>
        </p:txBody>
      </p:sp>
      <p:cxnSp>
        <p:nvCxnSpPr>
          <p:cNvPr id="11" name="Łącznik prosty ze strzałką 10"/>
          <p:cNvCxnSpPr/>
          <p:nvPr/>
        </p:nvCxnSpPr>
        <p:spPr>
          <a:xfrm flipV="1">
            <a:off x="3801035" y="3169127"/>
            <a:ext cx="365857" cy="8159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3">
            <a:extLst>
              <a:ext uri="{FF2B5EF4-FFF2-40B4-BE49-F238E27FC236}">
                <a16:creationId xmlns:a16="http://schemas.microsoft.com/office/drawing/2014/main" id="{F661FDD3-50BA-42FD-85AA-AEDC28B65021}"/>
              </a:ext>
            </a:extLst>
          </p:cNvPr>
          <p:cNvSpPr/>
          <p:nvPr/>
        </p:nvSpPr>
        <p:spPr>
          <a:xfrm>
            <a:off x="-21771" y="-27800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</a:rPr>
              <a:t>Pioneer work at AGATA-VAMOS-PARIS :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</a:rPr>
              <a:t>M. </a:t>
            </a:r>
            <a:r>
              <a:rPr lang="en-US" i="1" dirty="0" err="1">
                <a:latin typeface="Calibri" panose="020F0502020204030204" pitchFamily="34" charset="0"/>
              </a:rPr>
              <a:t>Ciemala</a:t>
            </a:r>
            <a:r>
              <a:rPr lang="pl-PL" i="1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 , PRC. C101, 021303(R) (2020)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1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236F4F-108F-4C61-A176-5B4DEDD8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89" y="266353"/>
            <a:ext cx="10353762" cy="970450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E775s: Testing 3-body interactions from controlled lifetime measurement using a RIB beam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7A6F44-67FF-44D6-857D-6F96F1051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637" y="1732449"/>
            <a:ext cx="4306920" cy="4058751"/>
          </a:xfrm>
        </p:spPr>
        <p:txBody>
          <a:bodyPr/>
          <a:lstStyle/>
          <a:p>
            <a:pPr marL="36900" indent="0">
              <a:buNone/>
            </a:pPr>
            <a:r>
              <a:rPr lang="en-US" dirty="0">
                <a:solidFill>
                  <a:schemeClr val="tx1"/>
                </a:solidFill>
              </a:rPr>
              <a:t>Method: </a:t>
            </a:r>
            <a:r>
              <a:rPr lang="pl-PL" b="1" dirty="0">
                <a:solidFill>
                  <a:schemeClr val="tx1"/>
                </a:solidFill>
              </a:rPr>
              <a:t>L</a:t>
            </a:r>
            <a:r>
              <a:rPr lang="en-US" b="1" dirty="0" err="1">
                <a:solidFill>
                  <a:schemeClr val="tx1"/>
                </a:solidFill>
              </a:rPr>
              <a:t>ifetime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measurement in the femto-sec. scale (DSAM method) using the direct reaction </a:t>
            </a:r>
            <a:endParaRPr lang="pl-PL" dirty="0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n-US" baseline="30000" dirty="0">
                <a:solidFill>
                  <a:schemeClr val="tx1"/>
                </a:solidFill>
              </a:rPr>
              <a:t>19</a:t>
            </a:r>
            <a:r>
              <a:rPr lang="en-US" dirty="0">
                <a:solidFill>
                  <a:schemeClr val="tx1"/>
                </a:solidFill>
              </a:rPr>
              <a:t>O(</a:t>
            </a:r>
            <a:r>
              <a:rPr lang="en-US" dirty="0" err="1">
                <a:solidFill>
                  <a:schemeClr val="tx1"/>
                </a:solidFill>
              </a:rPr>
              <a:t>d,p</a:t>
            </a:r>
            <a:r>
              <a:rPr lang="en-US" dirty="0">
                <a:solidFill>
                  <a:schemeClr val="tx1"/>
                </a:solidFill>
              </a:rPr>
              <a:t>)20O from a post-accelerated </a:t>
            </a:r>
            <a:r>
              <a:rPr lang="en-US" baseline="30000" dirty="0">
                <a:solidFill>
                  <a:schemeClr val="tx1"/>
                </a:solidFill>
              </a:rPr>
              <a:t>19</a:t>
            </a:r>
            <a:r>
              <a:rPr lang="en-US" dirty="0">
                <a:solidFill>
                  <a:schemeClr val="tx1"/>
                </a:solidFill>
              </a:rPr>
              <a:t>O beam from the SPIRAL1 facility. (5</a:t>
            </a:r>
            <a:r>
              <a:rPr lang="pl-PL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10</a:t>
            </a:r>
            <a:r>
              <a:rPr lang="en-US" baseline="30000" dirty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pps @ 8 MeV/A ). </a:t>
            </a:r>
            <a:endParaRPr lang="pl-PL" dirty="0">
              <a:solidFill>
                <a:schemeClr val="tx1"/>
              </a:solidFill>
            </a:endParaRPr>
          </a:p>
          <a:p>
            <a:pPr marL="36900" indent="0">
              <a:buNone/>
            </a:pPr>
            <a:endParaRPr lang="pl-PL" b="1" dirty="0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n-US" b="1" dirty="0">
                <a:solidFill>
                  <a:schemeClr val="tx1"/>
                </a:solidFill>
              </a:rPr>
              <a:t>Unique at GANIL.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AE48BD1-AD6A-4FC8-8578-1EFB9ED9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486BC6F-0C2B-47FC-A943-BB36C885C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96" y="1732449"/>
            <a:ext cx="5847008" cy="39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474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emny błękit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iemny błękit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emny błękit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18593</TotalTime>
  <Words>3646</Words>
  <Application>Microsoft Office PowerPoint</Application>
  <PresentationFormat>Panoramiczny</PresentationFormat>
  <Paragraphs>538</Paragraphs>
  <Slides>40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16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57" baseType="lpstr">
      <vt:lpstr>ＭＳ 明朝</vt:lpstr>
      <vt:lpstr>Arial</vt:lpstr>
      <vt:lpstr>Calibri</vt:lpstr>
      <vt:lpstr>Calisto MT</vt:lpstr>
      <vt:lpstr>Corbel</vt:lpstr>
      <vt:lpstr>DejaVu Sans</vt:lpstr>
      <vt:lpstr>Mangal</vt:lpstr>
      <vt:lpstr>MS ??</vt:lpstr>
      <vt:lpstr>Symbol</vt:lpstr>
      <vt:lpstr>Tahoma</vt:lpstr>
      <vt:lpstr>Times</vt:lpstr>
      <vt:lpstr>Times New Roman</vt:lpstr>
      <vt:lpstr>Trebuchet MS</vt:lpstr>
      <vt:lpstr>Wingdings</vt:lpstr>
      <vt:lpstr>Wingdings 2</vt:lpstr>
      <vt:lpstr>Wingdings 3</vt:lpstr>
      <vt:lpstr>Ciemny błękit</vt:lpstr>
      <vt:lpstr>Gamma-ray spectroscopy studies of neutron-rich light nuclei at GANIL and CCB IFJ PAN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Results</vt:lpstr>
      <vt:lpstr> E775s: Testing 3-body interactions from controlled lifetime measurement using a RIB beam</vt:lpstr>
      <vt:lpstr>E775 GANIL, Results</vt:lpstr>
      <vt:lpstr>16C case – latest news</vt:lpstr>
      <vt:lpstr>16C case – latest news</vt:lpstr>
      <vt:lpstr>Prezentacja programu PowerPoint</vt:lpstr>
      <vt:lpstr>Prezentacja programu PowerPoint</vt:lpstr>
      <vt:lpstr>Prezentacja programu PowerPoint</vt:lpstr>
      <vt:lpstr>Prezentacja programu PowerPoint</vt:lpstr>
      <vt:lpstr>Conclusions</vt:lpstr>
      <vt:lpstr>Acknowledgements</vt:lpstr>
      <vt:lpstr>Prezentacja programu PowerPoint</vt:lpstr>
      <vt:lpstr>PARIS timing: large improvement in ion mass reconstruction</vt:lpstr>
      <vt:lpstr>Prezentacja programu PowerPoint</vt:lpstr>
      <vt:lpstr>Prezentacja programu PowerPoint</vt:lpstr>
      <vt:lpstr>Prezentacja programu PowerPoint</vt:lpstr>
      <vt:lpstr>Prezentacja programu PowerPoint</vt:lpstr>
      <vt:lpstr>Oxygens</vt:lpstr>
      <vt:lpstr>Prezentacja programu PowerPoint</vt:lpstr>
      <vt:lpstr>20O excited states lifetimes – other experiment at GANIL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results with PARIS array</dc:title>
  <dc:creator>admin</dc:creator>
  <cp:lastModifiedBy>User</cp:lastModifiedBy>
  <cp:revision>1058</cp:revision>
  <dcterms:created xsi:type="dcterms:W3CDTF">2017-10-06T08:26:45Z</dcterms:created>
  <dcterms:modified xsi:type="dcterms:W3CDTF">2024-11-27T18:23:20Z</dcterms:modified>
</cp:coreProperties>
</file>