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4" r:id="rId1"/>
  </p:sldMasterIdLst>
  <p:notesMasterIdLst>
    <p:notesMasterId r:id="rId56"/>
  </p:notesMasterIdLst>
  <p:sldIdLst>
    <p:sldId id="277" r:id="rId2"/>
    <p:sldId id="550" r:id="rId3"/>
    <p:sldId id="518" r:id="rId4"/>
    <p:sldId id="519" r:id="rId5"/>
    <p:sldId id="525" r:id="rId6"/>
    <p:sldId id="529" r:id="rId7"/>
    <p:sldId id="530" r:id="rId8"/>
    <p:sldId id="540" r:id="rId9"/>
    <p:sldId id="520" r:id="rId10"/>
    <p:sldId id="468" r:id="rId11"/>
    <p:sldId id="379" r:id="rId12"/>
    <p:sldId id="303" r:id="rId13"/>
    <p:sldId id="324" r:id="rId14"/>
    <p:sldId id="448" r:id="rId15"/>
    <p:sldId id="389" r:id="rId16"/>
    <p:sldId id="284" r:id="rId17"/>
    <p:sldId id="289" r:id="rId18"/>
    <p:sldId id="521" r:id="rId19"/>
    <p:sldId id="306" r:id="rId20"/>
    <p:sldId id="307" r:id="rId21"/>
    <p:sldId id="331" r:id="rId22"/>
    <p:sldId id="522" r:id="rId23"/>
    <p:sldId id="547" r:id="rId24"/>
    <p:sldId id="382" r:id="rId25"/>
    <p:sldId id="531" r:id="rId26"/>
    <p:sldId id="553" r:id="rId27"/>
    <p:sldId id="542" r:id="rId28"/>
    <p:sldId id="513" r:id="rId29"/>
    <p:sldId id="533" r:id="rId30"/>
    <p:sldId id="558" r:id="rId31"/>
    <p:sldId id="559" r:id="rId32"/>
    <p:sldId id="286" r:id="rId33"/>
    <p:sldId id="548" r:id="rId34"/>
    <p:sldId id="549" r:id="rId35"/>
    <p:sldId id="560" r:id="rId36"/>
    <p:sldId id="543" r:id="rId37"/>
    <p:sldId id="532" r:id="rId38"/>
    <p:sldId id="544" r:id="rId39"/>
    <p:sldId id="545" r:id="rId40"/>
    <p:sldId id="523" r:id="rId41"/>
    <p:sldId id="506" r:id="rId42"/>
    <p:sldId id="292" r:id="rId43"/>
    <p:sldId id="288" r:id="rId44"/>
    <p:sldId id="557" r:id="rId45"/>
    <p:sldId id="321" r:id="rId46"/>
    <p:sldId id="552" r:id="rId47"/>
    <p:sldId id="397" r:id="rId48"/>
    <p:sldId id="265" r:id="rId49"/>
    <p:sldId id="554" r:id="rId50"/>
    <p:sldId id="503" r:id="rId51"/>
    <p:sldId id="524" r:id="rId52"/>
    <p:sldId id="281" r:id="rId53"/>
    <p:sldId id="551" r:id="rId54"/>
    <p:sldId id="282" r:id="rId5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415"/>
    <a:srgbClr val="074272"/>
    <a:srgbClr val="E6E1C4"/>
    <a:srgbClr val="3A3B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35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40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882EC-09FF-E14B-813C-F07EB1D60C04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6E019-CC99-104A-809C-3845D9EAB6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765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pl-PL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0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EC9CCF-CF31-37C3-EE75-C0F0C9E210C8}" type="slidenum">
              <a:rPr/>
              <a:t>48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EC9CCF-CF31-37C3-EE75-C0F0C9E210C8}" type="slidenum">
              <a:rPr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49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Przeciągnij obraz na symbol zastępczy lub kliknij ikonę, aby go dodać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y z obraz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Przeciągnij obraz na symbol zastępczy lub kliknij ikonę, aby go dodać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Przeciągnij obraz na symbol zastępczy lub kliknij ikonę, aby go dodać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Przeciągnij obraz na symbol zastępczy lub kliknij ikonę, aby go dodać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7067" y="-71437"/>
            <a:ext cx="290406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+mn-lt"/>
              <a:cs typeface="+mn-cs"/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3333754" y="785814"/>
            <a:ext cx="8858249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11430000" y="6500815"/>
            <a:ext cx="7620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FB5736-817C-4F1B-9D27-4C17F3D9DC1A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 sz="1200" dirty="0">
              <a:cs typeface="+mn-cs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143229" y="1428736"/>
            <a:ext cx="8286808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3143229" y="4786323"/>
            <a:ext cx="8191557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3143230" y="285729"/>
            <a:ext cx="8763061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143229" y="3071810"/>
            <a:ext cx="8191557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3143230" y="1071547"/>
            <a:ext cx="4762533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3143230" y="2714622"/>
            <a:ext cx="4762533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3143230" y="4429127"/>
            <a:ext cx="4762533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6364038"/>
      </p:ext>
    </p:extLst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POWERPOINTfond_suite (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7" descr="logoip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7067" y="-71437"/>
            <a:ext cx="290406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+mn-lt"/>
              <a:cs typeface="+mn-cs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3333754" y="785814"/>
            <a:ext cx="8858249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11430000" y="6500815"/>
            <a:ext cx="7620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4236E98-CD52-4A1E-A31D-75B1F78BA480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 sz="1200" dirty="0">
              <a:cs typeface="+mn-cs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3143230" y="285729"/>
            <a:ext cx="8763061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5500" y="492127"/>
            <a:ext cx="2286000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fld id="{05C4C6BA-7746-42D1-9EFD-7603BE244B66}" type="datetime2">
              <a:rPr lang="fr-FR" smtClean="0"/>
              <a:pPr>
                <a:defRPr/>
              </a:pPr>
              <a:t>samedi 23 novembre 2024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8924941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7067" y="-71437"/>
            <a:ext cx="290406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+mn-lt"/>
              <a:cs typeface="+mn-cs"/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3333754" y="785814"/>
            <a:ext cx="8858249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11430000" y="6500815"/>
            <a:ext cx="7620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FB5736-817C-4F1B-9D27-4C17F3D9DC1A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 sz="1200" dirty="0">
              <a:cs typeface="+mn-cs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143229" y="1428736"/>
            <a:ext cx="8286808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3143229" y="4786323"/>
            <a:ext cx="8191557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3143230" y="285729"/>
            <a:ext cx="8763061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143229" y="3071810"/>
            <a:ext cx="8191557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3143230" y="1071547"/>
            <a:ext cx="4762533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3143230" y="2714622"/>
            <a:ext cx="4762533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3143230" y="4429127"/>
            <a:ext cx="4762533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45966764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6088" y="0"/>
            <a:ext cx="532734" cy="612950"/>
          </a:xfr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fld id="{40C70E5B-AF00-1445-9EDA-130618FDCF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40C70E5B-AF00-1445-9EDA-130618FDCF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Przeciągnij obraz na symbol zastępczy lub kliknij ikonę, aby go dodać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38049-842A-F14A-A0DD-E78EC652B85F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70E5B-AF00-1445-9EDA-130618FDCF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27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mailto:Adam.maj@ifj.edu.p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w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upecc.org/lrp2024/Documents/nupecc_lrp2024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tiff"/><Relationship Id="rId5" Type="http://schemas.openxmlformats.org/officeDocument/2006/relationships/image" Target="../media/image48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rifj.ifj.edu.pl/handle/item/333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/>
          <p:cNvSpPr>
            <a:spLocks noGrp="1"/>
          </p:cNvSpPr>
          <p:nvPr>
            <p:ph type="subTitle" idx="4294967295"/>
          </p:nvPr>
        </p:nvSpPr>
        <p:spPr>
          <a:xfrm>
            <a:off x="314326" y="3004694"/>
            <a:ext cx="5682356" cy="1433512"/>
          </a:xfr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 Adam Maj </a:t>
            </a:r>
          </a:p>
          <a:p>
            <a:pPr marL="0" indent="0" algn="r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IFJ PAN Kraków</a:t>
            </a:r>
          </a:p>
          <a:p>
            <a:pPr marL="0" indent="0" algn="r">
              <a:buNone/>
            </a:pP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  for the PARIS Collaboration</a:t>
            </a:r>
          </a:p>
        </p:txBody>
      </p:sp>
      <p:sp>
        <p:nvSpPr>
          <p:cNvPr id="4" name="Tytuł 3"/>
          <p:cNvSpPr>
            <a:spLocks noGrp="1"/>
          </p:cNvSpPr>
          <p:nvPr>
            <p:ph type="ctrTitle" idx="4294967295"/>
          </p:nvPr>
        </p:nvSpPr>
        <p:spPr>
          <a:xfrm>
            <a:off x="-1267874" y="1095363"/>
            <a:ext cx="7264555" cy="1822450"/>
          </a:xfrm>
          <a:noFill/>
        </p:spPr>
        <p:txBody>
          <a:bodyPr>
            <a:normAutofit/>
          </a:bodyPr>
          <a:lstStyle/>
          <a:p>
            <a:pPr algn="r"/>
            <a:br>
              <a:rPr lang="pl-PL" sz="2800" b="1" dirty="0">
                <a:solidFill>
                  <a:srgbClr val="FFFF00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</a:br>
            <a:r>
              <a:rPr lang="pl-PL" sz="4400" b="1" dirty="0">
                <a:solidFill>
                  <a:srgbClr val="FFFF00"/>
                </a:solidFill>
                <a:latin typeface="Arial Black" panose="020B0604020202020204" pitchFamily="34" charset="0"/>
                <a:ea typeface="Brush Script MT" panose="03060802040406070304" pitchFamily="66" charset="-122"/>
                <a:cs typeface="Arial Black" panose="020B0604020202020204" pitchFamily="34" charset="0"/>
              </a:rPr>
              <a:t>Development </a:t>
            </a:r>
            <a:br>
              <a:rPr lang="pl-PL" sz="4400" b="1" dirty="0">
                <a:solidFill>
                  <a:srgbClr val="FFFF00"/>
                </a:solidFill>
                <a:latin typeface="Arial Black" panose="020B0604020202020204" pitchFamily="34" charset="0"/>
                <a:ea typeface="Brush Script MT" panose="03060802040406070304" pitchFamily="66" charset="-122"/>
                <a:cs typeface="Arial Black" panose="020B0604020202020204" pitchFamily="34" charset="0"/>
              </a:rPr>
            </a:br>
            <a:r>
              <a:rPr lang="pl-PL" sz="4400" b="1" dirty="0">
                <a:solidFill>
                  <a:srgbClr val="FFFF00"/>
                </a:solidFill>
                <a:latin typeface="Arial Black" panose="020B0604020202020204" pitchFamily="34" charset="0"/>
                <a:ea typeface="Brush Script MT" panose="03060802040406070304" pitchFamily="66" charset="-122"/>
                <a:cs typeface="Arial Black" panose="020B0604020202020204" pitchFamily="34" charset="0"/>
              </a:rPr>
              <a:t>of the PARIS </a:t>
            </a:r>
            <a:r>
              <a:rPr lang="pl-PL" sz="4400" b="1" dirty="0" err="1">
                <a:solidFill>
                  <a:srgbClr val="FFFF00"/>
                </a:solidFill>
                <a:latin typeface="Arial Black" panose="020B0604020202020204" pitchFamily="34" charset="0"/>
                <a:ea typeface="Brush Script MT" panose="03060802040406070304" pitchFamily="66" charset="-122"/>
                <a:cs typeface="Arial Black" panose="020B0604020202020204" pitchFamily="34" charset="0"/>
              </a:rPr>
              <a:t>array</a:t>
            </a:r>
            <a:endParaRPr lang="pl-PL" sz="4400" b="1" dirty="0">
              <a:solidFill>
                <a:srgbClr val="FFFF00"/>
              </a:solidFill>
              <a:latin typeface="Arial Black" panose="020B0604020202020204" pitchFamily="34" charset="0"/>
              <a:ea typeface="Brush Script MT" panose="03060802040406070304" pitchFamily="66" charset="-122"/>
              <a:cs typeface="Arial Black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76B4CF0D-E753-3D42-B8C3-688C6700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100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4E7153B-F872-9D47-8359-33077C63F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14" b="16731"/>
          <a:stretch/>
        </p:blipFill>
        <p:spPr>
          <a:xfrm>
            <a:off x="6195320" y="994339"/>
            <a:ext cx="5980313" cy="584018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F923878-70E7-7540-B1E3-484774DCB87A}"/>
              </a:ext>
            </a:extLst>
          </p:cNvPr>
          <p:cNvSpPr txBox="1"/>
          <p:nvPr/>
        </p:nvSpPr>
        <p:spPr>
          <a:xfrm>
            <a:off x="10084578" y="6434418"/>
            <a:ext cx="1989647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l-PL" sz="2000" b="1" dirty="0" err="1"/>
              <a:t>paris.ifj.edu.pl</a:t>
            </a:r>
            <a:endParaRPr lang="pl-PL" sz="2000" b="1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8C1DCE-72FC-B443-8096-42209FCA2474}"/>
              </a:ext>
            </a:extLst>
          </p:cNvPr>
          <p:cNvSpPr txBox="1"/>
          <p:nvPr/>
        </p:nvSpPr>
        <p:spPr>
          <a:xfrm>
            <a:off x="6211686" y="6434418"/>
            <a:ext cx="246253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pl-PL" dirty="0">
                <a:hlinkClick r:id="rId4"/>
              </a:rPr>
              <a:t>adam.maj@ifj.edu.pl</a:t>
            </a:r>
            <a:r>
              <a:rPr lang="pl-PL" dirty="0"/>
              <a:t>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FF2277E-5F94-237E-47A4-A3696C4AF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7" y="5700409"/>
            <a:ext cx="2882371" cy="11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2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7" y="0"/>
            <a:ext cx="12153103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5"/>
          <a:stretch>
            <a:fillRect/>
          </a:stretch>
        </p:blipFill>
        <p:spPr bwMode="auto">
          <a:xfrm>
            <a:off x="288054" y="3429000"/>
            <a:ext cx="896302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4" y="2276474"/>
            <a:ext cx="87915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526334" y="1855199"/>
            <a:ext cx="3081338" cy="8255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sz="16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GANIL</a:t>
            </a:r>
          </a:p>
          <a:p>
            <a:r>
              <a:rPr lang="pl-PL" sz="1600">
                <a:solidFill>
                  <a:srgbClr val="000099"/>
                </a:solidFill>
                <a:latin typeface="Tahoma" charset="0"/>
              </a:rPr>
              <a:t>SAC open session</a:t>
            </a:r>
          </a:p>
          <a:p>
            <a:r>
              <a:rPr lang="pl-PL" sz="1600">
                <a:solidFill>
                  <a:srgbClr val="000099"/>
                </a:solidFill>
                <a:latin typeface="Tahoma" charset="0"/>
              </a:rPr>
              <a:t>October 19th, 2006</a:t>
            </a:r>
            <a:endParaRPr lang="en-US" sz="1600">
              <a:solidFill>
                <a:srgbClr val="000099"/>
              </a:solidFill>
              <a:latin typeface="Tahoma" charset="0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174582" y="735175"/>
            <a:ext cx="861199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4-5-6th October, 2005  </a:t>
            </a:r>
            <a:r>
              <a:rPr lang="pl-PL" sz="1600" b="1" dirty="0">
                <a:solidFill>
                  <a:schemeClr val="bg1"/>
                </a:solidFill>
              </a:rPr>
              <a:t>„</a:t>
            </a:r>
            <a:r>
              <a:rPr lang="en-US" sz="1600" b="1" dirty="0">
                <a:solidFill>
                  <a:schemeClr val="bg1"/>
                </a:solidFill>
              </a:rPr>
              <a:t>Future prospects for high resolution gamma spectroscopy at GANIL</a:t>
            </a:r>
            <a:r>
              <a:rPr lang="pl-PL" sz="1600" b="1" dirty="0">
                <a:solidFill>
                  <a:schemeClr val="bg1"/>
                </a:solidFill>
              </a:rPr>
              <a:t>”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Convenors : </a:t>
            </a:r>
            <a:r>
              <a:rPr lang="en-US" sz="1600" b="1" dirty="0">
                <a:solidFill>
                  <a:srgbClr val="FF0000"/>
                </a:solidFill>
              </a:rPr>
              <a:t>Bob Wadsworth</a:t>
            </a:r>
            <a:r>
              <a:rPr lang="en-US" sz="1600" b="1" dirty="0">
                <a:solidFill>
                  <a:schemeClr val="bg1"/>
                </a:solidFill>
              </a:rPr>
              <a:t> and </a:t>
            </a:r>
            <a:r>
              <a:rPr lang="en-US" sz="1600" b="1" dirty="0">
                <a:solidFill>
                  <a:srgbClr val="FF0000"/>
                </a:solidFill>
              </a:rPr>
              <a:t>Wolfram </a:t>
            </a:r>
            <a:r>
              <a:rPr lang="en-US" sz="1600" b="1" dirty="0" err="1">
                <a:solidFill>
                  <a:srgbClr val="FF0000"/>
                </a:solidFill>
              </a:rPr>
              <a:t>Korten</a:t>
            </a:r>
            <a:endParaRPr lang="pl-PL" sz="1600" b="1" dirty="0">
              <a:solidFill>
                <a:srgbClr val="FF0000"/>
              </a:solidFill>
            </a:endParaRPr>
          </a:p>
          <a:p>
            <a:r>
              <a:rPr lang="pl-PL" sz="1600" b="1" dirty="0">
                <a:solidFill>
                  <a:schemeClr val="bg1"/>
                </a:solidFill>
              </a:rPr>
              <a:t>WG „</a:t>
            </a:r>
            <a:r>
              <a:rPr lang="pl-PL" sz="1600" b="1" dirty="0" err="1">
                <a:solidFill>
                  <a:schemeClr val="bg1"/>
                </a:solidFill>
              </a:rPr>
              <a:t>Collective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err="1">
                <a:solidFill>
                  <a:schemeClr val="bg1"/>
                </a:solidFill>
              </a:rPr>
              <a:t>modes</a:t>
            </a:r>
            <a:r>
              <a:rPr lang="pl-PL" sz="1600" b="1" dirty="0">
                <a:solidFill>
                  <a:schemeClr val="bg1"/>
                </a:solidFill>
              </a:rPr>
              <a:t> in continuum” – </a:t>
            </a:r>
            <a:r>
              <a:rPr lang="pl-PL" sz="1600" b="1" dirty="0" err="1">
                <a:solidFill>
                  <a:schemeClr val="bg1"/>
                </a:solidFill>
              </a:rPr>
              <a:t>convenors</a:t>
            </a:r>
            <a:r>
              <a:rPr lang="pl-PL" sz="1600" b="1" dirty="0">
                <a:solidFill>
                  <a:schemeClr val="bg1"/>
                </a:solidFill>
              </a:rPr>
              <a:t>: </a:t>
            </a:r>
            <a:r>
              <a:rPr lang="pl-PL" sz="1600" b="1" dirty="0" err="1">
                <a:solidFill>
                  <a:srgbClr val="FF0000"/>
                </a:solidFill>
              </a:rPr>
              <a:t>Silvia</a:t>
            </a:r>
            <a:r>
              <a:rPr lang="pl-PL" sz="1600" b="1" dirty="0">
                <a:solidFill>
                  <a:srgbClr val="FF0000"/>
                </a:solidFill>
              </a:rPr>
              <a:t> Leoni </a:t>
            </a:r>
            <a:r>
              <a:rPr lang="pl-PL" sz="1600" b="1" dirty="0">
                <a:solidFill>
                  <a:schemeClr val="bg1"/>
                </a:solidFill>
              </a:rPr>
              <a:t>&amp; </a:t>
            </a:r>
            <a:r>
              <a:rPr lang="pl-PL" sz="1600" b="1" dirty="0">
                <a:solidFill>
                  <a:srgbClr val="FF0000"/>
                </a:solidFill>
              </a:rPr>
              <a:t>Adam Maj</a:t>
            </a:r>
            <a:r>
              <a:rPr lang="pl-PL" sz="1600" b="1" dirty="0">
                <a:solidFill>
                  <a:schemeClr val="bg1"/>
                </a:solidFill>
              </a:rPr>
              <a:t>;          </a:t>
            </a:r>
          </a:p>
          <a:p>
            <a:r>
              <a:rPr lang="pl-PL" sz="1600" b="1" dirty="0">
                <a:solidFill>
                  <a:srgbClr val="FF0000"/>
                </a:solidFill>
              </a:rPr>
              <a:t>M. Kmiecik</a:t>
            </a:r>
            <a:r>
              <a:rPr lang="pl-PL" sz="1600" b="1" dirty="0">
                <a:solidFill>
                  <a:schemeClr val="bg1"/>
                </a:solidFill>
              </a:rPr>
              <a:t>: talk on </a:t>
            </a:r>
            <a:r>
              <a:rPr lang="pl-PL" sz="1600" b="1" dirty="0" err="1">
                <a:solidFill>
                  <a:schemeClr val="bg1"/>
                </a:solidFill>
              </a:rPr>
              <a:t>possible</a:t>
            </a:r>
            <a:r>
              <a:rPr lang="pl-PL" sz="1600" b="1" dirty="0">
                <a:solidFill>
                  <a:schemeClr val="bg1"/>
                </a:solidFill>
              </a:rPr>
              <a:t> Jacobi </a:t>
            </a:r>
            <a:r>
              <a:rPr lang="pl-PL" sz="1600" b="1" dirty="0" err="1">
                <a:solidFill>
                  <a:schemeClr val="bg1"/>
                </a:solidFill>
              </a:rPr>
              <a:t>shapes</a:t>
            </a:r>
            <a:r>
              <a:rPr lang="pl-PL" sz="1600" b="1" dirty="0">
                <a:solidFill>
                  <a:schemeClr val="bg1"/>
                </a:solidFill>
              </a:rPr>
              <a:t> in </a:t>
            </a:r>
            <a:r>
              <a:rPr lang="pl-PL" sz="1600" b="1" dirty="0" err="1">
                <a:solidFill>
                  <a:schemeClr val="bg1"/>
                </a:solidFill>
              </a:rPr>
              <a:t>exotic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err="1">
                <a:solidFill>
                  <a:schemeClr val="bg1"/>
                </a:solidFill>
              </a:rPr>
              <a:t>nuclei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72711" name="AutoShape 7"/>
          <p:cNvSpPr>
            <a:spLocks noChangeArrowheads="1"/>
          </p:cNvSpPr>
          <p:nvPr/>
        </p:nvSpPr>
        <p:spPr bwMode="auto">
          <a:xfrm>
            <a:off x="5171439" y="1812393"/>
            <a:ext cx="354895" cy="73368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pl-PL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8888442" y="3527018"/>
            <a:ext cx="3265638" cy="101566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pl-PL" b="1" dirty="0" err="1">
                <a:solidFill>
                  <a:srgbClr val="FFFFFF"/>
                </a:solidFill>
              </a:rPr>
              <a:t>Aim</a:t>
            </a:r>
            <a:r>
              <a:rPr lang="pl-PL" b="1" dirty="0">
                <a:solidFill>
                  <a:srgbClr val="FFFFFF"/>
                </a:solidFill>
              </a:rPr>
              <a:t>: to design and </a:t>
            </a:r>
            <a:r>
              <a:rPr lang="pl-PL" b="1" dirty="0" err="1">
                <a:solidFill>
                  <a:srgbClr val="FFFFFF"/>
                </a:solidFill>
              </a:rPr>
              <a:t>build</a:t>
            </a:r>
            <a:r>
              <a:rPr lang="pl-PL" b="1" dirty="0">
                <a:solidFill>
                  <a:srgbClr val="FFFFFF"/>
                </a:solidFill>
              </a:rPr>
              <a:t> </a:t>
            </a:r>
          </a:p>
          <a:p>
            <a:r>
              <a:rPr lang="pl-PL" b="1" dirty="0" err="1">
                <a:solidFill>
                  <a:srgbClr val="FFFFFF"/>
                </a:solidFill>
              </a:rPr>
              <a:t>efficient</a:t>
            </a:r>
            <a:r>
              <a:rPr lang="pl-PL" b="1" dirty="0">
                <a:solidFill>
                  <a:srgbClr val="FFFFFF"/>
                </a:solidFill>
              </a:rPr>
              <a:t> gamma </a:t>
            </a:r>
            <a:r>
              <a:rPr lang="pl-PL" b="1" dirty="0" err="1">
                <a:solidFill>
                  <a:srgbClr val="FFFFFF"/>
                </a:solidFill>
              </a:rPr>
              <a:t>calorimeter</a:t>
            </a:r>
            <a:endParaRPr lang="pl-PL" b="1" dirty="0">
              <a:solidFill>
                <a:srgbClr val="FFFFFF"/>
              </a:solidFill>
            </a:endParaRPr>
          </a:p>
          <a:p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PARIS</a:t>
            </a:r>
          </a:p>
        </p:txBody>
      </p:sp>
      <p:pic>
        <p:nvPicPr>
          <p:cNvPr id="9" name="Picture 30">
            <a:extLst>
              <a:ext uri="{FF2B5EF4-FFF2-40B4-BE49-F238E27FC236}">
                <a16:creationId xmlns:a16="http://schemas.microsoft.com/office/drawing/2014/main" id="{CF0CEF55-E1F4-B54C-909B-0C82E81E1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1" y="4485433"/>
            <a:ext cx="5204640" cy="230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99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7B973C-2A52-264E-8702-24B287AD7E1E}"/>
              </a:ext>
            </a:extLst>
          </p:cNvPr>
          <p:cNvSpPr/>
          <p:nvPr/>
        </p:nvSpPr>
        <p:spPr>
          <a:xfrm>
            <a:off x="154075" y="798700"/>
            <a:ext cx="5905082" cy="37240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 ROTATING NUCLEI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Jacobi and Poincare shape transitions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 of shape phase diagrams of hot nuclei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 GDR in neutron-rich nuclei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Isospin mixing at finite temperatures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Links between GDR emission and SD/HD structure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GDR and PDR built on isomeric states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Onset of chaotic regime (+AGATA)</a:t>
            </a:r>
          </a:p>
          <a:p>
            <a:pPr>
              <a:spcAft>
                <a:spcPts val="0"/>
              </a:spcAft>
            </a:pP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A.Maj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Dudek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Mazurek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Kmiecik, M. Ciemała</a:t>
            </a:r>
          </a:p>
          <a:p>
            <a:pPr>
              <a:spcAft>
                <a:spcPts val="0"/>
              </a:spcAft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Bracco, F. Camera, S. Leoni, I.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Mazumdar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D.R.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Chakrabarty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Nanal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Kicinska-Habior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Harakeh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Bednarczyk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8903BF0-0305-0D48-ACDB-568B99CDCF1F}"/>
              </a:ext>
            </a:extLst>
          </p:cNvPr>
          <p:cNvSpPr/>
          <p:nvPr/>
        </p:nvSpPr>
        <p:spPr>
          <a:xfrm>
            <a:off x="6326409" y="846962"/>
            <a:ext cx="5452702" cy="261610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REACTION MECHANISMS</a:t>
            </a:r>
            <a:endParaRPr lang="pl-PL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Onset of multifragmentation and GDR 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Reaction mechanism studied via gamma-rays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Heavy ion radiative capture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Nuclear astrophysics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Fission of SHE nuclei</a:t>
            </a:r>
          </a:p>
          <a:p>
            <a:pPr>
              <a:spcAft>
                <a:spcPts val="0"/>
              </a:spcAft>
            </a:pP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J.P. </a:t>
            </a:r>
            <a:r>
              <a:rPr lang="pl-PL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Wieleczko</a:t>
            </a: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pl-PL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Santonocito</a:t>
            </a: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Ch.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Schmitt, O.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Dorvaux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Courting, D.G. Jenkins, S.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Harissopulos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Maj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937B77E-0ADF-2B40-A4B0-74D2D0AE278C}"/>
              </a:ext>
            </a:extLst>
          </p:cNvPr>
          <p:cNvSpPr/>
          <p:nvPr/>
        </p:nvSpPr>
        <p:spPr>
          <a:xfrm>
            <a:off x="6326409" y="3590269"/>
            <a:ext cx="5452702" cy="2862322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SHELL STRUCTURE</a:t>
            </a:r>
            <a:endParaRPr lang="pl-PL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Coulex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SD bands in light nuclei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Relativistic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coulex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Shell structure at intermediate energies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Near barrier resonances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3-body force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F. </a:t>
            </a:r>
            <a:r>
              <a:rPr lang="pl-PL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Azaiez</a:t>
            </a: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Stephan, B. Fornal, S. Leoni, P. </a:t>
            </a:r>
            <a:r>
              <a:rPr lang="pl-PL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Napiorkowski</a:t>
            </a: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spcAft>
                <a:spcPts val="0"/>
              </a:spcAft>
            </a:pP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Bednarczyk, A. Maj, Z. </a:t>
            </a:r>
            <a:r>
              <a:rPr lang="pl-PL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Dombradi</a:t>
            </a: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pl-PL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Ploszajczak</a:t>
            </a: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Leoni, B. Fornal, M. </a:t>
            </a:r>
            <a:r>
              <a:rPr lang="pl-PL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Ciemała</a:t>
            </a: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pl-PL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Lewitowicz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08B0A56-4011-854F-A96E-ACD0BD756DAC}"/>
              </a:ext>
            </a:extLst>
          </p:cNvPr>
          <p:cNvSpPr/>
          <p:nvPr/>
        </p:nvSpPr>
        <p:spPr>
          <a:xfrm>
            <a:off x="154075" y="4698265"/>
            <a:ext cx="6085451" cy="20313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COLLECTIVE MODES</a:t>
            </a:r>
            <a:endParaRPr lang="pl-P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PDR in neutron-rich and proton-rich nuclei</a:t>
            </a:r>
            <a:endParaRPr lang="pl-PL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Gamma-decay of GDR and GQR built on ground states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GDR built on isomeric states</a:t>
            </a:r>
          </a:p>
          <a:p>
            <a:pPr>
              <a:spcAft>
                <a:spcPts val="0"/>
              </a:spcAft>
            </a:pPr>
            <a:endParaRPr lang="pl-PL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A.Bracco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Maj, D. </a:t>
            </a:r>
            <a:r>
              <a:rPr lang="en-US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Beaumel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 </a:t>
            </a:r>
            <a:r>
              <a:rPr lang="en-US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Matea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</a:t>
            </a:r>
            <a:r>
              <a:rPr lang="en-US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Crespi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spcAft>
                <a:spcPts val="0"/>
              </a:spcAft>
            </a:pP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Kmiecik, M. </a:t>
            </a:r>
            <a:r>
              <a:rPr lang="en-US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Lewitowicz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Harakeh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Kmiecik</a:t>
            </a:r>
            <a:endParaRPr lang="pl-PL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F8B83C8-0B09-274C-A4A2-3C08848A0076}"/>
              </a:ext>
            </a:extLst>
          </p:cNvPr>
          <p:cNvSpPr txBox="1"/>
          <p:nvPr/>
        </p:nvSpPr>
        <p:spPr>
          <a:xfrm>
            <a:off x="3514709" y="73425"/>
            <a:ext cx="5536516" cy="6463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l-PL" sz="3600" b="1" dirty="0">
                <a:solidFill>
                  <a:srgbClr val="FFFF00"/>
                </a:solidFill>
              </a:rPr>
              <a:t>PARIS </a:t>
            </a:r>
            <a:r>
              <a:rPr lang="pl-PL" sz="3600" b="1" dirty="0" err="1">
                <a:solidFill>
                  <a:srgbClr val="FFFF00"/>
                </a:solidFill>
              </a:rPr>
              <a:t>main</a:t>
            </a:r>
            <a:r>
              <a:rPr lang="pl-PL" sz="3600" b="1" dirty="0">
                <a:solidFill>
                  <a:srgbClr val="FFFF00"/>
                </a:solidFill>
              </a:rPr>
              <a:t> </a:t>
            </a:r>
            <a:r>
              <a:rPr lang="pl-PL" sz="3600" b="1" dirty="0" err="1">
                <a:solidFill>
                  <a:srgbClr val="FFFF00"/>
                </a:solidFill>
              </a:rPr>
              <a:t>physics</a:t>
            </a:r>
            <a:r>
              <a:rPr lang="pl-PL" sz="3600" b="1" dirty="0">
                <a:solidFill>
                  <a:srgbClr val="FFFF00"/>
                </a:solidFill>
              </a:rPr>
              <a:t> </a:t>
            </a:r>
            <a:r>
              <a:rPr lang="pl-PL" sz="3600" b="1" dirty="0" err="1">
                <a:solidFill>
                  <a:srgbClr val="FFFF00"/>
                </a:solidFill>
              </a:rPr>
              <a:t>cases</a:t>
            </a:r>
            <a:endParaRPr lang="pl-PL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8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038" y="75362"/>
            <a:ext cx="10229225" cy="88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 rot="16200000">
            <a:off x="4956202" y="-3646277"/>
            <a:ext cx="1969770" cy="11450096"/>
          </a:xfrm>
          <a:prstGeom prst="rect">
            <a:avLst/>
          </a:prstGeom>
          <a:solidFill>
            <a:schemeClr val="tx2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vert="eaVert"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dirty="0">
                <a:solidFill>
                  <a:srgbClr val="C00000"/>
                </a:solidFill>
                <a:latin typeface="Arial Black" charset="0"/>
              </a:rPr>
              <a:t>PARIS design </a:t>
            </a:r>
            <a:r>
              <a:rPr lang="pl-PL" sz="2800" dirty="0" err="1">
                <a:solidFill>
                  <a:srgbClr val="C00000"/>
                </a:solidFill>
                <a:latin typeface="Arial Black" charset="0"/>
              </a:rPr>
              <a:t>assumptions</a:t>
            </a:r>
            <a:r>
              <a:rPr lang="pl-PL" sz="2800" dirty="0">
                <a:solidFill>
                  <a:srgbClr val="C00000"/>
                </a:solidFill>
                <a:latin typeface="Arial Black" charset="0"/>
              </a:rPr>
              <a:t>:</a:t>
            </a:r>
          </a:p>
          <a:p>
            <a:pPr algn="ctr"/>
            <a:r>
              <a:rPr lang="pl-PL" sz="2800" dirty="0">
                <a:solidFill>
                  <a:srgbClr val="0070C0"/>
                </a:solidFill>
                <a:latin typeface="Arial Black" charset="0"/>
              </a:rPr>
              <a:t> </a:t>
            </a:r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High </a:t>
            </a:r>
            <a:r>
              <a:rPr lang="pl-PL" sz="2000" b="1" dirty="0" err="1">
                <a:solidFill>
                  <a:srgbClr val="0070C0"/>
                </a:solidFill>
                <a:latin typeface="Tahoma" charset="0"/>
              </a:rPr>
              <a:t>efficiency</a:t>
            </a:r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 (</a:t>
            </a:r>
            <a:r>
              <a:rPr lang="pl-PL" sz="2000" b="1" dirty="0">
                <a:solidFill>
                  <a:schemeClr val="bg2"/>
                </a:solidFill>
                <a:latin typeface="Tahoma" charset="0"/>
              </a:rPr>
              <a:t>≈4</a:t>
            </a:r>
            <a:r>
              <a:rPr lang="pl-PL" sz="2000" b="1" dirty="0">
                <a:solidFill>
                  <a:schemeClr val="bg2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) gamma </a:t>
            </a:r>
            <a:r>
              <a:rPr lang="pl-PL" sz="2000" b="1" dirty="0" err="1">
                <a:solidFill>
                  <a:srgbClr val="0070C0"/>
                </a:solidFill>
                <a:latin typeface="Tahoma" charset="0"/>
              </a:rPr>
              <a:t>detector</a:t>
            </a:r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, </a:t>
            </a:r>
            <a:r>
              <a:rPr lang="pl-PL" sz="2000" b="1" dirty="0" err="1">
                <a:solidFill>
                  <a:srgbClr val="0070C0"/>
                </a:solidFill>
                <a:latin typeface="Tahoma" charset="0"/>
              </a:rPr>
              <a:t>based</a:t>
            </a:r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 on </a:t>
            </a:r>
            <a:r>
              <a:rPr lang="pl-PL" sz="2000" b="1" dirty="0" err="1">
                <a:solidFill>
                  <a:schemeClr val="bg2"/>
                </a:solidFill>
                <a:latin typeface="Tahoma" charset="0"/>
              </a:rPr>
              <a:t>new</a:t>
            </a:r>
            <a:r>
              <a:rPr lang="pl-PL" sz="2000" b="1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pl-PL" sz="2000" b="1" dirty="0" err="1">
                <a:solidFill>
                  <a:schemeClr val="bg2"/>
                </a:solidFill>
                <a:latin typeface="Tahoma" charset="0"/>
              </a:rPr>
              <a:t>scintilation</a:t>
            </a:r>
            <a:r>
              <a:rPr lang="pl-PL" sz="2000" b="1" dirty="0">
                <a:solidFill>
                  <a:schemeClr val="bg2"/>
                </a:solidFill>
                <a:latin typeface="Tahoma" charset="0"/>
              </a:rPr>
              <a:t> materials</a:t>
            </a:r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, </a:t>
            </a:r>
          </a:p>
          <a:p>
            <a:pPr algn="ctr"/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consisting of </a:t>
            </a:r>
            <a:r>
              <a:rPr lang="pl-PL" sz="2000" b="1" dirty="0">
                <a:solidFill>
                  <a:schemeClr val="bg2"/>
                </a:solidFill>
              </a:rPr>
              <a:t>2</a:t>
            </a:r>
            <a:r>
              <a:rPr lang="pl-PL" sz="2000" b="1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pl-PL" sz="2000" b="1" dirty="0" err="1">
                <a:solidFill>
                  <a:schemeClr val="bg2"/>
                </a:solidFill>
                <a:latin typeface="Tahoma" charset="0"/>
              </a:rPr>
              <a:t>shells</a:t>
            </a:r>
            <a:r>
              <a:rPr lang="pl-PL" sz="2000" b="1" dirty="0">
                <a:solidFill>
                  <a:schemeClr val="bg2"/>
                </a:solidFill>
                <a:latin typeface="Tahoma" charset="0"/>
              </a:rPr>
              <a:t> </a:t>
            </a:r>
          </a:p>
          <a:p>
            <a:pPr algn="ctr"/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for </a:t>
            </a:r>
            <a:r>
              <a:rPr lang="pl-PL" sz="2000" b="1" dirty="0">
                <a:solidFill>
                  <a:schemeClr val="bg2"/>
                </a:solidFill>
                <a:latin typeface="Tahoma" charset="0"/>
              </a:rPr>
              <a:t>medium resolution spectr</a:t>
            </a:r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oscopy </a:t>
            </a:r>
          </a:p>
          <a:p>
            <a:pPr algn="ctr"/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and </a:t>
            </a:r>
            <a:r>
              <a:rPr lang="pl-PL" sz="2000" b="1" dirty="0">
                <a:solidFill>
                  <a:schemeClr val="bg2"/>
                </a:solidFill>
                <a:latin typeface="Tahoma" charset="0"/>
              </a:rPr>
              <a:t>calorimetry</a:t>
            </a:r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 of </a:t>
            </a:r>
            <a:r>
              <a:rPr lang="pl-PL" sz="2000" b="1" dirty="0">
                <a:solidFill>
                  <a:srgbClr val="0070C0"/>
                </a:solidFill>
                <a:latin typeface="Symbol" charset="2"/>
              </a:rPr>
              <a:t>g</a:t>
            </a:r>
            <a:r>
              <a:rPr lang="pl-PL" sz="2000" b="1" dirty="0">
                <a:solidFill>
                  <a:srgbClr val="0070C0"/>
                </a:solidFill>
                <a:latin typeface="Tahoma" charset="0"/>
              </a:rPr>
              <a:t>-rays in </a:t>
            </a:r>
            <a:r>
              <a:rPr lang="pl-PL" sz="2000" b="1" dirty="0">
                <a:solidFill>
                  <a:schemeClr val="bg2"/>
                </a:solidFill>
                <a:latin typeface="Tahoma" charset="0"/>
              </a:rPr>
              <a:t>large energy range</a:t>
            </a:r>
            <a:endParaRPr lang="en-US" sz="2000" b="1" dirty="0">
              <a:solidFill>
                <a:schemeClr val="bg2"/>
              </a:solidFill>
              <a:latin typeface="Tahoma" charset="0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578AAF7D-7D6A-D64A-851E-29A902B0C6A2}"/>
              </a:ext>
            </a:extLst>
          </p:cNvPr>
          <p:cNvGrpSpPr/>
          <p:nvPr/>
        </p:nvGrpSpPr>
        <p:grpSpPr>
          <a:xfrm>
            <a:off x="274792" y="3167311"/>
            <a:ext cx="3175279" cy="3114989"/>
            <a:chOff x="4129873" y="3305908"/>
            <a:chExt cx="3175279" cy="3114989"/>
          </a:xfrm>
        </p:grpSpPr>
        <p:sp>
          <p:nvSpPr>
            <p:cNvPr id="2" name="Pierścień 1">
              <a:extLst>
                <a:ext uri="{FF2B5EF4-FFF2-40B4-BE49-F238E27FC236}">
                  <a16:creationId xmlns:a16="http://schemas.microsoft.com/office/drawing/2014/main" id="{2CD885FC-A89D-D049-8740-49E5E16DF0CE}"/>
                </a:ext>
              </a:extLst>
            </p:cNvPr>
            <p:cNvSpPr/>
            <p:nvPr/>
          </p:nvSpPr>
          <p:spPr>
            <a:xfrm>
              <a:off x="4799083" y="4032687"/>
              <a:ext cx="1863586" cy="1688992"/>
            </a:xfrm>
            <a:prstGeom prst="donu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6" name="Pierścień 5">
              <a:extLst>
                <a:ext uri="{FF2B5EF4-FFF2-40B4-BE49-F238E27FC236}">
                  <a16:creationId xmlns:a16="http://schemas.microsoft.com/office/drawing/2014/main" id="{1958CBD4-2A32-EB40-8BD1-77C026D6DF64}"/>
                </a:ext>
              </a:extLst>
            </p:cNvPr>
            <p:cNvSpPr/>
            <p:nvPr/>
          </p:nvSpPr>
          <p:spPr>
            <a:xfrm>
              <a:off x="4129873" y="3305908"/>
              <a:ext cx="3175279" cy="3114989"/>
            </a:xfrm>
            <a:prstGeom prst="donu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7" name="Słońce 6">
              <a:extLst>
                <a:ext uri="{FF2B5EF4-FFF2-40B4-BE49-F238E27FC236}">
                  <a16:creationId xmlns:a16="http://schemas.microsoft.com/office/drawing/2014/main" id="{A323D848-D39D-D141-81A9-D32E1F5696BA}"/>
                </a:ext>
              </a:extLst>
            </p:cNvPr>
            <p:cNvSpPr/>
            <p:nvPr/>
          </p:nvSpPr>
          <p:spPr>
            <a:xfrm>
              <a:off x="5555029" y="4701337"/>
              <a:ext cx="351693" cy="351692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97598A6-F77E-954D-9AE2-ED36083D4A44}"/>
              </a:ext>
            </a:extLst>
          </p:cNvPr>
          <p:cNvSpPr txBox="1"/>
          <p:nvPr/>
        </p:nvSpPr>
        <p:spPr>
          <a:xfrm>
            <a:off x="1532050" y="3296059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>
                <a:solidFill>
                  <a:srgbClr val="FFFF00"/>
                </a:solidFill>
              </a:rPr>
              <a:t>NaI</a:t>
            </a:r>
            <a:endParaRPr lang="pl-PL" sz="2000" b="1" dirty="0">
              <a:solidFill>
                <a:srgbClr val="FFFF00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90E623-B12C-4049-A03A-115F2990F858}"/>
              </a:ext>
            </a:extLst>
          </p:cNvPr>
          <p:cNvSpPr txBox="1"/>
          <p:nvPr/>
        </p:nvSpPr>
        <p:spPr>
          <a:xfrm>
            <a:off x="1438815" y="3976899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rgbClr val="FFFF00"/>
                </a:solidFill>
              </a:rPr>
              <a:t>LaBr3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419AD63-5F7D-4A44-8F08-6CF15601DC9E}"/>
              </a:ext>
            </a:extLst>
          </p:cNvPr>
          <p:cNvSpPr txBox="1"/>
          <p:nvPr/>
        </p:nvSpPr>
        <p:spPr>
          <a:xfrm>
            <a:off x="1411563" y="5075783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rgbClr val="FFFF00"/>
                </a:solidFill>
              </a:rPr>
              <a:t>CeBr3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56818C48-9573-E848-9814-548C0C1C5E56}"/>
              </a:ext>
            </a:extLst>
          </p:cNvPr>
          <p:cNvSpPr/>
          <p:nvPr/>
        </p:nvSpPr>
        <p:spPr>
          <a:xfrm>
            <a:off x="3502079" y="5061751"/>
            <a:ext cx="7010817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2-shell</a:t>
            </a:r>
            <a:r>
              <a:rPr lang="en-US" b="1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concept, in addition to being more economic, shall help to distinguish a high-energy photon from a cascade of low energy gamma transitions in fusion evaporation reactions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E517506-0D3F-394B-8DAA-651642F232E0}"/>
              </a:ext>
            </a:extLst>
          </p:cNvPr>
          <p:cNvSpPr/>
          <p:nvPr/>
        </p:nvSpPr>
        <p:spPr>
          <a:xfrm>
            <a:off x="3570030" y="3194157"/>
            <a:ext cx="6942866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b="1" dirty="0" err="1">
                <a:solidFill>
                  <a:srgbClr val="FFFF00"/>
                </a:solidFill>
                <a:latin typeface="Arial"/>
                <a:cs typeface="Arial"/>
              </a:rPr>
              <a:t>nner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sphere</a:t>
            </a:r>
            <a:r>
              <a:rPr lang="en-US" b="1" dirty="0">
                <a:latin typeface="Arial"/>
                <a:cs typeface="Arial"/>
              </a:rPr>
              <a:t>, highly granular,</a:t>
            </a:r>
            <a:r>
              <a:rPr lang="pl-PL" b="1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made of new crystals (LaBr3 or CeBr3), to be used as a gamma multiplicity filter, sum-energy detector</a:t>
            </a:r>
            <a:r>
              <a:rPr lang="pl-PL" b="1" dirty="0">
                <a:latin typeface="Arial"/>
                <a:cs typeface="Arial"/>
              </a:rPr>
              <a:t> (</a:t>
            </a:r>
            <a:r>
              <a:rPr lang="pl-PL" b="1" dirty="0" err="1">
                <a:latin typeface="Arial"/>
                <a:cs typeface="Arial"/>
              </a:rPr>
              <a:t>calorimeter</a:t>
            </a:r>
            <a:r>
              <a:rPr lang="pl-PL" b="1" dirty="0">
                <a:latin typeface="Arial"/>
                <a:cs typeface="Arial"/>
              </a:rPr>
              <a:t>), </a:t>
            </a:r>
            <a:r>
              <a:rPr lang="pl-PL" b="1" dirty="0" err="1">
                <a:latin typeface="Arial"/>
                <a:cs typeface="Arial"/>
              </a:rPr>
              <a:t>detector</a:t>
            </a:r>
            <a:r>
              <a:rPr lang="pl-PL" b="1" dirty="0">
                <a:latin typeface="Arial"/>
                <a:cs typeface="Arial"/>
              </a:rPr>
              <a:t> for the gamma-</a:t>
            </a:r>
            <a:r>
              <a:rPr lang="pl-PL" b="1" dirty="0" err="1">
                <a:latin typeface="Arial"/>
                <a:cs typeface="Arial"/>
              </a:rPr>
              <a:t>transition</a:t>
            </a:r>
            <a:r>
              <a:rPr lang="pl-PL" b="1" dirty="0">
                <a:latin typeface="Arial"/>
                <a:cs typeface="Arial"/>
              </a:rPr>
              <a:t> </a:t>
            </a:r>
            <a:r>
              <a:rPr lang="pl-PL" b="1" dirty="0" err="1">
                <a:latin typeface="Arial"/>
                <a:cs typeface="Arial"/>
              </a:rPr>
              <a:t>up</a:t>
            </a:r>
            <a:r>
              <a:rPr lang="pl-PL" b="1" dirty="0">
                <a:latin typeface="Arial"/>
                <a:cs typeface="Arial"/>
              </a:rPr>
              <a:t> 10 </a:t>
            </a:r>
            <a:r>
              <a:rPr lang="pl-PL" b="1" dirty="0" err="1">
                <a:latin typeface="Arial"/>
                <a:cs typeface="Arial"/>
              </a:rPr>
              <a:t>MeV</a:t>
            </a:r>
            <a:r>
              <a:rPr lang="pl-PL" b="1" dirty="0">
                <a:latin typeface="Arial"/>
                <a:cs typeface="Arial"/>
              </a:rPr>
              <a:t> with medium </a:t>
            </a:r>
            <a:r>
              <a:rPr lang="pl-PL" b="1" dirty="0" err="1">
                <a:latin typeface="Arial"/>
                <a:cs typeface="Arial"/>
              </a:rPr>
              <a:t>energy</a:t>
            </a:r>
            <a:r>
              <a:rPr lang="pl-PL" b="1" dirty="0">
                <a:latin typeface="Arial"/>
                <a:cs typeface="Arial"/>
              </a:rPr>
              <a:t> resolution</a:t>
            </a:r>
            <a:r>
              <a:rPr lang="en-US" b="1" dirty="0">
                <a:latin typeface="Arial"/>
                <a:cs typeface="Arial"/>
              </a:rPr>
              <a:t>, </a:t>
            </a:r>
            <a:r>
              <a:rPr lang="pl-PL" b="1" dirty="0">
                <a:latin typeface="Arial"/>
                <a:cs typeface="Arial"/>
              </a:rPr>
              <a:t>fast timing.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50D5E95-7B1E-5B49-9DDB-468E6935B728}"/>
              </a:ext>
            </a:extLst>
          </p:cNvPr>
          <p:cNvSpPr/>
          <p:nvPr/>
        </p:nvSpPr>
        <p:spPr>
          <a:xfrm>
            <a:off x="4206017" y="4415420"/>
            <a:ext cx="6942866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lang="en-US" b="1" dirty="0" err="1">
                <a:solidFill>
                  <a:srgbClr val="FFFF00"/>
                </a:solidFill>
                <a:latin typeface="Arial"/>
                <a:cs typeface="Arial"/>
              </a:rPr>
              <a:t>uter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sphere, </a:t>
            </a:r>
            <a:r>
              <a:rPr lang="en-US" b="1" dirty="0">
                <a:latin typeface="Arial"/>
                <a:cs typeface="Arial"/>
              </a:rPr>
              <a:t>high volume  conventional crystals (</a:t>
            </a:r>
            <a:r>
              <a:rPr lang="pl-PL" b="1" dirty="0" err="1">
                <a:latin typeface="Arial"/>
                <a:cs typeface="Arial"/>
              </a:rPr>
              <a:t>NaI</a:t>
            </a:r>
            <a:r>
              <a:rPr lang="en-US" b="1" dirty="0">
                <a:latin typeface="Arial"/>
                <a:cs typeface="Arial"/>
              </a:rPr>
              <a:t>), for high-energy photons</a:t>
            </a:r>
            <a:r>
              <a:rPr lang="pl-PL" b="1" dirty="0">
                <a:latin typeface="Arial"/>
                <a:cs typeface="Arial"/>
              </a:rPr>
              <a:t>, </a:t>
            </a:r>
            <a:r>
              <a:rPr lang="pl-PL" b="1" dirty="0" err="1">
                <a:latin typeface="Arial"/>
                <a:cs typeface="Arial"/>
              </a:rPr>
              <a:t>active</a:t>
            </a:r>
            <a:r>
              <a:rPr lang="pl-PL" b="1" dirty="0">
                <a:latin typeface="Arial"/>
                <a:cs typeface="Arial"/>
              </a:rPr>
              <a:t> </a:t>
            </a:r>
            <a:r>
              <a:rPr lang="pl-PL" b="1" dirty="0" err="1">
                <a:latin typeface="Arial"/>
                <a:cs typeface="Arial"/>
              </a:rPr>
              <a:t>shield</a:t>
            </a:r>
            <a:r>
              <a:rPr lang="pl-PL" b="1" dirty="0">
                <a:latin typeface="Arial"/>
                <a:cs typeface="Arial"/>
              </a:rPr>
              <a:t> for the </a:t>
            </a:r>
            <a:r>
              <a:rPr lang="pl-PL" b="1" dirty="0" err="1">
                <a:latin typeface="Arial"/>
                <a:cs typeface="Arial"/>
              </a:rPr>
              <a:t>inner</a:t>
            </a:r>
            <a:r>
              <a:rPr lang="pl-PL" b="1" dirty="0">
                <a:latin typeface="Arial"/>
                <a:cs typeface="Arial"/>
              </a:rPr>
              <a:t> </a:t>
            </a:r>
            <a:r>
              <a:rPr lang="pl-PL" b="1" dirty="0" err="1">
                <a:latin typeface="Arial"/>
                <a:cs typeface="Arial"/>
              </a:rPr>
              <a:t>shell</a:t>
            </a:r>
            <a:r>
              <a:rPr lang="pl-PL" b="1" dirty="0">
                <a:latin typeface="Arial"/>
                <a:cs typeface="Arial"/>
              </a:rPr>
              <a:t>.</a:t>
            </a:r>
            <a:r>
              <a:rPr lang="en-US" b="1" dirty="0">
                <a:latin typeface="Arial"/>
                <a:cs typeface="Arial"/>
              </a:rPr>
              <a:t>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3EBE5C6-C94E-D140-8C02-10F6281D0D86}"/>
              </a:ext>
            </a:extLst>
          </p:cNvPr>
          <p:cNvSpPr txBox="1"/>
          <p:nvPr/>
        </p:nvSpPr>
        <p:spPr>
          <a:xfrm>
            <a:off x="2527121" y="6032011"/>
            <a:ext cx="9596601" cy="707886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just"/>
            <a:r>
              <a:rPr lang="pl-PL" sz="2000" b="1" i="1" dirty="0"/>
              <a:t>The idea od PARIS was </a:t>
            </a:r>
            <a:r>
              <a:rPr lang="pl-PL" sz="2000" b="1" i="1" dirty="0" err="1"/>
              <a:t>proposed</a:t>
            </a:r>
            <a:r>
              <a:rPr lang="pl-PL" sz="2000" b="1" i="1" dirty="0"/>
              <a:t> by the </a:t>
            </a:r>
            <a:r>
              <a:rPr lang="pl-PL" sz="2000" b="1" i="1" dirty="0" err="1"/>
              <a:t>Krakow</a:t>
            </a:r>
            <a:r>
              <a:rPr lang="pl-PL" sz="2000" b="1" i="1" dirty="0"/>
              <a:t> </a:t>
            </a:r>
            <a:r>
              <a:rPr lang="pl-PL" sz="2000" b="1" i="1" dirty="0" err="1"/>
              <a:t>group</a:t>
            </a:r>
            <a:r>
              <a:rPr lang="pl-PL" sz="2000" b="1" i="1" dirty="0"/>
              <a:t> and </a:t>
            </a:r>
            <a:r>
              <a:rPr lang="pl-PL" sz="2000" b="1" i="1" dirty="0" err="1"/>
              <a:t>developped</a:t>
            </a:r>
            <a:r>
              <a:rPr lang="pl-PL" sz="2000" b="1" i="1" dirty="0"/>
              <a:t> </a:t>
            </a:r>
            <a:r>
              <a:rPr lang="pl-PL" sz="2000" b="1" i="1" dirty="0" err="1"/>
              <a:t>jointly</a:t>
            </a:r>
            <a:endParaRPr lang="pl-PL" sz="2000" b="1" i="1" dirty="0"/>
          </a:p>
          <a:p>
            <a:pPr algn="just"/>
            <a:r>
              <a:rPr lang="pl-PL" sz="2000" b="1" i="1" dirty="0"/>
              <a:t> by </a:t>
            </a:r>
            <a:r>
              <a:rPr lang="pl-PL" sz="2000" b="1" i="1" dirty="0" err="1"/>
              <a:t>physicists</a:t>
            </a:r>
            <a:r>
              <a:rPr lang="pl-PL" sz="2000" b="1" i="1" dirty="0"/>
              <a:t> from Poland, France, </a:t>
            </a:r>
            <a:r>
              <a:rPr lang="pl-PL" sz="2000" b="1" i="1" dirty="0" err="1"/>
              <a:t>India</a:t>
            </a:r>
            <a:r>
              <a:rPr lang="pl-PL" sz="2000" b="1" i="1" dirty="0"/>
              <a:t>, UK and </a:t>
            </a:r>
            <a:r>
              <a:rPr lang="pl-PL" sz="2000" b="1" i="1" dirty="0" err="1"/>
              <a:t>Italy</a:t>
            </a:r>
            <a:endParaRPr lang="pl-PL" sz="2000" b="1" i="1" dirty="0"/>
          </a:p>
        </p:txBody>
      </p:sp>
    </p:spTree>
    <p:extLst>
      <p:ext uri="{BB962C8B-B14F-4D97-AF65-F5344CB8AC3E}">
        <p14:creationId xmlns:p14="http://schemas.microsoft.com/office/powerpoint/2010/main" val="195336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ymbol zastępczy zawartości 5">
            <a:extLst>
              <a:ext uri="{FF2B5EF4-FFF2-40B4-BE49-F238E27FC236}">
                <a16:creationId xmlns:a16="http://schemas.microsoft.com/office/drawing/2014/main" id="{B1E9A088-8B07-594C-9538-C5E5D56F69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09" y="5564221"/>
            <a:ext cx="1417589" cy="1157040"/>
          </a:xfrm>
          <a:prstGeom prst="rect">
            <a:avLst/>
          </a:prstGeom>
        </p:spPr>
      </p:pic>
      <p:pic>
        <p:nvPicPr>
          <p:cNvPr id="18" name="Grafik 5">
            <a:extLst>
              <a:ext uri="{FF2B5EF4-FFF2-40B4-BE49-F238E27FC236}">
                <a16:creationId xmlns:a16="http://schemas.microsoft.com/office/drawing/2014/main" id="{2929E4D6-0BE3-094C-863E-DCA8824C8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117936" y="5568735"/>
            <a:ext cx="1809750" cy="1152525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322F6F38-49F7-3D45-9B56-A9441E2EA63F}"/>
              </a:ext>
            </a:extLst>
          </p:cNvPr>
          <p:cNvGrpSpPr/>
          <p:nvPr/>
        </p:nvGrpSpPr>
        <p:grpSpPr>
          <a:xfrm>
            <a:off x="460271" y="172994"/>
            <a:ext cx="11658472" cy="5325762"/>
            <a:chOff x="444843" y="0"/>
            <a:chExt cx="11658472" cy="5325762"/>
          </a:xfrm>
        </p:grpSpPr>
        <p:sp>
          <p:nvSpPr>
            <p:cNvPr id="20" name="Zaokrąglony prostokąt 19">
              <a:extLst>
                <a:ext uri="{FF2B5EF4-FFF2-40B4-BE49-F238E27FC236}">
                  <a16:creationId xmlns:a16="http://schemas.microsoft.com/office/drawing/2014/main" id="{80A16EE0-F82A-E04A-BD6C-C99BC23AF805}"/>
                </a:ext>
              </a:extLst>
            </p:cNvPr>
            <p:cNvSpPr/>
            <p:nvPr/>
          </p:nvSpPr>
          <p:spPr>
            <a:xfrm>
              <a:off x="444843" y="0"/>
              <a:ext cx="11658472" cy="53257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17F10AFD-DA34-2A41-8048-8CA3B2224FF1}"/>
                </a:ext>
              </a:extLst>
            </p:cNvPr>
            <p:cNvGrpSpPr/>
            <p:nvPr/>
          </p:nvGrpSpPr>
          <p:grpSpPr>
            <a:xfrm>
              <a:off x="504171" y="96544"/>
              <a:ext cx="11484583" cy="5210233"/>
              <a:chOff x="381640" y="652598"/>
              <a:chExt cx="11484583" cy="5210233"/>
            </a:xfrm>
          </p:grpSpPr>
          <p:cxnSp>
            <p:nvCxnSpPr>
              <p:cNvPr id="4" name="AutoShape 1"/>
              <p:cNvCxnSpPr>
                <a:cxnSpLocks noChangeShapeType="1"/>
              </p:cNvCxnSpPr>
              <p:nvPr/>
            </p:nvCxnSpPr>
            <p:spPr bwMode="auto">
              <a:xfrm>
                <a:off x="2034265" y="3461792"/>
                <a:ext cx="6379145" cy="1212205"/>
              </a:xfrm>
              <a:prstGeom prst="straightConnector1">
                <a:avLst/>
              </a:prstGeom>
              <a:noFill/>
              <a:ln w="76200" cap="sq">
                <a:solidFill>
                  <a:schemeClr val="tx1"/>
                </a:solidFill>
                <a:miter lim="800000"/>
                <a:headEnd/>
                <a:tailEnd type="stealth" w="med" len="med"/>
              </a:ln>
            </p:spPr>
          </p:cxnSp>
          <p:cxnSp>
            <p:nvCxnSpPr>
              <p:cNvPr id="5" name="AutoShape 2"/>
              <p:cNvCxnSpPr>
                <a:cxnSpLocks noChangeShapeType="1"/>
              </p:cNvCxnSpPr>
              <p:nvPr/>
            </p:nvCxnSpPr>
            <p:spPr bwMode="auto">
              <a:xfrm flipH="1">
                <a:off x="1744491" y="2040925"/>
                <a:ext cx="7366397" cy="1367358"/>
              </a:xfrm>
              <a:prstGeom prst="straightConnector1">
                <a:avLst/>
              </a:prstGeom>
              <a:noFill/>
              <a:ln w="76200" cap="sq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</p:cxnSp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11989" y="3638222"/>
                <a:ext cx="1910953" cy="222460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915267" y="1222158"/>
                <a:ext cx="3580722" cy="25900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9" name="Picture 7"/>
              <p:cNvPicPr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05348" y="2530804"/>
                <a:ext cx="1812727" cy="25628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0" name="Picture 8"/>
              <p:cNvPicPr>
                <a:picLocks noChangeAspect="1" noChangeArrowheads="1"/>
              </p:cNvPicPr>
              <p:nvPr/>
            </p:nvPicPr>
            <p:blipFill>
              <a:blip r:embed="rId7"/>
              <a:srcRect l="17851" t="18120" r="12721" b="22147"/>
              <a:stretch>
                <a:fillRect/>
              </a:stretch>
            </p:blipFill>
            <p:spPr bwMode="auto">
              <a:xfrm>
                <a:off x="8333549" y="3432308"/>
                <a:ext cx="1875234" cy="15894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1" name="Picture 9"/>
              <p:cNvPicPr>
                <a:picLocks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8877364" y="652598"/>
                <a:ext cx="2081947" cy="190209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" name="Rectangle 11"/>
              <p:cNvSpPr>
                <a:spLocks/>
              </p:cNvSpPr>
              <p:nvPr/>
            </p:nvSpPr>
            <p:spPr bwMode="auto">
              <a:xfrm>
                <a:off x="381640" y="2153048"/>
                <a:ext cx="2027927" cy="307777"/>
              </a:xfrm>
              <a:prstGeom prst="rect">
                <a:avLst/>
              </a:prstGeom>
              <a:solidFill>
                <a:schemeClr val="bg2"/>
              </a:solidFill>
              <a:ln>
                <a:headEnd/>
                <a:tailEnd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Times" charset="0"/>
                    <a:cs typeface="Times" charset="0"/>
                  </a:rPr>
                  <a:t>‘Ideal’ - spherical</a:t>
                </a:r>
              </a:p>
            </p:txBody>
          </p:sp>
          <p:sp>
            <p:nvSpPr>
              <p:cNvPr id="13" name="Rectangle 12"/>
              <p:cNvSpPr>
                <a:spLocks/>
              </p:cNvSpPr>
              <p:nvPr/>
            </p:nvSpPr>
            <p:spPr bwMode="auto">
              <a:xfrm>
                <a:off x="5820297" y="1341209"/>
                <a:ext cx="1311256" cy="30777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Times" charset="0"/>
                    <a:cs typeface="Times" charset="0"/>
                  </a:rPr>
                  <a:t>‘cubic’-like</a:t>
                </a:r>
              </a:p>
            </p:txBody>
          </p:sp>
          <p:sp>
            <p:nvSpPr>
              <p:cNvPr id="14" name="Rectangle 13"/>
              <p:cNvSpPr>
                <a:spLocks/>
              </p:cNvSpPr>
              <p:nvPr/>
            </p:nvSpPr>
            <p:spPr bwMode="auto">
              <a:xfrm>
                <a:off x="5491372" y="3796825"/>
                <a:ext cx="1362552" cy="307777"/>
              </a:xfrm>
              <a:prstGeom prst="rect">
                <a:avLst/>
              </a:prstGeom>
              <a:solidFill>
                <a:schemeClr val="bg2"/>
              </a:solidFill>
              <a:ln>
                <a:headEnd/>
                <a:tailEnd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Times" charset="0"/>
                    <a:cs typeface="Times" charset="0"/>
                  </a:rPr>
                  <a:t>‘radial’-like</a:t>
                </a:r>
              </a:p>
            </p:txBody>
          </p:sp>
          <p:pic>
            <p:nvPicPr>
              <p:cNvPr id="15" name="Image 13" descr="evase2.bmp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474698" y="3811643"/>
                <a:ext cx="1670050" cy="1485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Obraz 18">
                <a:extLst>
                  <a:ext uri="{FF2B5EF4-FFF2-40B4-BE49-F238E27FC236}">
                    <a16:creationId xmlns:a16="http://schemas.microsoft.com/office/drawing/2014/main" id="{535C4707-DDAF-BF46-AA1D-FDF37DE1CA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0800000">
                <a:off x="10020965" y="2306936"/>
                <a:ext cx="1845258" cy="1933064"/>
              </a:xfrm>
              <a:prstGeom prst="rect">
                <a:avLst/>
              </a:prstGeom>
            </p:spPr>
          </p:pic>
        </p:grpSp>
      </p:grp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379" y="123449"/>
            <a:ext cx="4365391" cy="1143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MS PGothic" pitchFamily="34" charset="-128"/>
              </a:rPr>
              <a:t>Several geometries studied </a:t>
            </a:r>
          </a:p>
        </p:txBody>
      </p:sp>
      <p:sp>
        <p:nvSpPr>
          <p:cNvPr id="16" name="TextBox 25"/>
          <p:cNvSpPr txBox="1"/>
          <p:nvPr/>
        </p:nvSpPr>
        <p:spPr>
          <a:xfrm>
            <a:off x="5405424" y="5269339"/>
            <a:ext cx="6611943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pl-PL" sz="2400" b="1" dirty="0">
                <a:solidFill>
                  <a:srgbClr val="FF0000"/>
                </a:solidFill>
              </a:rPr>
              <a:t>PARIS to be </a:t>
            </a:r>
            <a:r>
              <a:rPr lang="pl-PL" sz="2400" b="1" dirty="0" err="1">
                <a:solidFill>
                  <a:srgbClr val="FF0000"/>
                </a:solidFill>
              </a:rPr>
              <a:t>made</a:t>
            </a:r>
            <a:r>
              <a:rPr lang="pl-PL" sz="2400" b="1" dirty="0">
                <a:solidFill>
                  <a:srgbClr val="FF0000"/>
                </a:solidFill>
              </a:rPr>
              <a:t> of </a:t>
            </a:r>
            <a:r>
              <a:rPr lang="pl-PL" sz="2400" b="1" dirty="0" err="1">
                <a:solidFill>
                  <a:srgbClr val="FF0000"/>
                </a:solidFill>
              </a:rPr>
              <a:t>rectangular</a:t>
            </a:r>
            <a:r>
              <a:rPr lang="pl-PL" sz="2400" b="1" dirty="0">
                <a:solidFill>
                  <a:srgbClr val="FF0000"/>
                </a:solidFill>
              </a:rPr>
              <a:t> </a:t>
            </a:r>
            <a:r>
              <a:rPr lang="pl-PL" sz="2400" b="1" dirty="0" err="1">
                <a:solidFill>
                  <a:srgbClr val="FF0000"/>
                </a:solidFill>
              </a:rPr>
              <a:t>phoswiches</a:t>
            </a:r>
            <a:endParaRPr lang="pl-PL" sz="2400" b="1" dirty="0">
              <a:solidFill>
                <a:srgbClr val="FF0000"/>
              </a:solidFill>
            </a:endParaRPr>
          </a:p>
          <a:p>
            <a:pPr algn="r"/>
            <a:r>
              <a:rPr lang="pl-PL" sz="2400" b="1" dirty="0" err="1">
                <a:solidFill>
                  <a:srgbClr val="FF0000"/>
                </a:solidFill>
              </a:rPr>
              <a:t>Arranged</a:t>
            </a:r>
            <a:r>
              <a:rPr lang="pl-PL" sz="2400" b="1" dirty="0">
                <a:solidFill>
                  <a:srgbClr val="FF0000"/>
                </a:solidFill>
              </a:rPr>
              <a:t> in </a:t>
            </a:r>
            <a:r>
              <a:rPr lang="pl-PL" sz="2400" b="1" dirty="0" err="1">
                <a:solidFill>
                  <a:srgbClr val="FF0000"/>
                </a:solidFill>
              </a:rPr>
              <a:t>clusters</a:t>
            </a:r>
            <a:r>
              <a:rPr lang="pl-PL" sz="2400" b="1" i="1" dirty="0">
                <a:solidFill>
                  <a:srgbClr val="FF0000"/>
                </a:solidFill>
              </a:rPr>
              <a:t> (9 </a:t>
            </a:r>
            <a:r>
              <a:rPr lang="pl-PL" sz="2400" b="1" i="1" dirty="0" err="1">
                <a:solidFill>
                  <a:srgbClr val="FF0000"/>
                </a:solidFill>
              </a:rPr>
              <a:t>phoswiches</a:t>
            </a:r>
            <a:r>
              <a:rPr lang="pl-PL" sz="2400" b="1" i="1" dirty="0">
                <a:solidFill>
                  <a:srgbClr val="FF0000"/>
                </a:solidFill>
              </a:rPr>
              <a:t> </a:t>
            </a:r>
            <a:r>
              <a:rPr lang="pl-PL" sz="2400" b="1" i="1" dirty="0" err="1">
                <a:solidFill>
                  <a:srgbClr val="FF0000"/>
                </a:solidFill>
              </a:rPr>
              <a:t>each</a:t>
            </a:r>
            <a:r>
              <a:rPr lang="pl-PL" sz="2400" b="1" i="1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pl-PL" sz="2400" b="1" dirty="0">
                <a:solidFill>
                  <a:srgbClr val="FF0000"/>
                </a:solidFill>
              </a:rPr>
              <a:t>This </a:t>
            </a:r>
            <a:r>
              <a:rPr lang="pl-PL" sz="2400" b="1" dirty="0" err="1">
                <a:solidFill>
                  <a:srgbClr val="FF0000"/>
                </a:solidFill>
              </a:rPr>
              <a:t>allows</a:t>
            </a:r>
            <a:r>
              <a:rPr lang="pl-PL" sz="2400" b="1" dirty="0">
                <a:solidFill>
                  <a:srgbClr val="FF0000"/>
                </a:solidFill>
              </a:rPr>
              <a:t> </a:t>
            </a:r>
            <a:r>
              <a:rPr lang="pl-PL" sz="2400" b="1" i="1" dirty="0" err="1">
                <a:solidFill>
                  <a:srgbClr val="FF0000"/>
                </a:solidFill>
              </a:rPr>
              <a:t>cubic</a:t>
            </a:r>
            <a:r>
              <a:rPr lang="pl-PL" sz="2400" b="1" i="1" dirty="0">
                <a:solidFill>
                  <a:srgbClr val="FF0000"/>
                </a:solidFill>
              </a:rPr>
              <a:t>, </a:t>
            </a:r>
            <a:r>
              <a:rPr lang="pl-PL" sz="2400" b="1" i="1" dirty="0" err="1">
                <a:solidFill>
                  <a:srgbClr val="FF0000"/>
                </a:solidFill>
              </a:rPr>
              <a:t>wall</a:t>
            </a:r>
            <a:r>
              <a:rPr lang="pl-PL" sz="2400" b="1" i="1" dirty="0">
                <a:solidFill>
                  <a:srgbClr val="FF0000"/>
                </a:solidFill>
              </a:rPr>
              <a:t> </a:t>
            </a:r>
            <a:r>
              <a:rPr lang="pl-PL" sz="2400" b="1" dirty="0" err="1">
                <a:solidFill>
                  <a:srgbClr val="FF0000"/>
                </a:solidFill>
              </a:rPr>
              <a:t>or</a:t>
            </a:r>
            <a:r>
              <a:rPr lang="pl-PL" sz="2400" b="1" dirty="0">
                <a:solidFill>
                  <a:srgbClr val="FF0000"/>
                </a:solidFill>
              </a:rPr>
              <a:t> </a:t>
            </a:r>
            <a:r>
              <a:rPr lang="pl-PL" sz="2400" b="1" i="1" dirty="0" err="1">
                <a:solidFill>
                  <a:srgbClr val="FF0000"/>
                </a:solidFill>
              </a:rPr>
              <a:t>semi-spherical</a:t>
            </a:r>
            <a:r>
              <a:rPr lang="pl-PL" sz="2400" b="1" i="1" dirty="0">
                <a:solidFill>
                  <a:srgbClr val="FF0000"/>
                </a:solidFill>
              </a:rPr>
              <a:t> </a:t>
            </a:r>
            <a:r>
              <a:rPr lang="pl-PL" sz="2400" b="1" dirty="0">
                <a:solidFill>
                  <a:srgbClr val="FF0000"/>
                </a:solidFill>
              </a:rPr>
              <a:t>geometry with 24 </a:t>
            </a:r>
            <a:r>
              <a:rPr lang="pl-PL" sz="2400" b="1" dirty="0" err="1">
                <a:solidFill>
                  <a:srgbClr val="FF0000"/>
                </a:solidFill>
              </a:rPr>
              <a:t>clusters</a:t>
            </a:r>
            <a:r>
              <a:rPr lang="pl-PL" sz="2400" b="1" dirty="0">
                <a:solidFill>
                  <a:srgbClr val="FF0000"/>
                </a:solidFill>
              </a:rPr>
              <a:t> (216 </a:t>
            </a:r>
            <a:r>
              <a:rPr lang="pl-PL" sz="2400" b="1" dirty="0" err="1">
                <a:solidFill>
                  <a:srgbClr val="FF0000"/>
                </a:solidFill>
              </a:rPr>
              <a:t>phoswiches</a:t>
            </a:r>
            <a:r>
              <a:rPr lang="pl-PL" sz="2400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460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cintosh HD:Users:stezow:Desktop:PARIS_TALK:ABS_TWO_LAYERS.png"/>
          <p:cNvPicPr/>
          <p:nvPr/>
        </p:nvPicPr>
        <p:blipFill rotWithShape="1">
          <a:blip r:embed="rId2"/>
          <a:srcRect l="50506" t="5089" b="50439"/>
          <a:stretch/>
        </p:blipFill>
        <p:spPr bwMode="auto">
          <a:xfrm>
            <a:off x="387478" y="581115"/>
            <a:ext cx="5958142" cy="358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/>
          <p:nvPr/>
        </p:nvSpPr>
        <p:spPr>
          <a:xfrm>
            <a:off x="2667000" y="659368"/>
            <a:ext cx="30001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Phoswich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2” LaBr3 </a:t>
            </a:r>
            <a:r>
              <a:rPr lang="en-US" dirty="0"/>
              <a:t>+ </a:t>
            </a:r>
            <a:r>
              <a:rPr lang="en-US" dirty="0">
                <a:solidFill>
                  <a:srgbClr val="FF0000"/>
                </a:solidFill>
              </a:rPr>
              <a:t>6”NaI</a:t>
            </a:r>
          </a:p>
        </p:txBody>
      </p:sp>
      <p:sp>
        <p:nvSpPr>
          <p:cNvPr id="7" name="Rectangle 5"/>
          <p:cNvSpPr/>
          <p:nvPr/>
        </p:nvSpPr>
        <p:spPr>
          <a:xfrm>
            <a:off x="387478" y="4223672"/>
            <a:ext cx="11647267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Extensive simulation studies have been performed </a:t>
            </a:r>
            <a:r>
              <a:rPr lang="en-GB" dirty="0"/>
              <a:t>to understand how </a:t>
            </a:r>
            <a:r>
              <a:rPr lang="en-GB" dirty="0">
                <a:sym typeface="Symbol"/>
              </a:rPr>
              <a:t></a:t>
            </a:r>
            <a:r>
              <a:rPr lang="en-GB" dirty="0"/>
              <a:t>–rays with energies from few keV up to 50 MeV are absorbed and recovered. </a:t>
            </a:r>
          </a:p>
          <a:p>
            <a:r>
              <a:rPr lang="en-GB" dirty="0"/>
              <a:t>All the considerations drive the </a:t>
            </a:r>
            <a:r>
              <a:rPr lang="en-GB" b="1" i="1" dirty="0"/>
              <a:t>design of the basic element</a:t>
            </a:r>
            <a:r>
              <a:rPr lang="en-GB" dirty="0"/>
              <a:t> of PARIS as composed of 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sz="2400" b="1" i="1" dirty="0">
                <a:solidFill>
                  <a:srgbClr val="FF0000"/>
                </a:solidFill>
              </a:rPr>
              <a:t>a phoswich 2”x2”x2” LaBr3 (or CeBr3) followed by 2”x2”x6” </a:t>
            </a:r>
            <a:r>
              <a:rPr lang="en-GB" sz="2400" b="1" i="1" dirty="0" err="1">
                <a:solidFill>
                  <a:srgbClr val="FF0000"/>
                </a:solidFill>
              </a:rPr>
              <a:t>NaI</a:t>
            </a:r>
            <a:r>
              <a:rPr lang="en-GB" b="1" i="1" dirty="0"/>
              <a:t>. </a:t>
            </a:r>
          </a:p>
          <a:p>
            <a:r>
              <a:rPr lang="en-GB" dirty="0"/>
              <a:t>placed at a reasonable distance (ca. 20 cm)  from the target position it gives a </a:t>
            </a:r>
            <a:r>
              <a:rPr lang="en-GB" b="1" i="1" dirty="0">
                <a:solidFill>
                  <a:srgbClr val="FF0000"/>
                </a:solidFill>
              </a:rPr>
              <a:t>4</a:t>
            </a:r>
            <a:r>
              <a:rPr lang="en-GB" b="1" i="1" dirty="0">
                <a:solidFill>
                  <a:srgbClr val="FF0000"/>
                </a:solidFill>
                <a:sym typeface="Symbol"/>
              </a:rPr>
              <a:t></a:t>
            </a:r>
            <a:r>
              <a:rPr lang="en-GB" b="1" i="1" dirty="0">
                <a:solidFill>
                  <a:srgbClr val="FF0000"/>
                </a:solidFill>
              </a:rPr>
              <a:t> array </a:t>
            </a:r>
            <a:r>
              <a:rPr lang="en-GB" b="1" i="1" dirty="0"/>
              <a:t>composed of </a:t>
            </a:r>
            <a:r>
              <a:rPr lang="en-GB" b="1" i="1" dirty="0">
                <a:solidFill>
                  <a:srgbClr val="FF0000"/>
                </a:solidFill>
              </a:rPr>
              <a:t>ca. 200 of elements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/>
              <a:t>for optimal characteristics in </a:t>
            </a:r>
            <a:r>
              <a:rPr lang="en-GB" b="1" i="1" dirty="0"/>
              <a:t>non-relativistic domain</a:t>
            </a:r>
            <a:r>
              <a:rPr lang="en-GB" dirty="0"/>
              <a:t> (</a:t>
            </a:r>
            <a:r>
              <a:rPr lang="en-GB" dirty="0">
                <a:sym typeface="Symbol"/>
              </a:rPr>
              <a:t></a:t>
            </a:r>
            <a:r>
              <a:rPr lang="en-GB" dirty="0"/>
              <a:t> &lt; 10%).</a:t>
            </a:r>
            <a:endParaRPr lang="cs-CZ" dirty="0"/>
          </a:p>
        </p:txBody>
      </p:sp>
      <p:sp>
        <p:nvSpPr>
          <p:cNvPr id="8" name="PoleTekstowe 7"/>
          <p:cNvSpPr txBox="1"/>
          <p:nvPr/>
        </p:nvSpPr>
        <p:spPr>
          <a:xfrm>
            <a:off x="924449" y="22051"/>
            <a:ext cx="8355172" cy="461665"/>
          </a:xfrm>
          <a:prstGeom prst="rect">
            <a:avLst/>
          </a:prstGeom>
          <a:solidFill>
            <a:srgbClr val="CF543F"/>
          </a:solidFill>
        </p:spPr>
        <p:txBody>
          <a:bodyPr wrap="none" rtlCol="0">
            <a:spAutoFit/>
          </a:bodyPr>
          <a:lstStyle/>
          <a:p>
            <a:r>
              <a:rPr lang="pl-PL" sz="2400" b="1" dirty="0" err="1">
                <a:solidFill>
                  <a:srgbClr val="FFFF00"/>
                </a:solidFill>
              </a:rPr>
              <a:t>Simulations</a:t>
            </a:r>
            <a:r>
              <a:rPr lang="pl-PL" sz="2400" b="1" dirty="0">
                <a:solidFill>
                  <a:srgbClr val="FFFF00"/>
                </a:solidFill>
              </a:rPr>
              <a:t>: O. </a:t>
            </a:r>
            <a:r>
              <a:rPr lang="pl-PL" sz="2400" b="1" dirty="0" err="1">
                <a:solidFill>
                  <a:srgbClr val="FFFF00"/>
                </a:solidFill>
              </a:rPr>
              <a:t>Stezowski</a:t>
            </a:r>
            <a:r>
              <a:rPr lang="pl-PL" sz="2400" b="1" dirty="0">
                <a:solidFill>
                  <a:srgbClr val="FFFF00"/>
                </a:solidFill>
              </a:rPr>
              <a:t>, M. Ciemała, M. </a:t>
            </a:r>
            <a:r>
              <a:rPr lang="pl-PL" sz="2400" b="1" dirty="0" err="1">
                <a:solidFill>
                  <a:srgbClr val="FFFF00"/>
                </a:solidFill>
              </a:rPr>
              <a:t>Labiche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dirty="0">
                <a:solidFill>
                  <a:srgbClr val="FFFF00"/>
                </a:solidFill>
              </a:rPr>
              <a:t>et al..</a:t>
            </a:r>
          </a:p>
        </p:txBody>
      </p:sp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64F0EF50-AC2F-6747-A57F-BF312B87CE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48" y="635000"/>
            <a:ext cx="4340997" cy="35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929" y="1514911"/>
            <a:ext cx="5262981" cy="28623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PARIS Steering Committee 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Angela Bracco (INFN, Italy)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Wilton Catford (UK)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Oliver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Dorvaux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(IN2P3, France)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Sefa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Ertuerk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(Turkey)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Bogdan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Fornal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(COPIN, Poland) - Vice-Chair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Juergen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Gerl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(GSI/FAIR, Germany)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Marek </a:t>
            </a:r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Lewitowicz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(GANIL, France) - Chair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Vandana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Nanal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(India)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strike="sngStrike" dirty="0">
                <a:latin typeface="Arial" panose="020B0604020202020204" pitchFamily="34" charset="0"/>
                <a:cs typeface="Arial" panose="020B0604020202020204" pitchFamily="34" charset="0"/>
              </a:rPr>
              <a:t>Yuri </a:t>
            </a:r>
            <a:r>
              <a:rPr lang="en-US" sz="1600" b="1" i="1" strike="sngStrike" dirty="0" err="1">
                <a:latin typeface="Arial" panose="020B0604020202020204" pitchFamily="34" charset="0"/>
                <a:cs typeface="Arial" panose="020B0604020202020204" pitchFamily="34" charset="0"/>
              </a:rPr>
              <a:t>Penionzhkevich</a:t>
            </a:r>
            <a:r>
              <a:rPr lang="en-US" sz="1600" b="1" i="1" strike="sngStrike" dirty="0">
                <a:latin typeface="Arial" panose="020B0604020202020204" pitchFamily="34" charset="0"/>
                <a:cs typeface="Arial" panose="020B0604020202020204" pitchFamily="34" charset="0"/>
              </a:rPr>
              <a:t> (JINR </a:t>
            </a:r>
            <a:r>
              <a:rPr lang="en-US" sz="1600" b="1" i="1" strike="sngStrike" dirty="0" err="1">
                <a:latin typeface="Arial" panose="020B0604020202020204" pitchFamily="34" charset="0"/>
                <a:cs typeface="Arial" panose="020B0604020202020204" pitchFamily="34" charset="0"/>
              </a:rPr>
              <a:t>Dubna</a:t>
            </a:r>
            <a:r>
              <a:rPr lang="en-US" sz="1600" b="1" i="1" strike="sngStrike" dirty="0">
                <a:latin typeface="Arial" panose="020B0604020202020204" pitchFamily="34" charset="0"/>
                <a:cs typeface="Arial" panose="020B0604020202020204" pitchFamily="34" charset="0"/>
              </a:rPr>
              <a:t>, Russia)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Mihai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Stanoiu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(Romania)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683" y="1580195"/>
            <a:ext cx="5905752" cy="92333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PARIS Project Manager </a:t>
            </a:r>
            <a:r>
              <a:rPr lang="en-US" sz="2000" i="1" dirty="0">
                <a:solidFill>
                  <a:schemeClr val="bg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2006)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Maj (Krakow) </a:t>
            </a:r>
          </a:p>
          <a:p>
            <a:pPr algn="ctr"/>
            <a:endParaRPr lang="en-US" b="1" dirty="0"/>
          </a:p>
        </p:txBody>
      </p:sp>
      <p:sp>
        <p:nvSpPr>
          <p:cNvPr id="6" name="Prostokąt 5"/>
          <p:cNvSpPr/>
          <p:nvPr/>
        </p:nvSpPr>
        <p:spPr>
          <a:xfrm>
            <a:off x="5738956" y="2257304"/>
            <a:ext cx="6251760" cy="2123658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pl-PL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pl-PL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pl-PL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Coordinators</a:t>
            </a:r>
            <a:endParaRPr lang="pl-PL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Piotr Bednarczyk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Krakow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) - Online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Sergio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Brambilla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Milano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and DAQ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Michał Ciemała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Krakow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event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generators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 off-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and data management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Oliver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Dorvaux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(Strasbourg) -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Iolanda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Matea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(Orsay) -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integrations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Oliver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Stezowski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(Lyon) -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endParaRPr lang="pl-PL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3627937" y="74343"/>
            <a:ext cx="354994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Organization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E8A5CE7-3687-844B-9F4B-D7CD6F8CB762}"/>
              </a:ext>
            </a:extLst>
          </p:cNvPr>
          <p:cNvSpPr txBox="1"/>
          <p:nvPr/>
        </p:nvSpPr>
        <p:spPr>
          <a:xfrm>
            <a:off x="139929" y="597563"/>
            <a:ext cx="11850787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PARTNERS: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IN2P3 (France), COPIN (Poland), GANIL/SPIRAL2 (France), TIFR/BARC/VECC (India), IFIN HH (Romania), 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INFN (Italy), UK, Turkey, GSI/FAIR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Darstadt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i="1" strike="sngStrike" dirty="0">
                <a:latin typeface="Arial" panose="020B0604020202020204" pitchFamily="34" charset="0"/>
                <a:cs typeface="Arial" panose="020B0604020202020204" pitchFamily="34" charset="0"/>
              </a:rPr>
              <a:t>JINR Dubna</a:t>
            </a:r>
            <a:r>
              <a:rPr lang="en-GB" b="1" i="1" strike="sng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b="1" i="1" strike="sngStrike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5EB8FEF-6588-1041-917A-28C5B7D7BF62}"/>
              </a:ext>
            </a:extLst>
          </p:cNvPr>
          <p:cNvSpPr txBox="1"/>
          <p:nvPr/>
        </p:nvSpPr>
        <p:spPr>
          <a:xfrm>
            <a:off x="139929" y="4377233"/>
            <a:ext cx="11850787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Collaboration Council (21 institutions)</a:t>
            </a:r>
          </a:p>
          <a:p>
            <a:r>
              <a:rPr lang="en-GB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Camera (INFN and U. Milano) - chair and PARIS spokesman</a:t>
            </a:r>
          </a:p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Bhattacharya (VECC Kolkata), W. Catford (U. Surrey), M.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Cinausero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(LNL Legnaro), S. Courtin (IPHC Strasbourg), </a:t>
            </a:r>
          </a:p>
          <a:p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Dombradi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(ATOMKI Debrecen), C.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Ducoin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(IPN Lyon), S.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Ertuerk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(U.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Nigde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N.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Gelli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(U. Florence), J.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Gerl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(GSI), </a:t>
            </a:r>
          </a:p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A.K.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Gourishetty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(IIT Roorkee), D. Jenkins (U. York), M. Kmiecik (IFJ PAN Krakow), </a:t>
            </a:r>
          </a:p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Kumar Nayak (BARC Mumbai), M.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Labiche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(STFC Daresbury), V.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Nanal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(TIFR Mumbai), P.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Napiorkowski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(HIL Warsaw), M.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Ploszajczak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(GANIL), </a:t>
            </a:r>
            <a:r>
              <a:rPr lang="en-GB" sz="1600" b="1" i="1" strike="sngStrik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lang="en-GB" sz="1600" b="1" i="1" strike="sngStrik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Sobolev</a:t>
            </a:r>
            <a:r>
              <a:rPr lang="en-GB" sz="1600" b="1" i="1" strike="sngStrik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(JINR </a:t>
            </a:r>
            <a:r>
              <a:rPr lang="en-GB" sz="1600" b="1" i="1" strike="sngStrik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Dubna</a:t>
            </a:r>
            <a:r>
              <a:rPr lang="en-GB" sz="1600" b="1" strike="sngStrik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Stanoiu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(IFIN-HH Bucharest), J. Wilson (IPN Orsay)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754A48C-4317-F794-45D4-F02304656731}"/>
              </a:ext>
            </a:extLst>
          </p:cNvPr>
          <p:cNvSpPr txBox="1"/>
          <p:nvPr/>
        </p:nvSpPr>
        <p:spPr>
          <a:xfrm>
            <a:off x="233465" y="6312496"/>
            <a:ext cx="286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*) </a:t>
            </a:r>
            <a:r>
              <a:rPr lang="pl-PL" i="1" dirty="0" err="1"/>
              <a:t>Suspended</a:t>
            </a:r>
            <a:r>
              <a:rPr lang="pl-PL" i="1" dirty="0"/>
              <a:t> in March 2022</a:t>
            </a:r>
          </a:p>
        </p:txBody>
      </p:sp>
    </p:spTree>
    <p:extLst>
      <p:ext uri="{BB962C8B-B14F-4D97-AF65-F5344CB8AC3E}">
        <p14:creationId xmlns:p14="http://schemas.microsoft.com/office/powerpoint/2010/main" val="387638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791" y="468005"/>
            <a:ext cx="930122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PARIS Demonstrator MoU (2011-2021</a:t>
            </a:r>
            <a:r>
              <a:rPr lang="pl-PL" sz="2400" b="1" dirty="0">
                <a:solidFill>
                  <a:srgbClr val="FF0000"/>
                </a:solidFill>
              </a:rPr>
              <a:t>)</a:t>
            </a:r>
            <a:r>
              <a:rPr lang="en-US" sz="2400" b="1" dirty="0">
                <a:solidFill>
                  <a:srgbClr val="FF0000"/>
                </a:solidFill>
              </a:rPr>
              <a:t> and PARIS phases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MoU on PARIS Demonstrator (Phase 2) was prepared and agreed to be signed by all the partners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77530" y="1344711"/>
            <a:ext cx="7750007" cy="5252886"/>
            <a:chOff x="423333" y="1202267"/>
            <a:chExt cx="7750007" cy="52528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542" y="1202267"/>
              <a:ext cx="7634798" cy="525288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2001" y="2260600"/>
              <a:ext cx="1346200" cy="2769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   PARIS cluster </a:t>
              </a:r>
            </a:p>
          </p:txBody>
        </p:sp>
        <p:sp>
          <p:nvSpPr>
            <p:cNvPr id="8" name="Frame 7"/>
            <p:cNvSpPr/>
            <p:nvPr/>
          </p:nvSpPr>
          <p:spPr>
            <a:xfrm>
              <a:off x="423333" y="2624666"/>
              <a:ext cx="1752599" cy="1253067"/>
            </a:xfrm>
            <a:prstGeom prst="fram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PoleTekstowe 8"/>
          <p:cNvSpPr txBox="1"/>
          <p:nvPr/>
        </p:nvSpPr>
        <p:spPr>
          <a:xfrm>
            <a:off x="7353299" y="2963444"/>
            <a:ext cx="2036885" cy="3771570"/>
          </a:xfrm>
          <a:prstGeom prst="rect">
            <a:avLst/>
          </a:prstGeom>
          <a:solidFill>
            <a:srgbClr val="A23A28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/>
                <a:cs typeface="Arial"/>
              </a:rPr>
              <a:t>IPN Orsay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.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AGATA@GANIL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.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.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S3@GANIL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.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CCB </a:t>
            </a:r>
            <a:r>
              <a:rPr lang="pl-PL" sz="1600" dirty="0" err="1">
                <a:latin typeface="Arial"/>
                <a:cs typeface="Arial"/>
              </a:rPr>
              <a:t>Krakow</a:t>
            </a:r>
            <a:endParaRPr lang="pl-PL" sz="1600" dirty="0">
              <a:latin typeface="Arial"/>
              <a:cs typeface="Arial"/>
            </a:endParaRPr>
          </a:p>
          <a:p>
            <a:pPr algn="ctr"/>
            <a:r>
              <a:rPr lang="pl-PL" sz="1600" dirty="0">
                <a:latin typeface="Arial"/>
                <a:cs typeface="Arial"/>
              </a:rPr>
              <a:t>.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.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LNL/SPES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.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.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SPIRAL2 phase2</a:t>
            </a:r>
          </a:p>
          <a:p>
            <a:pPr algn="ctr"/>
            <a:r>
              <a:rPr lang="pl-PL" sz="1600" dirty="0">
                <a:latin typeface="Arial"/>
                <a:cs typeface="Arial"/>
              </a:rPr>
              <a:t>.</a:t>
            </a:r>
          </a:p>
        </p:txBody>
      </p:sp>
      <p:sp>
        <p:nvSpPr>
          <p:cNvPr id="10" name="PoleTekstowe 9"/>
          <p:cNvSpPr txBox="1"/>
          <p:nvPr/>
        </p:nvSpPr>
        <p:spPr>
          <a:xfrm>
            <a:off x="475214" y="3144312"/>
            <a:ext cx="60785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1400" b="1" dirty="0">
                <a:solidFill>
                  <a:srgbClr val="CF543F"/>
                </a:solidFill>
              </a:rPr>
              <a:t>2017</a:t>
            </a:r>
          </a:p>
        </p:txBody>
      </p:sp>
      <p:sp>
        <p:nvSpPr>
          <p:cNvPr id="11" name="PoleTekstowe 10"/>
          <p:cNvSpPr txBox="1"/>
          <p:nvPr/>
        </p:nvSpPr>
        <p:spPr>
          <a:xfrm>
            <a:off x="518627" y="4072092"/>
            <a:ext cx="60785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1400" b="1" dirty="0">
                <a:solidFill>
                  <a:srgbClr val="CF543F"/>
                </a:solidFill>
              </a:rPr>
              <a:t>2022</a:t>
            </a:r>
          </a:p>
        </p:txBody>
      </p:sp>
      <p:sp>
        <p:nvSpPr>
          <p:cNvPr id="12" name="PoleTekstowe 11"/>
          <p:cNvSpPr txBox="1"/>
          <p:nvPr/>
        </p:nvSpPr>
        <p:spPr>
          <a:xfrm>
            <a:off x="518627" y="5506512"/>
            <a:ext cx="117692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1400" b="1" dirty="0">
                <a:solidFill>
                  <a:srgbClr val="CF543F"/>
                </a:solidFill>
              </a:rPr>
              <a:t>2025?         </a:t>
            </a:r>
          </a:p>
        </p:txBody>
      </p:sp>
      <p:pic>
        <p:nvPicPr>
          <p:cNvPr id="13" name="Picture 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01226" y="82827"/>
            <a:ext cx="289077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F3FBD19-B1CD-1449-80AA-5F2512EAF465}"/>
              </a:ext>
            </a:extLst>
          </p:cNvPr>
          <p:cNvSpPr txBox="1"/>
          <p:nvPr/>
        </p:nvSpPr>
        <p:spPr>
          <a:xfrm>
            <a:off x="1570078" y="2967148"/>
            <a:ext cx="123463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</a:rPr>
              <a:t>8 </a:t>
            </a:r>
            <a:r>
              <a:rPr lang="pl-PL" sz="1200" b="1" dirty="0" err="1">
                <a:solidFill>
                  <a:schemeClr val="bg1"/>
                </a:solidFill>
              </a:rPr>
              <a:t>clusters</a:t>
            </a:r>
            <a:r>
              <a:rPr lang="pl-PL" sz="1200" b="1" dirty="0">
                <a:solidFill>
                  <a:schemeClr val="bg1"/>
                </a:solidFill>
              </a:rPr>
              <a:t>:</a:t>
            </a:r>
          </a:p>
          <a:p>
            <a:r>
              <a:rPr lang="pl-PL" sz="1200" b="1" dirty="0">
                <a:solidFill>
                  <a:schemeClr val="bg1"/>
                </a:solidFill>
              </a:rPr>
              <a:t>72 phoswiches</a:t>
            </a:r>
          </a:p>
        </p:txBody>
      </p:sp>
    </p:spTree>
    <p:extLst>
      <p:ext uri="{BB962C8B-B14F-4D97-AF65-F5344CB8AC3E}">
        <p14:creationId xmlns:p14="http://schemas.microsoft.com/office/powerpoint/2010/main" val="1970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7"/>
          <p:cNvSpPr txBox="1">
            <a:spLocks noChangeArrowheads="1"/>
          </p:cNvSpPr>
          <p:nvPr/>
        </p:nvSpPr>
        <p:spPr bwMode="auto">
          <a:xfrm>
            <a:off x="197901" y="0"/>
            <a:ext cx="7810984" cy="800219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pl-PL" sz="1800" b="1" dirty="0"/>
              <a:t>S. </a:t>
            </a:r>
            <a:r>
              <a:rPr lang="pl-PL" sz="1800" b="1" dirty="0" err="1"/>
              <a:t>Brambilla</a:t>
            </a:r>
            <a:r>
              <a:rPr lang="pl-PL" sz="1800" b="1" dirty="0"/>
              <a:t>, P. Bednarczyk, O. </a:t>
            </a:r>
            <a:r>
              <a:rPr lang="pl-PL" sz="1800" b="1" dirty="0" err="1"/>
              <a:t>Dorvaux</a:t>
            </a:r>
            <a:r>
              <a:rPr lang="pl-PL" sz="1800" b="1" dirty="0"/>
              <a:t>, A. </a:t>
            </a:r>
            <a:r>
              <a:rPr lang="pl-PL" sz="1800" b="1" dirty="0" err="1"/>
              <a:t>Czermak</a:t>
            </a:r>
            <a:r>
              <a:rPr lang="pl-PL" sz="1800" b="1" dirty="0"/>
              <a:t>, P. </a:t>
            </a:r>
            <a:r>
              <a:rPr lang="pl-PL" sz="1800" b="1" dirty="0" err="1"/>
              <a:t>Napiorkowski</a:t>
            </a:r>
            <a:endParaRPr lang="pl-PL" sz="1800" b="1" dirty="0"/>
          </a:p>
          <a:p>
            <a:pPr eaLnBrk="1" hangingPunct="1"/>
            <a:r>
              <a:rPr lang="pl-PL" sz="2800" b="1" dirty="0" err="1">
                <a:solidFill>
                  <a:srgbClr val="FFFF00"/>
                </a:solidFill>
              </a:rPr>
              <a:t>Electromnics</a:t>
            </a:r>
            <a:r>
              <a:rPr lang="pl-PL" sz="2800" b="1" dirty="0">
                <a:solidFill>
                  <a:srgbClr val="FFFF00"/>
                </a:solidFill>
              </a:rPr>
              <a:t> for PARIS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712600" y="1267348"/>
            <a:ext cx="7365999" cy="1877437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sz="2400" dirty="0" err="1">
                <a:solidFill>
                  <a:srgbClr val="FFFF00"/>
                </a:solidFill>
              </a:rPr>
              <a:t>Comercial</a:t>
            </a:r>
            <a:r>
              <a:rPr lang="pl-PL" sz="2400" dirty="0">
                <a:solidFill>
                  <a:srgbClr val="FFFF00"/>
                </a:solidFill>
              </a:rPr>
              <a:t> </a:t>
            </a:r>
            <a:r>
              <a:rPr lang="pl-PL" sz="2400" dirty="0" err="1">
                <a:solidFill>
                  <a:srgbClr val="FFFF00"/>
                </a:solidFill>
              </a:rPr>
              <a:t>digitizer</a:t>
            </a:r>
            <a:r>
              <a:rPr lang="pl-PL" sz="2400" dirty="0" err="1"/>
              <a:t>s</a:t>
            </a:r>
            <a:r>
              <a:rPr lang="pl-PL" sz="2400" dirty="0"/>
              <a:t> </a:t>
            </a:r>
            <a:r>
              <a:rPr lang="pl-PL" sz="2400" b="1" dirty="0"/>
              <a:t>(CAEN </a:t>
            </a:r>
            <a:r>
              <a:rPr lang="en-US" sz="2400" b="1" dirty="0"/>
              <a:t>V1730) </a:t>
            </a:r>
          </a:p>
          <a:p>
            <a:pPr marL="0" lvl="1">
              <a:spcAft>
                <a:spcPts val="1200"/>
              </a:spcAft>
            </a:pPr>
            <a:r>
              <a:rPr lang="en-US" sz="2400" dirty="0"/>
              <a:t>16 channel, 500 MS/s, 12/14 bit</a:t>
            </a:r>
          </a:p>
          <a:p>
            <a:pPr marL="0" lvl="1">
              <a:spcAft>
                <a:spcPts val="1200"/>
              </a:spcAft>
            </a:pPr>
            <a:r>
              <a:rPr lang="pl-PL" sz="2400" b="1" i="1" dirty="0" err="1"/>
              <a:t>Tested</a:t>
            </a:r>
            <a:r>
              <a:rPr lang="pl-PL" sz="2400" b="1" i="1" dirty="0"/>
              <a:t> in </a:t>
            </a:r>
            <a:r>
              <a:rPr lang="pl-PL" sz="2400" b="1" i="1" dirty="0" err="1"/>
              <a:t>Krakow</a:t>
            </a:r>
            <a:r>
              <a:rPr lang="pl-PL" sz="2400" b="1" i="1" dirty="0"/>
              <a:t>, </a:t>
            </a:r>
            <a:r>
              <a:rPr lang="pl-PL" sz="2400" b="1" i="1" dirty="0" err="1"/>
              <a:t>July</a:t>
            </a:r>
            <a:r>
              <a:rPr lang="pl-PL" sz="2400" b="1" i="1" dirty="0"/>
              <a:t> 2015 – </a:t>
            </a:r>
            <a:r>
              <a:rPr lang="pl-PL" sz="2400" b="1" i="1" dirty="0" err="1"/>
              <a:t>works</a:t>
            </a:r>
            <a:r>
              <a:rPr lang="pl-PL" sz="2400" b="1" i="1" dirty="0"/>
              <a:t> </a:t>
            </a:r>
            <a:r>
              <a:rPr lang="pl-PL" sz="2400" b="1" i="1" dirty="0" err="1"/>
              <a:t>very</a:t>
            </a:r>
            <a:r>
              <a:rPr lang="pl-PL" sz="2400" b="1" i="1" dirty="0"/>
              <a:t> </a:t>
            </a:r>
            <a:r>
              <a:rPr lang="pl-PL" sz="2400" b="1" i="1" dirty="0" err="1"/>
              <a:t>well</a:t>
            </a:r>
            <a:r>
              <a:rPr lang="pl-PL" sz="2400" b="1" i="1" dirty="0"/>
              <a:t> (</a:t>
            </a:r>
            <a:r>
              <a:rPr lang="pl-PL" sz="2400" b="1" i="1" dirty="0" err="1"/>
              <a:t>good</a:t>
            </a:r>
            <a:r>
              <a:rPr lang="pl-PL" sz="2400" b="1" i="1" dirty="0"/>
              <a:t> </a:t>
            </a:r>
            <a:r>
              <a:rPr lang="pl-PL" sz="2400" b="1" i="1" dirty="0" err="1"/>
              <a:t>time</a:t>
            </a:r>
            <a:r>
              <a:rPr lang="pl-PL" sz="2400" b="1" i="1" dirty="0"/>
              <a:t> resolution, </a:t>
            </a:r>
            <a:r>
              <a:rPr lang="pl-PL" sz="2400" b="1" i="1" dirty="0" err="1"/>
              <a:t>time</a:t>
            </a:r>
            <a:r>
              <a:rPr lang="pl-PL" sz="2400" b="1" i="1" dirty="0"/>
              <a:t> </a:t>
            </a:r>
            <a:r>
              <a:rPr lang="pl-PL" sz="2400" b="1" i="1" dirty="0" err="1"/>
              <a:t>resolition</a:t>
            </a:r>
            <a:r>
              <a:rPr lang="pl-PL" sz="2400" b="1" i="1" dirty="0"/>
              <a:t> – 0.7ns, </a:t>
            </a:r>
            <a:r>
              <a:rPr lang="pl-PL" sz="2400" b="1" i="1" dirty="0" err="1"/>
              <a:t>low</a:t>
            </a:r>
            <a:r>
              <a:rPr lang="pl-PL" sz="2400" b="1" i="1" dirty="0"/>
              <a:t> </a:t>
            </a:r>
            <a:r>
              <a:rPr lang="pl-PL" sz="2400" b="1" i="1" dirty="0" err="1"/>
              <a:t>deadtime</a:t>
            </a:r>
            <a:r>
              <a:rPr lang="pl-PL" sz="2400" b="1" i="1" dirty="0"/>
              <a:t>)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791858" y="3611915"/>
            <a:ext cx="7875487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pl-PL" sz="2400" b="1" dirty="0" err="1">
                <a:solidFill>
                  <a:srgbClr val="FFFF00"/>
                </a:solidFill>
              </a:rPr>
              <a:t>Occasionally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b="1" dirty="0" err="1">
                <a:solidFill>
                  <a:srgbClr val="FFFF00"/>
                </a:solidFill>
              </a:rPr>
              <a:t>other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b="1" dirty="0" err="1">
                <a:solidFill>
                  <a:srgbClr val="FFFF00"/>
                </a:solidFill>
              </a:rPr>
              <a:t>local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b="1" dirty="0" err="1">
                <a:solidFill>
                  <a:srgbClr val="FFFF00"/>
                </a:solidFill>
              </a:rPr>
              <a:t>digitizers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dirty="0"/>
              <a:t>(</a:t>
            </a:r>
            <a:r>
              <a:rPr lang="pl-PL" sz="2400" dirty="0" err="1"/>
              <a:t>e.g</a:t>
            </a:r>
            <a:r>
              <a:rPr lang="pl-PL" sz="2400" dirty="0"/>
              <a:t>. FASTER in </a:t>
            </a:r>
            <a:r>
              <a:rPr lang="pl-PL" sz="2400" dirty="0" err="1"/>
              <a:t>IJCLab</a:t>
            </a:r>
            <a:r>
              <a:rPr lang="pl-PL" sz="2400" dirty="0"/>
              <a:t>, NFS)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78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216E4-DEC7-A849-B8AA-200832CE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3606"/>
            <a:ext cx="10294182" cy="10907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b="1" dirty="0" err="1">
                <a:latin typeface="+mn-lt"/>
              </a:rPr>
              <a:t>Initial</a:t>
            </a:r>
            <a:r>
              <a:rPr lang="pl-PL" b="1" dirty="0">
                <a:latin typeface="+mn-lt"/>
              </a:rPr>
              <a:t> </a:t>
            </a:r>
            <a:r>
              <a:rPr lang="pl-PL" b="1" dirty="0" err="1">
                <a:latin typeface="+mn-lt"/>
              </a:rPr>
              <a:t>tests</a:t>
            </a:r>
            <a:r>
              <a:rPr lang="pl-PL" b="1" dirty="0">
                <a:latin typeface="+mn-lt"/>
              </a:rPr>
              <a:t> of </a:t>
            </a:r>
            <a:r>
              <a:rPr lang="pl-PL" b="1" dirty="0">
                <a:solidFill>
                  <a:srgbClr val="FFFF00"/>
                </a:solidFill>
                <a:latin typeface="+mn-lt"/>
              </a:rPr>
              <a:t>PARIS</a:t>
            </a:r>
          </a:p>
        </p:txBody>
      </p:sp>
    </p:spTree>
    <p:extLst>
      <p:ext uri="{BB962C8B-B14F-4D97-AF65-F5344CB8AC3E}">
        <p14:creationId xmlns:p14="http://schemas.microsoft.com/office/powerpoint/2010/main" val="2713423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966" y="1345873"/>
            <a:ext cx="6229934" cy="5084888"/>
          </a:xfrm>
          <a:prstGeom prst="rect">
            <a:avLst/>
          </a:prstGeom>
        </p:spPr>
      </p:pic>
      <p:pic>
        <p:nvPicPr>
          <p:cNvPr id="6" name="Picture 4" descr="short - 509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/>
          <a:stretch/>
        </p:blipFill>
        <p:spPr>
          <a:xfrm>
            <a:off x="4210094" y="634431"/>
            <a:ext cx="4728369" cy="142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long - 10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/>
          <a:stretch/>
        </p:blipFill>
        <p:spPr>
          <a:xfrm>
            <a:off x="326231" y="2234236"/>
            <a:ext cx="4728369" cy="14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0" descr="combined - 116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/>
          <a:stretch/>
        </p:blipFill>
        <p:spPr>
          <a:xfrm>
            <a:off x="3996531" y="5367547"/>
            <a:ext cx="4728369" cy="14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Strzałka w prawo 8"/>
          <p:cNvSpPr/>
          <p:nvPr/>
        </p:nvSpPr>
        <p:spPr>
          <a:xfrm rot="14059842">
            <a:off x="6616699" y="1689014"/>
            <a:ext cx="1536700" cy="3810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załka w prawo 9"/>
          <p:cNvSpPr/>
          <p:nvPr/>
        </p:nvSpPr>
        <p:spPr>
          <a:xfrm rot="11561163">
            <a:off x="4551397" y="2607900"/>
            <a:ext cx="1817735" cy="3810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ole tekstowe 4"/>
          <p:cNvSpPr txBox="1"/>
          <p:nvPr/>
        </p:nvSpPr>
        <p:spPr>
          <a:xfrm>
            <a:off x="2690415" y="2752201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Single </a:t>
            </a:r>
            <a:r>
              <a:rPr lang="pl-PL" dirty="0" err="1"/>
              <a:t>pulses</a:t>
            </a:r>
            <a:endParaRPr lang="en-US" dirty="0"/>
          </a:p>
        </p:txBody>
      </p:sp>
      <p:sp>
        <p:nvSpPr>
          <p:cNvPr id="12" name="pole tekstowe 95"/>
          <p:cNvSpPr txBox="1"/>
          <p:nvPr/>
        </p:nvSpPr>
        <p:spPr>
          <a:xfrm>
            <a:off x="6024210" y="5900225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Mixed </a:t>
            </a:r>
            <a:r>
              <a:rPr lang="pl-PL" dirty="0" err="1"/>
              <a:t>signal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13" name="Strzałka w prawo 12"/>
          <p:cNvSpPr/>
          <p:nvPr/>
        </p:nvSpPr>
        <p:spPr>
          <a:xfrm rot="7083694">
            <a:off x="6150030" y="4787815"/>
            <a:ext cx="1536700" cy="3810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Łącznik prostoliniowy 6"/>
          <p:cNvCxnSpPr/>
          <p:nvPr/>
        </p:nvCxnSpPr>
        <p:spPr>
          <a:xfrm flipV="1">
            <a:off x="6388790" y="3530600"/>
            <a:ext cx="2082110" cy="939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1231901" y="4285734"/>
            <a:ext cx="1816099" cy="161449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:\Users\bednar\Dropbox\Mirek&amp;Piotrek\cluster_PARIS\IMG_063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1" y="4559308"/>
            <a:ext cx="1816099" cy="13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le tekstowe 7"/>
          <p:cNvSpPr txBox="1"/>
          <p:nvPr/>
        </p:nvSpPr>
        <p:spPr>
          <a:xfrm>
            <a:off x="1253919" y="4285734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HAMAMATSU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pole tekstowe 1"/>
          <p:cNvSpPr txBox="1"/>
          <p:nvPr/>
        </p:nvSpPr>
        <p:spPr>
          <a:xfrm>
            <a:off x="5273378" y="935424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10 </a:t>
            </a:r>
            <a:r>
              <a:rPr lang="pl-PL" dirty="0" err="1"/>
              <a:t>ns</a:t>
            </a:r>
            <a:r>
              <a:rPr lang="pl-PL" dirty="0"/>
              <a:t> </a:t>
            </a:r>
            <a:r>
              <a:rPr lang="pl-PL" dirty="0" err="1"/>
              <a:t>risetime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19" name="PoleTekstowe 18"/>
          <p:cNvSpPr txBox="1"/>
          <p:nvPr/>
        </p:nvSpPr>
        <p:spPr>
          <a:xfrm>
            <a:off x="337239" y="82146"/>
            <a:ext cx="12103100" cy="646331"/>
          </a:xfrm>
          <a:prstGeom prst="rect">
            <a:avLst/>
          </a:prstGeom>
          <a:solidFill>
            <a:srgbClr val="CF543F"/>
          </a:solidFill>
        </p:spPr>
        <p:txBody>
          <a:bodyPr wrap="square" rtlCol="0">
            <a:spAutoFit/>
          </a:bodyPr>
          <a:lstStyle/>
          <a:p>
            <a:r>
              <a:rPr lang="pl-PL" sz="3600" b="1" dirty="0" err="1">
                <a:solidFill>
                  <a:srgbClr val="FFFF00"/>
                </a:solidFill>
              </a:rPr>
              <a:t>Phoswich</a:t>
            </a:r>
            <a:r>
              <a:rPr lang="pl-PL" sz="3600" b="1" dirty="0">
                <a:solidFill>
                  <a:srgbClr val="FFFF00"/>
                </a:solidFill>
              </a:rPr>
              <a:t> </a:t>
            </a:r>
            <a:r>
              <a:rPr lang="pl-PL" sz="3600" b="1" dirty="0" err="1">
                <a:solidFill>
                  <a:srgbClr val="FFFF00"/>
                </a:solidFill>
              </a:rPr>
              <a:t>tests</a:t>
            </a:r>
            <a:r>
              <a:rPr lang="pl-PL" sz="36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Text Box 77"/>
          <p:cNvSpPr txBox="1">
            <a:spLocks noChangeArrowheads="1"/>
          </p:cNvSpPr>
          <p:nvPr/>
        </p:nvSpPr>
        <p:spPr bwMode="auto">
          <a:xfrm>
            <a:off x="8326626" y="4543195"/>
            <a:ext cx="3681329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pl-PL" sz="1800" b="1" dirty="0">
                <a:solidFill>
                  <a:schemeClr val="bg1"/>
                </a:solidFill>
              </a:rPr>
              <a:t>The PARIS PHOSWICH   </a:t>
            </a:r>
            <a:r>
              <a:rPr lang="pl-PL" sz="1800" b="1" dirty="0" err="1">
                <a:solidFill>
                  <a:schemeClr val="bg1"/>
                </a:solidFill>
              </a:rPr>
              <a:t>at</a:t>
            </a:r>
            <a:r>
              <a:rPr lang="pl-PL" sz="1800" b="1" dirty="0">
                <a:solidFill>
                  <a:schemeClr val="bg1"/>
                </a:solidFill>
              </a:rPr>
              <a:t> </a:t>
            </a:r>
            <a:r>
              <a:rPr lang="pl-PL" sz="1800" b="1" dirty="0" err="1">
                <a:solidFill>
                  <a:schemeClr val="bg1"/>
                </a:solidFill>
              </a:rPr>
              <a:t>work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1DB708E-5505-324E-8082-E49C35C19063}"/>
              </a:ext>
            </a:extLst>
          </p:cNvPr>
          <p:cNvSpPr txBox="1"/>
          <p:nvPr/>
        </p:nvSpPr>
        <p:spPr>
          <a:xfrm>
            <a:off x="9273434" y="2490591"/>
            <a:ext cx="2573140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2"/>
                </a:solidFill>
              </a:rPr>
              <a:t>LaBr3 </a:t>
            </a:r>
            <a:r>
              <a:rPr lang="pl-PL" sz="2800" dirty="0" err="1">
                <a:solidFill>
                  <a:schemeClr val="bg2"/>
                </a:solidFill>
              </a:rPr>
              <a:t>or</a:t>
            </a:r>
            <a:r>
              <a:rPr lang="pl-PL" sz="2800" dirty="0">
                <a:solidFill>
                  <a:schemeClr val="bg2"/>
                </a:solidFill>
              </a:rPr>
              <a:t> CeBr3</a:t>
            </a:r>
          </a:p>
        </p:txBody>
      </p:sp>
    </p:spTree>
    <p:extLst>
      <p:ext uri="{BB962C8B-B14F-4D97-AF65-F5344CB8AC3E}">
        <p14:creationId xmlns:p14="http://schemas.microsoft.com/office/powerpoint/2010/main" val="64237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779BEC2-A2D1-50A0-3D77-D18F3C9BE75C}"/>
              </a:ext>
            </a:extLst>
          </p:cNvPr>
          <p:cNvSpPr txBox="1"/>
          <p:nvPr/>
        </p:nvSpPr>
        <p:spPr>
          <a:xfrm>
            <a:off x="5068109" y="102060"/>
            <a:ext cx="657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err="1"/>
              <a:t>excerpt</a:t>
            </a:r>
            <a:r>
              <a:rPr lang="pl-PL" i="1" dirty="0"/>
              <a:t> from the </a:t>
            </a:r>
          </a:p>
          <a:p>
            <a:r>
              <a:rPr lang="pl-PL" b="1" i="1" dirty="0"/>
              <a:t>NUPECC </a:t>
            </a:r>
            <a:r>
              <a:rPr lang="pl-PL" b="1" i="1" dirty="0" err="1"/>
              <a:t>Long</a:t>
            </a:r>
            <a:r>
              <a:rPr lang="pl-PL" b="1" i="1" dirty="0"/>
              <a:t> </a:t>
            </a:r>
            <a:r>
              <a:rPr lang="pl-PL" b="1" i="1" dirty="0" err="1"/>
              <a:t>Range</a:t>
            </a:r>
            <a:r>
              <a:rPr lang="pl-PL" b="1" i="1" dirty="0"/>
              <a:t> Plan  2024</a:t>
            </a:r>
            <a:endParaRPr lang="pl-PL" i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07EB464-4B3B-0EFB-CDB2-9CD73AC1C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4014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42EE938-7A73-4ABB-C4EF-0602608F4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590" y="823338"/>
            <a:ext cx="5588000" cy="3797300"/>
          </a:xfrm>
          <a:prstGeom prst="rect">
            <a:avLst/>
          </a:prstGeom>
        </p:spPr>
      </p:pic>
      <p:sp>
        <p:nvSpPr>
          <p:cNvPr id="8" name="Prostokąt zaokrąglony 7">
            <a:extLst>
              <a:ext uri="{FF2B5EF4-FFF2-40B4-BE49-F238E27FC236}">
                <a16:creationId xmlns:a16="http://schemas.microsoft.com/office/drawing/2014/main" id="{4DA0048E-D823-3FD2-166C-C4DE861DF5E4}"/>
              </a:ext>
            </a:extLst>
          </p:cNvPr>
          <p:cNvSpPr/>
          <p:nvPr/>
        </p:nvSpPr>
        <p:spPr>
          <a:xfrm>
            <a:off x="5880368" y="2446507"/>
            <a:ext cx="4951379" cy="982493"/>
          </a:xfrm>
          <a:prstGeom prst="roundRect">
            <a:avLst/>
          </a:prstGeom>
          <a:solidFill>
            <a:srgbClr val="F09415">
              <a:alpha val="2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6E1ADEB-ABB3-EA5D-8ABD-AE4E45105272}"/>
              </a:ext>
            </a:extLst>
          </p:cNvPr>
          <p:cNvSpPr txBox="1"/>
          <p:nvPr/>
        </p:nvSpPr>
        <p:spPr>
          <a:xfrm>
            <a:off x="5068110" y="5002729"/>
            <a:ext cx="657589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hlinkClick r:id="rId4"/>
              </a:rPr>
              <a:t>https://www.nupecc.org/lrp2024/Documents/nupecc_lrp2024.pdf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067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7" y="150494"/>
            <a:ext cx="8722360" cy="348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50" y="3198299"/>
            <a:ext cx="3443923" cy="36785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Tekstowe 3"/>
          <p:cNvSpPr txBox="1"/>
          <p:nvPr/>
        </p:nvSpPr>
        <p:spPr>
          <a:xfrm>
            <a:off x="6419273" y="5714999"/>
            <a:ext cx="361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M. </a:t>
            </a:r>
            <a:r>
              <a:rPr lang="pl-PL" dirty="0" err="1"/>
              <a:t>Zieblinski</a:t>
            </a:r>
            <a:r>
              <a:rPr lang="pl-PL" dirty="0"/>
              <a:t> et al.,</a:t>
            </a:r>
          </a:p>
          <a:p>
            <a:r>
              <a:rPr lang="en-US" dirty="0" err="1"/>
              <a:t>Acta</a:t>
            </a:r>
            <a:r>
              <a:rPr lang="en-US" dirty="0"/>
              <a:t> </a:t>
            </a:r>
            <a:r>
              <a:rPr lang="en-US" dirty="0" err="1"/>
              <a:t>Phys.Pol</a:t>
            </a:r>
            <a:r>
              <a:rPr lang="en-US" dirty="0"/>
              <a:t>. B44, 651 (2013</a:t>
            </a:r>
            <a:r>
              <a:rPr lang="en-US" sz="1400" dirty="0"/>
              <a:t>)</a:t>
            </a:r>
            <a:endParaRPr lang="pl-PL" sz="1400" dirty="0"/>
          </a:p>
        </p:txBody>
      </p:sp>
      <p:sp>
        <p:nvSpPr>
          <p:cNvPr id="5" name="pole tekstowe 2"/>
          <p:cNvSpPr txBox="1"/>
          <p:nvPr/>
        </p:nvSpPr>
        <p:spPr>
          <a:xfrm>
            <a:off x="897537" y="472280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6.13 </a:t>
            </a:r>
            <a:r>
              <a:rPr lang="pl-PL" dirty="0" err="1">
                <a:solidFill>
                  <a:schemeClr val="bg1"/>
                </a:solidFill>
              </a:rPr>
              <a:t>MeV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source</a:t>
            </a:r>
            <a:r>
              <a:rPr lang="pl-PL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8367" y="3502509"/>
            <a:ext cx="2876983" cy="175432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A test </a:t>
            </a:r>
            <a:r>
              <a:rPr lang="pl-PL" dirty="0" err="1"/>
              <a:t>measurement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IFJ PAN, Kraków (2011) with </a:t>
            </a:r>
            <a:r>
              <a:rPr lang="pl-PL" dirty="0" err="1"/>
              <a:t>BafPro</a:t>
            </a:r>
            <a:r>
              <a:rPr lang="pl-PL" dirty="0"/>
              <a:t> module from </a:t>
            </a:r>
            <a:r>
              <a:rPr lang="pl-PL" dirty="0" err="1"/>
              <a:t>Milano</a:t>
            </a:r>
            <a:endParaRPr lang="pl-PL" dirty="0"/>
          </a:p>
          <a:p>
            <a:pPr marL="285750" indent="-285750">
              <a:buFont typeface="Arial" pitchFamily="34" charset="0"/>
              <a:buChar char="•"/>
            </a:pPr>
            <a:r>
              <a:rPr lang="pl-PL" dirty="0" err="1"/>
              <a:t>Sources</a:t>
            </a:r>
            <a:r>
              <a:rPr lang="pl-PL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proton </a:t>
            </a:r>
            <a:r>
              <a:rPr lang="pl-PL" dirty="0" err="1"/>
              <a:t>beam</a:t>
            </a:r>
            <a:r>
              <a:rPr lang="pl-PL" dirty="0"/>
              <a:t> 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7369035" y="4973164"/>
            <a:ext cx="455445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2"/>
                </a:solidFill>
              </a:rPr>
              <a:t>The </a:t>
            </a:r>
            <a:r>
              <a:rPr lang="pl-PL" sz="2400" b="1" dirty="0" err="1">
                <a:solidFill>
                  <a:schemeClr val="bg2"/>
                </a:solidFill>
              </a:rPr>
              <a:t>phoswich</a:t>
            </a:r>
            <a:r>
              <a:rPr lang="pl-PL" sz="2400" b="1" dirty="0">
                <a:solidFill>
                  <a:schemeClr val="bg2"/>
                </a:solidFill>
              </a:rPr>
              <a:t> </a:t>
            </a:r>
            <a:r>
              <a:rPr lang="pl-PL" sz="2400" b="1" dirty="0" err="1">
                <a:solidFill>
                  <a:schemeClr val="bg2"/>
                </a:solidFill>
              </a:rPr>
              <a:t>concept</a:t>
            </a:r>
            <a:r>
              <a:rPr lang="pl-PL" sz="2400" b="1" dirty="0">
                <a:solidFill>
                  <a:schemeClr val="bg2"/>
                </a:solidFill>
              </a:rPr>
              <a:t> </a:t>
            </a:r>
            <a:r>
              <a:rPr lang="pl-PL" sz="2400" b="1" dirty="0" err="1">
                <a:solidFill>
                  <a:schemeClr val="bg2"/>
                </a:solidFill>
              </a:rPr>
              <a:t>works</a:t>
            </a:r>
            <a:r>
              <a:rPr lang="pl-PL" sz="2400" b="1" dirty="0">
                <a:solidFill>
                  <a:schemeClr val="bg2"/>
                </a:solidFill>
              </a:rPr>
              <a:t> !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3A36483-45EA-F94B-BC59-E9A6F59C8225}"/>
              </a:ext>
            </a:extLst>
          </p:cNvPr>
          <p:cNvSpPr/>
          <p:nvPr/>
        </p:nvSpPr>
        <p:spPr>
          <a:xfrm>
            <a:off x="7624514" y="3677332"/>
            <a:ext cx="3621784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LaBr3 resolution </a:t>
            </a:r>
          </a:p>
          <a:p>
            <a:pPr algn="ctr"/>
            <a:r>
              <a:rPr lang="pl-PL" sz="2000" b="1" dirty="0"/>
              <a:t>(</a:t>
            </a:r>
            <a:r>
              <a:rPr lang="pl-PL" sz="2000" b="1" dirty="0" err="1"/>
              <a:t>seen</a:t>
            </a:r>
            <a:r>
              <a:rPr lang="pl-PL" sz="2000" b="1" dirty="0"/>
              <a:t> </a:t>
            </a:r>
            <a:r>
              <a:rPr lang="pl-PL" sz="2000" b="1" dirty="0" err="1"/>
              <a:t>through</a:t>
            </a:r>
            <a:r>
              <a:rPr lang="pl-PL" sz="2000" b="1" dirty="0"/>
              <a:t> 6” </a:t>
            </a:r>
            <a:r>
              <a:rPr lang="pl-PL" sz="2000" b="1" dirty="0" err="1"/>
              <a:t>long</a:t>
            </a:r>
            <a:r>
              <a:rPr lang="pl-PL" sz="2000" b="1" dirty="0"/>
              <a:t> </a:t>
            </a:r>
            <a:r>
              <a:rPr lang="pl-PL" sz="2000" b="1" dirty="0" err="1"/>
              <a:t>NaI</a:t>
            </a:r>
            <a:r>
              <a:rPr lang="pl-PL" sz="2000" b="1" dirty="0"/>
              <a:t>): </a:t>
            </a:r>
          </a:p>
          <a:p>
            <a:pPr algn="ctr"/>
            <a:r>
              <a:rPr lang="pl-PL" sz="2000" b="1" dirty="0"/>
              <a:t>ca. 4%</a:t>
            </a:r>
            <a:endParaRPr lang="en-US" sz="20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FD5712A-8381-244A-A5AD-307E531990A5}"/>
              </a:ext>
            </a:extLst>
          </p:cNvPr>
          <p:cNvSpPr txBox="1"/>
          <p:nvPr/>
        </p:nvSpPr>
        <p:spPr>
          <a:xfrm>
            <a:off x="98367" y="5477122"/>
            <a:ext cx="2876983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Other</a:t>
            </a:r>
            <a:r>
              <a:rPr lang="pl-PL" sz="2000" b="1" dirty="0"/>
              <a:t> </a:t>
            </a:r>
            <a:r>
              <a:rPr lang="pl-PL" sz="2000" b="1" dirty="0" err="1"/>
              <a:t>tests</a:t>
            </a:r>
            <a:r>
              <a:rPr lang="pl-PL" sz="2000" b="1" dirty="0"/>
              <a:t>:</a:t>
            </a:r>
          </a:p>
          <a:p>
            <a:r>
              <a:rPr lang="pl-PL" sz="2000" b="1" dirty="0"/>
              <a:t>Strasbourg, Orsay, </a:t>
            </a:r>
            <a:r>
              <a:rPr lang="pl-PL" sz="2000" b="1" dirty="0" err="1"/>
              <a:t>Milano</a:t>
            </a:r>
            <a:r>
              <a:rPr lang="pl-PL" sz="2000" b="1" dirty="0"/>
              <a:t>, </a:t>
            </a:r>
            <a:r>
              <a:rPr lang="pl-PL" sz="2000" b="1" dirty="0" err="1"/>
              <a:t>Warsaw</a:t>
            </a:r>
            <a:r>
              <a:rPr lang="pl-PL" sz="2000" b="1" dirty="0"/>
              <a:t>, </a:t>
            </a:r>
            <a:r>
              <a:rPr lang="pl-PL" sz="2000" b="1" dirty="0" err="1"/>
              <a:t>Mumbai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10737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8" y="2179627"/>
            <a:ext cx="8502626" cy="4552337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9083217" y="6076375"/>
            <a:ext cx="2242321" cy="584775"/>
          </a:xfrm>
          <a:prstGeom prst="rect">
            <a:avLst/>
          </a:prstGeom>
          <a:solidFill>
            <a:srgbClr val="CF543F"/>
          </a:solidFill>
        </p:spPr>
        <p:txBody>
          <a:bodyPr wrap="square" rtlCol="0">
            <a:spAutoFit/>
          </a:bodyPr>
          <a:lstStyle/>
          <a:p>
            <a:r>
              <a:rPr lang="pl-PL" sz="1600" dirty="0"/>
              <a:t>B. Wasilewska et al., </a:t>
            </a:r>
            <a:r>
              <a:rPr lang="pl-PL" sz="1600" dirty="0" err="1"/>
              <a:t>paper</a:t>
            </a:r>
            <a:r>
              <a:rPr lang="pl-PL" sz="1600" dirty="0"/>
              <a:t> in </a:t>
            </a:r>
            <a:r>
              <a:rPr lang="pl-PL" sz="1600" dirty="0" err="1"/>
              <a:t>preparation</a:t>
            </a:r>
            <a:endParaRPr lang="pl-PL" sz="1600" dirty="0"/>
          </a:p>
        </p:txBody>
      </p:sp>
      <p:sp>
        <p:nvSpPr>
          <p:cNvPr id="10" name="PoleTekstowe 9"/>
          <p:cNvSpPr txBox="1"/>
          <p:nvPr/>
        </p:nvSpPr>
        <p:spPr>
          <a:xfrm rot="20230688">
            <a:off x="-31546" y="5416352"/>
            <a:ext cx="484139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pl-PL" sz="28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cluster</a:t>
            </a:r>
            <a:r>
              <a:rPr lang="pl-PL" sz="28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l-PL" sz="28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concept</a:t>
            </a:r>
            <a:r>
              <a:rPr lang="pl-PL" sz="28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l-PL" sz="28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works</a:t>
            </a:r>
            <a:r>
              <a:rPr lang="pl-PL" sz="28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13" name="PoleTekstowe 6">
            <a:extLst>
              <a:ext uri="{FF2B5EF4-FFF2-40B4-BE49-F238E27FC236}">
                <a16:creationId xmlns:a16="http://schemas.microsoft.com/office/drawing/2014/main" id="{40E17328-F78D-CD4D-ADB1-56DA6F907478}"/>
              </a:ext>
            </a:extLst>
          </p:cNvPr>
          <p:cNvSpPr txBox="1"/>
          <p:nvPr/>
        </p:nvSpPr>
        <p:spPr>
          <a:xfrm>
            <a:off x="255073" y="487608"/>
            <a:ext cx="9149492" cy="120032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pl-PL" sz="24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Exp</a:t>
            </a:r>
            <a:r>
              <a:rPr lang="pl-PL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 in ATOMKI </a:t>
            </a:r>
            <a:r>
              <a:rPr lang="pl-PL" sz="24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Debrecen</a:t>
            </a:r>
            <a:r>
              <a:rPr lang="pl-PL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pl-PL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March 2017</a:t>
            </a:r>
          </a:p>
          <a:p>
            <a:r>
              <a:rPr lang="pl-PL" sz="2400" b="1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pl-PL" sz="2400" b="1" dirty="0" err="1">
                <a:latin typeface="Arial" charset="0"/>
                <a:ea typeface="Arial" charset="0"/>
                <a:cs typeface="Arial" charset="0"/>
              </a:rPr>
              <a:t>p,gamma</a:t>
            </a:r>
            <a:r>
              <a:rPr lang="pl-PL" sz="2400" b="1" dirty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mr-IN" sz="24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pl-PL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l-PL" sz="2400" b="1" dirty="0" err="1">
                <a:latin typeface="Arial" charset="0"/>
                <a:ea typeface="Arial" charset="0"/>
                <a:cs typeface="Arial" charset="0"/>
              </a:rPr>
              <a:t>reaction</a:t>
            </a:r>
            <a:r>
              <a:rPr lang="pl-PL" sz="2400" b="1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pl-PL" sz="2400" b="1" dirty="0" err="1">
                <a:latin typeface="Arial" charset="0"/>
                <a:ea typeface="Arial" charset="0"/>
                <a:cs typeface="Arial" charset="0"/>
              </a:rPr>
              <a:t>LiBO</a:t>
            </a:r>
            <a:r>
              <a:rPr lang="pl-PL" sz="2400" b="1" dirty="0">
                <a:latin typeface="Arial" charset="0"/>
                <a:ea typeface="Arial" charset="0"/>
                <a:cs typeface="Arial" charset="0"/>
              </a:rPr>
              <a:t> target</a:t>
            </a:r>
          </a:p>
          <a:p>
            <a:r>
              <a:rPr lang="pl-PL" sz="2400" b="1" dirty="0" err="1">
                <a:latin typeface="Arial" charset="0"/>
                <a:ea typeface="Arial" charset="0"/>
                <a:cs typeface="Arial" charset="0"/>
              </a:rPr>
              <a:t>Testing</a:t>
            </a:r>
            <a:r>
              <a:rPr lang="pl-PL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l-PL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PARIS </a:t>
            </a:r>
            <a:r>
              <a:rPr lang="pl-PL" sz="24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cluster</a:t>
            </a:r>
            <a:r>
              <a:rPr lang="pl-PL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l-PL" sz="24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add-back</a:t>
            </a:r>
            <a:r>
              <a:rPr lang="pl-PL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l-PL" sz="2400" b="1" dirty="0">
                <a:latin typeface="Arial" charset="0"/>
                <a:ea typeface="Arial" charset="0"/>
                <a:cs typeface="Arial" charset="0"/>
              </a:rPr>
              <a:t>with high-</a:t>
            </a:r>
            <a:r>
              <a:rPr lang="pl-PL" sz="2400" b="1" dirty="0" err="1"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pl-PL" sz="2400" b="1" dirty="0">
                <a:latin typeface="Arial" charset="0"/>
                <a:ea typeface="Arial" charset="0"/>
                <a:cs typeface="Arial" charset="0"/>
              </a:rPr>
              <a:t> gamma-</a:t>
            </a:r>
            <a:r>
              <a:rPr lang="pl-PL" sz="2400" b="1" dirty="0" err="1">
                <a:latin typeface="Arial" charset="0"/>
                <a:ea typeface="Arial" charset="0"/>
                <a:cs typeface="Arial" charset="0"/>
              </a:rPr>
              <a:t>rays</a:t>
            </a:r>
            <a:endParaRPr lang="pl-PL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5" descr="D:\KRK_2017_03\setup_zdjecia\IMG_7923.JPG">
            <a:extLst>
              <a:ext uri="{FF2B5EF4-FFF2-40B4-BE49-F238E27FC236}">
                <a16:creationId xmlns:a16="http://schemas.microsoft.com/office/drawing/2014/main" id="{4B957B9F-E45D-7A4D-9A83-79B5B250D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t="55609" r="56962" b="16354"/>
          <a:stretch/>
        </p:blipFill>
        <p:spPr bwMode="auto">
          <a:xfrm rot="10800000">
            <a:off x="8605214" y="1816500"/>
            <a:ext cx="3586786" cy="195642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216E4-DEC7-A849-B8AA-200832CE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3606"/>
            <a:ext cx="10294182" cy="10907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3600" b="1" dirty="0" err="1">
                <a:latin typeface="+mn-lt"/>
              </a:rPr>
              <a:t>Early</a:t>
            </a:r>
            <a:r>
              <a:rPr lang="pl-PL" sz="3600" b="1" dirty="0">
                <a:latin typeface="+mn-lt"/>
              </a:rPr>
              <a:t> </a:t>
            </a:r>
            <a:r>
              <a:rPr lang="pl-PL" sz="3600" b="1" dirty="0" err="1">
                <a:latin typeface="+mn-lt"/>
              </a:rPr>
              <a:t>years</a:t>
            </a:r>
            <a:r>
              <a:rPr lang="pl-PL" sz="3600" b="1" dirty="0">
                <a:latin typeface="+mn-lt"/>
              </a:rPr>
              <a:t> of </a:t>
            </a:r>
            <a:r>
              <a:rPr lang="pl-PL" sz="3600" b="1" dirty="0">
                <a:solidFill>
                  <a:srgbClr val="FFFF00"/>
                </a:solidFill>
                <a:latin typeface="+mn-lt"/>
              </a:rPr>
              <a:t>PARIS</a:t>
            </a:r>
            <a:r>
              <a:rPr lang="pl-PL" sz="3600" b="1" dirty="0">
                <a:latin typeface="+mn-lt"/>
              </a:rPr>
              <a:t> (</a:t>
            </a:r>
            <a:r>
              <a:rPr lang="pl-PL" sz="3600" b="1" dirty="0">
                <a:solidFill>
                  <a:srgbClr val="FFFF00"/>
                </a:solidFill>
                <a:latin typeface="+mn-lt"/>
              </a:rPr>
              <a:t>Phase1</a:t>
            </a:r>
            <a:r>
              <a:rPr lang="pl-PL" sz="3600" b="1" dirty="0">
                <a:latin typeface="+mn-lt"/>
              </a:rPr>
              <a:t>: 1-4 </a:t>
            </a:r>
            <a:r>
              <a:rPr lang="pl-PL" sz="3600" b="1" dirty="0" err="1">
                <a:latin typeface="+mn-lt"/>
              </a:rPr>
              <a:t>clusters</a:t>
            </a:r>
            <a:r>
              <a:rPr lang="pl-PL" sz="3600" b="1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6087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1EFFB52B-3250-3C4B-8EF3-5689787A8071}"/>
              </a:ext>
            </a:extLst>
          </p:cNvPr>
          <p:cNvSpPr txBox="1"/>
          <p:nvPr/>
        </p:nvSpPr>
        <p:spPr>
          <a:xfrm>
            <a:off x="611397" y="641548"/>
            <a:ext cx="10346635" cy="4278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</a:rPr>
              <a:t>1-4 </a:t>
            </a:r>
            <a:r>
              <a:rPr lang="pl-PL" sz="2800" b="1" dirty="0" err="1">
                <a:solidFill>
                  <a:srgbClr val="C00000"/>
                </a:solidFill>
              </a:rPr>
              <a:t>clusters</a:t>
            </a:r>
            <a:r>
              <a:rPr lang="pl-PL" sz="2800" b="1" dirty="0">
                <a:solidFill>
                  <a:srgbClr val="C00000"/>
                </a:solidFill>
              </a:rPr>
              <a:t> of PARIS </a:t>
            </a:r>
            <a:r>
              <a:rPr lang="pl-PL" sz="2800" b="1" dirty="0" err="1">
                <a:solidFill>
                  <a:srgbClr val="C00000"/>
                </a:solidFill>
              </a:rPr>
              <a:t>were</a:t>
            </a:r>
            <a:r>
              <a:rPr lang="pl-PL" sz="2800" b="1" dirty="0">
                <a:solidFill>
                  <a:srgbClr val="C00000"/>
                </a:solidFill>
              </a:rPr>
              <a:t> </a:t>
            </a:r>
            <a:r>
              <a:rPr lang="pl-PL" sz="2800" b="1" dirty="0" err="1">
                <a:solidFill>
                  <a:srgbClr val="C00000"/>
                </a:solidFill>
              </a:rPr>
              <a:t>used</a:t>
            </a:r>
            <a:r>
              <a:rPr lang="pl-PL" sz="2800" b="1" dirty="0">
                <a:solidFill>
                  <a:srgbClr val="C00000"/>
                </a:solidFill>
              </a:rPr>
              <a:t>  </a:t>
            </a:r>
            <a:r>
              <a:rPr lang="pl-PL" sz="2800" b="1" dirty="0" err="1">
                <a:solidFill>
                  <a:srgbClr val="C00000"/>
                </a:solidFill>
              </a:rPr>
              <a:t>inexperiments</a:t>
            </a:r>
            <a:r>
              <a:rPr lang="pl-PL" sz="2800" b="1" dirty="0">
                <a:solidFill>
                  <a:srgbClr val="C00000"/>
                </a:solidFill>
              </a:rPr>
              <a:t> </a:t>
            </a:r>
            <a:r>
              <a:rPr lang="pl-PL" sz="2800" b="1" dirty="0" err="1">
                <a:solidFill>
                  <a:srgbClr val="C00000"/>
                </a:solidFill>
              </a:rPr>
              <a:t>performed</a:t>
            </a:r>
            <a:r>
              <a:rPr lang="pl-PL" sz="2800" b="1" dirty="0">
                <a:solidFill>
                  <a:srgbClr val="C00000"/>
                </a:solidFill>
              </a:rPr>
              <a:t> in</a:t>
            </a:r>
          </a:p>
          <a:p>
            <a:endParaRPr lang="pl-PL" sz="2800" b="1" dirty="0">
              <a:solidFill>
                <a:srgbClr val="C00000"/>
              </a:solidFill>
            </a:endParaRPr>
          </a:p>
          <a:p>
            <a:pPr marL="457200" indent="-457200">
              <a:buAutoNum type="alphaLcParenR"/>
            </a:pPr>
            <a:r>
              <a:rPr lang="pl-PL" sz="2400" b="1" u="sng" dirty="0">
                <a:solidFill>
                  <a:srgbClr val="0070C0"/>
                </a:solidFill>
              </a:rPr>
              <a:t>GANIL: 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70C0"/>
                </a:solidFill>
              </a:rPr>
              <a:t>2 </a:t>
            </a:r>
            <a:r>
              <a:rPr lang="pl-PL" sz="2400" dirty="0" err="1">
                <a:solidFill>
                  <a:srgbClr val="0070C0"/>
                </a:solidFill>
              </a:rPr>
              <a:t>clusters</a:t>
            </a:r>
            <a:r>
              <a:rPr lang="pl-PL" sz="2400" dirty="0">
                <a:solidFill>
                  <a:srgbClr val="0070C0"/>
                </a:solidFill>
              </a:rPr>
              <a:t> + AGATA + VAMOS  (2017)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0070C0"/>
              </a:solidFill>
            </a:endParaRPr>
          </a:p>
          <a:p>
            <a:pPr marL="457200" indent="-457200">
              <a:buAutoNum type="alphaLcParenR"/>
            </a:pPr>
            <a:r>
              <a:rPr lang="pl-PL" sz="2400" b="1" u="sng" dirty="0">
                <a:solidFill>
                  <a:srgbClr val="FF0000"/>
                </a:solidFill>
              </a:rPr>
              <a:t>in 4 </a:t>
            </a:r>
            <a:r>
              <a:rPr lang="pl-PL" sz="2400" b="1" u="sng" dirty="0" err="1">
                <a:solidFill>
                  <a:srgbClr val="FF0000"/>
                </a:solidFill>
              </a:rPr>
              <a:t>exp</a:t>
            </a:r>
            <a:r>
              <a:rPr lang="pl-PL" sz="2400" b="1" u="sng" dirty="0">
                <a:solidFill>
                  <a:srgbClr val="FF0000"/>
                </a:solidFill>
              </a:rPr>
              <a:t>. in CCB in IFJ PAN </a:t>
            </a:r>
            <a:r>
              <a:rPr lang="pl-PL" sz="2400" b="1" u="sng" dirty="0" err="1">
                <a:solidFill>
                  <a:srgbClr val="FF0000"/>
                </a:solidFill>
              </a:rPr>
              <a:t>Krakow</a:t>
            </a:r>
            <a:r>
              <a:rPr lang="pl-PL" sz="2400" b="1" u="sng" dirty="0">
                <a:solidFill>
                  <a:srgbClr val="FF0000"/>
                </a:solidFill>
              </a:rPr>
              <a:t> </a:t>
            </a:r>
            <a:r>
              <a:rPr lang="pl-PL" sz="2400" dirty="0">
                <a:solidFill>
                  <a:srgbClr val="FF0000"/>
                </a:solidFill>
              </a:rPr>
              <a:t>(2 </a:t>
            </a:r>
            <a:r>
              <a:rPr lang="pl-PL" sz="2400" dirty="0" err="1">
                <a:solidFill>
                  <a:srgbClr val="FF0000"/>
                </a:solidFill>
              </a:rPr>
              <a:t>clusters</a:t>
            </a:r>
            <a:r>
              <a:rPr lang="pl-PL" sz="2400" dirty="0">
                <a:solidFill>
                  <a:srgbClr val="FF0000"/>
                </a:solidFill>
              </a:rPr>
              <a:t> + 4 </a:t>
            </a:r>
            <a:r>
              <a:rPr lang="pl-PL" sz="2400" dirty="0" err="1">
                <a:solidFill>
                  <a:srgbClr val="FF0000"/>
                </a:solidFill>
              </a:rPr>
              <a:t>Large</a:t>
            </a:r>
            <a:r>
              <a:rPr lang="pl-PL" sz="2400" dirty="0">
                <a:solidFill>
                  <a:srgbClr val="FF0000"/>
                </a:solidFill>
              </a:rPr>
              <a:t> LaBr3 + KRATTA+DSSSD) 2016-2024</a:t>
            </a:r>
          </a:p>
          <a:p>
            <a:pPr marL="457200" indent="-457200">
              <a:buAutoNum type="alphaLcParenR"/>
            </a:pPr>
            <a:endParaRPr lang="pl-PL" sz="2400" dirty="0">
              <a:solidFill>
                <a:srgbClr val="FF0000"/>
              </a:solidFill>
            </a:endParaRPr>
          </a:p>
          <a:p>
            <a:pPr marL="457200" indent="-457200">
              <a:buAutoNum type="alphaLcParenR"/>
            </a:pPr>
            <a:r>
              <a:rPr lang="pl-PL" sz="2400" b="1" u="sng" dirty="0">
                <a:solidFill>
                  <a:srgbClr val="C00000"/>
                </a:solidFill>
              </a:rPr>
              <a:t>in 6 </a:t>
            </a:r>
            <a:r>
              <a:rPr lang="pl-PL" sz="2400" b="1" u="sng" dirty="0" err="1">
                <a:solidFill>
                  <a:srgbClr val="C00000"/>
                </a:solidFill>
              </a:rPr>
              <a:t>exp</a:t>
            </a:r>
            <a:r>
              <a:rPr lang="pl-PL" sz="2400" b="1" u="sng" dirty="0">
                <a:solidFill>
                  <a:srgbClr val="C00000"/>
                </a:solidFill>
              </a:rPr>
              <a:t>.  in IPN / </a:t>
            </a:r>
            <a:r>
              <a:rPr lang="pl-PL" sz="2400" b="1" u="sng" dirty="0" err="1">
                <a:solidFill>
                  <a:srgbClr val="C00000"/>
                </a:solidFill>
              </a:rPr>
              <a:t>IJCLab</a:t>
            </a:r>
            <a:r>
              <a:rPr lang="pl-PL" sz="2400" b="1" u="sng" dirty="0">
                <a:solidFill>
                  <a:srgbClr val="C00000"/>
                </a:solidFill>
              </a:rPr>
              <a:t> Orsay </a:t>
            </a:r>
          </a:p>
          <a:p>
            <a:r>
              <a:rPr lang="pl-PL" sz="2400" dirty="0">
                <a:solidFill>
                  <a:srgbClr val="C00000"/>
                </a:solidFill>
              </a:rPr>
              <a:t> 1-4 </a:t>
            </a:r>
            <a:r>
              <a:rPr lang="pl-PL" sz="2400" dirty="0" err="1">
                <a:solidFill>
                  <a:srgbClr val="C00000"/>
                </a:solidFill>
              </a:rPr>
              <a:t>clusters</a:t>
            </a:r>
            <a:r>
              <a:rPr lang="pl-PL" sz="2400" dirty="0">
                <a:solidFill>
                  <a:srgbClr val="C00000"/>
                </a:solidFill>
              </a:rPr>
              <a:t>, </a:t>
            </a:r>
            <a:r>
              <a:rPr lang="pl-PL" sz="2400" dirty="0" err="1">
                <a:solidFill>
                  <a:srgbClr val="C00000"/>
                </a:solidFill>
              </a:rPr>
              <a:t>standalone</a:t>
            </a:r>
            <a:r>
              <a:rPr lang="pl-PL" sz="2400" dirty="0">
                <a:solidFill>
                  <a:srgbClr val="C00000"/>
                </a:solidFill>
              </a:rPr>
              <a:t> and with nuBall1, BEDO, </a:t>
            </a:r>
            <a:r>
              <a:rPr lang="pl-PL" sz="2400" dirty="0" err="1">
                <a:solidFill>
                  <a:srgbClr val="C00000"/>
                </a:solidFill>
              </a:rPr>
              <a:t>Corset</a:t>
            </a:r>
            <a:r>
              <a:rPr lang="pl-PL" sz="2400" dirty="0">
                <a:solidFill>
                  <a:srgbClr val="C00000"/>
                </a:solidFill>
              </a:rPr>
              <a:t>, … (2016-2022)</a:t>
            </a:r>
          </a:p>
          <a:p>
            <a:endParaRPr lang="pl-P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95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F7EACC8-AA57-7945-B300-4E52786BF202}"/>
              </a:ext>
            </a:extLst>
          </p:cNvPr>
          <p:cNvSpPr/>
          <p:nvPr/>
        </p:nvSpPr>
        <p:spPr>
          <a:xfrm>
            <a:off x="171746" y="85672"/>
            <a:ext cx="5003614" cy="261610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GANIL</a:t>
            </a: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(France)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2000" u="sng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Performed:</a:t>
            </a:r>
          </a:p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Leoni, B.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Fornal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Ciemala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“Lifetimes in A=18 region – verifying theory predictions (NN or NNN)”</a:t>
            </a:r>
          </a:p>
          <a:p>
            <a:pPr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PARIS: 2 clusters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+ 2 large LaBr3), AGATA, VAMOS, Plunger (July 2017)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7858B1E-A680-BD49-A9B5-59C02F72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553" y="97719"/>
            <a:ext cx="2614367" cy="946098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D3CEFE9C-7BB7-494E-A821-EA471DAF4282}"/>
              </a:ext>
            </a:extLst>
          </p:cNvPr>
          <p:cNvSpPr/>
          <p:nvPr/>
        </p:nvSpPr>
        <p:spPr>
          <a:xfrm>
            <a:off x="136469" y="2809987"/>
            <a:ext cx="5003614" cy="1200329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published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Ciemała et al.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Rev. C101, 021303(R) (2020)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Ciemała et al., EPJ A57, 156 (2021)</a:t>
            </a:r>
          </a:p>
          <a:p>
            <a:pPr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Ziliani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C104, L041301 (2021)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22E2A48-73D9-9941-A957-4C5316652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591" y="55072"/>
            <a:ext cx="6310947" cy="6802928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8586C45D-3A61-5C43-A44A-B5608E5AFF88}"/>
              </a:ext>
            </a:extLst>
          </p:cNvPr>
          <p:cNvSpPr/>
          <p:nvPr/>
        </p:nvSpPr>
        <p:spPr>
          <a:xfrm>
            <a:off x="136469" y="4020631"/>
            <a:ext cx="5500122" cy="175432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pl-PL" b="1" dirty="0"/>
              <a:t>The </a:t>
            </a:r>
            <a:r>
              <a:rPr lang="pl-PL" b="1" dirty="0" err="1"/>
              <a:t>achieved</a:t>
            </a:r>
            <a:r>
              <a:rPr lang="pl-PL" b="1" dirty="0"/>
              <a:t> </a:t>
            </a:r>
            <a:r>
              <a:rPr lang="pl-PL" b="1" dirty="0" err="1"/>
              <a:t>results</a:t>
            </a:r>
            <a:r>
              <a:rPr lang="pl-PL" b="1" dirty="0"/>
              <a:t> on </a:t>
            </a:r>
            <a:r>
              <a:rPr lang="pl-PL" b="1" dirty="0" err="1"/>
              <a:t>transition</a:t>
            </a:r>
            <a:r>
              <a:rPr lang="pl-PL" b="1" dirty="0"/>
              <a:t> </a:t>
            </a:r>
            <a:r>
              <a:rPr lang="pl-PL" b="1" dirty="0" err="1"/>
              <a:t>probabilities</a:t>
            </a:r>
            <a:r>
              <a:rPr lang="pl-PL" b="1" dirty="0"/>
              <a:t> in </a:t>
            </a:r>
            <a:r>
              <a:rPr lang="pl-PL" b="1" dirty="0">
                <a:solidFill>
                  <a:srgbClr val="FFFF00"/>
                </a:solidFill>
              </a:rPr>
              <a:t>neutron-</a:t>
            </a:r>
            <a:r>
              <a:rPr lang="pl-PL" b="1" dirty="0" err="1">
                <a:solidFill>
                  <a:srgbClr val="FFFF00"/>
                </a:solidFill>
              </a:rPr>
              <a:t>rich</a:t>
            </a:r>
            <a:r>
              <a:rPr lang="pl-PL" b="1" dirty="0"/>
              <a:t> </a:t>
            </a:r>
            <a:r>
              <a:rPr lang="pl-PL" b="1" baseline="30000" dirty="0">
                <a:solidFill>
                  <a:srgbClr val="FFFF00"/>
                </a:solidFill>
              </a:rPr>
              <a:t>20</a:t>
            </a:r>
            <a:r>
              <a:rPr lang="pl-PL" b="1" dirty="0">
                <a:solidFill>
                  <a:srgbClr val="FFFF00"/>
                </a:solidFill>
              </a:rPr>
              <a:t>O</a:t>
            </a:r>
            <a:r>
              <a:rPr lang="pl-PL" b="1" dirty="0"/>
              <a:t> (for the </a:t>
            </a:r>
            <a:r>
              <a:rPr lang="pl-PL" b="1" dirty="0" err="1"/>
              <a:t>second</a:t>
            </a:r>
            <a:r>
              <a:rPr lang="pl-PL" b="1" dirty="0"/>
              <a:t> 2</a:t>
            </a:r>
            <a:r>
              <a:rPr lang="pl-PL" b="1" baseline="30000" dirty="0"/>
              <a:t>+</a:t>
            </a:r>
            <a:r>
              <a:rPr lang="pl-PL" b="1" dirty="0"/>
              <a:t> </a:t>
            </a:r>
            <a:r>
              <a:rPr lang="pl-PL" b="1" dirty="0" err="1"/>
              <a:t>state</a:t>
            </a:r>
            <a:r>
              <a:rPr lang="pl-PL" b="1" dirty="0"/>
              <a:t>) </a:t>
            </a:r>
            <a:r>
              <a:rPr lang="pl-PL" b="1" dirty="0" err="1"/>
              <a:t>agree</a:t>
            </a:r>
            <a:r>
              <a:rPr lang="pl-PL" b="1" dirty="0"/>
              <a:t> </a:t>
            </a:r>
            <a:r>
              <a:rPr lang="pl-PL" b="1" dirty="0" err="1"/>
              <a:t>well</a:t>
            </a:r>
            <a:r>
              <a:rPr lang="pl-PL" b="1" dirty="0"/>
              <a:t> with </a:t>
            </a:r>
            <a:r>
              <a:rPr lang="pl-PL" b="1" dirty="0" err="1"/>
              <a:t>predictions</a:t>
            </a:r>
            <a:r>
              <a:rPr lang="pl-PL" b="1" dirty="0"/>
              <a:t> from  </a:t>
            </a:r>
            <a:r>
              <a:rPr lang="pl-PL" b="1" dirty="0" err="1"/>
              <a:t>theories</a:t>
            </a:r>
            <a:r>
              <a:rPr lang="pl-PL" b="1" dirty="0"/>
              <a:t> </a:t>
            </a:r>
            <a:r>
              <a:rPr lang="pl-PL" b="1" dirty="0" err="1"/>
              <a:t>assuming</a:t>
            </a:r>
            <a:r>
              <a:rPr lang="pl-PL" b="1" dirty="0"/>
              <a:t> </a:t>
            </a:r>
          </a:p>
          <a:p>
            <a:r>
              <a:rPr lang="pl-PL" b="1" dirty="0">
                <a:solidFill>
                  <a:srgbClr val="FFFF00"/>
                </a:solidFill>
              </a:rPr>
              <a:t>3-body </a:t>
            </a:r>
            <a:r>
              <a:rPr lang="pl-PL" b="1" dirty="0" err="1">
                <a:solidFill>
                  <a:srgbClr val="FFFF00"/>
                </a:solidFill>
              </a:rPr>
              <a:t>interactions</a:t>
            </a:r>
            <a:r>
              <a:rPr lang="pl-PL" b="1" dirty="0">
                <a:solidFill>
                  <a:srgbClr val="FFFF00"/>
                </a:solidFill>
              </a:rPr>
              <a:t>.</a:t>
            </a:r>
          </a:p>
          <a:p>
            <a:r>
              <a:rPr lang="pl-PL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For the </a:t>
            </a:r>
            <a:r>
              <a:rPr lang="pl-PL" b="1" u="sng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first</a:t>
            </a:r>
            <a:r>
              <a:rPr lang="pl-PL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pl-PL" b="1" u="sng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time</a:t>
            </a:r>
            <a:r>
              <a:rPr lang="pl-PL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information</a:t>
            </a:r>
            <a:r>
              <a:rPr lang="pl-PL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about</a:t>
            </a:r>
            <a:r>
              <a:rPr lang="pl-PL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3-body </a:t>
            </a:r>
            <a:r>
              <a:rPr lang="pl-PL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forces</a:t>
            </a:r>
            <a:r>
              <a:rPr lang="pl-PL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came</a:t>
            </a:r>
            <a:r>
              <a:rPr lang="pl-PL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from the gamma-</a:t>
            </a:r>
            <a:r>
              <a:rPr lang="pl-PL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spectrocopy</a:t>
            </a:r>
            <a:r>
              <a:rPr lang="pl-PL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studies</a:t>
            </a:r>
            <a:r>
              <a:rPr lang="pl-PL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64F4165-A44F-2F4F-B529-5EC855ECFE33}"/>
              </a:ext>
            </a:extLst>
          </p:cNvPr>
          <p:cNvSpPr txBox="1"/>
          <p:nvPr/>
        </p:nvSpPr>
        <p:spPr>
          <a:xfrm>
            <a:off x="128257" y="5836951"/>
            <a:ext cx="550012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In addition,  in the same experiment, were measured lifetimes for the low-lying states in other neutron-rich nuclei: </a:t>
            </a:r>
            <a:r>
              <a:rPr lang="en-GB" b="1" baseline="30000" dirty="0">
                <a:solidFill>
                  <a:srgbClr val="C00000"/>
                </a:solidFill>
              </a:rPr>
              <a:t>17</a:t>
            </a:r>
            <a:r>
              <a:rPr lang="en-GB" b="1" dirty="0">
                <a:solidFill>
                  <a:srgbClr val="C00000"/>
                </a:solidFill>
              </a:rPr>
              <a:t>N, </a:t>
            </a:r>
            <a:r>
              <a:rPr lang="en-GB" b="1" baseline="30000" dirty="0">
                <a:solidFill>
                  <a:srgbClr val="C00000"/>
                </a:solidFill>
              </a:rPr>
              <a:t>18</a:t>
            </a:r>
            <a:r>
              <a:rPr lang="en-GB" b="1" dirty="0">
                <a:solidFill>
                  <a:srgbClr val="C00000"/>
                </a:solidFill>
              </a:rPr>
              <a:t>N, </a:t>
            </a:r>
            <a:r>
              <a:rPr lang="en-GB" b="1" baseline="30000" dirty="0">
                <a:solidFill>
                  <a:srgbClr val="C00000"/>
                </a:solidFill>
              </a:rPr>
              <a:t>16</a:t>
            </a:r>
            <a:r>
              <a:rPr lang="en-GB" b="1" dirty="0">
                <a:solidFill>
                  <a:srgbClr val="C00000"/>
                </a:solidFill>
              </a:rPr>
              <a:t>C, </a:t>
            </a:r>
            <a:r>
              <a:rPr lang="en-GB" b="1" baseline="30000" dirty="0">
                <a:solidFill>
                  <a:srgbClr val="C00000"/>
                </a:solidFill>
              </a:rPr>
              <a:t>17</a:t>
            </a:r>
            <a:r>
              <a:rPr lang="en-GB" b="1" dirty="0">
                <a:solidFill>
                  <a:srgbClr val="C00000"/>
                </a:solidFill>
              </a:rPr>
              <a:t>O, </a:t>
            </a:r>
            <a:r>
              <a:rPr lang="en-GB" b="1" baseline="30000" dirty="0">
                <a:solidFill>
                  <a:srgbClr val="C00000"/>
                </a:solidFill>
              </a:rPr>
              <a:t>19</a:t>
            </a:r>
            <a:r>
              <a:rPr lang="en-GB" b="1" dirty="0">
                <a:solidFill>
                  <a:srgbClr val="C00000"/>
                </a:solidFill>
              </a:rPr>
              <a:t>O, </a:t>
            </a:r>
            <a:r>
              <a:rPr lang="en-GB" b="1" baseline="30000" dirty="0">
                <a:solidFill>
                  <a:srgbClr val="C00000"/>
                </a:solidFill>
              </a:rPr>
              <a:t>14</a:t>
            </a:r>
            <a:r>
              <a:rPr lang="en-GB" b="1" dirty="0">
                <a:solidFill>
                  <a:srgbClr val="C0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0196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E8623F94-F217-EA45-A381-88F9D9EC7D1C}"/>
              </a:ext>
            </a:extLst>
          </p:cNvPr>
          <p:cNvSpPr/>
          <p:nvPr/>
        </p:nvSpPr>
        <p:spPr>
          <a:xfrm>
            <a:off x="1476581" y="49203"/>
            <a:ext cx="10404629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CCB@IFJ-PAN Krakow (Poland)  (2 PARIS clusters)   - „Studies of resonances in nuclei using high-energy proton beam  in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p,p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reactions at forward angles”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F01E7F8-F2B2-A94C-BE58-A7B783BB6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326" b="19601"/>
          <a:stretch/>
        </p:blipFill>
        <p:spPr bwMode="auto">
          <a:xfrm>
            <a:off x="124288" y="718051"/>
            <a:ext cx="5061512" cy="379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8DE29C3-83C8-7643-AE17-1DB582A44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11481" y="3148401"/>
            <a:ext cx="1922465" cy="2563286"/>
          </a:xfrm>
          <a:prstGeom prst="rect">
            <a:avLst/>
          </a:prstGeom>
        </p:spPr>
      </p:pic>
      <p:pic>
        <p:nvPicPr>
          <p:cNvPr id="6" name="Picture 3" descr="C:\MARYSIA\hector_CCB\inside_the_chamber_2019.JPG">
            <a:extLst>
              <a:ext uri="{FF2B5EF4-FFF2-40B4-BE49-F238E27FC236}">
                <a16:creationId xmlns:a16="http://schemas.microsoft.com/office/drawing/2014/main" id="{DCBB23E4-A63D-E94C-9580-E831871F4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4"/>
          <a:stretch/>
        </p:blipFill>
        <p:spPr bwMode="auto">
          <a:xfrm>
            <a:off x="2573662" y="4562074"/>
            <a:ext cx="2612138" cy="19874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17814AF-2F2B-8749-99B3-A77C075DE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219" y="3148401"/>
            <a:ext cx="4614580" cy="332571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D47739B-CD11-934B-80B7-0E614B09A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r="3598" b="13540"/>
          <a:stretch/>
        </p:blipFill>
        <p:spPr bwMode="auto">
          <a:xfrm>
            <a:off x="124287" y="4517011"/>
            <a:ext cx="2374671" cy="20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2D0DD8E-C070-5847-A92A-B6DED71A93B2}"/>
              </a:ext>
            </a:extLst>
          </p:cNvPr>
          <p:cNvSpPr/>
          <p:nvPr/>
        </p:nvSpPr>
        <p:spPr>
          <a:xfrm>
            <a:off x="5288434" y="6180432"/>
            <a:ext cx="5810826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pl-PL" b="1" dirty="0"/>
              <a:t>Decay of the M4 </a:t>
            </a:r>
            <a:r>
              <a:rPr lang="pl-PL" b="1" dirty="0" err="1"/>
              <a:t>resonance</a:t>
            </a:r>
            <a:r>
              <a:rPr lang="pl-PL" b="1" dirty="0"/>
              <a:t> (21.5 </a:t>
            </a:r>
            <a:r>
              <a:rPr lang="pl-PL" b="1" dirty="0" err="1"/>
              <a:t>MeV</a:t>
            </a:r>
            <a:r>
              <a:rPr lang="pl-PL" b="1" dirty="0"/>
              <a:t>) in </a:t>
            </a:r>
            <a:r>
              <a:rPr lang="pl-PL" b="1" baseline="30000" dirty="0"/>
              <a:t>13</a:t>
            </a:r>
            <a:r>
              <a:rPr lang="pl-PL" b="1" dirty="0"/>
              <a:t>C </a:t>
            </a:r>
            <a:r>
              <a:rPr lang="pl-PL" b="1" dirty="0" err="1"/>
              <a:t>nucleus</a:t>
            </a:r>
            <a:r>
              <a:rPr lang="pl-PL" b="1" dirty="0"/>
              <a:t> </a:t>
            </a:r>
            <a:r>
              <a:rPr lang="pl-PL" b="1" dirty="0" err="1"/>
              <a:t>has</a:t>
            </a:r>
            <a:r>
              <a:rPr lang="pl-PL" b="1" dirty="0"/>
              <a:t> </a:t>
            </a:r>
            <a:r>
              <a:rPr lang="pl-PL" b="1" dirty="0" err="1"/>
              <a:t>been</a:t>
            </a:r>
            <a:r>
              <a:rPr lang="pl-PL" b="1" dirty="0"/>
              <a:t> </a:t>
            </a:r>
            <a:r>
              <a:rPr lang="pl-PL" b="1" dirty="0" err="1"/>
              <a:t>identified</a:t>
            </a:r>
            <a:r>
              <a:rPr lang="pl-PL" b="1" dirty="0"/>
              <a:t> (N. Cieplicka, S. Leoni, B. Fornal)</a:t>
            </a:r>
            <a:endParaRPr lang="en-GB" b="1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8295C00-7A36-0143-9910-F92FFCD2075F}"/>
              </a:ext>
            </a:extLst>
          </p:cNvPr>
          <p:cNvSpPr/>
          <p:nvPr/>
        </p:nvSpPr>
        <p:spPr>
          <a:xfrm>
            <a:off x="5288434" y="1309220"/>
            <a:ext cx="3309948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pl-PL" b="1" dirty="0"/>
              <a:t>Gamma-</a:t>
            </a:r>
            <a:r>
              <a:rPr lang="pl-PL" b="1" dirty="0" err="1"/>
              <a:t>decay</a:t>
            </a:r>
            <a:r>
              <a:rPr lang="pl-PL" b="1" dirty="0"/>
              <a:t> of GQR in </a:t>
            </a:r>
            <a:r>
              <a:rPr lang="pl-PL" b="1" baseline="30000" dirty="0"/>
              <a:t>208</a:t>
            </a:r>
            <a:r>
              <a:rPr lang="pl-PL" b="1" dirty="0"/>
              <a:t>Pb and </a:t>
            </a:r>
            <a:r>
              <a:rPr lang="pl-PL" b="1" baseline="30000" dirty="0"/>
              <a:t>124</a:t>
            </a:r>
            <a:r>
              <a:rPr lang="pl-PL" b="1" dirty="0"/>
              <a:t>Sn (M. Kmiecik, F. </a:t>
            </a:r>
            <a:r>
              <a:rPr lang="pl-PL" b="1" dirty="0" err="1"/>
              <a:t>Crespi</a:t>
            </a:r>
            <a:r>
              <a:rPr lang="pl-PL" b="1" dirty="0"/>
              <a:t>)</a:t>
            </a:r>
            <a:endParaRPr lang="en-GB" b="1" dirty="0"/>
          </a:p>
        </p:txBody>
      </p:sp>
      <p:pic>
        <p:nvPicPr>
          <p:cNvPr id="14" name="Picture 3" descr="C:\MARYSIA\exp_CCB\do_publ_Pb@85MeV_hector\GDR_GQR.jpg">
            <a:extLst>
              <a:ext uri="{FF2B5EF4-FFF2-40B4-BE49-F238E27FC236}">
                <a16:creationId xmlns:a16="http://schemas.microsoft.com/office/drawing/2014/main" id="{68FE9810-E52A-FF4F-9DCB-2D139433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062" y="527675"/>
            <a:ext cx="3530938" cy="253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87B155D6-5655-16EF-EB96-215CC9805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5" y="49203"/>
            <a:ext cx="1352293" cy="1323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46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D6F6F3-F4D6-077D-0AE7-678095D190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2842" y="-116915"/>
            <a:ext cx="3190672" cy="850901"/>
          </a:xfrm>
        </p:spPr>
        <p:txBody>
          <a:bodyPr/>
          <a:lstStyle/>
          <a:p>
            <a:pPr lvl="0"/>
            <a:r>
              <a:rPr lang="pl-PL" b="1" dirty="0">
                <a:latin typeface="+mn-lt"/>
              </a:rPr>
              <a:t>PARIS timing</a:t>
            </a:r>
          </a:p>
        </p:txBody>
      </p:sp>
      <p:sp>
        <p:nvSpPr>
          <p:cNvPr id="3" name="pole tekstowe 3">
            <a:extLst>
              <a:ext uri="{FF2B5EF4-FFF2-40B4-BE49-F238E27FC236}">
                <a16:creationId xmlns:a16="http://schemas.microsoft.com/office/drawing/2014/main" id="{28F7ACAF-34CB-9A95-E221-6ADAF9D73E06}"/>
              </a:ext>
            </a:extLst>
          </p:cNvPr>
          <p:cNvSpPr txBox="1"/>
          <p:nvPr/>
        </p:nvSpPr>
        <p:spPr>
          <a:xfrm>
            <a:off x="133251" y="529027"/>
            <a:ext cx="1107468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We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measure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V by: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measure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path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in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spectrometer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and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time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between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RF and Plastic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at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the end of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focal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plane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. </a:t>
            </a:r>
          </a:p>
        </p:txBody>
      </p:sp>
      <p:sp>
        <p:nvSpPr>
          <p:cNvPr id="4" name="Prostokąt 4">
            <a:extLst>
              <a:ext uri="{FF2B5EF4-FFF2-40B4-BE49-F238E27FC236}">
                <a16:creationId xmlns:a16="http://schemas.microsoft.com/office/drawing/2014/main" id="{98C3C334-705E-42AA-873C-0C0A23038BDA}"/>
              </a:ext>
            </a:extLst>
          </p:cNvPr>
          <p:cNvSpPr/>
          <p:nvPr/>
        </p:nvSpPr>
        <p:spPr>
          <a:xfrm>
            <a:off x="5293155" y="1075557"/>
            <a:ext cx="6625961" cy="646334"/>
          </a:xfrm>
          <a:prstGeom prst="rect">
            <a:avLst/>
          </a:pr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RF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signal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dirty="0">
                <a:solidFill>
                  <a:srgbClr val="000000"/>
                </a:solidFill>
                <a:latin typeface="Calibri"/>
              </a:rPr>
              <a:t>was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NOT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stable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in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time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in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respect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to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beam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on target –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best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observable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is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Mass (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calculated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from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Brho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and V)</a:t>
            </a:r>
          </a:p>
        </p:txBody>
      </p:sp>
      <p:graphicFrame>
        <p:nvGraphicFramePr>
          <p:cNvPr id="5" name="Obiekt 5">
            <a:extLst>
              <a:ext uri="{FF2B5EF4-FFF2-40B4-BE49-F238E27FC236}">
                <a16:creationId xmlns:a16="http://schemas.microsoft.com/office/drawing/2014/main" id="{DAF295C2-3F9E-332F-6DED-D2577C4A7E88}"/>
              </a:ext>
            </a:extLst>
          </p:cNvPr>
          <p:cNvGraphicFramePr/>
          <p:nvPr/>
        </p:nvGraphicFramePr>
        <p:xfrm>
          <a:off x="515428" y="1183919"/>
          <a:ext cx="4625958" cy="2788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657600" imgH="2489200" progId="">
                  <p:embed/>
                </p:oleObj>
              </mc:Choice>
              <mc:Fallback>
                <p:oleObj r:id="rId2" imgW="3657600" imgH="2489200" progId="">
                  <p:embed/>
                  <p:pic>
                    <p:nvPicPr>
                      <p:cNvPr id="5" name="Obiekt 5">
                        <a:extLst>
                          <a:ext uri="{FF2B5EF4-FFF2-40B4-BE49-F238E27FC236}">
                            <a16:creationId xmlns:a16="http://schemas.microsoft.com/office/drawing/2014/main" id="{DAF295C2-3F9E-332F-6DED-D2577C4A7E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5428" y="1183919"/>
                        <a:ext cx="4625958" cy="2788645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7">
            <a:extLst>
              <a:ext uri="{FF2B5EF4-FFF2-40B4-BE49-F238E27FC236}">
                <a16:creationId xmlns:a16="http://schemas.microsoft.com/office/drawing/2014/main" id="{983F77E8-A266-E49E-E90E-D0F67F1EAA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1420650"/>
              </p:ext>
            </p:extLst>
          </p:nvPr>
        </p:nvGraphicFramePr>
        <p:xfrm>
          <a:off x="6096000" y="1875287"/>
          <a:ext cx="4319589" cy="2933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657600" imgH="2501900" progId="">
                  <p:embed/>
                </p:oleObj>
              </mc:Choice>
              <mc:Fallback>
                <p:oleObj r:id="rId4" imgW="3657600" imgH="2501900" progId="">
                  <p:embed/>
                  <p:pic>
                    <p:nvPicPr>
                      <p:cNvPr id="6" name="Obiekt 7">
                        <a:extLst>
                          <a:ext uri="{FF2B5EF4-FFF2-40B4-BE49-F238E27FC236}">
                            <a16:creationId xmlns:a16="http://schemas.microsoft.com/office/drawing/2014/main" id="{983F77E8-A266-E49E-E90E-D0F67F1EA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1875287"/>
                        <a:ext cx="4319589" cy="2933696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ole tekstowe 8">
            <a:extLst>
              <a:ext uri="{FF2B5EF4-FFF2-40B4-BE49-F238E27FC236}">
                <a16:creationId xmlns:a16="http://schemas.microsoft.com/office/drawing/2014/main" id="{72617C4D-BC74-0BAB-1A94-A68CDD6880BD}"/>
              </a:ext>
            </a:extLst>
          </p:cNvPr>
          <p:cNvSpPr txBox="1"/>
          <p:nvPr/>
        </p:nvSpPr>
        <p:spPr>
          <a:xfrm>
            <a:off x="5670591" y="4808983"/>
            <a:ext cx="6372251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Using PARIS (LaBr</a:t>
            </a:r>
            <a:r>
              <a:rPr lang="pl-PL" sz="1800" b="0" i="0" u="none" strike="noStrike" kern="1200" cap="none" spc="0" baseline="-25000" dirty="0">
                <a:solidFill>
                  <a:srgbClr val="FFFF00"/>
                </a:solidFill>
                <a:uFillTx/>
                <a:latin typeface="Calibri"/>
              </a:rPr>
              <a:t>3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part, FWHM &lt; 1ns) vs. RF timing to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correct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RF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fluctiations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(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up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to 2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ns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)</a:t>
            </a: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id="{C73BFA93-6ADB-BEB6-82B5-8297AFC05AEF}"/>
              </a:ext>
            </a:extLst>
          </p:cNvPr>
          <p:cNvSpPr txBox="1"/>
          <p:nvPr/>
        </p:nvSpPr>
        <p:spPr>
          <a:xfrm>
            <a:off x="1024685" y="1134953"/>
            <a:ext cx="382174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30000">
                <a:solidFill>
                  <a:srgbClr val="FF0000"/>
                </a:solidFill>
                <a:uFillTx/>
                <a:latin typeface="Calibri"/>
              </a:rPr>
              <a:t>18</a:t>
            </a:r>
            <a:r>
              <a:rPr lang="it-IT" sz="1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O MASS reconstruction with RF</a:t>
            </a:r>
          </a:p>
        </p:txBody>
      </p:sp>
      <p:sp>
        <p:nvSpPr>
          <p:cNvPr id="9" name="pole tekstowe 10">
            <a:extLst>
              <a:ext uri="{FF2B5EF4-FFF2-40B4-BE49-F238E27FC236}">
                <a16:creationId xmlns:a16="http://schemas.microsoft.com/office/drawing/2014/main" id="{0AE55FA8-8E76-94EA-68D7-F11559F14AAD}"/>
              </a:ext>
            </a:extLst>
          </p:cNvPr>
          <p:cNvSpPr txBox="1"/>
          <p:nvPr/>
        </p:nvSpPr>
        <p:spPr>
          <a:xfrm rot="16200004">
            <a:off x="-864602" y="2197450"/>
            <a:ext cx="2274982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Time of </a:t>
            </a:r>
            <a:r>
              <a:rPr lang="pl-PL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experiment</a:t>
            </a:r>
            <a:endParaRPr lang="en-GB" sz="2000" b="1" i="0" u="none" strike="noStrike" kern="1200" cap="none" spc="0" baseline="0" dirty="0">
              <a:solidFill>
                <a:srgbClr val="FFFF00"/>
              </a:solidFill>
              <a:uFillTx/>
              <a:latin typeface="Calibri"/>
            </a:endParaRPr>
          </a:p>
        </p:txBody>
      </p:sp>
      <p:pic>
        <p:nvPicPr>
          <p:cNvPr id="10" name="Obraz 16">
            <a:extLst>
              <a:ext uri="{FF2B5EF4-FFF2-40B4-BE49-F238E27FC236}">
                <a16:creationId xmlns:a16="http://schemas.microsoft.com/office/drawing/2014/main" id="{2313021E-5C57-8F69-D8E4-D975E6507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28" y="4065779"/>
            <a:ext cx="4592884" cy="27557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Prostokąt 12">
            <a:extLst>
              <a:ext uri="{FF2B5EF4-FFF2-40B4-BE49-F238E27FC236}">
                <a16:creationId xmlns:a16="http://schemas.microsoft.com/office/drawing/2014/main" id="{A6B7C5A8-C308-109F-BBD1-1E6092CA1F78}"/>
              </a:ext>
            </a:extLst>
          </p:cNvPr>
          <p:cNvSpPr/>
          <p:nvPr/>
        </p:nvSpPr>
        <p:spPr>
          <a:xfrm>
            <a:off x="5670592" y="5496949"/>
            <a:ext cx="5537342" cy="646334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Thanks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to </a:t>
            </a:r>
            <a:r>
              <a:rPr lang="pl-PL" sz="1800" b="1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PARIS timing 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we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recovered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</a:t>
            </a:r>
            <a:r>
              <a:rPr lang="pl-PL" sz="1800" b="1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good</a:t>
            </a:r>
            <a:r>
              <a:rPr lang="pl-PL" sz="1800" b="1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A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reconstruction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/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stability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(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it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means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</a:t>
            </a:r>
            <a:r>
              <a:rPr lang="pl-PL" sz="1800" b="1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also</a:t>
            </a:r>
            <a:r>
              <a:rPr lang="pl-PL" sz="1800" b="1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</a:t>
            </a:r>
            <a:r>
              <a:rPr lang="pl-PL" sz="1800" b="1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good</a:t>
            </a:r>
            <a:r>
              <a:rPr lang="pl-PL" sz="1800" b="1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 V</a:t>
            </a:r>
            <a:r>
              <a:rPr lang="pl-PL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)!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5025DC9-CD6E-3267-AAC1-6CE8259D4145}"/>
              </a:ext>
            </a:extLst>
          </p:cNvPr>
          <p:cNvSpPr txBox="1"/>
          <p:nvPr/>
        </p:nvSpPr>
        <p:spPr>
          <a:xfrm>
            <a:off x="175097" y="262646"/>
            <a:ext cx="108686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FFFF00"/>
                </a:solidFill>
              </a:rPr>
              <a:t>3-4 </a:t>
            </a:r>
            <a:r>
              <a:rPr lang="pl-PL" sz="2800" b="1" dirty="0" err="1">
                <a:solidFill>
                  <a:srgbClr val="FFFF00"/>
                </a:solidFill>
              </a:rPr>
              <a:t>clusters</a:t>
            </a:r>
            <a:r>
              <a:rPr lang="pl-PL" sz="2800" b="1" dirty="0">
                <a:solidFill>
                  <a:srgbClr val="FFFF00"/>
                </a:solidFill>
              </a:rPr>
              <a:t> of PARIS in CCB @ IFJ PAN </a:t>
            </a:r>
            <a:r>
              <a:rPr lang="pl-PL" sz="2800" b="1" dirty="0" err="1">
                <a:solidFill>
                  <a:srgbClr val="FFFF00"/>
                </a:solidFill>
              </a:rPr>
              <a:t>Krakow</a:t>
            </a:r>
            <a:r>
              <a:rPr lang="pl-PL" sz="2800" b="1" dirty="0">
                <a:solidFill>
                  <a:srgbClr val="FFFF00"/>
                </a:solidFill>
              </a:rPr>
              <a:t>  for 2024/2025 </a:t>
            </a:r>
            <a:r>
              <a:rPr lang="pl-PL" sz="2800" b="1" dirty="0" err="1">
                <a:solidFill>
                  <a:srgbClr val="FFFF00"/>
                </a:solidFill>
              </a:rPr>
              <a:t>campaign</a:t>
            </a:r>
            <a:r>
              <a:rPr lang="pl-PL" sz="2800" b="1" dirty="0">
                <a:solidFill>
                  <a:srgbClr val="FFFF00"/>
                </a:solidFill>
              </a:rPr>
              <a:t> </a:t>
            </a:r>
          </a:p>
          <a:p>
            <a:r>
              <a:rPr lang="pl-PL" sz="2800" i="1" dirty="0">
                <a:solidFill>
                  <a:srgbClr val="FFFF00"/>
                </a:solidFill>
              </a:rPr>
              <a:t>(</a:t>
            </a:r>
            <a:r>
              <a:rPr lang="pl-PL" sz="2800" i="1" dirty="0" err="1">
                <a:solidFill>
                  <a:srgbClr val="FFFF00"/>
                </a:solidFill>
              </a:rPr>
              <a:t>weekends</a:t>
            </a:r>
            <a:r>
              <a:rPr lang="pl-PL" sz="2800" i="1" dirty="0">
                <a:solidFill>
                  <a:srgbClr val="FFFF00"/>
                </a:solidFill>
              </a:rPr>
              <a:t> </a:t>
            </a:r>
            <a:r>
              <a:rPr lang="pl-PL" sz="2800" i="1" dirty="0" err="1">
                <a:solidFill>
                  <a:srgbClr val="FFFF00"/>
                </a:solidFill>
              </a:rPr>
              <a:t>only</a:t>
            </a:r>
            <a:r>
              <a:rPr lang="pl-PL" sz="2800" i="1" dirty="0">
                <a:solidFill>
                  <a:srgbClr val="FFFF00"/>
                </a:solidFill>
              </a:rPr>
              <a:t>)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59D6312-FA77-2A86-9FC6-7058E7E76AEC}"/>
              </a:ext>
            </a:extLst>
          </p:cNvPr>
          <p:cNvSpPr txBox="1"/>
          <p:nvPr/>
        </p:nvSpPr>
        <p:spPr>
          <a:xfrm>
            <a:off x="535022" y="1488332"/>
            <a:ext cx="11245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pl-PL" sz="2400" b="1" dirty="0"/>
              <a:t>PDR in </a:t>
            </a:r>
            <a:r>
              <a:rPr lang="pl-PL" sz="2400" b="1" baseline="30000" dirty="0"/>
              <a:t>58</a:t>
            </a:r>
            <a:r>
              <a:rPr lang="pl-PL" sz="2400" b="1" dirty="0"/>
              <a:t>Ni and </a:t>
            </a:r>
            <a:r>
              <a:rPr lang="pl-PL" sz="2400" b="1" baseline="30000" dirty="0"/>
              <a:t>62</a:t>
            </a:r>
            <a:r>
              <a:rPr lang="pl-PL" sz="2400" b="1" dirty="0"/>
              <a:t>Ni  (O. Wieland, M. Kmiecik)</a:t>
            </a:r>
          </a:p>
          <a:p>
            <a:pPr marL="342900" indent="-342900">
              <a:buFontTx/>
              <a:buAutoNum type="arabicParenR"/>
            </a:pPr>
            <a:r>
              <a:rPr lang="pl-PL" sz="2400" b="1" dirty="0"/>
              <a:t>PDR in </a:t>
            </a:r>
            <a:r>
              <a:rPr lang="pl-PL" sz="2400" b="1" baseline="30000" dirty="0"/>
              <a:t>64</a:t>
            </a:r>
            <a:r>
              <a:rPr lang="pl-PL" sz="2400" b="1" dirty="0"/>
              <a:t>Ni  (A. </a:t>
            </a:r>
            <a:r>
              <a:rPr lang="pl-PL" sz="2400" b="1" dirty="0" err="1"/>
              <a:t>Giaz</a:t>
            </a:r>
            <a:r>
              <a:rPr lang="pl-PL" sz="2400" b="1" dirty="0"/>
              <a:t>, M. Ciemała)</a:t>
            </a:r>
            <a:endParaRPr lang="pl-PL" sz="2400" dirty="0"/>
          </a:p>
          <a:p>
            <a:pPr marL="342900" indent="-342900">
              <a:buAutoNum type="arabicParenR"/>
            </a:pPr>
            <a:r>
              <a:rPr lang="pl-PL" sz="2400" b="1" dirty="0"/>
              <a:t>M4 </a:t>
            </a:r>
            <a:r>
              <a:rPr lang="pl-PL" sz="2400" b="1" dirty="0" err="1"/>
              <a:t>stretched</a:t>
            </a:r>
            <a:r>
              <a:rPr lang="pl-PL" sz="2400" b="1" dirty="0"/>
              <a:t> </a:t>
            </a:r>
            <a:r>
              <a:rPr lang="pl-PL" sz="2400" b="1" dirty="0" err="1"/>
              <a:t>states</a:t>
            </a:r>
            <a:r>
              <a:rPr lang="pl-PL" sz="2400" b="1" dirty="0"/>
              <a:t> in </a:t>
            </a:r>
            <a:r>
              <a:rPr lang="pl-PL" sz="2400" b="1" baseline="30000" dirty="0"/>
              <a:t>16</a:t>
            </a:r>
            <a:r>
              <a:rPr lang="pl-PL" sz="2400" b="1" dirty="0"/>
              <a:t>O and </a:t>
            </a:r>
            <a:r>
              <a:rPr lang="pl-PL" sz="2400" b="1" baseline="30000" dirty="0"/>
              <a:t>12</a:t>
            </a:r>
            <a:r>
              <a:rPr lang="pl-PL" sz="2400" b="1" dirty="0"/>
              <a:t>C (N, Cieplicka, G. </a:t>
            </a:r>
            <a:r>
              <a:rPr lang="pl-PL" sz="2400" b="1" dirty="0" err="1"/>
              <a:t>Corbari</a:t>
            </a:r>
            <a:r>
              <a:rPr lang="pl-PL" sz="2400" b="1" dirty="0"/>
              <a:t>)</a:t>
            </a:r>
          </a:p>
          <a:p>
            <a:pPr marL="342900" indent="-342900">
              <a:buAutoNum type="arabicParenR"/>
            </a:pPr>
            <a:r>
              <a:rPr lang="pl-PL" sz="2400" b="1" dirty="0" err="1"/>
              <a:t>Evolution</a:t>
            </a:r>
            <a:r>
              <a:rPr lang="pl-PL" sz="2400" b="1" dirty="0"/>
              <a:t> of </a:t>
            </a:r>
            <a:r>
              <a:rPr lang="pl-PL" sz="2400" b="1" dirty="0" err="1"/>
              <a:t>prompt</a:t>
            </a:r>
            <a:r>
              <a:rPr lang="pl-PL" sz="2400" b="1" dirty="0"/>
              <a:t> </a:t>
            </a:r>
            <a:r>
              <a:rPr lang="pl-PL" sz="2400" b="1" dirty="0" err="1"/>
              <a:t>fission</a:t>
            </a:r>
            <a:r>
              <a:rPr lang="pl-PL" sz="2400" b="1" dirty="0"/>
              <a:t> gamma-</a:t>
            </a:r>
            <a:r>
              <a:rPr lang="pl-PL" sz="2400" b="1" dirty="0" err="1"/>
              <a:t>ray</a:t>
            </a:r>
            <a:r>
              <a:rPr lang="pl-PL" sz="2400" b="1" dirty="0"/>
              <a:t> </a:t>
            </a:r>
            <a:r>
              <a:rPr lang="pl-PL" sz="2400" b="1" dirty="0" err="1"/>
              <a:t>emission</a:t>
            </a:r>
            <a:r>
              <a:rPr lang="pl-PL" sz="2400" b="1" dirty="0"/>
              <a:t> with </a:t>
            </a:r>
            <a:r>
              <a:rPr lang="pl-PL" sz="2400" b="1" dirty="0" err="1"/>
              <a:t>excitation</a:t>
            </a:r>
            <a:r>
              <a:rPr lang="pl-PL" sz="2400" b="1" dirty="0"/>
              <a:t> </a:t>
            </a:r>
            <a:r>
              <a:rPr lang="pl-PL" sz="2400" b="1" dirty="0" err="1"/>
              <a:t>energy</a:t>
            </a:r>
            <a:r>
              <a:rPr lang="pl-PL" sz="2400" b="1" dirty="0"/>
              <a:t> and the </a:t>
            </a:r>
            <a:r>
              <a:rPr lang="pl-PL" sz="2400" b="1" dirty="0" err="1"/>
              <a:t>Thorium</a:t>
            </a:r>
            <a:r>
              <a:rPr lang="pl-PL" sz="2400" b="1" dirty="0"/>
              <a:t> </a:t>
            </a:r>
            <a:r>
              <a:rPr lang="pl-PL" sz="2400" b="1" dirty="0" err="1"/>
              <a:t>anomalies</a:t>
            </a:r>
            <a:r>
              <a:rPr lang="pl-PL" sz="2400" b="1" dirty="0"/>
              <a:t> (Ch. Schmitt, M. Ciemała, J. Wilson)</a:t>
            </a:r>
          </a:p>
          <a:p>
            <a:pPr marL="342900" indent="-342900">
              <a:buAutoNum type="arabicParenR"/>
            </a:pPr>
            <a:r>
              <a:rPr lang="pl-PL" sz="2400" b="1" dirty="0"/>
              <a:t>Gamma </a:t>
            </a:r>
            <a:r>
              <a:rPr lang="pl-PL" sz="2400" b="1" dirty="0" err="1"/>
              <a:t>decay</a:t>
            </a:r>
            <a:r>
              <a:rPr lang="pl-PL" sz="2400" b="1" dirty="0"/>
              <a:t> </a:t>
            </a:r>
            <a:r>
              <a:rPr lang="pl-PL" sz="2400" b="1" dirty="0" err="1"/>
              <a:t>study</a:t>
            </a:r>
            <a:r>
              <a:rPr lang="pl-PL" sz="2400" b="1" dirty="0"/>
              <a:t> of the </a:t>
            </a:r>
            <a:r>
              <a:rPr lang="pl-PL" sz="2400" b="1" dirty="0" err="1"/>
              <a:t>Double</a:t>
            </a:r>
            <a:r>
              <a:rPr lang="pl-PL" sz="2400" b="1" dirty="0"/>
              <a:t> </a:t>
            </a:r>
            <a:r>
              <a:rPr lang="pl-PL" sz="2400" b="1" dirty="0" err="1"/>
              <a:t>Isobaric</a:t>
            </a:r>
            <a:r>
              <a:rPr lang="pl-PL" sz="2400" b="1" dirty="0"/>
              <a:t> Analog </a:t>
            </a:r>
            <a:r>
              <a:rPr lang="pl-PL" sz="2400" b="1" dirty="0" err="1"/>
              <a:t>State</a:t>
            </a:r>
            <a:r>
              <a:rPr lang="pl-PL" sz="2400" b="1" dirty="0"/>
              <a:t> in 48Ti (D. </a:t>
            </a:r>
            <a:r>
              <a:rPr lang="pl-PL" sz="2400" b="1" dirty="0" err="1"/>
              <a:t>Stramaccioni</a:t>
            </a:r>
            <a:r>
              <a:rPr lang="pl-PL" sz="2400" b="1" dirty="0"/>
              <a:t>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8E7D35F-177A-8478-0E4D-CC9FCC9F6562}"/>
              </a:ext>
            </a:extLst>
          </p:cNvPr>
          <p:cNvSpPr txBox="1"/>
          <p:nvPr/>
        </p:nvSpPr>
        <p:spPr>
          <a:xfrm>
            <a:off x="8805058" y="5872624"/>
            <a:ext cx="250292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l-PL" b="1" i="1" dirty="0" err="1"/>
              <a:t>cf</a:t>
            </a:r>
            <a:r>
              <a:rPr lang="pl-PL" b="1" i="1" dirty="0"/>
              <a:t>. talk of Maria Kmiecik</a:t>
            </a:r>
          </a:p>
        </p:txBody>
      </p:sp>
    </p:spTree>
    <p:extLst>
      <p:ext uri="{BB962C8B-B14F-4D97-AF65-F5344CB8AC3E}">
        <p14:creationId xmlns:p14="http://schemas.microsoft.com/office/powerpoint/2010/main" val="3269488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F7EACC8-AA57-7945-B300-4E52786BF202}"/>
              </a:ext>
            </a:extLst>
          </p:cNvPr>
          <p:cNvSpPr/>
          <p:nvPr/>
        </p:nvSpPr>
        <p:spPr>
          <a:xfrm>
            <a:off x="150829" y="1273285"/>
            <a:ext cx="11890342" cy="489364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IJCLab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Orsay (France)</a:t>
            </a:r>
          </a:p>
          <a:p>
            <a:pPr marL="457200">
              <a:spcAft>
                <a:spcPts val="0"/>
              </a:spcAft>
            </a:pP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years (2017-2019) experiments:</a:t>
            </a:r>
            <a:endParaRPr lang="pl-PL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Kozulin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Harca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Vardaci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“Prompt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γ-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rays as a probe of nuclear dynamics” (2017)</a:t>
            </a: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Wilson, M.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Ciemala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„PARIS cluster response to fast neutrons” (2017)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Lebois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Liqiang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et al. “Prompt gamma and neutron emission for 238U fast neutron induced fission as a function of incident neutron energy”  (2017)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„PDR studies in very neutron rich nuclei around N=50 shell closure through beta-decay” (2019)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Babo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Gottardo et al., “81Zn ground-state spin determination from pandemonium free beta-delayed spectroscopy of 81Ga” (2019)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Oberstedt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“Measurement of prompt gamma ray spectra from the reaction 233U(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n,f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)” (2019)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99407B-58C1-9542-BD1A-D1E4058C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901" y="19376"/>
            <a:ext cx="2524648" cy="12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316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F7EACC8-AA57-7945-B300-4E52786BF202}"/>
              </a:ext>
            </a:extLst>
          </p:cNvPr>
          <p:cNvSpPr/>
          <p:nvPr/>
        </p:nvSpPr>
        <p:spPr>
          <a:xfrm>
            <a:off x="94268" y="110915"/>
            <a:ext cx="9860437" cy="138499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IJCLab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Orsay (France)  -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nuBall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campaign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Kmiecik, F.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Crespi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Wilson, M. Ciemała et al., „Feeding of low-energy structures in 188Pt of different deformations by the GDR decay: the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nuBall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array coupled to PARIS” </a:t>
            </a:r>
          </a:p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(June 2018)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5" name="Obraz 5">
            <a:extLst>
              <a:ext uri="{FF2B5EF4-FFF2-40B4-BE49-F238E27FC236}">
                <a16:creationId xmlns:a16="http://schemas.microsoft.com/office/drawing/2014/main" id="{EBC6A5A6-AB5E-0947-AA71-981BC3C90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2" r="24500" b="5521"/>
          <a:stretch>
            <a:fillRect/>
          </a:stretch>
        </p:blipFill>
        <p:spPr bwMode="auto">
          <a:xfrm>
            <a:off x="0" y="2427036"/>
            <a:ext cx="4474474" cy="369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01EC67C9-656F-5C43-A365-2E1C4D4F5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64090" y="2434279"/>
            <a:ext cx="3153438" cy="4204584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91D9929B-2482-534F-8C94-E45BC94D1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980" y="3572760"/>
            <a:ext cx="4078483" cy="3058862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DD7D4AB-E708-3E42-85DF-DC39C5481489}"/>
              </a:ext>
            </a:extLst>
          </p:cNvPr>
          <p:cNvSpPr txBox="1"/>
          <p:nvPr/>
        </p:nvSpPr>
        <p:spPr>
          <a:xfrm>
            <a:off x="4564089" y="1723269"/>
            <a:ext cx="7248782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nuBall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dirty="0">
                <a:latin typeface="+mn-lt"/>
                <a:cs typeface="+mn-cs"/>
              </a:rPr>
              <a:t>(24 clover </a:t>
            </a:r>
            <a:r>
              <a:rPr lang="en-US" dirty="0" err="1">
                <a:latin typeface="+mn-lt"/>
                <a:cs typeface="+mn-cs"/>
              </a:rPr>
              <a:t>HPGe</a:t>
            </a:r>
            <a:r>
              <a:rPr lang="en-US" dirty="0">
                <a:latin typeface="+mn-lt"/>
                <a:cs typeface="+mn-cs"/>
              </a:rPr>
              <a:t> detectors, 10 coaxial Ge detectors)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4 PARIS clusters </a:t>
            </a:r>
            <a:r>
              <a:rPr lang="en-US" dirty="0">
                <a:latin typeface="+mn-lt"/>
                <a:cs typeface="+mn-cs"/>
              </a:rPr>
              <a:t>(34 phoswich LaBr</a:t>
            </a:r>
            <a:r>
              <a:rPr lang="en-US" baseline="-25000" dirty="0">
                <a:latin typeface="+mn-lt"/>
                <a:cs typeface="+mn-cs"/>
              </a:rPr>
              <a:t>3</a:t>
            </a:r>
            <a:r>
              <a:rPr lang="en-US" dirty="0">
                <a:latin typeface="+mn-lt"/>
                <a:cs typeface="+mn-cs"/>
              </a:rPr>
              <a:t>/CaBr</a:t>
            </a:r>
            <a:r>
              <a:rPr lang="en-US" baseline="-25000" dirty="0">
                <a:latin typeface="+mn-lt"/>
                <a:cs typeface="+mn-cs"/>
              </a:rPr>
              <a:t>3</a:t>
            </a:r>
            <a:r>
              <a:rPr lang="en-US" dirty="0">
                <a:latin typeface="+mn-lt"/>
                <a:cs typeface="+mn-cs"/>
              </a:rPr>
              <a:t>+NaI detectors - „wall”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B5B285-0CDD-0D41-B17C-FEE7AB3E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901" y="19376"/>
            <a:ext cx="2524648" cy="12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0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6E722B1-4FDD-D140-9C21-6D0491EEF980}"/>
              </a:ext>
            </a:extLst>
          </p:cNvPr>
          <p:cNvSpPr txBox="1"/>
          <p:nvPr/>
        </p:nvSpPr>
        <p:spPr>
          <a:xfrm>
            <a:off x="1157591" y="135791"/>
            <a:ext cx="8161506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FFFF00"/>
                </a:solidFill>
              </a:rPr>
              <a:t>Plan of the </a:t>
            </a:r>
            <a:r>
              <a:rPr lang="pl-PL" sz="4000" b="1" dirty="0" err="1">
                <a:solidFill>
                  <a:srgbClr val="FFFF00"/>
                </a:solidFill>
              </a:rPr>
              <a:t>seminar</a:t>
            </a:r>
            <a:endParaRPr lang="pl-PL" sz="4000" b="1" dirty="0">
              <a:solidFill>
                <a:srgbClr val="FFFF00"/>
              </a:solidFill>
            </a:endParaRPr>
          </a:p>
          <a:p>
            <a:endParaRPr lang="pl-PL" sz="28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800" b="1" dirty="0" err="1"/>
              <a:t>Introduction</a:t>
            </a:r>
            <a:endParaRPr lang="pl-PL" sz="28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800" b="1" dirty="0"/>
              <a:t>The </a:t>
            </a:r>
            <a:r>
              <a:rPr lang="pl-PL" sz="2800" b="1" dirty="0" err="1"/>
              <a:t>concept</a:t>
            </a:r>
            <a:r>
              <a:rPr lang="pl-PL" sz="2800" b="1" dirty="0"/>
              <a:t> of the PARIS </a:t>
            </a:r>
            <a:r>
              <a:rPr lang="pl-PL" sz="2800" b="1" dirty="0" err="1"/>
              <a:t>project</a:t>
            </a:r>
            <a:endParaRPr lang="pl-PL" sz="28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800" b="1" dirty="0" err="1"/>
              <a:t>Initial</a:t>
            </a:r>
            <a:r>
              <a:rPr lang="pl-PL" sz="2800" b="1" dirty="0"/>
              <a:t> </a:t>
            </a:r>
            <a:r>
              <a:rPr lang="pl-PL" sz="2800" b="1" dirty="0" err="1"/>
              <a:t>tests</a:t>
            </a:r>
            <a:r>
              <a:rPr lang="pl-PL" sz="2800" b="1" dirty="0"/>
              <a:t> of PARIS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800" b="1" dirty="0" err="1"/>
              <a:t>Early</a:t>
            </a:r>
            <a:r>
              <a:rPr lang="pl-PL" sz="2800" b="1" dirty="0"/>
              <a:t> </a:t>
            </a:r>
            <a:r>
              <a:rPr lang="pl-PL" sz="2800" b="1" dirty="0" err="1"/>
              <a:t>years</a:t>
            </a:r>
            <a:r>
              <a:rPr lang="pl-PL" sz="2800" b="1" dirty="0"/>
              <a:t> of PARIS (Phase1: 1-4 </a:t>
            </a:r>
            <a:r>
              <a:rPr lang="pl-PL" sz="2800" b="1" dirty="0" err="1"/>
              <a:t>clusters</a:t>
            </a:r>
            <a:r>
              <a:rPr lang="pl-PL" sz="2800" b="1" dirty="0"/>
              <a:t>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800" b="1" dirty="0" err="1"/>
              <a:t>Physics</a:t>
            </a:r>
            <a:r>
              <a:rPr lang="pl-PL" sz="2800" b="1" dirty="0"/>
              <a:t> </a:t>
            </a:r>
            <a:r>
              <a:rPr lang="pl-PL" sz="2800" b="1" dirty="0" err="1"/>
              <a:t>done</a:t>
            </a:r>
            <a:r>
              <a:rPr lang="pl-PL" sz="2800" b="1" dirty="0"/>
              <a:t> with PARIS Phase2 (8 </a:t>
            </a:r>
            <a:r>
              <a:rPr lang="pl-PL" sz="2800" b="1" dirty="0" err="1"/>
              <a:t>clusters</a:t>
            </a:r>
            <a:r>
              <a:rPr lang="pl-PL" sz="2800" b="1" dirty="0"/>
              <a:t>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800" b="1" dirty="0"/>
              <a:t>PARIS performance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800" b="1" dirty="0" err="1"/>
              <a:t>Towards</a:t>
            </a:r>
            <a:r>
              <a:rPr lang="pl-PL" sz="2800" b="1" dirty="0"/>
              <a:t> Phase3 -  4</a:t>
            </a:r>
            <a:r>
              <a:rPr lang="pl-PL" sz="2800" b="1" dirty="0">
                <a:latin typeface="Symbol" pitchFamily="2" charset="2"/>
              </a:rPr>
              <a:t>p</a:t>
            </a:r>
            <a:r>
              <a:rPr lang="pl-PL" sz="2800" b="1" dirty="0"/>
              <a:t> PARIS </a:t>
            </a:r>
            <a:r>
              <a:rPr lang="pl-PL" sz="2800" b="1" dirty="0" err="1"/>
              <a:t>calorimeter</a:t>
            </a:r>
            <a:endParaRPr lang="pl-PL" sz="28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800" b="1" dirty="0" err="1"/>
              <a:t>Summary</a:t>
            </a:r>
            <a:endParaRPr lang="pl-PL" sz="2800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7270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216E4-DEC7-A849-B8AA-200832CE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1" y="3429000"/>
            <a:ext cx="9893968" cy="1090788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latin typeface="+mn-lt"/>
              </a:rPr>
              <a:t>Physics</a:t>
            </a:r>
            <a:r>
              <a:rPr lang="pl-PL" b="1" dirty="0">
                <a:latin typeface="+mn-lt"/>
              </a:rPr>
              <a:t> </a:t>
            </a:r>
            <a:r>
              <a:rPr lang="pl-PL" b="1" dirty="0" err="1">
                <a:latin typeface="+mn-lt"/>
              </a:rPr>
              <a:t>done</a:t>
            </a:r>
            <a:r>
              <a:rPr lang="pl-PL" b="1" dirty="0">
                <a:latin typeface="+mn-lt"/>
              </a:rPr>
              <a:t> with </a:t>
            </a:r>
            <a:r>
              <a:rPr lang="pl-PL" b="1" dirty="0">
                <a:solidFill>
                  <a:srgbClr val="FFFF00"/>
                </a:solidFill>
                <a:latin typeface="+mn-lt"/>
              </a:rPr>
              <a:t>PARIS Phase2 </a:t>
            </a:r>
            <a:r>
              <a:rPr lang="pl-PL" b="1" dirty="0">
                <a:latin typeface="+mn-lt"/>
              </a:rPr>
              <a:t>(8 </a:t>
            </a:r>
            <a:r>
              <a:rPr lang="pl-PL" b="1" dirty="0" err="1">
                <a:latin typeface="+mn-lt"/>
              </a:rPr>
              <a:t>clusters</a:t>
            </a:r>
            <a:r>
              <a:rPr lang="pl-PL" b="1" dirty="0">
                <a:latin typeface="+mn-lt"/>
              </a:rPr>
              <a:t>)</a:t>
            </a:r>
            <a:br>
              <a:rPr lang="pl-PL" b="1" dirty="0">
                <a:latin typeface="+mn-lt"/>
              </a:rPr>
            </a:br>
            <a:br>
              <a:rPr lang="pl-PL" b="1" dirty="0">
                <a:latin typeface="+mn-lt"/>
              </a:rPr>
            </a:br>
            <a:br>
              <a:rPr lang="pl-PL" b="1" dirty="0">
                <a:latin typeface="+mn-lt"/>
              </a:rPr>
            </a:b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5425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BF82E4F-46DB-376D-BB7C-385C3DE0E13D}"/>
              </a:ext>
            </a:extLst>
          </p:cNvPr>
          <p:cNvSpPr txBox="1"/>
          <p:nvPr/>
        </p:nvSpPr>
        <p:spPr>
          <a:xfrm>
            <a:off x="611397" y="641548"/>
            <a:ext cx="11227165" cy="4278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</a:rPr>
              <a:t>8 </a:t>
            </a:r>
            <a:r>
              <a:rPr lang="pl-PL" sz="2800" b="1" dirty="0" err="1">
                <a:solidFill>
                  <a:srgbClr val="C00000"/>
                </a:solidFill>
              </a:rPr>
              <a:t>clusters</a:t>
            </a:r>
            <a:r>
              <a:rPr lang="pl-PL" sz="2800" b="1" dirty="0">
                <a:solidFill>
                  <a:srgbClr val="C00000"/>
                </a:solidFill>
              </a:rPr>
              <a:t> of PARIS </a:t>
            </a:r>
            <a:r>
              <a:rPr lang="pl-PL" sz="2800" b="1" dirty="0" err="1">
                <a:solidFill>
                  <a:srgbClr val="C00000"/>
                </a:solidFill>
              </a:rPr>
              <a:t>were</a:t>
            </a:r>
            <a:r>
              <a:rPr lang="pl-PL" sz="2800" b="1" dirty="0">
                <a:solidFill>
                  <a:srgbClr val="C00000"/>
                </a:solidFill>
              </a:rPr>
              <a:t> </a:t>
            </a:r>
            <a:r>
              <a:rPr lang="pl-PL" sz="2800" b="1" dirty="0" err="1">
                <a:solidFill>
                  <a:srgbClr val="C00000"/>
                </a:solidFill>
              </a:rPr>
              <a:t>used</a:t>
            </a:r>
            <a:r>
              <a:rPr lang="pl-PL" sz="2800" b="1" dirty="0">
                <a:solidFill>
                  <a:srgbClr val="C00000"/>
                </a:solidFill>
              </a:rPr>
              <a:t>  in </a:t>
            </a:r>
            <a:r>
              <a:rPr lang="pl-PL" sz="2800" b="1" dirty="0" err="1">
                <a:solidFill>
                  <a:srgbClr val="C00000"/>
                </a:solidFill>
              </a:rPr>
              <a:t>following</a:t>
            </a:r>
            <a:r>
              <a:rPr lang="pl-PL" sz="2800" b="1" dirty="0">
                <a:solidFill>
                  <a:srgbClr val="C00000"/>
                </a:solidFill>
              </a:rPr>
              <a:t> </a:t>
            </a:r>
            <a:r>
              <a:rPr lang="pl-PL" sz="2800" b="1" dirty="0" err="1">
                <a:solidFill>
                  <a:srgbClr val="C00000"/>
                </a:solidFill>
              </a:rPr>
              <a:t>experiments</a:t>
            </a:r>
            <a:endParaRPr lang="pl-PL" sz="2800" b="1" dirty="0">
              <a:solidFill>
                <a:srgbClr val="C00000"/>
              </a:solidFill>
            </a:endParaRPr>
          </a:p>
          <a:p>
            <a:endParaRPr lang="pl-PL" sz="2800" b="1" dirty="0">
              <a:solidFill>
                <a:srgbClr val="C00000"/>
              </a:solidFill>
            </a:endParaRPr>
          </a:p>
          <a:p>
            <a:pPr marL="457200" indent="-457200">
              <a:buAutoNum type="alphaLcParenR"/>
            </a:pPr>
            <a:r>
              <a:rPr lang="pl-PL" sz="2400" b="1" u="sng" dirty="0">
                <a:solidFill>
                  <a:srgbClr val="0070C0"/>
                </a:solidFill>
              </a:rPr>
              <a:t>GANIL: 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70C0"/>
                </a:solidFill>
              </a:rPr>
              <a:t>VAMOS  (2022)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70C0"/>
                </a:solidFill>
              </a:rPr>
              <a:t>LISE (2022) (2 </a:t>
            </a:r>
            <a:r>
              <a:rPr lang="pl-PL" sz="2400" dirty="0" err="1">
                <a:solidFill>
                  <a:srgbClr val="0070C0"/>
                </a:solidFill>
              </a:rPr>
              <a:t>exp</a:t>
            </a:r>
            <a:r>
              <a:rPr lang="pl-PL" sz="2400" dirty="0">
                <a:solidFill>
                  <a:srgbClr val="0070C0"/>
                </a:solidFill>
              </a:rPr>
              <a:t>.)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70C0"/>
                </a:solidFill>
              </a:rPr>
              <a:t>NFS (2022)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0070C0"/>
              </a:solidFill>
            </a:endParaRPr>
          </a:p>
          <a:p>
            <a:pPr marL="457200" indent="-457200">
              <a:buAutoNum type="alphaLcParenR"/>
            </a:pPr>
            <a:endParaRPr lang="pl-PL" sz="2400" dirty="0">
              <a:solidFill>
                <a:srgbClr val="FF0000"/>
              </a:solidFill>
            </a:endParaRPr>
          </a:p>
          <a:p>
            <a:pPr marL="457200" indent="-457200">
              <a:buAutoNum type="alphaLcParenR"/>
            </a:pPr>
            <a:r>
              <a:rPr lang="pl-PL" sz="2400" b="1" u="sng" dirty="0" err="1">
                <a:solidFill>
                  <a:srgbClr val="C00000"/>
                </a:solidFill>
              </a:rPr>
              <a:t>IJCLab</a:t>
            </a:r>
            <a:r>
              <a:rPr lang="pl-PL" sz="2400" b="1" u="sng" dirty="0">
                <a:solidFill>
                  <a:srgbClr val="C00000"/>
                </a:solidFill>
              </a:rPr>
              <a:t> Orsay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C00000"/>
                </a:solidFill>
              </a:rPr>
              <a:t>8 </a:t>
            </a:r>
            <a:r>
              <a:rPr lang="pl-PL" sz="2400" dirty="0" err="1">
                <a:solidFill>
                  <a:srgbClr val="C00000"/>
                </a:solidFill>
              </a:rPr>
              <a:t>clusters</a:t>
            </a:r>
            <a:r>
              <a:rPr lang="pl-PL" sz="2400" dirty="0">
                <a:solidFill>
                  <a:srgbClr val="C00000"/>
                </a:solidFill>
              </a:rPr>
              <a:t> in the Wall geometry with nuBall2 (2022/2023)</a:t>
            </a:r>
          </a:p>
          <a:p>
            <a:endParaRPr lang="pl-P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53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8467006A-6AFC-402C-AFB6-8E0CBAE94C84" descr="IMG_01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 r="9954"/>
          <a:stretch/>
        </p:blipFill>
        <p:spPr bwMode="auto">
          <a:xfrm>
            <a:off x="972649" y="986818"/>
            <a:ext cx="7100578" cy="51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307047" y="48264"/>
            <a:ext cx="7679859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ea typeface="Arial" charset="0"/>
                <a:cs typeface="Arial" charset="0"/>
              </a:rPr>
              <a:t>Brochette mode </a:t>
            </a:r>
            <a:r>
              <a:rPr lang="fr-FR" sz="2400" dirty="0">
                <a:ea typeface="Arial" charset="0"/>
                <a:cs typeface="Arial" charset="0"/>
              </a:rPr>
              <a:t>2022: </a:t>
            </a:r>
          </a:p>
          <a:p>
            <a:pPr algn="ctr"/>
            <a:r>
              <a:rPr lang="fr-FR" sz="2400" dirty="0">
                <a:ea typeface="Arial" charset="0"/>
                <a:cs typeface="Arial" charset="0"/>
              </a:rPr>
              <a:t>1) </a:t>
            </a:r>
            <a:r>
              <a:rPr lang="fr-FR" sz="2400" dirty="0" err="1">
                <a:ea typeface="Arial" charset="0"/>
                <a:cs typeface="Arial" charset="0"/>
              </a:rPr>
              <a:t>Nuclear</a:t>
            </a:r>
            <a:r>
              <a:rPr lang="fr-FR" sz="2400" dirty="0">
                <a:ea typeface="Arial" charset="0"/>
                <a:cs typeface="Arial" charset="0"/>
              </a:rPr>
              <a:t>, 2) Coulomb excitation, 3) </a:t>
            </a:r>
            <a:r>
              <a:rPr lang="fr-FR" sz="2400" dirty="0" err="1">
                <a:ea typeface="Arial" charset="0"/>
                <a:cs typeface="Arial" charset="0"/>
              </a:rPr>
              <a:t>isomer</a:t>
            </a:r>
            <a:r>
              <a:rPr lang="fr-FR" sz="2400" dirty="0">
                <a:ea typeface="Arial" charset="0"/>
                <a:cs typeface="Arial" charset="0"/>
              </a:rPr>
              <a:t> and beta-</a:t>
            </a:r>
            <a:r>
              <a:rPr lang="fr-FR" sz="2400" dirty="0" err="1">
                <a:ea typeface="Arial" charset="0"/>
                <a:cs typeface="Arial" charset="0"/>
              </a:rPr>
              <a:t>decays</a:t>
            </a:r>
            <a:endParaRPr lang="fr-FR" sz="2400" dirty="0">
              <a:ea typeface="Arial" charset="0"/>
              <a:cs typeface="Arial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654031" y="5741472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LISE 2022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682633" y="246177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ZDD</a:t>
            </a:r>
          </a:p>
        </p:txBody>
      </p:sp>
      <p:cxnSp>
        <p:nvCxnSpPr>
          <p:cNvPr id="5" name="Connecteur droit avec flèche 4"/>
          <p:cNvCxnSpPr>
            <a:cxnSpLocks/>
          </p:cNvCxnSpPr>
          <p:nvPr/>
        </p:nvCxnSpPr>
        <p:spPr>
          <a:xfrm flipH="1">
            <a:off x="6256266" y="2754158"/>
            <a:ext cx="1960105" cy="20384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91607" y="3245639"/>
            <a:ext cx="86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CATS</a:t>
            </a:r>
          </a:p>
        </p:txBody>
      </p:sp>
      <p:cxnSp>
        <p:nvCxnSpPr>
          <p:cNvPr id="28" name="Connecteur droit avec flèche 27"/>
          <p:cNvCxnSpPr>
            <a:cxnSpLocks/>
          </p:cNvCxnSpPr>
          <p:nvPr/>
        </p:nvCxnSpPr>
        <p:spPr>
          <a:xfrm flipV="1">
            <a:off x="829507" y="2290009"/>
            <a:ext cx="1273859" cy="104233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cxnSpLocks/>
          </p:cNvCxnSpPr>
          <p:nvPr/>
        </p:nvCxnSpPr>
        <p:spPr>
          <a:xfrm>
            <a:off x="719314" y="1434664"/>
            <a:ext cx="393006" cy="5908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830998"/>
            <a:ext cx="975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ACTAR</a:t>
            </a:r>
          </a:p>
          <a:p>
            <a:r>
              <a:rPr lang="fr-FR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TPC</a:t>
            </a:r>
          </a:p>
        </p:txBody>
      </p:sp>
      <p:cxnSp>
        <p:nvCxnSpPr>
          <p:cNvPr id="41" name="Connecteur droit avec flèche 40"/>
          <p:cNvCxnSpPr>
            <a:cxnSpLocks/>
          </p:cNvCxnSpPr>
          <p:nvPr/>
        </p:nvCxnSpPr>
        <p:spPr>
          <a:xfrm flipH="1" flipV="1">
            <a:off x="7551665" y="3990273"/>
            <a:ext cx="217202" cy="22678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6845866" y="3986330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EXOGAM 0°</a:t>
            </a:r>
          </a:p>
        </p:txBody>
      </p:sp>
      <p:sp>
        <p:nvSpPr>
          <p:cNvPr id="4" name="Rectangle 3"/>
          <p:cNvSpPr/>
          <p:nvPr/>
        </p:nvSpPr>
        <p:spPr>
          <a:xfrm>
            <a:off x="6459874" y="5802691"/>
            <a:ext cx="1302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i="1" dirty="0">
                <a:latin typeface="Arial" charset="0"/>
                <a:ea typeface="Arial" charset="0"/>
                <a:cs typeface="Arial" charset="0"/>
              </a:rPr>
              <a:t>Photo: V. Morel</a:t>
            </a:r>
            <a:endParaRPr lang="fr-FR" sz="1200" i="1" dirty="0"/>
          </a:p>
        </p:txBody>
      </p:sp>
      <p:sp>
        <p:nvSpPr>
          <p:cNvPr id="33" name="Forme libre 32">
            <a:extLst>
              <a:ext uri="{FF2B5EF4-FFF2-40B4-BE49-F238E27FC236}">
                <a16:creationId xmlns:a16="http://schemas.microsoft.com/office/drawing/2014/main" id="{99B3EFB7-D684-2B46-945C-CE9765EEDF96}"/>
              </a:ext>
            </a:extLst>
          </p:cNvPr>
          <p:cNvSpPr/>
          <p:nvPr/>
        </p:nvSpPr>
        <p:spPr>
          <a:xfrm>
            <a:off x="972649" y="3708411"/>
            <a:ext cx="4191416" cy="2494725"/>
          </a:xfrm>
          <a:custGeom>
            <a:avLst/>
            <a:gdLst>
              <a:gd name="connsiteX0" fmla="*/ 0 w 6273800"/>
              <a:gd name="connsiteY0" fmla="*/ 0 h 3035300"/>
              <a:gd name="connsiteX1" fmla="*/ 6273800 w 6273800"/>
              <a:gd name="connsiteY1" fmla="*/ 3035300 h 3035300"/>
              <a:gd name="connsiteX2" fmla="*/ 0 w 6273800"/>
              <a:gd name="connsiteY2" fmla="*/ 3022600 h 3035300"/>
              <a:gd name="connsiteX3" fmla="*/ 0 w 6273800"/>
              <a:gd name="connsiteY3" fmla="*/ 0 h 303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3800" h="3035300">
                <a:moveTo>
                  <a:pt x="0" y="0"/>
                </a:moveTo>
                <a:lnTo>
                  <a:pt x="6273800" y="3035300"/>
                </a:lnTo>
                <a:lnTo>
                  <a:pt x="0" y="3022600"/>
                </a:lnTo>
                <a:cubicBezTo>
                  <a:pt x="4233" y="2015067"/>
                  <a:pt x="8467" y="100753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/>
          <p:cNvCxnSpPr>
            <a:cxnSpLocks/>
          </p:cNvCxnSpPr>
          <p:nvPr/>
        </p:nvCxnSpPr>
        <p:spPr>
          <a:xfrm flipV="1">
            <a:off x="2103365" y="3047327"/>
            <a:ext cx="2043612" cy="180507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972649" y="489856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Annular</a:t>
            </a:r>
            <a:r>
              <a:rPr lang="fr-FR" sz="2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Si</a:t>
            </a:r>
          </a:p>
        </p:txBody>
      </p:sp>
      <p:cxnSp>
        <p:nvCxnSpPr>
          <p:cNvPr id="18" name="Connecteur droit avec flèche 17"/>
          <p:cNvCxnSpPr>
            <a:cxnSpLocks/>
          </p:cNvCxnSpPr>
          <p:nvPr/>
        </p:nvCxnSpPr>
        <p:spPr>
          <a:xfrm flipV="1">
            <a:off x="1488661" y="2856081"/>
            <a:ext cx="1856680" cy="153294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10846" y="419467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8 PARIS</a:t>
            </a:r>
          </a:p>
          <a:p>
            <a:r>
              <a:rPr lang="fr-FR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8 EXOGAM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A2EF714-90DB-9B4A-AF3B-94C7B6D2B09B}"/>
              </a:ext>
            </a:extLst>
          </p:cNvPr>
          <p:cNvSpPr txBox="1"/>
          <p:nvPr/>
        </p:nvSpPr>
        <p:spPr>
          <a:xfrm>
            <a:off x="2158353" y="6357753"/>
            <a:ext cx="5856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</a:rPr>
              <a:t>First </a:t>
            </a:r>
            <a:r>
              <a:rPr lang="fr-FR" sz="2000" b="1" dirty="0" err="1">
                <a:solidFill>
                  <a:srgbClr val="FFFF00"/>
                </a:solidFill>
              </a:rPr>
              <a:t>achievement</a:t>
            </a:r>
            <a:r>
              <a:rPr lang="fr-FR" sz="2000" b="1" dirty="0">
                <a:solidFill>
                  <a:srgbClr val="FFFF00"/>
                </a:solidFill>
              </a:rPr>
              <a:t> world-</a:t>
            </a:r>
            <a:r>
              <a:rPr lang="fr-FR" sz="2000" b="1" dirty="0" err="1">
                <a:solidFill>
                  <a:srgbClr val="FFFF00"/>
                </a:solidFill>
              </a:rPr>
              <a:t>wide</a:t>
            </a:r>
            <a:r>
              <a:rPr lang="fr-FR" sz="2000" b="1" dirty="0">
                <a:solidFill>
                  <a:srgbClr val="FFFF00"/>
                </a:solidFill>
              </a:rPr>
              <a:t>: 3 </a:t>
            </a:r>
            <a:r>
              <a:rPr lang="fr-FR" sz="2000" b="1" dirty="0" err="1">
                <a:solidFill>
                  <a:srgbClr val="FFFF00"/>
                </a:solidFill>
              </a:rPr>
              <a:t>experiments</a:t>
            </a:r>
            <a:r>
              <a:rPr lang="fr-FR" sz="2000" b="1" dirty="0">
                <a:solidFill>
                  <a:srgbClr val="FFFF00"/>
                </a:solidFill>
              </a:rPr>
              <a:t> in one !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34E759D-4041-2460-C12E-418A6E90261B}"/>
              </a:ext>
            </a:extLst>
          </p:cNvPr>
          <p:cNvSpPr txBox="1"/>
          <p:nvPr/>
        </p:nvSpPr>
        <p:spPr>
          <a:xfrm>
            <a:off x="8237868" y="2949504"/>
            <a:ext cx="3865438" cy="258532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”</a:t>
            </a:r>
            <a:r>
              <a:rPr lang="pl-PL" dirty="0" err="1"/>
              <a:t>Study</a:t>
            </a:r>
            <a:r>
              <a:rPr lang="pl-PL" dirty="0"/>
              <a:t> of </a:t>
            </a:r>
            <a:r>
              <a:rPr lang="pl-PL" dirty="0" err="1"/>
              <a:t>deformed</a:t>
            </a:r>
            <a:r>
              <a:rPr lang="pl-PL" dirty="0"/>
              <a:t> and </a:t>
            </a:r>
            <a:r>
              <a:rPr lang="pl-PL" dirty="0" err="1"/>
              <a:t>spherical</a:t>
            </a:r>
            <a:r>
              <a:rPr lang="pl-PL" dirty="0"/>
              <a:t> 2+ </a:t>
            </a:r>
            <a:r>
              <a:rPr lang="pl-PL" dirty="0" err="1"/>
              <a:t>states</a:t>
            </a:r>
            <a:r>
              <a:rPr lang="pl-PL" dirty="0"/>
              <a:t> via Coulomb </a:t>
            </a:r>
            <a:r>
              <a:rPr lang="pl-PL" dirty="0" err="1"/>
              <a:t>excitation</a:t>
            </a:r>
            <a:r>
              <a:rPr lang="pl-PL" dirty="0"/>
              <a:t> and </a:t>
            </a:r>
            <a:r>
              <a:rPr lang="pl-PL" dirty="0" err="1"/>
              <a:t>first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 </a:t>
            </a:r>
            <a:r>
              <a:rPr lang="pl-PL" dirty="0" err="1"/>
              <a:t>measurement</a:t>
            </a:r>
            <a:r>
              <a:rPr lang="pl-PL" dirty="0"/>
              <a:t> of PDR in 34Si,”  R. Lica, S. </a:t>
            </a:r>
            <a:r>
              <a:rPr lang="pl-PL" dirty="0" err="1"/>
              <a:t>Calinescu</a:t>
            </a:r>
            <a:r>
              <a:rPr lang="pl-PL" dirty="0"/>
              <a:t>, O. </a:t>
            </a:r>
            <a:r>
              <a:rPr lang="pl-PL" dirty="0" err="1"/>
              <a:t>Sorlin</a:t>
            </a:r>
            <a:r>
              <a:rPr lang="pl-PL" dirty="0"/>
              <a:t>, et 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„</a:t>
            </a:r>
            <a:r>
              <a:rPr lang="pl-PL" dirty="0" err="1"/>
              <a:t>Study</a:t>
            </a:r>
            <a:r>
              <a:rPr lang="pl-PL" dirty="0"/>
              <a:t> of Proton/Neutron </a:t>
            </a:r>
            <a:r>
              <a:rPr lang="pl-PL" dirty="0" err="1"/>
              <a:t>contribution</a:t>
            </a:r>
            <a:r>
              <a:rPr lang="pl-PL" dirty="0"/>
              <a:t> </a:t>
            </a:r>
            <a:r>
              <a:rPr lang="pl-PL" dirty="0" err="1"/>
              <a:t>along</a:t>
            </a:r>
            <a:r>
              <a:rPr lang="pl-PL" dirty="0"/>
              <a:t> </a:t>
            </a:r>
            <a:r>
              <a:rPr lang="pl-PL" dirty="0" err="1"/>
              <a:t>Silicium</a:t>
            </a:r>
            <a:r>
              <a:rPr lang="pl-PL" dirty="0"/>
              <a:t> </a:t>
            </a:r>
            <a:r>
              <a:rPr lang="pl-PL" dirty="0" err="1"/>
              <a:t>isotopic</a:t>
            </a:r>
            <a:r>
              <a:rPr lang="pl-PL" dirty="0"/>
              <a:t> </a:t>
            </a:r>
            <a:r>
              <a:rPr lang="pl-PL" dirty="0" err="1"/>
              <a:t>chain</a:t>
            </a:r>
            <a:r>
              <a:rPr lang="pl-PL" dirty="0"/>
              <a:t>”  S. </a:t>
            </a:r>
            <a:r>
              <a:rPr lang="pl-PL" dirty="0" err="1"/>
              <a:t>Grévy</a:t>
            </a:r>
            <a:r>
              <a:rPr lang="pl-PL" dirty="0"/>
              <a:t>, R. Thomas, O. </a:t>
            </a:r>
            <a:r>
              <a:rPr lang="pl-PL" dirty="0" err="1"/>
              <a:t>Sorlin</a:t>
            </a:r>
            <a:r>
              <a:rPr lang="pl-PL" dirty="0"/>
              <a:t> et al.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04D56B8-025C-60B1-92D3-1FE5B4CCF8E7}"/>
              </a:ext>
            </a:extLst>
          </p:cNvPr>
          <p:cNvSpPr txBox="1"/>
          <p:nvPr/>
        </p:nvSpPr>
        <p:spPr>
          <a:xfrm>
            <a:off x="8958075" y="5622649"/>
            <a:ext cx="242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Data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being</a:t>
            </a:r>
            <a:r>
              <a:rPr lang="pl-PL" dirty="0"/>
              <a:t> </a:t>
            </a:r>
            <a:r>
              <a:rPr lang="pl-PL" dirty="0" err="1"/>
              <a:t>analyzed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ED73660-AE16-7924-F599-1B05274F6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633" y="66737"/>
            <a:ext cx="2614367" cy="9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42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1">
            <a:extLst>
              <a:ext uri="{FF2B5EF4-FFF2-40B4-BE49-F238E27FC236}">
                <a16:creationId xmlns:a16="http://schemas.microsoft.com/office/drawing/2014/main" id="{04358BAB-273B-4A80-1D3F-684BBACE95A9}"/>
              </a:ext>
            </a:extLst>
          </p:cNvPr>
          <p:cNvGrpSpPr/>
          <p:nvPr/>
        </p:nvGrpSpPr>
        <p:grpSpPr>
          <a:xfrm>
            <a:off x="5716979" y="1563720"/>
            <a:ext cx="2866811" cy="2696995"/>
            <a:chOff x="9424238" y="652115"/>
            <a:chExt cx="2181802" cy="1618653"/>
          </a:xfrm>
        </p:grpSpPr>
        <p:pic>
          <p:nvPicPr>
            <p:cNvPr id="3" name="Image 72">
              <a:extLst>
                <a:ext uri="{FF2B5EF4-FFF2-40B4-BE49-F238E27FC236}">
                  <a16:creationId xmlns:a16="http://schemas.microsoft.com/office/drawing/2014/main" id="{0223F8CC-F85E-0421-AD78-38CF6B786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238" y="652115"/>
              <a:ext cx="2158204" cy="1618653"/>
            </a:xfrm>
            <a:prstGeom prst="rect">
              <a:avLst/>
            </a:prstGeom>
          </p:spPr>
        </p:pic>
        <p:sp>
          <p:nvSpPr>
            <p:cNvPr id="4" name="Rectangle 73">
              <a:extLst>
                <a:ext uri="{FF2B5EF4-FFF2-40B4-BE49-F238E27FC236}">
                  <a16:creationId xmlns:a16="http://schemas.microsoft.com/office/drawing/2014/main" id="{CC596E44-F785-E02F-FFFC-1E12E678A57C}"/>
                </a:ext>
              </a:extLst>
            </p:cNvPr>
            <p:cNvSpPr/>
            <p:nvPr/>
          </p:nvSpPr>
          <p:spPr>
            <a:xfrm>
              <a:off x="9849070" y="652115"/>
              <a:ext cx="10960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Batang" pitchFamily="18" charset="-127"/>
                  <a:cs typeface="Times New Roman" panose="02020603050405020304" pitchFamily="18" charset="0"/>
                </a:rPr>
                <a:t>PARIS</a:t>
              </a:r>
            </a:p>
          </p:txBody>
        </p:sp>
        <p:sp>
          <p:nvSpPr>
            <p:cNvPr id="5" name="Rectangle 74">
              <a:extLst>
                <a:ext uri="{FF2B5EF4-FFF2-40B4-BE49-F238E27FC236}">
                  <a16:creationId xmlns:a16="http://schemas.microsoft.com/office/drawing/2014/main" id="{8472F9BD-3941-789E-C8B3-0E0E19FBF432}"/>
                </a:ext>
              </a:extLst>
            </p:cNvPr>
            <p:cNvSpPr/>
            <p:nvPr/>
          </p:nvSpPr>
          <p:spPr>
            <a:xfrm>
              <a:off x="9522239" y="1829458"/>
              <a:ext cx="20838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ea typeface="Batang" pitchFamily="18" charset="-127"/>
                  <a:cs typeface="Times New Roman" panose="02020603050405020304" pitchFamily="18" charset="0"/>
                </a:rPr>
                <a:t>8 clusters @ 90°</a:t>
              </a:r>
            </a:p>
          </p:txBody>
        </p:sp>
      </p:grpSp>
      <p:grpSp>
        <p:nvGrpSpPr>
          <p:cNvPr id="6" name="Groupe 75">
            <a:extLst>
              <a:ext uri="{FF2B5EF4-FFF2-40B4-BE49-F238E27FC236}">
                <a16:creationId xmlns:a16="http://schemas.microsoft.com/office/drawing/2014/main" id="{0AC5499D-20FC-9A3E-5C5C-E3F8D184C92F}"/>
              </a:ext>
            </a:extLst>
          </p:cNvPr>
          <p:cNvGrpSpPr/>
          <p:nvPr/>
        </p:nvGrpSpPr>
        <p:grpSpPr>
          <a:xfrm>
            <a:off x="9142004" y="1490123"/>
            <a:ext cx="2585458" cy="2877596"/>
            <a:chOff x="8291492" y="4004920"/>
            <a:chExt cx="2585458" cy="2593114"/>
          </a:xfrm>
        </p:grpSpPr>
        <p:pic>
          <p:nvPicPr>
            <p:cNvPr id="9" name="Image 78">
              <a:extLst>
                <a:ext uri="{FF2B5EF4-FFF2-40B4-BE49-F238E27FC236}">
                  <a16:creationId xmlns:a16="http://schemas.microsoft.com/office/drawing/2014/main" id="{7176D071-A85D-C080-5858-E3E38F8D2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074" y="4048231"/>
              <a:ext cx="1912353" cy="2549803"/>
            </a:xfrm>
            <a:prstGeom prst="rect">
              <a:avLst/>
            </a:prstGeom>
          </p:spPr>
        </p:pic>
        <p:sp>
          <p:nvSpPr>
            <p:cNvPr id="7" name="Rectangle 76">
              <a:extLst>
                <a:ext uri="{FF2B5EF4-FFF2-40B4-BE49-F238E27FC236}">
                  <a16:creationId xmlns:a16="http://schemas.microsoft.com/office/drawing/2014/main" id="{266CCE33-27F0-5CA5-5F7A-F44BD4C4635C}"/>
                </a:ext>
              </a:extLst>
            </p:cNvPr>
            <p:cNvSpPr/>
            <p:nvPr/>
          </p:nvSpPr>
          <p:spPr>
            <a:xfrm>
              <a:off x="8793804" y="4004920"/>
              <a:ext cx="16608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Batang" pitchFamily="18" charset="-127"/>
                  <a:cs typeface="Times New Roman" panose="02020603050405020304" pitchFamily="18" charset="0"/>
                </a:rPr>
                <a:t>EXOGAM</a:t>
              </a:r>
            </a:p>
          </p:txBody>
        </p:sp>
        <p:sp>
          <p:nvSpPr>
            <p:cNvPr id="8" name="Rectangle 77">
              <a:extLst>
                <a:ext uri="{FF2B5EF4-FFF2-40B4-BE49-F238E27FC236}">
                  <a16:creationId xmlns:a16="http://schemas.microsoft.com/office/drawing/2014/main" id="{2B9E2C7E-3DC4-96C1-9045-5D1972EE703F}"/>
                </a:ext>
              </a:extLst>
            </p:cNvPr>
            <p:cNvSpPr/>
            <p:nvPr/>
          </p:nvSpPr>
          <p:spPr>
            <a:xfrm>
              <a:off x="8291492" y="5459262"/>
              <a:ext cx="25854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ea typeface="Batang" pitchFamily="18" charset="-127"/>
                  <a:cs typeface="Times New Roman" panose="02020603050405020304" pitchFamily="18" charset="0"/>
                </a:rPr>
                <a:t>3 clovers @ 135°</a:t>
              </a:r>
            </a:p>
          </p:txBody>
        </p:sp>
      </p:grpSp>
      <p:pic>
        <p:nvPicPr>
          <p:cNvPr id="11" name="Image 16">
            <a:extLst>
              <a:ext uri="{FF2B5EF4-FFF2-40B4-BE49-F238E27FC236}">
                <a16:creationId xmlns:a16="http://schemas.microsoft.com/office/drawing/2014/main" id="{E565FAA8-BA64-F99C-1639-19666C770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4" y="1536720"/>
            <a:ext cx="5171055" cy="3286065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3652CB-2B58-07F8-502F-BD134ACD02AF}"/>
              </a:ext>
            </a:extLst>
          </p:cNvPr>
          <p:cNvSpPr txBox="1"/>
          <p:nvPr/>
        </p:nvSpPr>
        <p:spPr>
          <a:xfrm>
            <a:off x="5231011" y="2575824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+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D4EB7CD-0E5E-9111-99DD-1CCE487D705C}"/>
              </a:ext>
            </a:extLst>
          </p:cNvPr>
          <p:cNvSpPr txBox="1"/>
          <p:nvPr/>
        </p:nvSpPr>
        <p:spPr>
          <a:xfrm>
            <a:off x="8624475" y="230390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+</a:t>
            </a:r>
          </a:p>
        </p:txBody>
      </p:sp>
      <p:sp>
        <p:nvSpPr>
          <p:cNvPr id="10" name="Rectangle 92">
            <a:extLst>
              <a:ext uri="{FF2B5EF4-FFF2-40B4-BE49-F238E27FC236}">
                <a16:creationId xmlns:a16="http://schemas.microsoft.com/office/drawing/2014/main" id="{5A90251C-FF6D-6867-0561-BFE2C1CA9E67}"/>
              </a:ext>
            </a:extLst>
          </p:cNvPr>
          <p:cNvSpPr/>
          <p:nvPr/>
        </p:nvSpPr>
        <p:spPr>
          <a:xfrm>
            <a:off x="245188" y="1515909"/>
            <a:ext cx="1906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VAMOS++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79FAD69-0614-E543-B7D0-8E7BE52E4259}"/>
              </a:ext>
            </a:extLst>
          </p:cNvPr>
          <p:cNvSpPr txBox="1"/>
          <p:nvPr/>
        </p:nvSpPr>
        <p:spPr>
          <a:xfrm>
            <a:off x="2413986" y="4991511"/>
            <a:ext cx="6099242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238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+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ea typeface="Batang" pitchFamily="18" charset="-127"/>
                <a:sym typeface="Wingdings 2"/>
              </a:rPr>
              <a:t> 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9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ea typeface="Batang" pitchFamily="18" charset="-127"/>
                <a:sym typeface="Wingdings 2"/>
              </a:rPr>
              <a:t> 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ea typeface="Batang" pitchFamily="18" charset="-127"/>
                <a:sym typeface="Wingdings" panose="05000000000000000000" pitchFamily="2" charset="2"/>
              </a:rPr>
              <a:t>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247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(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E*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43MeV)</a:t>
            </a:r>
            <a:endParaRPr lang="en-US" sz="2400" b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69A0140C-6D32-9577-EAAF-F766046B4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7633" y="44761"/>
            <a:ext cx="2614367" cy="946098"/>
          </a:xfrm>
          <a:prstGeom prst="rect">
            <a:avLst/>
          </a:prstGeom>
        </p:spPr>
      </p:pic>
      <p:sp>
        <p:nvSpPr>
          <p:cNvPr id="18" name="ZoneTexte 16">
            <a:extLst>
              <a:ext uri="{FF2B5EF4-FFF2-40B4-BE49-F238E27FC236}">
                <a16:creationId xmlns:a16="http://schemas.microsoft.com/office/drawing/2014/main" id="{3DB0C99E-2E3F-EB5A-0552-44FE4FA22F8B}"/>
              </a:ext>
            </a:extLst>
          </p:cNvPr>
          <p:cNvSpPr txBox="1"/>
          <p:nvPr/>
        </p:nvSpPr>
        <p:spPr>
          <a:xfrm flipH="1">
            <a:off x="245188" y="14779"/>
            <a:ext cx="9649072" cy="110799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Symbol" panose="05050102010706020507" pitchFamily="18" charset="2"/>
              </a:rPr>
              <a:t>Insight into fission from the   probe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Symbol" panose="05050102010706020507" pitchFamily="18" charset="2"/>
              </a:rPr>
              <a:t>Going beyond current status with PARIS@VAMOS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  <a:sym typeface="AGA Arabesque" pitchFamily="2" charset="2"/>
              </a:rPr>
              <a:t>Spokespersons: C. Schmitt, M. </a:t>
            </a: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  <a:sym typeface="AGA Arabesque" pitchFamily="2" charset="2"/>
              </a:rPr>
              <a:t>Ciemala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E83537A-879A-B243-351E-7DFC3E89B954}"/>
              </a:ext>
            </a:extLst>
          </p:cNvPr>
          <p:cNvSpPr txBox="1"/>
          <p:nvPr/>
        </p:nvSpPr>
        <p:spPr>
          <a:xfrm>
            <a:off x="8513228" y="5872624"/>
            <a:ext cx="259218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l-PL" b="1" i="1" dirty="0" err="1"/>
              <a:t>cf</a:t>
            </a:r>
            <a:r>
              <a:rPr lang="pl-PL" b="1" i="1" dirty="0"/>
              <a:t>. talk of Michał Ciemała</a:t>
            </a:r>
          </a:p>
        </p:txBody>
      </p:sp>
    </p:spTree>
    <p:extLst>
      <p:ext uri="{BB962C8B-B14F-4D97-AF65-F5344CB8AC3E}">
        <p14:creationId xmlns:p14="http://schemas.microsoft.com/office/powerpoint/2010/main" val="1402634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B9A3C23-A101-89CA-D53A-19FE5A7B994A}"/>
              </a:ext>
            </a:extLst>
          </p:cNvPr>
          <p:cNvSpPr txBox="1"/>
          <p:nvPr/>
        </p:nvSpPr>
        <p:spPr>
          <a:xfrm>
            <a:off x="165371" y="229047"/>
            <a:ext cx="12500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FFFF00"/>
                </a:solidFill>
              </a:rPr>
              <a:t>8 </a:t>
            </a:r>
            <a:r>
              <a:rPr lang="pl-PL" sz="2400" b="1" dirty="0" err="1">
                <a:solidFill>
                  <a:srgbClr val="FFFF00"/>
                </a:solidFill>
              </a:rPr>
              <a:t>clusters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b="1" dirty="0" err="1">
                <a:solidFill>
                  <a:srgbClr val="FFFF00"/>
                </a:solidFill>
              </a:rPr>
              <a:t>at</a:t>
            </a:r>
            <a:r>
              <a:rPr lang="pl-PL" sz="2400" b="1" dirty="0">
                <a:solidFill>
                  <a:srgbClr val="FFFF00"/>
                </a:solidFill>
              </a:rPr>
              <a:t> NFS with MONSTER</a:t>
            </a:r>
          </a:p>
          <a:p>
            <a:endParaRPr lang="pl-PL" sz="2400" b="1" dirty="0">
              <a:solidFill>
                <a:srgbClr val="FFFF00"/>
              </a:solidFill>
            </a:endParaRPr>
          </a:p>
          <a:p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A56CDE9-76D4-CB14-8ADE-8C24C5D4D163}"/>
              </a:ext>
            </a:extLst>
          </p:cNvPr>
          <p:cNvSpPr txBox="1"/>
          <p:nvPr/>
        </p:nvSpPr>
        <p:spPr>
          <a:xfrm>
            <a:off x="165371" y="626494"/>
            <a:ext cx="74708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M. </a:t>
            </a:r>
            <a:r>
              <a:rPr lang="pl-PL" dirty="0" err="1"/>
              <a:t>Vanderbrouck</a:t>
            </a:r>
            <a:r>
              <a:rPr lang="pl-PL" dirty="0"/>
              <a:t>, I. </a:t>
            </a:r>
            <a:r>
              <a:rPr lang="pl-PL" dirty="0" err="1"/>
              <a:t>Matea</a:t>
            </a:r>
            <a:r>
              <a:rPr lang="pl-PL" dirty="0"/>
              <a:t>,  et al. </a:t>
            </a:r>
          </a:p>
          <a:p>
            <a:r>
              <a:rPr lang="pl-PL" dirty="0"/>
              <a:t>”</a:t>
            </a:r>
            <a:r>
              <a:rPr lang="pl-PL" dirty="0" err="1"/>
              <a:t>Pygmy</a:t>
            </a:r>
            <a:r>
              <a:rPr lang="pl-PL" dirty="0"/>
              <a:t> dipole </a:t>
            </a:r>
            <a:r>
              <a:rPr lang="pl-PL" dirty="0" err="1"/>
              <a:t>resonance</a:t>
            </a:r>
            <a:r>
              <a:rPr lang="pl-PL" dirty="0"/>
              <a:t> in </a:t>
            </a:r>
            <a:r>
              <a:rPr lang="pl-PL" baseline="30000" dirty="0"/>
              <a:t>140</a:t>
            </a:r>
            <a:r>
              <a:rPr lang="pl-PL" dirty="0"/>
              <a:t>Ce </a:t>
            </a:r>
            <a:r>
              <a:rPr lang="pl-PL" dirty="0" err="1"/>
              <a:t>using</a:t>
            </a:r>
            <a:r>
              <a:rPr lang="pl-PL" dirty="0"/>
              <a:t> the (n, </a:t>
            </a:r>
            <a:r>
              <a:rPr lang="pl-PL" dirty="0" err="1"/>
              <a:t>n’g</a:t>
            </a:r>
            <a:r>
              <a:rPr lang="pl-PL" dirty="0"/>
              <a:t>) </a:t>
            </a:r>
            <a:r>
              <a:rPr lang="pl-PL" dirty="0" err="1"/>
              <a:t>reaction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NFS”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19B1831-82F1-2A70-E5C3-F9CCBED2B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582" y="1585879"/>
            <a:ext cx="5875145" cy="440635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ED7AED7-474B-4D94-0997-A1731B3BC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4" y="1585879"/>
            <a:ext cx="5875144" cy="440635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84D7484-3C6B-22DB-5C7D-C4A8ABC10629}"/>
              </a:ext>
            </a:extLst>
          </p:cNvPr>
          <p:cNvSpPr txBox="1"/>
          <p:nvPr/>
        </p:nvSpPr>
        <p:spPr>
          <a:xfrm>
            <a:off x="5014609" y="6010240"/>
            <a:ext cx="6332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Data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being</a:t>
            </a:r>
            <a:r>
              <a:rPr lang="pl-PL" dirty="0"/>
              <a:t> </a:t>
            </a:r>
            <a:r>
              <a:rPr lang="pl-PL" dirty="0" err="1"/>
              <a:t>analysed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FF01DD0-C34F-1251-24CF-119D7662A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633" y="65398"/>
            <a:ext cx="2614367" cy="9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82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F7EACC8-AA57-7945-B300-4E52786BF202}"/>
              </a:ext>
            </a:extLst>
          </p:cNvPr>
          <p:cNvSpPr/>
          <p:nvPr/>
        </p:nvSpPr>
        <p:spPr>
          <a:xfrm>
            <a:off x="94268" y="110915"/>
            <a:ext cx="9860437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IJCLab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Orsay (France)  - nuBall2 campaign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DD7D4AB-E708-3E42-85DF-DC39C5481489}"/>
              </a:ext>
            </a:extLst>
          </p:cNvPr>
          <p:cNvSpPr txBox="1"/>
          <p:nvPr/>
        </p:nvSpPr>
        <p:spPr>
          <a:xfrm>
            <a:off x="94268" y="4762256"/>
            <a:ext cx="5441435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nuBall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dirty="0">
                <a:latin typeface="+mn-lt"/>
                <a:cs typeface="+mn-cs"/>
              </a:rPr>
              <a:t>(24 clover </a:t>
            </a:r>
            <a:r>
              <a:rPr lang="en-US" dirty="0" err="1">
                <a:latin typeface="+mn-lt"/>
                <a:cs typeface="+mn-cs"/>
              </a:rPr>
              <a:t>HPGe</a:t>
            </a:r>
            <a:r>
              <a:rPr lang="en-US" dirty="0">
                <a:latin typeface="+mn-lt"/>
                <a:cs typeface="+mn-cs"/>
              </a:rPr>
              <a:t> detectors, 10 coaxial Ge detectors)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8 PARIS clusters </a:t>
            </a:r>
            <a:r>
              <a:rPr lang="en-US" dirty="0">
                <a:latin typeface="+mn-lt"/>
                <a:cs typeface="+mn-cs"/>
              </a:rPr>
              <a:t>(72 phoswich LaBr</a:t>
            </a:r>
            <a:r>
              <a:rPr lang="en-US" baseline="-25000" dirty="0">
                <a:latin typeface="+mn-lt"/>
                <a:cs typeface="+mn-cs"/>
              </a:rPr>
              <a:t>3</a:t>
            </a:r>
            <a:r>
              <a:rPr lang="en-US" dirty="0">
                <a:latin typeface="+mn-lt"/>
                <a:cs typeface="+mn-cs"/>
              </a:rPr>
              <a:t>/CaBr</a:t>
            </a:r>
            <a:r>
              <a:rPr lang="en-US" baseline="-25000" dirty="0">
                <a:latin typeface="+mn-lt"/>
                <a:cs typeface="+mn-cs"/>
              </a:rPr>
              <a:t>3</a:t>
            </a:r>
            <a:r>
              <a:rPr lang="en-US" dirty="0">
                <a:latin typeface="+mn-lt"/>
                <a:cs typeface="+mn-cs"/>
              </a:rPr>
              <a:t>+NaI detectors - „wall”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B5B285-0CDD-0D41-B17C-FEE7AB3E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901" y="19376"/>
            <a:ext cx="2524648" cy="12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F4EE8AD-BD93-57A3-3382-C97896CC2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4119"/>
            <a:ext cx="5535703" cy="409813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79EB2C0-305B-5F6C-4451-91934EDAD20A}"/>
              </a:ext>
            </a:extLst>
          </p:cNvPr>
          <p:cNvSpPr txBox="1"/>
          <p:nvPr/>
        </p:nvSpPr>
        <p:spPr>
          <a:xfrm>
            <a:off x="5629970" y="1166842"/>
            <a:ext cx="6562029" cy="424731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M. Ciemała, M. Kmiecik, F. </a:t>
            </a:r>
            <a:r>
              <a:rPr lang="pl-PL" dirty="0" err="1"/>
              <a:t>Crespi</a:t>
            </a:r>
            <a:r>
              <a:rPr lang="pl-PL" dirty="0"/>
              <a:t> et al., “Links </a:t>
            </a:r>
            <a:r>
              <a:rPr lang="pl-PL" dirty="0" err="1"/>
              <a:t>between</a:t>
            </a:r>
            <a:r>
              <a:rPr lang="pl-PL" dirty="0"/>
              <a:t> 80Sr </a:t>
            </a:r>
            <a:r>
              <a:rPr lang="pl-PL" dirty="0" err="1"/>
              <a:t>compound</a:t>
            </a:r>
            <a:r>
              <a:rPr lang="pl-PL" dirty="0"/>
              <a:t> </a:t>
            </a:r>
            <a:r>
              <a:rPr lang="pl-PL" dirty="0" err="1"/>
              <a:t>nucleus</a:t>
            </a:r>
            <a:r>
              <a:rPr lang="pl-PL" dirty="0"/>
              <a:t>’ </a:t>
            </a:r>
            <a:r>
              <a:rPr lang="pl-PL" dirty="0" err="1"/>
              <a:t>shape</a:t>
            </a:r>
            <a:r>
              <a:rPr lang="pl-PL" dirty="0"/>
              <a:t> and </a:t>
            </a:r>
            <a:r>
              <a:rPr lang="pl-PL" dirty="0" err="1"/>
              <a:t>its</a:t>
            </a:r>
            <a:r>
              <a:rPr lang="pl-PL" dirty="0"/>
              <a:t> </a:t>
            </a:r>
            <a:r>
              <a:rPr lang="pl-PL" dirty="0" err="1"/>
              <a:t>residue’s</a:t>
            </a:r>
            <a:r>
              <a:rPr lang="pl-PL" dirty="0"/>
              <a:t> </a:t>
            </a:r>
            <a:r>
              <a:rPr lang="pl-PL" dirty="0" err="1"/>
              <a:t>deformation</a:t>
            </a:r>
            <a:r>
              <a:rPr lang="pl-PL" dirty="0"/>
              <a:t> </a:t>
            </a:r>
            <a:r>
              <a:rPr lang="pl-PL" dirty="0" err="1"/>
              <a:t>studied</a:t>
            </a:r>
            <a:r>
              <a:rPr lang="pl-PL" dirty="0"/>
              <a:t> with the GDR”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J. Wilson, S. </a:t>
            </a:r>
            <a:r>
              <a:rPr lang="pl-PL" dirty="0" err="1"/>
              <a:t>Oberstedt</a:t>
            </a:r>
            <a:r>
              <a:rPr lang="pl-PL" dirty="0"/>
              <a:t>, Ch. Schmitt et al. „</a:t>
            </a:r>
            <a:r>
              <a:rPr lang="pl-PL" dirty="0" err="1"/>
              <a:t>Detailed</a:t>
            </a:r>
            <a:r>
              <a:rPr lang="pl-PL" dirty="0"/>
              <a:t> </a:t>
            </a:r>
            <a:r>
              <a:rPr lang="pl-PL" dirty="0" err="1"/>
              <a:t>spectroscopy</a:t>
            </a:r>
            <a:r>
              <a:rPr lang="pl-PL" dirty="0"/>
              <a:t> of </a:t>
            </a:r>
            <a:r>
              <a:rPr lang="pl-PL" dirty="0" err="1"/>
              <a:t>fission</a:t>
            </a:r>
            <a:r>
              <a:rPr lang="pl-PL" dirty="0"/>
              <a:t> </a:t>
            </a:r>
            <a:r>
              <a:rPr lang="pl-PL" dirty="0" err="1"/>
              <a:t>isomers</a:t>
            </a:r>
            <a:r>
              <a:rPr lang="pl-PL" dirty="0"/>
              <a:t> </a:t>
            </a:r>
            <a:r>
              <a:rPr lang="pl-PL" dirty="0" err="1"/>
              <a:t>un</a:t>
            </a:r>
            <a:r>
              <a:rPr lang="pl-PL" dirty="0"/>
              <a:t> uranium </a:t>
            </a:r>
            <a:r>
              <a:rPr lang="pl-PL" dirty="0" err="1"/>
              <a:t>isitopes</a:t>
            </a:r>
            <a:r>
              <a:rPr lang="pl-PL" dirty="0"/>
              <a:t>”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 . </a:t>
            </a:r>
            <a:r>
              <a:rPr lang="pl-PL" dirty="0" err="1"/>
              <a:t>Napiorkowski</a:t>
            </a:r>
            <a:r>
              <a:rPr lang="pl-PL" dirty="0"/>
              <a:t>, A. Maj, F. </a:t>
            </a:r>
            <a:r>
              <a:rPr lang="pl-PL" dirty="0" err="1"/>
              <a:t>Azaiez</a:t>
            </a:r>
            <a:r>
              <a:rPr lang="pl-PL" dirty="0"/>
              <a:t> et al. „</a:t>
            </a:r>
            <a:r>
              <a:rPr lang="pl-PL" dirty="0" err="1"/>
              <a:t>Coloumb</a:t>
            </a:r>
            <a:r>
              <a:rPr lang="pl-PL" dirty="0"/>
              <a:t> </a:t>
            </a:r>
            <a:r>
              <a:rPr lang="pl-PL" dirty="0" err="1"/>
              <a:t>excitation</a:t>
            </a:r>
            <a:r>
              <a:rPr lang="pl-PL" dirty="0"/>
              <a:t> of super-</a:t>
            </a:r>
            <a:r>
              <a:rPr lang="pl-PL" dirty="0" err="1"/>
              <a:t>deformed</a:t>
            </a:r>
            <a:r>
              <a:rPr lang="pl-PL" dirty="0"/>
              <a:t> band in 40Ca”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M. </a:t>
            </a:r>
            <a:r>
              <a:rPr lang="pl-PL" dirty="0" err="1"/>
              <a:t>Matejska-Minda</a:t>
            </a:r>
            <a:r>
              <a:rPr lang="pl-PL" dirty="0"/>
              <a:t> et al., “</a:t>
            </a:r>
            <a:r>
              <a:rPr lang="pl-PL" dirty="0" err="1"/>
              <a:t>Investigation</a:t>
            </a:r>
            <a:r>
              <a:rPr lang="pl-PL" dirty="0"/>
              <a:t> of high </a:t>
            </a:r>
            <a:r>
              <a:rPr lang="pl-PL" dirty="0" err="1"/>
              <a:t>spin</a:t>
            </a:r>
            <a:r>
              <a:rPr lang="pl-PL" dirty="0"/>
              <a:t> </a:t>
            </a:r>
            <a:r>
              <a:rPr lang="pl-PL" dirty="0" err="1"/>
              <a:t>structures</a:t>
            </a:r>
            <a:r>
              <a:rPr lang="pl-PL" dirty="0"/>
              <a:t> in 44Ti and 42Ca via </a:t>
            </a:r>
            <a:r>
              <a:rPr lang="pl-PL" dirty="0" err="1"/>
              <a:t>discrete</a:t>
            </a:r>
            <a:r>
              <a:rPr lang="pl-PL" dirty="0"/>
              <a:t> and continuum gamma </a:t>
            </a:r>
            <a:r>
              <a:rPr lang="pl-PL" dirty="0" err="1"/>
              <a:t>spectroscopy</a:t>
            </a:r>
            <a:r>
              <a:rPr lang="pl-PL" dirty="0"/>
              <a:t> </a:t>
            </a:r>
            <a:r>
              <a:rPr lang="pl-PL" dirty="0" err="1"/>
              <a:t>using</a:t>
            </a:r>
            <a:r>
              <a:rPr lang="pl-PL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M. </a:t>
            </a:r>
            <a:r>
              <a:rPr lang="pl-PL" dirty="0" err="1"/>
              <a:t>Lebois</a:t>
            </a:r>
            <a:r>
              <a:rPr lang="pl-PL" dirty="0"/>
              <a:t> et al., “Neutron-gamma de-</a:t>
            </a:r>
            <a:r>
              <a:rPr lang="pl-PL" dirty="0" err="1"/>
              <a:t>excitation</a:t>
            </a:r>
            <a:r>
              <a:rPr lang="pl-PL" dirty="0"/>
              <a:t> of </a:t>
            </a:r>
            <a:r>
              <a:rPr lang="pl-PL" dirty="0" err="1"/>
              <a:t>fission</a:t>
            </a:r>
            <a:r>
              <a:rPr lang="pl-PL" dirty="0"/>
              <a:t> </a:t>
            </a:r>
            <a:r>
              <a:rPr lang="pl-PL" dirty="0" err="1"/>
              <a:t>fragments</a:t>
            </a:r>
            <a:r>
              <a:rPr lang="pl-PL" dirty="0"/>
              <a:t>: Level </a:t>
            </a:r>
            <a:r>
              <a:rPr lang="pl-PL" dirty="0" err="1"/>
              <a:t>lifetimes</a:t>
            </a:r>
            <a:r>
              <a:rPr lang="pl-PL" dirty="0"/>
              <a:t> in </a:t>
            </a:r>
            <a:r>
              <a:rPr lang="pl-PL" dirty="0" err="1"/>
              <a:t>exotic</a:t>
            </a:r>
            <a:r>
              <a:rPr lang="pl-PL" dirty="0"/>
              <a:t> neutron-</a:t>
            </a:r>
            <a:r>
              <a:rPr lang="pl-PL" dirty="0" err="1"/>
              <a:t>rich</a:t>
            </a:r>
            <a:r>
              <a:rPr lang="pl-PL" dirty="0"/>
              <a:t> </a:t>
            </a:r>
            <a:r>
              <a:rPr lang="pl-PL" dirty="0" err="1"/>
              <a:t>nuclei</a:t>
            </a:r>
            <a:r>
              <a:rPr lang="pl-PL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C. </a:t>
            </a:r>
            <a:r>
              <a:rPr lang="pl-PL" dirty="0" err="1"/>
              <a:t>Hiver</a:t>
            </a:r>
            <a:r>
              <a:rPr lang="pl-PL" dirty="0"/>
              <a:t>, J. Wilson et al., „</a:t>
            </a:r>
            <a:r>
              <a:rPr lang="pl-PL" dirty="0" err="1"/>
              <a:t>Search</a:t>
            </a:r>
            <a:r>
              <a:rPr lang="pl-PL" dirty="0"/>
              <a:t> for </a:t>
            </a:r>
            <a:r>
              <a:rPr lang="pl-PL" dirty="0" err="1"/>
              <a:t>fission</a:t>
            </a:r>
            <a:r>
              <a:rPr lang="pl-PL" dirty="0"/>
              <a:t> </a:t>
            </a:r>
            <a:r>
              <a:rPr lang="pl-PL" dirty="0" err="1"/>
              <a:t>shape</a:t>
            </a:r>
            <a:r>
              <a:rPr lang="pl-PL" dirty="0"/>
              <a:t> </a:t>
            </a:r>
            <a:r>
              <a:rPr lang="pl-PL" dirty="0" err="1"/>
              <a:t>isomer</a:t>
            </a:r>
            <a:r>
              <a:rPr lang="pl-PL" dirty="0"/>
              <a:t> in 232Th”</a:t>
            </a:r>
          </a:p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4E752E8-5CA7-2AF7-34DF-ECAF1CE71410}"/>
              </a:ext>
            </a:extLst>
          </p:cNvPr>
          <p:cNvSpPr txBox="1"/>
          <p:nvPr/>
        </p:nvSpPr>
        <p:spPr>
          <a:xfrm>
            <a:off x="6580548" y="6008421"/>
            <a:ext cx="6332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Data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being</a:t>
            </a:r>
            <a:r>
              <a:rPr lang="pl-PL" dirty="0"/>
              <a:t> </a:t>
            </a:r>
            <a:r>
              <a:rPr lang="pl-PL" dirty="0" err="1"/>
              <a:t>analysed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3058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216E4-DEC7-A849-B8AA-200832CE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979859"/>
            <a:ext cx="9893968" cy="1090788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FFFF00"/>
                </a:solidFill>
                <a:latin typeface="+mn-lt"/>
              </a:rPr>
              <a:t>PARIS</a:t>
            </a:r>
            <a:r>
              <a:rPr lang="pl-PL" b="1" dirty="0">
                <a:latin typeface="+mn-lt"/>
              </a:rPr>
              <a:t> performance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520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4C4A4D-9758-6E48-BD60-3EDE3F236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76" y="650858"/>
            <a:ext cx="4949190" cy="3743960"/>
          </a:xfrm>
          <a:prstGeom prst="rect">
            <a:avLst/>
          </a:prstGeom>
          <a:noFill/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6DB23F0-D970-5747-8045-BEAE8FC9F396}"/>
              </a:ext>
            </a:extLst>
          </p:cNvPr>
          <p:cNvSpPr txBox="1"/>
          <p:nvPr/>
        </p:nvSpPr>
        <p:spPr>
          <a:xfrm>
            <a:off x="617838" y="4915068"/>
            <a:ext cx="50942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FFFF00"/>
                </a:solidFill>
              </a:rPr>
              <a:t>PARIS</a:t>
            </a:r>
            <a:r>
              <a:rPr lang="en-GB" b="1" dirty="0"/>
              <a:t> cluster </a:t>
            </a:r>
            <a:r>
              <a:rPr lang="en-GB" b="1" dirty="0">
                <a:solidFill>
                  <a:srgbClr val="FFFF00"/>
                </a:solidFill>
              </a:rPr>
              <a:t>energy resolution </a:t>
            </a:r>
            <a:r>
              <a:rPr lang="en-GB" dirty="0"/>
              <a:t>as a function of gamma-ray energy: simulation and experimental results.  The continuum line indicates the 1/sqrt(E) energy dependence of the FWHM.</a:t>
            </a:r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3F8A5D2F-5A64-2114-ED67-6C7347A6B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7490193"/>
              </p:ext>
            </p:extLst>
          </p:nvPr>
        </p:nvGraphicFramePr>
        <p:xfrm>
          <a:off x="6050602" y="766560"/>
          <a:ext cx="6096001" cy="3946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657600" imgH="2501900" progId="">
                  <p:embed/>
                </p:oleObj>
              </mc:Choice>
              <mc:Fallback>
                <p:oleObj r:id="rId3" imgW="3657600" imgH="2501900" progId="">
                  <p:embed/>
                  <p:pic>
                    <p:nvPicPr>
                      <p:cNvPr id="7" name="Obiekt 6">
                        <a:extLst>
                          <a:ext uri="{FF2B5EF4-FFF2-40B4-BE49-F238E27FC236}">
                            <a16:creationId xmlns:a16="http://schemas.microsoft.com/office/drawing/2014/main" id="{9463DA06-5AA7-DFD3-CDC9-53325356C5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50602" y="766560"/>
                        <a:ext cx="6096001" cy="3946852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8">
            <a:extLst>
              <a:ext uri="{FF2B5EF4-FFF2-40B4-BE49-F238E27FC236}">
                <a16:creationId xmlns:a16="http://schemas.microsoft.com/office/drawing/2014/main" id="{92605223-77A5-3EAA-6AC9-DE8A7E01C14F}"/>
              </a:ext>
            </a:extLst>
          </p:cNvPr>
          <p:cNvSpPr txBox="1"/>
          <p:nvPr/>
        </p:nvSpPr>
        <p:spPr>
          <a:xfrm>
            <a:off x="6141400" y="5003762"/>
            <a:ext cx="6005202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Energy resolution (sigma</a:t>
            </a:r>
            <a:r>
              <a:rPr lang="pl-PL" dirty="0">
                <a:solidFill>
                  <a:srgbClr val="000000"/>
                </a:solidFill>
                <a:latin typeface="Calibri"/>
              </a:rPr>
              <a:t>  =  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16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keV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for 500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keV</a:t>
            </a:r>
            <a:r>
              <a:rPr lang="pl-PL" kern="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Doppler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corrected</a:t>
            </a:r>
            <a:r>
              <a:rPr lang="pl-PL" dirty="0">
                <a:solidFill>
                  <a:srgbClr val="000000"/>
                </a:solidFill>
                <a:latin typeface="Calibri"/>
              </a:rPr>
              <a:t>)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beta ~0.1c,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angle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~90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degree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72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detectors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near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to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magnetic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field of VAMOS++</a:t>
            </a:r>
            <a:r>
              <a:rPr lang="pl-PL" sz="1800" b="0" i="0" u="none" strike="noStrike" kern="1200" cap="none" spc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spectrometer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).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i="1" dirty="0" err="1">
                <a:solidFill>
                  <a:srgbClr val="000000"/>
                </a:solidFill>
                <a:latin typeface="Calibri"/>
              </a:rPr>
              <a:t>Courtesy</a:t>
            </a:r>
            <a:r>
              <a:rPr lang="pl-PL" i="1" dirty="0">
                <a:solidFill>
                  <a:srgbClr val="000000"/>
                </a:solidFill>
                <a:latin typeface="Calibri"/>
              </a:rPr>
              <a:t> of Michał Ciemała.</a:t>
            </a:r>
            <a:endParaRPr lang="en-US" sz="1800" b="0" i="1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7EBD6790-EFE6-8B2D-51A5-55C68B54B6F9}"/>
              </a:ext>
            </a:extLst>
          </p:cNvPr>
          <p:cNvSpPr txBox="1">
            <a:spLocks/>
          </p:cNvSpPr>
          <p:nvPr/>
        </p:nvSpPr>
        <p:spPr>
          <a:xfrm>
            <a:off x="3537628" y="184191"/>
            <a:ext cx="5684194" cy="466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Energy resolution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DEECDFA7-7C2F-976D-531D-E4D1434452F2}"/>
              </a:ext>
            </a:extLst>
          </p:cNvPr>
          <p:cNvSpPr txBox="1">
            <a:spLocks/>
          </p:cNvSpPr>
          <p:nvPr/>
        </p:nvSpPr>
        <p:spPr>
          <a:xfrm>
            <a:off x="3488992" y="249353"/>
            <a:ext cx="5684194" cy="466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</a:t>
            </a:r>
            <a:r>
              <a:rPr lang="pl-PL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resolution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4F7EBE8-E033-48CA-DA87-E2B0163C0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78" y="846443"/>
            <a:ext cx="5684194" cy="3946852"/>
          </a:xfrm>
          <a:prstGeom prst="rect">
            <a:avLst/>
          </a:prstGeom>
        </p:spPr>
      </p:pic>
      <p:sp>
        <p:nvSpPr>
          <p:cNvPr id="12" name="pole tekstowe 8">
            <a:extLst>
              <a:ext uri="{FF2B5EF4-FFF2-40B4-BE49-F238E27FC236}">
                <a16:creationId xmlns:a16="http://schemas.microsoft.com/office/drawing/2014/main" id="{42B7D2C9-ECF9-5102-D932-B63BF9ADE77C}"/>
              </a:ext>
            </a:extLst>
          </p:cNvPr>
          <p:cNvSpPr txBox="1"/>
          <p:nvPr/>
        </p:nvSpPr>
        <p:spPr>
          <a:xfrm>
            <a:off x="168618" y="4867574"/>
            <a:ext cx="568419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dirty="0">
                <a:solidFill>
                  <a:srgbClr val="000000"/>
                </a:solidFill>
                <a:latin typeface="Calibri"/>
              </a:rPr>
              <a:t>Time 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resolution (sigma) in the PARIS@NFS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experiment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i="1" dirty="0" err="1">
                <a:solidFill>
                  <a:srgbClr val="000000"/>
                </a:solidFill>
                <a:latin typeface="Calibri"/>
              </a:rPr>
              <a:t>Courtesy</a:t>
            </a:r>
            <a:r>
              <a:rPr lang="pl-PL" i="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pl-PL" i="1" dirty="0" err="1">
                <a:solidFill>
                  <a:srgbClr val="000000"/>
                </a:solidFill>
                <a:latin typeface="Calibri"/>
              </a:rPr>
              <a:t>Perine</a:t>
            </a:r>
            <a:r>
              <a:rPr lang="pl-PL" i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pl-PL" i="1" dirty="0" err="1">
                <a:solidFill>
                  <a:srgbClr val="000000"/>
                </a:solidFill>
                <a:latin typeface="Calibri"/>
              </a:rPr>
              <a:t>Miriot-Jaubert</a:t>
            </a:r>
            <a:r>
              <a:rPr lang="pl-PL" i="1" dirty="0">
                <a:solidFill>
                  <a:srgbClr val="000000"/>
                </a:solidFill>
                <a:latin typeface="Calibri"/>
              </a:rPr>
              <a:t>.</a:t>
            </a:r>
            <a:endParaRPr lang="en-US" sz="1800" b="0" i="1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13" name="Obiekt 12">
            <a:extLst>
              <a:ext uri="{FF2B5EF4-FFF2-40B4-BE49-F238E27FC236}">
                <a16:creationId xmlns:a16="http://schemas.microsoft.com/office/drawing/2014/main" id="{EA84DAB1-ADF5-8A9C-C0B2-F3FABCE56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8097018"/>
              </p:ext>
            </p:extLst>
          </p:nvPr>
        </p:nvGraphicFramePr>
        <p:xfrm>
          <a:off x="6331089" y="846443"/>
          <a:ext cx="5478290" cy="3946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657600" imgH="2501900" progId="">
                  <p:embed/>
                </p:oleObj>
              </mc:Choice>
              <mc:Fallback>
                <p:oleObj r:id="rId3" imgW="3657600" imgH="2501900" progId="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0C8CEF71-9A88-672E-DE0F-2A94112EFA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31089" y="846443"/>
                        <a:ext cx="5478290" cy="3946852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3163277-05B7-C3EE-81B9-68DC2E216C6C}"/>
              </a:ext>
            </a:extLst>
          </p:cNvPr>
          <p:cNvSpPr txBox="1"/>
          <p:nvPr/>
        </p:nvSpPr>
        <p:spPr>
          <a:xfrm>
            <a:off x="6614809" y="4941651"/>
            <a:ext cx="510870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ToF</a:t>
            </a:r>
            <a:r>
              <a:rPr lang="pl-PL" dirty="0">
                <a:solidFill>
                  <a:schemeClr val="bg1"/>
                </a:solidFill>
              </a:rPr>
              <a:t> sigma for </a:t>
            </a:r>
            <a:r>
              <a:rPr lang="pl-PL" dirty="0" err="1">
                <a:solidFill>
                  <a:schemeClr val="bg1"/>
                </a:solidFill>
              </a:rPr>
              <a:t>prompt</a:t>
            </a:r>
            <a:r>
              <a:rPr lang="pl-PL" dirty="0">
                <a:solidFill>
                  <a:schemeClr val="bg1"/>
                </a:solidFill>
              </a:rPr>
              <a:t> gamma </a:t>
            </a:r>
            <a:r>
              <a:rPr lang="pl-PL" dirty="0" err="1">
                <a:solidFill>
                  <a:schemeClr val="bg1"/>
                </a:solidFill>
              </a:rPr>
              <a:t>peak</a:t>
            </a:r>
            <a:r>
              <a:rPr lang="pl-PL" dirty="0">
                <a:solidFill>
                  <a:schemeClr val="bg1"/>
                </a:solidFill>
              </a:rPr>
              <a:t> ~0.8 </a:t>
            </a:r>
            <a:r>
              <a:rPr lang="pl-PL" dirty="0" err="1">
                <a:solidFill>
                  <a:schemeClr val="bg1"/>
                </a:solidFill>
              </a:rPr>
              <a:t>ns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72 </a:t>
            </a:r>
            <a:r>
              <a:rPr lang="pl-PL" dirty="0" err="1">
                <a:solidFill>
                  <a:schemeClr val="bg1"/>
                </a:solidFill>
              </a:rPr>
              <a:t>detectors</a:t>
            </a:r>
            <a:r>
              <a:rPr lang="pl-PL" dirty="0">
                <a:solidFill>
                  <a:schemeClr val="bg1"/>
                </a:solidFill>
              </a:rPr>
              <a:t> with </a:t>
            </a:r>
            <a:r>
              <a:rPr lang="pl-PL" dirty="0" err="1">
                <a:solidFill>
                  <a:schemeClr val="bg1"/>
                </a:solidFill>
              </a:rPr>
              <a:t>both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LaBr</a:t>
            </a:r>
            <a:r>
              <a:rPr lang="pl-PL" dirty="0">
                <a:solidFill>
                  <a:schemeClr val="bg1"/>
                </a:solidFill>
              </a:rPr>
              <a:t>/</a:t>
            </a:r>
            <a:r>
              <a:rPr lang="pl-PL" dirty="0" err="1">
                <a:solidFill>
                  <a:schemeClr val="bg1"/>
                </a:solidFill>
              </a:rPr>
              <a:t>CeBr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type</a:t>
            </a:r>
            <a:r>
              <a:rPr lang="pl-PL" dirty="0">
                <a:solidFill>
                  <a:schemeClr val="bg1"/>
                </a:solidFill>
              </a:rPr>
              <a:t> phoswiches </a:t>
            </a:r>
          </a:p>
          <a:p>
            <a:r>
              <a:rPr lang="pl-PL" dirty="0">
                <a:solidFill>
                  <a:schemeClr val="bg1"/>
                </a:solidFill>
              </a:rPr>
              <a:t>with </a:t>
            </a:r>
            <a:r>
              <a:rPr lang="pl-PL" dirty="0" err="1">
                <a:solidFill>
                  <a:schemeClr val="bg1"/>
                </a:solidFill>
              </a:rPr>
              <a:t>all</a:t>
            </a:r>
            <a:r>
              <a:rPr lang="pl-PL" dirty="0">
                <a:solidFill>
                  <a:schemeClr val="bg1"/>
                </a:solidFill>
              </a:rPr>
              <a:t> E gamma </a:t>
            </a:r>
            <a:r>
              <a:rPr lang="pl-PL" dirty="0" err="1">
                <a:solidFill>
                  <a:schemeClr val="bg1"/>
                </a:solidFill>
              </a:rPr>
              <a:t>energies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abvove</a:t>
            </a:r>
            <a:r>
              <a:rPr lang="pl-PL" dirty="0">
                <a:solidFill>
                  <a:schemeClr val="bg1"/>
                </a:solidFill>
              </a:rPr>
              <a:t> ~80 </a:t>
            </a:r>
            <a:r>
              <a:rPr lang="pl-PL" dirty="0" err="1">
                <a:solidFill>
                  <a:schemeClr val="bg1"/>
                </a:solidFill>
              </a:rPr>
              <a:t>keV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threshold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i="1" dirty="0" err="1">
                <a:solidFill>
                  <a:srgbClr val="000000"/>
                </a:solidFill>
                <a:latin typeface="Calibri"/>
              </a:rPr>
              <a:t>Courtesy</a:t>
            </a:r>
            <a:r>
              <a:rPr lang="pl-PL" i="1" dirty="0">
                <a:solidFill>
                  <a:srgbClr val="000000"/>
                </a:solidFill>
                <a:latin typeface="Calibri"/>
              </a:rPr>
              <a:t> of Michał Ciemała</a:t>
            </a:r>
            <a:endParaRPr lang="en-US" sz="1800" b="0" i="1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777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40CA5B-06F6-9CE4-F170-1BFCC42BD9B8}"/>
              </a:ext>
            </a:extLst>
          </p:cNvPr>
          <p:cNvSpPr txBox="1">
            <a:spLocks/>
          </p:cNvSpPr>
          <p:nvPr/>
        </p:nvSpPr>
        <p:spPr>
          <a:xfrm>
            <a:off x="1870582" y="142709"/>
            <a:ext cx="6798010" cy="6076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</a:t>
            </a:r>
            <a:r>
              <a:rPr lang="pl-PL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</a:t>
            </a:r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resolution, 31 </a:t>
            </a:r>
            <a:r>
              <a:rPr lang="pl-PL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le tekstowe 6">
            <a:extLst>
              <a:ext uri="{FF2B5EF4-FFF2-40B4-BE49-F238E27FC236}">
                <a16:creationId xmlns:a16="http://schemas.microsoft.com/office/drawing/2014/main" id="{5873B279-034F-C45F-03DE-97E50B7D1593}"/>
              </a:ext>
            </a:extLst>
          </p:cNvPr>
          <p:cNvSpPr txBox="1"/>
          <p:nvPr/>
        </p:nvSpPr>
        <p:spPr>
          <a:xfrm>
            <a:off x="383574" y="5565620"/>
            <a:ext cx="72552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PARIS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prompt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gamma FOLD (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gated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by +/- 3sigma PARIS-RF),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distributions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normalized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to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integral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l-PL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equal</a:t>
            </a: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to 1</a:t>
            </a:r>
          </a:p>
        </p:txBody>
      </p:sp>
      <p:graphicFrame>
        <p:nvGraphicFramePr>
          <p:cNvPr id="5" name="Obiekt 6">
            <a:extLst>
              <a:ext uri="{FF2B5EF4-FFF2-40B4-BE49-F238E27FC236}">
                <a16:creationId xmlns:a16="http://schemas.microsoft.com/office/drawing/2014/main" id="{4BC15CC1-79A4-B684-ACE4-0F0C0CAB71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783910"/>
              </p:ext>
            </p:extLst>
          </p:nvPr>
        </p:nvGraphicFramePr>
        <p:xfrm>
          <a:off x="383574" y="750346"/>
          <a:ext cx="7255216" cy="4815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657600" imgH="2501900" progId="">
                  <p:embed/>
                </p:oleObj>
              </mc:Choice>
              <mc:Fallback>
                <p:oleObj r:id="rId2" imgW="3657600" imgH="2501900" progId="">
                  <p:embed/>
                  <p:pic>
                    <p:nvPicPr>
                      <p:cNvPr id="5" name="Obiekt 6">
                        <a:extLst>
                          <a:ext uri="{FF2B5EF4-FFF2-40B4-BE49-F238E27FC236}">
                            <a16:creationId xmlns:a16="http://schemas.microsoft.com/office/drawing/2014/main" id="{AA1F4836-C05B-5672-6E2C-689728F9EA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574" y="750346"/>
                        <a:ext cx="7255216" cy="4815274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1DCA95EB-A578-B401-DB99-4104D4B7A6CA}"/>
              </a:ext>
            </a:extLst>
          </p:cNvPr>
          <p:cNvSpPr txBox="1"/>
          <p:nvPr/>
        </p:nvSpPr>
        <p:spPr>
          <a:xfrm>
            <a:off x="6096000" y="1666335"/>
            <a:ext cx="121860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74272"/>
                </a:solidFill>
              </a:rPr>
              <a:t>4n channel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CFACC91-B763-8675-6841-4EDCC307596C}"/>
              </a:ext>
            </a:extLst>
          </p:cNvPr>
          <p:cNvSpPr txBox="1"/>
          <p:nvPr/>
        </p:nvSpPr>
        <p:spPr>
          <a:xfrm>
            <a:off x="5962981" y="2233180"/>
            <a:ext cx="121860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74272"/>
                </a:solidFill>
              </a:rPr>
              <a:t>6n channel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EC22FF7-20C1-EA40-E7AF-8F3C0995F4A9}"/>
              </a:ext>
            </a:extLst>
          </p:cNvPr>
          <p:cNvSpPr txBox="1"/>
          <p:nvPr/>
        </p:nvSpPr>
        <p:spPr>
          <a:xfrm>
            <a:off x="3833873" y="2898442"/>
            <a:ext cx="2871428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1800" b="1" i="0" u="none" strike="noStrike" kern="1200" cap="none" spc="0" baseline="0" dirty="0">
                <a:solidFill>
                  <a:srgbClr val="074272"/>
                </a:solidFill>
                <a:uFillTx/>
                <a:latin typeface="Calibri"/>
              </a:rPr>
              <a:t>Fusion-</a:t>
            </a:r>
            <a:r>
              <a:rPr lang="pl-PL" sz="1800" b="1" i="0" u="none" strike="noStrike" kern="1200" cap="none" spc="0" baseline="0" dirty="0" err="1">
                <a:solidFill>
                  <a:srgbClr val="074272"/>
                </a:solidFill>
                <a:uFillTx/>
                <a:latin typeface="Calibri"/>
              </a:rPr>
              <a:t>evaporation</a:t>
            </a:r>
            <a:r>
              <a:rPr lang="pl-PL" sz="1800" b="1" i="0" u="none" strike="noStrike" kern="1200" cap="none" spc="0" baseline="0" dirty="0">
                <a:solidFill>
                  <a:srgbClr val="074272"/>
                </a:solidFill>
                <a:uFillTx/>
                <a:latin typeface="Calibri"/>
              </a:rPr>
              <a:t> </a:t>
            </a:r>
            <a:r>
              <a:rPr lang="pl-PL" sz="1800" b="1" i="0" u="none" strike="noStrike" kern="1200" cap="none" spc="0" baseline="0" dirty="0" err="1">
                <a:solidFill>
                  <a:srgbClr val="074272"/>
                </a:solidFill>
                <a:uFillTx/>
                <a:latin typeface="Calibri"/>
              </a:rPr>
              <a:t>reaction</a:t>
            </a:r>
            <a:endParaRPr lang="pl-PL" sz="1800" b="1" i="0" u="none" strike="noStrike" kern="0" cap="none" spc="0" baseline="30000" dirty="0">
              <a:solidFill>
                <a:srgbClr val="074272"/>
              </a:solidFill>
              <a:uFillTx/>
              <a:latin typeface="Calibri"/>
            </a:endParaRPr>
          </a:p>
          <a:p>
            <a:pPr algn="ctr"/>
            <a:r>
              <a:rPr lang="pl-PL" b="1" kern="0" baseline="30000" dirty="0">
                <a:solidFill>
                  <a:srgbClr val="074272"/>
                </a:solidFill>
                <a:latin typeface="Calibri"/>
              </a:rPr>
              <a:t>18</a:t>
            </a:r>
            <a:r>
              <a:rPr lang="pl-PL" sz="1800" b="1" i="0" u="none" strike="noStrike" kern="0" cap="none" spc="0" baseline="0" dirty="0">
                <a:solidFill>
                  <a:srgbClr val="074272"/>
                </a:solidFill>
                <a:uFillTx/>
                <a:latin typeface="Calibri"/>
              </a:rPr>
              <a:t>O</a:t>
            </a:r>
            <a:r>
              <a:rPr lang="pl-PL" sz="1800" b="1" i="0" u="none" strike="noStrike" kern="1200" cap="none" spc="0" baseline="0" dirty="0">
                <a:solidFill>
                  <a:srgbClr val="074272"/>
                </a:solidFill>
                <a:uFillTx/>
                <a:latin typeface="Calibri"/>
              </a:rPr>
              <a:t> + </a:t>
            </a:r>
            <a:r>
              <a:rPr lang="pl-PL" sz="1800" b="1" i="0" u="none" strike="noStrike" kern="0" cap="none" spc="0" baseline="30000" dirty="0">
                <a:solidFill>
                  <a:srgbClr val="074272"/>
                </a:solidFill>
                <a:uFillTx/>
                <a:latin typeface="Calibri"/>
              </a:rPr>
              <a:t>174</a:t>
            </a:r>
            <a:r>
              <a:rPr lang="pl-PL" sz="1800" b="1" i="0" u="none" strike="noStrike" kern="0" cap="none" spc="0" baseline="0" dirty="0">
                <a:solidFill>
                  <a:srgbClr val="074272"/>
                </a:solidFill>
                <a:uFillTx/>
                <a:latin typeface="Calibri"/>
              </a:rPr>
              <a:t>Yb</a:t>
            </a:r>
            <a:r>
              <a:rPr lang="pl-PL" sz="1800" b="1" i="0" u="none" strike="noStrike" kern="1200" cap="none" spc="0" baseline="0" dirty="0">
                <a:solidFill>
                  <a:srgbClr val="074272"/>
                </a:solidFill>
                <a:uFillTx/>
                <a:latin typeface="Calibri"/>
              </a:rPr>
              <a:t> -&gt; </a:t>
            </a:r>
            <a:r>
              <a:rPr lang="pl-PL" sz="1800" b="1" i="0" u="none" strike="noStrike" kern="0" cap="none" spc="0" baseline="30000" dirty="0">
                <a:solidFill>
                  <a:srgbClr val="074272"/>
                </a:solidFill>
                <a:uFillTx/>
                <a:latin typeface="Calibri"/>
              </a:rPr>
              <a:t>192</a:t>
            </a:r>
            <a:r>
              <a:rPr lang="pl-PL" sz="1800" b="1" i="0" u="none" strike="noStrike" kern="1200" cap="none" spc="0" baseline="0" dirty="0">
                <a:solidFill>
                  <a:srgbClr val="074272"/>
                </a:solidFill>
                <a:uFillTx/>
                <a:latin typeface="Calibri"/>
              </a:rPr>
              <a:t>Pt*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791666F-2D93-82F5-69F0-CFCCBD31A862}"/>
              </a:ext>
            </a:extLst>
          </p:cNvPr>
          <p:cNvSpPr txBox="1"/>
          <p:nvPr/>
        </p:nvSpPr>
        <p:spPr>
          <a:xfrm>
            <a:off x="7830766" y="5120700"/>
            <a:ext cx="4263957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l-PL" sz="2400" b="1" dirty="0"/>
              <a:t>In </a:t>
            </a:r>
            <a:r>
              <a:rPr lang="pl-PL" sz="2400" b="1" dirty="0" err="1"/>
              <a:t>general</a:t>
            </a:r>
            <a:r>
              <a:rPr lang="pl-PL" sz="2400" b="1" dirty="0"/>
              <a:t>:</a:t>
            </a:r>
          </a:p>
          <a:p>
            <a:r>
              <a:rPr lang="pl-PL" sz="2400" b="1" dirty="0"/>
              <a:t>PARIS </a:t>
            </a:r>
            <a:r>
              <a:rPr lang="pl-PL" sz="2400" b="1" dirty="0" err="1"/>
              <a:t>performs</a:t>
            </a:r>
            <a:r>
              <a:rPr lang="pl-PL" sz="2400" b="1" dirty="0"/>
              <a:t> </a:t>
            </a:r>
            <a:r>
              <a:rPr lang="pl-PL" sz="2400" b="1" dirty="0" err="1"/>
              <a:t>accoding</a:t>
            </a:r>
            <a:r>
              <a:rPr lang="pl-PL" sz="2400" b="1" dirty="0"/>
              <a:t> to the </a:t>
            </a:r>
            <a:r>
              <a:rPr lang="pl-PL" sz="2400" b="1" dirty="0" err="1"/>
              <a:t>expactations</a:t>
            </a:r>
            <a:r>
              <a:rPr lang="pl-PL" sz="2400" b="1" dirty="0"/>
              <a:t> </a:t>
            </a:r>
            <a:r>
              <a:rPr lang="pl-PL" sz="2400" b="1" dirty="0" err="1"/>
              <a:t>based</a:t>
            </a:r>
            <a:r>
              <a:rPr lang="pl-PL" sz="2400" b="1" dirty="0"/>
              <a:t> on </a:t>
            </a:r>
            <a:r>
              <a:rPr lang="pl-PL" sz="2400" b="1" dirty="0" err="1"/>
              <a:t>simulations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7116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216E4-DEC7-A849-B8AA-200832CE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979859"/>
            <a:ext cx="9893968" cy="1090788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latin typeface="+mn-lt"/>
              </a:rPr>
              <a:t>Introduction</a:t>
            </a:r>
            <a:r>
              <a:rPr lang="pl-PL" b="1" dirty="0">
                <a:latin typeface="+mn-lt"/>
              </a:rPr>
              <a:t> – </a:t>
            </a:r>
            <a:br>
              <a:rPr lang="pl-PL" b="1" dirty="0">
                <a:latin typeface="+mn-lt"/>
              </a:rPr>
            </a:br>
            <a:r>
              <a:rPr lang="pl-PL" b="1" dirty="0" err="1">
                <a:latin typeface="+mn-lt"/>
              </a:rPr>
              <a:t>why</a:t>
            </a:r>
            <a:r>
              <a:rPr lang="pl-PL" b="1" dirty="0">
                <a:latin typeface="+mn-lt"/>
              </a:rPr>
              <a:t> one </a:t>
            </a:r>
            <a:r>
              <a:rPr lang="pl-PL" b="1" dirty="0" err="1">
                <a:latin typeface="+mn-lt"/>
              </a:rPr>
              <a:t>needs</a:t>
            </a:r>
            <a:r>
              <a:rPr lang="pl-PL" b="1" dirty="0">
                <a:latin typeface="+mn-lt"/>
              </a:rPr>
              <a:t> a </a:t>
            </a:r>
            <a:r>
              <a:rPr lang="pl-PL" b="1" dirty="0" err="1">
                <a:latin typeface="+mn-lt"/>
              </a:rPr>
              <a:t>new</a:t>
            </a:r>
            <a:r>
              <a:rPr lang="pl-PL" b="1" dirty="0">
                <a:latin typeface="+mn-lt"/>
              </a:rPr>
              <a:t> gamma </a:t>
            </a:r>
            <a:r>
              <a:rPr lang="pl-PL" b="1" dirty="0" err="1">
                <a:latin typeface="+mn-lt"/>
              </a:rPr>
              <a:t>calorimeter</a:t>
            </a:r>
            <a:r>
              <a:rPr lang="pl-PL" b="1" dirty="0">
                <a:latin typeface="+mn-lt"/>
              </a:rPr>
              <a:t>?</a:t>
            </a:r>
            <a:br>
              <a:rPr lang="pl-PL" b="1" dirty="0">
                <a:latin typeface="+mn-lt"/>
              </a:rPr>
            </a:b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3671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216E4-DEC7-A849-B8AA-200832CE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9793"/>
            <a:ext cx="10294182" cy="10907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b="1" dirty="0" err="1">
                <a:latin typeface="+mn-lt"/>
              </a:rPr>
              <a:t>Towards</a:t>
            </a:r>
            <a:r>
              <a:rPr lang="pl-PL" b="1" dirty="0">
                <a:latin typeface="+mn-lt"/>
              </a:rPr>
              <a:t> Phase3 -  </a:t>
            </a:r>
            <a:r>
              <a:rPr lang="pl-PL" b="1" dirty="0">
                <a:solidFill>
                  <a:srgbClr val="FFFF00"/>
                </a:solidFill>
                <a:latin typeface="+mn-lt"/>
              </a:rPr>
              <a:t>4</a:t>
            </a:r>
            <a:r>
              <a:rPr lang="pl-PL" b="1" dirty="0">
                <a:solidFill>
                  <a:srgbClr val="FFFF00"/>
                </a:solidFill>
                <a:latin typeface="Symbol" pitchFamily="2" charset="2"/>
              </a:rPr>
              <a:t>p</a:t>
            </a:r>
            <a:r>
              <a:rPr lang="pl-PL" b="1" dirty="0">
                <a:solidFill>
                  <a:srgbClr val="FFFF00"/>
                </a:solidFill>
                <a:latin typeface="+mn-lt"/>
              </a:rPr>
              <a:t> PARIS </a:t>
            </a:r>
            <a:r>
              <a:rPr lang="pl-PL" b="1" dirty="0" err="1">
                <a:latin typeface="+mn-lt"/>
              </a:rPr>
              <a:t>calorimeter</a:t>
            </a:r>
            <a:br>
              <a:rPr lang="pl-PL" b="1" dirty="0">
                <a:latin typeface="+mn-lt"/>
              </a:rPr>
            </a:br>
            <a:endParaRPr lang="pl-PL" b="1" dirty="0">
              <a:latin typeface="+mn-lt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8F4C832-7B3E-BC4C-8B22-196A6BA7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0E5B-AF00-1445-9EDA-130618FDCFA6}" type="slidenum">
              <a:rPr lang="pl-PL" smtClean="0"/>
              <a:pPr/>
              <a:t>40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3446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377BEEC-BE96-784B-A603-FF24F602CCB6}"/>
              </a:ext>
            </a:extLst>
          </p:cNvPr>
          <p:cNvSpPr txBox="1"/>
          <p:nvPr/>
        </p:nvSpPr>
        <p:spPr>
          <a:xfrm>
            <a:off x="123713" y="642709"/>
            <a:ext cx="7176708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C00000"/>
                </a:solidFill>
              </a:rPr>
              <a:t>PARIS </a:t>
            </a:r>
            <a:r>
              <a:rPr lang="pl-PL" sz="4000" b="1" dirty="0" err="1">
                <a:solidFill>
                  <a:srgbClr val="C00000"/>
                </a:solidFill>
              </a:rPr>
              <a:t>Whitebook</a:t>
            </a:r>
            <a:endParaRPr lang="pl-PL" sz="4000" b="1" dirty="0">
              <a:solidFill>
                <a:srgbClr val="C00000"/>
              </a:solidFill>
            </a:endParaRPr>
          </a:p>
          <a:p>
            <a:r>
              <a:rPr lang="pl-PL" sz="2800" b="1" dirty="0">
                <a:solidFill>
                  <a:srgbClr val="C00000"/>
                </a:solidFill>
              </a:rPr>
              <a:t>(</a:t>
            </a:r>
            <a:r>
              <a:rPr lang="pl-PL" sz="2800" b="1" dirty="0" err="1">
                <a:solidFill>
                  <a:srgbClr val="C00000"/>
                </a:solidFill>
              </a:rPr>
              <a:t>concept</a:t>
            </a:r>
            <a:r>
              <a:rPr lang="pl-PL" sz="2800" b="1" dirty="0">
                <a:solidFill>
                  <a:srgbClr val="C00000"/>
                </a:solidFill>
              </a:rPr>
              <a:t>, </a:t>
            </a:r>
            <a:r>
              <a:rPr lang="pl-PL" sz="2800" b="1" dirty="0" err="1">
                <a:solidFill>
                  <a:srgbClr val="C00000"/>
                </a:solidFill>
              </a:rPr>
              <a:t>physics</a:t>
            </a:r>
            <a:r>
              <a:rPr lang="pl-PL" sz="2800" b="1" dirty="0">
                <a:solidFill>
                  <a:srgbClr val="C00000"/>
                </a:solidFill>
              </a:rPr>
              <a:t> </a:t>
            </a:r>
            <a:r>
              <a:rPr lang="pl-PL" sz="2800" b="1" dirty="0" err="1">
                <a:solidFill>
                  <a:srgbClr val="C00000"/>
                </a:solidFill>
              </a:rPr>
              <a:t>case</a:t>
            </a:r>
            <a:r>
              <a:rPr lang="pl-PL" sz="2800" b="1" dirty="0">
                <a:solidFill>
                  <a:srgbClr val="C00000"/>
                </a:solidFill>
              </a:rPr>
              <a:t>, </a:t>
            </a:r>
            <a:r>
              <a:rPr lang="pl-PL" sz="2800" b="1" dirty="0" err="1">
                <a:solidFill>
                  <a:srgbClr val="C00000"/>
                </a:solidFill>
              </a:rPr>
              <a:t>outlook</a:t>
            </a:r>
            <a:r>
              <a:rPr lang="pl-PL" sz="2800" b="1" dirty="0">
                <a:solidFill>
                  <a:srgbClr val="C00000"/>
                </a:solidFill>
              </a:rPr>
              <a:t>)</a:t>
            </a:r>
          </a:p>
          <a:p>
            <a:endParaRPr lang="pl-PL" sz="2800" i="1" dirty="0">
              <a:solidFill>
                <a:srgbClr val="C00000"/>
              </a:solidFill>
            </a:endParaRPr>
          </a:p>
          <a:p>
            <a:r>
              <a:rPr lang="pl-P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Editorial</a:t>
            </a: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Board:</a:t>
            </a:r>
          </a:p>
          <a:p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pl-P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A. Maj (co-</a:t>
            </a:r>
            <a:r>
              <a:rPr lang="pl-P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Leoni, Ch. Schmidt, I. </a:t>
            </a:r>
            <a:r>
              <a:rPr lang="pl-P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Mazumdar</a:t>
            </a:r>
            <a:endParaRPr lang="pl-P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pl-P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Lewitowicz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(GANIL)</a:t>
            </a:r>
          </a:p>
          <a:p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pl-P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Matea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Wilson (IPN Orsay)</a:t>
            </a:r>
          </a:p>
          <a:p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Kmiecik (IFJ PAN </a:t>
            </a:r>
            <a:r>
              <a:rPr lang="pl-P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Krakow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pl-P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Cinausero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F. </a:t>
            </a:r>
            <a:r>
              <a:rPr lang="pl-P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Crespi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(LNL Legnaro)</a:t>
            </a:r>
          </a:p>
          <a:p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pl-P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Nanal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(TIFR </a:t>
            </a:r>
            <a:r>
              <a:rPr lang="pl-P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Mumbai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A541C9E-C04E-BD43-BE68-FEB444D2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758" y="0"/>
            <a:ext cx="4816242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7EAF913-D03E-7A45-AF0B-05BB04E54BDC}"/>
              </a:ext>
            </a:extLst>
          </p:cNvPr>
          <p:cNvSpPr/>
          <p:nvPr/>
        </p:nvSpPr>
        <p:spPr>
          <a:xfrm>
            <a:off x="3741430" y="6030625"/>
            <a:ext cx="3634328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224464"/>
                </a:solidFill>
                <a:latin typeface="Arial" panose="020B0604020202020204" pitchFamily="34" charset="0"/>
                <a:hlinkClick r:id="rId3"/>
              </a:rPr>
              <a:t>http://rifj.ifj.edu.pl/handle/item/333</a:t>
            </a:r>
            <a:endParaRPr lang="en-GB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10B0B14-5064-0B4F-996C-9FA764D1D6CE}"/>
              </a:ext>
            </a:extLst>
          </p:cNvPr>
          <p:cNvSpPr txBox="1"/>
          <p:nvPr/>
        </p:nvSpPr>
        <p:spPr>
          <a:xfrm>
            <a:off x="5542004" y="6565612"/>
            <a:ext cx="6141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Noto Sans CJK SC Regular"/>
              </a:rPr>
              <a:t>ISBN 978-83-63542-22-1</a:t>
            </a:r>
            <a:b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Noto Sans CJK SC Regular"/>
              </a:rPr>
            </a:br>
            <a:endParaRPr lang="pl-PL" sz="1600" dirty="0">
              <a:effectLst/>
              <a:latin typeface="Times New Roman" panose="02020603050405020304" pitchFamily="18" charset="0"/>
              <a:ea typeface="Noto Sans CJK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36435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CE16F33F-CEA5-6E47-9A8C-603FD68BE012}"/>
              </a:ext>
            </a:extLst>
          </p:cNvPr>
          <p:cNvSpPr txBox="1"/>
          <p:nvPr/>
        </p:nvSpPr>
        <p:spPr>
          <a:xfrm>
            <a:off x="243841" y="0"/>
            <a:ext cx="545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excerpt</a:t>
            </a:r>
            <a:r>
              <a:rPr lang="pl-PL" dirty="0"/>
              <a:t> from the </a:t>
            </a:r>
            <a:r>
              <a:rPr lang="pl-PL" dirty="0" err="1"/>
              <a:t>Summary</a:t>
            </a:r>
            <a:r>
              <a:rPr lang="pl-PL" dirty="0"/>
              <a:t> of the PARIS White </a:t>
            </a:r>
            <a:r>
              <a:rPr lang="pl-PL" dirty="0" err="1"/>
              <a:t>Book</a:t>
            </a:r>
            <a:r>
              <a:rPr lang="pl-PL" dirty="0"/>
              <a:t>: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A8874F7-2D71-244A-897E-E1ED6B64E57D}"/>
              </a:ext>
            </a:extLst>
          </p:cNvPr>
          <p:cNvGrpSpPr/>
          <p:nvPr/>
        </p:nvGrpSpPr>
        <p:grpSpPr>
          <a:xfrm>
            <a:off x="213361" y="369332"/>
            <a:ext cx="8911184" cy="2393323"/>
            <a:chOff x="135775" y="2271314"/>
            <a:chExt cx="7430132" cy="1474586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756A1A16-5863-4A48-A129-0C8BD7973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567"/>
            <a:stretch/>
          </p:blipFill>
          <p:spPr>
            <a:xfrm>
              <a:off x="135775" y="2271314"/>
              <a:ext cx="7430132" cy="1474586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9" name="Prostokąt z rogami zaokrąglonymi po przekątnej 8">
              <a:extLst>
                <a:ext uri="{FF2B5EF4-FFF2-40B4-BE49-F238E27FC236}">
                  <a16:creationId xmlns:a16="http://schemas.microsoft.com/office/drawing/2014/main" id="{9D496F08-2BBF-CD47-A94F-35DAD4A2C3A1}"/>
                </a:ext>
              </a:extLst>
            </p:cNvPr>
            <p:cNvSpPr/>
            <p:nvPr/>
          </p:nvSpPr>
          <p:spPr>
            <a:xfrm>
              <a:off x="135775" y="2271314"/>
              <a:ext cx="7353992" cy="1474586"/>
            </a:xfrm>
            <a:prstGeom prst="round2Diag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099935F9-AFC4-7F4E-99FA-6535AE56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191" y="2577830"/>
            <a:ext cx="5395447" cy="426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7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838640B-5C20-854C-A8A5-F959BDF625C3}"/>
              </a:ext>
            </a:extLst>
          </p:cNvPr>
          <p:cNvSpPr txBox="1"/>
          <p:nvPr/>
        </p:nvSpPr>
        <p:spPr>
          <a:xfrm>
            <a:off x="66503" y="21033"/>
            <a:ext cx="10673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PARIS </a:t>
            </a:r>
            <a:r>
              <a:rPr lang="pl-PL" sz="2400" b="1" dirty="0" err="1"/>
              <a:t>Steering</a:t>
            </a:r>
            <a:r>
              <a:rPr lang="pl-PL" sz="2400" b="1" dirty="0"/>
              <a:t> </a:t>
            </a:r>
            <a:r>
              <a:rPr lang="pl-PL" sz="2400" b="1" dirty="0" err="1"/>
              <a:t>Committee</a:t>
            </a:r>
            <a:r>
              <a:rPr lang="pl-PL" sz="2400" b="1" dirty="0"/>
              <a:t> </a:t>
            </a:r>
            <a:r>
              <a:rPr lang="pl-PL" sz="2400" b="1" dirty="0" err="1"/>
              <a:t>extended</a:t>
            </a:r>
            <a:r>
              <a:rPr lang="pl-PL" sz="2400" b="1" dirty="0"/>
              <a:t> </a:t>
            </a:r>
            <a:r>
              <a:rPr lang="pl-PL" sz="2400" dirty="0"/>
              <a:t>of the </a:t>
            </a:r>
            <a:r>
              <a:rPr lang="pl-PL" sz="2400" b="1" dirty="0"/>
              <a:t>PARIS </a:t>
            </a:r>
            <a:r>
              <a:rPr lang="pl-PL" sz="2400" b="1" dirty="0" err="1"/>
              <a:t>MoU</a:t>
            </a:r>
            <a:r>
              <a:rPr lang="pl-PL" sz="2400" b="1" dirty="0"/>
              <a:t> </a:t>
            </a:r>
            <a:r>
              <a:rPr lang="pl-PL" sz="2400" dirty="0"/>
              <a:t>by </a:t>
            </a:r>
            <a:r>
              <a:rPr lang="pl-PL" sz="2400" dirty="0" err="1"/>
              <a:t>another</a:t>
            </a:r>
            <a:r>
              <a:rPr lang="pl-PL" sz="2400" dirty="0"/>
              <a:t> 5 </a:t>
            </a:r>
            <a:r>
              <a:rPr lang="pl-PL" sz="2400" dirty="0" err="1"/>
              <a:t>years</a:t>
            </a:r>
            <a:r>
              <a:rPr lang="pl-PL" sz="2400" dirty="0"/>
              <a:t> (2022-2026) with the </a:t>
            </a:r>
            <a:r>
              <a:rPr lang="pl-PL" sz="2400" dirty="0" err="1"/>
              <a:t>aim</a:t>
            </a:r>
            <a:r>
              <a:rPr lang="pl-PL" sz="2400" dirty="0"/>
              <a:t> to </a:t>
            </a:r>
            <a:r>
              <a:rPr lang="pl-PL" sz="2400" dirty="0" err="1"/>
              <a:t>reach</a:t>
            </a:r>
            <a:r>
              <a:rPr lang="pl-PL" sz="2400" dirty="0"/>
              <a:t> the </a:t>
            </a:r>
            <a:r>
              <a:rPr lang="pl-PL" sz="2400" dirty="0" err="1"/>
              <a:t>goal</a:t>
            </a:r>
            <a:r>
              <a:rPr lang="pl-PL" sz="2400" dirty="0"/>
              <a:t> of </a:t>
            </a:r>
          </a:p>
          <a:p>
            <a:pPr algn="ctr"/>
            <a:r>
              <a:rPr lang="pl-PL" sz="2400" b="1" dirty="0">
                <a:solidFill>
                  <a:srgbClr val="FFFF00"/>
                </a:solidFill>
              </a:rPr>
              <a:t>PARIS 4</a:t>
            </a:r>
            <a:r>
              <a:rPr lang="pl-PL" sz="2400" b="1" dirty="0">
                <a:solidFill>
                  <a:srgbClr val="FFFF00"/>
                </a:solidFill>
                <a:latin typeface="Symbol" pitchFamily="2" charset="2"/>
              </a:rPr>
              <a:t>p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b="1" dirty="0" err="1">
                <a:solidFill>
                  <a:srgbClr val="FFFF00"/>
                </a:solidFill>
              </a:rPr>
              <a:t>minicube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b="1" dirty="0" err="1">
                <a:solidFill>
                  <a:srgbClr val="FFFF00"/>
                </a:solidFill>
              </a:rPr>
              <a:t>stage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dirty="0"/>
              <a:t>(6 </a:t>
            </a:r>
            <a:r>
              <a:rPr lang="pl-PL" sz="2400" dirty="0" err="1"/>
              <a:t>superclusters</a:t>
            </a:r>
            <a:r>
              <a:rPr lang="pl-PL" sz="2400" dirty="0"/>
              <a:t> 5x5 = 150 phoswiches)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5E7851D-EAB4-F34F-9073-650B5D4D144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9" t="27908" r="26614" b="34024"/>
          <a:stretch/>
        </p:blipFill>
        <p:spPr bwMode="auto">
          <a:xfrm>
            <a:off x="299258" y="1562184"/>
            <a:ext cx="4987636" cy="4930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71166D-CE02-1042-A2CE-1FED52891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894" y="1417175"/>
            <a:ext cx="6652147" cy="507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4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9F6EF9D-0B72-71CF-0311-74149ED55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443" y="719847"/>
            <a:ext cx="5726194" cy="492219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8750BD0-1EAF-247C-2CBD-742AC15E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5" y="612841"/>
            <a:ext cx="5057957" cy="534048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5E922CB-DAF3-EAF0-CE28-3FD25CAFA954}"/>
              </a:ext>
            </a:extLst>
          </p:cNvPr>
          <p:cNvSpPr txBox="1"/>
          <p:nvPr/>
        </p:nvSpPr>
        <p:spPr>
          <a:xfrm>
            <a:off x="1111384" y="141530"/>
            <a:ext cx="5131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E</a:t>
            </a:r>
            <a:r>
              <a:rPr lang="pl-PL" sz="1800" b="1" dirty="0"/>
              <a:t>xtended </a:t>
            </a:r>
            <a:r>
              <a:rPr lang="pl-PL" sz="1800" dirty="0"/>
              <a:t> </a:t>
            </a:r>
            <a:r>
              <a:rPr lang="pl-PL" sz="1800" b="1" dirty="0"/>
              <a:t>PARIS </a:t>
            </a:r>
            <a:r>
              <a:rPr lang="pl-PL" sz="1800" b="1" dirty="0" err="1"/>
              <a:t>MoU</a:t>
            </a:r>
            <a:r>
              <a:rPr lang="pl-PL" sz="1800" b="1" dirty="0"/>
              <a:t> </a:t>
            </a:r>
            <a:endParaRPr lang="pl-PL" dirty="0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A385FE1-59A9-B087-68B9-DE1CCAD9254A}"/>
              </a:ext>
            </a:extLst>
          </p:cNvPr>
          <p:cNvGraphicFramePr>
            <a:graphicFrameLocks noGrp="1"/>
          </p:cNvGraphicFramePr>
          <p:nvPr/>
        </p:nvGraphicFramePr>
        <p:xfrm>
          <a:off x="11121767" y="1507736"/>
          <a:ext cx="765810" cy="3219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5810">
                  <a:extLst>
                    <a:ext uri="{9D8B030D-6E8A-4147-A177-3AD203B41FA5}">
                      <a16:colId xmlns:a16="http://schemas.microsoft.com/office/drawing/2014/main" val="1706893384"/>
                    </a:ext>
                  </a:extLst>
                </a:gridCol>
              </a:tblGrid>
              <a:tr h="278523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rgbClr val="0070C0"/>
                          </a:solidFill>
                          <a:effectLst/>
                        </a:rPr>
                        <a:t>2024</a:t>
                      </a:r>
                      <a:endParaRPr lang="pl-PL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1204006"/>
                  </a:ext>
                </a:extLst>
              </a:tr>
              <a:tr h="2941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23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3831459"/>
                  </a:ext>
                </a:extLst>
              </a:tr>
              <a:tr h="2941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rgbClr val="0070C0"/>
                          </a:solidFill>
                          <a:effectLst/>
                        </a:rPr>
                        <a:t>20</a:t>
                      </a:r>
                      <a:endParaRPr lang="pl-PL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1075122"/>
                  </a:ext>
                </a:extLst>
              </a:tr>
              <a:tr h="2941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rgbClr val="0070C0"/>
                          </a:solidFill>
                          <a:effectLst/>
                        </a:rPr>
                        <a:t>17+6*</a:t>
                      </a:r>
                      <a:endParaRPr lang="pl-PL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4022782"/>
                  </a:ext>
                </a:extLst>
              </a:tr>
              <a:tr h="2941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13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4613171"/>
                  </a:ext>
                </a:extLst>
              </a:tr>
              <a:tr h="2941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4492757"/>
                  </a:ext>
                </a:extLst>
              </a:tr>
              <a:tr h="2941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795180"/>
                  </a:ext>
                </a:extLst>
              </a:tr>
              <a:tr h="2941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1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6887772"/>
                  </a:ext>
                </a:extLst>
              </a:tr>
              <a:tr h="2941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4221534"/>
                  </a:ext>
                </a:extLst>
              </a:tr>
              <a:tr h="294138">
                <a:tc>
                  <a:txBody>
                    <a:bodyPr/>
                    <a:lstStyle/>
                    <a:p>
                      <a:pPr algn="ctr"/>
                      <a:r>
                        <a:rPr lang="pl-PL" sz="1800" strike="sngStrike" dirty="0" err="1">
                          <a:effectLst/>
                        </a:rPr>
                        <a:t>xxxx</a:t>
                      </a:r>
                      <a:endParaRPr lang="pl-PL" sz="1800" strike="sng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8946995"/>
                  </a:ext>
                </a:extLst>
              </a:tr>
              <a:tr h="2941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0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1635025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BD1A687-5C44-8F45-B9C8-5421368E5D38}"/>
              </a:ext>
            </a:extLst>
          </p:cNvPr>
          <p:cNvSpPr txBox="1"/>
          <p:nvPr/>
        </p:nvSpPr>
        <p:spPr>
          <a:xfrm>
            <a:off x="11256847" y="4723175"/>
            <a:ext cx="65114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102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C73996A-7F89-1378-F580-BF85E472B6F2}"/>
              </a:ext>
            </a:extLst>
          </p:cNvPr>
          <p:cNvSpPr txBox="1"/>
          <p:nvPr/>
        </p:nvSpPr>
        <p:spPr>
          <a:xfrm>
            <a:off x="7483862" y="5642043"/>
            <a:ext cx="45253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*) </a:t>
            </a:r>
            <a:r>
              <a:rPr lang="pl-PL" sz="1400" dirty="0" err="1"/>
              <a:t>bought</a:t>
            </a:r>
            <a:r>
              <a:rPr lang="pl-PL" sz="1400" dirty="0"/>
              <a:t> for Poland </a:t>
            </a:r>
          </a:p>
          <a:p>
            <a:pPr algn="r"/>
            <a:r>
              <a:rPr lang="pl-PL" sz="1400" dirty="0"/>
              <a:t>by GANIL from the </a:t>
            </a:r>
          </a:p>
          <a:p>
            <a:pPr algn="r"/>
            <a:r>
              <a:rPr lang="pl-PL" sz="1400" dirty="0" err="1"/>
              <a:t>Polish</a:t>
            </a:r>
            <a:r>
              <a:rPr lang="pl-PL" sz="1400" dirty="0"/>
              <a:t> Harmonia Grant</a:t>
            </a:r>
          </a:p>
        </p:txBody>
      </p:sp>
    </p:spTree>
    <p:extLst>
      <p:ext uri="{BB962C8B-B14F-4D97-AF65-F5344CB8AC3E}">
        <p14:creationId xmlns:p14="http://schemas.microsoft.com/office/powerpoint/2010/main" val="3196044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240335" y="178424"/>
            <a:ext cx="11726044" cy="224676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Presently  PARIS collaboration possesses 11 clusters:</a:t>
            </a:r>
          </a:p>
          <a:p>
            <a:endParaRPr lang="en-GB" sz="2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800" b="1" dirty="0">
                <a:latin typeface="Arial" charset="0"/>
                <a:ea typeface="Arial" charset="0"/>
                <a:cs typeface="Arial" charset="0"/>
              </a:rPr>
              <a:t>4 LaBr3_NaI clusters 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(produced by Saint </a:t>
            </a:r>
            <a:r>
              <a:rPr lang="en-GB" sz="2800" dirty="0" err="1">
                <a:latin typeface="Arial" charset="0"/>
                <a:ea typeface="Arial" charset="0"/>
                <a:cs typeface="Arial" charset="0"/>
              </a:rPr>
              <a:t>Gobain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) </a:t>
            </a:r>
          </a:p>
          <a:p>
            <a:r>
              <a:rPr lang="en-GB" sz="2800" b="1" dirty="0">
                <a:latin typeface="Arial" charset="0"/>
                <a:ea typeface="Arial" charset="0"/>
                <a:cs typeface="Arial" charset="0"/>
              </a:rPr>
              <a:t>6 CeBr3_NaI cluster 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(produced by </a:t>
            </a:r>
            <a:r>
              <a:rPr lang="en-GB" sz="2800" dirty="0" err="1">
                <a:latin typeface="Arial" charset="0"/>
                <a:ea typeface="Arial" charset="0"/>
                <a:cs typeface="Arial" charset="0"/>
              </a:rPr>
              <a:t>Scionix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GB" sz="2800" b="1" dirty="0">
                <a:latin typeface="Arial" charset="0"/>
                <a:ea typeface="Arial" charset="0"/>
                <a:cs typeface="Arial" charset="0"/>
              </a:rPr>
              <a:t>1 mixed </a:t>
            </a:r>
            <a:r>
              <a:rPr lang="en-GB" sz="2800" b="1" dirty="0" err="1">
                <a:latin typeface="Arial" charset="0"/>
                <a:ea typeface="Arial" charset="0"/>
                <a:cs typeface="Arial" charset="0"/>
              </a:rPr>
              <a:t>LaBr_NaI</a:t>
            </a:r>
            <a:r>
              <a:rPr lang="en-GB" sz="2800" b="1" dirty="0">
                <a:latin typeface="Arial" charset="0"/>
                <a:ea typeface="Arial" charset="0"/>
                <a:cs typeface="Arial" charset="0"/>
              </a:rPr>
              <a:t> and CeBr3_NaI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3BF77A8-4E56-A644-B611-3440640E020A}"/>
              </a:ext>
            </a:extLst>
          </p:cNvPr>
          <p:cNvSpPr txBox="1"/>
          <p:nvPr/>
        </p:nvSpPr>
        <p:spPr>
          <a:xfrm>
            <a:off x="376522" y="2882921"/>
            <a:ext cx="10759736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Detectors are normally in the owners laboratories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(for example: 3 clusters are presently in IFJ PAN Krakow, 2 in Mumbai, rest in Orsay, Milano, …)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According to the MoU the partners should make them available for the experimental campaigns in the host laboratories: GANIL,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Orsay, LNL Legnaro, IFJ PAN, Mumbai, …</a:t>
            </a:r>
          </a:p>
        </p:txBody>
      </p:sp>
    </p:spTree>
    <p:extLst>
      <p:ext uri="{BB962C8B-B14F-4D97-AF65-F5344CB8AC3E}">
        <p14:creationId xmlns:p14="http://schemas.microsoft.com/office/powerpoint/2010/main" val="90611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B7D16E4-3156-39BE-01DD-6DE5F3B0D6CE}"/>
              </a:ext>
            </a:extLst>
          </p:cNvPr>
          <p:cNvSpPr txBox="1"/>
          <p:nvPr/>
        </p:nvSpPr>
        <p:spPr>
          <a:xfrm>
            <a:off x="128890" y="102300"/>
            <a:ext cx="11923679" cy="153888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FF00"/>
                </a:solidFill>
              </a:rPr>
              <a:t>The PARIS Collaboration </a:t>
            </a:r>
            <a:r>
              <a:rPr lang="pl-PL" sz="2000" b="1" dirty="0" err="1">
                <a:solidFill>
                  <a:srgbClr val="FFFF00"/>
                </a:solidFill>
              </a:rPr>
              <a:t>proposes</a:t>
            </a:r>
            <a:r>
              <a:rPr lang="pl-PL" sz="2000" b="1" dirty="0">
                <a:solidFill>
                  <a:srgbClr val="FFFF00"/>
                </a:solidFill>
              </a:rPr>
              <a:t> to </a:t>
            </a:r>
            <a:r>
              <a:rPr lang="pl-PL" sz="2000" b="1" dirty="0" err="1">
                <a:solidFill>
                  <a:srgbClr val="FFFF00"/>
                </a:solidFill>
              </a:rPr>
              <a:t>bring</a:t>
            </a:r>
            <a:r>
              <a:rPr lang="pl-PL" sz="2000" b="1" dirty="0">
                <a:solidFill>
                  <a:srgbClr val="FFFF00"/>
                </a:solidFill>
              </a:rPr>
              <a:t> the PARIS </a:t>
            </a:r>
            <a:r>
              <a:rPr lang="pl-PL" sz="2000" b="1" dirty="0" err="1">
                <a:solidFill>
                  <a:srgbClr val="FFFF00"/>
                </a:solidFill>
              </a:rPr>
              <a:t>calorimeter</a:t>
            </a:r>
            <a:r>
              <a:rPr lang="pl-PL" sz="2000" b="1" dirty="0">
                <a:solidFill>
                  <a:srgbClr val="FFFF00"/>
                </a:solidFill>
              </a:rPr>
              <a:t> in </a:t>
            </a:r>
            <a:r>
              <a:rPr lang="pl-PL" sz="2000" b="1" dirty="0" err="1">
                <a:solidFill>
                  <a:srgbClr val="FFFF00"/>
                </a:solidFill>
              </a:rPr>
              <a:t>its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present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stage</a:t>
            </a:r>
            <a:r>
              <a:rPr lang="pl-PL" sz="2000" b="1" dirty="0">
                <a:solidFill>
                  <a:srgbClr val="FFFF00"/>
                </a:solidFill>
              </a:rPr>
              <a:t> (8-12 </a:t>
            </a:r>
            <a:r>
              <a:rPr lang="pl-PL" sz="2000" b="1" dirty="0" err="1">
                <a:solidFill>
                  <a:srgbClr val="FFFF00"/>
                </a:solidFill>
              </a:rPr>
              <a:t>clusters</a:t>
            </a:r>
            <a:r>
              <a:rPr lang="pl-PL" sz="2000" b="1" dirty="0">
                <a:solidFill>
                  <a:srgbClr val="FFFF00"/>
                </a:solidFill>
              </a:rPr>
              <a:t>) to LNL Legnaro, and </a:t>
            </a:r>
            <a:r>
              <a:rPr lang="pl-PL" sz="2000" b="1" dirty="0" err="1">
                <a:solidFill>
                  <a:srgbClr val="FFFF00"/>
                </a:solidFill>
              </a:rPr>
              <a:t>couple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it</a:t>
            </a:r>
            <a:r>
              <a:rPr lang="pl-PL" sz="2000" b="1" dirty="0">
                <a:solidFill>
                  <a:srgbClr val="FFFF00"/>
                </a:solidFill>
              </a:rPr>
              <a:t> to the AGATA </a:t>
            </a:r>
            <a:r>
              <a:rPr lang="pl-PL" sz="2000" b="1" dirty="0" err="1">
                <a:solidFill>
                  <a:srgbClr val="FFFF00"/>
                </a:solidFill>
              </a:rPr>
              <a:t>array</a:t>
            </a:r>
            <a:r>
              <a:rPr lang="pl-PL" sz="2000" b="1" dirty="0">
                <a:solidFill>
                  <a:srgbClr val="FFFF00"/>
                </a:solidFill>
              </a:rPr>
              <a:t> for the </a:t>
            </a:r>
            <a:r>
              <a:rPr lang="pl-PL" sz="2000" b="1" dirty="0" err="1">
                <a:solidFill>
                  <a:srgbClr val="FFFF00"/>
                </a:solidFill>
              </a:rPr>
              <a:t>experiments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during</a:t>
            </a:r>
            <a:r>
              <a:rPr lang="pl-PL" sz="2000" b="1" dirty="0">
                <a:solidFill>
                  <a:srgbClr val="FFFF00"/>
                </a:solidFill>
              </a:rPr>
              <a:t> the AGATA Zero </a:t>
            </a:r>
            <a:r>
              <a:rPr lang="pl-PL" sz="2000" b="1" dirty="0" err="1">
                <a:solidFill>
                  <a:srgbClr val="FFFF00"/>
                </a:solidFill>
              </a:rPr>
              <a:t>Degree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Campaign</a:t>
            </a:r>
            <a:r>
              <a:rPr lang="pl-PL" sz="2000" b="1" dirty="0">
                <a:solidFill>
                  <a:srgbClr val="FFFF00"/>
                </a:solidFill>
              </a:rPr>
              <a:t>  (2025)</a:t>
            </a:r>
          </a:p>
          <a:p>
            <a:r>
              <a:rPr lang="pl-PL" dirty="0" err="1"/>
              <a:t>Up</a:t>
            </a:r>
            <a:r>
              <a:rPr lang="pl-PL" dirty="0"/>
              <a:t> to 12 </a:t>
            </a:r>
            <a:r>
              <a:rPr lang="pl-PL" dirty="0" err="1"/>
              <a:t>clusters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the </a:t>
            </a:r>
            <a:r>
              <a:rPr lang="pl-PL" dirty="0" err="1"/>
              <a:t>distance</a:t>
            </a:r>
            <a:r>
              <a:rPr lang="pl-PL" dirty="0"/>
              <a:t> of 25 cm from the target in </a:t>
            </a:r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configurations</a:t>
            </a:r>
            <a:r>
              <a:rPr lang="pl-PL" dirty="0"/>
              <a:t> (</a:t>
            </a:r>
            <a:r>
              <a:rPr lang="pl-PL" dirty="0" err="1"/>
              <a:t>depending</a:t>
            </a:r>
            <a:r>
              <a:rPr lang="pl-PL" dirty="0"/>
              <a:t> on </a:t>
            </a:r>
            <a:r>
              <a:rPr lang="pl-PL" dirty="0" err="1"/>
              <a:t>available</a:t>
            </a:r>
            <a:r>
              <a:rPr lang="pl-PL" dirty="0"/>
              <a:t> </a:t>
            </a:r>
            <a:r>
              <a:rPr lang="pl-PL" dirty="0" err="1"/>
              <a:t>space</a:t>
            </a:r>
            <a:r>
              <a:rPr lang="pl-PL" dirty="0"/>
              <a:t> and </a:t>
            </a:r>
            <a:r>
              <a:rPr lang="pl-PL" dirty="0" err="1"/>
              <a:t>number</a:t>
            </a:r>
            <a:r>
              <a:rPr lang="pl-PL" dirty="0"/>
              <a:t> of </a:t>
            </a:r>
            <a:r>
              <a:rPr lang="pl-PL" dirty="0" err="1"/>
              <a:t>clusters</a:t>
            </a:r>
            <a:r>
              <a:rPr lang="pl-PL" dirty="0"/>
              <a:t> </a:t>
            </a:r>
            <a:r>
              <a:rPr lang="pl-PL" dirty="0" err="1"/>
              <a:t>available</a:t>
            </a:r>
            <a:r>
              <a:rPr lang="pl-PL" dirty="0"/>
              <a:t>)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envisaged</a:t>
            </a:r>
            <a:r>
              <a:rPr lang="pl-PL" dirty="0"/>
              <a:t>: </a:t>
            </a:r>
            <a:r>
              <a:rPr lang="pl-PL" dirty="0" err="1"/>
              <a:t>either</a:t>
            </a:r>
            <a:r>
              <a:rPr lang="pl-PL" dirty="0"/>
              <a:t> </a:t>
            </a:r>
            <a:r>
              <a:rPr lang="pl-PL" dirty="0">
                <a:solidFill>
                  <a:srgbClr val="FFFF00"/>
                </a:solidFill>
              </a:rPr>
              <a:t>8 </a:t>
            </a:r>
            <a:r>
              <a:rPr lang="pl-PL" dirty="0" err="1">
                <a:solidFill>
                  <a:srgbClr val="FFFF00"/>
                </a:solidFill>
              </a:rPr>
              <a:t>clusters</a:t>
            </a:r>
            <a:r>
              <a:rPr lang="pl-PL" dirty="0">
                <a:solidFill>
                  <a:srgbClr val="FFFF00"/>
                </a:solidFill>
              </a:rPr>
              <a:t> in a ring geometry </a:t>
            </a:r>
            <a:r>
              <a:rPr lang="pl-PL" dirty="0" err="1">
                <a:solidFill>
                  <a:srgbClr val="FFFF00"/>
                </a:solidFill>
              </a:rPr>
              <a:t>at</a:t>
            </a:r>
            <a:r>
              <a:rPr lang="pl-PL" dirty="0">
                <a:solidFill>
                  <a:srgbClr val="FFFF00"/>
                </a:solidFill>
              </a:rPr>
              <a:t> 90 </a:t>
            </a:r>
            <a:r>
              <a:rPr lang="pl-PL" dirty="0" err="1">
                <a:solidFill>
                  <a:srgbClr val="FFFF00"/>
                </a:solidFill>
              </a:rPr>
              <a:t>degrees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pl-PL" dirty="0"/>
              <a:t>(75° to 105°),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>
                <a:solidFill>
                  <a:srgbClr val="FFFF00"/>
                </a:solidFill>
              </a:rPr>
              <a:t>10-12 </a:t>
            </a:r>
            <a:r>
              <a:rPr lang="pl-PL" dirty="0" err="1"/>
              <a:t>clusters</a:t>
            </a:r>
            <a:r>
              <a:rPr lang="pl-PL" dirty="0"/>
              <a:t>: </a:t>
            </a:r>
            <a:r>
              <a:rPr lang="pl-PL" dirty="0">
                <a:solidFill>
                  <a:srgbClr val="FFFF00"/>
                </a:solidFill>
              </a:rPr>
              <a:t>6-8</a:t>
            </a:r>
            <a:r>
              <a:rPr lang="pl-PL" dirty="0"/>
              <a:t> in the ring geometry </a:t>
            </a:r>
            <a:r>
              <a:rPr lang="pl-PL" dirty="0" err="1"/>
              <a:t>at</a:t>
            </a:r>
            <a:r>
              <a:rPr lang="pl-PL" dirty="0"/>
              <a:t> 90 </a:t>
            </a:r>
            <a:r>
              <a:rPr lang="pl-PL" dirty="0" err="1"/>
              <a:t>degrees</a:t>
            </a:r>
            <a:r>
              <a:rPr lang="pl-PL" dirty="0"/>
              <a:t> and </a:t>
            </a:r>
            <a:r>
              <a:rPr lang="pl-PL" dirty="0">
                <a:solidFill>
                  <a:srgbClr val="FFFF00"/>
                </a:solidFill>
              </a:rPr>
              <a:t>4 </a:t>
            </a:r>
            <a:r>
              <a:rPr lang="pl-PL" dirty="0" err="1">
                <a:solidFill>
                  <a:srgbClr val="FFFF00"/>
                </a:solidFill>
              </a:rPr>
              <a:t>clusters</a:t>
            </a:r>
            <a:r>
              <a:rPr lang="pl-PL" dirty="0">
                <a:solidFill>
                  <a:srgbClr val="FFFF00"/>
                </a:solidFill>
              </a:rPr>
              <a:t> in the “</a:t>
            </a:r>
            <a:r>
              <a:rPr lang="pl-PL" dirty="0" err="1">
                <a:solidFill>
                  <a:srgbClr val="FFFF00"/>
                </a:solidFill>
              </a:rPr>
              <a:t>wall</a:t>
            </a:r>
            <a:r>
              <a:rPr lang="pl-PL" dirty="0">
                <a:solidFill>
                  <a:srgbClr val="FFFF00"/>
                </a:solidFill>
              </a:rPr>
              <a:t> geometry” </a:t>
            </a:r>
            <a:r>
              <a:rPr lang="pl-PL" dirty="0" err="1">
                <a:solidFill>
                  <a:srgbClr val="FFFF00"/>
                </a:solidFill>
              </a:rPr>
              <a:t>at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pl-PL" dirty="0" err="1">
                <a:solidFill>
                  <a:srgbClr val="FFFF00"/>
                </a:solidFill>
              </a:rPr>
              <a:t>forward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pl-PL" dirty="0" err="1">
                <a:solidFill>
                  <a:srgbClr val="FFFF00"/>
                </a:solidFill>
              </a:rPr>
              <a:t>angles</a:t>
            </a:r>
            <a:r>
              <a:rPr lang="pl-PL" dirty="0">
                <a:solidFill>
                  <a:srgbClr val="FFFF00"/>
                </a:solidFill>
              </a:rPr>
              <a:t> (10° to 45°).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5C81CFC-17AC-87C9-6ED6-95965FE74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183"/>
            <a:ext cx="3579779" cy="368943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54AB0BC-1B2B-743F-5B2D-B4680345C966}"/>
              </a:ext>
            </a:extLst>
          </p:cNvPr>
          <p:cNvSpPr txBox="1"/>
          <p:nvPr/>
        </p:nvSpPr>
        <p:spPr>
          <a:xfrm>
            <a:off x="2103606" y="5414943"/>
            <a:ext cx="9987873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dirty="0" err="1"/>
              <a:t>Ongoin</a:t>
            </a:r>
            <a:r>
              <a:rPr lang="pl-PL" dirty="0"/>
              <a:t> </a:t>
            </a:r>
            <a:r>
              <a:rPr lang="pl-PL" dirty="0" err="1"/>
              <a:t>work</a:t>
            </a:r>
            <a:r>
              <a:rPr lang="pl-PL" dirty="0"/>
              <a:t> for the </a:t>
            </a:r>
            <a:r>
              <a:rPr lang="pl-PL" dirty="0" err="1"/>
              <a:t>details</a:t>
            </a:r>
            <a:r>
              <a:rPr lang="pl-PL" dirty="0"/>
              <a:t> of the </a:t>
            </a:r>
            <a:r>
              <a:rPr lang="pl-PL" dirty="0" err="1"/>
              <a:t>mechanical</a:t>
            </a:r>
            <a:r>
              <a:rPr lang="pl-PL" dirty="0"/>
              <a:t> </a:t>
            </a:r>
            <a:r>
              <a:rPr lang="pl-PL" dirty="0" err="1"/>
              <a:t>coupling</a:t>
            </a:r>
            <a:r>
              <a:rPr lang="pl-PL" dirty="0"/>
              <a:t> by</a:t>
            </a:r>
          </a:p>
          <a:p>
            <a:pPr algn="r"/>
            <a:r>
              <a:rPr lang="pl-PL" b="1" dirty="0" err="1"/>
              <a:t>IJCLab</a:t>
            </a:r>
            <a:r>
              <a:rPr lang="pl-PL" b="1" dirty="0"/>
              <a:t> Orsay </a:t>
            </a:r>
            <a:r>
              <a:rPr lang="pl-PL" dirty="0"/>
              <a:t>(I. </a:t>
            </a:r>
            <a:r>
              <a:rPr lang="pl-PL" dirty="0" err="1"/>
              <a:t>Matea</a:t>
            </a:r>
            <a:r>
              <a:rPr lang="pl-PL" dirty="0"/>
              <a:t>, Ch. le </a:t>
            </a:r>
            <a:r>
              <a:rPr lang="pl-PL" dirty="0" err="1"/>
              <a:t>Galliard</a:t>
            </a:r>
            <a:r>
              <a:rPr lang="pl-PL" dirty="0"/>
              <a:t>), IF</a:t>
            </a:r>
            <a:r>
              <a:rPr lang="pl-PL" b="1" dirty="0"/>
              <a:t>J PAN </a:t>
            </a:r>
            <a:r>
              <a:rPr lang="pl-PL" b="1" dirty="0" err="1"/>
              <a:t>Krakow</a:t>
            </a:r>
            <a:r>
              <a:rPr lang="pl-PL" b="1" dirty="0"/>
              <a:t> </a:t>
            </a:r>
            <a:r>
              <a:rPr lang="pl-PL" dirty="0"/>
              <a:t>(B. </a:t>
            </a:r>
            <a:r>
              <a:rPr lang="pl-PL" dirty="0" err="1"/>
              <a:t>Sowicki</a:t>
            </a:r>
            <a:r>
              <a:rPr lang="pl-PL" dirty="0"/>
              <a:t>, A. Maj, M. Ciemała), </a:t>
            </a:r>
          </a:p>
          <a:p>
            <a:pPr algn="r"/>
            <a:r>
              <a:rPr lang="pl-PL" b="1" dirty="0"/>
              <a:t>LNL Legnaro </a:t>
            </a:r>
            <a:r>
              <a:rPr lang="pl-PL" dirty="0"/>
              <a:t>(S. </a:t>
            </a:r>
            <a:r>
              <a:rPr lang="pl-PL" dirty="0" err="1"/>
              <a:t>Pigliapoco</a:t>
            </a:r>
            <a:r>
              <a:rPr lang="pl-PL" dirty="0"/>
              <a:t>, M. </a:t>
            </a:r>
            <a:r>
              <a:rPr lang="pl-PL" dirty="0" err="1"/>
              <a:t>Rampazzo</a:t>
            </a:r>
            <a:r>
              <a:rPr lang="pl-PL" dirty="0"/>
              <a:t>, J.J. </a:t>
            </a:r>
            <a:r>
              <a:rPr lang="pl-PL" dirty="0" err="1"/>
              <a:t>Valiente-Dobon</a:t>
            </a:r>
            <a:r>
              <a:rPr lang="pl-PL" dirty="0"/>
              <a:t>), </a:t>
            </a:r>
            <a:r>
              <a:rPr lang="pl-PL" b="1" dirty="0" err="1"/>
              <a:t>Milano</a:t>
            </a:r>
            <a:r>
              <a:rPr lang="pl-PL" dirty="0"/>
              <a:t> (F. </a:t>
            </a:r>
            <a:r>
              <a:rPr lang="pl-PL" dirty="0" err="1"/>
              <a:t>Camera</a:t>
            </a:r>
            <a:r>
              <a:rPr lang="pl-PL" dirty="0"/>
              <a:t>, G. </a:t>
            </a:r>
            <a:r>
              <a:rPr lang="pl-PL" dirty="0" err="1"/>
              <a:t>Benzoni</a:t>
            </a:r>
            <a:r>
              <a:rPr lang="pl-PL" dirty="0"/>
              <a:t>,  B. </a:t>
            </a:r>
            <a:r>
              <a:rPr lang="pl-PL" dirty="0" err="1"/>
              <a:t>Million</a:t>
            </a:r>
            <a:r>
              <a:rPr lang="pl-PL" dirty="0"/>
              <a:t>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DF88ED3-99DC-8FDB-B387-5EC45B6D5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43" y="1696643"/>
            <a:ext cx="4754632" cy="36339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A7D2F39-D694-357F-055B-229537276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509" y="1716564"/>
            <a:ext cx="3302060" cy="35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040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56EDAF3-A648-CE4B-830D-C829B8193D7B}"/>
              </a:ext>
            </a:extLst>
          </p:cNvPr>
          <p:cNvSpPr txBox="1"/>
          <p:nvPr/>
        </p:nvSpPr>
        <p:spPr>
          <a:xfrm>
            <a:off x="451030" y="111727"/>
            <a:ext cx="416415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l-P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: LNL Legnaro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B064DB0-FB6D-D44E-B77D-14DE8982C193}"/>
              </a:ext>
            </a:extLst>
          </p:cNvPr>
          <p:cNvSpPr txBox="1"/>
          <p:nvPr/>
        </p:nvSpPr>
        <p:spPr>
          <a:xfrm>
            <a:off x="2850693" y="604169"/>
            <a:ext cx="3586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/>
              <a:t>AGATA@LNL (2026???)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A943581-1604-BA45-A88C-9181A30310FF}"/>
              </a:ext>
            </a:extLst>
          </p:cNvPr>
          <p:cNvSpPr txBox="1"/>
          <p:nvPr/>
        </p:nvSpPr>
        <p:spPr>
          <a:xfrm>
            <a:off x="107220" y="1127389"/>
            <a:ext cx="11935623" cy="350865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Preliminary list of </a:t>
            </a:r>
            <a:r>
              <a:rPr lang="pl-PL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LoIs</a:t>
            </a:r>
            <a:r>
              <a:rPr lang="pl-PL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AGATA+PARIS in LNL:</a:t>
            </a:r>
            <a:endParaRPr lang="pl-PL" sz="24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rgbClr val="FFFF00"/>
                </a:solidFill>
              </a:rPr>
              <a:t>Measurement</a:t>
            </a:r>
            <a:r>
              <a:rPr lang="pl-PL" b="1" dirty="0">
                <a:solidFill>
                  <a:srgbClr val="FFFF00"/>
                </a:solidFill>
              </a:rPr>
              <a:t> of </a:t>
            </a:r>
            <a:r>
              <a:rPr lang="pl-PL" b="1" dirty="0" err="1">
                <a:solidFill>
                  <a:srgbClr val="FFFF00"/>
                </a:solidFill>
              </a:rPr>
              <a:t>Isospin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>
                <a:solidFill>
                  <a:srgbClr val="FFFF00"/>
                </a:solidFill>
              </a:rPr>
              <a:t>Mixing</a:t>
            </a:r>
            <a:r>
              <a:rPr lang="pl-PL" b="1" dirty="0">
                <a:solidFill>
                  <a:srgbClr val="FFFF00"/>
                </a:solidFill>
              </a:rPr>
              <a:t>  (F. </a:t>
            </a:r>
            <a:r>
              <a:rPr lang="pl-PL" b="1" dirty="0" err="1">
                <a:solidFill>
                  <a:srgbClr val="FFFF00"/>
                </a:solidFill>
              </a:rPr>
              <a:t>Camera</a:t>
            </a:r>
            <a:r>
              <a:rPr lang="pl-PL" b="1" dirty="0">
                <a:solidFill>
                  <a:srgbClr val="FFFF00"/>
                </a:solidFill>
              </a:rPr>
              <a:t> et al.,)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FF00"/>
                </a:solidFill>
              </a:rPr>
              <a:t>GDR </a:t>
            </a:r>
            <a:r>
              <a:rPr lang="pl-PL" b="1" dirty="0" err="1">
                <a:solidFill>
                  <a:srgbClr val="FFFF00"/>
                </a:solidFill>
              </a:rPr>
              <a:t>feeding</a:t>
            </a:r>
            <a:r>
              <a:rPr lang="pl-PL" b="1" dirty="0">
                <a:solidFill>
                  <a:srgbClr val="FFFF00"/>
                </a:solidFill>
              </a:rPr>
              <a:t> of SD </a:t>
            </a:r>
            <a:r>
              <a:rPr lang="pl-PL" b="1" dirty="0" err="1">
                <a:solidFill>
                  <a:srgbClr val="FFFF00"/>
                </a:solidFill>
              </a:rPr>
              <a:t>states</a:t>
            </a:r>
            <a:r>
              <a:rPr lang="pl-PL" b="1" dirty="0">
                <a:solidFill>
                  <a:srgbClr val="FFFF00"/>
                </a:solidFill>
              </a:rPr>
              <a:t> (G. </a:t>
            </a:r>
            <a:r>
              <a:rPr lang="pl-PL" b="1" dirty="0" err="1">
                <a:solidFill>
                  <a:srgbClr val="FFFF00"/>
                </a:solidFill>
              </a:rPr>
              <a:t>Benzoni</a:t>
            </a:r>
            <a:r>
              <a:rPr lang="pl-PL" b="1" dirty="0">
                <a:solidFill>
                  <a:srgbClr val="FFFF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FF00"/>
                </a:solidFill>
              </a:rPr>
              <a:t>Gamma and </a:t>
            </a:r>
            <a:r>
              <a:rPr lang="pl-PL" b="1" dirty="0" err="1">
                <a:solidFill>
                  <a:srgbClr val="FFFF00"/>
                </a:solidFill>
              </a:rPr>
              <a:t>Particle</a:t>
            </a:r>
            <a:r>
              <a:rPr lang="pl-PL" b="1" dirty="0">
                <a:solidFill>
                  <a:srgbClr val="FFFF00"/>
                </a:solidFill>
              </a:rPr>
              <a:t> Decay of </a:t>
            </a:r>
            <a:r>
              <a:rPr lang="pl-PL" b="1" dirty="0" err="1">
                <a:solidFill>
                  <a:srgbClr val="FFFF00"/>
                </a:solidFill>
              </a:rPr>
              <a:t>Giant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>
                <a:solidFill>
                  <a:srgbClr val="FFFF00"/>
                </a:solidFill>
              </a:rPr>
              <a:t>Resonances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>
                <a:solidFill>
                  <a:srgbClr val="FFFF00"/>
                </a:solidFill>
              </a:rPr>
              <a:t>Excited</a:t>
            </a:r>
            <a:r>
              <a:rPr lang="pl-PL" b="1" dirty="0">
                <a:solidFill>
                  <a:srgbClr val="FFFF00"/>
                </a:solidFill>
              </a:rPr>
              <a:t> by </a:t>
            </a:r>
            <a:r>
              <a:rPr lang="pl-PL" b="1" dirty="0" err="1">
                <a:solidFill>
                  <a:srgbClr val="FFFF00"/>
                </a:solidFill>
              </a:rPr>
              <a:t>Inelastic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>
                <a:solidFill>
                  <a:srgbClr val="FFFF00"/>
                </a:solidFill>
              </a:rPr>
              <a:t>Scattering</a:t>
            </a:r>
            <a:r>
              <a:rPr lang="pl-PL" b="1" dirty="0">
                <a:solidFill>
                  <a:srgbClr val="FFFF00"/>
                </a:solidFill>
              </a:rPr>
              <a:t> of 17O </a:t>
            </a:r>
            <a:r>
              <a:rPr lang="pl-PL" b="1" dirty="0" err="1">
                <a:solidFill>
                  <a:srgbClr val="FFFF00"/>
                </a:solidFill>
              </a:rPr>
              <a:t>ions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>
                <a:solidFill>
                  <a:srgbClr val="FFFF00"/>
                </a:solidFill>
              </a:rPr>
              <a:t>at</a:t>
            </a:r>
            <a:r>
              <a:rPr lang="pl-PL" b="1" dirty="0">
                <a:solidFill>
                  <a:srgbClr val="FFFF00"/>
                </a:solidFill>
              </a:rPr>
              <a:t> 20 </a:t>
            </a:r>
            <a:r>
              <a:rPr lang="pl-PL" b="1" dirty="0" err="1">
                <a:solidFill>
                  <a:srgbClr val="FFFF00"/>
                </a:solidFill>
              </a:rPr>
              <a:t>MeV</a:t>
            </a:r>
            <a:r>
              <a:rPr lang="pl-PL" b="1" dirty="0">
                <a:solidFill>
                  <a:srgbClr val="FFFF00"/>
                </a:solidFill>
              </a:rPr>
              <a:t>/A (F </a:t>
            </a:r>
            <a:r>
              <a:rPr lang="pl-PL" b="1" dirty="0" err="1">
                <a:solidFill>
                  <a:srgbClr val="FFFF00"/>
                </a:solidFill>
              </a:rPr>
              <a:t>Crespi</a:t>
            </a:r>
            <a:r>
              <a:rPr lang="pl-PL" b="1" dirty="0">
                <a:solidFill>
                  <a:srgbClr val="FFFF00"/>
                </a:solidFill>
              </a:rPr>
              <a:t> et al.)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rgbClr val="FFFF00"/>
                </a:solidFill>
              </a:rPr>
              <a:t>Onset</a:t>
            </a:r>
            <a:r>
              <a:rPr lang="pl-PL" b="1" dirty="0">
                <a:solidFill>
                  <a:srgbClr val="FFFF00"/>
                </a:solidFill>
              </a:rPr>
              <a:t> of </a:t>
            </a:r>
            <a:r>
              <a:rPr lang="pl-PL" b="1" dirty="0" err="1">
                <a:solidFill>
                  <a:srgbClr val="FFFF00"/>
                </a:solidFill>
              </a:rPr>
              <a:t>collectivization</a:t>
            </a:r>
            <a:r>
              <a:rPr lang="pl-PL" b="1" dirty="0">
                <a:solidFill>
                  <a:srgbClr val="FFFF00"/>
                </a:solidFill>
              </a:rPr>
              <a:t>/clusterization in </a:t>
            </a:r>
            <a:r>
              <a:rPr lang="pl-PL" b="1" dirty="0" err="1">
                <a:solidFill>
                  <a:srgbClr val="FFFF00"/>
                </a:solidFill>
              </a:rPr>
              <a:t>Oxygen</a:t>
            </a:r>
            <a:r>
              <a:rPr lang="pl-PL" b="1" dirty="0">
                <a:solidFill>
                  <a:srgbClr val="FFFF00"/>
                </a:solidFill>
              </a:rPr>
              <a:t> neutron-</a:t>
            </a:r>
            <a:r>
              <a:rPr lang="pl-PL" b="1" dirty="0" err="1">
                <a:solidFill>
                  <a:srgbClr val="FFFF00"/>
                </a:solidFill>
              </a:rPr>
              <a:t>nuclei</a:t>
            </a:r>
            <a:r>
              <a:rPr lang="pl-PL" b="1" dirty="0">
                <a:solidFill>
                  <a:srgbClr val="FFFF00"/>
                </a:solidFill>
              </a:rPr>
              <a:t> (S. Leoni, B. Fornal et al.)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rgbClr val="FFFF00"/>
                </a:solidFill>
              </a:rPr>
              <a:t>Lifetime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>
                <a:solidFill>
                  <a:srgbClr val="FFFF00"/>
                </a:solidFill>
              </a:rPr>
              <a:t>measurements</a:t>
            </a:r>
            <a:r>
              <a:rPr lang="pl-PL" b="1" dirty="0">
                <a:solidFill>
                  <a:srgbClr val="FFFF00"/>
                </a:solidFill>
              </a:rPr>
              <a:t> of </a:t>
            </a:r>
            <a:r>
              <a:rPr lang="pl-PL" b="1" dirty="0" err="1">
                <a:solidFill>
                  <a:srgbClr val="FFFF00"/>
                </a:solidFill>
              </a:rPr>
              <a:t>excited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>
                <a:solidFill>
                  <a:srgbClr val="FFFF00"/>
                </a:solidFill>
              </a:rPr>
              <a:t>states</a:t>
            </a:r>
            <a:r>
              <a:rPr lang="pl-PL" b="1" dirty="0">
                <a:solidFill>
                  <a:srgbClr val="FFFF00"/>
                </a:solidFill>
              </a:rPr>
              <a:t> in neutron-</a:t>
            </a:r>
            <a:r>
              <a:rPr lang="pl-PL" b="1" dirty="0" err="1">
                <a:solidFill>
                  <a:srgbClr val="FFFF00"/>
                </a:solidFill>
              </a:rPr>
              <a:t>rich</a:t>
            </a:r>
            <a:r>
              <a:rPr lang="pl-PL" b="1" dirty="0">
                <a:solidFill>
                  <a:srgbClr val="FFFF00"/>
                </a:solidFill>
              </a:rPr>
              <a:t> C </a:t>
            </a:r>
            <a:r>
              <a:rPr lang="pl-PL" b="1" dirty="0" err="1">
                <a:solidFill>
                  <a:srgbClr val="FFFF00"/>
                </a:solidFill>
              </a:rPr>
              <a:t>isotopes</a:t>
            </a:r>
            <a:r>
              <a:rPr lang="pl-PL" b="1" dirty="0">
                <a:solidFill>
                  <a:srgbClr val="FFFF00"/>
                </a:solidFill>
              </a:rPr>
              <a:t>: a test of the </a:t>
            </a:r>
            <a:r>
              <a:rPr lang="pl-PL" b="1" dirty="0" err="1">
                <a:solidFill>
                  <a:srgbClr val="FFFF00"/>
                </a:solidFill>
              </a:rPr>
              <a:t>three</a:t>
            </a:r>
            <a:r>
              <a:rPr lang="pl-PL" b="1" dirty="0">
                <a:solidFill>
                  <a:srgbClr val="FFFF00"/>
                </a:solidFill>
              </a:rPr>
              <a:t>-body </a:t>
            </a:r>
            <a:r>
              <a:rPr lang="pl-PL" b="1" dirty="0" err="1">
                <a:solidFill>
                  <a:srgbClr val="FFFF00"/>
                </a:solidFill>
              </a:rPr>
              <a:t>forces</a:t>
            </a:r>
            <a:r>
              <a:rPr lang="pl-PL" b="1" dirty="0">
                <a:solidFill>
                  <a:srgbClr val="FFFF00"/>
                </a:solidFill>
              </a:rPr>
              <a:t>  (M. </a:t>
            </a:r>
            <a:r>
              <a:rPr lang="pl-PL" b="1" dirty="0" err="1">
                <a:solidFill>
                  <a:srgbClr val="FFFF00"/>
                </a:solidFill>
              </a:rPr>
              <a:t>Ciemala</a:t>
            </a:r>
            <a:r>
              <a:rPr lang="pl-PL" b="1" dirty="0">
                <a:solidFill>
                  <a:srgbClr val="FFFF00"/>
                </a:solidFill>
              </a:rPr>
              <a:t>, B. Fornal, S. Leoni et al.)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FF00"/>
                </a:solidFill>
              </a:rPr>
              <a:t>The </a:t>
            </a:r>
            <a:r>
              <a:rPr lang="pl-PL" b="1" dirty="0" err="1">
                <a:solidFill>
                  <a:srgbClr val="FFFF00"/>
                </a:solidFill>
              </a:rPr>
              <a:t>search</a:t>
            </a:r>
            <a:r>
              <a:rPr lang="pl-PL" b="1" dirty="0">
                <a:solidFill>
                  <a:srgbClr val="FFFF00"/>
                </a:solidFill>
              </a:rPr>
              <a:t> for Jacobi </a:t>
            </a:r>
            <a:r>
              <a:rPr lang="pl-PL" b="1" dirty="0" err="1">
                <a:solidFill>
                  <a:srgbClr val="FFFF00"/>
                </a:solidFill>
              </a:rPr>
              <a:t>shape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>
                <a:solidFill>
                  <a:srgbClr val="FFFF00"/>
                </a:solidFill>
              </a:rPr>
              <a:t>transitions</a:t>
            </a:r>
            <a:r>
              <a:rPr lang="pl-PL" b="1" dirty="0">
                <a:solidFill>
                  <a:srgbClr val="FFFF00"/>
                </a:solidFill>
              </a:rPr>
              <a:t> in hot </a:t>
            </a:r>
            <a:r>
              <a:rPr lang="pl-PL" b="1" dirty="0" err="1">
                <a:solidFill>
                  <a:srgbClr val="FFFF00"/>
                </a:solidFill>
              </a:rPr>
              <a:t>rotating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>
                <a:solidFill>
                  <a:srgbClr val="FFFF00"/>
                </a:solidFill>
              </a:rPr>
              <a:t>nuclei</a:t>
            </a:r>
            <a:r>
              <a:rPr lang="pl-PL" b="1" dirty="0">
                <a:solidFill>
                  <a:srgbClr val="FFFF00"/>
                </a:solidFill>
              </a:rPr>
              <a:t> from the Mo-Ba region (M. Kmiecik, A. Maj , S. Leoni et al.)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rgbClr val="FFFF00"/>
                </a:solidFill>
              </a:rPr>
              <a:t>Investigation</a:t>
            </a:r>
            <a:r>
              <a:rPr lang="pl-PL" b="1" dirty="0">
                <a:solidFill>
                  <a:srgbClr val="FFFF00"/>
                </a:solidFill>
              </a:rPr>
              <a:t> of a high </a:t>
            </a:r>
            <a:r>
              <a:rPr lang="pl-PL" b="1" dirty="0" err="1">
                <a:solidFill>
                  <a:srgbClr val="FFFF00"/>
                </a:solidFill>
              </a:rPr>
              <a:t>spin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>
                <a:solidFill>
                  <a:srgbClr val="FFFF00"/>
                </a:solidFill>
              </a:rPr>
              <a:t>structure</a:t>
            </a:r>
            <a:r>
              <a:rPr lang="pl-PL" b="1" dirty="0">
                <a:solidFill>
                  <a:srgbClr val="FFFF00"/>
                </a:solidFill>
              </a:rPr>
              <a:t> in the </a:t>
            </a:r>
            <a:r>
              <a:rPr lang="pl-PL" b="1" dirty="0" err="1">
                <a:solidFill>
                  <a:srgbClr val="FFFF00"/>
                </a:solidFill>
              </a:rPr>
              <a:t>vicinity</a:t>
            </a:r>
            <a:r>
              <a:rPr lang="pl-PL" b="1" dirty="0">
                <a:solidFill>
                  <a:srgbClr val="FFFF00"/>
                </a:solidFill>
              </a:rPr>
              <a:t> of 44Ti via </a:t>
            </a:r>
            <a:r>
              <a:rPr lang="pl-PL" b="1" dirty="0" err="1">
                <a:solidFill>
                  <a:srgbClr val="FFFF00"/>
                </a:solidFill>
              </a:rPr>
              <a:t>discrete</a:t>
            </a:r>
            <a:r>
              <a:rPr lang="pl-PL" b="1" dirty="0">
                <a:solidFill>
                  <a:srgbClr val="FFFF00"/>
                </a:solidFill>
              </a:rPr>
              <a:t> and continuum </a:t>
            </a:r>
            <a:r>
              <a:rPr lang="el-GR" b="1" dirty="0">
                <a:solidFill>
                  <a:srgbClr val="FFFF00"/>
                </a:solidFill>
              </a:rPr>
              <a:t>γ-</a:t>
            </a:r>
            <a:r>
              <a:rPr lang="pl-PL" b="1" dirty="0" err="1">
                <a:solidFill>
                  <a:srgbClr val="FFFF00"/>
                </a:solidFill>
              </a:rPr>
              <a:t>spectroscopy</a:t>
            </a:r>
            <a:r>
              <a:rPr lang="pl-PL" b="1" dirty="0">
                <a:solidFill>
                  <a:srgbClr val="FFFF00"/>
                </a:solidFill>
              </a:rPr>
              <a:t> with AGATA+EUCLIDES+PARIS </a:t>
            </a:r>
            <a:r>
              <a:rPr lang="pl-PL" b="1" dirty="0" err="1">
                <a:solidFill>
                  <a:srgbClr val="FFFF00"/>
                </a:solidFill>
              </a:rPr>
              <a:t>detectors</a:t>
            </a:r>
            <a:r>
              <a:rPr lang="pl-PL" b="1" dirty="0">
                <a:solidFill>
                  <a:srgbClr val="FFFF00"/>
                </a:solidFill>
              </a:rPr>
              <a:t> (P. Bednarczyk et al.)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FF00"/>
                </a:solidFill>
              </a:rPr>
              <a:t>Coulomb </a:t>
            </a:r>
            <a:r>
              <a:rPr lang="pl-PL" b="1" dirty="0" err="1">
                <a:solidFill>
                  <a:srgbClr val="FFFF00"/>
                </a:solidFill>
              </a:rPr>
              <a:t>excitation</a:t>
            </a:r>
            <a:r>
              <a:rPr lang="pl-PL" b="1" dirty="0">
                <a:solidFill>
                  <a:srgbClr val="FFFF00"/>
                </a:solidFill>
              </a:rPr>
              <a:t> of the super-</a:t>
            </a:r>
            <a:r>
              <a:rPr lang="pl-PL" b="1" dirty="0" err="1">
                <a:solidFill>
                  <a:srgbClr val="FFFF00"/>
                </a:solidFill>
              </a:rPr>
              <a:t>deformed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>
                <a:solidFill>
                  <a:srgbClr val="FFFF00"/>
                </a:solidFill>
              </a:rPr>
              <a:t>structures</a:t>
            </a:r>
            <a:r>
              <a:rPr lang="pl-PL" b="1" dirty="0">
                <a:solidFill>
                  <a:srgbClr val="FFFF00"/>
                </a:solidFill>
              </a:rPr>
              <a:t> in A∼40 mass region (AGATA+SPIDER+PARIS) (K. </a:t>
            </a:r>
            <a:r>
              <a:rPr lang="pl-PL" b="1" dirty="0" err="1">
                <a:solidFill>
                  <a:srgbClr val="FFFF00"/>
                </a:solidFill>
              </a:rPr>
              <a:t>Hadynska-Klek</a:t>
            </a:r>
            <a:r>
              <a:rPr lang="pl-PL" b="1" dirty="0">
                <a:solidFill>
                  <a:srgbClr val="FFFF00"/>
                </a:solidFill>
              </a:rPr>
              <a:t> et al.)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B92B22C-5A4D-154E-A17D-40620FE3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20" y="0"/>
            <a:ext cx="6191564" cy="75903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CAAE33B-5FD1-9445-B168-1EE122ACB3D6}"/>
              </a:ext>
            </a:extLst>
          </p:cNvPr>
          <p:cNvSpPr txBox="1"/>
          <p:nvPr/>
        </p:nvSpPr>
        <p:spPr>
          <a:xfrm>
            <a:off x="107219" y="6318596"/>
            <a:ext cx="880651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l-PL" sz="2400" b="1" dirty="0" err="1"/>
              <a:t>Further</a:t>
            </a:r>
            <a:r>
              <a:rPr lang="pl-PL" sz="2400" b="1" dirty="0"/>
              <a:t> </a:t>
            </a:r>
            <a:r>
              <a:rPr lang="pl-PL" sz="2400" b="1" dirty="0" err="1"/>
              <a:t>experimental</a:t>
            </a:r>
            <a:r>
              <a:rPr lang="pl-PL" sz="2400" b="1" dirty="0"/>
              <a:t> </a:t>
            </a:r>
            <a:r>
              <a:rPr lang="pl-PL" sz="2400" b="1" dirty="0" err="1"/>
              <a:t>cases</a:t>
            </a:r>
            <a:r>
              <a:rPr lang="pl-PL" sz="2400" b="1" dirty="0"/>
              <a:t> </a:t>
            </a:r>
            <a:r>
              <a:rPr lang="pl-PL" sz="2400" b="1" dirty="0" err="1"/>
              <a:t>at</a:t>
            </a:r>
            <a:r>
              <a:rPr lang="pl-PL" sz="2400" b="1" dirty="0"/>
              <a:t> SPES, </a:t>
            </a:r>
            <a:r>
              <a:rPr lang="pl-PL" sz="2400" b="1" dirty="0" err="1"/>
              <a:t>also</a:t>
            </a:r>
            <a:r>
              <a:rPr lang="pl-PL" sz="2400" b="1" dirty="0"/>
              <a:t> </a:t>
            </a:r>
            <a:r>
              <a:rPr lang="pl-PL" sz="2400" b="1" dirty="0" err="1"/>
              <a:t>using</a:t>
            </a:r>
            <a:r>
              <a:rPr lang="pl-PL" sz="2400" b="1" dirty="0"/>
              <a:t> PARIS-ACTAR</a:t>
            </a:r>
          </a:p>
        </p:txBody>
      </p:sp>
    </p:spTree>
    <p:extLst>
      <p:ext uri="{BB962C8B-B14F-4D97-AF65-F5344CB8AC3E}">
        <p14:creationId xmlns:p14="http://schemas.microsoft.com/office/powerpoint/2010/main" val="13848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 bwMode="auto">
          <a:xfrm>
            <a:off x="77835" y="-2491"/>
            <a:ext cx="11322981" cy="1081088"/>
          </a:xfrm>
        </p:spPr>
        <p:txBody>
          <a:bodyPr/>
          <a:lstStyle/>
          <a:p>
            <a:pPr>
              <a:defRPr/>
            </a:pPr>
            <a:r>
              <a:rPr lang="fr-FR" dirty="0" err="1">
                <a:latin typeface="+mn-lt"/>
              </a:rPr>
              <a:t>Preparations</a:t>
            </a:r>
            <a:r>
              <a:rPr lang="fr-FR" dirty="0">
                <a:latin typeface="+mn-lt"/>
              </a:rPr>
              <a:t> for </a:t>
            </a:r>
            <a:r>
              <a:rPr lang="fr-FR" dirty="0" err="1">
                <a:latin typeface="+mn-lt"/>
              </a:rPr>
              <a:t>Paris@AGATA</a:t>
            </a:r>
            <a:r>
              <a:rPr lang="fr-FR" dirty="0">
                <a:latin typeface="+mn-lt"/>
              </a:rPr>
              <a:t>  in LNL Legnaro - 2 rings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03AB2F8-95D3-5F87-B2F9-2481707DA960}"/>
              </a:ext>
            </a:extLst>
          </p:cNvPr>
          <p:cNvSpPr txBox="1"/>
          <p:nvPr/>
        </p:nvSpPr>
        <p:spPr>
          <a:xfrm>
            <a:off x="77835" y="893931"/>
            <a:ext cx="571182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Courtesy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Christine LE GALLIARD </a:t>
            </a:r>
            <a:r>
              <a:rPr lang="pl-PL" dirty="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IJC Lab,  Orsay)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0624244-2ECD-BAA0-78D0-77B456EDB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5" y="1378014"/>
            <a:ext cx="11226490" cy="535352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 bwMode="auto">
          <a:xfrm>
            <a:off x="77835" y="-2491"/>
            <a:ext cx="11488351" cy="1081088"/>
          </a:xfrm>
        </p:spPr>
        <p:txBody>
          <a:bodyPr/>
          <a:lstStyle/>
          <a:p>
            <a:pPr>
              <a:defRPr/>
            </a:pPr>
            <a:r>
              <a:rPr lang="fr-FR" dirty="0" err="1">
                <a:latin typeface="+mn-lt"/>
              </a:rPr>
              <a:t>Preparations</a:t>
            </a:r>
            <a:r>
              <a:rPr lang="fr-FR" dirty="0">
                <a:latin typeface="+mn-lt"/>
              </a:rPr>
              <a:t> for PARIS@AGATA  in LNL Legnaro - 2 rings</a:t>
            </a:r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655CEB74-E5D4-5937-4F50-471526B1FD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614605" y="893931"/>
            <a:ext cx="3857548" cy="281943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03AB2F8-95D3-5F87-B2F9-2481707DA960}"/>
              </a:ext>
            </a:extLst>
          </p:cNvPr>
          <p:cNvSpPr txBox="1"/>
          <p:nvPr/>
        </p:nvSpPr>
        <p:spPr>
          <a:xfrm>
            <a:off x="228648" y="893931"/>
            <a:ext cx="571182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Courtesy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Christine LE GALLIARD </a:t>
            </a:r>
            <a:r>
              <a:rPr lang="pl-PL" dirty="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IJC Lab,  Orsay)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B7CBF22-15C1-494E-9626-D538D4E63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750" y="4299992"/>
            <a:ext cx="4711429" cy="214338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17CB26D-6B2A-FB35-1FCA-A83FB0C12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1" y="1389153"/>
            <a:ext cx="7237374" cy="581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3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ector1_mk">
            <a:extLst>
              <a:ext uri="{FF2B5EF4-FFF2-40B4-BE49-F238E27FC236}">
                <a16:creationId xmlns:a16="http://schemas.microsoft.com/office/drawing/2014/main" id="{E5A52765-6766-8642-B76E-F1E6ADC8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48" y="4260462"/>
            <a:ext cx="3461658" cy="259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189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640BB1F-A18E-E442-9F51-6C16D3D1510E}"/>
              </a:ext>
            </a:extLst>
          </p:cNvPr>
          <p:cNvSpPr txBox="1"/>
          <p:nvPr/>
        </p:nvSpPr>
        <p:spPr>
          <a:xfrm>
            <a:off x="183558" y="86512"/>
            <a:ext cx="11824882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measurement of gamma radiation, the best detector should have 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excellent energy and time resolution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 full energy peak efficiency 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internal radiation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best energy resolution is provided, at the moment, by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detectors but the cost, the maintenance and the performances in terms of time resolution are far from being ideal. In addition, the intrinsic full energy peak efficiency for high-energy gamma rays (5 MeV &lt; </a:t>
            </a:r>
            <a:r>
              <a:rPr lang="en-U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aseline="-25000" dirty="0" err="1">
                <a:solidFill>
                  <a:schemeClr val="bg1"/>
                </a:solidFill>
                <a:effectLst/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&lt; 30 MeV) is quite low and, at the moment, large volume single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crystals (e.g. vol. &gt; 1 liter) are not commercially available</a:t>
            </a:r>
            <a:r>
              <a:rPr lang="pl-PL" sz="2000" dirty="0">
                <a:solidFill>
                  <a:schemeClr val="bg1"/>
                </a:solidFill>
                <a:effectLst/>
              </a:rPr>
              <a:t>.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020264B-EE55-DA43-975E-44C307272EF5}"/>
              </a:ext>
            </a:extLst>
          </p:cNvPr>
          <p:cNvSpPr txBox="1"/>
          <p:nvPr/>
        </p:nvSpPr>
        <p:spPr>
          <a:xfrm>
            <a:off x="183558" y="2076358"/>
            <a:ext cx="118248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past decades, the measurements of high-energy gamma rays were done using arrays of scintillator detectors as for example (in the 80') the 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Oak Ridge Spin Spectrometer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the 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Darmstadt Crystal Ball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or the 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French Chateau de Crystal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TAPS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90' the  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Milano-Copenhagen-Krakow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collaboration built the 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Hector arra</a:t>
            </a:r>
            <a:r>
              <a:rPr lang="en-U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(based on large volume BaF</a:t>
            </a:r>
            <a:r>
              <a:rPr lang="en-US" sz="20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detectors) and, more recently, the 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Milano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group built the </a:t>
            </a:r>
            <a:r>
              <a:rPr lang="en-US" sz="20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Hector</a:t>
            </a:r>
            <a:r>
              <a:rPr lang="en-US" sz="2000" b="1" baseline="30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array 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(based on large volume LaBr</a:t>
            </a:r>
            <a:r>
              <a:rPr lang="en-US" sz="20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:Ce detectors).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Presently there are other detectors for high-energy gamma-rays: 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OSCAR,  CALIFA, ELIGANT, ….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WHY do we need another yet one?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8C50C38-C036-3A4C-8D36-9394A3088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58" y="4448053"/>
            <a:ext cx="5001389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l-PL" sz="1800" b="1" dirty="0">
                <a:solidFill>
                  <a:srgbClr val="FFFF00"/>
                </a:solidFill>
                <a:latin typeface="Comic Sans MS" charset="0"/>
              </a:rPr>
              <a:t>HECTOR</a:t>
            </a:r>
            <a:r>
              <a:rPr lang="pl-PL" sz="1800" dirty="0"/>
              <a:t>: 8 big (14cm x 18cm) BaF</a:t>
            </a:r>
            <a:r>
              <a:rPr lang="pl-PL" sz="1800" baseline="-25000" dirty="0"/>
              <a:t>2 </a:t>
            </a:r>
            <a:r>
              <a:rPr lang="pl-PL" sz="1800" dirty="0" err="1"/>
              <a:t>crystals</a:t>
            </a:r>
            <a:r>
              <a:rPr lang="pl-PL" sz="1800" dirty="0"/>
              <a:t> </a:t>
            </a:r>
          </a:p>
          <a:p>
            <a:pPr algn="l"/>
            <a:r>
              <a:rPr lang="pl-PL" sz="1800" dirty="0"/>
              <a:t>Time resolution &lt;1 </a:t>
            </a:r>
            <a:r>
              <a:rPr lang="pl-PL" sz="1800" dirty="0" err="1"/>
              <a:t>ns</a:t>
            </a:r>
            <a:endParaRPr lang="pl-PL" sz="1800" dirty="0"/>
          </a:p>
          <a:p>
            <a:pPr algn="l"/>
            <a:r>
              <a:rPr lang="pl-PL" sz="1800" dirty="0" err="1"/>
              <a:t>Energy</a:t>
            </a:r>
            <a:r>
              <a:rPr lang="pl-PL" sz="1800" dirty="0"/>
              <a:t> resolution = 11%</a:t>
            </a:r>
          </a:p>
          <a:p>
            <a:pPr algn="l"/>
            <a:r>
              <a:rPr lang="pl-PL" sz="1800" b="1" dirty="0">
                <a:solidFill>
                  <a:srgbClr val="FFFF00"/>
                </a:solidFill>
                <a:latin typeface="Comic Sans MS" charset="0"/>
              </a:rPr>
              <a:t>HELENA</a:t>
            </a:r>
            <a:r>
              <a:rPr lang="pl-PL" sz="1800" b="1" dirty="0">
                <a:latin typeface="Comic Sans MS" charset="0"/>
              </a:rPr>
              <a:t> (</a:t>
            </a:r>
            <a:r>
              <a:rPr lang="pl-PL" sz="1800" b="1" dirty="0" err="1">
                <a:latin typeface="Comic Sans MS" charset="0"/>
              </a:rPr>
              <a:t>multiplicity</a:t>
            </a:r>
            <a:r>
              <a:rPr lang="pl-PL" sz="1800" b="1" dirty="0">
                <a:latin typeface="Comic Sans MS" charset="0"/>
              </a:rPr>
              <a:t>)</a:t>
            </a:r>
            <a:r>
              <a:rPr lang="pl-PL" sz="1800" dirty="0"/>
              <a:t>: 38 small BaF2</a:t>
            </a:r>
          </a:p>
          <a:p>
            <a:pPr algn="l"/>
            <a:r>
              <a:rPr lang="pl-PL" sz="1800" dirty="0"/>
              <a:t>Time resolution </a:t>
            </a:r>
            <a:r>
              <a:rPr lang="pl-PL" sz="1800" dirty="0">
                <a:sym typeface="Symbol" charset="0"/>
              </a:rPr>
              <a:t></a:t>
            </a:r>
            <a:r>
              <a:rPr lang="pl-PL" sz="1800" dirty="0"/>
              <a:t> 500 </a:t>
            </a:r>
            <a:r>
              <a:rPr lang="pl-PL" sz="1800" dirty="0" err="1"/>
              <a:t>ps</a:t>
            </a:r>
            <a:endParaRPr lang="pl-PL" sz="18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DC5AD-B530-AE40-AA2F-2327A48887DD}"/>
              </a:ext>
            </a:extLst>
          </p:cNvPr>
          <p:cNvSpPr txBox="1"/>
          <p:nvPr/>
        </p:nvSpPr>
        <p:spPr>
          <a:xfrm>
            <a:off x="291831" y="5848158"/>
            <a:ext cx="4476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 err="1"/>
              <a:t>Used</a:t>
            </a:r>
            <a:r>
              <a:rPr lang="pl-PL" dirty="0"/>
              <a:t> in: </a:t>
            </a:r>
          </a:p>
          <a:p>
            <a:pPr algn="r"/>
            <a:r>
              <a:rPr lang="pl-PL" dirty="0"/>
              <a:t>NBI </a:t>
            </a:r>
            <a:r>
              <a:rPr lang="pl-PL" dirty="0" err="1"/>
              <a:t>Copehnagen</a:t>
            </a:r>
            <a:r>
              <a:rPr lang="pl-PL" dirty="0"/>
              <a:t>,  Grenoble, LNL Legnaro, </a:t>
            </a:r>
          </a:p>
          <a:p>
            <a:pPr algn="r"/>
            <a:r>
              <a:rPr lang="pl-PL" dirty="0"/>
              <a:t>GSI Darmstadt, CCB IFJ PAN</a:t>
            </a:r>
          </a:p>
        </p:txBody>
      </p:sp>
    </p:spTree>
    <p:extLst>
      <p:ext uri="{BB962C8B-B14F-4D97-AF65-F5344CB8AC3E}">
        <p14:creationId xmlns:p14="http://schemas.microsoft.com/office/powerpoint/2010/main" val="26895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46576E1-BD7A-0840-8D04-66753A8C5471}"/>
              </a:ext>
            </a:extLst>
          </p:cNvPr>
          <p:cNvSpPr txBox="1"/>
          <p:nvPr/>
        </p:nvSpPr>
        <p:spPr>
          <a:xfrm>
            <a:off x="403694" y="317346"/>
            <a:ext cx="11590509" cy="58785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pl-P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for &gt; 2025</a:t>
            </a:r>
          </a:p>
          <a:p>
            <a:endParaRPr lang="pl-PL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Campaigns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</a:p>
          <a:p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GANIL/SPIRAL2 </a:t>
            </a:r>
          </a:p>
          <a:p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 </a:t>
            </a:r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Accessing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pygmy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dipole </a:t>
            </a:r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neutron </a:t>
            </a:r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inelastic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GANIL-SPIRAL2/NFS”, </a:t>
            </a:r>
            <a:r>
              <a:rPr lang="pl-PL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Bahini</a:t>
            </a:r>
            <a:r>
              <a:rPr lang="pl-PL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Warsaw</a:t>
            </a: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Heavy </a:t>
            </a:r>
            <a:r>
              <a:rPr lang="pl-PL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HiSpec</a:t>
            </a: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l-PL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DeSpec@GSI</a:t>
            </a: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/FAIR?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Mumbai</a:t>
            </a:r>
            <a:r>
              <a:rPr lang="pl-P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46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216E4-DEC7-A849-B8AA-200832CE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3606"/>
            <a:ext cx="10294182" cy="10907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58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221075" y="979507"/>
            <a:ext cx="11763401" cy="5082214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concepts of 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phoswich (LaBr3+NaI, CeBr3+NaI)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cluster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of 9 phoswiches, were proved to work according to expectations based on simulations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from the first PARIS experiments done in GANIL, IPN Orsay and CCB at IFJ PAN Krakow, are coming and are promising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PARIS, either standalone or coupled to other detectors, performs well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present PARIS possesses 11 clusters (100 phoswich detectors)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campaigns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are planned  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IFJ PAN Krakow, 3 clusters (2025)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LNL Legnaro (10 clusters,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acillary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 to  AGATA, 2026?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Possibly at NFS GANIL/SPIRAL2 (2025 ?)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MoU </a:t>
            </a:r>
            <a:r>
              <a:rPr lang="en-US" sz="22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 2026 (ca. 16 clusters – 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4</a:t>
            </a:r>
            <a:r>
              <a:rPr lang="en-US" sz="2200" b="1" dirty="0">
                <a:solidFill>
                  <a:srgbClr val="FFFF00"/>
                </a:solidFill>
                <a:latin typeface="Symbol" pitchFamily="2" charset="2"/>
                <a:cs typeface="Arial" panose="020B0604020202020204" pitchFamily="34" charset="0"/>
              </a:rPr>
              <a:t>p 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 of the PARIS Calorimeter</a:t>
            </a:r>
            <a:r>
              <a:rPr lang="en-US" sz="22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signed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9709AF2-1560-B54B-8040-04DDEAB0077A}"/>
              </a:ext>
            </a:extLst>
          </p:cNvPr>
          <p:cNvSpPr txBox="1"/>
          <p:nvPr/>
        </p:nvSpPr>
        <p:spPr>
          <a:xfrm>
            <a:off x="10363765" y="6212180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paris.ifj.edu.pl</a:t>
            </a:r>
            <a:endParaRPr lang="pl-PL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D429284-F7F0-FF46-AE39-8CF1FF87B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7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F08BD85-3586-912B-E0D5-32204452B824}"/>
              </a:ext>
            </a:extLst>
          </p:cNvPr>
          <p:cNvSpPr txBox="1"/>
          <p:nvPr/>
        </p:nvSpPr>
        <p:spPr>
          <a:xfrm>
            <a:off x="221076" y="6166014"/>
            <a:ext cx="9685472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l-PL" sz="2400" b="1" dirty="0"/>
              <a:t>Open </a:t>
            </a:r>
            <a:r>
              <a:rPr lang="pl-PL" sz="2400" b="1" dirty="0" err="1"/>
              <a:t>session</a:t>
            </a:r>
            <a:r>
              <a:rPr lang="pl-PL" sz="2400" b="1" dirty="0"/>
              <a:t> of PARIS Collaboration </a:t>
            </a:r>
            <a:r>
              <a:rPr lang="pl-PL" sz="2400" b="1" dirty="0" err="1"/>
              <a:t>meeting</a:t>
            </a:r>
            <a:r>
              <a:rPr lang="pl-PL" sz="2400" b="1" dirty="0"/>
              <a:t>: </a:t>
            </a:r>
            <a:r>
              <a:rPr lang="pl-PL" sz="2400" b="1" dirty="0" err="1">
                <a:solidFill>
                  <a:srgbClr val="FFFF00"/>
                </a:solidFill>
              </a:rPr>
              <a:t>Bormio</a:t>
            </a:r>
            <a:r>
              <a:rPr lang="pl-PL" sz="2400" b="1" dirty="0">
                <a:solidFill>
                  <a:srgbClr val="FFFF00"/>
                </a:solidFill>
              </a:rPr>
              <a:t>, </a:t>
            </a:r>
            <a:r>
              <a:rPr lang="pl-PL" sz="2400" b="1" dirty="0" err="1">
                <a:solidFill>
                  <a:srgbClr val="FFFF00"/>
                </a:solidFill>
              </a:rPr>
              <a:t>February</a:t>
            </a:r>
            <a:r>
              <a:rPr lang="pl-PL" sz="2400" b="1" dirty="0">
                <a:solidFill>
                  <a:srgbClr val="FFFF00"/>
                </a:solidFill>
              </a:rPr>
              <a:t> 5-6, 2025  </a:t>
            </a:r>
          </a:p>
        </p:txBody>
      </p:sp>
    </p:spTree>
    <p:extLst>
      <p:ext uri="{BB962C8B-B14F-4D97-AF65-F5344CB8AC3E}">
        <p14:creationId xmlns:p14="http://schemas.microsoft.com/office/powerpoint/2010/main" val="94956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13CFA7D-0DA9-91D4-85B8-309B780477FA}"/>
              </a:ext>
            </a:extLst>
          </p:cNvPr>
          <p:cNvSpPr txBox="1"/>
          <p:nvPr/>
        </p:nvSpPr>
        <p:spPr>
          <a:xfrm>
            <a:off x="273995" y="1478127"/>
            <a:ext cx="11644009" cy="230832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pl-PL" sz="2400" dirty="0"/>
              <a:t>To </a:t>
            </a:r>
            <a:r>
              <a:rPr lang="pl-PL" sz="2400" dirty="0" err="1"/>
              <a:t>push</a:t>
            </a:r>
            <a:r>
              <a:rPr lang="pl-PL" sz="2400" dirty="0"/>
              <a:t> the </a:t>
            </a:r>
            <a:r>
              <a:rPr lang="pl-PL" sz="2400" dirty="0" err="1"/>
              <a:t>frontiers</a:t>
            </a:r>
            <a:r>
              <a:rPr lang="pl-PL" sz="2400" dirty="0"/>
              <a:t> of </a:t>
            </a:r>
            <a:r>
              <a:rPr lang="pl-PL" sz="2400" dirty="0" err="1"/>
              <a:t>spectroscopy</a:t>
            </a:r>
            <a:r>
              <a:rPr lang="pl-PL" sz="2400" dirty="0"/>
              <a:t> and </a:t>
            </a:r>
            <a:r>
              <a:rPr lang="pl-PL" sz="2400" dirty="0" err="1"/>
              <a:t>lifetime</a:t>
            </a:r>
            <a:r>
              <a:rPr lang="pl-PL" sz="2400" dirty="0"/>
              <a:t> </a:t>
            </a:r>
            <a:r>
              <a:rPr lang="pl-PL" sz="2400" dirty="0" err="1"/>
              <a:t>measurements</a:t>
            </a:r>
            <a:r>
              <a:rPr lang="pl-PL" sz="2400" dirty="0"/>
              <a:t> </a:t>
            </a:r>
            <a:r>
              <a:rPr lang="pl-PL" sz="2400" dirty="0" err="1"/>
              <a:t>at</a:t>
            </a:r>
            <a:r>
              <a:rPr lang="pl-PL" sz="2400" dirty="0"/>
              <a:t> the </a:t>
            </a:r>
            <a:r>
              <a:rPr lang="pl-PL" sz="2400" dirty="0" err="1"/>
              <a:t>limits</a:t>
            </a:r>
            <a:r>
              <a:rPr lang="pl-PL" sz="2400" dirty="0"/>
              <a:t> of </a:t>
            </a:r>
            <a:r>
              <a:rPr lang="pl-PL" sz="2400" dirty="0" err="1"/>
              <a:t>energy</a:t>
            </a:r>
            <a:r>
              <a:rPr lang="pl-PL" sz="2400" dirty="0"/>
              <a:t> and </a:t>
            </a:r>
            <a:r>
              <a:rPr lang="pl-PL" sz="2400" dirty="0" err="1"/>
              <a:t>production</a:t>
            </a:r>
            <a:r>
              <a:rPr lang="pl-PL" sz="2400" dirty="0"/>
              <a:t>, </a:t>
            </a:r>
            <a:r>
              <a:rPr lang="pl-PL" sz="2400" b="1" dirty="0" err="1">
                <a:solidFill>
                  <a:srgbClr val="FFFF00"/>
                </a:solidFill>
              </a:rPr>
              <a:t>superb</a:t>
            </a:r>
            <a:r>
              <a:rPr lang="pl-PL" sz="2400" b="1" dirty="0">
                <a:solidFill>
                  <a:srgbClr val="FFFF00"/>
                </a:solidFill>
              </a:rPr>
              <a:t> resolution and high-</a:t>
            </a:r>
            <a:r>
              <a:rPr lang="pl-PL" sz="2400" b="1" dirty="0" err="1">
                <a:solidFill>
                  <a:srgbClr val="FFFF00"/>
                </a:solidFill>
              </a:rPr>
              <a:t>efficiency</a:t>
            </a:r>
            <a:r>
              <a:rPr lang="pl-PL" sz="2400" b="1" dirty="0">
                <a:solidFill>
                  <a:srgbClr val="FFFF00"/>
                </a:solidFill>
              </a:rPr>
              <a:t> for gamma-</a:t>
            </a:r>
            <a:r>
              <a:rPr lang="pl-PL" sz="2400" b="1" dirty="0" err="1">
                <a:solidFill>
                  <a:srgbClr val="FFFF00"/>
                </a:solidFill>
              </a:rPr>
              <a:t>ray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b="1" dirty="0" err="1">
                <a:solidFill>
                  <a:srgbClr val="FFFF00"/>
                </a:solidFill>
              </a:rPr>
              <a:t>spectroscopy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b="1" dirty="0" err="1">
                <a:solidFill>
                  <a:srgbClr val="FFFF00"/>
                </a:solidFill>
              </a:rPr>
              <a:t>is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b="1" dirty="0" err="1">
                <a:solidFill>
                  <a:srgbClr val="FFFF00"/>
                </a:solidFill>
              </a:rPr>
              <a:t>essential</a:t>
            </a:r>
            <a:r>
              <a:rPr lang="pl-PL" sz="2400" dirty="0"/>
              <a:t>. </a:t>
            </a:r>
          </a:p>
          <a:p>
            <a:r>
              <a:rPr lang="pl-PL" sz="2400" dirty="0"/>
              <a:t>It </a:t>
            </a:r>
            <a:r>
              <a:rPr lang="pl-PL" sz="2400" dirty="0" err="1"/>
              <a:t>is</a:t>
            </a:r>
            <a:r>
              <a:rPr lang="pl-PL" sz="2400" dirty="0"/>
              <a:t> </a:t>
            </a:r>
            <a:r>
              <a:rPr lang="pl-PL" sz="2400" dirty="0" err="1"/>
              <a:t>therefore</a:t>
            </a:r>
            <a:r>
              <a:rPr lang="pl-PL" sz="2400" dirty="0"/>
              <a:t> </a:t>
            </a:r>
            <a:r>
              <a:rPr lang="pl-PL" sz="2400" dirty="0" err="1"/>
              <a:t>mandatory</a:t>
            </a:r>
            <a:r>
              <a:rPr lang="pl-PL" sz="2400" dirty="0"/>
              <a:t> to </a:t>
            </a:r>
            <a:r>
              <a:rPr lang="pl-PL" sz="2400" dirty="0" err="1"/>
              <a:t>recommend</a:t>
            </a:r>
            <a:r>
              <a:rPr lang="pl-PL" sz="2400" dirty="0"/>
              <a:t> the </a:t>
            </a:r>
            <a:r>
              <a:rPr lang="pl-PL" sz="2400" dirty="0" err="1"/>
              <a:t>full</a:t>
            </a:r>
            <a:r>
              <a:rPr lang="pl-PL" sz="2400" dirty="0"/>
              <a:t> </a:t>
            </a:r>
            <a:r>
              <a:rPr lang="pl-PL" sz="2400" dirty="0" err="1"/>
              <a:t>completion</a:t>
            </a:r>
            <a:r>
              <a:rPr lang="pl-PL" sz="2400" dirty="0"/>
              <a:t> of the </a:t>
            </a:r>
            <a:r>
              <a:rPr lang="pl-PL" sz="2400" dirty="0" err="1"/>
              <a:t>European</a:t>
            </a:r>
            <a:r>
              <a:rPr lang="pl-PL" sz="2400" dirty="0"/>
              <a:t> </a:t>
            </a:r>
            <a:r>
              <a:rPr lang="pl-PL" sz="2400" dirty="0" err="1"/>
              <a:t>flagship</a:t>
            </a:r>
            <a:r>
              <a:rPr lang="pl-PL" sz="2400" dirty="0"/>
              <a:t> gamma </a:t>
            </a:r>
            <a:r>
              <a:rPr lang="pl-PL" sz="2400" dirty="0" err="1"/>
              <a:t>spectrometer</a:t>
            </a:r>
            <a:r>
              <a:rPr lang="pl-PL" sz="2400" dirty="0"/>
              <a:t> </a:t>
            </a:r>
            <a:r>
              <a:rPr lang="pl-PL" sz="2400" b="1" dirty="0">
                <a:solidFill>
                  <a:srgbClr val="FFFF00"/>
                </a:solidFill>
              </a:rPr>
              <a:t>AGATA-4</a:t>
            </a:r>
            <a:r>
              <a:rPr lang="pl-PL" sz="2400" b="1" dirty="0">
                <a:solidFill>
                  <a:srgbClr val="FFFF00"/>
                </a:solidFill>
                <a:latin typeface="Symbol" pitchFamily="2" charset="2"/>
              </a:rPr>
              <a:t></a:t>
            </a:r>
            <a:r>
              <a:rPr lang="pl-PL" sz="2400" b="1" dirty="0">
                <a:solidFill>
                  <a:srgbClr val="FFFF00"/>
                </a:solidFill>
              </a:rPr>
              <a:t> (with </a:t>
            </a:r>
            <a:r>
              <a:rPr lang="pl-PL" sz="2400" b="1" dirty="0" err="1">
                <a:solidFill>
                  <a:srgbClr val="FFFF00"/>
                </a:solidFill>
              </a:rPr>
              <a:t>ancillaries</a:t>
            </a:r>
            <a:r>
              <a:rPr lang="pl-PL" sz="2400" b="1" dirty="0">
                <a:solidFill>
                  <a:srgbClr val="FFFF00"/>
                </a:solidFill>
              </a:rPr>
              <a:t>) </a:t>
            </a:r>
            <a:r>
              <a:rPr lang="pl-PL" sz="2400" dirty="0" err="1"/>
              <a:t>which</a:t>
            </a:r>
            <a:r>
              <a:rPr lang="pl-PL" sz="2400" dirty="0"/>
              <a:t> </a:t>
            </a:r>
            <a:r>
              <a:rPr lang="pl-PL" sz="2400" dirty="0" err="1"/>
              <a:t>is</a:t>
            </a:r>
            <a:r>
              <a:rPr lang="pl-PL" sz="2400" dirty="0"/>
              <a:t> and </a:t>
            </a:r>
            <a:r>
              <a:rPr lang="pl-PL" sz="2400" dirty="0" err="1"/>
              <a:t>will</a:t>
            </a:r>
            <a:r>
              <a:rPr lang="pl-PL" sz="2400" dirty="0"/>
              <a:t> </a:t>
            </a:r>
            <a:r>
              <a:rPr lang="pl-PL" sz="2400" dirty="0" err="1"/>
              <a:t>stay</a:t>
            </a:r>
            <a:r>
              <a:rPr lang="pl-PL" sz="2400" dirty="0"/>
              <a:t> the major </a:t>
            </a:r>
            <a:r>
              <a:rPr lang="pl-PL" sz="2400" dirty="0" err="1"/>
              <a:t>workhorse</a:t>
            </a:r>
            <a:r>
              <a:rPr lang="pl-PL" sz="2400" dirty="0"/>
              <a:t> for </a:t>
            </a:r>
            <a:r>
              <a:rPr lang="pl-PL" sz="2400" dirty="0" err="1"/>
              <a:t>nuclear</a:t>
            </a:r>
            <a:r>
              <a:rPr lang="pl-PL" sz="2400" dirty="0"/>
              <a:t> </a:t>
            </a:r>
            <a:r>
              <a:rPr lang="pl-PL" sz="2400" dirty="0" err="1"/>
              <a:t>structure</a:t>
            </a:r>
            <a:r>
              <a:rPr lang="pl-PL" sz="2400" dirty="0"/>
              <a:t> gamma-</a:t>
            </a:r>
            <a:r>
              <a:rPr lang="pl-PL" sz="2400" dirty="0" err="1"/>
              <a:t>spectroscopy</a:t>
            </a:r>
            <a:r>
              <a:rPr lang="pl-PL" sz="2400" dirty="0"/>
              <a:t> and </a:t>
            </a:r>
            <a:r>
              <a:rPr lang="pl-PL" sz="2400" dirty="0" err="1"/>
              <a:t>nuclear</a:t>
            </a:r>
            <a:r>
              <a:rPr lang="pl-PL" sz="2400" dirty="0"/>
              <a:t> </a:t>
            </a:r>
            <a:r>
              <a:rPr lang="pl-PL" sz="2400" dirty="0" err="1"/>
              <a:t>astrophysics</a:t>
            </a:r>
            <a:r>
              <a:rPr lang="pl-PL" sz="2400" dirty="0"/>
              <a:t> precision </a:t>
            </a:r>
            <a:r>
              <a:rPr lang="pl-PL" sz="2400" dirty="0" err="1"/>
              <a:t>physics</a:t>
            </a:r>
            <a:r>
              <a:rPr lang="pl-PL" sz="2400" dirty="0"/>
              <a:t>, </a:t>
            </a:r>
            <a:r>
              <a:rPr lang="pl-PL" sz="2400" dirty="0" err="1"/>
              <a:t>at</a:t>
            </a:r>
            <a:r>
              <a:rPr lang="pl-PL" sz="2400" dirty="0"/>
              <a:t> </a:t>
            </a:r>
            <a:r>
              <a:rPr lang="pl-PL" sz="2400" dirty="0" err="1"/>
              <a:t>both</a:t>
            </a:r>
            <a:r>
              <a:rPr lang="pl-PL" sz="2400" dirty="0"/>
              <a:t> </a:t>
            </a:r>
            <a:r>
              <a:rPr lang="pl-PL" sz="2400" dirty="0" err="1"/>
              <a:t>radioactive</a:t>
            </a:r>
            <a:r>
              <a:rPr lang="pl-PL" sz="2400" dirty="0"/>
              <a:t> and </a:t>
            </a:r>
            <a:r>
              <a:rPr lang="pl-PL" sz="2400" dirty="0" err="1"/>
              <a:t>stable</a:t>
            </a:r>
            <a:r>
              <a:rPr lang="pl-PL" sz="2400" dirty="0"/>
              <a:t> </a:t>
            </a:r>
            <a:r>
              <a:rPr lang="pl-PL" sz="2400" dirty="0" err="1"/>
              <a:t>ion-beam</a:t>
            </a:r>
            <a:r>
              <a:rPr lang="pl-PL" sz="2400" dirty="0"/>
              <a:t> </a:t>
            </a:r>
            <a:r>
              <a:rPr lang="pl-PL" sz="2400" dirty="0" err="1"/>
              <a:t>facilities</a:t>
            </a:r>
            <a:r>
              <a:rPr lang="pl-PL" sz="2400" dirty="0"/>
              <a:t>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779BEC2-A2D1-50A0-3D77-D18F3C9BE75C}"/>
              </a:ext>
            </a:extLst>
          </p:cNvPr>
          <p:cNvSpPr txBox="1"/>
          <p:nvPr/>
        </p:nvSpPr>
        <p:spPr>
          <a:xfrm>
            <a:off x="428016" y="520511"/>
            <a:ext cx="657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err="1"/>
              <a:t>Another</a:t>
            </a:r>
            <a:r>
              <a:rPr lang="pl-PL" i="1" dirty="0"/>
              <a:t> </a:t>
            </a:r>
            <a:r>
              <a:rPr lang="pl-PL" i="1" dirty="0" err="1"/>
              <a:t>excerpt</a:t>
            </a:r>
            <a:r>
              <a:rPr lang="pl-PL" i="1" dirty="0"/>
              <a:t> from the </a:t>
            </a:r>
          </a:p>
          <a:p>
            <a:r>
              <a:rPr lang="pl-PL" b="1" i="1" dirty="0"/>
              <a:t>NUPECC </a:t>
            </a:r>
            <a:r>
              <a:rPr lang="pl-PL" b="1" i="1" dirty="0" err="1"/>
              <a:t>Long</a:t>
            </a:r>
            <a:r>
              <a:rPr lang="pl-PL" b="1" i="1" dirty="0"/>
              <a:t> </a:t>
            </a:r>
            <a:r>
              <a:rPr lang="pl-PL" b="1" i="1" dirty="0" err="1"/>
              <a:t>Range</a:t>
            </a:r>
            <a:r>
              <a:rPr lang="pl-PL" b="1" i="1" dirty="0"/>
              <a:t> Plan  2024  </a:t>
            </a:r>
            <a:r>
              <a:rPr lang="pl-PL" i="1" dirty="0"/>
              <a:t>(</a:t>
            </a:r>
            <a:r>
              <a:rPr lang="pl-PL" i="1" dirty="0" err="1"/>
              <a:t>still</a:t>
            </a:r>
            <a:r>
              <a:rPr lang="pl-PL" i="1" dirty="0"/>
              <a:t> </a:t>
            </a:r>
            <a:r>
              <a:rPr lang="pl-PL" i="1" dirty="0" err="1"/>
              <a:t>under</a:t>
            </a:r>
            <a:r>
              <a:rPr lang="pl-PL" i="1" dirty="0"/>
              <a:t> </a:t>
            </a:r>
            <a:r>
              <a:rPr lang="pl-PL" i="1" dirty="0" err="1"/>
              <a:t>preparation</a:t>
            </a:r>
            <a:r>
              <a:rPr lang="pl-PL" i="1" dirty="0"/>
              <a:t>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EAEBE0-5AB5-0E65-A9A8-5E779AEBC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14" b="16731"/>
          <a:stretch/>
        </p:blipFill>
        <p:spPr>
          <a:xfrm>
            <a:off x="8796795" y="4096498"/>
            <a:ext cx="2569794" cy="2509581"/>
          </a:xfrm>
          <a:prstGeom prst="rect">
            <a:avLst/>
          </a:prstGeom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1EA55A5A-A42E-286A-8A40-0259AB42F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953" y="4231687"/>
            <a:ext cx="5749047" cy="250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607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788670" y="0"/>
            <a:ext cx="5502275" cy="909638"/>
          </a:xfrm>
          <a:noFill/>
        </p:spPr>
        <p:txBody>
          <a:bodyPr/>
          <a:lstStyle/>
          <a:p>
            <a:r>
              <a:rPr lang="en-GB" b="1" dirty="0">
                <a:latin typeface="+mn-lt"/>
              </a:rPr>
              <a:t>Acknowledgements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802916"/>
            <a:ext cx="12012930" cy="5772982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M. Ciemała, M. Kmiecik, B. Fornal, P. Bednarczyk, M. Ziębliński, J. Grębosz, B.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Sowicki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et al. (IFJ PAN Kraków)</a:t>
            </a:r>
          </a:p>
          <a:p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Lewitowicz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, E. Clement, A.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Lemasson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et al.. (GANIL)</a:t>
            </a:r>
          </a:p>
          <a:p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O.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Dorvaux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, C. Schmitt et al.. (IHPC Strasbourg)</a:t>
            </a:r>
          </a:p>
          <a:p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J. Wilson, I.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Matea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, Ch. le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Galliard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et al. </a:t>
            </a:r>
            <a:r>
              <a:rPr lang="pl-PL" sz="16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(IPN Orsay)</a:t>
            </a:r>
            <a:endParaRPr lang="pl-PL" sz="16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P.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Napiorkowski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, K. Hadyńska-Klęk et al. (HIL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Warsaw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Bracco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, S. Leoni, F.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Camera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,  S.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Brambilla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, F.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Crespi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et al. (University of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Milano</a:t>
            </a:r>
            <a:r>
              <a:rPr lang="pl-PL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pl-PL" sz="16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V.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Nanal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, C.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Gosh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, B.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Dey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, I.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Mazumdar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et al. (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India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D. Jenkins et al. (York), W.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Catford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(U.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Surrey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Stanoiu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et al.. (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Bucharest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J.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Gerl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(GSI), </a:t>
            </a:r>
          </a:p>
          <a:p>
            <a:r>
              <a:rPr lang="pl-PL" sz="1600" b="1" i="1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PARIS, AGATA, VAMOS, </a:t>
            </a:r>
            <a:r>
              <a:rPr lang="pl-PL" sz="1600" b="1" i="1" dirty="0" err="1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nuBall</a:t>
            </a:r>
            <a:r>
              <a:rPr lang="pl-PL" sz="1600" b="1" i="1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LICORNE </a:t>
            </a:r>
            <a:r>
              <a:rPr lang="pl-PL" sz="1600" b="1" i="1" dirty="0" err="1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collaborations</a:t>
            </a:r>
            <a:endParaRPr lang="pl-PL" sz="1600" b="1" i="1" dirty="0">
              <a:solidFill>
                <a:schemeClr val="tx1">
                  <a:lumMod val="9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pl-PL" sz="1600" b="1" i="1" dirty="0">
                <a:latin typeface="Arial" charset="0"/>
                <a:ea typeface="Arial" charset="0"/>
                <a:cs typeface="Arial" charset="0"/>
              </a:rPr>
              <a:t>Technical </a:t>
            </a:r>
            <a:r>
              <a:rPr lang="pl-PL" sz="1600" b="1" i="1" dirty="0" err="1">
                <a:latin typeface="Arial" charset="0"/>
                <a:ea typeface="Arial" charset="0"/>
                <a:cs typeface="Arial" charset="0"/>
              </a:rPr>
              <a:t>staff</a:t>
            </a:r>
            <a:r>
              <a:rPr lang="pl-PL" sz="1600" b="1" i="1" dirty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pl-PL" sz="1600" b="1" i="1" dirty="0" err="1">
                <a:latin typeface="Arial" charset="0"/>
                <a:ea typeface="Arial" charset="0"/>
                <a:cs typeface="Arial" charset="0"/>
              </a:rPr>
              <a:t>IJCLab</a:t>
            </a:r>
            <a:r>
              <a:rPr lang="pl-PL" sz="1600" b="1" i="1" dirty="0">
                <a:latin typeface="Arial" charset="0"/>
                <a:ea typeface="Arial" charset="0"/>
                <a:cs typeface="Arial" charset="0"/>
              </a:rPr>
              <a:t> Orsay, IFJ PAN </a:t>
            </a:r>
            <a:r>
              <a:rPr lang="pl-PL" sz="1600" b="1" i="1" dirty="0" err="1">
                <a:latin typeface="Arial" charset="0"/>
                <a:ea typeface="Arial" charset="0"/>
                <a:cs typeface="Arial" charset="0"/>
              </a:rPr>
              <a:t>Krakow</a:t>
            </a:r>
            <a:r>
              <a:rPr lang="pl-PL" sz="1600" b="1" i="1" dirty="0">
                <a:latin typeface="Arial" charset="0"/>
                <a:ea typeface="Arial" charset="0"/>
                <a:cs typeface="Arial" charset="0"/>
              </a:rPr>
              <a:t>, GANIL Caen, ATOMKI </a:t>
            </a:r>
            <a:r>
              <a:rPr lang="pl-PL" sz="1600" b="1" i="1" dirty="0" err="1">
                <a:latin typeface="Arial" charset="0"/>
                <a:ea typeface="Arial" charset="0"/>
                <a:cs typeface="Arial" charset="0"/>
              </a:rPr>
              <a:t>Debrecen</a:t>
            </a:r>
            <a:endParaRPr lang="pl-PL" sz="1600" b="1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pl-PL" sz="1600" b="1" i="1" dirty="0">
                <a:latin typeface="Arial" charset="0"/>
                <a:ea typeface="Arial" charset="0"/>
                <a:cs typeface="Arial" charset="0"/>
              </a:rPr>
              <a:t>Saint Gobain and </a:t>
            </a:r>
            <a:r>
              <a:rPr lang="pl-PL" sz="1600" b="1" i="1" dirty="0" err="1">
                <a:latin typeface="Arial" charset="0"/>
                <a:ea typeface="Arial" charset="0"/>
                <a:cs typeface="Arial" charset="0"/>
              </a:rPr>
              <a:t>Scionix</a:t>
            </a:r>
            <a:r>
              <a:rPr lang="pl-PL" sz="1600" b="1" i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pl-PL" sz="1800" b="1" i="1" dirty="0">
                <a:latin typeface="Arial" charset="0"/>
                <a:ea typeface="Arial" charset="0"/>
                <a:cs typeface="Arial" charset="0"/>
              </a:rPr>
              <a:t>ENSAR2 and EURO-LABS (TNA </a:t>
            </a:r>
            <a:r>
              <a:rPr lang="pl-PL" sz="1800" b="1" i="1" dirty="0" err="1">
                <a:latin typeface="Arial" charset="0"/>
                <a:ea typeface="Arial" charset="0"/>
                <a:cs typeface="Arial" charset="0"/>
              </a:rPr>
              <a:t>support</a:t>
            </a:r>
            <a:r>
              <a:rPr lang="pl-PL" sz="1800" b="1" i="1" dirty="0">
                <a:latin typeface="Arial" charset="0"/>
                <a:ea typeface="Arial" charset="0"/>
                <a:cs typeface="Arial" charset="0"/>
              </a:rPr>
              <a:t>), </a:t>
            </a:r>
            <a:r>
              <a:rPr lang="pl-PL" sz="1800" b="1" i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COPIGAL</a:t>
            </a:r>
            <a:r>
              <a:rPr lang="pl-PL" sz="1800" b="1" i="1" dirty="0">
                <a:latin typeface="Arial" charset="0"/>
                <a:ea typeface="Arial" charset="0"/>
                <a:cs typeface="Arial" charset="0"/>
              </a:rPr>
              <a:t> and POLITA </a:t>
            </a:r>
            <a:r>
              <a:rPr lang="pl-PL" sz="1800" b="1" i="1" dirty="0" err="1">
                <a:latin typeface="Arial" charset="0"/>
                <a:ea typeface="Arial" charset="0"/>
                <a:cs typeface="Arial" charset="0"/>
              </a:rPr>
              <a:t>collaboration</a:t>
            </a:r>
            <a:r>
              <a:rPr lang="pl-PL" sz="18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l-PL" sz="1800" b="1" i="1" dirty="0" err="1">
                <a:latin typeface="Arial" charset="0"/>
                <a:ea typeface="Arial" charset="0"/>
                <a:cs typeface="Arial" charset="0"/>
              </a:rPr>
              <a:t>projects</a:t>
            </a:r>
            <a:r>
              <a:rPr lang="pl-PL" sz="1800" b="1" i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pl-PL" sz="1800" b="1" i="1" dirty="0" err="1">
                <a:latin typeface="Arial" charset="0"/>
                <a:ea typeface="Arial" charset="0"/>
                <a:cs typeface="Arial" charset="0"/>
              </a:rPr>
              <a:t>Polish</a:t>
            </a:r>
            <a:r>
              <a:rPr lang="pl-PL" sz="1800" b="1" i="1" dirty="0">
                <a:latin typeface="Arial" charset="0"/>
                <a:ea typeface="Arial" charset="0"/>
                <a:cs typeface="Arial" charset="0"/>
              </a:rPr>
              <a:t> NCN </a:t>
            </a:r>
            <a:r>
              <a:rPr lang="pl-PL" sz="1800" b="1" i="1" dirty="0" err="1">
                <a:latin typeface="Arial" charset="0"/>
                <a:ea typeface="Arial" charset="0"/>
                <a:cs typeface="Arial" charset="0"/>
              </a:rPr>
              <a:t>grants</a:t>
            </a:r>
            <a:endParaRPr lang="pl-PL" sz="1800" b="1" i="1" dirty="0">
              <a:latin typeface="Arial" charset="0"/>
              <a:ea typeface="Arial" charset="0"/>
              <a:cs typeface="Arial" charset="0"/>
            </a:endParaRPr>
          </a:p>
          <a:p>
            <a:endParaRPr lang="pl-PL" sz="1800" b="1" i="1" dirty="0">
              <a:latin typeface="Arial" charset="0"/>
              <a:ea typeface="Arial" charset="0"/>
              <a:cs typeface="Arial" charset="0"/>
            </a:endParaRPr>
          </a:p>
          <a:p>
            <a:endParaRPr lang="pl-PL" sz="1800" b="1" i="1" dirty="0">
              <a:latin typeface="Arial" charset="0"/>
              <a:ea typeface="Arial" charset="0"/>
              <a:cs typeface="Arial" charset="0"/>
            </a:endParaRPr>
          </a:p>
          <a:p>
            <a:endParaRPr lang="pl-PL" sz="18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387CFD3-597C-9348-A6C5-8F036B4A3C19}"/>
              </a:ext>
            </a:extLst>
          </p:cNvPr>
          <p:cNvSpPr txBox="1"/>
          <p:nvPr/>
        </p:nvSpPr>
        <p:spPr>
          <a:xfrm>
            <a:off x="1095270" y="6923314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701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CC67B97-1703-AD4F-B745-F4F0FCD54D46}"/>
              </a:ext>
            </a:extLst>
          </p:cNvPr>
          <p:cNvSpPr txBox="1"/>
          <p:nvPr/>
        </p:nvSpPr>
        <p:spPr>
          <a:xfrm>
            <a:off x="216569" y="80211"/>
            <a:ext cx="11148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Example of physics case for which better detector array is needed: </a:t>
            </a:r>
          </a:p>
          <a:p>
            <a:pPr algn="ctr"/>
            <a:r>
              <a:rPr lang="en-GB" sz="2400" b="1" dirty="0">
                <a:solidFill>
                  <a:srgbClr val="FFFF00"/>
                </a:solidFill>
              </a:rPr>
              <a:t>“A search for nuclear Jacobi and Poincare shape transitions”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633D61E5-4154-FF42-970A-0601040F6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14" y="1098387"/>
            <a:ext cx="446948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HECTOR + EUROBALL </a:t>
            </a:r>
            <a:r>
              <a:rPr lang="pl-PL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experiments</a:t>
            </a: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Strasbourg (France)</a:t>
            </a:r>
          </a:p>
        </p:txBody>
      </p:sp>
      <p:pic>
        <p:nvPicPr>
          <p:cNvPr id="13" name="Picture 4" descr="Hect4">
            <a:extLst>
              <a:ext uri="{FF2B5EF4-FFF2-40B4-BE49-F238E27FC236}">
                <a16:creationId xmlns:a16="http://schemas.microsoft.com/office/drawing/2014/main" id="{3BCC3515-7091-BA4F-9652-05E67E21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24074" r="26389" b="10185"/>
          <a:stretch>
            <a:fillRect/>
          </a:stretch>
        </p:blipFill>
        <p:spPr bwMode="auto">
          <a:xfrm>
            <a:off x="105098" y="1768117"/>
            <a:ext cx="4233492" cy="500910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189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B423F811-8838-7F41-8775-06D18E0B7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590" y="3539014"/>
            <a:ext cx="5572434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l-P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A.Maj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 </a:t>
            </a:r>
            <a:r>
              <a:rPr lang="pl-P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A731, 319 (2004)</a:t>
            </a:r>
          </a:p>
          <a:p>
            <a:pPr algn="l"/>
            <a:r>
              <a:rPr lang="pl-P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A.Maj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pl-PL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J. A20, 165 (2004)</a:t>
            </a: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Kmiecik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Acta 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Pol. B36, 1169 (2005)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64ED8B3F-5367-4C4B-AC3A-64530D19F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816" y="2067533"/>
            <a:ext cx="4267201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r>
              <a:rPr lang="pl-PL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pl-PL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l-PL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</a:t>
            </a:r>
            <a:r>
              <a:rPr lang="pl-PL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 </a:t>
            </a:r>
            <a:r>
              <a:rPr lang="pl-PL" sz="2000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pl-PL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Ti*</a:t>
            </a:r>
          </a:p>
          <a:p>
            <a:pPr algn="l" eaLnBrk="1" hangingPunct="1"/>
            <a:r>
              <a:rPr lang="pl-PL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l-PL" sz="2000" b="1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pl-PL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</a:t>
            </a:r>
            <a:r>
              <a:rPr lang="pl-PL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pl-PL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MT Extra" charset="0"/>
              </a:rPr>
              <a:t>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 E* = 88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0CFA8E5F-1972-7845-94DD-19F9842F1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590" y="4468896"/>
            <a:ext cx="7612796" cy="2308324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The </a:t>
            </a:r>
            <a:r>
              <a:rPr lang="pl-PL" sz="2400" b="1" dirty="0" err="1">
                <a:solidFill>
                  <a:schemeClr val="tx1"/>
                </a:solidFill>
              </a:rPr>
              <a:t>existence</a:t>
            </a:r>
            <a:r>
              <a:rPr lang="pl-PL" sz="2400" b="1" dirty="0">
                <a:solidFill>
                  <a:schemeClr val="tx1"/>
                </a:solidFill>
              </a:rPr>
              <a:t> of </a:t>
            </a:r>
            <a:r>
              <a:rPr lang="pl-PL" sz="2400" b="1" dirty="0" err="1">
                <a:solidFill>
                  <a:srgbClr val="FFFF00"/>
                </a:solidFill>
              </a:rPr>
              <a:t>Jacobi's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b="1" dirty="0" err="1">
                <a:solidFill>
                  <a:srgbClr val="FFFF00"/>
                </a:solidFill>
              </a:rPr>
              <a:t>nuclear</a:t>
            </a:r>
            <a:r>
              <a:rPr lang="pl-PL" sz="2400" b="1" dirty="0">
                <a:solidFill>
                  <a:srgbClr val="FFFF00"/>
                </a:solidFill>
              </a:rPr>
              <a:t> </a:t>
            </a:r>
            <a:r>
              <a:rPr lang="pl-PL" sz="2400" b="1" dirty="0" err="1">
                <a:solidFill>
                  <a:srgbClr val="FFFF00"/>
                </a:solidFill>
              </a:rPr>
              <a:t>shapes</a:t>
            </a:r>
            <a:r>
              <a:rPr lang="pl-PL" sz="2400" b="1" dirty="0">
                <a:solidFill>
                  <a:srgbClr val="FFFF00"/>
                </a:solidFill>
              </a:rPr>
              <a:t> in </a:t>
            </a:r>
            <a:r>
              <a:rPr lang="pl-PL" sz="2400" b="1" baseline="30000" dirty="0">
                <a:solidFill>
                  <a:srgbClr val="FFFF00"/>
                </a:solidFill>
              </a:rPr>
              <a:t>46</a:t>
            </a:r>
            <a:r>
              <a:rPr lang="pl-PL" sz="2400" b="1" dirty="0">
                <a:solidFill>
                  <a:srgbClr val="FFFF00"/>
                </a:solidFill>
              </a:rPr>
              <a:t>Ti </a:t>
            </a:r>
            <a:r>
              <a:rPr lang="pl-PL" sz="2400" b="1" dirty="0" err="1">
                <a:solidFill>
                  <a:schemeClr val="tx1"/>
                </a:solidFill>
              </a:rPr>
              <a:t>at</a:t>
            </a:r>
            <a:r>
              <a:rPr lang="pl-PL" sz="2400" b="1" dirty="0">
                <a:solidFill>
                  <a:schemeClr val="tx1"/>
                </a:solidFill>
              </a:rPr>
              <a:t> high </a:t>
            </a:r>
            <a:r>
              <a:rPr lang="pl-PL" sz="2400" b="1" dirty="0" err="1">
                <a:solidFill>
                  <a:schemeClr val="tx1"/>
                </a:solidFill>
              </a:rPr>
              <a:t>spins</a:t>
            </a:r>
            <a:r>
              <a:rPr lang="pl-PL" sz="2400" b="1" dirty="0">
                <a:solidFill>
                  <a:schemeClr val="tx1"/>
                </a:solidFill>
              </a:rPr>
              <a:t> was </a:t>
            </a:r>
            <a:r>
              <a:rPr lang="pl-PL" sz="2400" b="1" dirty="0" err="1">
                <a:solidFill>
                  <a:schemeClr val="tx1"/>
                </a:solidFill>
              </a:rPr>
              <a:t>confirmed</a:t>
            </a:r>
            <a:r>
              <a:rPr lang="pl-PL" sz="2400" b="1" dirty="0">
                <a:solidFill>
                  <a:schemeClr val="tx1"/>
                </a:solidFill>
              </a:rPr>
              <a:t>.</a:t>
            </a:r>
          </a:p>
          <a:p>
            <a:endParaRPr lang="pl-PL" sz="2400" b="1" u="sng" dirty="0"/>
          </a:p>
          <a:p>
            <a:r>
              <a:rPr lang="pl-PL" sz="2400" b="1" i="1" dirty="0">
                <a:solidFill>
                  <a:srgbClr val="FFFF00"/>
                </a:solidFill>
              </a:rPr>
              <a:t>BUT STUDIES OF SUCH EFFECTS IN HEAVIER NUCLEI AND ESPECIALLY -  A SEARCH FOR POINCARE SHAPES REQUIRE MUCH MORE EFFECTIVE DETECTOR</a:t>
            </a:r>
            <a:r>
              <a:rPr lang="pl-PL" sz="2400" b="1" i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502135DF-2E99-9E4F-9BE2-9E7738BAD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t="44495" r="44341" b="44208"/>
          <a:stretch>
            <a:fillRect/>
          </a:stretch>
        </p:blipFill>
        <p:spPr bwMode="auto">
          <a:xfrm>
            <a:off x="7802185" y="943824"/>
            <a:ext cx="4267201" cy="262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77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CC67B97-1703-AD4F-B745-F4F0FCD54D46}"/>
              </a:ext>
            </a:extLst>
          </p:cNvPr>
          <p:cNvSpPr txBox="1"/>
          <p:nvPr/>
        </p:nvSpPr>
        <p:spPr>
          <a:xfrm>
            <a:off x="121143" y="71600"/>
            <a:ext cx="833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Example of physics case requiring better detector array:</a:t>
            </a:r>
          </a:p>
          <a:p>
            <a:r>
              <a:rPr lang="en-GB" sz="2400" b="1" dirty="0"/>
              <a:t>Properties hot superheavy nuclei</a:t>
            </a:r>
          </a:p>
        </p:txBody>
      </p:sp>
      <p:pic>
        <p:nvPicPr>
          <p:cNvPr id="7" name="Obraz 4">
            <a:extLst>
              <a:ext uri="{FF2B5EF4-FFF2-40B4-BE49-F238E27FC236}">
                <a16:creationId xmlns:a16="http://schemas.microsoft.com/office/drawing/2014/main" id="{4A896557-B931-DD45-8DF0-79D0EAB5C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59" y="902595"/>
            <a:ext cx="7275844" cy="178738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01C9372-FC7D-B54B-AC88-4F903B7F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-183" r="-1569" b="183"/>
          <a:stretch>
            <a:fillRect/>
          </a:stretch>
        </p:blipFill>
        <p:spPr bwMode="auto">
          <a:xfrm>
            <a:off x="318197" y="902596"/>
            <a:ext cx="4173415" cy="585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E2B2DF1A-6236-A34C-BB3D-AE6FE8E05814}"/>
              </a:ext>
            </a:extLst>
          </p:cNvPr>
          <p:cNvSpPr/>
          <p:nvPr/>
        </p:nvSpPr>
        <p:spPr>
          <a:xfrm>
            <a:off x="4597959" y="2768517"/>
            <a:ext cx="7346906" cy="378565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Difference </a:t>
            </a:r>
            <a:r>
              <a:rPr lang="en-US" sz="2400" b="1" dirty="0">
                <a:cs typeface="Arial" panose="020B0604020202020204" pitchFamily="34" charset="0"/>
              </a:rPr>
              <a:t>between the two gamma spectra in coincidence with fission fragments </a:t>
            </a:r>
            <a:r>
              <a:rPr 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shows a bump in the range of the GDR energy predicted for the composite system  - </a:t>
            </a:r>
            <a:r>
              <a:rPr lang="en-US" sz="2400" b="1" dirty="0">
                <a:cs typeface="Arial" panose="020B0604020202020204" pitchFamily="34" charset="0"/>
              </a:rPr>
              <a:t>E</a:t>
            </a:r>
            <a:r>
              <a:rPr lang="en-US" sz="2400" b="1" baseline="-25000" dirty="0">
                <a:cs typeface="Arial" panose="020B0604020202020204" pitchFamily="34" charset="0"/>
              </a:rPr>
              <a:t>GDR</a:t>
            </a:r>
            <a:r>
              <a:rPr lang="en-US" sz="2400" b="1" dirty="0">
                <a:cs typeface="Arial" panose="020B0604020202020204" pitchFamily="34" charset="0"/>
              </a:rPr>
              <a:t> (A = 272) ≈ 12.2 MeV</a:t>
            </a:r>
          </a:p>
          <a:p>
            <a:pPr algn="just">
              <a:defRPr/>
            </a:pPr>
            <a:r>
              <a:rPr lang="en-US" sz="2400" b="1" dirty="0">
                <a:cs typeface="Arial" panose="020B0604020202020204" pitchFamily="34" charset="0"/>
              </a:rPr>
              <a:t>This means that we could </a:t>
            </a:r>
            <a:r>
              <a:rPr 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isolate the pre-fission GDR gamma-decay of hot superheavy nuclei</a:t>
            </a:r>
            <a:r>
              <a:rPr lang="en-US" sz="2400" b="1" dirty="0">
                <a:cs typeface="Arial" panose="020B0604020202020204" pitchFamily="34" charset="0"/>
              </a:rPr>
              <a:t>, using differential technique.</a:t>
            </a:r>
          </a:p>
          <a:p>
            <a:pPr algn="just">
              <a:defRPr/>
            </a:pPr>
            <a:endParaRPr lang="en-US" sz="2400" b="1" dirty="0"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2400" b="1" i="1" dirty="0">
                <a:solidFill>
                  <a:srgbClr val="FFFF00"/>
                </a:solidFill>
                <a:cs typeface="Arial" panose="020B0604020202020204" pitchFamily="34" charset="0"/>
              </a:rPr>
              <a:t>TO APPLY THE TECHNIQUE FOR HEAVIER NUCLEI – MORE EFFICIENT ARRAY IS NEEDED</a:t>
            </a:r>
          </a:p>
        </p:txBody>
      </p:sp>
    </p:spTree>
    <p:extLst>
      <p:ext uri="{BB962C8B-B14F-4D97-AF65-F5344CB8AC3E}">
        <p14:creationId xmlns:p14="http://schemas.microsoft.com/office/powerpoint/2010/main" val="4212069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C15623B-58B8-824D-A048-87423FE96C3E}"/>
              </a:ext>
            </a:extLst>
          </p:cNvPr>
          <p:cNvSpPr txBox="1"/>
          <p:nvPr/>
        </p:nvSpPr>
        <p:spPr>
          <a:xfrm>
            <a:off x="217964" y="953875"/>
            <a:ext cx="11717874" cy="538609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b="1" u="sng" dirty="0"/>
              <a:t>The new gamma calorimeter shall: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be </a:t>
            </a:r>
            <a:r>
              <a:rPr lang="en-GB" sz="2400" dirty="0">
                <a:solidFill>
                  <a:srgbClr val="FFFF00"/>
                </a:solidFill>
              </a:rPr>
              <a:t>transportable</a:t>
            </a:r>
            <a:r>
              <a:rPr lang="en-GB" sz="2400" dirty="0"/>
              <a:t> (between different facilities: SPIRAL2, ALTO, Legnaro, Kraków, Warsaw, Mumbai,...)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be </a:t>
            </a:r>
            <a:r>
              <a:rPr lang="en-GB" sz="2400" dirty="0">
                <a:solidFill>
                  <a:srgbClr val="FFFF00"/>
                </a:solidFill>
              </a:rPr>
              <a:t>modular</a:t>
            </a:r>
            <a:r>
              <a:rPr lang="en-GB" sz="2400" dirty="0"/>
              <a:t> (to be connected with other detectors: AGATA, EXOGAM, GRIT, NEDA, FAZIA, ACTAR, VAMOS,…)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have high </a:t>
            </a:r>
            <a:r>
              <a:rPr lang="en-GB" sz="2400" dirty="0">
                <a:solidFill>
                  <a:srgbClr val="FFFF00"/>
                </a:solidFill>
              </a:rPr>
              <a:t>granulation</a:t>
            </a:r>
            <a:r>
              <a:rPr lang="en-GB" sz="2400" dirty="0"/>
              <a:t> (multiplicity measurement, Doppler correction,...)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have very </a:t>
            </a:r>
            <a:r>
              <a:rPr lang="en-GB" sz="2400" dirty="0">
                <a:solidFill>
                  <a:srgbClr val="FFFF00"/>
                </a:solidFill>
              </a:rPr>
              <a:t>high efficiency </a:t>
            </a:r>
            <a:r>
              <a:rPr lang="en-GB" sz="2400" dirty="0"/>
              <a:t>for high-e</a:t>
            </a:r>
            <a:r>
              <a:rPr lang="en-GB" sz="2400" dirty="0">
                <a:solidFill>
                  <a:srgbClr val="FFFF00"/>
                </a:solidFill>
              </a:rPr>
              <a:t>nergy </a:t>
            </a:r>
            <a:r>
              <a:rPr lang="el-GR" sz="2400" dirty="0">
                <a:solidFill>
                  <a:srgbClr val="FFFF00"/>
                </a:solidFill>
              </a:rPr>
              <a:t>γ-</a:t>
            </a:r>
            <a:r>
              <a:rPr lang="en-GB" sz="2400" dirty="0">
                <a:solidFill>
                  <a:srgbClr val="FFFF00"/>
                </a:solidFill>
              </a:rPr>
              <a:t>rays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have </a:t>
            </a:r>
            <a:r>
              <a:rPr lang="en-GB" sz="2400" dirty="0">
                <a:solidFill>
                  <a:srgbClr val="FFFF00"/>
                </a:solidFill>
              </a:rPr>
              <a:t>good timing resolution </a:t>
            </a:r>
            <a:r>
              <a:rPr lang="en-GB" sz="2400" dirty="0"/>
              <a:t>(&lt;600 </a:t>
            </a:r>
            <a:r>
              <a:rPr lang="en-GB" sz="2400" dirty="0" err="1"/>
              <a:t>ps</a:t>
            </a:r>
            <a:r>
              <a:rPr lang="en-GB" sz="2400" dirty="0"/>
              <a:t>) – to resolve gamma’s from neutrons by </a:t>
            </a:r>
            <a:r>
              <a:rPr lang="en-GB" sz="2400" dirty="0" err="1"/>
              <a:t>ToF</a:t>
            </a:r>
            <a:endParaRPr lang="en-GB" sz="2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have </a:t>
            </a:r>
            <a:r>
              <a:rPr lang="en-GB" sz="2400" dirty="0">
                <a:solidFill>
                  <a:srgbClr val="FFFF00"/>
                </a:solidFill>
              </a:rPr>
              <a:t>energy resolution as good as possible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have some </a:t>
            </a:r>
            <a:r>
              <a:rPr lang="en-GB" sz="2400" dirty="0">
                <a:solidFill>
                  <a:srgbClr val="FFFF00"/>
                </a:solidFill>
              </a:rPr>
              <a:t>position sensitivity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00"/>
                </a:solidFill>
              </a:rPr>
              <a:t>be readout by digital </a:t>
            </a:r>
            <a:r>
              <a:rPr lang="en-GB" sz="2400" dirty="0" err="1">
                <a:solidFill>
                  <a:srgbClr val="FFFF00"/>
                </a:solidFill>
              </a:rPr>
              <a:t>lectronics</a:t>
            </a:r>
            <a:r>
              <a:rPr lang="en-GB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F4E7453-F214-DE4A-ABC7-ACC7DB8BF0EF}"/>
              </a:ext>
            </a:extLst>
          </p:cNvPr>
          <p:cNvSpPr txBox="1"/>
          <p:nvPr/>
        </p:nvSpPr>
        <p:spPr>
          <a:xfrm>
            <a:off x="746782" y="355478"/>
            <a:ext cx="3643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</a:rPr>
              <a:t>General assumptions</a:t>
            </a:r>
          </a:p>
        </p:txBody>
      </p:sp>
    </p:spTree>
    <p:extLst>
      <p:ext uri="{BB962C8B-B14F-4D97-AF65-F5344CB8AC3E}">
        <p14:creationId xmlns:p14="http://schemas.microsoft.com/office/powerpoint/2010/main" val="390807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216E4-DEC7-A849-B8AA-200832CE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3606"/>
            <a:ext cx="10294182" cy="10907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+mn-lt"/>
              </a:rPr>
              <a:t>The </a:t>
            </a:r>
            <a:r>
              <a:rPr lang="pl-PL" b="1" dirty="0" err="1">
                <a:latin typeface="+mn-lt"/>
              </a:rPr>
              <a:t>concept</a:t>
            </a:r>
            <a:r>
              <a:rPr lang="pl-PL" b="1" dirty="0">
                <a:latin typeface="+mn-lt"/>
              </a:rPr>
              <a:t> of the </a:t>
            </a:r>
            <a:r>
              <a:rPr lang="pl-PL" b="1" dirty="0">
                <a:solidFill>
                  <a:srgbClr val="FFFF00"/>
                </a:solidFill>
                <a:latin typeface="+mn-lt"/>
              </a:rPr>
              <a:t>PARIS </a:t>
            </a:r>
            <a:r>
              <a:rPr lang="pl-PL" b="1" dirty="0" err="1">
                <a:solidFill>
                  <a:srgbClr val="FFFF00"/>
                </a:solidFill>
                <a:latin typeface="+mn-lt"/>
              </a:rPr>
              <a:t>array</a:t>
            </a:r>
            <a:endParaRPr lang="pl-PL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225127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35109</TotalTime>
  <Words>4712</Words>
  <Application>Microsoft Macintosh PowerPoint</Application>
  <PresentationFormat>Panoramiczny</PresentationFormat>
  <Paragraphs>457</Paragraphs>
  <Slides>54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54</vt:i4>
      </vt:variant>
    </vt:vector>
  </HeadingPairs>
  <TitlesOfParts>
    <vt:vector size="66" baseType="lpstr">
      <vt:lpstr>Arial</vt:lpstr>
      <vt:lpstr>Arial Black</vt:lpstr>
      <vt:lpstr>Arial Bold</vt:lpstr>
      <vt:lpstr>Calibri</vt:lpstr>
      <vt:lpstr>Calibri Light</vt:lpstr>
      <vt:lpstr>Comic Sans MS</vt:lpstr>
      <vt:lpstr>Helvetica</vt:lpstr>
      <vt:lpstr>Symbol</vt:lpstr>
      <vt:lpstr>Tahoma</vt:lpstr>
      <vt:lpstr>Times New Roman</vt:lpstr>
      <vt:lpstr>Wingdings</vt:lpstr>
      <vt:lpstr>Berlin</vt:lpstr>
      <vt:lpstr> Development  of the PARIS array</vt:lpstr>
      <vt:lpstr>Prezentacja programu PowerPoint</vt:lpstr>
      <vt:lpstr>Prezentacja programu PowerPoint</vt:lpstr>
      <vt:lpstr>Introduction –  why one needs a new gamma calorimeter? </vt:lpstr>
      <vt:lpstr>Prezentacja programu PowerPoint</vt:lpstr>
      <vt:lpstr>Prezentacja programu PowerPoint</vt:lpstr>
      <vt:lpstr>Prezentacja programu PowerPoint</vt:lpstr>
      <vt:lpstr>Prezentacja programu PowerPoint</vt:lpstr>
      <vt:lpstr>The concept of the PARIS array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Initial tests of PARIS</vt:lpstr>
      <vt:lpstr>Prezentacja programu PowerPoint</vt:lpstr>
      <vt:lpstr>Prezentacja programu PowerPoint</vt:lpstr>
      <vt:lpstr>Prezentacja programu PowerPoint</vt:lpstr>
      <vt:lpstr>Early years of PARIS (Phase1: 1-4 clusters)</vt:lpstr>
      <vt:lpstr>Prezentacja programu PowerPoint</vt:lpstr>
      <vt:lpstr>Prezentacja programu PowerPoint</vt:lpstr>
      <vt:lpstr>Prezentacja programu PowerPoint</vt:lpstr>
      <vt:lpstr>PARIS timing</vt:lpstr>
      <vt:lpstr>Prezentacja programu PowerPoint</vt:lpstr>
      <vt:lpstr>Prezentacja programu PowerPoint</vt:lpstr>
      <vt:lpstr>Prezentacja programu PowerPoint</vt:lpstr>
      <vt:lpstr>Physics done with PARIS Phase2 (8 clusters)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PARIS performance</vt:lpstr>
      <vt:lpstr>Prezentacja programu PowerPoint</vt:lpstr>
      <vt:lpstr>Prezentacja programu PowerPoint</vt:lpstr>
      <vt:lpstr>Prezentacja programu PowerPoint</vt:lpstr>
      <vt:lpstr>Towards Phase3 -  4p PARIS calorimeter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Preparations for Paris@AGATA  in LNL Legnaro - 2 rings</vt:lpstr>
      <vt:lpstr>Preparations for PARIS@AGATA  in LNL Legnaro - 2 rings</vt:lpstr>
      <vt:lpstr>Prezentacja programu PowerPoint</vt:lpstr>
      <vt:lpstr>Summary</vt:lpstr>
      <vt:lpstr>Prezentacja programu PowerPoint</vt:lpstr>
      <vt:lpstr>Prezentacja programu PowerPoint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Adam Maj</dc:creator>
  <cp:lastModifiedBy>Adam Maj</cp:lastModifiedBy>
  <cp:revision>513</cp:revision>
  <cp:lastPrinted>2018-04-10T17:19:49Z</cp:lastPrinted>
  <dcterms:created xsi:type="dcterms:W3CDTF">2017-06-24T17:15:44Z</dcterms:created>
  <dcterms:modified xsi:type="dcterms:W3CDTF">2024-11-26T15:26:16Z</dcterms:modified>
</cp:coreProperties>
</file>