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70" r:id="rId4"/>
    <p:sldId id="396" r:id="rId5"/>
    <p:sldId id="271" r:id="rId6"/>
    <p:sldId id="395" r:id="rId7"/>
    <p:sldId id="269" r:id="rId8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10"/>
    </p:embeddedFont>
    <p:embeddedFont>
      <p:font typeface="Berlin Sans FB" panose="020E0602020502020306" pitchFamily="34" charset="0"/>
      <p:regular r:id="rId11"/>
      <p:bold r:id="rId12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27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3F6E0-2B40-4022-8E60-A7D3B1C1C982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80BB-D0D6-4F26-99A0-DBA17D49C40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07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8A1113-C72D-4ED3-8768-B31211CE5AF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4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16.10.24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16.10.24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11C759-80E6-4472-BD9F-571DBA4623A6}" type="datetime1">
              <a:rPr lang="fr-FR"/>
              <a:t>16/10/2024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BF7DEC8-9A5F-4714-9535-D92FE10C5E37}"/>
              </a:ext>
            </a:extLst>
          </p:cNvPr>
          <p:cNvSpPr/>
          <p:nvPr userDrawn="1"/>
        </p:nvSpPr>
        <p:spPr bwMode="auto">
          <a:xfrm>
            <a:off x="2484840" y="4877619"/>
            <a:ext cx="6659161" cy="2658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89019" y="4893210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08B186D-AD4A-4644-ABB5-F15D7F3FB77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2A844075-B95D-405E-AA66-3CB630056C4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560020" y="4869736"/>
            <a:ext cx="3703418" cy="26592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900" dirty="0">
                <a:solidFill>
                  <a:schemeClr val="bg1"/>
                </a:solidFill>
                <a:latin typeface="Arial"/>
                <a:cs typeface="Arial"/>
              </a:rPr>
              <a:t>Réunion WP3 – 16 octobre 2024</a:t>
            </a:r>
          </a:p>
        </p:txBody>
      </p:sp>
      <p:pic>
        <p:nvPicPr>
          <p:cNvPr id="9" name="Google Shape;174;p3">
            <a:extLst>
              <a:ext uri="{FF2B5EF4-FFF2-40B4-BE49-F238E27FC236}">
                <a16:creationId xmlns:a16="http://schemas.microsoft.com/office/drawing/2014/main" id="{004CE9AF-DA83-4B0B-9A08-9F0FF4764C2F}"/>
              </a:ext>
            </a:extLst>
          </p:cNvPr>
          <p:cNvPicPr preferRelativeResize="0"/>
          <p:nvPr userDrawn="1"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55863" y="3625050"/>
            <a:ext cx="1663050" cy="1663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47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16.10.24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16.10.24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16.10.24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16.10.24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16.10.24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16.10.24</a:t>
            </a:fld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Comex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s://indico.in2p3.fr/event/31980/" TargetMode="External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6.png"/><Relationship Id="rId5" Type="http://schemas.openxmlformats.org/officeDocument/2006/relationships/image" Target="../media/image15.jpg"/><Relationship Id="rId10" Type="http://schemas.openxmlformats.org/officeDocument/2006/relationships/image" Target="../media/image13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ana.numerique.gouv.fr/public/document/consulter/17882787" TargetMode="External"/><Relationship Id="rId2" Type="http://schemas.openxmlformats.org/officeDocument/2006/relationships/hyperlink" Target="https://resana.numerique.gouv.fr/public/document/consulter/19458477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terra-forma-web.osug.fr/-LNS-" TargetMode="External"/><Relationship Id="rId5" Type="http://schemas.openxmlformats.org/officeDocument/2006/relationships/hyperlink" Target="https://terra-forma-web.osug.fr/-Infra-de-communication-" TargetMode="External"/><Relationship Id="rId4" Type="http://schemas.openxmlformats.org/officeDocument/2006/relationships/hyperlink" Target="https://terra-forma-web.osug.f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n2p3.fr/event/33885/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/>
        </p:nvSpPr>
        <p:spPr bwMode="auto">
          <a:xfrm>
            <a:off x="0" y="-2036"/>
            <a:ext cx="6502025" cy="6071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dirty="0">
                <a:latin typeface="Berlin Sans FB"/>
                <a:cs typeface="Arial"/>
              </a:rPr>
              <a:t>Réunion WP3</a:t>
            </a:r>
          </a:p>
        </p:txBody>
      </p:sp>
      <p:sp>
        <p:nvSpPr>
          <p:cNvPr id="8" name="ZoneTexte 9"/>
          <p:cNvSpPr>
            <a:spLocks/>
          </p:cNvSpPr>
          <p:nvPr/>
        </p:nvSpPr>
        <p:spPr bwMode="auto">
          <a:xfrm>
            <a:off x="723125" y="613028"/>
            <a:ext cx="7786588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dirty="0">
                <a:latin typeface="Berlin Sans FB"/>
                <a:cs typeface="Arial"/>
              </a:rPr>
              <a:t>PIA3 EQUIPEX+ 2021 - 2028</a:t>
            </a:r>
          </a:p>
          <a:p>
            <a:pPr algn="ctr">
              <a:defRPr/>
            </a:pPr>
            <a:r>
              <a:rPr lang="fr-FR" sz="2700" dirty="0">
                <a:latin typeface="Berlin Sans FB"/>
                <a:cs typeface="Arial"/>
              </a:rPr>
              <a:t>TERRA FORMA</a:t>
            </a:r>
          </a:p>
          <a:p>
            <a:pPr algn="ctr">
              <a:defRPr/>
            </a:pPr>
            <a:r>
              <a:rPr lang="fr-FR" sz="1350" dirty="0">
                <a:hlinkClick r:id="rId3"/>
              </a:rPr>
              <a:t>https://indico.in2p3.fr/event/31980/</a:t>
            </a:r>
            <a:endParaRPr lang="fr-FR" sz="1350" dirty="0"/>
          </a:p>
          <a:p>
            <a:pPr algn="ctr">
              <a:defRPr/>
            </a:pPr>
            <a:r>
              <a:rPr lang="fr-FR" sz="2100" dirty="0">
                <a:latin typeface="Berlin Sans FB"/>
                <a:cs typeface="Arial"/>
              </a:rPr>
              <a:t>Concevoir et tester l’observatoire intelligent des territoires à l’heure de l’Anthropocène</a:t>
            </a:r>
          </a:p>
          <a:p>
            <a:pPr algn="ctr">
              <a:defRPr/>
            </a:pPr>
            <a:endParaRPr lang="fr-FR" sz="1350" dirty="0">
              <a:latin typeface="Arial"/>
              <a:cs typeface="Arial"/>
            </a:endParaRPr>
          </a:p>
          <a:p>
            <a:pPr algn="ctr">
              <a:defRPr/>
            </a:pPr>
            <a:r>
              <a:rPr lang="fr-FR" sz="1350" dirty="0">
                <a:latin typeface="Arial"/>
                <a:cs typeface="Arial"/>
              </a:rPr>
              <a:t>Laurent Longuevergne (CNRS/UR1); Arnaud </a:t>
            </a:r>
            <a:r>
              <a:rPr lang="fr-FR" sz="1350" dirty="0" err="1">
                <a:latin typeface="Arial"/>
                <a:cs typeface="Arial"/>
              </a:rPr>
              <a:t>Elger</a:t>
            </a:r>
            <a:r>
              <a:rPr lang="fr-FR" sz="1350" dirty="0">
                <a:latin typeface="Arial"/>
                <a:cs typeface="Arial"/>
              </a:rPr>
              <a:t> (UPS); Virginie Girard (CNRS/</a:t>
            </a:r>
            <a:r>
              <a:rPr lang="fr-FR" sz="1350" dirty="0" err="1">
                <a:latin typeface="Arial"/>
                <a:cs typeface="Arial"/>
              </a:rPr>
              <a:t>eLTER</a:t>
            </a:r>
            <a:r>
              <a:rPr lang="fr-FR" sz="1350" dirty="0">
                <a:latin typeface="Arial"/>
                <a:cs typeface="Arial"/>
              </a:rPr>
              <a:t> FR); </a:t>
            </a:r>
          </a:p>
          <a:p>
            <a:pPr algn="ctr">
              <a:defRPr/>
            </a:pPr>
            <a:endParaRPr lang="fr-FR" sz="1350" dirty="0">
              <a:latin typeface="Arial"/>
              <a:cs typeface="Arial"/>
            </a:endParaRPr>
          </a:p>
        </p:txBody>
      </p:sp>
      <p:sp>
        <p:nvSpPr>
          <p:cNvPr id="9" name="Rectangle 12"/>
          <p:cNvSpPr/>
          <p:nvPr/>
        </p:nvSpPr>
        <p:spPr bwMode="auto">
          <a:xfrm>
            <a:off x="5935717" y="-2037"/>
            <a:ext cx="2065283" cy="607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>
              <a:ln w="0"/>
              <a:solidFill>
                <a:schemeClr val="tx1"/>
              </a:solidFill>
              <a:latin typeface="Berlin Sans FB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101EA28-337E-4E53-980D-462D72ECC054}"/>
              </a:ext>
            </a:extLst>
          </p:cNvPr>
          <p:cNvGrpSpPr/>
          <p:nvPr/>
        </p:nvGrpSpPr>
        <p:grpSpPr>
          <a:xfrm>
            <a:off x="2430199" y="2924699"/>
            <a:ext cx="4372438" cy="525075"/>
            <a:chOff x="2839449" y="5036724"/>
            <a:chExt cx="7649039" cy="918554"/>
          </a:xfrm>
        </p:grpSpPr>
        <p:pic>
          <p:nvPicPr>
            <p:cNvPr id="16" name="Google Shape;228;ga678da7c2e_1_22"/>
            <p:cNvPicPr/>
            <p:nvPr/>
          </p:nvPicPr>
          <p:blipFill>
            <a:blip r:embed="rId4">
              <a:alphaModFix/>
            </a:blip>
            <a:stretch/>
          </p:blipFill>
          <p:spPr bwMode="auto">
            <a:xfrm>
              <a:off x="2839449" y="5078979"/>
              <a:ext cx="3429000" cy="8762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229;ga678da7c2e_1_22" descr="Résultat de recherche d'images pour &quot;IR ozcar&quot;"/>
            <p:cNvPicPr/>
            <p:nvPr/>
          </p:nvPicPr>
          <p:blipFill>
            <a:blip r:embed="rId5">
              <a:alphaModFix/>
            </a:blip>
            <a:stretch/>
          </p:blipFill>
          <p:spPr bwMode="auto">
            <a:xfrm>
              <a:off x="8662222" y="5175584"/>
              <a:ext cx="1826266" cy="74145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Google Shape;230;ga678da7c2e_1_22"/>
            <p:cNvPicPr/>
            <p:nvPr/>
          </p:nvPicPr>
          <p:blipFill>
            <a:blip r:embed="rId6" cstate="print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408600" y="5036724"/>
              <a:ext cx="2253622" cy="8919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" name="Rectangle 18"/>
          <p:cNvSpPr/>
          <p:nvPr/>
        </p:nvSpPr>
        <p:spPr bwMode="auto">
          <a:xfrm>
            <a:off x="1007604" y="3195078"/>
            <a:ext cx="8136396" cy="1536912"/>
          </a:xfrm>
          <a:prstGeom prst="rect">
            <a:avLst/>
          </a:prstGeom>
          <a:noFill/>
        </p:spPr>
        <p:txBody>
          <a:bodyPr vertOverflow="overflow" horzOverflow="clip" vert="horz" wrap="square" lIns="68580" tIns="34290" rIns="68580" bIns="34290" numCol="1" spcCol="0" rtlCol="0" fromWordArt="0" anchor="t" anchorCtr="0" forceAA="0" compatLnSpc="0">
            <a:noAutofit/>
          </a:bodyPr>
          <a:lstStyle/>
          <a:p>
            <a:pPr algn="ctr">
              <a:buClr>
                <a:srgbClr val="000000"/>
              </a:buClr>
              <a:buSzPts val="1800"/>
              <a:defRPr/>
            </a:pPr>
            <a:endParaRPr lang="fr-FR" sz="1350" u="sng" dirty="0">
              <a:latin typeface="Gill Sans"/>
              <a:ea typeface="Gill Sans"/>
              <a:cs typeface="Gill Sans"/>
            </a:endParaRPr>
          </a:p>
          <a:p>
            <a:pPr algn="ctr">
              <a:buClr>
                <a:srgbClr val="000000"/>
              </a:buClr>
              <a:buSzPts val="1800"/>
              <a:defRPr/>
            </a:pPr>
            <a:endParaRPr lang="fr-FR" sz="1350" u="sng" dirty="0">
              <a:latin typeface="Gill Sans"/>
              <a:ea typeface="Gill Sans"/>
              <a:cs typeface="Gill Sans"/>
            </a:endParaRPr>
          </a:p>
          <a:p>
            <a:pPr algn="ctr">
              <a:buClr>
                <a:srgbClr val="000000"/>
              </a:buClr>
              <a:buSzPts val="1800"/>
              <a:defRPr/>
            </a:pPr>
            <a:r>
              <a:rPr lang="fr-FR" sz="1350" u="sng" dirty="0">
                <a:latin typeface="Gill Sans"/>
                <a:ea typeface="Gill Sans"/>
                <a:cs typeface="Gill Sans"/>
              </a:rPr>
              <a:t>Partenaires : 42 laboratoires</a:t>
            </a:r>
            <a:endParaRPr lang="fr-FR" sz="1050" dirty="0">
              <a:latin typeface="Arial"/>
              <a:ea typeface="Arial"/>
              <a:cs typeface="Arial"/>
            </a:endParaRPr>
          </a:p>
          <a:p>
            <a:pPr marL="0" lvl="2" algn="ctr">
              <a:buClr>
                <a:srgbClr val="000000"/>
              </a:buClr>
              <a:buSzPts val="1800"/>
              <a:defRPr/>
            </a:pPr>
            <a:r>
              <a:rPr lang="fr-FR" sz="1350" dirty="0">
                <a:latin typeface="Gill Sans"/>
                <a:ea typeface="Gill Sans"/>
                <a:cs typeface="Gill Sans"/>
              </a:rPr>
              <a:t>CNRS (INSU, INEE, INSIS, IN2P3, INP, INS2I, INSHS, INSB), IRD, INRAE, Mines </a:t>
            </a:r>
            <a:r>
              <a:rPr lang="fr-FR" sz="1350" dirty="0" err="1">
                <a:latin typeface="Gill Sans"/>
                <a:ea typeface="Gill Sans"/>
                <a:cs typeface="Gill Sans"/>
              </a:rPr>
              <a:t>Paristech</a:t>
            </a:r>
            <a:r>
              <a:rPr lang="fr-FR" sz="1350" dirty="0">
                <a:latin typeface="Gill Sans"/>
                <a:ea typeface="Gill Sans"/>
                <a:cs typeface="Gill Sans"/>
              </a:rPr>
              <a:t>, INERIS</a:t>
            </a:r>
          </a:p>
          <a:p>
            <a:pPr marL="0" lvl="2" algn="ctr">
              <a:buClr>
                <a:srgbClr val="000000"/>
              </a:buClr>
              <a:buSzPts val="1800"/>
              <a:defRPr/>
            </a:pPr>
            <a:r>
              <a:rPr lang="fr-FR" sz="1350" dirty="0">
                <a:latin typeface="Gill Sans"/>
                <a:ea typeface="Gill Sans"/>
                <a:cs typeface="Gill Sans"/>
              </a:rPr>
              <a:t>Universités (Rennes, Toulouse, Grenoble, Clermont-Auvergne, Paris-Diderot, Montpellier, Reims, Toulon, Franche-Comté, Orléans, Strasbourg, Aix-Marseille)</a:t>
            </a:r>
          </a:p>
          <a:p>
            <a:pPr marL="0" lvl="2" algn="ctr">
              <a:buClr>
                <a:schemeClr val="dk1"/>
              </a:buClr>
              <a:buSzPts val="1800"/>
              <a:defRPr/>
            </a:pPr>
            <a:r>
              <a:rPr lang="fr-FR" sz="1350" dirty="0" err="1">
                <a:latin typeface="Gill Sans"/>
                <a:ea typeface="Gill Sans"/>
                <a:cs typeface="Gill Sans"/>
              </a:rPr>
              <a:t>Extralab</a:t>
            </a:r>
            <a:r>
              <a:rPr lang="fr-FR" sz="1350" dirty="0">
                <a:latin typeface="Gill Sans"/>
                <a:ea typeface="Gill Sans"/>
                <a:cs typeface="Gill Sans"/>
              </a:rPr>
              <a:t> </a:t>
            </a:r>
            <a:r>
              <a:rPr lang="fr-FR" sz="1350" dirty="0" err="1">
                <a:latin typeface="Gill Sans"/>
                <a:ea typeface="Gill Sans"/>
                <a:cs typeface="Gill Sans"/>
              </a:rPr>
              <a:t>company</a:t>
            </a:r>
            <a:endParaRPr lang="fr-FR" sz="1350" dirty="0">
              <a:latin typeface="Gill Sans"/>
              <a:ea typeface="Gill Sans"/>
              <a:cs typeface="Gill Sans"/>
            </a:endParaRPr>
          </a:p>
          <a:p>
            <a:pPr algn="ctr">
              <a:defRPr/>
            </a:pPr>
            <a:endParaRPr sz="1350" dirty="0">
              <a:latin typeface="Arial"/>
              <a:ea typeface="Arial"/>
              <a:cs typeface="Arial"/>
            </a:endParaRP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F3A5BBD7-7991-4907-9F10-03220AF8C52B}"/>
              </a:ext>
            </a:extLst>
          </p:cNvPr>
          <p:cNvGrpSpPr/>
          <p:nvPr/>
        </p:nvGrpSpPr>
        <p:grpSpPr>
          <a:xfrm>
            <a:off x="6496666" y="-12048"/>
            <a:ext cx="2647334" cy="619229"/>
            <a:chOff x="8662222" y="-16064"/>
            <a:chExt cx="3529778" cy="825639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4B8BE4E0-298A-492B-B2F4-B30B5D9F01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95"/>
            <a:stretch/>
          </p:blipFill>
          <p:spPr>
            <a:xfrm>
              <a:off x="8662222" y="-2716"/>
              <a:ext cx="3522634" cy="809575"/>
            </a:xfrm>
            <a:prstGeom prst="rect">
              <a:avLst/>
            </a:prstGeom>
          </p:spPr>
        </p:pic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2D41AE01-0F29-435C-9A78-4212233B59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545463" y="0"/>
              <a:ext cx="955354" cy="809575"/>
            </a:xfrm>
            <a:prstGeom prst="rect">
              <a:avLst/>
            </a:prstGeom>
          </p:spPr>
        </p:pic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D3FAA454-7B64-40A2-B98F-EFF1822D0D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493673" y="-16064"/>
              <a:ext cx="698327" cy="822923"/>
            </a:xfrm>
            <a:prstGeom prst="rect">
              <a:avLst/>
            </a:prstGeom>
          </p:spPr>
        </p:pic>
      </p:grpSp>
      <p:pic>
        <p:nvPicPr>
          <p:cNvPr id="38" name="Google Shape;174;p3">
            <a:extLst>
              <a:ext uri="{FF2B5EF4-FFF2-40B4-BE49-F238E27FC236}">
                <a16:creationId xmlns:a16="http://schemas.microsoft.com/office/drawing/2014/main" id="{682CD2F3-E9FF-4107-9EF7-C5410D24A4EB}"/>
              </a:ext>
            </a:extLst>
          </p:cNvPr>
          <p:cNvPicPr preferRelativeResize="0"/>
          <p:nvPr/>
        </p:nvPicPr>
        <p:blipFill rotWithShape="1">
          <a:blip r:embed="rId10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55863" y="3625050"/>
            <a:ext cx="1663050" cy="166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18694" y="0"/>
            <a:ext cx="5254679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Etat des lieux</a:t>
            </a:r>
            <a:endParaRPr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16.10.24</a:t>
            </a:r>
            <a:endParaRPr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538AED2-5C79-9190-2133-F1F62A8805CF}"/>
              </a:ext>
            </a:extLst>
          </p:cNvPr>
          <p:cNvSpPr txBox="1">
            <a:spLocks/>
          </p:cNvSpPr>
          <p:nvPr/>
        </p:nvSpPr>
        <p:spPr bwMode="auto">
          <a:xfrm>
            <a:off x="118189" y="843558"/>
            <a:ext cx="8558291" cy="416961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§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>
              <a:lnSpc>
                <a:spcPct val="90000"/>
              </a:lnSpc>
              <a:spcBef>
                <a:spcPts val="500"/>
              </a:spcBef>
              <a:buClrTx/>
              <a:buFont typeface="Arial"/>
              <a:buChar char="•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ü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Tx/>
              <a:buNone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400" i="1" dirty="0"/>
              <a:t>Document cadre du WP3: </a:t>
            </a:r>
            <a:r>
              <a:rPr lang="fr-FR" sz="1400" i="1" dirty="0">
                <a:hlinkClick r:id="rId2"/>
              </a:rPr>
              <a:t>infrastructure de communication</a:t>
            </a:r>
            <a:endParaRPr lang="fr-FR" sz="1400" i="1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400" i="1" dirty="0">
                <a:hlinkClick r:id="rId3"/>
              </a:rPr>
              <a:t>Feuille de route WP3</a:t>
            </a:r>
            <a:r>
              <a:rPr lang="fr-FR" sz="1400" i="1" dirty="0"/>
              <a:t> </a:t>
            </a:r>
          </a:p>
          <a:p>
            <a:pPr marL="942975" lvl="1" indent="-257175">
              <a:lnSpc>
                <a:spcPct val="100000"/>
              </a:lnSpc>
              <a:buFontTx/>
              <a:buChar char="-"/>
            </a:pPr>
            <a:r>
              <a:rPr lang="fr-FR" sz="1400" dirty="0"/>
              <a:t>Projet 1 – Coordination</a:t>
            </a:r>
          </a:p>
          <a:p>
            <a:pPr marL="942975" lvl="1" indent="-257175">
              <a:lnSpc>
                <a:spcPct val="100000"/>
              </a:lnSpc>
              <a:buFontTx/>
              <a:buChar char="-"/>
            </a:pPr>
            <a:r>
              <a:rPr lang="fr-FR" sz="1400" dirty="0"/>
              <a:t>Projet 2- WP3.1 Infra LoRaWAN</a:t>
            </a:r>
          </a:p>
          <a:p>
            <a:pPr marL="942975" lvl="1" indent="-257175">
              <a:lnSpc>
                <a:spcPct val="100000"/>
              </a:lnSpc>
              <a:buFontTx/>
              <a:buChar char="-"/>
            </a:pPr>
            <a:r>
              <a:rPr lang="fr-FR" sz="1400" dirty="0"/>
              <a:t>Projet 3- WP3.2a Centrale </a:t>
            </a:r>
            <a:r>
              <a:rPr lang="fr-FR" sz="1400" dirty="0" err="1"/>
              <a:t>multiprotocole</a:t>
            </a:r>
            <a:r>
              <a:rPr lang="fr-FR" sz="1400" b="0" i="1" dirty="0"/>
              <a:t>.</a:t>
            </a:r>
          </a:p>
          <a:p>
            <a:pPr marL="942975" lvl="1" indent="-257175">
              <a:lnSpc>
                <a:spcPct val="100000"/>
              </a:lnSpc>
              <a:buFontTx/>
              <a:buChar char="-"/>
            </a:pPr>
            <a:r>
              <a:rPr lang="fr-FR" sz="1400" dirty="0"/>
              <a:t>Projet 4- WP3.2b Fog </a:t>
            </a:r>
            <a:r>
              <a:rPr lang="fr-FR" sz="1400" dirty="0" err="1"/>
              <a:t>Computing</a:t>
            </a:r>
            <a:endParaRPr lang="fr-FR" sz="1400" dirty="0"/>
          </a:p>
          <a:p>
            <a:pPr marL="942975" lvl="1" indent="-257175">
              <a:lnSpc>
                <a:spcPct val="100000"/>
              </a:lnSpc>
              <a:buFontTx/>
              <a:buChar char="-"/>
            </a:pPr>
            <a:r>
              <a:rPr lang="fr-FR" sz="1400" dirty="0"/>
              <a:t>Projet 5- WP3.3 Gestion des flux de données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400" i="1" dirty="0"/>
              <a:t>Révision du CST « Infra LoRaWAN » le 7/10/2024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400" i="1" dirty="0"/>
              <a:t>Site WEB:</a:t>
            </a:r>
          </a:p>
          <a:p>
            <a:pPr marL="10287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100" i="1" dirty="0">
                <a:hlinkClick r:id="rId4"/>
              </a:rPr>
              <a:t>https://terra-forma-web.osug.fr/</a:t>
            </a:r>
            <a:endParaRPr lang="fr-FR" sz="1100" i="1" dirty="0"/>
          </a:p>
          <a:p>
            <a:pPr marL="1600200"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100" i="1" dirty="0"/>
              <a:t>La Recherche: </a:t>
            </a:r>
            <a:r>
              <a:rPr lang="fr-FR" sz="1100" i="1" dirty="0">
                <a:hlinkClick r:id="rId5"/>
              </a:rPr>
              <a:t>https://terra-forma-web.osug.fr/-Infra-de-communication-</a:t>
            </a:r>
            <a:endParaRPr lang="fr-FR" sz="1100" i="1" dirty="0"/>
          </a:p>
          <a:p>
            <a:pPr marL="1600200"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100" i="1" dirty="0"/>
              <a:t>Services: </a:t>
            </a:r>
            <a:r>
              <a:rPr lang="fr-FR" sz="1100" i="1" dirty="0">
                <a:hlinkClick r:id="rId6"/>
              </a:rPr>
              <a:t>https://terra-forma-web.osug.fr/-LNS-</a:t>
            </a:r>
            <a:endParaRPr lang="fr-FR" sz="1100" i="1" dirty="0"/>
          </a:p>
        </p:txBody>
      </p:sp>
    </p:spTree>
    <p:extLst>
      <p:ext uri="{BB962C8B-B14F-4D97-AF65-F5344CB8AC3E}">
        <p14:creationId xmlns:p14="http://schemas.microsoft.com/office/powerpoint/2010/main" val="141940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18694" y="0"/>
            <a:ext cx="5254679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Etat des lieux</a:t>
            </a:r>
            <a:endParaRPr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16.10.24</a:t>
            </a:r>
            <a:endParaRPr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538AED2-5C79-9190-2133-F1F62A8805CF}"/>
              </a:ext>
            </a:extLst>
          </p:cNvPr>
          <p:cNvSpPr txBox="1">
            <a:spLocks/>
          </p:cNvSpPr>
          <p:nvPr/>
        </p:nvSpPr>
        <p:spPr bwMode="auto">
          <a:xfrm>
            <a:off x="118189" y="843558"/>
            <a:ext cx="8918307" cy="416961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§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>
              <a:lnSpc>
                <a:spcPct val="90000"/>
              </a:lnSpc>
              <a:spcBef>
                <a:spcPts val="500"/>
              </a:spcBef>
              <a:buClrTx/>
              <a:buFont typeface="Arial"/>
              <a:buChar char="•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ü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Tx/>
              <a:buNone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i="1" dirty="0"/>
              <a:t>	Réunion WP3 le 16 septembre : </a:t>
            </a:r>
            <a:r>
              <a:rPr lang="fr-FR" i="1" dirty="0">
                <a:hlinkClick r:id="rId2"/>
              </a:rPr>
              <a:t>https://indico.in2p3.fr/event/33885/</a:t>
            </a:r>
            <a:endParaRPr lang="fr-FR" i="1" dirty="0"/>
          </a:p>
          <a:p>
            <a:pPr marL="257175" indent="-257175">
              <a:lnSpc>
                <a:spcPct val="100000"/>
              </a:lnSpc>
              <a:buFontTx/>
              <a:buChar char="-"/>
            </a:pPr>
            <a:r>
              <a:rPr lang="fr-FR" b="1" dirty="0"/>
              <a:t>Projet 1 – Coordination 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fr-FR" sz="1400" i="1" dirty="0">
                <a:sym typeface="Wingdings" panose="05000000000000000000" pitchFamily="2" charset="2"/>
              </a:rPr>
              <a:t> </a:t>
            </a:r>
            <a:r>
              <a:rPr lang="fr-FR" sz="1400" i="1" dirty="0" err="1">
                <a:sym typeface="Wingdings" panose="05000000000000000000" pitchFamily="2" charset="2"/>
              </a:rPr>
              <a:t>FdR</a:t>
            </a:r>
            <a:r>
              <a:rPr lang="fr-FR" sz="1400" i="1" dirty="0">
                <a:sym typeface="Wingdings" panose="05000000000000000000" pitchFamily="2" charset="2"/>
              </a:rPr>
              <a:t> à discuter avec les porteurs de projet (</a:t>
            </a:r>
            <a:r>
              <a:rPr lang="fr-FR" sz="1400" i="1" dirty="0" err="1">
                <a:sym typeface="Wingdings" panose="05000000000000000000" pitchFamily="2" charset="2"/>
              </a:rPr>
              <a:t>Rahim+Arnaud</a:t>
            </a:r>
            <a:r>
              <a:rPr lang="fr-FR" sz="1400" i="1" dirty="0">
                <a:sym typeface="Wingdings" panose="05000000000000000000" pitchFamily="2" charset="2"/>
              </a:rPr>
              <a:t> le 21/10)</a:t>
            </a:r>
          </a:p>
          <a:p>
            <a:pPr marL="257175" indent="-257175">
              <a:lnSpc>
                <a:spcPct val="100000"/>
              </a:lnSpc>
              <a:buFontTx/>
              <a:buChar char="-"/>
            </a:pPr>
            <a:r>
              <a:rPr lang="fr-FR" b="0" dirty="0"/>
              <a:t>Projet 2 - WP3.1 Infra LoRaWAN (service)</a:t>
            </a:r>
          </a:p>
          <a:p>
            <a:pPr marL="257175" indent="-257175">
              <a:lnSpc>
                <a:spcPct val="100000"/>
              </a:lnSpc>
              <a:buFontTx/>
              <a:buChar char="-"/>
            </a:pPr>
            <a:r>
              <a:rPr lang="fr-FR" b="1" dirty="0"/>
              <a:t>Projet 3- WP3.2a Centrale </a:t>
            </a:r>
            <a:r>
              <a:rPr lang="fr-FR" b="1" dirty="0" err="1"/>
              <a:t>multiprotocole</a:t>
            </a:r>
            <a:r>
              <a:rPr lang="fr-FR" b="1" dirty="0"/>
              <a:t> (</a:t>
            </a:r>
            <a:r>
              <a:rPr lang="fr-FR" b="1" strike="sngStrike" dirty="0"/>
              <a:t>prod. recherche</a:t>
            </a:r>
            <a:r>
              <a:rPr lang="fr-FR" b="1" dirty="0"/>
              <a:t> ou service)</a:t>
            </a:r>
            <a:endParaRPr lang="fr-FR" b="1" i="1" dirty="0"/>
          </a:p>
          <a:p>
            <a:pPr lvl="1" indent="0">
              <a:lnSpc>
                <a:spcPct val="100000"/>
              </a:lnSpc>
              <a:buNone/>
            </a:pPr>
            <a:r>
              <a:rPr lang="fr-FR" sz="1400" b="0" i="1" dirty="0">
                <a:sym typeface="Wingdings" panose="05000000000000000000" pitchFamily="2" charset="2"/>
              </a:rPr>
              <a:t> </a:t>
            </a:r>
            <a:r>
              <a:rPr lang="fr-FR" sz="1400" b="0" i="1" dirty="0" err="1">
                <a:sym typeface="Wingdings" panose="05000000000000000000" pitchFamily="2" charset="2"/>
              </a:rPr>
              <a:t>dévpt</a:t>
            </a:r>
            <a:r>
              <a:rPr lang="fr-FR" sz="1400" b="0" i="1" dirty="0">
                <a:sym typeface="Wingdings" panose="05000000000000000000" pitchFamily="2" charset="2"/>
              </a:rPr>
              <a:t> d’une nouvelle plateforme « </a:t>
            </a:r>
            <a:r>
              <a:rPr lang="fr-FR" sz="1400" b="0" i="1" dirty="0" err="1">
                <a:sym typeface="Wingdings" panose="05000000000000000000" pitchFamily="2" charset="2"/>
              </a:rPr>
              <a:t>Econnect</a:t>
            </a:r>
            <a:r>
              <a:rPr lang="fr-FR" sz="1400" b="0" i="1" dirty="0">
                <a:sym typeface="Wingdings" panose="05000000000000000000" pitchFamily="2" charset="2"/>
              </a:rPr>
              <a:t> » par une entreprise; invitation à intégrer les </a:t>
            </a:r>
            <a:r>
              <a:rPr lang="fr-FR" sz="1400" b="0" i="1" dirty="0" err="1">
                <a:sym typeface="Wingdings" panose="05000000000000000000" pitchFamily="2" charset="2"/>
              </a:rPr>
              <a:t>spec</a:t>
            </a:r>
            <a:r>
              <a:rPr lang="fr-FR" sz="1400" i="1" dirty="0">
                <a:sym typeface="Wingdings" panose="05000000000000000000" pitchFamily="2" charset="2"/>
              </a:rPr>
              <a:t>. TF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fr-FR" sz="1400" b="0" i="1" dirty="0">
                <a:sym typeface="Wingdings" panose="05000000000000000000" pitchFamily="2" charset="2"/>
              </a:rPr>
              <a:t> toujours pas de CST</a:t>
            </a:r>
            <a:endParaRPr lang="fr-FR" sz="1400" b="0" i="1" dirty="0"/>
          </a:p>
          <a:p>
            <a:pPr marL="257175" indent="-257175">
              <a:lnSpc>
                <a:spcPct val="100000"/>
              </a:lnSpc>
              <a:buFontTx/>
              <a:buChar char="-"/>
            </a:pPr>
            <a:r>
              <a:rPr lang="fr-FR" b="1" dirty="0"/>
              <a:t>Projet 4- WP3.2b Fog </a:t>
            </a:r>
            <a:r>
              <a:rPr lang="fr-FR" b="1" dirty="0" err="1"/>
              <a:t>Computing</a:t>
            </a:r>
            <a:r>
              <a:rPr lang="fr-FR" b="1" dirty="0"/>
              <a:t> (prod. recherche)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fr-FR" sz="1400" b="0" i="1" dirty="0">
                <a:sym typeface="Wingdings" panose="05000000000000000000" pitchFamily="2" charset="2"/>
              </a:rPr>
              <a:t> Ammar (doc): plateforme optimisée en conso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fr-FR" sz="1400" b="0" i="1" dirty="0">
                <a:sym typeface="Wingdings" panose="05000000000000000000" pitchFamily="2" charset="2"/>
              </a:rPr>
              <a:t> Matthieu Nicolas (CDD): proto Fog </a:t>
            </a:r>
            <a:r>
              <a:rPr lang="fr-FR" sz="1400" b="0" i="1" dirty="0" err="1">
                <a:sym typeface="Wingdings" panose="05000000000000000000" pitchFamily="2" charset="2"/>
              </a:rPr>
              <a:t>envir</a:t>
            </a:r>
            <a:r>
              <a:rPr lang="fr-FR" sz="1400" b="0" i="1" dirty="0">
                <a:sym typeface="Wingdings" panose="05000000000000000000" pitchFamily="2" charset="2"/>
              </a:rPr>
              <a:t>. + </a:t>
            </a:r>
            <a:r>
              <a:rPr lang="fr-FR" sz="1400" b="0" i="1" dirty="0" err="1">
                <a:sym typeface="Wingdings" panose="05000000000000000000" pitchFamily="2" charset="2"/>
              </a:rPr>
              <a:t>SmartSenS</a:t>
            </a:r>
            <a:r>
              <a:rPr lang="fr-FR" sz="1400" b="0" i="1" dirty="0">
                <a:sym typeface="Wingdings" panose="05000000000000000000" pitchFamily="2" charset="2"/>
              </a:rPr>
              <a:t> « </a:t>
            </a:r>
            <a:r>
              <a:rPr lang="fr-FR" sz="1400" b="0" i="1" dirty="0" err="1">
                <a:sym typeface="Wingdings" panose="05000000000000000000" pitchFamily="2" charset="2"/>
              </a:rPr>
              <a:t>outdoor</a:t>
            </a:r>
            <a:r>
              <a:rPr lang="fr-FR" sz="1400" b="0" i="1" dirty="0">
                <a:sym typeface="Wingdings" panose="05000000000000000000" pitchFamily="2" charset="2"/>
              </a:rPr>
              <a:t> »</a:t>
            </a:r>
            <a:endParaRPr lang="fr-FR" sz="1400" dirty="0"/>
          </a:p>
          <a:p>
            <a:pPr marL="257175" indent="-257175">
              <a:lnSpc>
                <a:spcPct val="100000"/>
              </a:lnSpc>
              <a:buFontTx/>
              <a:buChar char="-"/>
            </a:pPr>
            <a:r>
              <a:rPr lang="fr-FR" dirty="0"/>
              <a:t>Projet 5- WP3.3 Gestion des flux de données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fr-FR" i="1" dirty="0">
                <a:sym typeface="Wingdings" panose="05000000000000000000" pitchFamily="2" charset="2"/>
              </a:rPr>
              <a:t> Migration des services du CEBA vers </a:t>
            </a:r>
            <a:r>
              <a:rPr lang="fr-FR" i="1" dirty="0" err="1">
                <a:sym typeface="Wingdings" panose="05000000000000000000" pitchFamily="2" charset="2"/>
              </a:rPr>
              <a:t>OpenStack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972662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4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18694" y="0"/>
            <a:ext cx="5254679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Etat des lieux</a:t>
            </a:r>
            <a:endParaRPr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16.10.24</a:t>
            </a:r>
            <a:endParaRPr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538AED2-5C79-9190-2133-F1F62A8805CF}"/>
              </a:ext>
            </a:extLst>
          </p:cNvPr>
          <p:cNvSpPr txBox="1">
            <a:spLocks/>
          </p:cNvSpPr>
          <p:nvPr/>
        </p:nvSpPr>
        <p:spPr bwMode="auto">
          <a:xfrm>
            <a:off x="118189" y="843558"/>
            <a:ext cx="8918307" cy="416961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§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>
              <a:lnSpc>
                <a:spcPct val="90000"/>
              </a:lnSpc>
              <a:spcBef>
                <a:spcPts val="500"/>
              </a:spcBef>
              <a:buClrTx/>
              <a:buFont typeface="Arial"/>
              <a:buChar char="•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ü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Tx/>
              <a:buNone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Projet 2 - WP3.1 Infra LoRaWAN (service)</a:t>
            </a:r>
          </a:p>
          <a:p>
            <a:pPr marL="62547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/>
              <a:t>Mail de Virginie du 2/10/2024: </a:t>
            </a:r>
          </a:p>
          <a:p>
            <a:pPr marL="10287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/>
              <a:t>Décision du </a:t>
            </a:r>
            <a:r>
              <a:rPr lang="fr-FR" sz="1400" b="1" dirty="0"/>
              <a:t>Bureau</a:t>
            </a:r>
            <a:r>
              <a:rPr lang="fr-FR" sz="1400" dirty="0"/>
              <a:t>: nouvelle action à porter par le WP3</a:t>
            </a:r>
          </a:p>
          <a:p>
            <a:pPr lvl="1" indent="0">
              <a:lnSpc>
                <a:spcPct val="150000"/>
              </a:lnSpc>
              <a:buNone/>
            </a:pPr>
            <a:r>
              <a:rPr lang="fr-FR" sz="14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1400" dirty="0">
                <a:latin typeface="Arial" panose="020B0604020202020204" pitchFamily="34" charset="0"/>
              </a:rPr>
              <a:t>développement (presta) d'une application permettant la </a:t>
            </a:r>
            <a:r>
              <a:rPr lang="fr-FR" sz="1400" b="1" dirty="0">
                <a:latin typeface="Arial" panose="020B0604020202020204" pitchFamily="34" charset="0"/>
              </a:rPr>
              <a:t>déclaration automatique des nœuds</a:t>
            </a:r>
          </a:p>
          <a:p>
            <a:pPr lvl="1" indent="0">
              <a:lnSpc>
                <a:spcPct val="150000"/>
              </a:lnSpc>
              <a:buNone/>
            </a:pPr>
            <a:r>
              <a:rPr lang="fr-FR" sz="1400" dirty="0">
                <a:sym typeface="Wingdings" panose="05000000000000000000" pitchFamily="2" charset="2"/>
              </a:rPr>
              <a:t>	 </a:t>
            </a:r>
            <a:r>
              <a:rPr lang="fr-FR" sz="1400" dirty="0"/>
              <a:t>mise en place dès que possible une </a:t>
            </a:r>
            <a:r>
              <a:rPr lang="fr-FR" sz="1400" b="1" dirty="0"/>
              <a:t>réunion de travail </a:t>
            </a:r>
            <a:r>
              <a:rPr lang="fr-FR" sz="1400" dirty="0"/>
              <a:t>permettant de définir le cahier des charges</a:t>
            </a:r>
          </a:p>
          <a:p>
            <a:pPr marL="62547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/>
              <a:t>Mail de Rahim du 10/10/2024: </a:t>
            </a:r>
          </a:p>
          <a:p>
            <a:pPr marL="982663" lvl="2" indent="-2667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Sur le point de déployer le </a:t>
            </a:r>
            <a:r>
              <a:rPr lang="fr-FR" b="1" dirty="0"/>
              <a:t>LNS national Terra Forma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/>
              <a:t>Quelques questions à résoudre rapidement ou à discuter en réunion</a:t>
            </a:r>
          </a:p>
        </p:txBody>
      </p:sp>
    </p:spTree>
    <p:extLst>
      <p:ext uri="{BB962C8B-B14F-4D97-AF65-F5344CB8AC3E}">
        <p14:creationId xmlns:p14="http://schemas.microsoft.com/office/powerpoint/2010/main" val="199077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0822A7-FCB3-805F-B368-204997133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9C433-F57F-0044-A643-207EF70802C4}" type="datetime3">
              <a:rPr lang="fr-FR" smtClean="0"/>
              <a:t>16.10.24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90071B-DB0F-15EE-5661-9DEE979C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 smtClean="0"/>
              <a:t>5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D20F18D-6B6F-37F1-248B-2BA42F932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C17F8E9-FC95-C7DD-28E0-522264F7A29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F113A5E-EA03-4F27-0F75-E5143B190A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95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8AD58AC-A129-AD8F-D3AF-5BE06BD3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B186D-AD4A-4644-ABB5-F15D7F3FB77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FFB0BC5F-296F-740F-097A-115CADDAE88B}"/>
              </a:ext>
            </a:extLst>
          </p:cNvPr>
          <p:cNvSpPr/>
          <p:nvPr/>
        </p:nvSpPr>
        <p:spPr>
          <a:xfrm>
            <a:off x="1396396" y="242084"/>
            <a:ext cx="1566174" cy="75608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Services</a:t>
            </a:r>
            <a:endParaRPr lang="en-GB" sz="1350" b="1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E9DE1E7-910F-C53E-A5F9-085242DF1BC8}"/>
              </a:ext>
            </a:extLst>
          </p:cNvPr>
          <p:cNvSpPr/>
          <p:nvPr/>
        </p:nvSpPr>
        <p:spPr>
          <a:xfrm>
            <a:off x="5773883" y="242084"/>
            <a:ext cx="2430270" cy="7560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 dirty="0">
                <a:solidFill>
                  <a:schemeClr val="tx1"/>
                </a:solidFill>
              </a:rPr>
              <a:t>Produits de Recherche</a:t>
            </a:r>
            <a:endParaRPr lang="fr-FR" sz="1350" b="1" dirty="0">
              <a:solidFill>
                <a:schemeClr val="tx1"/>
              </a:solidFill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C4F3401-F19D-F845-0472-9DAC10E4E37D}"/>
              </a:ext>
            </a:extLst>
          </p:cNvPr>
          <p:cNvSpPr/>
          <p:nvPr/>
        </p:nvSpPr>
        <p:spPr>
          <a:xfrm>
            <a:off x="4193958" y="485111"/>
            <a:ext cx="756084" cy="2700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b="1" dirty="0">
                <a:solidFill>
                  <a:schemeClr val="tx1"/>
                </a:solidFill>
              </a:rPr>
              <a:t>WP3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2DF8D1D-A34D-D290-189C-C522C1FAF3B6}"/>
              </a:ext>
            </a:extLst>
          </p:cNvPr>
          <p:cNvSpPr txBox="1"/>
          <p:nvPr/>
        </p:nvSpPr>
        <p:spPr>
          <a:xfrm>
            <a:off x="258918" y="1167595"/>
            <a:ext cx="4174646" cy="300082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350" dirty="0"/>
              <a:t>LNS: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Ambition minimale: ?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Ambition maximale: telle que définie dans CST</a:t>
            </a:r>
          </a:p>
          <a:p>
            <a:pPr marL="900113" lvl="2" indent="-214313">
              <a:buFont typeface="Arial" panose="020B0604020202020204" pitchFamily="34" charset="0"/>
              <a:buChar char="•"/>
            </a:pPr>
            <a:r>
              <a:rPr lang="fr-FR" sz="1350" dirty="0"/>
              <a:t>Extériorisation du service ? TTI 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350" dirty="0"/>
              <a:t>Gestion flux: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WP3.3 élargi:</a:t>
            </a:r>
          </a:p>
          <a:p>
            <a:pPr marL="900113" lvl="2" indent="-214313">
              <a:buFont typeface="Arial" panose="020B0604020202020204" pitchFamily="34" charset="0"/>
              <a:buChar char="•"/>
            </a:pPr>
            <a:r>
              <a:rPr lang="fr-FR" sz="1350" dirty="0"/>
              <a:t>BDD «des catalogues de capteurs TF »</a:t>
            </a:r>
          </a:p>
          <a:p>
            <a:pPr marL="900113" lvl="2" indent="-214313">
              <a:buFont typeface="Arial" panose="020B0604020202020204" pitchFamily="34" charset="0"/>
              <a:buChar char="•"/>
            </a:pPr>
            <a:r>
              <a:rPr lang="fr-FR" sz="1350" dirty="0"/>
              <a:t>Standardisation encodage</a:t>
            </a:r>
          </a:p>
          <a:p>
            <a:pPr marL="900113" lvl="2" indent="-214313">
              <a:buFont typeface="Arial" panose="020B0604020202020204" pitchFamily="34" charset="0"/>
              <a:buChar char="•"/>
            </a:pPr>
            <a:r>
              <a:rPr lang="fr-FR" sz="1350" dirty="0"/>
              <a:t>BDD suivi capteurs et opérations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Ambition minimale: ?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Ambition maximale: telle que définie dans CST</a:t>
            </a:r>
          </a:p>
          <a:p>
            <a:pPr marL="900113" lvl="2" indent="-214313">
              <a:buFont typeface="Arial" panose="020B0604020202020204" pitchFamily="34" charset="0"/>
              <a:buChar char="•"/>
            </a:pPr>
            <a:r>
              <a:rPr lang="fr-FR" sz="1350" dirty="0"/>
              <a:t>Extériorisation du service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BBB8BBE-A5DA-906D-7EEE-63FFC7FA299E}"/>
              </a:ext>
            </a:extLst>
          </p:cNvPr>
          <p:cNvSpPr txBox="1"/>
          <p:nvPr/>
        </p:nvSpPr>
        <p:spPr>
          <a:xfrm>
            <a:off x="5101638" y="1599642"/>
            <a:ext cx="3774760" cy="175432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350" dirty="0"/>
              <a:t>Plateforme centrale: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Finaliser CST puis revue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Démonstrateur @Journées TF 2025 ?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Publications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350" dirty="0"/>
              <a:t>Fog </a:t>
            </a:r>
            <a:r>
              <a:rPr lang="fr-FR" sz="1350" dirty="0" err="1"/>
              <a:t>Computing</a:t>
            </a:r>
            <a:endParaRPr lang="fr-FR" sz="135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Démonstrateur @Journées TF 2026 ?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fr-FR" sz="1350" dirty="0"/>
              <a:t>Publications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fr-FR" sz="1350" dirty="0"/>
          </a:p>
        </p:txBody>
      </p:sp>
    </p:spTree>
    <p:extLst>
      <p:ext uri="{BB962C8B-B14F-4D97-AF65-F5344CB8AC3E}">
        <p14:creationId xmlns:p14="http://schemas.microsoft.com/office/powerpoint/2010/main" val="359959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7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5254679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Plan d’actions suite journées @Lautaret ?</a:t>
            </a:r>
            <a:endParaRPr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12.06.24</a:t>
            </a:r>
            <a:endParaRPr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A88D355-0AE2-D390-1BA1-EC3C5EE1FC81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699542"/>
          <a:ext cx="8257396" cy="35273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7218">
                  <a:extLst>
                    <a:ext uri="{9D8B030D-6E8A-4147-A177-3AD203B41FA5}">
                      <a16:colId xmlns:a16="http://schemas.microsoft.com/office/drawing/2014/main" val="30290563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15226048"/>
                    </a:ext>
                  </a:extLst>
                </a:gridCol>
                <a:gridCol w="1923062">
                  <a:extLst>
                    <a:ext uri="{9D8B030D-6E8A-4147-A177-3AD203B41FA5}">
                      <a16:colId xmlns:a16="http://schemas.microsoft.com/office/drawing/2014/main" val="202470499"/>
                    </a:ext>
                  </a:extLst>
                </a:gridCol>
                <a:gridCol w="768564">
                  <a:extLst>
                    <a:ext uri="{9D8B030D-6E8A-4147-A177-3AD203B41FA5}">
                      <a16:colId xmlns:a16="http://schemas.microsoft.com/office/drawing/2014/main" val="256416171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21376578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166362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3604664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WP3.x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Besoin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Objectif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Echéance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Objectif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Echéance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Ressources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715514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Ouverture à d’autres sites/</a:t>
                      </a:r>
                      <a:r>
                        <a:rPr lang="fr-FR" sz="900" noProof="0" dirty="0" err="1"/>
                        <a:t>exp</a:t>
                      </a:r>
                      <a:r>
                        <a:rPr lang="fr-FR" sz="900" noProof="0" dirty="0"/>
                        <a:t> de l’infra « Lautaret » (LNS national + serveur global)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900" noProof="0" dirty="0"/>
                        <a:t>Migration </a:t>
                      </a:r>
                      <a:r>
                        <a:rPr lang="fr-FR" sz="900" noProof="0" dirty="0" err="1"/>
                        <a:t>Chirpstack</a:t>
                      </a:r>
                      <a:endParaRPr lang="fr-FR" sz="900" noProof="0" dirty="0"/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900" noProof="0" dirty="0"/>
                        <a:t>Intégration de Node Red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900" noProof="0" dirty="0"/>
                        <a:t>Proposer modèle GW + doc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 09/24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Définir </a:t>
                      </a:r>
                      <a:r>
                        <a:rPr lang="fr-FR" sz="900" b="1" noProof="0" dirty="0"/>
                        <a:t>livrable</a:t>
                      </a:r>
                      <a:r>
                        <a:rPr lang="fr-FR" sz="900" noProof="0" dirty="0"/>
                        <a:t> TF en 2029 (niveau de Service 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Journées TF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François T. seul ? </a:t>
                      </a:r>
                    </a:p>
                    <a:p>
                      <a:pPr algn="l"/>
                      <a:r>
                        <a:rPr lang="fr-FR" sz="900" noProof="0" dirty="0"/>
                        <a:t>RH sur serveur global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34555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Prise en charge des autres flux que LoRa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CST WP3.2 (v0)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 07/24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b="1" noProof="0" dirty="0"/>
                        <a:t>Proto</a:t>
                      </a:r>
                      <a:r>
                        <a:rPr lang="fr-FR" sz="900" noProof="0" dirty="0"/>
                        <a:t> plateforme centrale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Printemps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Rahim + ?; extériorisation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547228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Intégration « Fog </a:t>
                      </a:r>
                      <a:r>
                        <a:rPr lang="fr-FR" sz="900" noProof="0" dirty="0" err="1"/>
                        <a:t>computing</a:t>
                      </a:r>
                      <a:r>
                        <a:rPr lang="fr-FR" sz="900" noProof="0" dirty="0"/>
                        <a:t>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noProof="0" dirty="0"/>
                        <a:t>Définir livrable TF: CST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Au-delà de la thèse 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27954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Définir standard d’encodage « TF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- Lancer le GT Std sur le sujet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09/24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Diffuser le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Printemps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Animateur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55468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Définir un process de décodage (ex: Node 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900" noProof="0" dirty="0"/>
                        <a:t>Lancer le GT Std sur le sujet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noProof="0" dirty="0"/>
                        <a:t>09/24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Mettre en place et diffuser la procédure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Printemps 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Animateur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321459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fr-FR" sz="900" noProof="0" dirty="0"/>
                        <a:t>3.x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Création &amp; gestion des </a:t>
                      </a:r>
                      <a:r>
                        <a:rPr lang="fr-FR" sz="900" noProof="0" dirty="0" err="1"/>
                        <a:t>meta</a:t>
                      </a:r>
                      <a:r>
                        <a:rPr lang="fr-FR" sz="900" noProof="0" dirty="0"/>
                        <a:t> données (</a:t>
                      </a:r>
                      <a:r>
                        <a:rPr lang="fr-FR" sz="900" noProof="0" dirty="0" err="1"/>
                        <a:t>ze</a:t>
                      </a:r>
                      <a:r>
                        <a:rPr lang="fr-FR" sz="900" noProof="0" dirty="0"/>
                        <a:t> diapo 44!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CST « Obs. TF »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Choix, test, intégration des outils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noProof="0" dirty="0"/>
                        <a:t>Laurent L.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3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979394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1072</TotalTime>
  <Words>753</Words>
  <Application>Microsoft Office PowerPoint</Application>
  <DocSecurity>0</DocSecurity>
  <PresentationFormat>Affichage à l'écran (16:9)</PresentationFormat>
  <Paragraphs>132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Aptos</vt:lpstr>
      <vt:lpstr>Berlin Sans FB</vt:lpstr>
      <vt:lpstr>Gill Sans</vt:lpstr>
      <vt:lpstr>Wingdings</vt:lpstr>
      <vt:lpstr>Arial Black</vt:lpstr>
      <vt:lpstr>Arial</vt:lpstr>
      <vt:lpstr>Masque titre du document</vt:lpstr>
      <vt:lpstr>Présentation PowerPoint</vt:lpstr>
      <vt:lpstr>WP3. Etat des lieux</vt:lpstr>
      <vt:lpstr>WP3. Etat des lieux</vt:lpstr>
      <vt:lpstr>WP3. Etat des lieux</vt:lpstr>
      <vt:lpstr>Présentation PowerPoint</vt:lpstr>
      <vt:lpstr>Présentation PowerPoint</vt:lpstr>
      <vt:lpstr>WP3. Plan d’actions suite journées @Lautaret ?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212</cp:revision>
  <dcterms:created xsi:type="dcterms:W3CDTF">2021-02-23T10:22:49Z</dcterms:created>
  <dcterms:modified xsi:type="dcterms:W3CDTF">2024-10-16T06:40:15Z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