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228" r:id="rId2"/>
    <p:sldId id="3139" r:id="rId3"/>
    <p:sldId id="3141" r:id="rId4"/>
    <p:sldId id="3142" r:id="rId5"/>
    <p:sldId id="314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a Malgeri" initials="L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9C04A"/>
    <a:srgbClr val="A84ACE"/>
    <a:srgbClr val="007AE8"/>
    <a:srgbClr val="F97BFF"/>
    <a:srgbClr val="A26B2D"/>
    <a:srgbClr val="00B30B"/>
    <a:srgbClr val="00DB06"/>
    <a:srgbClr val="D000BE"/>
    <a:srgbClr val="DF69DE"/>
    <a:srgbClr val="00D0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07" autoAdjust="0"/>
    <p:restoredTop sz="94196" autoAdjust="0"/>
  </p:normalViewPr>
  <p:slideViewPr>
    <p:cSldViewPr snapToGrid="0" snapToObjects="1">
      <p:cViewPr varScale="1">
        <p:scale>
          <a:sx n="105" d="100"/>
          <a:sy n="105" d="100"/>
        </p:scale>
        <p:origin x="824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-253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0A0A3-E680-514A-A0D9-5D56161CA2B6}" type="datetimeFigureOut">
              <a:rPr lang="en-US" smtClean="0"/>
              <a:pPr/>
              <a:t>7/9/24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3883A-A103-0047-ADA0-262C0F5B77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438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B358B-323C-2A4D-B62E-A6954C044CEB}" type="datetimeFigureOut">
              <a:rPr lang="en-US" smtClean="0"/>
              <a:pPr/>
              <a:t>7/9/24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5DDA8-2351-A546-91A9-2672C25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758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Avenir Next" panose="020B0503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5DDA8-2351-A546-91A9-2672C2503B7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40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5DDA8-2351-A546-91A9-2672C2503B7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026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5DDA8-2351-A546-91A9-2672C2503B7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51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5DDA8-2351-A546-91A9-2672C2503B7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3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5DDA8-2351-A546-91A9-2672C2503B7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4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7A8E-5EA4-D044-997E-655F96C855B6}" type="datetime1">
              <a:rPr lang="fr-FR" smtClean="0"/>
              <a:t>09/07/2024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F6B2-B415-6040-9B9A-D8CF73265845}" type="datetime1">
              <a:rPr lang="fr-FR" smtClean="0"/>
              <a:t>09/07/2024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E4F6-B18D-314B-94CB-9113B3775DC6}" type="datetime1">
              <a:rPr lang="fr-FR" smtClean="0"/>
              <a:t>09/07/2024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588"/>
            <a:ext cx="12192000" cy="678235"/>
          </a:xfrm>
        </p:spPr>
        <p:txBody>
          <a:bodyPr>
            <a:normAutofit/>
          </a:bodyPr>
          <a:lstStyle>
            <a:lvl1pPr algn="ctr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7622"/>
            <a:ext cx="12192000" cy="6110378"/>
          </a:xfrm>
        </p:spPr>
        <p:txBody>
          <a:bodyPr/>
          <a:lstStyle>
            <a:lvl1pPr marL="274320" indent="-274320">
              <a:spcBef>
                <a:spcPts val="600"/>
              </a:spcBef>
              <a:defRPr>
                <a:solidFill>
                  <a:srgbClr val="000090"/>
                </a:solidFill>
              </a:defRPr>
            </a:lvl1pPr>
            <a:lvl2pPr marL="548640" indent="-274320">
              <a:spcBef>
                <a:spcPts val="600"/>
              </a:spcBef>
              <a:buFont typeface="Lucida Grande"/>
              <a:buChar char="-"/>
              <a:defRPr sz="2000">
                <a:solidFill>
                  <a:schemeClr val="tx1"/>
                </a:solidFill>
              </a:defRPr>
            </a:lvl2pPr>
            <a:lvl3pPr marL="822960" indent="-274320">
              <a:spcBef>
                <a:spcPts val="300"/>
              </a:spcBef>
              <a:buFont typeface="Lucida Grande"/>
              <a:buChar char="-"/>
              <a:defRPr sz="1800">
                <a:solidFill>
                  <a:srgbClr val="800000"/>
                </a:solidFill>
              </a:defRPr>
            </a:lvl3pPr>
            <a:lvl4pPr>
              <a:spcBef>
                <a:spcPts val="300"/>
              </a:spcBef>
              <a:defRPr/>
            </a:lvl4pPr>
            <a:lvl5pPr>
              <a:spcBef>
                <a:spcPts val="3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96822"/>
            <a:ext cx="12192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96B0-67DA-C94C-B798-7543832C3C93}" type="datetime1">
              <a:rPr lang="fr-FR" smtClean="0"/>
              <a:t>09/07/2024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A30F8-04A8-B04B-9E7E-84C2EF54047F}" type="datetime1">
              <a:rPr lang="fr-FR" smtClean="0"/>
              <a:t>09/07/2024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768106"/>
            <a:ext cx="10972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73CD-C9AA-374A-A10E-028045C2877E}" type="datetime1">
              <a:rPr lang="fr-FR" smtClean="0"/>
              <a:t>09/07/2024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8F5E-F853-7C4B-815D-AB0BB56C948C}" type="datetime1">
              <a:rPr lang="fr-FR" smtClean="0"/>
              <a:t>09/07/2024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09600" y="747622"/>
            <a:ext cx="10972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016A-2CA5-404B-BFE7-45136B4A05DC}" type="datetime1">
              <a:rPr lang="fr-FR" smtClean="0"/>
              <a:t>09/07/2024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1396-FD77-D549-9326-6130907CCCE5}" type="datetime1">
              <a:rPr lang="fr-FR" smtClean="0"/>
              <a:t>09/07/2024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04B6-A62E-D641-B842-F82A9CEC3315}" type="datetime1">
              <a:rPr lang="fr-FR" smtClean="0"/>
              <a:t>09/07/2024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8588"/>
            <a:ext cx="10972800" cy="798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747622"/>
            <a:ext cx="10972800" cy="5608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8F060-896E-4A4E-84B5-2DEC33511EA1}" type="datetime1">
              <a:rPr lang="fr-FR" smtClean="0"/>
              <a:t>09/07/2024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6435" y="1"/>
            <a:ext cx="24955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algn="l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</a:lstStyle>
          <a:p>
            <a:pPr lvl="1"/>
            <a:r>
              <a:rPr lang="en-US"/>
              <a:t>MB Apr. 9,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112" y="1"/>
            <a:ext cx="13358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2"/>
                </a:solidFill>
              </a:defRPr>
            </a:lvl1pPr>
          </a:lstStyle>
          <a:p>
            <a:fld id="{9CA62D5A-175C-0146-8DFE-850ADA1B8F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342900" algn="l" defTabSz="457200" rtl="0" eaLnBrk="1" latinLnBrk="0" hangingPunct="1">
        <a:spcBef>
          <a:spcPct val="20000"/>
        </a:spcBef>
        <a:buFont typeface="Courier New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8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zQHizglNq5CB0RooCpuhLhbHsjsNBBnR/edit?usp=share_link&amp;ouid=113707798686503679403&amp;rtpof=true&amp;sd=tru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678333" y="44767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CBD458-4B82-D44E-B2B6-D71B64DCE2C6}"/>
              </a:ext>
            </a:extLst>
          </p:cNvPr>
          <p:cNvSpPr/>
          <p:nvPr/>
        </p:nvSpPr>
        <p:spPr>
          <a:xfrm>
            <a:off x="988251" y="2690336"/>
            <a:ext cx="105906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2200" dirty="0">
                <a:latin typeface="Avenir Next" panose="020B0503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DRD3 WP1 R&amp;D </a:t>
            </a:r>
            <a:r>
              <a:rPr lang="fr-FR" sz="2200" dirty="0" err="1">
                <a:latin typeface="Avenir Next" panose="020B0503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project</a:t>
            </a:r>
            <a:r>
              <a:rPr lang="fr-FR" sz="2200" dirty="0">
                <a:latin typeface="Avenir Next" panose="020B0503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: </a:t>
            </a:r>
            <a:r>
              <a:rPr lang="sl-SI" sz="2200" dirty="0">
                <a:solidFill>
                  <a:srgbClr val="000000"/>
                </a:solidFill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TPSCo 65nm MCMOS with high precision timing</a:t>
            </a:r>
            <a:endParaRPr lang="fr-FR" sz="2200" dirty="0">
              <a:latin typeface="Avenir Next" panose="020B0503020202020204" pitchFamily="34" charset="0"/>
              <a:ea typeface="Ayuthaya" pitchFamily="2" charset="-34"/>
              <a:cs typeface="Apple Chancery" panose="03020702040506060504" pitchFamily="66" charset="-79"/>
            </a:endParaRPr>
          </a:p>
          <a:p>
            <a:pPr indent="-108000" algn="ctr">
              <a:spcAft>
                <a:spcPts val="300"/>
              </a:spcAft>
            </a:pPr>
            <a:r>
              <a:rPr lang="fr-FR" sz="2200" dirty="0">
                <a:latin typeface="Avenir Next" panose="020B0503020202020204" pitchFamily="34" charset="0"/>
                <a:ea typeface="Geneva" panose="020B0503030404040204" pitchFamily="34" charset="0"/>
                <a:cs typeface="Diwan Thuluth" pitchFamily="2" charset="-78"/>
              </a:rPr>
              <a:t>and FCC-</a:t>
            </a:r>
            <a:r>
              <a:rPr lang="fr-FR" sz="2200" dirty="0" err="1">
                <a:latin typeface="Avenir Next" panose="020B0503020202020204" pitchFamily="34" charset="0"/>
                <a:ea typeface="Geneva" panose="020B0503030404040204" pitchFamily="34" charset="0"/>
                <a:cs typeface="Diwan Thuluth" pitchFamily="2" charset="-78"/>
              </a:rPr>
              <a:t>ee</a:t>
            </a:r>
            <a:r>
              <a:rPr lang="fr-FR" sz="2200" dirty="0">
                <a:latin typeface="Avenir Next" panose="020B0503020202020204" pitchFamily="34" charset="0"/>
                <a:ea typeface="Geneva" panose="020B0503030404040204" pitchFamily="34" charset="0"/>
                <a:cs typeface="Diwan Thuluth" pitchFamily="2" charset="-78"/>
              </a:rPr>
              <a:t> simulation </a:t>
            </a:r>
            <a:r>
              <a:rPr lang="fr-FR" sz="2200" dirty="0" err="1">
                <a:latin typeface="Avenir Next" panose="020B0503020202020204" pitchFamily="34" charset="0"/>
                <a:ea typeface="Geneva" panose="020B0503030404040204" pitchFamily="34" charset="0"/>
                <a:cs typeface="Diwan Thuluth" pitchFamily="2" charset="-78"/>
              </a:rPr>
              <a:t>work</a:t>
            </a:r>
            <a:r>
              <a:rPr lang="fr-FR" sz="2200" dirty="0">
                <a:latin typeface="Avenir Next" panose="020B0503020202020204" pitchFamily="34" charset="0"/>
                <a:ea typeface="Geneva" panose="020B0503030404040204" pitchFamily="34" charset="0"/>
                <a:cs typeface="Diwan Thuluth" pitchFamily="2" charset="-78"/>
              </a:rPr>
              <a:t> at IP2I</a:t>
            </a:r>
          </a:p>
          <a:p>
            <a:pPr indent="-108000" algn="ctr">
              <a:spcAft>
                <a:spcPts val="300"/>
              </a:spcAft>
            </a:pPr>
            <a:r>
              <a:rPr lang="fr-FR" sz="2000" dirty="0">
                <a:latin typeface="Avenir Next" panose="020B0503020202020204" pitchFamily="34" charset="0"/>
                <a:ea typeface="Geneva" panose="020B0503030404040204" pitchFamily="34" charset="0"/>
                <a:cs typeface="Diwan Thuluth" pitchFamily="2" charset="-78"/>
              </a:rPr>
              <a:t>Discussion </a:t>
            </a:r>
            <a:r>
              <a:rPr lang="fr-FR" sz="2000" dirty="0" err="1">
                <a:latin typeface="Avenir Next" panose="020B0503020202020204" pitchFamily="34" charset="0"/>
                <a:ea typeface="Geneva" panose="020B0503030404040204" pitchFamily="34" charset="0"/>
                <a:cs typeface="Diwan Thuluth" pitchFamily="2" charset="-78"/>
              </a:rPr>
              <a:t>EoI</a:t>
            </a:r>
            <a:r>
              <a:rPr lang="fr-FR" sz="2000" dirty="0">
                <a:latin typeface="Avenir Next" panose="020B0503020202020204" pitchFamily="34" charset="0"/>
                <a:ea typeface="Geneva" panose="020B0503030404040204" pitchFamily="34" charset="0"/>
                <a:cs typeface="Diwan Thuluth" pitchFamily="2" charset="-78"/>
              </a:rPr>
              <a:t> FCC-</a:t>
            </a:r>
            <a:r>
              <a:rPr lang="fr-FR" sz="2000" dirty="0" err="1">
                <a:latin typeface="Avenir Next" panose="020B0503020202020204" pitchFamily="34" charset="0"/>
                <a:ea typeface="Geneva" panose="020B0503030404040204" pitchFamily="34" charset="0"/>
                <a:cs typeface="Diwan Thuluth" pitchFamily="2" charset="-78"/>
              </a:rPr>
              <a:t>ee</a:t>
            </a:r>
            <a:r>
              <a:rPr lang="fr-FR" sz="2000" dirty="0">
                <a:latin typeface="Avenir Next" panose="020B0503020202020204" pitchFamily="34" charset="0"/>
                <a:ea typeface="Geneva" panose="020B0503030404040204" pitchFamily="34" charset="0"/>
                <a:cs typeface="Diwan Thuluth" pitchFamily="2" charset="-78"/>
              </a:rPr>
              <a:t>, APC, 9 July, 2024</a:t>
            </a:r>
          </a:p>
          <a:p>
            <a:pPr indent="-108000" algn="ctr">
              <a:spcAft>
                <a:spcPts val="300"/>
              </a:spcAft>
            </a:pPr>
            <a:r>
              <a:rPr lang="fr-FR" sz="1600" dirty="0">
                <a:latin typeface="Avenir Next" panose="020B0503020202020204" pitchFamily="34" charset="0"/>
                <a:ea typeface="Geneva" panose="020B0503030404040204" pitchFamily="34" charset="0"/>
                <a:cs typeface="Diwan Thuluth" pitchFamily="2" charset="-78"/>
              </a:rPr>
              <a:t>G. </a:t>
            </a:r>
            <a:r>
              <a:rPr lang="fr-FR" sz="1600" dirty="0" err="1">
                <a:latin typeface="Avenir Next" panose="020B0503020202020204" pitchFamily="34" charset="0"/>
                <a:ea typeface="Geneva" panose="020B0503030404040204" pitchFamily="34" charset="0"/>
                <a:cs typeface="Diwan Thuluth" pitchFamily="2" charset="-78"/>
              </a:rPr>
              <a:t>Boudoul</a:t>
            </a:r>
            <a:r>
              <a:rPr lang="fr-FR" sz="1600" dirty="0">
                <a:latin typeface="Avenir Next" panose="020B0503020202020204" pitchFamily="34" charset="0"/>
                <a:ea typeface="Geneva" panose="020B0503030404040204" pitchFamily="34" charset="0"/>
                <a:cs typeface="Diwan Thuluth" pitchFamily="2" charset="-78"/>
              </a:rPr>
              <a:t>, D. </a:t>
            </a:r>
            <a:r>
              <a:rPr lang="fr-FR" sz="1600" dirty="0" err="1">
                <a:latin typeface="Avenir Next" panose="020B0503020202020204" pitchFamily="34" charset="0"/>
                <a:ea typeface="Geneva" panose="020B0503030404040204" pitchFamily="34" charset="0"/>
                <a:cs typeface="Diwan Thuluth" pitchFamily="2" charset="-78"/>
              </a:rPr>
              <a:t>Contardo</a:t>
            </a:r>
            <a:endParaRPr lang="fr-FR" sz="1600" dirty="0">
              <a:latin typeface="Avenir Next" panose="020B0503020202020204" pitchFamily="34" charset="0"/>
              <a:ea typeface="Geneva" panose="020B0503030404040204" pitchFamily="34" charset="0"/>
              <a:cs typeface="Diwan Thulut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3221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ED3055-3002-DB2B-BA29-DF109EDD1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452B52-6E3B-63F9-B1A5-A001CA7EB24F}"/>
              </a:ext>
            </a:extLst>
          </p:cNvPr>
          <p:cNvSpPr/>
          <p:nvPr/>
        </p:nvSpPr>
        <p:spPr>
          <a:xfrm>
            <a:off x="261091" y="1521086"/>
            <a:ext cx="11669817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2400" dirty="0">
                <a:latin typeface="Avenir Next" panose="020B0503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DRD3 WP1 R&amp;D </a:t>
            </a:r>
            <a:r>
              <a:rPr lang="fr-FR" sz="2400" dirty="0" err="1">
                <a:latin typeface="Avenir Next" panose="020B0503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project</a:t>
            </a:r>
            <a:r>
              <a:rPr lang="fr-FR" sz="2400" dirty="0">
                <a:latin typeface="Avenir Next" panose="020B0503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: </a:t>
            </a:r>
            <a:r>
              <a:rPr lang="sl-SI" sz="2400" dirty="0">
                <a:solidFill>
                  <a:srgbClr val="000000"/>
                </a:solidFill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TPSCo 65nm MCMOS with high precision timing</a:t>
            </a:r>
          </a:p>
          <a:p>
            <a:pPr algn="ctr"/>
            <a:r>
              <a:rPr lang="sl-SI" sz="2000" dirty="0">
                <a:solidFill>
                  <a:srgbClr val="000000"/>
                </a:solidFill>
                <a:latin typeface="Avenir Next" panose="020B0503020202020204" pitchFamily="34" charset="0"/>
                <a:ea typeface="Arial" panose="020B0604020202020204" pitchFamily="34" charset="0"/>
              </a:rPr>
              <a:t>for </a:t>
            </a:r>
            <a:r>
              <a:rPr lang="sl-SI" sz="2000" dirty="0">
                <a:solidFill>
                  <a:srgbClr val="000000"/>
                </a:solidFill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outer tracking layers* or inner high granularity digital electromagnetic calorimeter layers, </a:t>
            </a:r>
          </a:p>
          <a:p>
            <a:pPr algn="ctr">
              <a:spcAft>
                <a:spcPts val="600"/>
              </a:spcAft>
            </a:pPr>
            <a:r>
              <a:rPr lang="sl-SI" sz="2000" dirty="0">
                <a:solidFill>
                  <a:srgbClr val="000000"/>
                </a:solidFill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and ultimately 4D tracking, in a detector at the FCC-ee</a:t>
            </a:r>
            <a:r>
              <a:rPr lang="en-FR" sz="2000" dirty="0">
                <a:solidFill>
                  <a:srgbClr val="000000"/>
                </a:solidFill>
                <a:latin typeface="Avenir Next" panose="020B0503020202020204" pitchFamily="34" charset="0"/>
                <a:ea typeface="Arial" panose="020B0604020202020204" pitchFamily="34" charset="0"/>
              </a:rPr>
              <a:t>**</a:t>
            </a:r>
          </a:p>
          <a:p>
            <a:pPr algn="ctr">
              <a:spcAft>
                <a:spcPts val="600"/>
              </a:spcAft>
            </a:pPr>
            <a:r>
              <a:rPr lang="en-FR" dirty="0">
                <a:solidFill>
                  <a:srgbClr val="000000"/>
                </a:solidFill>
                <a:latin typeface="Avenir Next" panose="020B0503020202020204" pitchFamily="34" charset="0"/>
                <a:ea typeface="Arial" panose="020B0604020202020204" pitchFamily="34" charset="0"/>
              </a:rPr>
              <a:t>(full </a:t>
            </a:r>
            <a:r>
              <a:rPr lang="en-FR" dirty="0">
                <a:solidFill>
                  <a:srgbClr val="000000"/>
                </a:solidFill>
                <a:latin typeface="Avenir Next" panose="020B0503020202020204" pitchFamily="34" charset="0"/>
                <a:ea typeface="Arial" panose="020B0604020202020204" pitchFamily="34" charset="0"/>
                <a:hlinkClick r:id="rId3"/>
              </a:rPr>
              <a:t>project description </a:t>
            </a:r>
            <a:r>
              <a:rPr lang="en-FR" dirty="0">
                <a:solidFill>
                  <a:srgbClr val="000000"/>
                </a:solidFill>
                <a:latin typeface="Avenir Next" panose="020B0503020202020204" pitchFamily="34" charset="0"/>
                <a:ea typeface="Arial" panose="020B0604020202020204" pitchFamily="34" charset="0"/>
              </a:rPr>
              <a:t>submitted to DRD3 WP1)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C445DA-2016-4033-7311-4AC29160DC5D}"/>
              </a:ext>
            </a:extLst>
          </p:cNvPr>
          <p:cNvSpPr txBox="1"/>
          <p:nvPr/>
        </p:nvSpPr>
        <p:spPr>
          <a:xfrm>
            <a:off x="517116" y="3341590"/>
            <a:ext cx="11157769" cy="19932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At large radii, precision timing (</a:t>
            </a:r>
            <a:r>
              <a:rPr lang="en-US" sz="1800" dirty="0">
                <a:solidFill>
                  <a:srgbClr val="000000"/>
                </a:solidFill>
                <a:effectLst/>
                <a:latin typeface="Avenir Next" panose="020B0503020202020204" pitchFamily="34" charset="0"/>
                <a:ea typeface="Arial" panose="020B0604020202020204" pitchFamily="34" charset="0"/>
                <a:cs typeface="Cambria Math" panose="02040503050406030204" pitchFamily="18" charset="0"/>
              </a:rPr>
              <a:t>≲</a:t>
            </a:r>
            <a:r>
              <a:rPr lang="en-US" sz="1800" dirty="0">
                <a:solidFill>
                  <a:srgbClr val="000000"/>
                </a:solidFill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 50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ps</a:t>
            </a:r>
            <a:r>
              <a:rPr lang="en-US" sz="1800" dirty="0">
                <a:solidFill>
                  <a:srgbClr val="000000"/>
                </a:solidFill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) will allow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ToF</a:t>
            </a:r>
            <a:r>
              <a:rPr lang="en-US" sz="1800" dirty="0">
                <a:solidFill>
                  <a:srgbClr val="000000"/>
                </a:solidFill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 PID and also ultra-high granularity in a pre-shower electromagnetic calorimeter section with a compact design</a:t>
            </a: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The constraints in position resolution, radiation length, and rates are relaxed at these radii, allowing to envisage high precision timing, despite its subsequent increase in power consumption. </a:t>
            </a: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Eventually, the project could extend to 4D tracking in layers at lower radii depending on the system radiation length that would be achieved.</a:t>
            </a:r>
            <a:endParaRPr lang="en-US" sz="1800" dirty="0">
              <a:effectLst/>
              <a:latin typeface="Avenir Next" panose="020B0503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8CF370-F110-7E8A-2655-47AAAA9BC20B}"/>
              </a:ext>
            </a:extLst>
          </p:cNvPr>
          <p:cNvSpPr txBox="1"/>
          <p:nvPr/>
        </p:nvSpPr>
        <p:spPr>
          <a:xfrm>
            <a:off x="0" y="6334780"/>
            <a:ext cx="1158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Avenir Next" panose="020B0503020202020204" pitchFamily="34" charset="0"/>
              </a:rPr>
              <a:t>* to some extend this work can </a:t>
            </a:r>
            <a:r>
              <a:rPr lang="en-US" sz="1400" i="1" dirty="0" err="1">
                <a:latin typeface="Avenir Next" panose="020B0503020202020204" pitchFamily="34" charset="0"/>
              </a:rPr>
              <a:t>aplly</a:t>
            </a:r>
            <a:r>
              <a:rPr lang="en-US" sz="1400" i="1" dirty="0">
                <a:latin typeface="Avenir Next" panose="020B0503020202020204" pitchFamily="34" charset="0"/>
              </a:rPr>
              <a:t> to layers in a full silicon tacker or in the layers surrounding a large gas volume detector w/o precise timing</a:t>
            </a:r>
          </a:p>
          <a:p>
            <a:r>
              <a:rPr lang="en-US" sz="1400" i="1" dirty="0">
                <a:latin typeface="Avenir Next" panose="020B0503020202020204" pitchFamily="34" charset="0"/>
              </a:rPr>
              <a:t>** some intermediate projects, ALICE-3, LHCb-2 Belle-3 foresee central tracking with MCMOS</a:t>
            </a:r>
          </a:p>
        </p:txBody>
      </p:sp>
    </p:spTree>
    <p:extLst>
      <p:ext uri="{BB962C8B-B14F-4D97-AF65-F5344CB8AC3E}">
        <p14:creationId xmlns:p14="http://schemas.microsoft.com/office/powerpoint/2010/main" val="172809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ED3055-3002-DB2B-BA29-DF109EDD1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452B52-6E3B-63F9-B1A5-A001CA7EB24F}"/>
              </a:ext>
            </a:extLst>
          </p:cNvPr>
          <p:cNvSpPr/>
          <p:nvPr/>
        </p:nvSpPr>
        <p:spPr>
          <a:xfrm>
            <a:off x="261091" y="1075697"/>
            <a:ext cx="11669817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2400" dirty="0">
                <a:latin typeface="Avenir Next" panose="020B0503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DRD3 WP1 R&amp;D </a:t>
            </a:r>
            <a:r>
              <a:rPr lang="fr-FR" sz="2400" dirty="0" err="1">
                <a:latin typeface="Avenir Next" panose="020B0503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project</a:t>
            </a:r>
            <a:r>
              <a:rPr lang="fr-FR" sz="2400" dirty="0">
                <a:latin typeface="Avenir Next" panose="020B0503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: </a:t>
            </a:r>
            <a:r>
              <a:rPr lang="sl-SI" sz="2400" dirty="0">
                <a:solidFill>
                  <a:srgbClr val="000000"/>
                </a:solidFill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TPSCo 65nm MCMOS with high precision timing</a:t>
            </a:r>
          </a:p>
          <a:p>
            <a:pPr algn="ctr">
              <a:spcAft>
                <a:spcPts val="600"/>
              </a:spcAft>
            </a:pPr>
            <a:r>
              <a:rPr lang="sl-SI" sz="2000" dirty="0">
                <a:solidFill>
                  <a:srgbClr val="000000"/>
                </a:solidFill>
                <a:latin typeface="Avenir Next" panose="020B0503020202020204" pitchFamily="34" charset="0"/>
                <a:ea typeface="Arial" panose="020B0604020202020204" pitchFamily="34" charset="0"/>
              </a:rPr>
              <a:t>d</a:t>
            </a:r>
            <a:r>
              <a:rPr lang="sl-SI" sz="2000" dirty="0">
                <a:solidFill>
                  <a:srgbClr val="000000"/>
                </a:solidFill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eployment and participants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C445DA-2016-4033-7311-4AC29160DC5D}"/>
              </a:ext>
            </a:extLst>
          </p:cNvPr>
          <p:cNvSpPr txBox="1"/>
          <p:nvPr/>
        </p:nvSpPr>
        <p:spPr>
          <a:xfrm>
            <a:off x="261091" y="2006710"/>
            <a:ext cx="11832716" cy="3827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l-SI" sz="1800" dirty="0">
                <a:solidFill>
                  <a:srgbClr val="000000"/>
                </a:solidFill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1</a:t>
            </a:r>
            <a:r>
              <a:rPr lang="sl-SI" sz="1800" baseline="30000" dirty="0">
                <a:solidFill>
                  <a:srgbClr val="000000"/>
                </a:solidFill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st</a:t>
            </a:r>
            <a:r>
              <a:rPr lang="sl-SI" sz="1800" dirty="0">
                <a:solidFill>
                  <a:srgbClr val="000000"/>
                </a:solidFill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 stage - foundry submission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000000"/>
                </a:solidFill>
                <a:latin typeface="Avenir Next" panose="020B0503020202020204" pitchFamily="34" charset="0"/>
                <a:ea typeface="Arial" panose="020B0604020202020204" pitchFamily="34" charset="0"/>
              </a:rPr>
              <a:t>Investigate TPSCo 65 nm performance for high precision timing (w/o amplification)</a:t>
            </a:r>
            <a:endParaRPr lang="en-FR" sz="1600" dirty="0">
              <a:latin typeface="Avenir Next" panose="020B0503020202020204" pitchFamily="34" charset="0"/>
              <a:ea typeface="Arial" panose="020B0604020202020204" pitchFamily="34" charset="0"/>
            </a:endParaRPr>
          </a:p>
          <a:p>
            <a:pPr marL="1080000" lvl="2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venir Next" panose="020B0503020202020204" pitchFamily="34" charset="0"/>
                <a:ea typeface="Arial" panose="020B0604020202020204" pitchFamily="34" charset="0"/>
              </a:rPr>
              <a:t>t</a:t>
            </a:r>
            <a:r>
              <a:rPr lang="en-FR" sz="1600" dirty="0"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he study can be do</a:t>
            </a:r>
            <a:r>
              <a:rPr lang="en-FR" sz="1600" dirty="0">
                <a:latin typeface="Avenir Next" panose="020B0503020202020204" pitchFamily="34" charset="0"/>
                <a:ea typeface="Arial" panose="020B0604020202020204" pitchFamily="34" charset="0"/>
              </a:rPr>
              <a:t>ne on few pixels matrices, with pitch </a:t>
            </a:r>
            <a:r>
              <a:rPr lang="en-FR" sz="1600" dirty="0"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down to &lt; 10 </a:t>
            </a:r>
            <a:r>
              <a:rPr lang="en-GB" sz="1600" dirty="0" err="1"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μm</a:t>
            </a:r>
            <a:r>
              <a:rPr lang="en-FR" sz="1600" dirty="0">
                <a:effectLst/>
                <a:latin typeface="Avenir Next" panose="020B0503020202020204" pitchFamily="34" charset="0"/>
              </a:rPr>
              <a:t> </a:t>
            </a:r>
            <a:r>
              <a:rPr lang="en-FR" sz="1600" dirty="0"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&amp; other configuration parameters (electrode size, epitaxial layer thickness...)</a:t>
            </a:r>
            <a:endParaRPr lang="en-FR" sz="1600" dirty="0">
              <a:latin typeface="Avenir Next" panose="020B0503020202020204" pitchFamily="34" charset="0"/>
              <a:ea typeface="Arial" panose="020B0604020202020204" pitchFamily="34" charset="0"/>
            </a:endParaRPr>
          </a:p>
          <a:p>
            <a:pPr marL="1080000" lvl="2" indent="-285750">
              <a:buFont typeface="Arial" panose="020B0604020202020204" pitchFamily="34" charset="0"/>
              <a:buChar char="•"/>
            </a:pPr>
            <a:r>
              <a:rPr lang="en-FR" sz="1600" dirty="0">
                <a:latin typeface="Avenir Next" panose="020B0503020202020204" pitchFamily="34" charset="0"/>
                <a:ea typeface="Arial" panose="020B0604020202020204" pitchFamily="34" charset="0"/>
              </a:rPr>
              <a:t>pixels could be readout indivually through waveform digitisation and with different grouping to a fast preamplification and discrimination readout.</a:t>
            </a:r>
          </a:p>
          <a:p>
            <a:pPr marL="108000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Avenir Next" panose="020B0503020202020204" pitchFamily="34" charset="0"/>
                <a:ea typeface="Arial" panose="020B0604020202020204" pitchFamily="34" charset="0"/>
              </a:rPr>
              <a:t>the implementation could build </a:t>
            </a:r>
            <a:r>
              <a:rPr lang="en-FR" sz="1600" dirty="0">
                <a:latin typeface="Avenir Next" panose="020B0503020202020204" pitchFamily="34" charset="0"/>
                <a:ea typeface="Arial" panose="020B0604020202020204" pitchFamily="34" charset="0"/>
              </a:rPr>
              <a:t>on </a:t>
            </a:r>
            <a:r>
              <a:rPr lang="en-GB" sz="1600" dirty="0"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work already started in the first </a:t>
            </a:r>
            <a:r>
              <a:rPr lang="en-GB" sz="1600" dirty="0" err="1"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TPSCo</a:t>
            </a:r>
            <a:r>
              <a:rPr lang="en-GB" sz="1600" dirty="0"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 65 nm ER runs, &amp; possibly benefit from synergies </a:t>
            </a:r>
            <a:r>
              <a:rPr lang="en-GB" sz="1600" dirty="0">
                <a:latin typeface="Avenir Next" panose="020B0503020202020204" pitchFamily="34" charset="0"/>
                <a:ea typeface="Arial" panose="020B0604020202020204" pitchFamily="34" charset="0"/>
              </a:rPr>
              <a:t>with</a:t>
            </a:r>
            <a:r>
              <a:rPr lang="en-GB" sz="1600" dirty="0"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 R&amp;D foreseen for the ALICE-3 VD and the </a:t>
            </a:r>
            <a:r>
              <a:rPr lang="en-GB" sz="1600" i="1" dirty="0"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“</a:t>
            </a:r>
            <a:r>
              <a:rPr lang="sl-SI" sz="1600" i="1" dirty="0"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Fine-Pitch CMOS Sensors with Precision Timing</a:t>
            </a:r>
            <a:r>
              <a:rPr lang="sl-SI" sz="1600" dirty="0"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" DRD3 </a:t>
            </a:r>
            <a:r>
              <a:rPr lang="en-GB" sz="1600" dirty="0"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project.</a:t>
            </a:r>
          </a:p>
          <a:p>
            <a:pPr marL="622800" lvl="1" indent="-285750"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Readout architecture</a:t>
            </a:r>
          </a:p>
          <a:p>
            <a:pPr marL="1080000" lvl="2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venir Next" panose="020B0503020202020204" pitchFamily="34" charset="0"/>
                <a:ea typeface="Arial" panose="020B0604020202020204" pitchFamily="34" charset="0"/>
              </a:rPr>
              <a:t>implementing high precision timing </a:t>
            </a:r>
            <a:r>
              <a:rPr lang="en-GB" sz="1600" dirty="0" err="1">
                <a:latin typeface="Avenir Next" panose="020B0503020202020204" pitchFamily="34" charset="0"/>
                <a:ea typeface="Arial" panose="020B0604020202020204" pitchFamily="34" charset="0"/>
              </a:rPr>
              <a:t>ToA</a:t>
            </a:r>
            <a:r>
              <a:rPr lang="en-GB" sz="1600" dirty="0">
                <a:latin typeface="Avenir Next" panose="020B0503020202020204" pitchFamily="34" charset="0"/>
                <a:ea typeface="Arial" panose="020B0604020202020204" pitchFamily="34" charset="0"/>
              </a:rPr>
              <a:t> and </a:t>
            </a:r>
            <a:r>
              <a:rPr lang="en-GB" sz="1600" dirty="0" err="1">
                <a:latin typeface="Avenir Next" panose="020B0503020202020204" pitchFamily="34" charset="0"/>
                <a:ea typeface="Arial" panose="020B0604020202020204" pitchFamily="34" charset="0"/>
              </a:rPr>
              <a:t>ToT</a:t>
            </a:r>
            <a:r>
              <a:rPr lang="en-GB" sz="1600" dirty="0">
                <a:latin typeface="Avenir Next" panose="020B0503020202020204" pitchFamily="34" charset="0"/>
                <a:ea typeface="Arial" panose="020B0604020202020204" pitchFamily="34" charset="0"/>
              </a:rPr>
              <a:t> TDC feature in a pixel matrix of O(1) cm</a:t>
            </a:r>
            <a:r>
              <a:rPr lang="en-GB" sz="1600" baseline="30000" dirty="0">
                <a:latin typeface="Avenir Next" panose="020B0503020202020204" pitchFamily="34" charset="0"/>
                <a:ea typeface="Arial" panose="020B0604020202020204" pitchFamily="34" charset="0"/>
              </a:rPr>
              <a:t>2</a:t>
            </a:r>
            <a:r>
              <a:rPr lang="en-GB" sz="1600" dirty="0">
                <a:latin typeface="Avenir Next" panose="020B0503020202020204" pitchFamily="34" charset="0"/>
                <a:ea typeface="Arial" panose="020B0604020202020204" pitchFamily="34" charset="0"/>
              </a:rPr>
              <a:t>, at the end of column and configurability of the pixel grouping at the amplification discrimination stage</a:t>
            </a:r>
          </a:p>
          <a:p>
            <a:pPr marL="108000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Avenir Next" panose="020B0503020202020204" pitchFamily="34" charset="0"/>
                <a:ea typeface="Arial" panose="020B0604020202020204" pitchFamily="34" charset="0"/>
              </a:rPr>
              <a:t>t</a:t>
            </a:r>
            <a:r>
              <a:rPr lang="en-GB" sz="1600" dirty="0"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his part can benefit of synergies (or be merged) with the </a:t>
            </a:r>
            <a:r>
              <a:rPr lang="sl-SI" sz="1600" i="1" dirty="0"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Fine-Pitch CMOS Sensors with Precision Timing</a:t>
            </a:r>
            <a:r>
              <a:rPr lang="sl-SI" sz="1600" dirty="0"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" DRD3 </a:t>
            </a:r>
            <a:r>
              <a:rPr lang="en-GB" sz="1600" dirty="0"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project (targeting other applications than a VD detector)</a:t>
            </a:r>
          </a:p>
        </p:txBody>
      </p:sp>
    </p:spTree>
    <p:extLst>
      <p:ext uri="{BB962C8B-B14F-4D97-AF65-F5344CB8AC3E}">
        <p14:creationId xmlns:p14="http://schemas.microsoft.com/office/powerpoint/2010/main" val="2153979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ED3055-3002-DB2B-BA29-DF109EDD1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452B52-6E3B-63F9-B1A5-A001CA7EB24F}"/>
              </a:ext>
            </a:extLst>
          </p:cNvPr>
          <p:cNvSpPr/>
          <p:nvPr/>
        </p:nvSpPr>
        <p:spPr>
          <a:xfrm>
            <a:off x="261091" y="407920"/>
            <a:ext cx="11669817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2400" dirty="0">
                <a:latin typeface="Avenir Next" panose="020B0503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DRD3 WP1 R&amp;D </a:t>
            </a:r>
            <a:r>
              <a:rPr lang="fr-FR" sz="2400" dirty="0" err="1">
                <a:latin typeface="Avenir Next" panose="020B0503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project</a:t>
            </a:r>
            <a:r>
              <a:rPr lang="fr-FR" sz="2400" dirty="0">
                <a:latin typeface="Avenir Next" panose="020B0503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: </a:t>
            </a:r>
            <a:r>
              <a:rPr lang="sl-SI" sz="2400" dirty="0">
                <a:solidFill>
                  <a:srgbClr val="000000"/>
                </a:solidFill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TPSCo 65nm MCMOS with high precision timing</a:t>
            </a:r>
          </a:p>
          <a:p>
            <a:pPr algn="ctr">
              <a:spcAft>
                <a:spcPts val="600"/>
              </a:spcAft>
            </a:pPr>
            <a:r>
              <a:rPr lang="sl-SI" sz="2000" dirty="0">
                <a:solidFill>
                  <a:srgbClr val="000000"/>
                </a:solidFill>
                <a:latin typeface="Avenir Next" panose="020B0503020202020204" pitchFamily="34" charset="0"/>
                <a:ea typeface="Arial" panose="020B0604020202020204" pitchFamily="34" charset="0"/>
              </a:rPr>
              <a:t>d</a:t>
            </a:r>
            <a:r>
              <a:rPr lang="sl-SI" sz="2000" dirty="0">
                <a:solidFill>
                  <a:srgbClr val="000000"/>
                </a:solidFill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eployment and participants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C445DA-2016-4033-7311-4AC29160DC5D}"/>
              </a:ext>
            </a:extLst>
          </p:cNvPr>
          <p:cNvSpPr txBox="1"/>
          <p:nvPr/>
        </p:nvSpPr>
        <p:spPr>
          <a:xfrm>
            <a:off x="261091" y="1296934"/>
            <a:ext cx="11832716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560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venir Next" panose="020B0503020202020204" pitchFamily="34" charset="0"/>
                <a:ea typeface="Arial" panose="020B0604020202020204" pitchFamily="34" charset="0"/>
              </a:rPr>
              <a:t>2</a:t>
            </a:r>
            <a:r>
              <a:rPr lang="en-GB" sz="2000" baseline="30000" dirty="0">
                <a:latin typeface="Avenir Next" panose="020B0503020202020204" pitchFamily="34" charset="0"/>
                <a:ea typeface="Arial" panose="020B0604020202020204" pitchFamily="34" charset="0"/>
              </a:rPr>
              <a:t>nd</a:t>
            </a:r>
            <a:r>
              <a:rPr lang="en-GB" sz="2000" dirty="0">
                <a:latin typeface="Avenir Next" panose="020B0503020202020204" pitchFamily="34" charset="0"/>
                <a:ea typeface="Arial" panose="020B0604020202020204" pitchFamily="34" charset="0"/>
              </a:rPr>
              <a:t> stage – foundry submission </a:t>
            </a:r>
          </a:p>
          <a:p>
            <a:pPr marL="62280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venir Next" panose="020B0503020202020204" pitchFamily="34" charset="0"/>
                <a:ea typeface="Arial" panose="020B0604020202020204" pitchFamily="34" charset="0"/>
              </a:rPr>
              <a:t>demonstrator including both sensor </a:t>
            </a:r>
            <a:r>
              <a:rPr lang="en-GB" dirty="0" err="1">
                <a:latin typeface="Avenir Next" panose="020B0503020202020204" pitchFamily="34" charset="0"/>
                <a:ea typeface="Arial" panose="020B0604020202020204" pitchFamily="34" charset="0"/>
              </a:rPr>
              <a:t>analog</a:t>
            </a:r>
            <a:r>
              <a:rPr lang="en-GB" dirty="0">
                <a:latin typeface="Avenir Next" panose="020B0503020202020204" pitchFamily="34" charset="0"/>
                <a:ea typeface="Arial" panose="020B0604020202020204" pitchFamily="34" charset="0"/>
              </a:rPr>
              <a:t> part and the readout architecture in a reticule size pixel matrix and considering low power consumption and later extension to large size (stitched) sensors</a:t>
            </a:r>
            <a:endParaRPr lang="en-GB" dirty="0">
              <a:effectLst/>
              <a:latin typeface="Avenir Next" panose="020B0503020202020204" pitchFamily="34" charset="0"/>
              <a:ea typeface="Arial" panose="020B0604020202020204" pitchFamily="34" charset="0"/>
            </a:endParaRPr>
          </a:p>
          <a:p>
            <a:pPr marL="62280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FR" dirty="0">
                <a:latin typeface="Avenir Next" panose="020B0503020202020204" pitchFamily="34" charset="0"/>
                <a:ea typeface="Arial" panose="020B0604020202020204" pitchFamily="34" charset="0"/>
              </a:rPr>
              <a:t>s</a:t>
            </a:r>
            <a:r>
              <a:rPr lang="en-FR" dirty="0"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ensors w/amplification could be considered in synergies with the </a:t>
            </a:r>
            <a:r>
              <a:rPr lang="en-US" i="1" dirty="0"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“</a:t>
            </a:r>
            <a:r>
              <a:rPr lang="en-FR" i="1" dirty="0">
                <a:solidFill>
                  <a:srgbClr val="000000"/>
                </a:solidFill>
                <a:effectLst/>
                <a:latin typeface="Avenir Next" panose="020B0503020202020204" pitchFamily="34" charset="0"/>
                <a:ea typeface="Times New Roman" panose="02020603050405020304" pitchFamily="18" charset="0"/>
              </a:rPr>
              <a:t>CMOS Active SenSor with Internal Amplification - CASSIA"</a:t>
            </a:r>
            <a:r>
              <a:rPr lang="en-FR" dirty="0">
                <a:solidFill>
                  <a:srgbClr val="000000"/>
                </a:solidFill>
                <a:effectLst/>
                <a:latin typeface="Avenir Next" panose="020B0503020202020204" pitchFamily="34" charset="0"/>
                <a:ea typeface="Times New Roman" panose="02020603050405020304" pitchFamily="18" charset="0"/>
              </a:rPr>
              <a:t> and</a:t>
            </a:r>
            <a:r>
              <a:rPr lang="en-US" dirty="0">
                <a:solidFill>
                  <a:srgbClr val="000000"/>
                </a:solidFill>
                <a:effectLst/>
                <a:latin typeface="Avenir Next" panose="020B0503020202020204" pitchFamily="34" charset="0"/>
                <a:ea typeface="Times New Roman" panose="02020603050405020304" pitchFamily="18" charset="0"/>
              </a:rPr>
              <a:t> the</a:t>
            </a:r>
            <a:r>
              <a:rPr lang="en-FR" dirty="0">
                <a:solidFill>
                  <a:srgbClr val="000000"/>
                </a:solidFill>
                <a:effectLst/>
                <a:latin typeface="Avenir Next" panose="020B0503020202020204" pitchFamily="34" charset="0"/>
                <a:ea typeface="Times New Roman" panose="02020603050405020304" pitchFamily="18" charset="0"/>
              </a:rPr>
              <a:t> </a:t>
            </a:r>
            <a:r>
              <a:rPr lang="en-FR" i="1" dirty="0">
                <a:solidFill>
                  <a:srgbClr val="000000"/>
                </a:solidFill>
                <a:effectLst/>
                <a:latin typeface="Avenir Next" panose="020B0503020202020204" pitchFamily="34" charset="0"/>
                <a:ea typeface="Times New Roman" panose="02020603050405020304" pitchFamily="18" charset="0"/>
              </a:rPr>
              <a:t>"Large electrode sensors with intrinsic amplification for ultimate timing performance"</a:t>
            </a:r>
            <a:r>
              <a:rPr lang="en-FR" dirty="0">
                <a:solidFill>
                  <a:srgbClr val="000000"/>
                </a:solidFill>
                <a:effectLst/>
                <a:latin typeface="Avenir Next" panose="020B0503020202020204" pitchFamily="34" charset="0"/>
                <a:ea typeface="Times New Roman" panose="02020603050405020304" pitchFamily="18" charset="0"/>
              </a:rPr>
              <a:t> </a:t>
            </a:r>
            <a:r>
              <a:rPr lang="en-US" dirty="0">
                <a:solidFill>
                  <a:srgbClr val="000000"/>
                </a:solidFill>
                <a:effectLst/>
                <a:latin typeface="Avenir Next" panose="020B0503020202020204" pitchFamily="34" charset="0"/>
                <a:ea typeface="Times New Roman" panose="02020603050405020304" pitchFamily="18" charset="0"/>
              </a:rPr>
              <a:t>DRD3 </a:t>
            </a:r>
            <a:r>
              <a:rPr lang="en-FR" dirty="0">
                <a:solidFill>
                  <a:srgbClr val="000000"/>
                </a:solidFill>
                <a:effectLst/>
                <a:latin typeface="Avenir Next" panose="020B0503020202020204" pitchFamily="34" charset="0"/>
                <a:ea typeface="Times New Roman" panose="02020603050405020304" pitchFamily="18" charset="0"/>
              </a:rPr>
              <a:t>projects if they evolve toward TPSCo 65nm </a:t>
            </a:r>
          </a:p>
          <a:p>
            <a:pPr marL="16560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FR" sz="2000" dirty="0"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3</a:t>
            </a:r>
            <a:r>
              <a:rPr lang="en-FR" sz="2000" baseline="30000" dirty="0"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rd</a:t>
            </a:r>
            <a:r>
              <a:rPr lang="en-FR" sz="2000" dirty="0"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 stage - foundry submissions</a:t>
            </a:r>
          </a:p>
          <a:p>
            <a:pPr marL="622800" lvl="1" indent="-285750" algn="ctr">
              <a:buFont typeface="Arial" panose="020B0604020202020204" pitchFamily="34" charset="0"/>
              <a:buChar char="•"/>
            </a:pPr>
            <a:r>
              <a:rPr lang="en-GB" dirty="0">
                <a:latin typeface="Avenir Next" panose="020B0503020202020204" pitchFamily="34" charset="0"/>
                <a:ea typeface="Arial" panose="020B0604020202020204" pitchFamily="34" charset="0"/>
              </a:rPr>
              <a:t>L</a:t>
            </a:r>
            <a:r>
              <a:rPr lang="en-FR" dirty="0">
                <a:latin typeface="Avenir Next" panose="020B0503020202020204" pitchFamily="34" charset="0"/>
                <a:ea typeface="Arial" panose="020B0604020202020204" pitchFamily="34" charset="0"/>
              </a:rPr>
              <a:t>arge size stitched sensor prototype, benefiting form ITS3 and ALICE-3 developments and progress in DRD7 on low power comsumption</a:t>
            </a:r>
          </a:p>
          <a:p>
            <a:pPr marL="622800" lvl="1" indent="-285750"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I</a:t>
            </a:r>
            <a:r>
              <a:rPr lang="en-FR" dirty="0">
                <a:effectLst/>
                <a:latin typeface="Avenir Next" panose="020B0503020202020204" pitchFamily="34" charset="0"/>
                <a:ea typeface="Arial" panose="020B0604020202020204" pitchFamily="34" charset="0"/>
              </a:rPr>
              <a:t>nvestigation of 3D wafer to wafer stacking for separation of the sensor analog and digital part of the readout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47F165-14AD-C241-B036-4FBAF7276D88}"/>
              </a:ext>
            </a:extLst>
          </p:cNvPr>
          <p:cNvSpPr/>
          <p:nvPr/>
        </p:nvSpPr>
        <p:spPr>
          <a:xfrm>
            <a:off x="261090" y="4953160"/>
            <a:ext cx="1166981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venir Next" panose="020B0503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Further related R&amp;D contributions being investigated at IP2I</a:t>
            </a:r>
          </a:p>
          <a:p>
            <a:pPr algn="ctr">
              <a:spcAft>
                <a:spcPts val="1200"/>
              </a:spcAft>
            </a:pPr>
            <a:r>
              <a:rPr lang="en-US" sz="2000" dirty="0">
                <a:latin typeface="Avenir Next" panose="020B0503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contribution to mechanics and integration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venir Next" panose="020B0503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Can build on experience in design of central tracking mechanical structures, integration &amp; characterization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" panose="020B0503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implementing an integrated approach with modern AITV methods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" panose="020B0503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with deployment in mockups and prototypes</a:t>
            </a:r>
          </a:p>
        </p:txBody>
      </p:sp>
    </p:spTree>
    <p:extLst>
      <p:ext uri="{BB962C8B-B14F-4D97-AF65-F5344CB8AC3E}">
        <p14:creationId xmlns:p14="http://schemas.microsoft.com/office/powerpoint/2010/main" val="556628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ED3055-3002-DB2B-BA29-DF109EDD1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452B52-6E3B-63F9-B1A5-A001CA7EB24F}"/>
              </a:ext>
            </a:extLst>
          </p:cNvPr>
          <p:cNvSpPr/>
          <p:nvPr/>
        </p:nvSpPr>
        <p:spPr>
          <a:xfrm>
            <a:off x="261091" y="618856"/>
            <a:ext cx="1166981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venir Next" panose="020B0503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FCC-</a:t>
            </a:r>
            <a:r>
              <a:rPr lang="en-US" sz="2400" dirty="0" err="1">
                <a:latin typeface="Avenir Next" panose="020B0503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ee</a:t>
            </a:r>
            <a:r>
              <a:rPr lang="en-US" sz="2400" dirty="0">
                <a:latin typeface="Avenir Next" panose="020B0503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simulation work</a:t>
            </a:r>
          </a:p>
          <a:p>
            <a:pPr algn="ctr"/>
            <a:r>
              <a:rPr lang="en-US" sz="2000" dirty="0">
                <a:latin typeface="Avenir Next" panose="020B050302020202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develop sensor signal digitizer* for full simulation and apply to PED studies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C445DA-2016-4033-7311-4AC29160DC5D}"/>
              </a:ext>
            </a:extLst>
          </p:cNvPr>
          <p:cNvSpPr txBox="1"/>
          <p:nvPr/>
        </p:nvSpPr>
        <p:spPr>
          <a:xfrm>
            <a:off x="459214" y="1708644"/>
            <a:ext cx="11273569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280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venir Next" panose="020B0503020202020204" pitchFamily="34" charset="0"/>
                <a:ea typeface="Arial" panose="020B0604020202020204" pitchFamily="34" charset="0"/>
              </a:rPr>
              <a:t>Provide realistic simulation to :</a:t>
            </a:r>
          </a:p>
          <a:p>
            <a:pPr marL="1080000" lvl="2" indent="-285750">
              <a:buFont typeface="Arial" panose="020B0604020202020204" pitchFamily="34" charset="0"/>
              <a:buChar char="•"/>
            </a:pPr>
            <a:r>
              <a:rPr lang="en-GB" dirty="0">
                <a:latin typeface="Avenir Next" panose="020B0503020202020204" pitchFamily="34" charset="0"/>
                <a:ea typeface="Arial" panose="020B0604020202020204" pitchFamily="34" charset="0"/>
              </a:rPr>
              <a:t>evaluate rate requirements (and physics inputs for readout architecture design)</a:t>
            </a:r>
          </a:p>
          <a:p>
            <a:pPr marL="1080000" lvl="2" indent="-285750">
              <a:buFont typeface="Arial" panose="020B0604020202020204" pitchFamily="34" charset="0"/>
              <a:buChar char="•"/>
            </a:pPr>
            <a:r>
              <a:rPr lang="en-GB" dirty="0">
                <a:latin typeface="Avenir Next" panose="020B0503020202020204" pitchFamily="34" charset="0"/>
                <a:ea typeface="Arial" panose="020B0604020202020204" pitchFamily="34" charset="0"/>
              </a:rPr>
              <a:t>evaluate sensor performance parameters on reconstruction and physics performance</a:t>
            </a:r>
          </a:p>
          <a:p>
            <a:pPr marL="1080000" lvl="2" indent="-285750">
              <a:buFont typeface="Arial" panose="020B0604020202020204" pitchFamily="34" charset="0"/>
              <a:buChar char="•"/>
            </a:pPr>
            <a:r>
              <a:rPr lang="en-GB" dirty="0">
                <a:latin typeface="Avenir Next" panose="020B0503020202020204" pitchFamily="34" charset="0"/>
                <a:ea typeface="Arial" panose="020B0604020202020204" pitchFamily="34" charset="0"/>
              </a:rPr>
              <a:t>optimise tracker configuration</a:t>
            </a:r>
          </a:p>
          <a:p>
            <a:pPr marL="622800" lvl="1" indent="-285750">
              <a:buFont typeface="Arial" panose="020B0604020202020204" pitchFamily="34" charset="0"/>
              <a:buChar char="•"/>
            </a:pPr>
            <a:endParaRPr lang="en-GB" dirty="0">
              <a:latin typeface="Avenir Next" panose="020B0503020202020204" pitchFamily="34" charset="0"/>
              <a:ea typeface="Arial" panose="020B0604020202020204" pitchFamily="34" charset="0"/>
            </a:endParaRPr>
          </a:p>
          <a:p>
            <a:pPr marL="62280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venir Next" panose="020B0503020202020204" pitchFamily="34" charset="0"/>
                <a:ea typeface="Arial" panose="020B0604020202020204" pitchFamily="34" charset="0"/>
              </a:rPr>
              <a:t>Software development :</a:t>
            </a:r>
          </a:p>
          <a:p>
            <a:pPr marL="1080000" lvl="2" indent="-285750">
              <a:buFont typeface="Arial" panose="020B0604020202020204" pitchFamily="34" charset="0"/>
              <a:buChar char="•"/>
            </a:pPr>
            <a:r>
              <a:rPr lang="en-GB" dirty="0">
                <a:latin typeface="Avenir Next" panose="020B0503020202020204" pitchFamily="34" charset="0"/>
                <a:ea typeface="Arial" panose="020B0604020202020204" pitchFamily="34" charset="0"/>
              </a:rPr>
              <a:t>Key4hep framework</a:t>
            </a:r>
          </a:p>
          <a:p>
            <a:pPr marL="1080000" lvl="2" indent="-285750">
              <a:buFont typeface="Arial" panose="020B0604020202020204" pitchFamily="34" charset="0"/>
              <a:buChar char="•"/>
            </a:pPr>
            <a:r>
              <a:rPr lang="en-GB" dirty="0">
                <a:latin typeface="Avenir Next" panose="020B0503020202020204" pitchFamily="34" charset="0"/>
                <a:ea typeface="Arial" panose="020B0604020202020204" pitchFamily="34" charset="0"/>
              </a:rPr>
              <a:t>EDM4hep data formats</a:t>
            </a:r>
          </a:p>
          <a:p>
            <a:pPr marL="1080000" lvl="2" indent="-285750">
              <a:buFont typeface="Arial" panose="020B0604020202020204" pitchFamily="34" charset="0"/>
              <a:buChar char="•"/>
            </a:pPr>
            <a:r>
              <a:rPr lang="en-GB" dirty="0">
                <a:latin typeface="Avenir Next" panose="020B0503020202020204" pitchFamily="34" charset="0"/>
                <a:ea typeface="Arial" panose="020B0604020202020204" pitchFamily="34" charset="0"/>
              </a:rPr>
              <a:t>Geometry description built with DD4 hep</a:t>
            </a:r>
          </a:p>
          <a:p>
            <a:pPr marL="1080000" lvl="2" indent="-285750">
              <a:buFont typeface="Arial" panose="020B0604020202020204" pitchFamily="34" charset="0"/>
              <a:buChar char="•"/>
            </a:pPr>
            <a:endParaRPr lang="en-GB" dirty="0">
              <a:latin typeface="Avenir Next" panose="020B0503020202020204" pitchFamily="34" charset="0"/>
              <a:ea typeface="Arial" panose="020B0604020202020204" pitchFamily="34" charset="0"/>
            </a:endParaRPr>
          </a:p>
          <a:p>
            <a:pPr marL="62280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venir Next" panose="020B0503020202020204" pitchFamily="34" charset="0"/>
                <a:ea typeface="Arial" panose="020B0604020202020204" pitchFamily="34" charset="0"/>
              </a:rPr>
              <a:t>Deployment</a:t>
            </a:r>
          </a:p>
          <a:p>
            <a:pPr marL="1080000" lvl="2" indent="-285750">
              <a:buFont typeface="Arial" panose="020B0604020202020204" pitchFamily="34" charset="0"/>
              <a:buChar char="•"/>
            </a:pPr>
            <a:r>
              <a:rPr lang="en-GB" dirty="0">
                <a:latin typeface="Avenir Next" panose="020B0503020202020204" pitchFamily="34" charset="0"/>
                <a:ea typeface="Arial" panose="020B0604020202020204" pitchFamily="34" charset="0"/>
              </a:rPr>
              <a:t>1</a:t>
            </a:r>
            <a:r>
              <a:rPr lang="en-GB" baseline="30000" dirty="0">
                <a:latin typeface="Avenir Next" panose="020B0503020202020204" pitchFamily="34" charset="0"/>
                <a:ea typeface="Arial" panose="020B0604020202020204" pitchFamily="34" charset="0"/>
              </a:rPr>
              <a:t>st</a:t>
            </a:r>
            <a:r>
              <a:rPr lang="en-GB" dirty="0">
                <a:latin typeface="Avenir Next" panose="020B0503020202020204" pitchFamily="34" charset="0"/>
                <a:ea typeface="Arial" panose="020B0604020202020204" pitchFamily="34" charset="0"/>
              </a:rPr>
              <a:t> version of cluster size (w/o simulation of signal collection) for initial FCC-</a:t>
            </a:r>
            <a:r>
              <a:rPr lang="en-GB" dirty="0" err="1">
                <a:latin typeface="Avenir Next" panose="020B0503020202020204" pitchFamily="34" charset="0"/>
                <a:ea typeface="Arial" panose="020B0604020202020204" pitchFamily="34" charset="0"/>
              </a:rPr>
              <a:t>ee</a:t>
            </a:r>
            <a:r>
              <a:rPr lang="en-GB" dirty="0">
                <a:latin typeface="Avenir Next" panose="020B0503020202020204" pitchFamily="34" charset="0"/>
                <a:ea typeface="Arial" panose="020B0604020202020204" pitchFamily="34" charset="0"/>
              </a:rPr>
              <a:t> feasibility studies </a:t>
            </a:r>
          </a:p>
          <a:p>
            <a:pPr marL="1080000" lvl="2" indent="-285750">
              <a:buFont typeface="Arial" panose="020B0604020202020204" pitchFamily="34" charset="0"/>
              <a:buChar char="•"/>
            </a:pPr>
            <a:r>
              <a:rPr lang="en-GB" dirty="0">
                <a:latin typeface="Avenir Next" panose="020B0503020202020204" pitchFamily="34" charset="0"/>
                <a:ea typeface="Arial" panose="020B0604020202020204" pitchFamily="34" charset="0"/>
              </a:rPr>
              <a:t>2</a:t>
            </a:r>
            <a:r>
              <a:rPr lang="en-GB" baseline="30000" dirty="0">
                <a:latin typeface="Avenir Next" panose="020B0503020202020204" pitchFamily="34" charset="0"/>
                <a:ea typeface="Arial" panose="020B0604020202020204" pitchFamily="34" charset="0"/>
              </a:rPr>
              <a:t>nd</a:t>
            </a:r>
            <a:r>
              <a:rPr lang="en-GB" dirty="0">
                <a:latin typeface="Avenir Next" panose="020B0503020202020204" pitchFamily="34" charset="0"/>
                <a:ea typeface="Arial" panose="020B0604020202020204" pitchFamily="34" charset="0"/>
              </a:rPr>
              <a:t> version (w/ electron collection) by end 2024</a:t>
            </a:r>
          </a:p>
          <a:p>
            <a:pPr marL="1080000" lvl="2" indent="-285750">
              <a:buFont typeface="Arial" panose="020B0604020202020204" pitchFamily="34" charset="0"/>
              <a:buChar char="•"/>
            </a:pPr>
            <a:r>
              <a:rPr lang="en-GB" dirty="0">
                <a:latin typeface="Avenir Next" panose="020B0503020202020204" pitchFamily="34" charset="0"/>
                <a:ea typeface="Arial" panose="020B0604020202020204" pitchFamily="34" charset="0"/>
              </a:rPr>
              <a:t>Interfacing to physics and background simulation in close collaboration with the “software and computing” FCC PED team </a:t>
            </a:r>
          </a:p>
          <a:p>
            <a:pPr marL="1080000" lvl="2" indent="-285750">
              <a:buFont typeface="Arial" panose="020B0604020202020204" pitchFamily="34" charset="0"/>
              <a:buChar char="•"/>
            </a:pPr>
            <a:r>
              <a:rPr lang="en-GB" dirty="0">
                <a:latin typeface="Avenir Next" panose="020B0503020202020204" pitchFamily="34" charset="0"/>
                <a:ea typeface="Arial" panose="020B0604020202020204" pitchFamily="34" charset="0"/>
              </a:rPr>
              <a:t>PED studies starting early-2025, in collaboration with IPHC</a:t>
            </a:r>
          </a:p>
        </p:txBody>
      </p:sp>
    </p:spTree>
    <p:extLst>
      <p:ext uri="{BB962C8B-B14F-4D97-AF65-F5344CB8AC3E}">
        <p14:creationId xmlns:p14="http://schemas.microsoft.com/office/powerpoint/2010/main" val="2159734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340864</TotalTime>
  <Words>729</Words>
  <Application>Microsoft Macintosh PowerPoint</Application>
  <PresentationFormat>Widescreen</PresentationFormat>
  <Paragraphs>62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Avenir Next</vt:lpstr>
      <vt:lpstr>Calibri</vt:lpstr>
      <vt:lpstr>Courier New</vt:lpstr>
      <vt:lpstr>Lucida Grande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</dc:creator>
  <cp:lastModifiedBy>Microsoft Office User</cp:lastModifiedBy>
  <cp:revision>14989</cp:revision>
  <cp:lastPrinted>2020-01-16T15:11:18Z</cp:lastPrinted>
  <dcterms:created xsi:type="dcterms:W3CDTF">2015-10-09T13:44:56Z</dcterms:created>
  <dcterms:modified xsi:type="dcterms:W3CDTF">2024-07-09T12:56:29Z</dcterms:modified>
</cp:coreProperties>
</file>