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  <p:sldMasterId id="2147483672" r:id="rId3"/>
    <p:sldMasterId id="2147483680" r:id="rId4"/>
    <p:sldMasterId id="2147483688" r:id="rId5"/>
  </p:sldMasterIdLst>
  <p:notesMasterIdLst>
    <p:notesMasterId r:id="rId14"/>
  </p:notesMasterIdLst>
  <p:sldIdLst>
    <p:sldId id="256" r:id="rId6"/>
    <p:sldId id="260" r:id="rId7"/>
    <p:sldId id="259" r:id="rId8"/>
    <p:sldId id="261" r:id="rId9"/>
    <p:sldId id="262" r:id="rId10"/>
    <p:sldId id="263" r:id="rId11"/>
    <p:sldId id="268" r:id="rId12"/>
    <p:sldId id="25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3Dw+HZezgOaGc76C509NLzXXv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PIERRE" initials="MP" lastIdx="2" clrIdx="0">
    <p:extLst>
      <p:ext uri="{19B8F6BF-5375-455C-9EA6-DF929625EA0E}">
        <p15:presenceInfo xmlns:p15="http://schemas.microsoft.com/office/powerpoint/2012/main" userId="S-1-5-21-2060718226-1440286284-1606240830-12841" providerId="AD"/>
      </p:ext>
    </p:extLst>
  </p:cmAuthor>
  <p:cmAuthor id="2" name="Frederic Gillardo" initials="FG" lastIdx="5" clrIdx="1">
    <p:extLst>
      <p:ext uri="{19B8F6BF-5375-455C-9EA6-DF929625EA0E}">
        <p15:presenceInfo xmlns:p15="http://schemas.microsoft.com/office/powerpoint/2012/main" userId="S-1-5-21-2060718226-1440286284-1606240830-10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E95C42"/>
    <a:srgbClr val="B1BED9"/>
    <a:srgbClr val="767B9C"/>
    <a:srgbClr val="A32989"/>
    <a:srgbClr val="5D4F9D"/>
    <a:srgbClr val="43087C"/>
    <a:srgbClr val="EB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98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1129" y="631147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52" name="Google Shape;252;p44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dirty="0"/>
              <a:t>OSCARS Consolidation and Terminology Workshop: </a:t>
            </a:r>
            <a:br>
              <a:rPr lang="en-US" sz="2200" dirty="0"/>
            </a:br>
            <a:r>
              <a:rPr lang="fr-FR" sz="2200" dirty="0"/>
              <a:t>CTA use case </a:t>
            </a:r>
            <a:r>
              <a:rPr lang="en-US" sz="2200" dirty="0"/>
              <a:t>@ ESCAPE</a:t>
            </a:r>
            <a:endParaRPr lang="fr-FR" sz="2200" dirty="0"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1400" dirty="0"/>
              <a:t>Giovanni Guerrieri, Frederic Gillardo, </a:t>
            </a:r>
            <a:r>
              <a:rPr lang="it-IT" sz="1400" b="1" dirty="0"/>
              <a:t>Marion Pierre</a:t>
            </a:r>
            <a:br>
              <a:rPr lang="it-IT" sz="1400" dirty="0"/>
            </a:br>
            <a:r>
              <a:rPr lang="it-IT" sz="1400" i="1" dirty="0"/>
              <a:t>for the ESCAPE cluster</a:t>
            </a:r>
            <a:endParaRPr lang="it-IT" sz="1400" dirty="0"/>
          </a:p>
          <a:p>
            <a:r>
              <a:rPr lang="it-IT" sz="1400" dirty="0"/>
              <a:t>30-09-2024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</a:pPr>
            <a:endParaRPr lang="fr-FR" sz="1400" dirty="0"/>
          </a:p>
        </p:txBody>
      </p:sp>
      <p:pic>
        <p:nvPicPr>
          <p:cNvPr id="7" name="Google Shape;63;p10">
            <a:extLst>
              <a:ext uri="{FF2B5EF4-FFF2-40B4-BE49-F238E27FC236}">
                <a16:creationId xmlns:a16="http://schemas.microsoft.com/office/drawing/2014/main" id="{BEA94C08-41A2-4D32-9BDF-4CE02ECE3F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63" y="4341060"/>
            <a:ext cx="440628" cy="4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4;p10">
            <a:extLst>
              <a:ext uri="{FF2B5EF4-FFF2-40B4-BE49-F238E27FC236}">
                <a16:creationId xmlns:a16="http://schemas.microsoft.com/office/drawing/2014/main" id="{EF585F46-32A6-4BEE-B535-3A243A5D4E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663" y="4226375"/>
            <a:ext cx="1081526" cy="6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;p10">
            <a:extLst>
              <a:ext uri="{FF2B5EF4-FFF2-40B4-BE49-F238E27FC236}">
                <a16:creationId xmlns:a16="http://schemas.microsoft.com/office/drawing/2014/main" id="{9759D53C-95F9-4231-AFA4-E3FD3B6FEE8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213" y="4409050"/>
            <a:ext cx="885651" cy="3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6;p10">
            <a:extLst>
              <a:ext uri="{FF2B5EF4-FFF2-40B4-BE49-F238E27FC236}">
                <a16:creationId xmlns:a16="http://schemas.microsoft.com/office/drawing/2014/main" id="{3B01E0E2-3509-4060-B049-E7F2BC1B771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6388" y="4409048"/>
            <a:ext cx="358600" cy="3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;p10">
            <a:extLst>
              <a:ext uri="{FF2B5EF4-FFF2-40B4-BE49-F238E27FC236}">
                <a16:creationId xmlns:a16="http://schemas.microsoft.com/office/drawing/2014/main" id="{3D411C4B-56B9-4666-B596-6F5A300B18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4513" y="4409050"/>
            <a:ext cx="545141" cy="3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4F3A24-5D55-497C-8195-10CA81FF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386" y="1396674"/>
            <a:ext cx="5697275" cy="4669275"/>
          </a:xfrm>
        </p:spPr>
        <p:txBody>
          <a:bodyPr/>
          <a:lstStyle/>
          <a:p>
            <a:pPr marL="228600" indent="0"/>
            <a:r>
              <a:rPr lang="en-US" dirty="0"/>
              <a:t>The CTAO is the next evolution in the exploration of the most explosive phenomena in the gamma-ray Universe. </a:t>
            </a:r>
          </a:p>
          <a:p>
            <a:pPr marL="228600" indent="0"/>
            <a:r>
              <a:rPr lang="en-US" dirty="0"/>
              <a:t>Unraveling the mysteries behind cosmic particles, supermassive black holes and even dark matter are well within our reach. </a:t>
            </a:r>
          </a:p>
          <a:p>
            <a:pPr marL="228600" indent="0"/>
            <a:r>
              <a:rPr lang="en-US" dirty="0"/>
              <a:t>But as the first </a:t>
            </a:r>
            <a:r>
              <a:rPr lang="en-US" b="1" dirty="0"/>
              <a:t>open data observatory </a:t>
            </a:r>
            <a:r>
              <a:rPr lang="en-US" dirty="0"/>
              <a:t>of its kind, the possibilities for entirely new discoveries are endless.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u="sng" dirty="0" err="1"/>
              <a:t>Three</a:t>
            </a:r>
            <a:r>
              <a:rPr lang="fr-FR" b="1" u="sng" dirty="0"/>
              <a:t> </a:t>
            </a:r>
            <a:r>
              <a:rPr lang="fr-FR" b="1" u="sng" dirty="0" err="1"/>
              <a:t>differents</a:t>
            </a:r>
            <a:r>
              <a:rPr lang="fr-FR" b="1" u="sng" dirty="0"/>
              <a:t> type of </a:t>
            </a:r>
            <a:r>
              <a:rPr lang="fr-FR" b="1" u="sng" dirty="0" err="1"/>
              <a:t>Telescope</a:t>
            </a:r>
            <a:r>
              <a:rPr lang="fr-FR" b="1" u="sng" dirty="0"/>
              <a:t> 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1" dirty="0"/>
              <a:t>SST</a:t>
            </a:r>
            <a:r>
              <a:rPr lang="fr-FR" dirty="0"/>
              <a:t> : Small-</a:t>
            </a:r>
            <a:r>
              <a:rPr lang="fr-FR" dirty="0" err="1"/>
              <a:t>Sized</a:t>
            </a:r>
            <a:r>
              <a:rPr lang="fr-FR" dirty="0"/>
              <a:t> </a:t>
            </a:r>
            <a:r>
              <a:rPr lang="fr-FR" dirty="0" err="1"/>
              <a:t>Telescope</a:t>
            </a:r>
            <a:r>
              <a:rPr lang="fr-FR" dirty="0"/>
              <a:t>, </a:t>
            </a:r>
            <a:r>
              <a:rPr lang="fr-FR" dirty="0" err="1"/>
              <a:t>detecting</a:t>
            </a:r>
            <a:r>
              <a:rPr lang="fr-FR" dirty="0"/>
              <a:t> the </a:t>
            </a:r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gamma rays.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1" dirty="0"/>
              <a:t>MST:</a:t>
            </a:r>
            <a:r>
              <a:rPr lang="fr-FR" dirty="0"/>
              <a:t> Medium-</a:t>
            </a:r>
            <a:r>
              <a:rPr lang="fr-FR" dirty="0" err="1"/>
              <a:t>Sized</a:t>
            </a:r>
            <a:r>
              <a:rPr lang="fr-FR" dirty="0"/>
              <a:t> </a:t>
            </a:r>
            <a:r>
              <a:rPr lang="fr-FR" dirty="0" err="1"/>
              <a:t>Telescope</a:t>
            </a:r>
            <a:r>
              <a:rPr lang="fr-FR" dirty="0"/>
              <a:t>, </a:t>
            </a:r>
            <a:r>
              <a:rPr lang="fr-FR" dirty="0" err="1"/>
              <a:t>covering</a:t>
            </a:r>
            <a:r>
              <a:rPr lang="fr-FR" dirty="0"/>
              <a:t> the middle of the </a:t>
            </a:r>
            <a:r>
              <a:rPr lang="fr-FR" dirty="0" err="1"/>
              <a:t>CTAO’s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range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1" dirty="0"/>
              <a:t>LST</a:t>
            </a:r>
            <a:r>
              <a:rPr lang="fr-FR" dirty="0"/>
              <a:t> : Large-</a:t>
            </a:r>
            <a:r>
              <a:rPr lang="fr-FR" dirty="0" err="1"/>
              <a:t>Sized</a:t>
            </a:r>
            <a:r>
              <a:rPr lang="fr-FR" dirty="0"/>
              <a:t> </a:t>
            </a:r>
            <a:r>
              <a:rPr lang="fr-FR" dirty="0" err="1"/>
              <a:t>Telescope</a:t>
            </a:r>
            <a:r>
              <a:rPr lang="fr-FR" dirty="0"/>
              <a:t>, </a:t>
            </a:r>
            <a:r>
              <a:rPr lang="fr-FR" dirty="0" err="1"/>
              <a:t>detecting</a:t>
            </a:r>
            <a:r>
              <a:rPr lang="fr-FR" dirty="0"/>
              <a:t> </a:t>
            </a:r>
            <a:r>
              <a:rPr lang="fr-FR" dirty="0" err="1"/>
              <a:t>lower-energy</a:t>
            </a:r>
            <a:r>
              <a:rPr lang="fr-FR" dirty="0"/>
              <a:t> gamma-ray </a:t>
            </a:r>
            <a:r>
              <a:rPr lang="fr-FR" dirty="0" err="1"/>
              <a:t>signals</a:t>
            </a:r>
            <a:r>
              <a:rPr lang="fr-FR" dirty="0"/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00A2AD-2A99-4EC5-96BE-9F226507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Cherenkov</a:t>
            </a:r>
            <a:r>
              <a:rPr lang="fr-FR" dirty="0"/>
              <a:t> </a:t>
            </a:r>
            <a:r>
              <a:rPr lang="fr-FR" dirty="0" err="1"/>
              <a:t>Telescope</a:t>
            </a:r>
            <a:r>
              <a:rPr lang="fr-FR" dirty="0"/>
              <a:t> </a:t>
            </a:r>
            <a:r>
              <a:rPr lang="fr-FR" dirty="0" err="1"/>
              <a:t>Array</a:t>
            </a:r>
            <a:r>
              <a:rPr lang="fr-FR" dirty="0"/>
              <a:t> (CTAO)</a:t>
            </a:r>
          </a:p>
        </p:txBody>
      </p:sp>
      <p:pic>
        <p:nvPicPr>
          <p:cNvPr id="6" name="Google Shape;154;p39">
            <a:extLst>
              <a:ext uri="{FF2B5EF4-FFF2-40B4-BE49-F238E27FC236}">
                <a16:creationId xmlns:a16="http://schemas.microsoft.com/office/drawing/2014/main" id="{09E2D521-01F8-4E9E-A4EC-072F505D4F64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16684" t="-803" r="310" b="803"/>
          <a:stretch/>
        </p:blipFill>
        <p:spPr>
          <a:xfrm>
            <a:off x="6261280" y="1898950"/>
            <a:ext cx="5478334" cy="36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58BE66-9D38-415B-895B-15316FA2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CF460F-FB71-4806-8365-175D2A89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78" y="1340919"/>
            <a:ext cx="11370644" cy="4788419"/>
          </a:xfrm>
        </p:spPr>
        <p:txBody>
          <a:bodyPr/>
          <a:lstStyle/>
          <a:p>
            <a:pPr marL="70358" indent="0">
              <a:buNone/>
            </a:pPr>
            <a:r>
              <a:rPr lang="fr-FR" sz="1600" b="1" u="sng" dirty="0"/>
              <a:t>« ON SITE » : </a:t>
            </a:r>
          </a:p>
          <a:p>
            <a:pPr marL="70358" indent="0">
              <a:buNone/>
            </a:pPr>
            <a:r>
              <a:rPr lang="fr-FR" sz="1600" dirty="0"/>
              <a:t>North Site at La Palma (Canary </a:t>
            </a:r>
            <a:r>
              <a:rPr lang="fr-FR" sz="1600" dirty="0" err="1"/>
              <a:t>Islands</a:t>
            </a:r>
            <a:r>
              <a:rPr lang="fr-FR" sz="1600" dirty="0"/>
              <a:t>, Spain)</a:t>
            </a:r>
          </a:p>
          <a:p>
            <a:pPr marL="70358" indent="0">
              <a:buNone/>
            </a:pPr>
            <a:r>
              <a:rPr lang="fr-FR" sz="1600" dirty="0"/>
              <a:t>South Site at </a:t>
            </a:r>
            <a:r>
              <a:rPr lang="fr-FR" sz="1600" dirty="0" err="1"/>
              <a:t>Paranal</a:t>
            </a:r>
            <a:r>
              <a:rPr lang="fr-FR" sz="1600" dirty="0"/>
              <a:t> (ESO, Chile)</a:t>
            </a:r>
          </a:p>
          <a:p>
            <a:pPr marL="70358" indent="0">
              <a:buNone/>
            </a:pPr>
            <a:endParaRPr lang="fr-FR" sz="1600" dirty="0"/>
          </a:p>
          <a:p>
            <a:pPr marL="70358" indent="0">
              <a:buNone/>
            </a:pPr>
            <a:endParaRPr lang="fr-FR" sz="1600" dirty="0"/>
          </a:p>
          <a:p>
            <a:pPr marL="70358" indent="0">
              <a:buNone/>
            </a:pPr>
            <a:r>
              <a:rPr lang="fr-FR" sz="1600" dirty="0"/>
              <a:t>			         </a:t>
            </a:r>
          </a:p>
          <a:p>
            <a:pPr marL="70358" indent="0">
              <a:buNone/>
            </a:pPr>
            <a:r>
              <a:rPr lang="fr-FR" sz="1600" dirty="0"/>
              <a:t>			           </a:t>
            </a:r>
            <a:r>
              <a:rPr lang="fr-FR" sz="1600" b="1" u="sng" dirty="0"/>
              <a:t>« OFF-SITE » :</a:t>
            </a:r>
          </a:p>
          <a:p>
            <a:pPr marL="70358" indent="0">
              <a:buNone/>
            </a:pPr>
            <a:r>
              <a:rPr lang="fr-FR" sz="1600" dirty="0"/>
              <a:t>			           CSCS, Lugano in </a:t>
            </a:r>
            <a:r>
              <a:rPr lang="fr-FR" sz="1600" dirty="0" err="1"/>
              <a:t>Switzerland</a:t>
            </a:r>
            <a:endParaRPr lang="fr-FR" sz="1600" dirty="0"/>
          </a:p>
          <a:p>
            <a:pPr marL="70358" indent="0">
              <a:buNone/>
            </a:pPr>
            <a:r>
              <a:rPr lang="fr-FR" sz="1600" dirty="0"/>
              <a:t>			           PIC, Barcelona in Spain</a:t>
            </a:r>
          </a:p>
          <a:p>
            <a:pPr marL="70358" indent="0">
              <a:buNone/>
            </a:pPr>
            <a:r>
              <a:rPr lang="fr-FR" sz="1600" dirty="0"/>
              <a:t>			           DESY, </a:t>
            </a:r>
            <a:r>
              <a:rPr lang="fr-FR" sz="1600" dirty="0" err="1"/>
              <a:t>Zeuthen</a:t>
            </a:r>
            <a:r>
              <a:rPr lang="fr-FR" sz="1600" dirty="0"/>
              <a:t> in Germany</a:t>
            </a:r>
          </a:p>
          <a:p>
            <a:pPr marL="70358" indent="0">
              <a:buNone/>
            </a:pPr>
            <a:r>
              <a:rPr lang="fr-FR" sz="1600" dirty="0"/>
              <a:t>			           INAF/INFN, Frascati in </a:t>
            </a:r>
            <a:r>
              <a:rPr lang="fr-FR" sz="1600" dirty="0" err="1"/>
              <a:t>Italy</a:t>
            </a:r>
            <a:endParaRPr lang="fr-FR" sz="1600" dirty="0"/>
          </a:p>
          <a:p>
            <a:pPr marL="70358" indent="0">
              <a:buNone/>
            </a:pPr>
            <a:r>
              <a:rPr lang="fr-FR" sz="1600" dirty="0"/>
              <a:t>                                                                     </a:t>
            </a:r>
          </a:p>
          <a:p>
            <a:pPr marL="70358" indent="0">
              <a:buNone/>
            </a:pPr>
            <a:r>
              <a:rPr lang="fr-FR" sz="1600" dirty="0"/>
              <a:t>			           As </a:t>
            </a:r>
            <a:r>
              <a:rPr lang="fr-FR" sz="1600" dirty="0" err="1"/>
              <a:t>with</a:t>
            </a:r>
            <a:r>
              <a:rPr lang="fr-FR" sz="1600" dirty="0"/>
              <a:t> all ESCAPE use cases, the </a:t>
            </a:r>
            <a:r>
              <a:rPr lang="fr-FR" sz="1600" dirty="0" err="1"/>
              <a:t>created</a:t>
            </a:r>
            <a:r>
              <a:rPr lang="fr-FR" sz="1600" dirty="0"/>
              <a:t> </a:t>
            </a:r>
            <a:r>
              <a:rPr lang="fr-FR" sz="1600" b="1" dirty="0" err="1">
                <a:solidFill>
                  <a:srgbClr val="E95C42"/>
                </a:solidFill>
              </a:rPr>
              <a:t>Datalake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b="1" dirty="0"/>
              <a:t>FAIR, scalable and </a:t>
            </a:r>
            <a:r>
              <a:rPr lang="fr-FR" sz="1600" b="1" dirty="0" err="1"/>
              <a:t>centralizes</a:t>
            </a:r>
            <a:r>
              <a:rPr lang="fr-FR" sz="1600" b="1" dirty="0"/>
              <a:t> data.</a:t>
            </a:r>
            <a:r>
              <a:rPr lang="fr-FR" sz="1600" dirty="0"/>
              <a:t> 	       		</a:t>
            </a:r>
          </a:p>
          <a:p>
            <a:pPr marL="70358" indent="0">
              <a:buNone/>
            </a:pPr>
            <a:r>
              <a:rPr lang="fr-FR" sz="1600" dirty="0"/>
              <a:t>				</a:t>
            </a:r>
          </a:p>
          <a:p>
            <a:pPr marL="70358" indent="0">
              <a:buNone/>
            </a:pPr>
            <a:r>
              <a:rPr lang="fr-FR" sz="1600" dirty="0"/>
              <a:t>													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D66AB1-50BF-4FDB-8A04-4698222D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8" y="3178188"/>
            <a:ext cx="3227604" cy="2951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8283132-B9F1-4D50-9EB5-A885DB2DBCD0}"/>
              </a:ext>
            </a:extLst>
          </p:cNvPr>
          <p:cNvSpPr txBox="1"/>
          <p:nvPr/>
        </p:nvSpPr>
        <p:spPr>
          <a:xfrm>
            <a:off x="4309805" y="2507894"/>
            <a:ext cx="187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bg2"/>
                </a:solidFill>
              </a:rPr>
              <a:t>4 PB </a:t>
            </a:r>
            <a:r>
              <a:rPr lang="fr-FR" b="1" i="1" dirty="0" err="1">
                <a:solidFill>
                  <a:schemeClr val="bg2"/>
                </a:solidFill>
              </a:rPr>
              <a:t>quantity</a:t>
            </a:r>
            <a:r>
              <a:rPr lang="fr-FR" b="1" i="1" dirty="0">
                <a:solidFill>
                  <a:schemeClr val="bg2"/>
                </a:solidFill>
              </a:rPr>
              <a:t>/ </a:t>
            </a:r>
            <a:r>
              <a:rPr lang="fr-FR" b="1" i="1" dirty="0" err="1">
                <a:solidFill>
                  <a:schemeClr val="bg2"/>
                </a:solidFill>
              </a:rPr>
              <a:t>year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57673BC5-2EFF-48F0-BC97-8A78C3766BFF}"/>
              </a:ext>
            </a:extLst>
          </p:cNvPr>
          <p:cNvSpPr/>
          <p:nvPr/>
        </p:nvSpPr>
        <p:spPr>
          <a:xfrm rot="14364013">
            <a:off x="3497411" y="2628169"/>
            <a:ext cx="1286651" cy="482116"/>
          </a:xfrm>
          <a:prstGeom prst="leftArrow">
            <a:avLst>
              <a:gd name="adj1" fmla="val 50000"/>
              <a:gd name="adj2" fmla="val 76294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A501D12-7615-4103-9868-E3D95DA6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12" y="1044105"/>
            <a:ext cx="4345110" cy="320132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A620DAC-7ED5-4DA4-A069-7E2C2DC44B0A}"/>
              </a:ext>
            </a:extLst>
          </p:cNvPr>
          <p:cNvSpPr txBox="1"/>
          <p:nvPr/>
        </p:nvSpPr>
        <p:spPr>
          <a:xfrm>
            <a:off x="7479974" y="4583621"/>
            <a:ext cx="1092408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File DL0 </a:t>
            </a:r>
            <a:r>
              <a:rPr lang="fr-FR" sz="1100" i="1" dirty="0" err="1"/>
              <a:t>raw</a:t>
            </a:r>
            <a:endParaRPr lang="fr-FR" sz="1100" i="1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F5B1F9F-EBF4-4F11-B93A-526CC104EE11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026178" y="4245429"/>
            <a:ext cx="0" cy="338192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9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D82617-6CF2-43C2-A8DB-6D80A17A4751}"/>
              </a:ext>
            </a:extLst>
          </p:cNvPr>
          <p:cNvSpPr/>
          <p:nvPr/>
        </p:nvSpPr>
        <p:spPr>
          <a:xfrm>
            <a:off x="4892855" y="1124344"/>
            <a:ext cx="6818955" cy="4894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A3E5B-D905-4ADF-9826-B4C4D6E4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516" y="1396674"/>
            <a:ext cx="3582700" cy="4622331"/>
          </a:xfrm>
        </p:spPr>
        <p:txBody>
          <a:bodyPr/>
          <a:lstStyle/>
          <a:p>
            <a:r>
              <a:rPr lang="fr-FR" b="1" u="sng" dirty="0"/>
              <a:t>Data Orchestration : </a:t>
            </a:r>
          </a:p>
          <a:p>
            <a:r>
              <a:rPr lang="fr-FR" dirty="0" err="1"/>
              <a:t>Receive</a:t>
            </a:r>
            <a:r>
              <a:rPr lang="fr-FR" dirty="0"/>
              <a:t> an </a:t>
            </a:r>
            <a:r>
              <a:rPr lang="fr-FR" dirty="0" err="1"/>
              <a:t>alert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new files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processed</a:t>
            </a:r>
            <a:r>
              <a:rPr lang="fr-FR" b="1" dirty="0"/>
              <a:t>.</a:t>
            </a:r>
          </a:p>
          <a:p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b="1" dirty="0"/>
              <a:t>a copy </a:t>
            </a:r>
            <a:r>
              <a:rPr lang="fr-FR" dirty="0"/>
              <a:t>of </a:t>
            </a:r>
            <a:r>
              <a:rPr lang="fr-FR" dirty="0" err="1"/>
              <a:t>these</a:t>
            </a:r>
            <a:r>
              <a:rPr lang="fr-FR" dirty="0"/>
              <a:t> files on an « OFF-SITE ».</a:t>
            </a:r>
          </a:p>
          <a:p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b="1" dirty="0"/>
              <a:t>second copy </a:t>
            </a:r>
            <a:r>
              <a:rPr lang="fr-FR" dirty="0"/>
              <a:t>of </a:t>
            </a:r>
            <a:r>
              <a:rPr lang="fr-FR" dirty="0" err="1"/>
              <a:t>these</a:t>
            </a:r>
            <a:r>
              <a:rPr lang="fr-FR" dirty="0"/>
              <a:t> files on a </a:t>
            </a:r>
            <a:r>
              <a:rPr lang="fr-FR" b="1" dirty="0"/>
              <a:t>second « OFF-SITE ».</a:t>
            </a:r>
          </a:p>
          <a:p>
            <a:endParaRPr lang="fr-FR" b="1" dirty="0"/>
          </a:p>
          <a:p>
            <a:r>
              <a:rPr lang="fr-FR" b="1" dirty="0" err="1"/>
              <a:t>Validates</a:t>
            </a:r>
            <a:r>
              <a:rPr lang="fr-FR" dirty="0"/>
              <a:t> the </a:t>
            </a:r>
            <a:r>
              <a:rPr lang="fr-FR" dirty="0" err="1"/>
              <a:t>presence</a:t>
            </a:r>
            <a:r>
              <a:rPr lang="fr-FR" dirty="0"/>
              <a:t> of </a:t>
            </a:r>
            <a:r>
              <a:rPr lang="fr-FR" b="1" dirty="0" err="1"/>
              <a:t>two</a:t>
            </a:r>
            <a:r>
              <a:rPr lang="fr-FR" b="1" dirty="0"/>
              <a:t> copies </a:t>
            </a:r>
            <a:r>
              <a:rPr lang="fr-FR" dirty="0"/>
              <a:t>and </a:t>
            </a:r>
            <a:r>
              <a:rPr lang="fr-FR" b="1" dirty="0" err="1"/>
              <a:t>deletes</a:t>
            </a:r>
            <a:r>
              <a:rPr lang="fr-FR" dirty="0"/>
              <a:t> the « ON-SITE » base files.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RUCIO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8697882D-6B55-4B21-B04D-25A1C6C9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0" y="1164930"/>
            <a:ext cx="1171576" cy="236544"/>
          </a:xfrm>
          <a:prstGeom prst="rect">
            <a:avLst/>
          </a:prstGeom>
        </p:spPr>
      </p:pic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A7124786-6B0A-40AB-B83B-F305E79749AD}"/>
              </a:ext>
            </a:extLst>
          </p:cNvPr>
          <p:cNvGrpSpPr/>
          <p:nvPr/>
        </p:nvGrpSpPr>
        <p:grpSpPr>
          <a:xfrm>
            <a:off x="4889514" y="926132"/>
            <a:ext cx="6903864" cy="4910987"/>
            <a:chOff x="4889514" y="926132"/>
            <a:chExt cx="6903864" cy="4910987"/>
          </a:xfrm>
        </p:grpSpPr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68F9634A-3FD8-41E6-8BEB-96D06C9348A9}"/>
                </a:ext>
              </a:extLst>
            </p:cNvPr>
            <p:cNvGrpSpPr/>
            <p:nvPr/>
          </p:nvGrpSpPr>
          <p:grpSpPr>
            <a:xfrm>
              <a:off x="4889514" y="1306333"/>
              <a:ext cx="6733842" cy="4530786"/>
              <a:chOff x="4889514" y="1306333"/>
              <a:chExt cx="6733842" cy="4530786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E84DB0E-3BBE-47A5-BBDE-AAAB1FEB6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8885"/>
              <a:stretch/>
            </p:blipFill>
            <p:spPr>
              <a:xfrm>
                <a:off x="4889514" y="4450880"/>
                <a:ext cx="821186" cy="1386239"/>
              </a:xfrm>
              <a:prstGeom prst="rect">
                <a:avLst/>
              </a:prstGeom>
              <a:ln w="12700">
                <a:solidFill>
                  <a:srgbClr val="EBE9F2"/>
                </a:solidFill>
              </a:ln>
            </p:spPr>
          </p:pic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89079AE9-9A4E-4855-BB4E-0EA3A18A39B4}"/>
                  </a:ext>
                </a:extLst>
              </p:cNvPr>
              <p:cNvSpPr/>
              <p:nvPr/>
            </p:nvSpPr>
            <p:spPr>
              <a:xfrm>
                <a:off x="5501008" y="2676019"/>
                <a:ext cx="1482306" cy="90249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6F04CB59-FE75-46A1-86C7-10F2F3736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6373" y="3008994"/>
                <a:ext cx="1171576" cy="236544"/>
              </a:xfrm>
              <a:prstGeom prst="rect">
                <a:avLst/>
              </a:prstGeom>
            </p:spPr>
          </p:pic>
          <p:sp>
            <p:nvSpPr>
              <p:cNvPr id="13" name="Organigramme : Disque magnétique 12">
                <a:extLst>
                  <a:ext uri="{FF2B5EF4-FFF2-40B4-BE49-F238E27FC236}">
                    <a16:creationId xmlns:a16="http://schemas.microsoft.com/office/drawing/2014/main" id="{0EE75821-F089-4A17-BBB7-328ED5BEC36F}"/>
                  </a:ext>
                </a:extLst>
              </p:cNvPr>
              <p:cNvSpPr/>
              <p:nvPr/>
            </p:nvSpPr>
            <p:spPr>
              <a:xfrm>
                <a:off x="6849846" y="4495570"/>
                <a:ext cx="1178417" cy="1341549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B8ACB627-5C7F-4742-B1D1-6EB27BFB73D6}"/>
                  </a:ext>
                </a:extLst>
              </p:cNvPr>
              <p:cNvCxnSpPr>
                <a:cxnSpLocks/>
                <a:stCxn id="15" idx="3"/>
                <a:endCxn id="13" idx="2"/>
              </p:cNvCxnSpPr>
              <p:nvPr/>
            </p:nvCxnSpPr>
            <p:spPr>
              <a:xfrm>
                <a:off x="5710700" y="5144000"/>
                <a:ext cx="1139146" cy="22345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56B8D0E-B82A-4C5D-B9C8-85773D1E0F82}"/>
                  </a:ext>
                </a:extLst>
              </p:cNvPr>
              <p:cNvSpPr txBox="1"/>
              <p:nvPr/>
            </p:nvSpPr>
            <p:spPr>
              <a:xfrm>
                <a:off x="5878831" y="4826504"/>
                <a:ext cx="78318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ACADA</a:t>
                </a:r>
              </a:p>
            </p:txBody>
          </p:sp>
          <p:sp>
            <p:nvSpPr>
              <p:cNvPr id="22" name="Organigramme : Disque magnétique 21">
                <a:extLst>
                  <a:ext uri="{FF2B5EF4-FFF2-40B4-BE49-F238E27FC236}">
                    <a16:creationId xmlns:a16="http://schemas.microsoft.com/office/drawing/2014/main" id="{1B50499F-B5CF-4B2D-9EC8-23C371516ACF}"/>
                  </a:ext>
                </a:extLst>
              </p:cNvPr>
              <p:cNvSpPr/>
              <p:nvPr/>
            </p:nvSpPr>
            <p:spPr>
              <a:xfrm>
                <a:off x="8696371" y="3456477"/>
                <a:ext cx="1280930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73B47CE-4327-43B6-BBB8-61909DE4ACCB}"/>
                  </a:ext>
                </a:extLst>
              </p:cNvPr>
              <p:cNvSpPr txBox="1"/>
              <p:nvPr/>
            </p:nvSpPr>
            <p:spPr>
              <a:xfrm>
                <a:off x="8941417" y="3302444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PIC</a:t>
                </a:r>
              </a:p>
            </p:txBody>
          </p:sp>
          <p:sp>
            <p:nvSpPr>
              <p:cNvPr id="31" name="Organigramme : Disque magnétique 30">
                <a:extLst>
                  <a:ext uri="{FF2B5EF4-FFF2-40B4-BE49-F238E27FC236}">
                    <a16:creationId xmlns:a16="http://schemas.microsoft.com/office/drawing/2014/main" id="{818E4EC7-9418-4006-9E28-A24DC5EFFE97}"/>
                  </a:ext>
                </a:extLst>
              </p:cNvPr>
              <p:cNvSpPr/>
              <p:nvPr/>
            </p:nvSpPr>
            <p:spPr>
              <a:xfrm>
                <a:off x="10342426" y="3456477"/>
                <a:ext cx="1277106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9CD99D6-3962-4DE2-A392-2472F240262D}"/>
                  </a:ext>
                </a:extLst>
              </p:cNvPr>
              <p:cNvSpPr txBox="1"/>
              <p:nvPr/>
            </p:nvSpPr>
            <p:spPr>
              <a:xfrm>
                <a:off x="10587472" y="3302444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CSCS</a:t>
                </a:r>
              </a:p>
            </p:txBody>
          </p:sp>
          <p:cxnSp>
            <p:nvCxnSpPr>
              <p:cNvPr id="37" name="Connecteur : en angle 36">
                <a:extLst>
                  <a:ext uri="{FF2B5EF4-FFF2-40B4-BE49-F238E27FC236}">
                    <a16:creationId xmlns:a16="http://schemas.microsoft.com/office/drawing/2014/main" id="{F4031974-E61D-4076-A105-3601F2C1987F}"/>
                  </a:ext>
                </a:extLst>
              </p:cNvPr>
              <p:cNvCxnSpPr>
                <a:cxnSpLocks/>
                <a:stCxn id="13" idx="4"/>
                <a:endCxn id="97" idx="1"/>
              </p:cNvCxnSpPr>
              <p:nvPr/>
            </p:nvCxnSpPr>
            <p:spPr>
              <a:xfrm flipV="1">
                <a:off x="8028263" y="4544544"/>
                <a:ext cx="1310485" cy="621801"/>
              </a:xfrm>
              <a:prstGeom prst="bentConnector2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AE63D58E-5AAB-444E-A76E-ACB7D8B324B3}"/>
                  </a:ext>
                </a:extLst>
              </p:cNvPr>
              <p:cNvSpPr txBox="1"/>
              <p:nvPr/>
            </p:nvSpPr>
            <p:spPr>
              <a:xfrm>
                <a:off x="7007663" y="4450881"/>
                <a:ext cx="862782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ON SITE</a:t>
                </a: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D1B83BEB-EC90-4472-85F3-1A5E446307E5}"/>
                  </a:ext>
                </a:extLst>
              </p:cNvPr>
              <p:cNvCxnSpPr>
                <a:cxnSpLocks/>
                <a:endCxn id="112" idx="2"/>
              </p:cNvCxnSpPr>
              <p:nvPr/>
            </p:nvCxnSpPr>
            <p:spPr>
              <a:xfrm>
                <a:off x="9981125" y="1905761"/>
                <a:ext cx="365125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B6F29F05-0A5B-4764-B8E4-E1B07C6AE46F}"/>
                  </a:ext>
                </a:extLst>
              </p:cNvPr>
              <p:cNvCxnSpPr>
                <a:cxnSpLocks/>
                <a:stCxn id="32" idx="0"/>
                <a:endCxn id="114" idx="1"/>
              </p:cNvCxnSpPr>
              <p:nvPr/>
            </p:nvCxnSpPr>
            <p:spPr>
              <a:xfrm flipV="1">
                <a:off x="10979067" y="2524140"/>
                <a:ext cx="5734" cy="778304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185EBA18-0C14-4B10-BDEB-852C27893C23}"/>
                  </a:ext>
                </a:extLst>
              </p:cNvPr>
              <p:cNvCxnSpPr>
                <a:cxnSpLocks/>
                <a:stCxn id="22" idx="4"/>
                <a:endCxn id="31" idx="2"/>
              </p:cNvCxnSpPr>
              <p:nvPr/>
            </p:nvCxnSpPr>
            <p:spPr>
              <a:xfrm>
                <a:off x="9977301" y="3901872"/>
                <a:ext cx="365125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11C08FB2-D41C-47A7-B1F2-215BF57949E3}"/>
                  </a:ext>
                </a:extLst>
              </p:cNvPr>
              <p:cNvGrpSpPr/>
              <p:nvPr/>
            </p:nvGrpSpPr>
            <p:grpSpPr>
              <a:xfrm>
                <a:off x="7200294" y="5058045"/>
                <a:ext cx="448908" cy="448908"/>
                <a:chOff x="7206048" y="5270774"/>
                <a:chExt cx="448908" cy="448908"/>
              </a:xfrm>
            </p:grpSpPr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B44B5A90-DF17-4C13-8FA9-92B33AAF3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6048" y="52707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  <p:pic>
              <p:nvPicPr>
                <p:cNvPr id="69" name="Image 68">
                  <a:extLst>
                    <a:ext uri="{FF2B5EF4-FFF2-40B4-BE49-F238E27FC236}">
                      <a16:creationId xmlns:a16="http://schemas.microsoft.com/office/drawing/2014/main" id="{2D96E124-6B01-4BC8-AB93-354430C5A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8448" y="54231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cxnSp>
            <p:nvCxnSpPr>
              <p:cNvPr id="77" name="Connecteur droit avec flèche 76">
                <a:extLst>
                  <a:ext uri="{FF2B5EF4-FFF2-40B4-BE49-F238E27FC236}">
                    <a16:creationId xmlns:a16="http://schemas.microsoft.com/office/drawing/2014/main" id="{0AE6EEA7-656E-40F1-A2D8-1F59F9E1A16B}"/>
                  </a:ext>
                </a:extLst>
              </p:cNvPr>
              <p:cNvCxnSpPr>
                <a:cxnSpLocks/>
                <a:stCxn id="25" idx="0"/>
                <a:endCxn id="104" idx="1"/>
              </p:cNvCxnSpPr>
              <p:nvPr/>
            </p:nvCxnSpPr>
            <p:spPr>
              <a:xfrm flipH="1" flipV="1">
                <a:off x="9323751" y="2554439"/>
                <a:ext cx="9261" cy="748005"/>
              </a:xfrm>
              <a:prstGeom prst="straightConnector1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Heptagone 79">
                <a:extLst>
                  <a:ext uri="{FF2B5EF4-FFF2-40B4-BE49-F238E27FC236}">
                    <a16:creationId xmlns:a16="http://schemas.microsoft.com/office/drawing/2014/main" id="{796263CC-64D8-4462-B2A9-0AEB2A01BC47}"/>
                  </a:ext>
                </a:extLst>
              </p:cNvPr>
              <p:cNvSpPr/>
              <p:nvPr/>
            </p:nvSpPr>
            <p:spPr>
              <a:xfrm>
                <a:off x="6973875" y="3812048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1</a:t>
                </a:r>
              </a:p>
            </p:txBody>
          </p:sp>
          <p:sp>
            <p:nvSpPr>
              <p:cNvPr id="81" name="Heptagone 80">
                <a:extLst>
                  <a:ext uri="{FF2B5EF4-FFF2-40B4-BE49-F238E27FC236}">
                    <a16:creationId xmlns:a16="http://schemas.microsoft.com/office/drawing/2014/main" id="{70E0C707-F12E-4D7C-8B2E-932AD2F5FB02}"/>
                  </a:ext>
                </a:extLst>
              </p:cNvPr>
              <p:cNvSpPr/>
              <p:nvPr/>
            </p:nvSpPr>
            <p:spPr>
              <a:xfrm>
                <a:off x="9011674" y="4861585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2</a:t>
                </a:r>
              </a:p>
            </p:txBody>
          </p:sp>
          <p:sp>
            <p:nvSpPr>
              <p:cNvPr id="82" name="Heptagone 81">
                <a:extLst>
                  <a:ext uri="{FF2B5EF4-FFF2-40B4-BE49-F238E27FC236}">
                    <a16:creationId xmlns:a16="http://schemas.microsoft.com/office/drawing/2014/main" id="{058B5F53-0484-44AD-8B4D-70226F805D32}"/>
                  </a:ext>
                </a:extLst>
              </p:cNvPr>
              <p:cNvSpPr/>
              <p:nvPr/>
            </p:nvSpPr>
            <p:spPr>
              <a:xfrm>
                <a:off x="9044880" y="2813981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3</a:t>
                </a:r>
              </a:p>
            </p:txBody>
          </p:sp>
          <p:cxnSp>
            <p:nvCxnSpPr>
              <p:cNvPr id="85" name="Connecteur : en angle 84">
                <a:extLst>
                  <a:ext uri="{FF2B5EF4-FFF2-40B4-BE49-F238E27FC236}">
                    <a16:creationId xmlns:a16="http://schemas.microsoft.com/office/drawing/2014/main" id="{171387E2-A46D-4B05-825D-91366EB7BA68}"/>
                  </a:ext>
                </a:extLst>
              </p:cNvPr>
              <p:cNvCxnSpPr>
                <a:cxnSpLocks/>
                <a:stCxn id="102" idx="2"/>
              </p:cNvCxnSpPr>
              <p:nvPr/>
            </p:nvCxnSpPr>
            <p:spPr>
              <a:xfrm rot="10800000" flipV="1">
                <a:off x="6957312" y="1911766"/>
                <a:ext cx="1724062" cy="107542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Heptagone 89">
                <a:extLst>
                  <a:ext uri="{FF2B5EF4-FFF2-40B4-BE49-F238E27FC236}">
                    <a16:creationId xmlns:a16="http://schemas.microsoft.com/office/drawing/2014/main" id="{1411227C-5409-4175-AD19-6115B49E4447}"/>
                  </a:ext>
                </a:extLst>
              </p:cNvPr>
              <p:cNvSpPr/>
              <p:nvPr/>
            </p:nvSpPr>
            <p:spPr>
              <a:xfrm>
                <a:off x="7894111" y="2949502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4</a:t>
                </a:r>
              </a:p>
            </p:txBody>
          </p:sp>
          <p:sp>
            <p:nvSpPr>
              <p:cNvPr id="93" name="Organigramme : Données stockées 92">
                <a:extLst>
                  <a:ext uri="{FF2B5EF4-FFF2-40B4-BE49-F238E27FC236}">
                    <a16:creationId xmlns:a16="http://schemas.microsoft.com/office/drawing/2014/main" id="{840B3F7F-82B0-4AC4-9657-5509FB8A18D1}"/>
                  </a:ext>
                </a:extLst>
              </p:cNvPr>
              <p:cNvSpPr/>
              <p:nvPr/>
            </p:nvSpPr>
            <p:spPr>
              <a:xfrm rot="16200000">
                <a:off x="10783698" y="3684419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7" name="Organigramme : Données stockées 96">
                <a:extLst>
                  <a:ext uri="{FF2B5EF4-FFF2-40B4-BE49-F238E27FC236}">
                    <a16:creationId xmlns:a16="http://schemas.microsoft.com/office/drawing/2014/main" id="{3650A118-DC7E-4D32-AB4D-1CE9FFAB9BDF}"/>
                  </a:ext>
                </a:extLst>
              </p:cNvPr>
              <p:cNvSpPr/>
              <p:nvPr/>
            </p:nvSpPr>
            <p:spPr>
              <a:xfrm rot="16200000">
                <a:off x="9141469" y="3708712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1" name="Groupe 70">
                <a:extLst>
                  <a:ext uri="{FF2B5EF4-FFF2-40B4-BE49-F238E27FC236}">
                    <a16:creationId xmlns:a16="http://schemas.microsoft.com/office/drawing/2014/main" id="{8201D282-7CA1-4E6A-8374-322E8BAA70BB}"/>
                  </a:ext>
                </a:extLst>
              </p:cNvPr>
              <p:cNvGrpSpPr/>
              <p:nvPr/>
            </p:nvGrpSpPr>
            <p:grpSpPr>
              <a:xfrm>
                <a:off x="9108557" y="3821396"/>
                <a:ext cx="448908" cy="448908"/>
                <a:chOff x="7206048" y="5270774"/>
                <a:chExt cx="448908" cy="448908"/>
              </a:xfrm>
            </p:grpSpPr>
            <p:pic>
              <p:nvPicPr>
                <p:cNvPr id="72" name="Image 71">
                  <a:extLst>
                    <a:ext uri="{FF2B5EF4-FFF2-40B4-BE49-F238E27FC236}">
                      <a16:creationId xmlns:a16="http://schemas.microsoft.com/office/drawing/2014/main" id="{C80C93E9-D919-4DF0-913D-A6BCE1AF94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6048" y="52707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  <p:pic>
              <p:nvPicPr>
                <p:cNvPr id="73" name="Image 72">
                  <a:extLst>
                    <a:ext uri="{FF2B5EF4-FFF2-40B4-BE49-F238E27FC236}">
                      <a16:creationId xmlns:a16="http://schemas.microsoft.com/office/drawing/2014/main" id="{A26A63AD-CFDB-4410-A981-3D1BCC6AE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8448" y="54231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sp>
            <p:nvSpPr>
              <p:cNvPr id="102" name="Organigramme : Disque magnétique 101">
                <a:extLst>
                  <a:ext uri="{FF2B5EF4-FFF2-40B4-BE49-F238E27FC236}">
                    <a16:creationId xmlns:a16="http://schemas.microsoft.com/office/drawing/2014/main" id="{02CC3BCA-F025-4A7F-8049-F35AD8580A5E}"/>
                  </a:ext>
                </a:extLst>
              </p:cNvPr>
              <p:cNvSpPr/>
              <p:nvPr/>
            </p:nvSpPr>
            <p:spPr>
              <a:xfrm>
                <a:off x="8681374" y="1466372"/>
                <a:ext cx="1280930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12CD9D37-CEA7-4DFB-91CB-72B856BA6DDC}"/>
                  </a:ext>
                </a:extLst>
              </p:cNvPr>
              <p:cNvSpPr txBox="1"/>
              <p:nvPr/>
            </p:nvSpPr>
            <p:spPr>
              <a:xfrm>
                <a:off x="8926420" y="1312339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DESY</a:t>
                </a:r>
              </a:p>
            </p:txBody>
          </p:sp>
          <p:sp>
            <p:nvSpPr>
              <p:cNvPr id="104" name="Organigramme : Données stockées 103">
                <a:extLst>
                  <a:ext uri="{FF2B5EF4-FFF2-40B4-BE49-F238E27FC236}">
                    <a16:creationId xmlns:a16="http://schemas.microsoft.com/office/drawing/2014/main" id="{5320B435-919D-4D40-B30F-F8D1478B6445}"/>
                  </a:ext>
                </a:extLst>
              </p:cNvPr>
              <p:cNvSpPr/>
              <p:nvPr/>
            </p:nvSpPr>
            <p:spPr>
              <a:xfrm rot="16200000">
                <a:off x="9126472" y="1718607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05" name="Groupe 104">
                <a:extLst>
                  <a:ext uri="{FF2B5EF4-FFF2-40B4-BE49-F238E27FC236}">
                    <a16:creationId xmlns:a16="http://schemas.microsoft.com/office/drawing/2014/main" id="{3EFEEE44-CF0E-410F-A06E-A89A7B17B02F}"/>
                  </a:ext>
                </a:extLst>
              </p:cNvPr>
              <p:cNvGrpSpPr/>
              <p:nvPr/>
            </p:nvGrpSpPr>
            <p:grpSpPr>
              <a:xfrm>
                <a:off x="9093560" y="1831291"/>
                <a:ext cx="448908" cy="448908"/>
                <a:chOff x="7206048" y="5270774"/>
                <a:chExt cx="448908" cy="448908"/>
              </a:xfrm>
            </p:grpSpPr>
            <p:pic>
              <p:nvPicPr>
                <p:cNvPr id="106" name="Image 105">
                  <a:extLst>
                    <a:ext uri="{FF2B5EF4-FFF2-40B4-BE49-F238E27FC236}">
                      <a16:creationId xmlns:a16="http://schemas.microsoft.com/office/drawing/2014/main" id="{0B49185F-E5A2-4426-91A7-235CEEE73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6048" y="52707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  <p:pic>
              <p:nvPicPr>
                <p:cNvPr id="107" name="Image 106">
                  <a:extLst>
                    <a:ext uri="{FF2B5EF4-FFF2-40B4-BE49-F238E27FC236}">
                      <a16:creationId xmlns:a16="http://schemas.microsoft.com/office/drawing/2014/main" id="{9B48B0D0-E79E-40C3-B460-7C90066F8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8448" y="54231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sp>
            <p:nvSpPr>
              <p:cNvPr id="112" name="Organigramme : Disque magnétique 111">
                <a:extLst>
                  <a:ext uri="{FF2B5EF4-FFF2-40B4-BE49-F238E27FC236}">
                    <a16:creationId xmlns:a16="http://schemas.microsoft.com/office/drawing/2014/main" id="{97DDF66D-205F-4F58-AD9E-63BE9F5ACC69}"/>
                  </a:ext>
                </a:extLst>
              </p:cNvPr>
              <p:cNvSpPr/>
              <p:nvPr/>
            </p:nvSpPr>
            <p:spPr>
              <a:xfrm>
                <a:off x="10346250" y="1460366"/>
                <a:ext cx="1277106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F497C0D1-79CF-4878-83C7-CCCFE904BA6C}"/>
                  </a:ext>
                </a:extLst>
              </p:cNvPr>
              <p:cNvSpPr txBox="1"/>
              <p:nvPr/>
            </p:nvSpPr>
            <p:spPr>
              <a:xfrm>
                <a:off x="10591296" y="1306333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INAF</a:t>
                </a:r>
              </a:p>
            </p:txBody>
          </p:sp>
          <p:sp>
            <p:nvSpPr>
              <p:cNvPr id="114" name="Organigramme : Données stockées 113">
                <a:extLst>
                  <a:ext uri="{FF2B5EF4-FFF2-40B4-BE49-F238E27FC236}">
                    <a16:creationId xmlns:a16="http://schemas.microsoft.com/office/drawing/2014/main" id="{D529E0D1-FF4A-474F-ACF3-04549AA3FCA8}"/>
                  </a:ext>
                </a:extLst>
              </p:cNvPr>
              <p:cNvSpPr/>
              <p:nvPr/>
            </p:nvSpPr>
            <p:spPr>
              <a:xfrm rot="16200000">
                <a:off x="10787522" y="1688308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21" name="Connecteur : en angle 120">
                <a:extLst>
                  <a:ext uri="{FF2B5EF4-FFF2-40B4-BE49-F238E27FC236}">
                    <a16:creationId xmlns:a16="http://schemas.microsoft.com/office/drawing/2014/main" id="{40F3FF35-A7D5-4E45-B681-7A40D016ACA6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6983314" y="3127266"/>
                <a:ext cx="820862" cy="1323615"/>
              </a:xfrm>
              <a:prstGeom prst="bentConnector2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DA19E940-E5C7-409E-8469-66BB9F6A43C0}"/>
                </a:ext>
              </a:extLst>
            </p:cNvPr>
            <p:cNvSpPr txBox="1"/>
            <p:nvPr/>
          </p:nvSpPr>
          <p:spPr>
            <a:xfrm>
              <a:off x="8383900" y="926132"/>
              <a:ext cx="3409478" cy="279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>
                      <a:lumMod val="65000"/>
                    </a:schemeClr>
                  </a:solidFill>
                </a:rPr>
                <a:t>OFF SITE</a:t>
              </a:r>
            </a:p>
          </p:txBody>
        </p:sp>
      </p:grpSp>
      <p:sp>
        <p:nvSpPr>
          <p:cNvPr id="146" name="Heptagone 145">
            <a:extLst>
              <a:ext uri="{FF2B5EF4-FFF2-40B4-BE49-F238E27FC236}">
                <a16:creationId xmlns:a16="http://schemas.microsoft.com/office/drawing/2014/main" id="{AF398894-F80E-4F29-9074-765159CC055D}"/>
              </a:ext>
            </a:extLst>
          </p:cNvPr>
          <p:cNvSpPr/>
          <p:nvPr/>
        </p:nvSpPr>
        <p:spPr>
          <a:xfrm>
            <a:off x="809235" y="1905760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1</a:t>
            </a:r>
          </a:p>
        </p:txBody>
      </p:sp>
      <p:sp>
        <p:nvSpPr>
          <p:cNvPr id="147" name="Heptagone 146">
            <a:extLst>
              <a:ext uri="{FF2B5EF4-FFF2-40B4-BE49-F238E27FC236}">
                <a16:creationId xmlns:a16="http://schemas.microsoft.com/office/drawing/2014/main" id="{FC0642CD-EC09-4988-9244-772361D5D726}"/>
              </a:ext>
            </a:extLst>
          </p:cNvPr>
          <p:cNvSpPr/>
          <p:nvPr/>
        </p:nvSpPr>
        <p:spPr>
          <a:xfrm>
            <a:off x="811873" y="2809864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2</a:t>
            </a:r>
          </a:p>
        </p:txBody>
      </p:sp>
      <p:sp>
        <p:nvSpPr>
          <p:cNvPr id="148" name="Heptagone 147">
            <a:extLst>
              <a:ext uri="{FF2B5EF4-FFF2-40B4-BE49-F238E27FC236}">
                <a16:creationId xmlns:a16="http://schemas.microsoft.com/office/drawing/2014/main" id="{4A1841CA-34FE-4D0D-BEF1-66C2CFAC3FC8}"/>
              </a:ext>
            </a:extLst>
          </p:cNvPr>
          <p:cNvSpPr/>
          <p:nvPr/>
        </p:nvSpPr>
        <p:spPr>
          <a:xfrm>
            <a:off x="809234" y="3728994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3</a:t>
            </a:r>
          </a:p>
        </p:txBody>
      </p:sp>
      <p:sp>
        <p:nvSpPr>
          <p:cNvPr id="149" name="Heptagone 148">
            <a:extLst>
              <a:ext uri="{FF2B5EF4-FFF2-40B4-BE49-F238E27FC236}">
                <a16:creationId xmlns:a16="http://schemas.microsoft.com/office/drawing/2014/main" id="{A0DADB49-85BC-4CA3-A6C5-630DFB896D1E}"/>
              </a:ext>
            </a:extLst>
          </p:cNvPr>
          <p:cNvSpPr/>
          <p:nvPr/>
        </p:nvSpPr>
        <p:spPr>
          <a:xfrm>
            <a:off x="817513" y="4642015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4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3033AF6D-988D-4C33-9A33-4ED8FC604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D36A351-E124-4717-80F7-1B1902609798}"/>
              </a:ext>
            </a:extLst>
          </p:cNvPr>
          <p:cNvCxnSpPr>
            <a:cxnSpLocks/>
            <a:stCxn id="50" idx="0"/>
            <a:endCxn id="7" idx="2"/>
          </p:cNvCxnSpPr>
          <p:nvPr/>
        </p:nvCxnSpPr>
        <p:spPr>
          <a:xfrm flipH="1" flipV="1">
            <a:off x="6242161" y="3578513"/>
            <a:ext cx="1196893" cy="872368"/>
          </a:xfrm>
          <a:prstGeom prst="straightConnector1">
            <a:avLst/>
          </a:prstGeom>
          <a:ln w="127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EAD3C94-373D-49D8-92EE-B3E16FFFE7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89" b="7731"/>
          <a:stretch/>
        </p:blipFill>
        <p:spPr>
          <a:xfrm>
            <a:off x="8336343" y="5206299"/>
            <a:ext cx="1277106" cy="4870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D37398-EA6E-45E6-8A78-7345E11963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389" t="4330" r="3539" b="41399"/>
          <a:stretch/>
        </p:blipFill>
        <p:spPr>
          <a:xfrm>
            <a:off x="10649233" y="4301694"/>
            <a:ext cx="668528" cy="8219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269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8BA421A8-C7DE-42D5-9CE3-2D0618FC2B08}"/>
              </a:ext>
            </a:extLst>
          </p:cNvPr>
          <p:cNvSpPr/>
          <p:nvPr/>
        </p:nvSpPr>
        <p:spPr>
          <a:xfrm>
            <a:off x="4322579" y="838344"/>
            <a:ext cx="7519742" cy="5257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A3E5B-D905-4ADF-9826-B4C4D6E4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513" y="1396674"/>
            <a:ext cx="3505065" cy="4622331"/>
          </a:xfrm>
          <a:noFill/>
        </p:spPr>
        <p:txBody>
          <a:bodyPr/>
          <a:lstStyle/>
          <a:p>
            <a:r>
              <a:rPr lang="fr-FR" dirty="0"/>
              <a:t>Checks for </a:t>
            </a:r>
            <a:r>
              <a:rPr lang="fr-FR" b="1" dirty="0" err="1"/>
              <a:t>unprocessed</a:t>
            </a:r>
            <a:r>
              <a:rPr lang="fr-FR" b="1" dirty="0"/>
              <a:t> files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b="1" dirty="0" err="1"/>
              <a:t>Launches</a:t>
            </a:r>
            <a:r>
              <a:rPr lang="fr-FR" b="1" dirty="0"/>
              <a:t> </a:t>
            </a:r>
            <a:r>
              <a:rPr lang="fr-FR" b="1" dirty="0" err="1"/>
              <a:t>processes</a:t>
            </a:r>
            <a:r>
              <a:rPr lang="fr-FR" b="1" dirty="0"/>
              <a:t> </a:t>
            </a:r>
            <a:r>
              <a:rPr lang="fr-FR" dirty="0" err="1"/>
              <a:t>from</a:t>
            </a:r>
            <a:r>
              <a:rPr lang="fr-FR" dirty="0"/>
              <a:t> DL0 (=</a:t>
            </a:r>
            <a:r>
              <a:rPr lang="fr-FR" dirty="0" err="1"/>
              <a:t>raw</a:t>
            </a:r>
            <a:r>
              <a:rPr lang="fr-FR" dirty="0"/>
              <a:t> data).</a:t>
            </a:r>
          </a:p>
          <a:p>
            <a:endParaRPr lang="fr-FR" dirty="0"/>
          </a:p>
          <a:p>
            <a:r>
              <a:rPr lang="fr-FR" b="1" dirty="0" err="1"/>
              <a:t>Backs</a:t>
            </a:r>
            <a:r>
              <a:rPr lang="fr-FR" b="1" dirty="0"/>
              <a:t> up </a:t>
            </a:r>
            <a:r>
              <a:rPr lang="fr-FR" dirty="0"/>
              <a:t>files </a:t>
            </a:r>
            <a:r>
              <a:rPr lang="fr-FR" dirty="0" err="1"/>
              <a:t>from</a:t>
            </a:r>
            <a:r>
              <a:rPr lang="fr-FR" dirty="0"/>
              <a:t> DL0 to DL3 on </a:t>
            </a:r>
            <a:r>
              <a:rPr lang="fr-FR" b="1" dirty="0"/>
              <a:t>tape or </a:t>
            </a:r>
            <a:r>
              <a:rPr lang="fr-FR" b="1" dirty="0" err="1"/>
              <a:t>disk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28600" indent="0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Algorithms will evolve and improve over time. It will always be possible to reprocess files using DL0 backups. 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DIRAC</a:t>
            </a:r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C61163B1-5ECC-4B61-A0D6-346D03BB4C6F}"/>
              </a:ext>
            </a:extLst>
          </p:cNvPr>
          <p:cNvGrpSpPr/>
          <p:nvPr/>
        </p:nvGrpSpPr>
        <p:grpSpPr>
          <a:xfrm>
            <a:off x="4452482" y="924682"/>
            <a:ext cx="7389839" cy="5171387"/>
            <a:chOff x="4430473" y="924682"/>
            <a:chExt cx="7389839" cy="5171387"/>
          </a:xfrm>
        </p:grpSpPr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0797B883-3C69-4A3F-801C-CE79448C456B}"/>
                </a:ext>
              </a:extLst>
            </p:cNvPr>
            <p:cNvGrpSpPr/>
            <p:nvPr/>
          </p:nvGrpSpPr>
          <p:grpSpPr>
            <a:xfrm>
              <a:off x="4430473" y="924682"/>
              <a:ext cx="7389839" cy="5171387"/>
              <a:chOff x="4430473" y="924682"/>
              <a:chExt cx="7389839" cy="5171387"/>
            </a:xfrm>
          </p:grpSpPr>
          <p:grpSp>
            <p:nvGrpSpPr>
              <p:cNvPr id="155" name="Groupe 154">
                <a:extLst>
                  <a:ext uri="{FF2B5EF4-FFF2-40B4-BE49-F238E27FC236}">
                    <a16:creationId xmlns:a16="http://schemas.microsoft.com/office/drawing/2014/main" id="{CA5C7758-CEC2-4FFA-A22F-2AF7E4F22D1E}"/>
                  </a:ext>
                </a:extLst>
              </p:cNvPr>
              <p:cNvGrpSpPr/>
              <p:nvPr/>
            </p:nvGrpSpPr>
            <p:grpSpPr>
              <a:xfrm>
                <a:off x="8999851" y="1282955"/>
                <a:ext cx="2820461" cy="4813114"/>
                <a:chOff x="8797631" y="1396674"/>
                <a:chExt cx="2941982" cy="5341832"/>
              </a:xfrm>
            </p:grpSpPr>
            <p:sp>
              <p:nvSpPr>
                <p:cNvPr id="66" name="Organigramme : Disque magnétique 65">
                  <a:extLst>
                    <a:ext uri="{FF2B5EF4-FFF2-40B4-BE49-F238E27FC236}">
                      <a16:creationId xmlns:a16="http://schemas.microsoft.com/office/drawing/2014/main" id="{60D84D37-FE3F-4149-803A-5362465516D8}"/>
                    </a:ext>
                  </a:extLst>
                </p:cNvPr>
                <p:cNvSpPr/>
                <p:nvPr/>
              </p:nvSpPr>
              <p:spPr>
                <a:xfrm>
                  <a:off x="8812628" y="3546818"/>
                  <a:ext cx="1280930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ZoneTexte 66">
                  <a:extLst>
                    <a:ext uri="{FF2B5EF4-FFF2-40B4-BE49-F238E27FC236}">
                      <a16:creationId xmlns:a16="http://schemas.microsoft.com/office/drawing/2014/main" id="{B5D36416-13BE-4E9E-AD2D-2A505DB2FB66}"/>
                    </a:ext>
                  </a:extLst>
                </p:cNvPr>
                <p:cNvSpPr txBox="1"/>
                <p:nvPr/>
              </p:nvSpPr>
              <p:spPr>
                <a:xfrm>
                  <a:off x="9057674" y="3392785"/>
                  <a:ext cx="783189" cy="30742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PIC</a:t>
                  </a:r>
                </a:p>
              </p:txBody>
            </p:sp>
            <p:sp>
              <p:nvSpPr>
                <p:cNvPr id="68" name="Organigramme : Disque magnétique 67">
                  <a:extLst>
                    <a:ext uri="{FF2B5EF4-FFF2-40B4-BE49-F238E27FC236}">
                      <a16:creationId xmlns:a16="http://schemas.microsoft.com/office/drawing/2014/main" id="{79C2039B-588F-467E-9F6A-C421B9A38281}"/>
                    </a:ext>
                  </a:extLst>
                </p:cNvPr>
                <p:cNvSpPr/>
                <p:nvPr/>
              </p:nvSpPr>
              <p:spPr>
                <a:xfrm>
                  <a:off x="10458683" y="3546818"/>
                  <a:ext cx="1277106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E89908D0-8E27-4F5C-B7EE-DB486D20A9B0}"/>
                    </a:ext>
                  </a:extLst>
                </p:cNvPr>
                <p:cNvSpPr txBox="1"/>
                <p:nvPr/>
              </p:nvSpPr>
              <p:spPr>
                <a:xfrm>
                  <a:off x="10703729" y="3392785"/>
                  <a:ext cx="783189" cy="30742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CSCS</a:t>
                  </a:r>
                </a:p>
              </p:txBody>
            </p:sp>
            <p:cxnSp>
              <p:nvCxnSpPr>
                <p:cNvPr id="73" name="Connecteur droit 72">
                  <a:extLst>
                    <a:ext uri="{FF2B5EF4-FFF2-40B4-BE49-F238E27FC236}">
                      <a16:creationId xmlns:a16="http://schemas.microsoft.com/office/drawing/2014/main" id="{49FD3BEE-E900-4D87-AB87-9AB3DA76C71D}"/>
                    </a:ext>
                  </a:extLst>
                </p:cNvPr>
                <p:cNvCxnSpPr>
                  <a:cxnSpLocks/>
                  <a:endCxn id="92" idx="2"/>
                </p:cNvCxnSpPr>
                <p:nvPr/>
              </p:nvCxnSpPr>
              <p:spPr>
                <a:xfrm>
                  <a:off x="10097382" y="1996102"/>
                  <a:ext cx="365125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3A27FC2C-2B31-4E1F-8C93-86876585651A}"/>
                    </a:ext>
                  </a:extLst>
                </p:cNvPr>
                <p:cNvCxnSpPr>
                  <a:cxnSpLocks/>
                  <a:stCxn id="69" idx="0"/>
                  <a:endCxn id="94" idx="1"/>
                </p:cNvCxnSpPr>
                <p:nvPr/>
              </p:nvCxnSpPr>
              <p:spPr>
                <a:xfrm flipV="1">
                  <a:off x="11095324" y="2614481"/>
                  <a:ext cx="5734" cy="778304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>
                  <a:extLst>
                    <a:ext uri="{FF2B5EF4-FFF2-40B4-BE49-F238E27FC236}">
                      <a16:creationId xmlns:a16="http://schemas.microsoft.com/office/drawing/2014/main" id="{DD969199-283B-477A-BD79-3AFAFB4B1A89}"/>
                    </a:ext>
                  </a:extLst>
                </p:cNvPr>
                <p:cNvCxnSpPr>
                  <a:cxnSpLocks/>
                  <a:stCxn id="66" idx="4"/>
                  <a:endCxn id="68" idx="2"/>
                </p:cNvCxnSpPr>
                <p:nvPr/>
              </p:nvCxnSpPr>
              <p:spPr>
                <a:xfrm>
                  <a:off x="10093558" y="3992213"/>
                  <a:ext cx="365125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avec flèche 76">
                  <a:extLst>
                    <a:ext uri="{FF2B5EF4-FFF2-40B4-BE49-F238E27FC236}">
                      <a16:creationId xmlns:a16="http://schemas.microsoft.com/office/drawing/2014/main" id="{AA42AEB7-9FD1-42FE-9D4B-E371D83330C4}"/>
                    </a:ext>
                  </a:extLst>
                </p:cNvPr>
                <p:cNvCxnSpPr>
                  <a:cxnSpLocks/>
                  <a:stCxn id="67" idx="0"/>
                  <a:endCxn id="90" idx="1"/>
                </p:cNvCxnSpPr>
                <p:nvPr/>
              </p:nvCxnSpPr>
              <p:spPr>
                <a:xfrm flipH="1" flipV="1">
                  <a:off x="9440008" y="2644780"/>
                  <a:ext cx="9262" cy="748005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rganigramme : Données stockées 82">
                  <a:extLst>
                    <a:ext uri="{FF2B5EF4-FFF2-40B4-BE49-F238E27FC236}">
                      <a16:creationId xmlns:a16="http://schemas.microsoft.com/office/drawing/2014/main" id="{5659F384-9F7B-45F4-9EA7-957EBC55801E}"/>
                    </a:ext>
                  </a:extLst>
                </p:cNvPr>
                <p:cNvSpPr/>
                <p:nvPr/>
              </p:nvSpPr>
              <p:spPr>
                <a:xfrm rot="16200000">
                  <a:off x="10899955" y="3774760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Organigramme : Données stockées 85">
                  <a:extLst>
                    <a:ext uri="{FF2B5EF4-FFF2-40B4-BE49-F238E27FC236}">
                      <a16:creationId xmlns:a16="http://schemas.microsoft.com/office/drawing/2014/main" id="{A40A66A9-FA5D-49EE-BB18-17F498AB8DB8}"/>
                    </a:ext>
                  </a:extLst>
                </p:cNvPr>
                <p:cNvSpPr/>
                <p:nvPr/>
              </p:nvSpPr>
              <p:spPr>
                <a:xfrm rot="16200000">
                  <a:off x="9257726" y="3799053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87" name="Groupe 86">
                  <a:extLst>
                    <a:ext uri="{FF2B5EF4-FFF2-40B4-BE49-F238E27FC236}">
                      <a16:creationId xmlns:a16="http://schemas.microsoft.com/office/drawing/2014/main" id="{5D52589F-3E72-4BB6-B90B-F523FABD2F29}"/>
                    </a:ext>
                  </a:extLst>
                </p:cNvPr>
                <p:cNvGrpSpPr/>
                <p:nvPr/>
              </p:nvGrpSpPr>
              <p:grpSpPr>
                <a:xfrm>
                  <a:off x="9224814" y="3911737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98" name="Image 97">
                    <a:extLst>
                      <a:ext uri="{FF2B5EF4-FFF2-40B4-BE49-F238E27FC236}">
                        <a16:creationId xmlns:a16="http://schemas.microsoft.com/office/drawing/2014/main" id="{7263F7BE-745F-4FF3-AACA-14E35AA968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99" name="Image 98">
                    <a:extLst>
                      <a:ext uri="{FF2B5EF4-FFF2-40B4-BE49-F238E27FC236}">
                        <a16:creationId xmlns:a16="http://schemas.microsoft.com/office/drawing/2014/main" id="{5C5132BE-AB84-4746-8130-8A623816E5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sp>
              <p:nvSpPr>
                <p:cNvPr id="88" name="Organigramme : Disque magnétique 87">
                  <a:extLst>
                    <a:ext uri="{FF2B5EF4-FFF2-40B4-BE49-F238E27FC236}">
                      <a16:creationId xmlns:a16="http://schemas.microsoft.com/office/drawing/2014/main" id="{020291C1-4329-4124-9FAC-C28220E3E5D1}"/>
                    </a:ext>
                  </a:extLst>
                </p:cNvPr>
                <p:cNvSpPr/>
                <p:nvPr/>
              </p:nvSpPr>
              <p:spPr>
                <a:xfrm>
                  <a:off x="8797631" y="1556713"/>
                  <a:ext cx="1280930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52F935B8-7E49-4F97-9E36-E009F4215868}"/>
                    </a:ext>
                  </a:extLst>
                </p:cNvPr>
                <p:cNvSpPr txBox="1"/>
                <p:nvPr/>
              </p:nvSpPr>
              <p:spPr>
                <a:xfrm>
                  <a:off x="9042677" y="1402680"/>
                  <a:ext cx="783189" cy="27699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DESY</a:t>
                  </a:r>
                </a:p>
              </p:txBody>
            </p:sp>
            <p:sp>
              <p:nvSpPr>
                <p:cNvPr id="90" name="Organigramme : Données stockées 89">
                  <a:extLst>
                    <a:ext uri="{FF2B5EF4-FFF2-40B4-BE49-F238E27FC236}">
                      <a16:creationId xmlns:a16="http://schemas.microsoft.com/office/drawing/2014/main" id="{88B2455D-EDE1-4D1B-A053-D7C7A05BA22B}"/>
                    </a:ext>
                  </a:extLst>
                </p:cNvPr>
                <p:cNvSpPr/>
                <p:nvPr/>
              </p:nvSpPr>
              <p:spPr>
                <a:xfrm rot="16200000">
                  <a:off x="9242729" y="1808948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91" name="Groupe 90">
                  <a:extLst>
                    <a:ext uri="{FF2B5EF4-FFF2-40B4-BE49-F238E27FC236}">
                      <a16:creationId xmlns:a16="http://schemas.microsoft.com/office/drawing/2014/main" id="{2247F49C-7132-44EE-9E46-5B82B4F28A04}"/>
                    </a:ext>
                  </a:extLst>
                </p:cNvPr>
                <p:cNvGrpSpPr/>
                <p:nvPr/>
              </p:nvGrpSpPr>
              <p:grpSpPr>
                <a:xfrm>
                  <a:off x="9209817" y="1921632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96" name="Image 95">
                    <a:extLst>
                      <a:ext uri="{FF2B5EF4-FFF2-40B4-BE49-F238E27FC236}">
                        <a16:creationId xmlns:a16="http://schemas.microsoft.com/office/drawing/2014/main" id="{F361C861-3610-42C7-B488-DE925AD30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97" name="Image 96">
                    <a:extLst>
                      <a:ext uri="{FF2B5EF4-FFF2-40B4-BE49-F238E27FC236}">
                        <a16:creationId xmlns:a16="http://schemas.microsoft.com/office/drawing/2014/main" id="{1D75D8F1-0037-43E8-9874-15DFA1BC3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sp>
              <p:nvSpPr>
                <p:cNvPr id="92" name="Organigramme : Disque magnétique 91">
                  <a:extLst>
                    <a:ext uri="{FF2B5EF4-FFF2-40B4-BE49-F238E27FC236}">
                      <a16:creationId xmlns:a16="http://schemas.microsoft.com/office/drawing/2014/main" id="{1A6F9CF9-7574-4E3F-8EB3-1FCCC498E536}"/>
                    </a:ext>
                  </a:extLst>
                </p:cNvPr>
                <p:cNvSpPr/>
                <p:nvPr/>
              </p:nvSpPr>
              <p:spPr>
                <a:xfrm>
                  <a:off x="10462507" y="1550707"/>
                  <a:ext cx="1277106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ZoneTexte 92">
                  <a:extLst>
                    <a:ext uri="{FF2B5EF4-FFF2-40B4-BE49-F238E27FC236}">
                      <a16:creationId xmlns:a16="http://schemas.microsoft.com/office/drawing/2014/main" id="{E4FF3DC6-EC4F-4AB6-AC3F-46622DC62CEF}"/>
                    </a:ext>
                  </a:extLst>
                </p:cNvPr>
                <p:cNvSpPr txBox="1"/>
                <p:nvPr/>
              </p:nvSpPr>
              <p:spPr>
                <a:xfrm>
                  <a:off x="10707553" y="1396674"/>
                  <a:ext cx="783189" cy="30742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INAF</a:t>
                  </a:r>
                </a:p>
              </p:txBody>
            </p:sp>
            <p:sp>
              <p:nvSpPr>
                <p:cNvPr id="94" name="Organigramme : Données stockées 93">
                  <a:extLst>
                    <a:ext uri="{FF2B5EF4-FFF2-40B4-BE49-F238E27FC236}">
                      <a16:creationId xmlns:a16="http://schemas.microsoft.com/office/drawing/2014/main" id="{9E635CC1-A1A3-4267-99B7-D8670CEFD4FC}"/>
                    </a:ext>
                  </a:extLst>
                </p:cNvPr>
                <p:cNvSpPr/>
                <p:nvPr/>
              </p:nvSpPr>
              <p:spPr>
                <a:xfrm rot="16200000">
                  <a:off x="10903779" y="1778649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2" name="Organigramme : Disque magnétique 101">
                  <a:extLst>
                    <a:ext uri="{FF2B5EF4-FFF2-40B4-BE49-F238E27FC236}">
                      <a16:creationId xmlns:a16="http://schemas.microsoft.com/office/drawing/2014/main" id="{A6950ED5-991C-4004-BC56-B09D388F1CC9}"/>
                    </a:ext>
                  </a:extLst>
                </p:cNvPr>
                <p:cNvSpPr/>
                <p:nvPr/>
              </p:nvSpPr>
              <p:spPr>
                <a:xfrm>
                  <a:off x="8860060" y="5396957"/>
                  <a:ext cx="1178417" cy="1341549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id="{45F9DC42-8650-4149-A472-1A7B905F1DC5}"/>
                    </a:ext>
                  </a:extLst>
                </p:cNvPr>
                <p:cNvSpPr txBox="1"/>
                <p:nvPr/>
              </p:nvSpPr>
              <p:spPr>
                <a:xfrm>
                  <a:off x="9017877" y="5352268"/>
                  <a:ext cx="862782" cy="2769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ON SITE</a:t>
                  </a:r>
                </a:p>
              </p:txBody>
            </p:sp>
            <p:grpSp>
              <p:nvGrpSpPr>
                <p:cNvPr id="105" name="Groupe 104">
                  <a:extLst>
                    <a:ext uri="{FF2B5EF4-FFF2-40B4-BE49-F238E27FC236}">
                      <a16:creationId xmlns:a16="http://schemas.microsoft.com/office/drawing/2014/main" id="{DCF4CDC9-88D3-4F6D-A515-4395488C4107}"/>
                    </a:ext>
                  </a:extLst>
                </p:cNvPr>
                <p:cNvGrpSpPr/>
                <p:nvPr/>
              </p:nvGrpSpPr>
              <p:grpSpPr>
                <a:xfrm>
                  <a:off x="9210508" y="5959432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106" name="Image 105">
                    <a:extLst>
                      <a:ext uri="{FF2B5EF4-FFF2-40B4-BE49-F238E27FC236}">
                        <a16:creationId xmlns:a16="http://schemas.microsoft.com/office/drawing/2014/main" id="{55A898B0-BE7E-4D7B-9056-E9C3EE67FF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107" name="Image 106">
                    <a:extLst>
                      <a:ext uri="{FF2B5EF4-FFF2-40B4-BE49-F238E27FC236}">
                        <a16:creationId xmlns:a16="http://schemas.microsoft.com/office/drawing/2014/main" id="{83CEEAA1-DB43-4AD4-851F-2E78B7FF49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</p:grpSp>
          <p:grpSp>
            <p:nvGrpSpPr>
              <p:cNvPr id="160" name="Groupe 159">
                <a:extLst>
                  <a:ext uri="{FF2B5EF4-FFF2-40B4-BE49-F238E27FC236}">
                    <a16:creationId xmlns:a16="http://schemas.microsoft.com/office/drawing/2014/main" id="{BD4D656C-EC6C-45B7-AD76-18CB550F5F32}"/>
                  </a:ext>
                </a:extLst>
              </p:cNvPr>
              <p:cNvGrpSpPr/>
              <p:nvPr/>
            </p:nvGrpSpPr>
            <p:grpSpPr>
              <a:xfrm>
                <a:off x="4430473" y="987976"/>
                <a:ext cx="4553755" cy="4513406"/>
                <a:chOff x="4437223" y="1385116"/>
                <a:chExt cx="4553755" cy="4513406"/>
              </a:xfrm>
            </p:grpSpPr>
            <p:sp>
              <p:nvSpPr>
                <p:cNvPr id="50" name="Google Shape;190;p40">
                  <a:extLst>
                    <a:ext uri="{FF2B5EF4-FFF2-40B4-BE49-F238E27FC236}">
                      <a16:creationId xmlns:a16="http://schemas.microsoft.com/office/drawing/2014/main" id="{C004FE5A-1460-4019-AC1B-8AA9DD829ADD}"/>
                    </a:ext>
                  </a:extLst>
                </p:cNvPr>
                <p:cNvSpPr/>
                <p:nvPr/>
              </p:nvSpPr>
              <p:spPr>
                <a:xfrm>
                  <a:off x="5564445" y="1385116"/>
                  <a:ext cx="1366474" cy="41082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8" name="Groupe 157">
                  <a:extLst>
                    <a:ext uri="{FF2B5EF4-FFF2-40B4-BE49-F238E27FC236}">
                      <a16:creationId xmlns:a16="http://schemas.microsoft.com/office/drawing/2014/main" id="{9094DB2F-3DCB-4084-B2E2-84AE0C2E51AE}"/>
                    </a:ext>
                  </a:extLst>
                </p:cNvPr>
                <p:cNvGrpSpPr/>
                <p:nvPr/>
              </p:nvGrpSpPr>
              <p:grpSpPr>
                <a:xfrm>
                  <a:off x="4437223" y="1795936"/>
                  <a:ext cx="4553755" cy="4102586"/>
                  <a:chOff x="4437223" y="1795936"/>
                  <a:chExt cx="4553755" cy="4102586"/>
                </a:xfrm>
              </p:grpSpPr>
              <p:grpSp>
                <p:nvGrpSpPr>
                  <p:cNvPr id="157" name="Groupe 156">
                    <a:extLst>
                      <a:ext uri="{FF2B5EF4-FFF2-40B4-BE49-F238E27FC236}">
                        <a16:creationId xmlns:a16="http://schemas.microsoft.com/office/drawing/2014/main" id="{2BFBE08F-E8A7-493D-85D9-4388EA751C51}"/>
                      </a:ext>
                    </a:extLst>
                  </p:cNvPr>
                  <p:cNvGrpSpPr/>
                  <p:nvPr/>
                </p:nvGrpSpPr>
                <p:grpSpPr>
                  <a:xfrm>
                    <a:off x="4437223" y="2380224"/>
                    <a:ext cx="4553755" cy="3518298"/>
                    <a:chOff x="4437223" y="2380224"/>
                    <a:chExt cx="4553755" cy="3518298"/>
                  </a:xfrm>
                </p:grpSpPr>
                <p:sp>
                  <p:nvSpPr>
                    <p:cNvPr id="111" name="Organigramme : Connecteur page suivante 110">
                      <a:extLst>
                        <a:ext uri="{FF2B5EF4-FFF2-40B4-BE49-F238E27FC236}">
                          <a16:creationId xmlns:a16="http://schemas.microsoft.com/office/drawing/2014/main" id="{CA8C635B-B523-4EAE-9050-5BFEADC872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54952" y="1862495"/>
                      <a:ext cx="3518298" cy="4553755"/>
                    </a:xfrm>
                    <a:prstGeom prst="flowChartOffpageConnector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grpSp>
                  <p:nvGrpSpPr>
                    <p:cNvPr id="156" name="Groupe 155">
                      <a:extLst>
                        <a:ext uri="{FF2B5EF4-FFF2-40B4-BE49-F238E27FC236}">
                          <a16:creationId xmlns:a16="http://schemas.microsoft.com/office/drawing/2014/main" id="{577E126E-85B5-4212-B753-D10A94D2CA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69641" y="2441496"/>
                      <a:ext cx="3817333" cy="3393922"/>
                      <a:chOff x="4569641" y="2441496"/>
                      <a:chExt cx="3817333" cy="3393922"/>
                    </a:xfrm>
                  </p:grpSpPr>
                  <p:sp>
                    <p:nvSpPr>
                      <p:cNvPr id="113" name="ZoneTexte 112">
                        <a:extLst>
                          <a:ext uri="{FF2B5EF4-FFF2-40B4-BE49-F238E27FC236}">
                            <a16:creationId xmlns:a16="http://schemas.microsoft.com/office/drawing/2014/main" id="{1CF1674A-7FDD-4D9F-A1CD-9B8D02EB12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83599" y="2633864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DL0</a:t>
                        </a:r>
                      </a:p>
                    </p:txBody>
                  </p:sp>
                  <p:pic>
                    <p:nvPicPr>
                      <p:cNvPr id="112" name="Image 111">
                        <a:extLst>
                          <a:ext uri="{FF2B5EF4-FFF2-40B4-BE49-F238E27FC236}">
                            <a16:creationId xmlns:a16="http://schemas.microsoft.com/office/drawing/2014/main" id="{7D4EC417-C66D-4578-9CB2-90C2C88C92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1378" y="2496526"/>
                        <a:ext cx="296508" cy="296508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  <p:sp>
                    <p:nvSpPr>
                      <p:cNvPr id="116" name="ZoneTexte 115">
                        <a:extLst>
                          <a:ext uri="{FF2B5EF4-FFF2-40B4-BE49-F238E27FC236}">
                            <a16:creationId xmlns:a16="http://schemas.microsoft.com/office/drawing/2014/main" id="{1C81B623-5069-4FB4-B823-57959AC40F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4858506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DL3</a:t>
                        </a:r>
                      </a:p>
                    </p:txBody>
                  </p:sp>
                  <p:cxnSp>
                    <p:nvCxnSpPr>
                      <p:cNvPr id="118" name="Connecteur droit avec flèche 117">
                        <a:extLst>
                          <a:ext uri="{FF2B5EF4-FFF2-40B4-BE49-F238E27FC236}">
                            <a16:creationId xmlns:a16="http://schemas.microsoft.com/office/drawing/2014/main" id="{6EAB4630-64CB-4C43-9447-F5831056D15C}"/>
                          </a:ext>
                        </a:extLst>
                      </p:cNvPr>
                      <p:cNvCxnSpPr>
                        <a:cxnSpLocks/>
                        <a:stCxn id="113" idx="2"/>
                        <a:endCxn id="114" idx="0"/>
                      </p:cNvCxnSpPr>
                      <p:nvPr/>
                    </p:nvCxnSpPr>
                    <p:spPr>
                      <a:xfrm>
                        <a:off x="6248908" y="2895474"/>
                        <a:ext cx="0" cy="527274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4" name="ZoneTexte 113">
                        <a:extLst>
                          <a:ext uri="{FF2B5EF4-FFF2-40B4-BE49-F238E27FC236}">
                            <a16:creationId xmlns:a16="http://schemas.microsoft.com/office/drawing/2014/main" id="{C44D0412-BFB2-43D8-9179-0CCC136C88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83599" y="3422748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DL1</a:t>
                        </a:r>
                      </a:p>
                    </p:txBody>
                  </p:sp>
                  <p:sp>
                    <p:nvSpPr>
                      <p:cNvPr id="115" name="ZoneTexte 114">
                        <a:extLst>
                          <a:ext uri="{FF2B5EF4-FFF2-40B4-BE49-F238E27FC236}">
                            <a16:creationId xmlns:a16="http://schemas.microsoft.com/office/drawing/2014/main" id="{DE657109-9E89-4B9F-A124-CB0BBBDE5C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4143204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DL2</a:t>
                        </a:r>
                      </a:p>
                    </p:txBody>
                  </p:sp>
                  <p:sp>
                    <p:nvSpPr>
                      <p:cNvPr id="130" name="Parenthèse ouvrante 129">
                        <a:extLst>
                          <a:ext uri="{FF2B5EF4-FFF2-40B4-BE49-F238E27FC236}">
                            <a16:creationId xmlns:a16="http://schemas.microsoft.com/office/drawing/2014/main" id="{B127CF45-FAE0-4E57-93E2-2A6476B339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56037" y="2441496"/>
                        <a:ext cx="1116676" cy="2708920"/>
                      </a:xfrm>
                      <a:prstGeom prst="leftBracket">
                        <a:avLst/>
                      </a:prstGeom>
                      <a:ln w="19050">
                        <a:solidFill>
                          <a:srgbClr val="E95C4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31" name="Parenthèse fermante 130">
                        <a:extLst>
                          <a:ext uri="{FF2B5EF4-FFF2-40B4-BE49-F238E27FC236}">
                            <a16:creationId xmlns:a16="http://schemas.microsoft.com/office/drawing/2014/main" id="{A1021A54-77F1-49FA-AB05-357908C64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73548" y="4089768"/>
                        <a:ext cx="509331" cy="1060647"/>
                      </a:xfrm>
                      <a:prstGeom prst="rightBracket">
                        <a:avLst/>
                      </a:prstGeom>
                      <a:ln w="19050">
                        <a:solidFill>
                          <a:srgbClr val="E95C4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32" name="Organigramme : Disque magnétique 131">
                        <a:extLst>
                          <a:ext uri="{FF2B5EF4-FFF2-40B4-BE49-F238E27FC236}">
                            <a16:creationId xmlns:a16="http://schemas.microsoft.com/office/drawing/2014/main" id="{0022D4AA-18B4-4271-AF15-AB547E4E5E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96047" y="4399828"/>
                        <a:ext cx="690927" cy="365347"/>
                      </a:xfrm>
                      <a:prstGeom prst="flowChartMagneticDisk">
                        <a:avLst/>
                      </a:prstGeom>
                      <a:solidFill>
                        <a:srgbClr val="E95C42"/>
                      </a:solidFill>
                      <a:ln w="1270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100" dirty="0"/>
                          <a:t>Disk</a:t>
                        </a:r>
                      </a:p>
                    </p:txBody>
                  </p:sp>
                  <p:sp>
                    <p:nvSpPr>
                      <p:cNvPr id="133" name="Ellipse 132">
                        <a:extLst>
                          <a:ext uri="{FF2B5EF4-FFF2-40B4-BE49-F238E27FC236}">
                            <a16:creationId xmlns:a16="http://schemas.microsoft.com/office/drawing/2014/main" id="{320B9DEF-1399-4CED-B0C3-D1C601990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69641" y="3546818"/>
                        <a:ext cx="727936" cy="530387"/>
                      </a:xfrm>
                      <a:prstGeom prst="ellipse">
                        <a:avLst/>
                      </a:prstGeom>
                      <a:solidFill>
                        <a:srgbClr val="E95C42"/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100" dirty="0"/>
                          <a:t>Tape</a:t>
                        </a:r>
                      </a:p>
                    </p:txBody>
                  </p:sp>
                  <p:cxnSp>
                    <p:nvCxnSpPr>
                      <p:cNvPr id="134" name="Connecteur droit avec flèche 133">
                        <a:extLst>
                          <a:ext uri="{FF2B5EF4-FFF2-40B4-BE49-F238E27FC236}">
                            <a16:creationId xmlns:a16="http://schemas.microsoft.com/office/drawing/2014/main" id="{A01A297E-DD46-4D39-9A07-AE6E02EBAF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910639" y="5120116"/>
                        <a:ext cx="10509" cy="452983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7" name="ZoneTexte 136">
                        <a:extLst>
                          <a:ext uri="{FF2B5EF4-FFF2-40B4-BE49-F238E27FC236}">
                            <a16:creationId xmlns:a16="http://schemas.microsoft.com/office/drawing/2014/main" id="{DEC7DB26-4587-4EDF-A59F-DB1DCAD53D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5573808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DL6</a:t>
                        </a:r>
                      </a:p>
                    </p:txBody>
                  </p:sp>
                  <p:sp>
                    <p:nvSpPr>
                      <p:cNvPr id="138" name="ZoneTexte 137">
                        <a:extLst>
                          <a:ext uri="{FF2B5EF4-FFF2-40B4-BE49-F238E27FC236}">
                            <a16:creationId xmlns:a16="http://schemas.microsoft.com/office/drawing/2014/main" id="{7A2022C4-F5F8-4297-9326-F4E8F3AEFA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39835" y="2984078"/>
                        <a:ext cx="74542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/>
                          <a:t>Calibration</a:t>
                        </a:r>
                      </a:p>
                    </p:txBody>
                  </p:sp>
                  <p:sp>
                    <p:nvSpPr>
                      <p:cNvPr id="139" name="ZoneTexte 138">
                        <a:extLst>
                          <a:ext uri="{FF2B5EF4-FFF2-40B4-BE49-F238E27FC236}">
                            <a16:creationId xmlns:a16="http://schemas.microsoft.com/office/drawing/2014/main" id="{015B1AD0-389F-448B-A042-6F3B56471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3427902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DL1</a:t>
                        </a:r>
                      </a:p>
                    </p:txBody>
                  </p:sp>
                  <p:sp>
                    <p:nvSpPr>
                      <p:cNvPr id="140" name="ZoneTexte 139">
                        <a:extLst>
                          <a:ext uri="{FF2B5EF4-FFF2-40B4-BE49-F238E27FC236}">
                            <a16:creationId xmlns:a16="http://schemas.microsoft.com/office/drawing/2014/main" id="{D1681A7E-54A3-435A-8E61-4072B822D6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17569" y="3429000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DL1</a:t>
                        </a:r>
                      </a:p>
                    </p:txBody>
                  </p:sp>
                  <p:cxnSp>
                    <p:nvCxnSpPr>
                      <p:cNvPr id="142" name="Connecteur droit avec flèche 141">
                        <a:extLst>
                          <a:ext uri="{FF2B5EF4-FFF2-40B4-BE49-F238E27FC236}">
                            <a16:creationId xmlns:a16="http://schemas.microsoft.com/office/drawing/2014/main" id="{585AD402-7BA3-419C-A6B6-B315F6EC51BA}"/>
                          </a:ext>
                        </a:extLst>
                      </p:cNvPr>
                      <p:cNvCxnSpPr>
                        <a:cxnSpLocks/>
                        <a:endCxn id="115" idx="0"/>
                      </p:cNvCxnSpPr>
                      <p:nvPr/>
                    </p:nvCxnSpPr>
                    <p:spPr>
                      <a:xfrm flipH="1">
                        <a:off x="6915893" y="3863769"/>
                        <a:ext cx="5255" cy="279435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avec flèche 144">
                        <a:extLst>
                          <a:ext uri="{FF2B5EF4-FFF2-40B4-BE49-F238E27FC236}">
                            <a16:creationId xmlns:a16="http://schemas.microsoft.com/office/drawing/2014/main" id="{16763E0D-0DDA-47C3-B9D1-8DA80B9E40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15893" y="4404814"/>
                        <a:ext cx="0" cy="453692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9" name="Accolade ouvrante 148">
                        <a:extLst>
                          <a:ext uri="{FF2B5EF4-FFF2-40B4-BE49-F238E27FC236}">
                            <a16:creationId xmlns:a16="http://schemas.microsoft.com/office/drawing/2014/main" id="{E6281B90-BA2C-423F-9DC5-0B5AE124265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736760" y="3097175"/>
                        <a:ext cx="363521" cy="1533188"/>
                      </a:xfrm>
                      <a:prstGeom prst="leftBrace">
                        <a:avLst/>
                      </a:prstGeom>
                      <a:noFill/>
                      <a:ln w="12700">
                        <a:solidFill>
                          <a:schemeClr val="accent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51" name="ZoneTexte 150">
                        <a:extLst>
                          <a:ext uri="{FF2B5EF4-FFF2-40B4-BE49-F238E27FC236}">
                            <a16:creationId xmlns:a16="http://schemas.microsoft.com/office/drawing/2014/main" id="{EB26D275-0DE1-4A34-80EA-AE245A145E6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39835" y="3889238"/>
                        <a:ext cx="79506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 err="1"/>
                          <a:t>Stereoscopie</a:t>
                        </a:r>
                        <a:endParaRPr lang="fr-FR" sz="800" dirty="0"/>
                      </a:p>
                    </p:txBody>
                  </p:sp>
                  <p:sp>
                    <p:nvSpPr>
                      <p:cNvPr id="152" name="ZoneTexte 151">
                        <a:extLst>
                          <a:ext uri="{FF2B5EF4-FFF2-40B4-BE49-F238E27FC236}">
                            <a16:creationId xmlns:a16="http://schemas.microsoft.com/office/drawing/2014/main" id="{0155D335-9E39-4D65-91BD-75EEC33CE3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05454" y="4474779"/>
                        <a:ext cx="79506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 err="1"/>
                          <a:t>Algorithms</a:t>
                        </a:r>
                        <a:endParaRPr lang="fr-FR" sz="800" dirty="0"/>
                      </a:p>
                    </p:txBody>
                  </p:sp>
                  <p:sp>
                    <p:nvSpPr>
                      <p:cNvPr id="154" name="ZoneTexte 153">
                        <a:extLst>
                          <a:ext uri="{FF2B5EF4-FFF2-40B4-BE49-F238E27FC236}">
                            <a16:creationId xmlns:a16="http://schemas.microsoft.com/office/drawing/2014/main" id="{783129A9-3218-46EF-8847-3F7408310E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05454" y="5240061"/>
                        <a:ext cx="79506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 err="1"/>
                          <a:t>Algorithms</a:t>
                        </a:r>
                        <a:endParaRPr lang="fr-FR" sz="800" dirty="0"/>
                      </a:p>
                    </p:txBody>
                  </p:sp>
                </p:grpSp>
              </p:grpSp>
              <p:cxnSp>
                <p:nvCxnSpPr>
                  <p:cNvPr id="121" name="Connecteur droit avec flèche 120">
                    <a:extLst>
                      <a:ext uri="{FF2B5EF4-FFF2-40B4-BE49-F238E27FC236}">
                        <a16:creationId xmlns:a16="http://schemas.microsoft.com/office/drawing/2014/main" id="{46D71108-4161-4757-8E8E-23B1F8931672}"/>
                      </a:ext>
                    </a:extLst>
                  </p:cNvPr>
                  <p:cNvCxnSpPr>
                    <a:cxnSpLocks/>
                    <a:stCxn id="50" idx="2"/>
                    <a:endCxn id="113" idx="0"/>
                  </p:cNvCxnSpPr>
                  <p:nvPr/>
                </p:nvCxnSpPr>
                <p:spPr>
                  <a:xfrm>
                    <a:off x="6247682" y="1795936"/>
                    <a:ext cx="1226" cy="837928"/>
                  </a:xfrm>
                  <a:prstGeom prst="straightConnector1">
                    <a:avLst/>
                  </a:prstGeom>
                  <a:ln w="127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3" name="Connecteur droit avec flèche 162">
                <a:extLst>
                  <a:ext uri="{FF2B5EF4-FFF2-40B4-BE49-F238E27FC236}">
                    <a16:creationId xmlns:a16="http://schemas.microsoft.com/office/drawing/2014/main" id="{7BB2324D-AE1C-495D-BB4B-EFFC413EBE59}"/>
                  </a:ext>
                </a:extLst>
              </p:cNvPr>
              <p:cNvCxnSpPr>
                <a:cxnSpLocks/>
                <a:stCxn id="104" idx="0"/>
                <a:endCxn id="86" idx="1"/>
              </p:cNvCxnSpPr>
              <p:nvPr/>
            </p:nvCxnSpPr>
            <p:spPr>
              <a:xfrm flipV="1">
                <a:off x="9624572" y="4200658"/>
                <a:ext cx="5500" cy="646379"/>
              </a:xfrm>
              <a:prstGeom prst="straightConnector1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13FA6EA9-2E87-4043-AA4F-F763319CE9F0}"/>
                  </a:ext>
                </a:extLst>
              </p:cNvPr>
              <p:cNvSpPr txBox="1"/>
              <p:nvPr/>
            </p:nvSpPr>
            <p:spPr>
              <a:xfrm>
                <a:off x="8432843" y="1285995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DL0</a:t>
                </a:r>
              </a:p>
            </p:txBody>
          </p:sp>
          <p:sp>
            <p:nvSpPr>
              <p:cNvPr id="168" name="ZoneTexte 167">
                <a:extLst>
                  <a:ext uri="{FF2B5EF4-FFF2-40B4-BE49-F238E27FC236}">
                    <a16:creationId xmlns:a16="http://schemas.microsoft.com/office/drawing/2014/main" id="{1D8D56A2-1832-46AD-938A-81BC7E450213}"/>
                  </a:ext>
                </a:extLst>
              </p:cNvPr>
              <p:cNvSpPr txBox="1"/>
              <p:nvPr/>
            </p:nvSpPr>
            <p:spPr>
              <a:xfrm>
                <a:off x="8432843" y="1803482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DL3</a:t>
                </a:r>
              </a:p>
            </p:txBody>
          </p:sp>
          <p:sp>
            <p:nvSpPr>
              <p:cNvPr id="169" name="ZoneTexte 168">
                <a:extLst>
                  <a:ext uri="{FF2B5EF4-FFF2-40B4-BE49-F238E27FC236}">
                    <a16:creationId xmlns:a16="http://schemas.microsoft.com/office/drawing/2014/main" id="{B9044750-AFDB-4FCC-A8B8-A9C9DCB8B82E}"/>
                  </a:ext>
                </a:extLst>
              </p:cNvPr>
              <p:cNvSpPr txBox="1"/>
              <p:nvPr/>
            </p:nvSpPr>
            <p:spPr>
              <a:xfrm>
                <a:off x="8432843" y="1455652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DL1</a:t>
                </a:r>
              </a:p>
            </p:txBody>
          </p:sp>
          <p:sp>
            <p:nvSpPr>
              <p:cNvPr id="170" name="ZoneTexte 169">
                <a:extLst>
                  <a:ext uri="{FF2B5EF4-FFF2-40B4-BE49-F238E27FC236}">
                    <a16:creationId xmlns:a16="http://schemas.microsoft.com/office/drawing/2014/main" id="{9DAE062A-A501-4601-A747-E30380FC477C}"/>
                  </a:ext>
                </a:extLst>
              </p:cNvPr>
              <p:cNvSpPr txBox="1"/>
              <p:nvPr/>
            </p:nvSpPr>
            <p:spPr>
              <a:xfrm>
                <a:off x="8432843" y="1628066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DL2</a:t>
                </a:r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B8EB4763-DB3A-4779-B026-08E9C7F0C3C3}"/>
                  </a:ext>
                </a:extLst>
              </p:cNvPr>
              <p:cNvSpPr/>
              <p:nvPr/>
            </p:nvSpPr>
            <p:spPr>
              <a:xfrm>
                <a:off x="8325781" y="924682"/>
                <a:ext cx="622498" cy="314539"/>
              </a:xfrm>
              <a:prstGeom prst="ellipse">
                <a:avLst/>
              </a:prstGeom>
              <a:solidFill>
                <a:srgbClr val="E95C4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/>
                  <a:t>Tape</a:t>
                </a:r>
              </a:p>
            </p:txBody>
          </p:sp>
          <p:cxnSp>
            <p:nvCxnSpPr>
              <p:cNvPr id="174" name="Connecteur : en arc 173">
                <a:extLst>
                  <a:ext uri="{FF2B5EF4-FFF2-40B4-BE49-F238E27FC236}">
                    <a16:creationId xmlns:a16="http://schemas.microsoft.com/office/drawing/2014/main" id="{472E0087-F714-4F32-BA4B-322B36DE9165}"/>
                  </a:ext>
                </a:extLst>
              </p:cNvPr>
              <p:cNvCxnSpPr/>
              <p:nvPr/>
            </p:nvCxnSpPr>
            <p:spPr>
              <a:xfrm rot="10800000">
                <a:off x="8882871" y="1628066"/>
                <a:ext cx="512140" cy="261468"/>
              </a:xfrm>
              <a:prstGeom prst="curvedConnector3">
                <a:avLst/>
              </a:prstGeom>
              <a:ln>
                <a:solidFill>
                  <a:srgbClr val="E95C4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tangle : avec coins supérieurs arrondis 176">
                <a:extLst>
                  <a:ext uri="{FF2B5EF4-FFF2-40B4-BE49-F238E27FC236}">
                    <a16:creationId xmlns:a16="http://schemas.microsoft.com/office/drawing/2014/main" id="{D57D8074-0E11-4A14-B8B7-97E668CA3255}"/>
                  </a:ext>
                </a:extLst>
              </p:cNvPr>
              <p:cNvSpPr/>
              <p:nvPr/>
            </p:nvSpPr>
            <p:spPr>
              <a:xfrm>
                <a:off x="4430473" y="1666732"/>
                <a:ext cx="3634283" cy="315059"/>
              </a:xfrm>
              <a:prstGeom prst="round2Same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/>
                  <a:t>RUCIO CATALOGUE</a:t>
                </a:r>
              </a:p>
            </p:txBody>
          </p:sp>
        </p:grpSp>
        <p:sp>
          <p:nvSpPr>
            <p:cNvPr id="181" name="Heptagone 180">
              <a:extLst>
                <a:ext uri="{FF2B5EF4-FFF2-40B4-BE49-F238E27FC236}">
                  <a16:creationId xmlns:a16="http://schemas.microsoft.com/office/drawing/2014/main" id="{4158667B-94D8-47F9-BFA9-B52C6F10A226}"/>
                </a:ext>
              </a:extLst>
            </p:cNvPr>
            <p:cNvSpPr/>
            <p:nvPr/>
          </p:nvSpPr>
          <p:spPr>
            <a:xfrm>
              <a:off x="9107567" y="3599820"/>
              <a:ext cx="211931" cy="224993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1</a:t>
              </a:r>
            </a:p>
          </p:txBody>
        </p:sp>
        <p:sp>
          <p:nvSpPr>
            <p:cNvPr id="182" name="Heptagone 181">
              <a:extLst>
                <a:ext uri="{FF2B5EF4-FFF2-40B4-BE49-F238E27FC236}">
                  <a16:creationId xmlns:a16="http://schemas.microsoft.com/office/drawing/2014/main" id="{8BB0A72D-B669-493B-B862-B82C9A5C036E}"/>
                </a:ext>
              </a:extLst>
            </p:cNvPr>
            <p:cNvSpPr/>
            <p:nvPr/>
          </p:nvSpPr>
          <p:spPr>
            <a:xfrm>
              <a:off x="4819909" y="3764372"/>
              <a:ext cx="211931" cy="224993"/>
            </a:xfrm>
            <a:prstGeom prst="heptagon">
              <a:avLst/>
            </a:prstGeom>
            <a:solidFill>
              <a:srgbClr val="E95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3</a:t>
              </a:r>
            </a:p>
          </p:txBody>
        </p:sp>
        <p:sp>
          <p:nvSpPr>
            <p:cNvPr id="183" name="Heptagone 182">
              <a:extLst>
                <a:ext uri="{FF2B5EF4-FFF2-40B4-BE49-F238E27FC236}">
                  <a16:creationId xmlns:a16="http://schemas.microsoft.com/office/drawing/2014/main" id="{D8864640-A053-41FB-A3A6-40970B694EB2}"/>
                </a:ext>
              </a:extLst>
            </p:cNvPr>
            <p:cNvSpPr/>
            <p:nvPr/>
          </p:nvSpPr>
          <p:spPr>
            <a:xfrm>
              <a:off x="6805804" y="2588084"/>
              <a:ext cx="211931" cy="224993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2</a:t>
              </a:r>
            </a:p>
          </p:txBody>
        </p:sp>
      </p:grpSp>
      <p:sp>
        <p:nvSpPr>
          <p:cNvPr id="184" name="Google Shape;190;p40">
            <a:extLst>
              <a:ext uri="{FF2B5EF4-FFF2-40B4-BE49-F238E27FC236}">
                <a16:creationId xmlns:a16="http://schemas.microsoft.com/office/drawing/2014/main" id="{F6609C8D-B35E-4678-9712-FCF465CB277C}"/>
              </a:ext>
            </a:extLst>
          </p:cNvPr>
          <p:cNvSpPr/>
          <p:nvPr/>
        </p:nvSpPr>
        <p:spPr>
          <a:xfrm>
            <a:off x="817513" y="985854"/>
            <a:ext cx="1366474" cy="4108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Heptagone 185">
            <a:extLst>
              <a:ext uri="{FF2B5EF4-FFF2-40B4-BE49-F238E27FC236}">
                <a16:creationId xmlns:a16="http://schemas.microsoft.com/office/drawing/2014/main" id="{83B880A8-3231-441A-8032-D44F895E85A4}"/>
              </a:ext>
            </a:extLst>
          </p:cNvPr>
          <p:cNvSpPr/>
          <p:nvPr/>
        </p:nvSpPr>
        <p:spPr>
          <a:xfrm>
            <a:off x="820697" y="1554235"/>
            <a:ext cx="211931" cy="224993"/>
          </a:xfrm>
          <a:prstGeom prst="hep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1</a:t>
            </a:r>
          </a:p>
        </p:txBody>
      </p:sp>
      <p:sp>
        <p:nvSpPr>
          <p:cNvPr id="187" name="Heptagone 186">
            <a:extLst>
              <a:ext uri="{FF2B5EF4-FFF2-40B4-BE49-F238E27FC236}">
                <a16:creationId xmlns:a16="http://schemas.microsoft.com/office/drawing/2014/main" id="{D0E1D6E2-2DB4-4A08-839C-AEEE722CEFBB}"/>
              </a:ext>
            </a:extLst>
          </p:cNvPr>
          <p:cNvSpPr/>
          <p:nvPr/>
        </p:nvSpPr>
        <p:spPr>
          <a:xfrm>
            <a:off x="817512" y="2943769"/>
            <a:ext cx="211931" cy="224993"/>
          </a:xfrm>
          <a:prstGeom prst="heptagon">
            <a:avLst/>
          </a:prstGeom>
          <a:solidFill>
            <a:srgbClr val="E95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3</a:t>
            </a:r>
          </a:p>
        </p:txBody>
      </p:sp>
      <p:sp>
        <p:nvSpPr>
          <p:cNvPr id="188" name="Heptagone 187">
            <a:extLst>
              <a:ext uri="{FF2B5EF4-FFF2-40B4-BE49-F238E27FC236}">
                <a16:creationId xmlns:a16="http://schemas.microsoft.com/office/drawing/2014/main" id="{A5DF5EE5-2617-4808-AF29-38BCEE300D06}"/>
              </a:ext>
            </a:extLst>
          </p:cNvPr>
          <p:cNvSpPr/>
          <p:nvPr/>
        </p:nvSpPr>
        <p:spPr>
          <a:xfrm>
            <a:off x="820697" y="2249834"/>
            <a:ext cx="211931" cy="224993"/>
          </a:xfrm>
          <a:prstGeom prst="hep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2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8E19D2E4-7762-4FA9-9C0A-F6ACCD7E0E3C}"/>
              </a:ext>
            </a:extLst>
          </p:cNvPr>
          <p:cNvSpPr txBox="1"/>
          <p:nvPr/>
        </p:nvSpPr>
        <p:spPr>
          <a:xfrm>
            <a:off x="7351965" y="4988897"/>
            <a:ext cx="87941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>
                <a:solidFill>
                  <a:schemeClr val="accent6"/>
                </a:solidFill>
              </a:rPr>
              <a:t>Science</a:t>
            </a:r>
          </a:p>
        </p:txBody>
      </p:sp>
      <p:cxnSp>
        <p:nvCxnSpPr>
          <p:cNvPr id="193" name="Connecteur : en arc 192">
            <a:extLst>
              <a:ext uri="{FF2B5EF4-FFF2-40B4-BE49-F238E27FC236}">
                <a16:creationId xmlns:a16="http://schemas.microsoft.com/office/drawing/2014/main" id="{C702FDD2-9E8B-4474-BB94-9B38DCA1A72C}"/>
              </a:ext>
            </a:extLst>
          </p:cNvPr>
          <p:cNvCxnSpPr>
            <a:cxnSpLocks/>
            <a:stCxn id="116" idx="3"/>
            <a:endCxn id="191" idx="0"/>
          </p:cNvCxnSpPr>
          <p:nvPr/>
        </p:nvCxnSpPr>
        <p:spPr>
          <a:xfrm>
            <a:off x="7196461" y="4592171"/>
            <a:ext cx="595210" cy="39672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Image 207">
            <a:extLst>
              <a:ext uri="{FF2B5EF4-FFF2-40B4-BE49-F238E27FC236}">
                <a16:creationId xmlns:a16="http://schemas.microsoft.com/office/drawing/2014/main" id="{B19DB468-A486-4305-A24C-DCD5FAC1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>
            <a:extLst>
              <a:ext uri="{FF2B5EF4-FFF2-40B4-BE49-F238E27FC236}">
                <a16:creationId xmlns:a16="http://schemas.microsoft.com/office/drawing/2014/main" id="{584BBC0D-3D29-4C53-ACFD-8FCE10E02128}"/>
              </a:ext>
            </a:extLst>
          </p:cNvPr>
          <p:cNvSpPr/>
          <p:nvPr/>
        </p:nvSpPr>
        <p:spPr>
          <a:xfrm>
            <a:off x="5098822" y="1145364"/>
            <a:ext cx="6818955" cy="4894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A3E5B-D905-4ADF-9826-B4C4D6E4E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/>
          </a:p>
          <a:p>
            <a:r>
              <a:rPr lang="fr-FR" b="1" u="sng" dirty="0"/>
              <a:t>Access Management :</a:t>
            </a:r>
          </a:p>
          <a:p>
            <a:pPr marL="228600" indent="0"/>
            <a:r>
              <a:rPr lang="en-US" dirty="0"/>
              <a:t>From a user account, </a:t>
            </a:r>
            <a:r>
              <a:rPr lang="en-US" b="1" dirty="0"/>
              <a:t>IAM</a:t>
            </a:r>
            <a:r>
              <a:rPr lang="en-US" dirty="0"/>
              <a:t> will create a token </a:t>
            </a:r>
            <a:r>
              <a:rPr lang="en-US" b="1" dirty="0"/>
              <a:t>allowing access </a:t>
            </a:r>
            <a:r>
              <a:rPr lang="en-US" dirty="0"/>
              <a:t>to the </a:t>
            </a:r>
            <a:r>
              <a:rPr lang="en-US" dirty="0" err="1"/>
              <a:t>Datalake</a:t>
            </a:r>
            <a:r>
              <a:rPr lang="en-US" dirty="0"/>
              <a:t>, while </a:t>
            </a:r>
            <a:r>
              <a:rPr lang="en-US" b="1" dirty="0"/>
              <a:t>managing</a:t>
            </a:r>
            <a:r>
              <a:rPr lang="en-US" dirty="0"/>
              <a:t> the type of access granted.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This service allows you to </a:t>
            </a:r>
            <a:r>
              <a:rPr lang="en-US" b="1" dirty="0"/>
              <a:t>manage several types of user accounts: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University accounts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Git accounts, etc.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IAM</a:t>
            </a:r>
          </a:p>
        </p:txBody>
      </p:sp>
      <p:grpSp>
        <p:nvGrpSpPr>
          <p:cNvPr id="266" name="Groupe 265">
            <a:extLst>
              <a:ext uri="{FF2B5EF4-FFF2-40B4-BE49-F238E27FC236}">
                <a16:creationId xmlns:a16="http://schemas.microsoft.com/office/drawing/2014/main" id="{75E1AE1B-A335-407B-AAEC-99764DB037D8}"/>
              </a:ext>
            </a:extLst>
          </p:cNvPr>
          <p:cNvGrpSpPr/>
          <p:nvPr/>
        </p:nvGrpSpPr>
        <p:grpSpPr>
          <a:xfrm>
            <a:off x="5229514" y="954612"/>
            <a:ext cx="6601003" cy="4838733"/>
            <a:chOff x="5229514" y="954612"/>
            <a:chExt cx="6601003" cy="4838733"/>
          </a:xfrm>
        </p:grpSpPr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B0B3F6F3-0AF7-4EA2-856D-8DC82D423FA4}"/>
                </a:ext>
              </a:extLst>
            </p:cNvPr>
            <p:cNvSpPr txBox="1"/>
            <p:nvPr/>
          </p:nvSpPr>
          <p:spPr>
            <a:xfrm flipH="1">
              <a:off x="8993888" y="2818747"/>
              <a:ext cx="384780" cy="1846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E95C4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/>
                <a:t>DL0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9889D8FD-55B9-4835-8970-3814557FA6C6}"/>
                </a:ext>
              </a:extLst>
            </p:cNvPr>
            <p:cNvSpPr txBox="1"/>
            <p:nvPr/>
          </p:nvSpPr>
          <p:spPr>
            <a:xfrm flipH="1">
              <a:off x="8996821" y="3364449"/>
              <a:ext cx="381845" cy="1846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E95C4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/>
                <a:t>DL3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13E93EE8-E546-4CDD-BB04-80A3C7CC60F4}"/>
                </a:ext>
              </a:extLst>
            </p:cNvPr>
            <p:cNvSpPr txBox="1"/>
            <p:nvPr/>
          </p:nvSpPr>
          <p:spPr>
            <a:xfrm flipH="1">
              <a:off x="8993887" y="3003413"/>
              <a:ext cx="384780" cy="1846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E95C4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/>
                <a:t>DL1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2DBBE050-BF06-4B14-B059-0C1AD17CCA3C}"/>
                </a:ext>
              </a:extLst>
            </p:cNvPr>
            <p:cNvSpPr txBox="1"/>
            <p:nvPr/>
          </p:nvSpPr>
          <p:spPr>
            <a:xfrm flipH="1">
              <a:off x="8993886" y="3189443"/>
              <a:ext cx="384780" cy="1846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E95C4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/>
                <a:t>DL2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101A465B-2970-4E1F-AAA4-33173DF641D9}"/>
                </a:ext>
              </a:extLst>
            </p:cNvPr>
            <p:cNvSpPr/>
            <p:nvPr/>
          </p:nvSpPr>
          <p:spPr>
            <a:xfrm flipH="1">
              <a:off x="9400631" y="2982110"/>
              <a:ext cx="600581" cy="275916"/>
            </a:xfrm>
            <a:prstGeom prst="ellipse">
              <a:avLst/>
            </a:prstGeom>
            <a:solidFill>
              <a:srgbClr val="E95C4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Tape</a:t>
              </a:r>
            </a:p>
          </p:txBody>
        </p:sp>
        <p:sp>
          <p:nvSpPr>
            <p:cNvPr id="145" name="Rectangle : avec coins supérieurs arrondis 144">
              <a:extLst>
                <a:ext uri="{FF2B5EF4-FFF2-40B4-BE49-F238E27FC236}">
                  <a16:creationId xmlns:a16="http://schemas.microsoft.com/office/drawing/2014/main" id="{4D1B4E1B-C045-488E-B586-2C99B908DAD0}"/>
                </a:ext>
              </a:extLst>
            </p:cNvPr>
            <p:cNvSpPr/>
            <p:nvPr/>
          </p:nvSpPr>
          <p:spPr>
            <a:xfrm flipH="1">
              <a:off x="9451313" y="3334306"/>
              <a:ext cx="2374623" cy="198213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/>
                <a:t>RUCIO CATALOGUE</a:t>
              </a:r>
            </a:p>
          </p:txBody>
        </p:sp>
        <p:grpSp>
          <p:nvGrpSpPr>
            <p:cNvPr id="265" name="Groupe 264">
              <a:extLst>
                <a:ext uri="{FF2B5EF4-FFF2-40B4-BE49-F238E27FC236}">
                  <a16:creationId xmlns:a16="http://schemas.microsoft.com/office/drawing/2014/main" id="{A876C07C-DE7F-41EE-83D1-D8E900F4EB45}"/>
                </a:ext>
              </a:extLst>
            </p:cNvPr>
            <p:cNvGrpSpPr/>
            <p:nvPr/>
          </p:nvGrpSpPr>
          <p:grpSpPr>
            <a:xfrm>
              <a:off x="5229514" y="954612"/>
              <a:ext cx="6601003" cy="4838733"/>
              <a:chOff x="5229514" y="954612"/>
              <a:chExt cx="6601003" cy="4838733"/>
            </a:xfrm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851821C5-6DE8-40E6-88D5-2B787DB63546}"/>
                  </a:ext>
                </a:extLst>
              </p:cNvPr>
              <p:cNvGrpSpPr/>
              <p:nvPr/>
            </p:nvGrpSpPr>
            <p:grpSpPr>
              <a:xfrm>
                <a:off x="5229515" y="2816316"/>
                <a:ext cx="3596513" cy="2977029"/>
                <a:chOff x="4892856" y="1312339"/>
                <a:chExt cx="5084445" cy="4524780"/>
              </a:xfrm>
            </p:grpSpPr>
            <p:pic>
              <p:nvPicPr>
                <p:cNvPr id="52" name="Image 51">
                  <a:extLst>
                    <a:ext uri="{FF2B5EF4-FFF2-40B4-BE49-F238E27FC236}">
                      <a16:creationId xmlns:a16="http://schemas.microsoft.com/office/drawing/2014/main" id="{01FC9CCE-97AD-466A-A2E1-1CA7D3842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38885"/>
                <a:stretch/>
              </p:blipFill>
              <p:spPr>
                <a:xfrm>
                  <a:off x="4892856" y="4530239"/>
                  <a:ext cx="774174" cy="1306880"/>
                </a:xfrm>
                <a:prstGeom prst="rect">
                  <a:avLst/>
                </a:prstGeom>
                <a:ln w="12700">
                  <a:solidFill>
                    <a:srgbClr val="EBE9F2"/>
                  </a:solidFill>
                </a:ln>
              </p:spPr>
            </p:pic>
            <p:sp>
              <p:nvSpPr>
                <p:cNvPr id="53" name="Rectangle : coins arrondis 52">
                  <a:extLst>
                    <a:ext uri="{FF2B5EF4-FFF2-40B4-BE49-F238E27FC236}">
                      <a16:creationId xmlns:a16="http://schemas.microsoft.com/office/drawing/2014/main" id="{92EC63A4-EAED-41CB-BD0B-891F6541399F}"/>
                    </a:ext>
                  </a:extLst>
                </p:cNvPr>
                <p:cNvSpPr/>
                <p:nvPr/>
              </p:nvSpPr>
              <p:spPr>
                <a:xfrm>
                  <a:off x="5501008" y="2676019"/>
                  <a:ext cx="1482306" cy="902494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tx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"/>
                </a:p>
              </p:txBody>
            </p:sp>
            <p:pic>
              <p:nvPicPr>
                <p:cNvPr id="54" name="Image 53">
                  <a:extLst>
                    <a:ext uri="{FF2B5EF4-FFF2-40B4-BE49-F238E27FC236}">
                      <a16:creationId xmlns:a16="http://schemas.microsoft.com/office/drawing/2014/main" id="{A83E249F-420E-4B4F-9306-59E34F9FA7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6373" y="3008994"/>
                  <a:ext cx="1171576" cy="236544"/>
                </a:xfrm>
                <a:prstGeom prst="rect">
                  <a:avLst/>
                </a:prstGeom>
              </p:spPr>
            </p:pic>
            <p:sp>
              <p:nvSpPr>
                <p:cNvPr id="55" name="Organigramme : Disque magnétique 54">
                  <a:extLst>
                    <a:ext uri="{FF2B5EF4-FFF2-40B4-BE49-F238E27FC236}">
                      <a16:creationId xmlns:a16="http://schemas.microsoft.com/office/drawing/2014/main" id="{CCD6EA37-9BA6-4BAE-8FA4-4A1832A60AFC}"/>
                    </a:ext>
                  </a:extLst>
                </p:cNvPr>
                <p:cNvSpPr/>
                <p:nvPr/>
              </p:nvSpPr>
              <p:spPr>
                <a:xfrm>
                  <a:off x="6849846" y="4495570"/>
                  <a:ext cx="1178417" cy="1341549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"/>
                </a:p>
              </p:txBody>
            </p:sp>
            <p:cxnSp>
              <p:nvCxnSpPr>
                <p:cNvPr id="56" name="Connecteur droit avec flèche 55">
                  <a:extLst>
                    <a:ext uri="{FF2B5EF4-FFF2-40B4-BE49-F238E27FC236}">
                      <a16:creationId xmlns:a16="http://schemas.microsoft.com/office/drawing/2014/main" id="{BEC98A97-0391-4554-AF5F-D7BE727BD373}"/>
                    </a:ext>
                  </a:extLst>
                </p:cNvPr>
                <p:cNvCxnSpPr>
                  <a:stCxn id="52" idx="3"/>
                  <a:endCxn id="55" idx="2"/>
                </p:cNvCxnSpPr>
                <p:nvPr/>
              </p:nvCxnSpPr>
              <p:spPr>
                <a:xfrm>
                  <a:off x="5663204" y="5164130"/>
                  <a:ext cx="1186642" cy="2215"/>
                </a:xfrm>
                <a:prstGeom prst="straightConnector1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2506D699-8166-40B0-9AD7-2918A30B05D3}"/>
                    </a:ext>
                  </a:extLst>
                </p:cNvPr>
                <p:cNvSpPr txBox="1"/>
                <p:nvPr/>
              </p:nvSpPr>
              <p:spPr>
                <a:xfrm>
                  <a:off x="5887844" y="4820739"/>
                  <a:ext cx="797699" cy="32745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ACADA</a:t>
                  </a:r>
                </a:p>
              </p:txBody>
            </p:sp>
            <p:sp>
              <p:nvSpPr>
                <p:cNvPr id="58" name="Organigramme : Disque magnétique 57">
                  <a:extLst>
                    <a:ext uri="{FF2B5EF4-FFF2-40B4-BE49-F238E27FC236}">
                      <a16:creationId xmlns:a16="http://schemas.microsoft.com/office/drawing/2014/main" id="{7F0F4896-4B72-4D60-B4BE-14A07E213B31}"/>
                    </a:ext>
                  </a:extLst>
                </p:cNvPr>
                <p:cNvSpPr/>
                <p:nvPr/>
              </p:nvSpPr>
              <p:spPr>
                <a:xfrm>
                  <a:off x="8696371" y="3456477"/>
                  <a:ext cx="1280930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"/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A5CC63B7-F66B-48F3-9587-CD4549C8B85E}"/>
                    </a:ext>
                  </a:extLst>
                </p:cNvPr>
                <p:cNvSpPr txBox="1"/>
                <p:nvPr/>
              </p:nvSpPr>
              <p:spPr>
                <a:xfrm>
                  <a:off x="8941417" y="3302445"/>
                  <a:ext cx="771020" cy="32745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PIC</a:t>
                  </a:r>
                </a:p>
              </p:txBody>
            </p:sp>
            <p:cxnSp>
              <p:nvCxnSpPr>
                <p:cNvPr id="62" name="Connecteur : en angle 61">
                  <a:extLst>
                    <a:ext uri="{FF2B5EF4-FFF2-40B4-BE49-F238E27FC236}">
                      <a16:creationId xmlns:a16="http://schemas.microsoft.com/office/drawing/2014/main" id="{13B0D3FC-D3EE-4B8E-A515-6C73579B4135}"/>
                    </a:ext>
                  </a:extLst>
                </p:cNvPr>
                <p:cNvCxnSpPr>
                  <a:cxnSpLocks/>
                  <a:stCxn id="55" idx="4"/>
                  <a:endCxn id="78" idx="1"/>
                </p:cNvCxnSpPr>
                <p:nvPr/>
              </p:nvCxnSpPr>
              <p:spPr>
                <a:xfrm flipV="1">
                  <a:off x="8028263" y="4544544"/>
                  <a:ext cx="1310485" cy="621801"/>
                </a:xfrm>
                <a:prstGeom prst="bentConnector2">
                  <a:avLst/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avec flèche 62">
                  <a:extLst>
                    <a:ext uri="{FF2B5EF4-FFF2-40B4-BE49-F238E27FC236}">
                      <a16:creationId xmlns:a16="http://schemas.microsoft.com/office/drawing/2014/main" id="{F3B706CB-DB16-4854-BA35-E7C712C438C5}"/>
                    </a:ext>
                  </a:extLst>
                </p:cNvPr>
                <p:cNvCxnSpPr>
                  <a:cxnSpLocks/>
                  <a:stCxn id="53" idx="2"/>
                  <a:endCxn id="64" idx="0"/>
                </p:cNvCxnSpPr>
                <p:nvPr/>
              </p:nvCxnSpPr>
              <p:spPr>
                <a:xfrm>
                  <a:off x="6242161" y="3578513"/>
                  <a:ext cx="1214910" cy="872368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ZoneTexte 63">
                  <a:extLst>
                    <a:ext uri="{FF2B5EF4-FFF2-40B4-BE49-F238E27FC236}">
                      <a16:creationId xmlns:a16="http://schemas.microsoft.com/office/drawing/2014/main" id="{3D4D081F-FCEF-47A3-A8F2-CE40AB4FD6A9}"/>
                    </a:ext>
                  </a:extLst>
                </p:cNvPr>
                <p:cNvSpPr txBox="1"/>
                <p:nvPr/>
              </p:nvSpPr>
              <p:spPr>
                <a:xfrm>
                  <a:off x="7007662" y="4450881"/>
                  <a:ext cx="898817" cy="32745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ON SITE</a:t>
                  </a:r>
                </a:p>
              </p:txBody>
            </p:sp>
            <p:grpSp>
              <p:nvGrpSpPr>
                <p:cNvPr id="68" name="Groupe 67">
                  <a:extLst>
                    <a:ext uri="{FF2B5EF4-FFF2-40B4-BE49-F238E27FC236}">
                      <a16:creationId xmlns:a16="http://schemas.microsoft.com/office/drawing/2014/main" id="{79B11FA7-5037-4AD0-85AD-BA1E8431BEE8}"/>
                    </a:ext>
                  </a:extLst>
                </p:cNvPr>
                <p:cNvGrpSpPr/>
                <p:nvPr/>
              </p:nvGrpSpPr>
              <p:grpSpPr>
                <a:xfrm>
                  <a:off x="7200294" y="5058045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92" name="Image 91">
                    <a:extLst>
                      <a:ext uri="{FF2B5EF4-FFF2-40B4-BE49-F238E27FC236}">
                        <a16:creationId xmlns:a16="http://schemas.microsoft.com/office/drawing/2014/main" id="{8D658721-407E-4A5D-8803-B229A3A0AE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93" name="Image 92">
                    <a:extLst>
                      <a:ext uri="{FF2B5EF4-FFF2-40B4-BE49-F238E27FC236}">
                        <a16:creationId xmlns:a16="http://schemas.microsoft.com/office/drawing/2014/main" id="{9BA57E35-18F6-42A3-AD0F-7D7ECCC94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cxnSp>
              <p:nvCxnSpPr>
                <p:cNvPr id="69" name="Connecteur droit avec flèche 68">
                  <a:extLst>
                    <a:ext uri="{FF2B5EF4-FFF2-40B4-BE49-F238E27FC236}">
                      <a16:creationId xmlns:a16="http://schemas.microsoft.com/office/drawing/2014/main" id="{3CCA55DC-B4D1-45A5-9A8F-62BF13232443}"/>
                    </a:ext>
                  </a:extLst>
                </p:cNvPr>
                <p:cNvCxnSpPr>
                  <a:cxnSpLocks/>
                  <a:stCxn id="59" idx="0"/>
                  <a:endCxn id="82" idx="1"/>
                </p:cNvCxnSpPr>
                <p:nvPr/>
              </p:nvCxnSpPr>
              <p:spPr>
                <a:xfrm flipH="1" flipV="1">
                  <a:off x="9323752" y="2554439"/>
                  <a:ext cx="3175" cy="748006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 : en angle 72">
                  <a:extLst>
                    <a:ext uri="{FF2B5EF4-FFF2-40B4-BE49-F238E27FC236}">
                      <a16:creationId xmlns:a16="http://schemas.microsoft.com/office/drawing/2014/main" id="{AEF1FD10-DCF1-4FD4-8FD0-E7CDFE424258}"/>
                    </a:ext>
                  </a:extLst>
                </p:cNvPr>
                <p:cNvCxnSpPr>
                  <a:cxnSpLocks/>
                  <a:stCxn id="80" idx="2"/>
                </p:cNvCxnSpPr>
                <p:nvPr/>
              </p:nvCxnSpPr>
              <p:spPr>
                <a:xfrm rot="10800000" flipV="1">
                  <a:off x="6957312" y="1911766"/>
                  <a:ext cx="1724062" cy="1075427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ZoneTexte 75">
                  <a:extLst>
                    <a:ext uri="{FF2B5EF4-FFF2-40B4-BE49-F238E27FC236}">
                      <a16:creationId xmlns:a16="http://schemas.microsoft.com/office/drawing/2014/main" id="{0C8DB04A-7E78-4FAD-AF01-6C4D4EFD7BF1}"/>
                    </a:ext>
                  </a:extLst>
                </p:cNvPr>
                <p:cNvSpPr txBox="1"/>
                <p:nvPr/>
              </p:nvSpPr>
              <p:spPr>
                <a:xfrm>
                  <a:off x="8357388" y="5213251"/>
                  <a:ext cx="1323093" cy="514567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</a:rPr>
                    <a:t>FTS</a:t>
                  </a:r>
                </a:p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</a:rPr>
                    <a:t>(FTP, </a:t>
                  </a:r>
                  <a:r>
                    <a:rPr lang="fr-FR" sz="800" dirty="0" err="1">
                      <a:solidFill>
                        <a:schemeClr val="bg1"/>
                      </a:solidFill>
                    </a:rPr>
                    <a:t>WebDav</a:t>
                  </a:r>
                  <a:r>
                    <a:rPr lang="fr-FR" sz="800" dirty="0">
                      <a:solidFill>
                        <a:schemeClr val="bg1"/>
                      </a:solidFill>
                    </a:rPr>
                    <a:t>) </a:t>
                  </a:r>
                </a:p>
              </p:txBody>
            </p:sp>
            <p:sp>
              <p:nvSpPr>
                <p:cNvPr id="78" name="Organigramme : Données stockées 77">
                  <a:extLst>
                    <a:ext uri="{FF2B5EF4-FFF2-40B4-BE49-F238E27FC236}">
                      <a16:creationId xmlns:a16="http://schemas.microsoft.com/office/drawing/2014/main" id="{CF9799F5-0D34-409A-923F-1277E28EDF72}"/>
                    </a:ext>
                  </a:extLst>
                </p:cNvPr>
                <p:cNvSpPr/>
                <p:nvPr/>
              </p:nvSpPr>
              <p:spPr>
                <a:xfrm rot="16200000">
                  <a:off x="9141469" y="3708712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" dirty="0"/>
                </a:p>
              </p:txBody>
            </p:sp>
            <p:grpSp>
              <p:nvGrpSpPr>
                <p:cNvPr id="79" name="Groupe 78">
                  <a:extLst>
                    <a:ext uri="{FF2B5EF4-FFF2-40B4-BE49-F238E27FC236}">
                      <a16:creationId xmlns:a16="http://schemas.microsoft.com/office/drawing/2014/main" id="{F07AEEE1-3153-4050-A1ED-EC1A075EA428}"/>
                    </a:ext>
                  </a:extLst>
                </p:cNvPr>
                <p:cNvGrpSpPr/>
                <p:nvPr/>
              </p:nvGrpSpPr>
              <p:grpSpPr>
                <a:xfrm>
                  <a:off x="9108557" y="3821396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90" name="Image 89">
                    <a:extLst>
                      <a:ext uri="{FF2B5EF4-FFF2-40B4-BE49-F238E27FC236}">
                        <a16:creationId xmlns:a16="http://schemas.microsoft.com/office/drawing/2014/main" id="{E32D01DF-9930-4BEA-A699-9264081EC1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91" name="Image 90">
                    <a:extLst>
                      <a:ext uri="{FF2B5EF4-FFF2-40B4-BE49-F238E27FC236}">
                        <a16:creationId xmlns:a16="http://schemas.microsoft.com/office/drawing/2014/main" id="{50896528-9DDE-4226-9F19-32002D3ABE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sp>
              <p:nvSpPr>
                <p:cNvPr id="80" name="Organigramme : Disque magnétique 79">
                  <a:extLst>
                    <a:ext uri="{FF2B5EF4-FFF2-40B4-BE49-F238E27FC236}">
                      <a16:creationId xmlns:a16="http://schemas.microsoft.com/office/drawing/2014/main" id="{7DB31267-14D9-4878-A1CF-1909AAB0710B}"/>
                    </a:ext>
                  </a:extLst>
                </p:cNvPr>
                <p:cNvSpPr/>
                <p:nvPr/>
              </p:nvSpPr>
              <p:spPr>
                <a:xfrm>
                  <a:off x="8681374" y="1466372"/>
                  <a:ext cx="1280930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"/>
                </a:p>
              </p:txBody>
            </p:sp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8499B2E1-4E48-47BE-857C-4504311A6A90}"/>
                    </a:ext>
                  </a:extLst>
                </p:cNvPr>
                <p:cNvSpPr txBox="1"/>
                <p:nvPr/>
              </p:nvSpPr>
              <p:spPr>
                <a:xfrm>
                  <a:off x="8926419" y="1312339"/>
                  <a:ext cx="754063" cy="32745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DESY</a:t>
                  </a:r>
                </a:p>
              </p:txBody>
            </p:sp>
            <p:sp>
              <p:nvSpPr>
                <p:cNvPr id="82" name="Organigramme : Données stockées 81">
                  <a:extLst>
                    <a:ext uri="{FF2B5EF4-FFF2-40B4-BE49-F238E27FC236}">
                      <a16:creationId xmlns:a16="http://schemas.microsoft.com/office/drawing/2014/main" id="{B094B759-AAE3-46B8-9812-EFA46B1CF76D}"/>
                    </a:ext>
                  </a:extLst>
                </p:cNvPr>
                <p:cNvSpPr/>
                <p:nvPr/>
              </p:nvSpPr>
              <p:spPr>
                <a:xfrm rot="16200000">
                  <a:off x="9126472" y="1718607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00" dirty="0"/>
                </a:p>
              </p:txBody>
            </p:sp>
            <p:grpSp>
              <p:nvGrpSpPr>
                <p:cNvPr id="83" name="Groupe 82">
                  <a:extLst>
                    <a:ext uri="{FF2B5EF4-FFF2-40B4-BE49-F238E27FC236}">
                      <a16:creationId xmlns:a16="http://schemas.microsoft.com/office/drawing/2014/main" id="{6738E08A-35C1-4262-B3FD-989FA7A9E259}"/>
                    </a:ext>
                  </a:extLst>
                </p:cNvPr>
                <p:cNvGrpSpPr/>
                <p:nvPr/>
              </p:nvGrpSpPr>
              <p:grpSpPr>
                <a:xfrm>
                  <a:off x="9093560" y="1831291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88" name="Image 87">
                    <a:extLst>
                      <a:ext uri="{FF2B5EF4-FFF2-40B4-BE49-F238E27FC236}">
                        <a16:creationId xmlns:a16="http://schemas.microsoft.com/office/drawing/2014/main" id="{03AD1472-95B5-4FF3-929E-4161CC745A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89" name="Image 88">
                    <a:extLst>
                      <a:ext uri="{FF2B5EF4-FFF2-40B4-BE49-F238E27FC236}">
                        <a16:creationId xmlns:a16="http://schemas.microsoft.com/office/drawing/2014/main" id="{063B0353-C4E8-43B6-8481-6893C1B55C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cxnSp>
              <p:nvCxnSpPr>
                <p:cNvPr id="87" name="Connecteur : en angle 86">
                  <a:extLst>
                    <a:ext uri="{FF2B5EF4-FFF2-40B4-BE49-F238E27FC236}">
                      <a16:creationId xmlns:a16="http://schemas.microsoft.com/office/drawing/2014/main" id="{13881FE3-145F-46E3-886D-9D172BCDCCA2}"/>
                    </a:ext>
                  </a:extLst>
                </p:cNvPr>
                <p:cNvCxnSpPr>
                  <a:cxnSpLocks/>
                  <a:stCxn id="53" idx="3"/>
                </p:cNvCxnSpPr>
                <p:nvPr/>
              </p:nvCxnSpPr>
              <p:spPr>
                <a:xfrm>
                  <a:off x="6983314" y="3127266"/>
                  <a:ext cx="820862" cy="1323615"/>
                </a:xfrm>
                <a:prstGeom prst="bentConnector2">
                  <a:avLst/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id="{4FEBDA7A-77B0-4DCE-A962-9BF148CFF88F}"/>
                  </a:ext>
                </a:extLst>
              </p:cNvPr>
              <p:cNvGrpSpPr/>
              <p:nvPr/>
            </p:nvGrpSpPr>
            <p:grpSpPr>
              <a:xfrm flipH="1">
                <a:off x="8855115" y="2825289"/>
                <a:ext cx="2975402" cy="2933394"/>
                <a:chOff x="4437224" y="1266416"/>
                <a:chExt cx="4553756" cy="4662618"/>
              </a:xfrm>
            </p:grpSpPr>
            <p:sp>
              <p:nvSpPr>
                <p:cNvPr id="147" name="Google Shape;190;p40">
                  <a:extLst>
                    <a:ext uri="{FF2B5EF4-FFF2-40B4-BE49-F238E27FC236}">
                      <a16:creationId xmlns:a16="http://schemas.microsoft.com/office/drawing/2014/main" id="{0FB91248-7C16-4CFA-8297-F33AB35A3F61}"/>
                    </a:ext>
                  </a:extLst>
                </p:cNvPr>
                <p:cNvSpPr/>
                <p:nvPr/>
              </p:nvSpPr>
              <p:spPr>
                <a:xfrm flipH="1">
                  <a:off x="5569894" y="1266416"/>
                  <a:ext cx="1366475" cy="41082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8" name="Groupe 147">
                  <a:extLst>
                    <a:ext uri="{FF2B5EF4-FFF2-40B4-BE49-F238E27FC236}">
                      <a16:creationId xmlns:a16="http://schemas.microsoft.com/office/drawing/2014/main" id="{9853A00B-F01A-4E13-996A-344C025A1522}"/>
                    </a:ext>
                  </a:extLst>
                </p:cNvPr>
                <p:cNvGrpSpPr/>
                <p:nvPr/>
              </p:nvGrpSpPr>
              <p:grpSpPr>
                <a:xfrm>
                  <a:off x="4437224" y="1677235"/>
                  <a:ext cx="4553756" cy="4251799"/>
                  <a:chOff x="4437224" y="1677235"/>
                  <a:chExt cx="4553756" cy="4251799"/>
                </a:xfrm>
              </p:grpSpPr>
              <p:grpSp>
                <p:nvGrpSpPr>
                  <p:cNvPr id="149" name="Groupe 148">
                    <a:extLst>
                      <a:ext uri="{FF2B5EF4-FFF2-40B4-BE49-F238E27FC236}">
                        <a16:creationId xmlns:a16="http://schemas.microsoft.com/office/drawing/2014/main" id="{28919AF8-75FE-4D4D-98EB-E66463AFB5BB}"/>
                      </a:ext>
                    </a:extLst>
                  </p:cNvPr>
                  <p:cNvGrpSpPr/>
                  <p:nvPr/>
                </p:nvGrpSpPr>
                <p:grpSpPr>
                  <a:xfrm>
                    <a:off x="4437224" y="2410736"/>
                    <a:ext cx="4553756" cy="3518298"/>
                    <a:chOff x="4437224" y="2410736"/>
                    <a:chExt cx="4553756" cy="3518298"/>
                  </a:xfrm>
                </p:grpSpPr>
                <p:sp>
                  <p:nvSpPr>
                    <p:cNvPr id="151" name="Organigramme : Connecteur page suivante 150">
                      <a:extLst>
                        <a:ext uri="{FF2B5EF4-FFF2-40B4-BE49-F238E27FC236}">
                          <a16:creationId xmlns:a16="http://schemas.microsoft.com/office/drawing/2014/main" id="{DFE278B2-13F7-4CFC-87F5-A556E4405C3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54953" y="1893007"/>
                      <a:ext cx="3518298" cy="4553756"/>
                    </a:xfrm>
                    <a:prstGeom prst="flowChartOffpageConnector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800" dirty="0"/>
                    </a:p>
                  </p:txBody>
                </p:sp>
                <p:grpSp>
                  <p:nvGrpSpPr>
                    <p:cNvPr id="152" name="Groupe 151">
                      <a:extLst>
                        <a:ext uri="{FF2B5EF4-FFF2-40B4-BE49-F238E27FC236}">
                          <a16:creationId xmlns:a16="http://schemas.microsoft.com/office/drawing/2014/main" id="{64B4EC70-9A9B-40CE-8DD3-52FDEEEF06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56037" y="2441496"/>
                      <a:ext cx="3104949" cy="3425838"/>
                      <a:chOff x="5356037" y="2441496"/>
                      <a:chExt cx="3104949" cy="3425838"/>
                    </a:xfrm>
                  </p:grpSpPr>
                  <p:sp>
                    <p:nvSpPr>
                      <p:cNvPr id="153" name="ZoneTexte 152">
                        <a:extLst>
                          <a:ext uri="{FF2B5EF4-FFF2-40B4-BE49-F238E27FC236}">
                            <a16:creationId xmlns:a16="http://schemas.microsoft.com/office/drawing/2014/main" id="{E0EE6D7B-D069-4442-A4F7-52C1BE15E6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83600" y="2635284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DL0</a:t>
                        </a:r>
                      </a:p>
                    </p:txBody>
                  </p:sp>
                  <p:pic>
                    <p:nvPicPr>
                      <p:cNvPr id="154" name="Image 153">
                        <a:extLst>
                          <a:ext uri="{FF2B5EF4-FFF2-40B4-BE49-F238E27FC236}">
                            <a16:creationId xmlns:a16="http://schemas.microsoft.com/office/drawing/2014/main" id="{52CE3992-BFF7-4C9D-A44F-346D76221F0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1378" y="2496526"/>
                        <a:ext cx="296508" cy="296508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  <p:sp>
                    <p:nvSpPr>
                      <p:cNvPr id="155" name="ZoneTexte 154">
                        <a:extLst>
                          <a:ext uri="{FF2B5EF4-FFF2-40B4-BE49-F238E27FC236}">
                            <a16:creationId xmlns:a16="http://schemas.microsoft.com/office/drawing/2014/main" id="{3E4EFAA1-BF7E-4215-ACE4-BB595356D26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4858505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DL3</a:t>
                        </a:r>
                      </a:p>
                    </p:txBody>
                  </p:sp>
                  <p:cxnSp>
                    <p:nvCxnSpPr>
                      <p:cNvPr id="156" name="Connecteur droit avec flèche 155">
                        <a:extLst>
                          <a:ext uri="{FF2B5EF4-FFF2-40B4-BE49-F238E27FC236}">
                            <a16:creationId xmlns:a16="http://schemas.microsoft.com/office/drawing/2014/main" id="{6D4F561B-046F-4058-B9BB-752B5B36BCDC}"/>
                          </a:ext>
                        </a:extLst>
                      </p:cNvPr>
                      <p:cNvCxnSpPr>
                        <a:cxnSpLocks/>
                        <a:stCxn id="153" idx="2"/>
                        <a:endCxn id="157" idx="0"/>
                      </p:cNvCxnSpPr>
                      <p:nvPr/>
                    </p:nvCxnSpPr>
                    <p:spPr>
                      <a:xfrm>
                        <a:off x="6248910" y="2928810"/>
                        <a:ext cx="0" cy="49393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7" name="ZoneTexte 156">
                        <a:extLst>
                          <a:ext uri="{FF2B5EF4-FFF2-40B4-BE49-F238E27FC236}">
                            <a16:creationId xmlns:a16="http://schemas.microsoft.com/office/drawing/2014/main" id="{DCD60068-3F70-4FDA-8310-99965E06EA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83600" y="3422748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DL1</a:t>
                        </a:r>
                      </a:p>
                    </p:txBody>
                  </p:sp>
                  <p:sp>
                    <p:nvSpPr>
                      <p:cNvPr id="158" name="ZoneTexte 157">
                        <a:extLst>
                          <a:ext uri="{FF2B5EF4-FFF2-40B4-BE49-F238E27FC236}">
                            <a16:creationId xmlns:a16="http://schemas.microsoft.com/office/drawing/2014/main" id="{08827034-201B-4B3B-8F63-86ED7B9CC1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4143203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DL2</a:t>
                        </a:r>
                      </a:p>
                    </p:txBody>
                  </p:sp>
                  <p:sp>
                    <p:nvSpPr>
                      <p:cNvPr id="159" name="Parenthèse ouvrante 158">
                        <a:extLst>
                          <a:ext uri="{FF2B5EF4-FFF2-40B4-BE49-F238E27FC236}">
                            <a16:creationId xmlns:a16="http://schemas.microsoft.com/office/drawing/2014/main" id="{81617A3D-E56C-40D7-BCEB-351CC55391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56037" y="2441496"/>
                        <a:ext cx="1116676" cy="2708920"/>
                      </a:xfrm>
                      <a:prstGeom prst="leftBracket">
                        <a:avLst/>
                      </a:prstGeom>
                      <a:ln w="19050">
                        <a:solidFill>
                          <a:srgbClr val="E95C4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sz="800"/>
                      </a:p>
                    </p:txBody>
                  </p:sp>
                  <p:sp>
                    <p:nvSpPr>
                      <p:cNvPr id="160" name="Parenthèse fermante 159">
                        <a:extLst>
                          <a:ext uri="{FF2B5EF4-FFF2-40B4-BE49-F238E27FC236}">
                            <a16:creationId xmlns:a16="http://schemas.microsoft.com/office/drawing/2014/main" id="{75E04D52-0E62-4150-A7BA-015F8A8F8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73548" y="4089768"/>
                        <a:ext cx="509331" cy="1060647"/>
                      </a:xfrm>
                      <a:prstGeom prst="rightBracket">
                        <a:avLst/>
                      </a:prstGeom>
                      <a:ln w="19050">
                        <a:solidFill>
                          <a:srgbClr val="E95C4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sz="800"/>
                      </a:p>
                    </p:txBody>
                  </p:sp>
                  <p:sp>
                    <p:nvSpPr>
                      <p:cNvPr id="161" name="Organigramme : Disque magnétique 160">
                        <a:extLst>
                          <a:ext uri="{FF2B5EF4-FFF2-40B4-BE49-F238E27FC236}">
                            <a16:creationId xmlns:a16="http://schemas.microsoft.com/office/drawing/2014/main" id="{700BA8C5-4E75-440D-AF0A-6BE68A179B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96047" y="4399828"/>
                        <a:ext cx="764939" cy="458678"/>
                      </a:xfrm>
                      <a:prstGeom prst="flowChartMagneticDisk">
                        <a:avLst/>
                      </a:prstGeom>
                      <a:solidFill>
                        <a:srgbClr val="E95C42"/>
                      </a:solidFill>
                      <a:ln w="1270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800" dirty="0"/>
                          <a:t>Disk</a:t>
                        </a:r>
                      </a:p>
                    </p:txBody>
                  </p:sp>
                  <p:cxnSp>
                    <p:nvCxnSpPr>
                      <p:cNvPr id="163" name="Connecteur droit avec flèche 162">
                        <a:extLst>
                          <a:ext uri="{FF2B5EF4-FFF2-40B4-BE49-F238E27FC236}">
                            <a16:creationId xmlns:a16="http://schemas.microsoft.com/office/drawing/2014/main" id="{6373F24E-0BBA-4E8A-829D-ED8117735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910639" y="5120116"/>
                        <a:ext cx="10509" cy="4529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4" name="ZoneTexte 163">
                        <a:extLst>
                          <a:ext uri="{FF2B5EF4-FFF2-40B4-BE49-F238E27FC236}">
                            <a16:creationId xmlns:a16="http://schemas.microsoft.com/office/drawing/2014/main" id="{5854C34F-5D5E-4486-B28F-92FEF7CAB3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5573808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DL6</a:t>
                        </a:r>
                      </a:p>
                    </p:txBody>
                  </p:sp>
                  <p:sp>
                    <p:nvSpPr>
                      <p:cNvPr id="166" name="ZoneTexte 165">
                        <a:extLst>
                          <a:ext uri="{FF2B5EF4-FFF2-40B4-BE49-F238E27FC236}">
                            <a16:creationId xmlns:a16="http://schemas.microsoft.com/office/drawing/2014/main" id="{60656FF9-9C47-4C33-9130-312BBE105D4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3427903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DL1</a:t>
                        </a:r>
                      </a:p>
                    </p:txBody>
                  </p:sp>
                  <p:sp>
                    <p:nvSpPr>
                      <p:cNvPr id="167" name="ZoneTexte 166">
                        <a:extLst>
                          <a:ext uri="{FF2B5EF4-FFF2-40B4-BE49-F238E27FC236}">
                            <a16:creationId xmlns:a16="http://schemas.microsoft.com/office/drawing/2014/main" id="{3B9C7CB5-57A2-4365-906F-D7F1AF13EE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17569" y="3428999"/>
                        <a:ext cx="530618" cy="29352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600" dirty="0"/>
                          <a:t>DL1</a:t>
                        </a:r>
                      </a:p>
                    </p:txBody>
                  </p:sp>
                  <p:cxnSp>
                    <p:nvCxnSpPr>
                      <p:cNvPr id="168" name="Connecteur droit avec flèche 167">
                        <a:extLst>
                          <a:ext uri="{FF2B5EF4-FFF2-40B4-BE49-F238E27FC236}">
                            <a16:creationId xmlns:a16="http://schemas.microsoft.com/office/drawing/2014/main" id="{20C9EC7A-825E-410E-837F-0A6E63D7D982}"/>
                          </a:ext>
                        </a:extLst>
                      </p:cNvPr>
                      <p:cNvCxnSpPr>
                        <a:cxnSpLocks/>
                        <a:endCxn id="158" idx="0"/>
                      </p:cNvCxnSpPr>
                      <p:nvPr/>
                    </p:nvCxnSpPr>
                    <p:spPr>
                      <a:xfrm flipH="1">
                        <a:off x="6915894" y="3863770"/>
                        <a:ext cx="5254" cy="279434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Connecteur droit avec flèche 168">
                        <a:extLst>
                          <a:ext uri="{FF2B5EF4-FFF2-40B4-BE49-F238E27FC236}">
                            <a16:creationId xmlns:a16="http://schemas.microsoft.com/office/drawing/2014/main" id="{0C5CA4C2-208F-49B0-BE17-01B6062EE7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15893" y="4404814"/>
                        <a:ext cx="0" cy="45369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0" name="Accolade ouvrante 169">
                        <a:extLst>
                          <a:ext uri="{FF2B5EF4-FFF2-40B4-BE49-F238E27FC236}">
                            <a16:creationId xmlns:a16="http://schemas.microsoft.com/office/drawing/2014/main" id="{19710885-E092-43CB-A63C-0A8C1B10B2E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716874" y="3077286"/>
                        <a:ext cx="329256" cy="1607228"/>
                      </a:xfrm>
                      <a:prstGeom prst="leftBrace">
                        <a:avLst>
                          <a:gd name="adj1" fmla="val 8333"/>
                          <a:gd name="adj2" fmla="val 52453"/>
                        </a:avLst>
                      </a:prstGeom>
                      <a:noFill/>
                      <a:ln w="19050">
                        <a:solidFill>
                          <a:schemeClr val="accent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sz="800"/>
                      </a:p>
                    </p:txBody>
                  </p:sp>
                </p:grpSp>
              </p:grpSp>
              <p:cxnSp>
                <p:nvCxnSpPr>
                  <p:cNvPr id="150" name="Connecteur droit avec flèche 149">
                    <a:extLst>
                      <a:ext uri="{FF2B5EF4-FFF2-40B4-BE49-F238E27FC236}">
                        <a16:creationId xmlns:a16="http://schemas.microsoft.com/office/drawing/2014/main" id="{6A9FCC19-6623-4680-8ABD-729BEEFD634D}"/>
                      </a:ext>
                    </a:extLst>
                  </p:cNvPr>
                  <p:cNvCxnSpPr>
                    <a:cxnSpLocks/>
                    <a:stCxn id="147" idx="2"/>
                    <a:endCxn id="153" idx="0"/>
                  </p:cNvCxnSpPr>
                  <p:nvPr/>
                </p:nvCxnSpPr>
                <p:spPr>
                  <a:xfrm flipH="1">
                    <a:off x="6248910" y="1677235"/>
                    <a:ext cx="4221" cy="958050"/>
                  </a:xfrm>
                  <a:prstGeom prst="straightConnector1">
                    <a:avLst/>
                  </a:prstGeom>
                  <a:ln w="1905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Rectangle : coins arrondis 203">
                <a:extLst>
                  <a:ext uri="{FF2B5EF4-FFF2-40B4-BE49-F238E27FC236}">
                    <a16:creationId xmlns:a16="http://schemas.microsoft.com/office/drawing/2014/main" id="{D47CEA00-9BDB-4AF1-928C-C78C11455F24}"/>
                  </a:ext>
                </a:extLst>
              </p:cNvPr>
              <p:cNvSpPr/>
              <p:nvPr/>
            </p:nvSpPr>
            <p:spPr>
              <a:xfrm>
                <a:off x="5229514" y="954612"/>
                <a:ext cx="6322835" cy="655400"/>
              </a:xfrm>
              <a:prstGeom prst="roundRect">
                <a:avLst/>
              </a:prstGeom>
              <a:solidFill>
                <a:srgbClr val="4308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Authentification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</a:p>
              <a:p>
                <a:pPr algn="ctr"/>
                <a:r>
                  <a:rPr lang="fr-FR" dirty="0"/>
                  <a:t> </a:t>
                </a:r>
              </a:p>
            </p:txBody>
          </p:sp>
          <p:sp>
            <p:nvSpPr>
              <p:cNvPr id="260" name="Flèche : bas 259">
                <a:extLst>
                  <a:ext uri="{FF2B5EF4-FFF2-40B4-BE49-F238E27FC236}">
                    <a16:creationId xmlns:a16="http://schemas.microsoft.com/office/drawing/2014/main" id="{40F5CB47-09D1-4D6B-B6B7-E37927CE5B6A}"/>
                  </a:ext>
                </a:extLst>
              </p:cNvPr>
              <p:cNvSpPr/>
              <p:nvPr/>
            </p:nvSpPr>
            <p:spPr>
              <a:xfrm>
                <a:off x="5981439" y="1680694"/>
                <a:ext cx="430569" cy="967968"/>
              </a:xfrm>
              <a:prstGeom prst="downArrow">
                <a:avLst/>
              </a:prstGeom>
              <a:solidFill>
                <a:srgbClr val="4308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1" name="Flèche : bas 260">
                <a:extLst>
                  <a:ext uri="{FF2B5EF4-FFF2-40B4-BE49-F238E27FC236}">
                    <a16:creationId xmlns:a16="http://schemas.microsoft.com/office/drawing/2014/main" id="{92687E16-29FE-4968-BC23-FFC4AFB19840}"/>
                  </a:ext>
                </a:extLst>
              </p:cNvPr>
              <p:cNvSpPr/>
              <p:nvPr/>
            </p:nvSpPr>
            <p:spPr>
              <a:xfrm>
                <a:off x="8156458" y="2103323"/>
                <a:ext cx="430569" cy="545337"/>
              </a:xfrm>
              <a:prstGeom prst="downArrow">
                <a:avLst/>
              </a:prstGeom>
              <a:solidFill>
                <a:srgbClr val="4308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2" name="Flèche : bas 261">
                <a:extLst>
                  <a:ext uri="{FF2B5EF4-FFF2-40B4-BE49-F238E27FC236}">
                    <a16:creationId xmlns:a16="http://schemas.microsoft.com/office/drawing/2014/main" id="{72AA1C04-7313-4E1C-917E-E714EF851895}"/>
                  </a:ext>
                </a:extLst>
              </p:cNvPr>
              <p:cNvSpPr/>
              <p:nvPr/>
            </p:nvSpPr>
            <p:spPr>
              <a:xfrm>
                <a:off x="10327946" y="1688386"/>
                <a:ext cx="430569" cy="967968"/>
              </a:xfrm>
              <a:prstGeom prst="downArrow">
                <a:avLst/>
              </a:prstGeom>
              <a:solidFill>
                <a:srgbClr val="4308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64" name="Image 263">
                <a:extLst>
                  <a:ext uri="{FF2B5EF4-FFF2-40B4-BE49-F238E27FC236}">
                    <a16:creationId xmlns:a16="http://schemas.microsoft.com/office/drawing/2014/main" id="{17E1C689-BDCC-49AA-9B73-6303649DB3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0604" t="20709" r="12740" b="179"/>
              <a:stretch/>
            </p:blipFill>
            <p:spPr>
              <a:xfrm>
                <a:off x="8039604" y="1433511"/>
                <a:ext cx="664276" cy="604913"/>
              </a:xfrm>
              <a:prstGeom prst="rect">
                <a:avLst/>
              </a:prstGeom>
              <a:ln>
                <a:solidFill>
                  <a:srgbClr val="43087C"/>
                </a:solidFill>
              </a:ln>
            </p:spPr>
          </p:pic>
        </p:grpSp>
        <p:cxnSp>
          <p:nvCxnSpPr>
            <p:cNvPr id="144" name="Connecteur : en arc 143">
              <a:extLst>
                <a:ext uri="{FF2B5EF4-FFF2-40B4-BE49-F238E27FC236}">
                  <a16:creationId xmlns:a16="http://schemas.microsoft.com/office/drawing/2014/main" id="{0882C69F-3CA9-485C-AE2E-1FEF863975AA}"/>
                </a:ext>
              </a:extLst>
            </p:cNvPr>
            <p:cNvCxnSpPr/>
            <p:nvPr/>
          </p:nvCxnSpPr>
          <p:spPr>
            <a:xfrm rot="10800000" flipH="1">
              <a:off x="8639998" y="3146719"/>
              <a:ext cx="334630" cy="164497"/>
            </a:xfrm>
            <a:prstGeom prst="curvedConnector3">
              <a:avLst/>
            </a:prstGeom>
            <a:ln>
              <a:solidFill>
                <a:srgbClr val="E95C4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Ellipse 266">
            <a:extLst>
              <a:ext uri="{FF2B5EF4-FFF2-40B4-BE49-F238E27FC236}">
                <a16:creationId xmlns:a16="http://schemas.microsoft.com/office/drawing/2014/main" id="{C4EAF2BF-ABE9-4C98-BCA1-7C2058FA6F27}"/>
              </a:ext>
            </a:extLst>
          </p:cNvPr>
          <p:cNvSpPr/>
          <p:nvPr/>
        </p:nvSpPr>
        <p:spPr>
          <a:xfrm flipH="1">
            <a:off x="11336487" y="4274236"/>
            <a:ext cx="600581" cy="275916"/>
          </a:xfrm>
          <a:prstGeom prst="ellipse">
            <a:avLst/>
          </a:prstGeom>
          <a:solidFill>
            <a:srgbClr val="E95C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Tape</a:t>
            </a:r>
          </a:p>
        </p:txBody>
      </p:sp>
      <p:pic>
        <p:nvPicPr>
          <p:cNvPr id="268" name="Image 267">
            <a:extLst>
              <a:ext uri="{FF2B5EF4-FFF2-40B4-BE49-F238E27FC236}">
                <a16:creationId xmlns:a16="http://schemas.microsoft.com/office/drawing/2014/main" id="{1BBCDFC9-2099-4290-85FD-E0102AF1E7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20709" r="12740" b="179"/>
          <a:stretch/>
        </p:blipFill>
        <p:spPr>
          <a:xfrm>
            <a:off x="765787" y="1145364"/>
            <a:ext cx="664276" cy="604913"/>
          </a:xfrm>
          <a:prstGeom prst="rect">
            <a:avLst/>
          </a:prstGeom>
          <a:ln>
            <a:solidFill>
              <a:srgbClr val="43087C"/>
            </a:solidFill>
          </a:ln>
        </p:spPr>
      </p:pic>
      <p:pic>
        <p:nvPicPr>
          <p:cNvPr id="269" name="Image 268">
            <a:extLst>
              <a:ext uri="{FF2B5EF4-FFF2-40B4-BE49-F238E27FC236}">
                <a16:creationId xmlns:a16="http://schemas.microsoft.com/office/drawing/2014/main" id="{A62F0A16-5EC8-4346-BB0F-E1B40D143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AF3309-5BB4-443F-8575-3F4207E4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469" y="1249766"/>
            <a:ext cx="5342019" cy="48736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47753" indent="0"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47753" indent="0"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518E11-42B5-4389-B071-238EBF186E5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3512" y="1251744"/>
            <a:ext cx="5672488" cy="4881562"/>
          </a:xfrm>
        </p:spPr>
        <p:txBody>
          <a:bodyPr/>
          <a:lstStyle/>
          <a:p>
            <a:r>
              <a:rPr lang="en-US" b="1" u="sng" dirty="0"/>
              <a:t>Metadata are essential for:</a:t>
            </a:r>
          </a:p>
          <a:p>
            <a:r>
              <a:rPr lang="en-US" b="1" dirty="0"/>
              <a:t>Facilitating search</a:t>
            </a:r>
            <a:r>
              <a:rPr lang="en-US" dirty="0"/>
              <a:t>: They help researchers locate and understand available data.</a:t>
            </a:r>
          </a:p>
          <a:p>
            <a:r>
              <a:rPr lang="en-US" b="1" dirty="0"/>
              <a:t>Ensuring data quality</a:t>
            </a:r>
            <a:r>
              <a:rPr lang="en-US" dirty="0"/>
              <a:t>: By providing information about the provenance and processing methods, they ensure that users can assess the reliability of the data.</a:t>
            </a:r>
          </a:p>
          <a:p>
            <a:r>
              <a:rPr lang="en-US" b="1" dirty="0"/>
              <a:t>Encouraging collaboration</a:t>
            </a:r>
            <a:r>
              <a:rPr lang="en-US" dirty="0"/>
              <a:t>: By making data and its context accessible, metadata facilitate sharing among different teams and disciplines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rgbClr val="E95C42"/>
                </a:solidFill>
              </a:rPr>
              <a:t>What is the most efficient database for storing this type of data while ensuring quick query responses?</a:t>
            </a:r>
          </a:p>
          <a:p>
            <a:r>
              <a:rPr lang="fr-FR" dirty="0"/>
              <a:t>PostgreSQL or MongoDB : in </a:t>
            </a:r>
            <a:r>
              <a:rPr lang="fr-FR" dirty="0" err="1"/>
              <a:t>testing</a:t>
            </a:r>
            <a:r>
              <a:rPr lang="fr-FR" dirty="0"/>
              <a:t>… </a:t>
            </a:r>
          </a:p>
          <a:p>
            <a:endParaRPr lang="fr-FR" dirty="0"/>
          </a:p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MongoDB seems to be the most suitable for metadata that evolves over time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i="1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A7922EB-14F0-464E-85A7-BBBC6ECD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METADATA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3A9730-91EB-44D1-86AE-D89655FEA613}"/>
              </a:ext>
            </a:extLst>
          </p:cNvPr>
          <p:cNvSpPr/>
          <p:nvPr/>
        </p:nvSpPr>
        <p:spPr>
          <a:xfrm>
            <a:off x="8563357" y="1079121"/>
            <a:ext cx="1184857" cy="341290"/>
          </a:xfrm>
          <a:prstGeom prst="roundRect">
            <a:avLst/>
          </a:prstGeom>
          <a:solidFill>
            <a:srgbClr val="BDD7E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METADATA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4400CE4-5259-4139-BD2E-ADB37C3A5775}"/>
              </a:ext>
            </a:extLst>
          </p:cNvPr>
          <p:cNvSpPr/>
          <p:nvPr/>
        </p:nvSpPr>
        <p:spPr>
          <a:xfrm>
            <a:off x="7733269" y="1420411"/>
            <a:ext cx="2933362" cy="2690501"/>
          </a:xfrm>
          <a:prstGeom prst="roundRect">
            <a:avLst/>
          </a:prstGeom>
          <a:solidFill>
            <a:srgbClr val="BDD7E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>
                <a:solidFill>
                  <a:schemeClr val="accent5">
                    <a:lumMod val="50000"/>
                  </a:schemeClr>
                </a:solidFill>
              </a:rPr>
              <a:t>Characteristics of the images:</a:t>
            </a:r>
          </a:p>
          <a:p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Observation parameters,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Telescope configuration,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Environmental conditions at the time of collection,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Team that initiated the request,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Etc.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55EBF8-78D0-4941-BABE-BF1417F1DEE6}"/>
              </a:ext>
            </a:extLst>
          </p:cNvPr>
          <p:cNvSpPr txBox="1"/>
          <p:nvPr/>
        </p:nvSpPr>
        <p:spPr>
          <a:xfrm>
            <a:off x="8868713" y="5270698"/>
            <a:ext cx="66247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F5F57C2-6521-44F0-A936-071366E2A0D4}"/>
              </a:ext>
            </a:extLst>
          </p:cNvPr>
          <p:cNvCxnSpPr>
            <a:cxnSpLocks/>
            <a:stCxn id="64" idx="0"/>
            <a:endCxn id="6" idx="2"/>
          </p:cNvCxnSpPr>
          <p:nvPr/>
        </p:nvCxnSpPr>
        <p:spPr>
          <a:xfrm flipV="1">
            <a:off x="8087342" y="4110912"/>
            <a:ext cx="1112608" cy="34119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970F57D-B00B-4466-B196-839203F83730}"/>
              </a:ext>
            </a:extLst>
          </p:cNvPr>
          <p:cNvCxnSpPr>
            <a:cxnSpLocks/>
            <a:stCxn id="67" idx="0"/>
            <a:endCxn id="6" idx="2"/>
          </p:cNvCxnSpPr>
          <p:nvPr/>
        </p:nvCxnSpPr>
        <p:spPr>
          <a:xfrm flipH="1" flipV="1">
            <a:off x="9199950" y="4110912"/>
            <a:ext cx="1052589" cy="34119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>
            <a:extLst>
              <a:ext uri="{FF2B5EF4-FFF2-40B4-BE49-F238E27FC236}">
                <a16:creationId xmlns:a16="http://schemas.microsoft.com/office/drawing/2014/main" id="{D360865F-6940-4920-8ECC-1F008B92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17" y="4452107"/>
            <a:ext cx="1008650" cy="1122300"/>
          </a:xfrm>
          <a:prstGeom prst="rect">
            <a:avLst/>
          </a:prstGeom>
          <a:ln>
            <a:noFill/>
          </a:ln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9B9BDBEF-C7EB-4790-8704-DE0497853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5" t="2576" r="6952" b="-2576"/>
          <a:stretch/>
        </p:blipFill>
        <p:spPr>
          <a:xfrm>
            <a:off x="9748214" y="4452107"/>
            <a:ext cx="1008649" cy="1122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94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BCE779C-BCFC-459E-978B-351B9522AEA2}"/>
              </a:ext>
            </a:extLst>
          </p:cNvPr>
          <p:cNvGrpSpPr/>
          <p:nvPr/>
        </p:nvGrpSpPr>
        <p:grpSpPr>
          <a:xfrm>
            <a:off x="5329710" y="4071824"/>
            <a:ext cx="3700126" cy="676925"/>
            <a:chOff x="4194421" y="4213496"/>
            <a:chExt cx="3700126" cy="676925"/>
          </a:xfrm>
        </p:grpSpPr>
        <p:pic>
          <p:nvPicPr>
            <p:cNvPr id="2" name="Google Shape;63;p10">
              <a:extLst>
                <a:ext uri="{FF2B5EF4-FFF2-40B4-BE49-F238E27FC236}">
                  <a16:creationId xmlns:a16="http://schemas.microsoft.com/office/drawing/2014/main" id="{717651E9-95EE-49AE-83A1-CA4F38C4D6F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94421" y="4328181"/>
              <a:ext cx="440628" cy="447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64;p10">
              <a:extLst>
                <a:ext uri="{FF2B5EF4-FFF2-40B4-BE49-F238E27FC236}">
                  <a16:creationId xmlns:a16="http://schemas.microsoft.com/office/drawing/2014/main" id="{E973E446-675B-45D3-8F78-86FFD172248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13021" y="4213496"/>
              <a:ext cx="1081526" cy="67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65;p10">
              <a:extLst>
                <a:ext uri="{FF2B5EF4-FFF2-40B4-BE49-F238E27FC236}">
                  <a16:creationId xmlns:a16="http://schemas.microsoft.com/office/drawing/2014/main" id="{3474DA80-264F-4E48-B586-883DA5D9FE7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64571" y="4396171"/>
              <a:ext cx="885651" cy="35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6;p10">
              <a:extLst>
                <a:ext uri="{FF2B5EF4-FFF2-40B4-BE49-F238E27FC236}">
                  <a16:creationId xmlns:a16="http://schemas.microsoft.com/office/drawing/2014/main" id="{36D5663F-2FE3-4D90-B60D-034A8D149E2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79746" y="4396169"/>
              <a:ext cx="358600" cy="35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7;p10">
              <a:extLst>
                <a:ext uri="{FF2B5EF4-FFF2-40B4-BE49-F238E27FC236}">
                  <a16:creationId xmlns:a16="http://schemas.microsoft.com/office/drawing/2014/main" id="{51DCDCDC-397B-4B51-95D8-725C3BBDD59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67871" y="4396171"/>
              <a:ext cx="545141" cy="35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9016</TotalTime>
  <Words>637</Words>
  <Application>Microsoft Office PowerPoint</Application>
  <PresentationFormat>Grand écran</PresentationFormat>
  <Paragraphs>152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Tema di Office</vt:lpstr>
      <vt:lpstr>2_Tema di Office</vt:lpstr>
      <vt:lpstr>3_Tema di Office</vt:lpstr>
      <vt:lpstr>5_Tema di Office</vt:lpstr>
      <vt:lpstr>4_Tema di Office</vt:lpstr>
      <vt:lpstr>OSCARS Consolidation and Terminology Workshop:  CTA use case @ ESCAPE</vt:lpstr>
      <vt:lpstr>Cherenkov Telescope Array (CTAO)</vt:lpstr>
      <vt:lpstr>Sites</vt:lpstr>
      <vt:lpstr>RUCIO</vt:lpstr>
      <vt:lpstr>DIRAC</vt:lpstr>
      <vt:lpstr>IAM</vt:lpstr>
      <vt:lpstr>METADATA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Andrea Greco</dc:creator>
  <cp:lastModifiedBy>Marion PIERRE</cp:lastModifiedBy>
  <cp:revision>84</cp:revision>
  <dcterms:created xsi:type="dcterms:W3CDTF">2023-12-14T13:12:42Z</dcterms:created>
  <dcterms:modified xsi:type="dcterms:W3CDTF">2024-09-30T15:45:57Z</dcterms:modified>
</cp:coreProperties>
</file>