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688" r:id="rId6"/>
  </p:sldMasterIdLst>
  <p:notesMasterIdLst>
    <p:notesMasterId r:id="rId21"/>
  </p:notesMasterIdLst>
  <p:sldIdLst>
    <p:sldId id="256" r:id="rId7"/>
    <p:sldId id="325" r:id="rId8"/>
    <p:sldId id="272" r:id="rId9"/>
    <p:sldId id="273" r:id="rId10"/>
    <p:sldId id="260" r:id="rId11"/>
    <p:sldId id="326" r:id="rId12"/>
    <p:sldId id="261" r:id="rId13"/>
    <p:sldId id="264" r:id="rId14"/>
    <p:sldId id="265" r:id="rId15"/>
    <p:sldId id="262" r:id="rId16"/>
    <p:sldId id="327" r:id="rId17"/>
    <p:sldId id="263" r:id="rId18"/>
    <p:sldId id="258" r:id="rId19"/>
    <p:sldId id="25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3Dw+HZezgOaGc76C509NLzXXv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baseline="0">
                <a:solidFill>
                  <a:srgbClr val="4C4D4F"/>
                </a:solidFill>
                <a:latin typeface="+mn-lt"/>
                <a:cs typeface="Arial"/>
              </a:defRPr>
            </a:lvl1pPr>
            <a:lvl2pPr>
              <a:defRPr sz="2400" baseline="0">
                <a:solidFill>
                  <a:srgbClr val="4A4E4F"/>
                </a:solidFill>
                <a:latin typeface="Muli"/>
              </a:defRPr>
            </a:lvl2pPr>
          </a:lstStyle>
          <a:p>
            <a:r>
              <a:rPr lang="en-US" dirty="0"/>
              <a:t>Click </a:t>
            </a:r>
          </a:p>
          <a:p>
            <a:pPr lvl="1"/>
            <a:r>
              <a:rPr lang="en-US" dirty="0"/>
              <a:t>Test</a:t>
            </a:r>
            <a:endParaRPr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30/09/2024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45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 i="0">
                <a:solidFill>
                  <a:srgbClr val="4C4D4F"/>
                </a:solidFill>
                <a:latin typeface="Muli Black"/>
                <a:cs typeface="Muli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43000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4C4D4F"/>
                </a:solidFill>
                <a:latin typeface="Muli" pitchFamily="2" charset="77"/>
                <a:cs typeface="Muli"/>
              </a:defRPr>
            </a:lvl1pPr>
          </a:lstStyle>
          <a:p>
            <a:endParaRPr dirty="0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rPr lang="en-US"/>
              <a:pPr/>
              <a:t>30/09/2024</a:t>
            </a:fld>
            <a:endParaRPr lang="it-IT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10287000" cy="990600"/>
          </a:xfrm>
        </p:spPr>
        <p:txBody>
          <a:bodyPr>
            <a:noAutofit/>
          </a:bodyPr>
          <a:lstStyle>
            <a:lvl1pPr>
              <a:defRPr sz="2400">
                <a:latin typeface="Muli Regular"/>
                <a:cs typeface="Muli Regular"/>
              </a:defRPr>
            </a:lvl1pPr>
            <a:lvl2pPr marL="742950" indent="-285750">
              <a:buFont typeface="Courier New"/>
              <a:buChar char="o"/>
              <a:defRPr sz="2400">
                <a:latin typeface="Muli Regular"/>
                <a:cs typeface="Muli Regular"/>
              </a:defRPr>
            </a:lvl2pPr>
            <a:lvl3pPr marL="1143000" indent="-228600">
              <a:buFont typeface="Wingdings" charset="2"/>
              <a:buChar char="§"/>
              <a:defRPr sz="2400">
                <a:latin typeface="Muli Regular"/>
                <a:cs typeface="Muli Regular"/>
              </a:defRPr>
            </a:lvl3pPr>
            <a:lvl4pPr>
              <a:defRPr sz="2400">
                <a:latin typeface="Muli Regular"/>
                <a:cs typeface="Muli Regular"/>
              </a:defRPr>
            </a:lvl4pPr>
            <a:lvl5pPr marL="2057400" indent="-228600">
              <a:buFont typeface="Wingdings" charset="2"/>
              <a:buChar char="²"/>
              <a:defRPr sz="2400">
                <a:latin typeface="Muli Regular"/>
                <a:cs typeface="Muli Regular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96" r:id="rId7"/>
    <p:sldLayoutId id="214748369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1129" y="631147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44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ata.panosc.eu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11510077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000" kern="1200" spc="90" dirty="0"/>
              <a:t>OSCARS WP2 Homework (16/09/2024)</a:t>
            </a:r>
            <a:br>
              <a:rPr lang="en-US" sz="4000" kern="1200" spc="90" dirty="0"/>
            </a:br>
            <a:r>
              <a:rPr lang="en-US" sz="4000" kern="1200" spc="90" dirty="0" err="1"/>
              <a:t>PaNOSC</a:t>
            </a:r>
            <a:r>
              <a:rPr lang="en-US" sz="4000" kern="1200" spc="90" dirty="0"/>
              <a:t> Cluster (ESRF, DESY)</a:t>
            </a:r>
            <a:endParaRPr sz="4000"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406940" y="6030054"/>
            <a:ext cx="8537713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OSCARS project has received funding from the European Commission’s Horizon Europe Research and Innovation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grant agreement No. 101129751</a:t>
            </a:r>
            <a:endParaRPr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CD8A7-6B29-4759-AF00-386B23119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70" y="1282184"/>
            <a:ext cx="11271183" cy="5128891"/>
          </a:xfrm>
        </p:spPr>
        <p:txBody>
          <a:bodyPr/>
          <a:lstStyle/>
          <a:p>
            <a:pPr marL="12700" lvl="0" indent="-12700">
              <a:buClr>
                <a:schemeClr val="dk1"/>
              </a:buClr>
              <a:buSzPts val="110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Research Environment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VISA Service + DOI resolved EOSC Data transfer service (CERN FTS) composability; work started in EOSC Future and can be consolidated in OSCARS.</a:t>
            </a: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transfer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uses mostly Globus, this can be a composable service</a:t>
            </a: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many workflow systems can be used to orchestrate multiple software / data transfer e.g. Galaxy / EWOKS. Extend to include dependencies to be installed.</a:t>
            </a: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Software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packaging and installation of software could be ‘composable’ e.g. CVMFS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formats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required for FAIR for running software and long term access e.g. HDF5</a:t>
            </a: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demonstrator of 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Lake using EOSC Data transfer service. </a:t>
            </a:r>
          </a:p>
          <a:p>
            <a:pPr marL="12700" lvl="0" indent="-12700"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1BF8B1-14A9-419B-AA79-0506A7F5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Which services with composability potential?</a:t>
            </a:r>
          </a:p>
        </p:txBody>
      </p:sp>
    </p:spTree>
    <p:extLst>
      <p:ext uri="{BB962C8B-B14F-4D97-AF65-F5344CB8AC3E}">
        <p14:creationId xmlns:p14="http://schemas.microsoft.com/office/powerpoint/2010/main" val="268225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5E3490-1D22-4C6A-B48B-744351596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38" y="1528763"/>
            <a:ext cx="5320390" cy="4600575"/>
          </a:xfrm>
        </p:spPr>
        <p:txBody>
          <a:bodyPr/>
          <a:lstStyle/>
          <a:p>
            <a:r>
              <a:rPr lang="en-US" dirty="0"/>
              <a:t>Use Globus APIs to make a composable service to move data from data repository to users laptop and/or workflows</a:t>
            </a:r>
          </a:p>
          <a:p>
            <a:endParaRPr lang="en-US" dirty="0"/>
          </a:p>
          <a:p>
            <a:r>
              <a:rPr lang="en-US" dirty="0"/>
              <a:t>Will make users lives easier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F99360-A88A-4A04-BD45-3FA29E4C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Composable data transfer with Globus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87DFF-C199-438D-A2E7-16A3F92A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37" y="1108967"/>
            <a:ext cx="6763048" cy="5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81930-043F-49B8-A09F-3D87B9E29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AGREEING ON common solutions with other clusters for: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Software catalogue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can we share catalogues?</a:t>
            </a: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code camps and RSE best practices</a:t>
            </a: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Ontologies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what can we learn from other clusters</a:t>
            </a: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Workflows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sharing via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WorkflowHub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Formats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sharing tools for common formats</a:t>
            </a:r>
          </a:p>
          <a:p>
            <a:pPr marL="1252538" indent="-179388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common training platforms to share training material</a:t>
            </a:r>
          </a:p>
          <a:p>
            <a:endParaRPr lang="en-US" dirty="0"/>
          </a:p>
          <a:p>
            <a:r>
              <a:rPr lang="en-US" dirty="0"/>
              <a:t>Composability becomes too ABSTRACT and does not help scientists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01453-3795-4D96-B123-EF9DAC10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Which challenges or obstacles do you foresee?</a:t>
            </a:r>
          </a:p>
        </p:txBody>
      </p:sp>
    </p:spTree>
    <p:extLst>
      <p:ext uri="{BB962C8B-B14F-4D97-AF65-F5344CB8AC3E}">
        <p14:creationId xmlns:p14="http://schemas.microsoft.com/office/powerpoint/2010/main" val="329432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A8013-915D-49AF-9EC3-63AF536F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07" y="982111"/>
            <a:ext cx="11271183" cy="460057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per ITIL framework, a service is defined as a means of delivering value to customers by facilitating outcomes they want to achieve, without the customer having to manage specific costs and risks. Essentially, a service helps customers reach desired results while minimizing the burden of handling the underlying processes or resources.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consider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Software as a Service (SaaS)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certain conditions to be met ex. Hosted in cloud or USED through web browser than being installed on the local machine of the end user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consider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as a Service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certain conditions to be met ex.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storage, on demand access etc.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B6B73-78CA-482F-AA87-0C20EC5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is a service? </a:t>
            </a:r>
          </a:p>
        </p:txBody>
      </p:sp>
    </p:spTree>
    <p:extLst>
      <p:ext uri="{BB962C8B-B14F-4D97-AF65-F5344CB8AC3E}">
        <p14:creationId xmlns:p14="http://schemas.microsoft.com/office/powerpoint/2010/main" val="64858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96992"/>
            <a:ext cx="731004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dirty="0">
                <a:solidFill>
                  <a:schemeClr val="bg1"/>
                </a:solidFill>
              </a:rPr>
              <a:t>How do </a:t>
            </a:r>
            <a:r>
              <a:rPr lang="en-GB" sz="4000" dirty="0" err="1">
                <a:solidFill>
                  <a:schemeClr val="bg1"/>
                </a:solidFill>
              </a:rPr>
              <a:t>PaN</a:t>
            </a:r>
            <a:r>
              <a:rPr lang="en-GB" sz="4000" dirty="0">
                <a:solidFill>
                  <a:schemeClr val="bg1"/>
                </a:solidFill>
              </a:rPr>
              <a:t> facilities work?</a:t>
            </a:r>
            <a:endParaRPr sz="4000" spc="125" dirty="0">
              <a:solidFill>
                <a:schemeClr val="bg1"/>
              </a:solidFill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latin typeface="Muli" pitchFamily="2" charset="77"/>
                <a:cs typeface="Arial"/>
              </a:rPr>
              <a:t>This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15" dirty="0">
                <a:latin typeface="Muli" pitchFamily="2" charset="77"/>
                <a:cs typeface="Arial"/>
              </a:rPr>
              <a:t>project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15" dirty="0">
                <a:latin typeface="Muli" pitchFamily="2" charset="77"/>
                <a:cs typeface="Arial"/>
              </a:rPr>
              <a:t>has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5" dirty="0">
                <a:latin typeface="Muli" pitchFamily="2" charset="77"/>
                <a:cs typeface="Arial"/>
              </a:rPr>
              <a:t>received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5" dirty="0">
                <a:latin typeface="Muli" pitchFamily="2" charset="77"/>
                <a:cs typeface="Arial"/>
              </a:rPr>
              <a:t>funding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5" dirty="0">
                <a:latin typeface="Muli" pitchFamily="2" charset="77"/>
                <a:cs typeface="Arial"/>
              </a:rPr>
              <a:t>from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0" dirty="0">
                <a:latin typeface="Muli" pitchFamily="2" charset="77"/>
                <a:cs typeface="Arial"/>
              </a:rPr>
              <a:t>the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5" dirty="0">
                <a:latin typeface="Muli" pitchFamily="2" charset="77"/>
                <a:cs typeface="Arial"/>
              </a:rPr>
              <a:t>European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5" dirty="0"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15" dirty="0">
                <a:latin typeface="Muli" pitchFamily="2" charset="77"/>
                <a:cs typeface="Arial"/>
              </a:rPr>
              <a:t>Horizon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30" dirty="0">
                <a:latin typeface="Muli" pitchFamily="2" charset="77"/>
                <a:cs typeface="Arial"/>
              </a:rPr>
              <a:t>2020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5" dirty="0">
                <a:latin typeface="Muli" pitchFamily="2" charset="77"/>
                <a:cs typeface="Arial"/>
              </a:rPr>
              <a:t>research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5" dirty="0">
                <a:latin typeface="Muli" pitchFamily="2" charset="77"/>
                <a:cs typeface="Arial"/>
              </a:rPr>
              <a:t>and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0" dirty="0"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20" dirty="0"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15" dirty="0">
                <a:latin typeface="Muli" pitchFamily="2" charset="77"/>
                <a:cs typeface="Arial"/>
              </a:rPr>
              <a:t>under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30" dirty="0">
                <a:latin typeface="Muli" pitchFamily="2" charset="77"/>
                <a:cs typeface="Arial"/>
              </a:rPr>
              <a:t>grant</a:t>
            </a:r>
            <a:r>
              <a:rPr sz="750" spc="-10" dirty="0">
                <a:latin typeface="Muli" pitchFamily="2" charset="77"/>
                <a:cs typeface="Arial"/>
              </a:rPr>
              <a:t> </a:t>
            </a:r>
            <a:r>
              <a:rPr sz="750" spc="15" dirty="0"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latin typeface="Muli" pitchFamily="2" charset="77"/>
                <a:cs typeface="Arial"/>
              </a:rPr>
              <a:t> No. </a:t>
            </a:r>
            <a:r>
              <a:rPr sz="750" spc="30" dirty="0">
                <a:latin typeface="Muli" pitchFamily="2" charset="77"/>
                <a:cs typeface="Arial"/>
              </a:rPr>
              <a:t>823852</a:t>
            </a:r>
            <a:endParaRPr sz="750" dirty="0">
              <a:latin typeface="Muli" pitchFamily="2" charset="77"/>
              <a:cs typeface="Arial"/>
            </a:endParaRPr>
          </a:p>
        </p:txBody>
      </p:sp>
      <p:grpSp>
        <p:nvGrpSpPr>
          <p:cNvPr id="20" name="Gruppo 49">
            <a:extLst>
              <a:ext uri="{FF2B5EF4-FFF2-40B4-BE49-F238E27FC236}">
                <a16:creationId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1681163" y="6228257"/>
            <a:ext cx="486409" cy="345440"/>
            <a:chOff x="995362" y="6228257"/>
            <a:chExt cx="486409" cy="345440"/>
          </a:xfrm>
        </p:grpSpPr>
        <p:sp>
          <p:nvSpPr>
            <p:cNvPr id="21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223879" y="992143"/>
            <a:ext cx="7162800" cy="4863368"/>
          </a:xfrm>
          <a:prstGeom prst="rect">
            <a:avLst/>
          </a:prstGeom>
          <a:solidFill>
            <a:srgbClr val="E7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1000"/>
              </a:spcAft>
              <a:buFont typeface="Arial" pitchFamily="34" charset="0"/>
              <a:defRPr b="1" kern="1200">
                <a:solidFill>
                  <a:srgbClr val="0098D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500"/>
              </a:spcAft>
              <a:buFont typeface="Arial" pitchFamily="34" charset="0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0098D4"/>
              </a:buClr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8D4"/>
              </a:buClr>
              <a:buFont typeface="ITCOfficinaSans LT Book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User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has an idea / need to study a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Proposal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writes a proposal for one of the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PaN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facilities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Review committee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Reviews proposal and rates scientific quality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Beamline scientist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Review proposal and checks feasibility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err="1">
                <a:solidFill>
                  <a:schemeClr val="tx1"/>
                </a:solidFill>
                <a:latin typeface="Arial"/>
              </a:rPr>
              <a:t>Beamtime</a:t>
            </a:r>
            <a:r>
              <a:rPr lang="en-US" sz="1600" spc="-1" dirty="0">
                <a:solidFill>
                  <a:schemeClr val="tx1"/>
                </a:solidFill>
                <a:latin typeface="Arial"/>
              </a:rPr>
              <a:t> allocated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travels to facility / sends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Experiment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Sample(s) are exposed to beam + data collected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Analysis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Data is reduced,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analysed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+ curated (DOI)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Publication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publishes results (DOI) in peer review journal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28" y="1814804"/>
            <a:ext cx="5148872" cy="32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3178F9-439D-41BC-BBFA-6EFAFEAF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6872"/>
            <a:ext cx="7310043" cy="446276"/>
          </a:xfrm>
        </p:spPr>
        <p:txBody>
          <a:bodyPr/>
          <a:lstStyle/>
          <a:p>
            <a:r>
              <a:rPr lang="en-US" dirty="0" err="1">
                <a:solidFill>
                  <a:srgbClr val="AA456D"/>
                </a:solidFill>
              </a:rPr>
              <a:t>PaNOSC</a:t>
            </a:r>
            <a:r>
              <a:rPr lang="en-US" dirty="0">
                <a:solidFill>
                  <a:srgbClr val="AA456D"/>
                </a:solidFill>
              </a:rPr>
              <a:t> lustrum – 5 years of </a:t>
            </a:r>
            <a:r>
              <a:rPr lang="en-US" dirty="0" err="1">
                <a:solidFill>
                  <a:srgbClr val="AA456D"/>
                </a:solidFill>
              </a:rPr>
              <a:t>PaNOSC</a:t>
            </a:r>
            <a:endParaRPr lang="en-US" dirty="0">
              <a:solidFill>
                <a:srgbClr val="AA456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9BEE1-7666-480A-921E-DA330648CF5A}"/>
              </a:ext>
            </a:extLst>
          </p:cNvPr>
          <p:cNvSpPr/>
          <p:nvPr/>
        </p:nvSpPr>
        <p:spPr>
          <a:xfrm>
            <a:off x="457200" y="2852936"/>
            <a:ext cx="8982973" cy="32162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PANOSC: the photon and neutron open science cloud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Photon and Neutron FAIR Data Commons: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Data Portal - </a:t>
            </a:r>
            <a:r>
              <a:rPr lang="en-US" sz="1600" u="sng" dirty="0">
                <a:solidFill>
                  <a:srgbClr val="024B9C"/>
                </a:solidFill>
                <a:cs typeface="Arial" panose="020B0604020202020204" pitchFamily="34" charset="0"/>
                <a:hlinkClick r:id="rId2"/>
              </a:rPr>
              <a:t>https://data.panosc.eu</a:t>
            </a:r>
            <a:endParaRPr lang="en-US" sz="1600" u="sng" dirty="0">
              <a:solidFill>
                <a:srgbClr val="024B9C"/>
              </a:solidFill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FAIR data policy and DMPs                       → 90% of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 (15)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Standardised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metadata (Nexus/HDF5)      → ALL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Ris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(18)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Federated search API for data catalogues → 8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Open Data portal for FAIR data                  → 8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PaNs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Community AAI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UmbrellaId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                     → 90%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 (15)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JupyterLab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notebooks service                   → 90%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RIs, 100s users daily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Nexus/HDF5 web visualization                  → ALL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RIs, 1000s worldwide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Remote data analysis with VISA                → 8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RIs, 100s users monthly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Simulation software (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ViNYL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)                      → 4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RIs, 10s users monthly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-learning platform (pan-learning.org)   → 100s users monthly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A8C79-3AC0-4C60-AB90-E8CD20F1E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6" y="355339"/>
            <a:ext cx="6657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3178F9-439D-41BC-BBFA-6EFAFEAF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AA456D"/>
                </a:solidFill>
              </a:rPr>
              <a:t>PaNOSC</a:t>
            </a:r>
            <a:r>
              <a:rPr lang="en-US" dirty="0">
                <a:solidFill>
                  <a:srgbClr val="AA456D"/>
                </a:solidFill>
              </a:rPr>
              <a:t> lustrum – next 4 years of </a:t>
            </a:r>
            <a:r>
              <a:rPr lang="en-US" dirty="0" err="1">
                <a:solidFill>
                  <a:srgbClr val="AA456D"/>
                </a:solidFill>
              </a:rPr>
              <a:t>PaNOSC</a:t>
            </a:r>
            <a:endParaRPr lang="en-US" dirty="0">
              <a:solidFill>
                <a:srgbClr val="AA456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9BEE1-7666-480A-921E-DA330648CF5A}"/>
              </a:ext>
            </a:extLst>
          </p:cNvPr>
          <p:cNvSpPr/>
          <p:nvPr/>
        </p:nvSpPr>
        <p:spPr>
          <a:xfrm>
            <a:off x="457200" y="2852936"/>
            <a:ext cx="8982973" cy="32162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PANOSC: the photon and neutron open science cloud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Photon and Neutron FAIR Data Commons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: OSCARS</a:t>
            </a:r>
            <a:endParaRPr lang="en-US" sz="1600" u="sng" dirty="0">
              <a:solidFill>
                <a:srgbClr val="024B9C"/>
              </a:solidFill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FAIR data policy and DMPs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                    → 50% FAIR 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Standardised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metadata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(Nexus/HDF5)      → OSCARS +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Federated search API for data catalogues 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→ OSCARS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Open Data portal for FAIR data                  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→ OSCARS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strike="sngStrike" dirty="0">
                <a:solidFill>
                  <a:srgbClr val="00B050"/>
                </a:solidFill>
                <a:cs typeface="Arial" panose="020B0604020202020204" pitchFamily="34" charset="0"/>
              </a:rPr>
              <a:t>Community AAI </a:t>
            </a:r>
            <a:r>
              <a:rPr lang="en-US" sz="1600" strike="sngStrike" dirty="0" err="1">
                <a:solidFill>
                  <a:srgbClr val="00B050"/>
                </a:solidFill>
                <a:cs typeface="Arial" panose="020B0604020202020204" pitchFamily="34" charset="0"/>
              </a:rPr>
              <a:t>UmbrellaId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                     → replace with EOSC AAI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JupyterLab</a:t>
            </a: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 notebooks service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                →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PaNOSC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service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Nexus/HDF5 web visualization                  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→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PaNOSC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service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Remote data analysis with VISA                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→ OSCARS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Simulation software (</a:t>
            </a:r>
            <a:r>
              <a:rPr lang="en-US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ViNYL</a:t>
            </a: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                   →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PaN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-learning platform (pan-learning.org)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  → OSCARS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8ED85-C389-437A-803D-1E851E18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3" y="1310289"/>
            <a:ext cx="3615328" cy="1112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99B9A-167B-4118-A41E-F33CD8B3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163740"/>
            <a:ext cx="560834" cy="530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36B1A-83EA-4034-81B9-FEECAF79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684906"/>
            <a:ext cx="560834" cy="530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D47A2-B724-4353-AC2A-B99CDB96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96" y="4144943"/>
            <a:ext cx="560834" cy="530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81DDA2-8BCF-46DF-9ED7-9330F405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57" y="5018009"/>
            <a:ext cx="560834" cy="530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0781E-0BCC-4A4E-B3E3-897EC9733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5495142"/>
            <a:ext cx="560834" cy="530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04942-49DE-4356-9814-D868EE7F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57" y="4161329"/>
            <a:ext cx="560834" cy="5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F2EB6-B7E2-4E67-8E85-5E589646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265" y="1128712"/>
            <a:ext cx="6037906" cy="5043979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find the right software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packaged for my platform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run it remotely and locally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there documentation + training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to find training datasets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Workflows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workflow tool to use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to run the workflows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to find examples of workflows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AI/ML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Making LLM a composable service to search corpus of text e.g.  logbooks, documentation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4A989-5ECC-4560-B275-10BC4CED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Needs of </a:t>
            </a:r>
            <a:r>
              <a:rPr lang="en-US" sz="4000" dirty="0" err="1"/>
              <a:t>PaN</a:t>
            </a:r>
            <a:r>
              <a:rPr lang="en-US" sz="4000" dirty="0"/>
              <a:t> users for composability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377C3F2-B667-45A5-875E-12C448A95F7A}"/>
              </a:ext>
            </a:extLst>
          </p:cNvPr>
          <p:cNvSpPr txBox="1">
            <a:spLocks/>
          </p:cNvSpPr>
          <p:nvPr/>
        </p:nvSpPr>
        <p:spPr>
          <a:xfrm>
            <a:off x="6185257" y="1128711"/>
            <a:ext cx="6202294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data format to use?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define metadata 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NeXus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compression to use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tools to use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Repositories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Metadata for data reuse e.g. sample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Searching repositories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Sharing data with communities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Sharing training platforms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Making training a composable service which can be called from a workflow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72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F2EB6-B7E2-4E67-8E85-5E589646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441" y="852902"/>
            <a:ext cx="11271183" cy="4600575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190 services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(specific purpose + general purpose services)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160 software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to be verified if these software can be considered into Software as a Service category (SaaS)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110 data sources: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be verified if these data sources can be considered into Data as a Service category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Photon and Neutron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community, service developers can be categorized into two broad groups: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Specialized services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by scientists for very specific data analysis and/or visualization or other tasks e.g.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CrystFEL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used in serial crystallography analysis and visualization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infrastructure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ex. VISA that provides remote access to computing resources, data repository.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4A989-5ECC-4560-B275-10BC4CED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" sz="4000" dirty="0"/>
              <a:t>What is PANOSC portfolio status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328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3281E-2477-4B7A-8815-893B4348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37" y="4234070"/>
            <a:ext cx="11271183" cy="189526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A developers should be willing to make necessary changes to make it composable with Service B and vice-versa.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important to ensure both the services are active and supported by the developers.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software services require data in a pre-defined format, are data formats a service?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065FD-F9A0-4C54-A9CD-51EDD4D8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Possible definition of composability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A04FA-3639-4578-A686-E3DFE783A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308" r="-107" b="29467"/>
          <a:stretch/>
        </p:blipFill>
        <p:spPr>
          <a:xfrm>
            <a:off x="298837" y="1147968"/>
            <a:ext cx="11119901" cy="29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57594-AEED-4678-B100-E41CA363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407" y="1608842"/>
            <a:ext cx="6087528" cy="4600575"/>
          </a:xfrm>
        </p:spPr>
        <p:txBody>
          <a:bodyPr/>
          <a:lstStyle/>
          <a:p>
            <a:r>
              <a:rPr lang="en-US" dirty="0"/>
              <a:t>Composability is </a:t>
            </a:r>
            <a:r>
              <a:rPr lang="en-US" b="1" dirty="0"/>
              <a:t>a system design principle that deals with the inter-relationships of components</a:t>
            </a:r>
            <a:r>
              <a:rPr lang="en-US" dirty="0"/>
              <a:t>. A highly composable system provides components that can be selected and assembled in various combinations to satisfy specific user requirements. (Wikipedia)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need to define:</a:t>
            </a:r>
          </a:p>
          <a:p>
            <a:pPr lvl="1"/>
            <a:r>
              <a:rPr lang="en-US" b="1" dirty="0"/>
              <a:t>components</a:t>
            </a:r>
            <a:r>
              <a:rPr lang="en-US" dirty="0"/>
              <a:t> + </a:t>
            </a:r>
            <a:r>
              <a:rPr lang="en-US" b="1" dirty="0"/>
              <a:t>system +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20F71-91A1-42FB-B66C-08EA3FF1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860" y="267128"/>
            <a:ext cx="9883583" cy="492224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Composability – what is it and for whom?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7134C-80CE-40C5-AA72-D177EC62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2" t="10625" r="23735" b="9064"/>
          <a:stretch/>
        </p:blipFill>
        <p:spPr>
          <a:xfrm>
            <a:off x="6520666" y="1608842"/>
            <a:ext cx="5242927" cy="44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E832D2-376B-4BE2-B3CD-0FB9D93A99E3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5671336" y="1595221"/>
            <a:ext cx="6414498" cy="45032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57594-AEED-4678-B100-E41CA363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66" y="1251361"/>
            <a:ext cx="8063590" cy="4600575"/>
          </a:xfrm>
        </p:spPr>
        <p:txBody>
          <a:bodyPr/>
          <a:lstStyle/>
          <a:p>
            <a:r>
              <a:rPr lang="en-US" sz="4000" dirty="0"/>
              <a:t>Composability in reality means </a:t>
            </a:r>
            <a:r>
              <a:rPr lang="en-US" sz="4000" b="1" dirty="0"/>
              <a:t>making things easier to use, deploy, mix + match</a:t>
            </a:r>
          </a:p>
          <a:p>
            <a:r>
              <a:rPr lang="en-US" b="1" dirty="0"/>
              <a:t>Workflows</a:t>
            </a:r>
          </a:p>
          <a:p>
            <a:r>
              <a:rPr lang="en-US" b="1" dirty="0"/>
              <a:t>Software packaging</a:t>
            </a:r>
          </a:p>
          <a:p>
            <a:r>
              <a:rPr lang="en-US" b="1" dirty="0"/>
              <a:t>Data accessibility</a:t>
            </a:r>
          </a:p>
          <a:p>
            <a:r>
              <a:rPr lang="en-US" b="1" dirty="0"/>
              <a:t>Multi-platform support </a:t>
            </a:r>
            <a:br>
              <a:rPr lang="en-US" b="1" dirty="0"/>
            </a:br>
            <a:r>
              <a:rPr lang="en-US" dirty="0"/>
              <a:t>e.g. notebooks, workflows, </a:t>
            </a:r>
            <a:br>
              <a:rPr lang="en-US" dirty="0"/>
            </a:br>
            <a:r>
              <a:rPr lang="en-US" dirty="0"/>
              <a:t>VMs, clusters, laptops, etc.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20F71-91A1-42FB-B66C-08EA3FF1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/>
              <a:t>Composability in reality </a:t>
            </a:r>
          </a:p>
        </p:txBody>
      </p:sp>
    </p:spTree>
    <p:extLst>
      <p:ext uri="{BB962C8B-B14F-4D97-AF65-F5344CB8AC3E}">
        <p14:creationId xmlns:p14="http://schemas.microsoft.com/office/powerpoint/2010/main" val="3405784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1193</Words>
  <Application>Microsoft Office PowerPoint</Application>
  <PresentationFormat>Widescreen</PresentationFormat>
  <Paragraphs>118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Courier New</vt:lpstr>
      <vt:lpstr>Muli</vt:lpstr>
      <vt:lpstr>Muli Black</vt:lpstr>
      <vt:lpstr>Muli Regular</vt:lpstr>
      <vt:lpstr>Wingdings</vt:lpstr>
      <vt:lpstr>Tema di Office</vt:lpstr>
      <vt:lpstr>1_Tema di Office</vt:lpstr>
      <vt:lpstr>2_Tema di Office</vt:lpstr>
      <vt:lpstr>3_Tema di Office</vt:lpstr>
      <vt:lpstr>5_Tema di Office</vt:lpstr>
      <vt:lpstr>4_Tema di Office</vt:lpstr>
      <vt:lpstr>OSCARS WP2 Homework (16/09/2024) PaNOSC Cluster (ESRF, DESY)</vt:lpstr>
      <vt:lpstr>How do PaN facilities work?</vt:lpstr>
      <vt:lpstr>PaNOSC lustrum – 5 years of PaNOSC</vt:lpstr>
      <vt:lpstr>PaNOSC lustrum – next 4 years of PaNOSC</vt:lpstr>
      <vt:lpstr>Needs of PaN users for composability </vt:lpstr>
      <vt:lpstr>What is PANOSC portfolio status ?</vt:lpstr>
      <vt:lpstr>Possible definition of composability</vt:lpstr>
      <vt:lpstr>Composability – what is it and for whom?</vt:lpstr>
      <vt:lpstr>Composability in reality </vt:lpstr>
      <vt:lpstr>Which services with composability potential?</vt:lpstr>
      <vt:lpstr>Composable data transfer with Globus</vt:lpstr>
      <vt:lpstr>Which challenges or obstacles do you foresee?</vt:lpstr>
      <vt:lpstr>PowerPoint Presentation</vt:lpstr>
      <vt:lpstr>What is a service?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OSCARS WP2 Homework (16/09/2024) PaNOSC Cluster (ESRF, DESY)</dc:title>
  <dc:creator>Andrea Greco</dc:creator>
  <cp:lastModifiedBy>Andrew Goetz</cp:lastModifiedBy>
  <cp:revision>16</cp:revision>
  <dcterms:created xsi:type="dcterms:W3CDTF">2023-12-14T13:12:42Z</dcterms:created>
  <dcterms:modified xsi:type="dcterms:W3CDTF">2024-09-30T13:04:35Z</dcterms:modified>
</cp:coreProperties>
</file>