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  <p:sldMasterId id="2147483657" r:id="rId3"/>
    <p:sldMasterId id="2147483669" r:id="rId4"/>
    <p:sldMasterId id="2147483695" r:id="rId5"/>
  </p:sldMasterIdLst>
  <p:notesMasterIdLst>
    <p:notesMasterId r:id="rId26"/>
  </p:notesMasterIdLst>
  <p:handoutMasterIdLst>
    <p:handoutMasterId r:id="rId27"/>
  </p:handoutMasterIdLst>
  <p:sldIdLst>
    <p:sldId id="1559" r:id="rId6"/>
    <p:sldId id="1601" r:id="rId7"/>
    <p:sldId id="1641" r:id="rId8"/>
    <p:sldId id="1606" r:id="rId9"/>
    <p:sldId id="1634" r:id="rId10"/>
    <p:sldId id="1635" r:id="rId11"/>
    <p:sldId id="1636" r:id="rId12"/>
    <p:sldId id="1637" r:id="rId13"/>
    <p:sldId id="1620" r:id="rId14"/>
    <p:sldId id="1618" r:id="rId15"/>
    <p:sldId id="1622" r:id="rId16"/>
    <p:sldId id="275" r:id="rId17"/>
    <p:sldId id="377" r:id="rId18"/>
    <p:sldId id="375" r:id="rId19"/>
    <p:sldId id="256" r:id="rId20"/>
    <p:sldId id="1642" r:id="rId21"/>
    <p:sldId id="1612" r:id="rId22"/>
    <p:sldId id="293" r:id="rId23"/>
    <p:sldId id="1640" r:id="rId24"/>
    <p:sldId id="1643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9620"/>
    <a:srgbClr val="009051"/>
    <a:srgbClr val="253AEA"/>
    <a:srgbClr val="FFFFDC"/>
    <a:srgbClr val="EFCFED"/>
    <a:srgbClr val="9B2FB1"/>
    <a:srgbClr val="DE9DDB"/>
    <a:srgbClr val="D541F0"/>
    <a:srgbClr val="F26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33"/>
    <p:restoredTop sz="95255" autoAdjust="0"/>
  </p:normalViewPr>
  <p:slideViewPr>
    <p:cSldViewPr>
      <p:cViewPr varScale="1">
        <p:scale>
          <a:sx n="114" d="100"/>
          <a:sy n="114" d="100"/>
        </p:scale>
        <p:origin x="18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3344"/>
    </p:cViewPr>
  </p:sorterViewPr>
  <p:notesViewPr>
    <p:cSldViewPr>
      <p:cViewPr varScale="1">
        <p:scale>
          <a:sx n="87" d="100"/>
          <a:sy n="87" d="100"/>
        </p:scale>
        <p:origin x="29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401A5-89A2-DE4E-A7E8-76F7DF4076D7}" type="datetimeFigureOut">
              <a:rPr lang="fr-FR" smtClean="0"/>
              <a:pPr/>
              <a:t>11/10/2024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AG GDR MI2B 09-11 Octobre 2024 Grenoble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0C4CC-ED56-4745-8441-14A833FB22A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65490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0FCED-F223-4B31-93DD-9846C9826285}" type="datetimeFigureOut">
              <a:rPr lang="fr-FR" smtClean="0"/>
              <a:pPr/>
              <a:t>11/10/2024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/>
              <a:t>AG GDR MI2B 09-11 </a:t>
            </a:r>
            <a:r>
              <a:rPr lang="de-DE" dirty="0" err="1"/>
              <a:t>Octobre</a:t>
            </a:r>
            <a:r>
              <a:rPr lang="de-DE" dirty="0"/>
              <a:t> 2024 Grenoble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27C41-B970-468B-A18C-4A18AA2426A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89949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34722-7727-44DE-BB3B-88AC943CBC4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1085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34722-7727-44DE-BB3B-88AC943CBC4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72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7" name="Forme libre 6"/>
          <p:cNvSpPr/>
          <p:nvPr userDrawn="1"/>
        </p:nvSpPr>
        <p:spPr>
          <a:xfrm>
            <a:off x="971600" y="2996952"/>
            <a:ext cx="7704856" cy="830338"/>
          </a:xfrm>
          <a:custGeom>
            <a:avLst/>
            <a:gdLst>
              <a:gd name="connsiteX0" fmla="*/ 0 w 6152511"/>
              <a:gd name="connsiteY0" fmla="*/ 776745 h 830338"/>
              <a:gd name="connsiteX1" fmla="*/ 3883849 w 6152511"/>
              <a:gd name="connsiteY1" fmla="*/ 764416 h 830338"/>
              <a:gd name="connsiteX2" fmla="*/ 5720972 w 6152511"/>
              <a:gd name="connsiteY2" fmla="*/ 776745 h 830338"/>
              <a:gd name="connsiteX3" fmla="*/ 6090862 w 6152511"/>
              <a:gd name="connsiteY3" fmla="*/ 19 h 830338"/>
              <a:gd name="connsiteX4" fmla="*/ 6152511 w 6152511"/>
              <a:gd name="connsiteY4" fmla="*/ 801403 h 830338"/>
              <a:gd name="connsiteX5" fmla="*/ 6152511 w 6152511"/>
              <a:gd name="connsiteY5" fmla="*/ 801403 h 83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511" h="830338">
                <a:moveTo>
                  <a:pt x="0" y="776745"/>
                </a:moveTo>
                <a:lnTo>
                  <a:pt x="3883849" y="764416"/>
                </a:lnTo>
                <a:cubicBezTo>
                  <a:pt x="4837344" y="764416"/>
                  <a:pt x="5353136" y="904145"/>
                  <a:pt x="5720972" y="776745"/>
                </a:cubicBezTo>
                <a:cubicBezTo>
                  <a:pt x="6088808" y="649345"/>
                  <a:pt x="6018939" y="-4091"/>
                  <a:pt x="6090862" y="19"/>
                </a:cubicBezTo>
                <a:cubicBezTo>
                  <a:pt x="6162785" y="4129"/>
                  <a:pt x="6142236" y="667839"/>
                  <a:pt x="6152511" y="801403"/>
                </a:cubicBezTo>
                <a:lnTo>
                  <a:pt x="6152511" y="801403"/>
                </a:lnTo>
              </a:path>
            </a:pathLst>
          </a:custGeom>
          <a:ln w="57150" cmpd="sng">
            <a:solidFill>
              <a:srgbClr val="008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453336"/>
            <a:ext cx="108012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0" name="Espace réservé du pied de page 4"/>
          <p:cNvSpPr txBox="1">
            <a:spLocks/>
          </p:cNvSpPr>
          <p:nvPr userDrawn="1"/>
        </p:nvSpPr>
        <p:spPr>
          <a:xfrm>
            <a:off x="1388368" y="6453336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i="0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AG GDR MI2B  09-11 Octobre 2024 Grenoble</a:t>
            </a:r>
            <a:endParaRPr lang="fr-B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584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80" indent="0">
              <a:buNone/>
              <a:defRPr sz="1778" b="1"/>
            </a:lvl2pPr>
            <a:lvl3pPr marL="812760" indent="0">
              <a:buNone/>
              <a:defRPr sz="1600" b="1"/>
            </a:lvl3pPr>
            <a:lvl4pPr marL="1219140" indent="0">
              <a:buNone/>
              <a:defRPr sz="1422" b="1"/>
            </a:lvl4pPr>
            <a:lvl5pPr marL="1625520" indent="0">
              <a:buNone/>
              <a:defRPr sz="1422" b="1"/>
            </a:lvl5pPr>
            <a:lvl6pPr marL="2031901" indent="0">
              <a:buNone/>
              <a:defRPr sz="1422" b="1"/>
            </a:lvl6pPr>
            <a:lvl7pPr marL="2438280" indent="0">
              <a:buNone/>
              <a:defRPr sz="1422" b="1"/>
            </a:lvl7pPr>
            <a:lvl8pPr marL="2844661" indent="0">
              <a:buNone/>
              <a:defRPr sz="1422" b="1"/>
            </a:lvl8pPr>
            <a:lvl9pPr marL="3251041" indent="0">
              <a:buNone/>
              <a:defRPr sz="142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80" indent="0">
              <a:buNone/>
              <a:defRPr sz="1778" b="1"/>
            </a:lvl2pPr>
            <a:lvl3pPr marL="812760" indent="0">
              <a:buNone/>
              <a:defRPr sz="1600" b="1"/>
            </a:lvl3pPr>
            <a:lvl4pPr marL="1219140" indent="0">
              <a:buNone/>
              <a:defRPr sz="1422" b="1"/>
            </a:lvl4pPr>
            <a:lvl5pPr marL="1625520" indent="0">
              <a:buNone/>
              <a:defRPr sz="1422" b="1"/>
            </a:lvl5pPr>
            <a:lvl6pPr marL="2031901" indent="0">
              <a:buNone/>
              <a:defRPr sz="1422" b="1"/>
            </a:lvl6pPr>
            <a:lvl7pPr marL="2438280" indent="0">
              <a:buNone/>
              <a:defRPr sz="1422" b="1"/>
            </a:lvl7pPr>
            <a:lvl8pPr marL="2844661" indent="0">
              <a:buNone/>
              <a:defRPr sz="1422" b="1"/>
            </a:lvl8pPr>
            <a:lvl9pPr marL="3251041" indent="0">
              <a:buNone/>
              <a:defRPr sz="1422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089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320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409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380" indent="0">
              <a:buNone/>
              <a:defRPr sz="1245"/>
            </a:lvl2pPr>
            <a:lvl3pPr marL="812760" indent="0">
              <a:buNone/>
              <a:defRPr sz="1067"/>
            </a:lvl3pPr>
            <a:lvl4pPr marL="1219140" indent="0">
              <a:buNone/>
              <a:defRPr sz="889"/>
            </a:lvl4pPr>
            <a:lvl5pPr marL="1625520" indent="0">
              <a:buNone/>
              <a:defRPr sz="889"/>
            </a:lvl5pPr>
            <a:lvl6pPr marL="2031901" indent="0">
              <a:buNone/>
              <a:defRPr sz="889"/>
            </a:lvl6pPr>
            <a:lvl7pPr marL="2438280" indent="0">
              <a:buNone/>
              <a:defRPr sz="889"/>
            </a:lvl7pPr>
            <a:lvl8pPr marL="2844661" indent="0">
              <a:buNone/>
              <a:defRPr sz="889"/>
            </a:lvl8pPr>
            <a:lvl9pPr marL="3251041" indent="0">
              <a:buNone/>
              <a:defRPr sz="88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043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84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844"/>
            </a:lvl1pPr>
            <a:lvl2pPr marL="406380" indent="0">
              <a:buNone/>
              <a:defRPr sz="2489"/>
            </a:lvl2pPr>
            <a:lvl3pPr marL="812760" indent="0">
              <a:buNone/>
              <a:defRPr sz="2133"/>
            </a:lvl3pPr>
            <a:lvl4pPr marL="1219140" indent="0">
              <a:buNone/>
              <a:defRPr sz="1778"/>
            </a:lvl4pPr>
            <a:lvl5pPr marL="1625520" indent="0">
              <a:buNone/>
              <a:defRPr sz="1778"/>
            </a:lvl5pPr>
            <a:lvl6pPr marL="2031901" indent="0">
              <a:buNone/>
              <a:defRPr sz="1778"/>
            </a:lvl6pPr>
            <a:lvl7pPr marL="2438280" indent="0">
              <a:buNone/>
              <a:defRPr sz="1778"/>
            </a:lvl7pPr>
            <a:lvl8pPr marL="2844661" indent="0">
              <a:buNone/>
              <a:defRPr sz="1778"/>
            </a:lvl8pPr>
            <a:lvl9pPr marL="3251041" indent="0">
              <a:buNone/>
              <a:defRPr sz="1778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422"/>
            </a:lvl1pPr>
            <a:lvl2pPr marL="406380" indent="0">
              <a:buNone/>
              <a:defRPr sz="1245"/>
            </a:lvl2pPr>
            <a:lvl3pPr marL="812760" indent="0">
              <a:buNone/>
              <a:defRPr sz="1067"/>
            </a:lvl3pPr>
            <a:lvl4pPr marL="1219140" indent="0">
              <a:buNone/>
              <a:defRPr sz="889"/>
            </a:lvl4pPr>
            <a:lvl5pPr marL="1625520" indent="0">
              <a:buNone/>
              <a:defRPr sz="889"/>
            </a:lvl5pPr>
            <a:lvl6pPr marL="2031901" indent="0">
              <a:buNone/>
              <a:defRPr sz="889"/>
            </a:lvl6pPr>
            <a:lvl7pPr marL="2438280" indent="0">
              <a:buNone/>
              <a:defRPr sz="889"/>
            </a:lvl7pPr>
            <a:lvl8pPr marL="2844661" indent="0">
              <a:buNone/>
              <a:defRPr sz="889"/>
            </a:lvl8pPr>
            <a:lvl9pPr marL="3251041" indent="0">
              <a:buNone/>
              <a:defRPr sz="889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408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15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796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82E9D6-1F60-D349-BD9F-1EA92008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AA1E58C-F0BF-427D-90B8-66FE61E2B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25C09D0-3190-402C-A75C-601FF9A4A7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5942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 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6B471B-E7F2-4243-ACEA-22341C25C0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A79D8F-55D3-4EB2-AC8F-00F5004BB8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03541F62-F8F0-4192-B023-9DFB99F9846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59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6512" y="44624"/>
            <a:ext cx="7416824" cy="5760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1063277"/>
            <a:ext cx="8856984" cy="524604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>
              <a:buClr>
                <a:srgbClr val="FF6600"/>
              </a:buClr>
              <a:buSzPct val="100000"/>
              <a:buFont typeface="Wingdings" charset="2"/>
              <a:buChar char="q"/>
              <a:defRPr sz="2400"/>
            </a:lvl1pPr>
            <a:lvl2pPr marL="742950" indent="-285750">
              <a:buClr>
                <a:srgbClr val="FF6600"/>
              </a:buClr>
              <a:buFont typeface="Wingdings" charset="2"/>
              <a:buChar char="Ø"/>
              <a:defRPr sz="2000"/>
            </a:lvl2pPr>
            <a:lvl3pPr marL="1143000" indent="-228600">
              <a:buClr>
                <a:srgbClr val="FF6600"/>
              </a:buClr>
              <a:buFont typeface="Wingdings" charset="2"/>
              <a:buChar char="ü"/>
              <a:defRPr sz="1800"/>
            </a:lvl3pPr>
            <a:lvl4pPr>
              <a:buClr>
                <a:srgbClr val="FF6600"/>
              </a:buClr>
              <a:defRPr sz="1600"/>
            </a:lvl4pPr>
            <a:lvl5pPr>
              <a:buClr>
                <a:srgbClr val="FF6600"/>
              </a:buClr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1388368" y="6520259"/>
            <a:ext cx="66400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0" i="0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AG GDR MI2B  09-11 Octobre 2024 Grenoble</a:t>
            </a:r>
            <a:endParaRPr lang="fr-BE" dirty="0"/>
          </a:p>
        </p:txBody>
      </p:sp>
      <p:cxnSp>
        <p:nvCxnSpPr>
          <p:cNvPr id="11" name="Connecteur droit 10"/>
          <p:cNvCxnSpPr/>
          <p:nvPr userDrawn="1"/>
        </p:nvCxnSpPr>
        <p:spPr bwMode="auto">
          <a:xfrm flipH="1">
            <a:off x="1331640" y="6525344"/>
            <a:ext cx="7740352" cy="0"/>
          </a:xfrm>
          <a:prstGeom prst="line">
            <a:avLst/>
          </a:prstGeom>
          <a:ln w="57150" cmpd="sng">
            <a:solidFill>
              <a:srgbClr val="008000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 userDrawn="1"/>
        </p:nvSpPr>
        <p:spPr>
          <a:xfrm>
            <a:off x="35496" y="44624"/>
            <a:ext cx="7704856" cy="686322"/>
          </a:xfrm>
          <a:custGeom>
            <a:avLst/>
            <a:gdLst>
              <a:gd name="connsiteX0" fmla="*/ 0 w 6152511"/>
              <a:gd name="connsiteY0" fmla="*/ 776745 h 830338"/>
              <a:gd name="connsiteX1" fmla="*/ 3883849 w 6152511"/>
              <a:gd name="connsiteY1" fmla="*/ 764416 h 830338"/>
              <a:gd name="connsiteX2" fmla="*/ 5720972 w 6152511"/>
              <a:gd name="connsiteY2" fmla="*/ 776745 h 830338"/>
              <a:gd name="connsiteX3" fmla="*/ 6090862 w 6152511"/>
              <a:gd name="connsiteY3" fmla="*/ 19 h 830338"/>
              <a:gd name="connsiteX4" fmla="*/ 6152511 w 6152511"/>
              <a:gd name="connsiteY4" fmla="*/ 801403 h 830338"/>
              <a:gd name="connsiteX5" fmla="*/ 6152511 w 6152511"/>
              <a:gd name="connsiteY5" fmla="*/ 801403 h 830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52511" h="830338">
                <a:moveTo>
                  <a:pt x="0" y="776745"/>
                </a:moveTo>
                <a:lnTo>
                  <a:pt x="3883849" y="764416"/>
                </a:lnTo>
                <a:cubicBezTo>
                  <a:pt x="4837344" y="764416"/>
                  <a:pt x="5353136" y="904145"/>
                  <a:pt x="5720972" y="776745"/>
                </a:cubicBezTo>
                <a:cubicBezTo>
                  <a:pt x="6088808" y="649345"/>
                  <a:pt x="6018939" y="-4091"/>
                  <a:pt x="6090862" y="19"/>
                </a:cubicBezTo>
                <a:cubicBezTo>
                  <a:pt x="6162785" y="4129"/>
                  <a:pt x="6142236" y="667839"/>
                  <a:pt x="6152511" y="801403"/>
                </a:cubicBezTo>
                <a:lnTo>
                  <a:pt x="6152511" y="801403"/>
                </a:lnTo>
              </a:path>
            </a:pathLst>
          </a:custGeom>
          <a:ln w="57150" cmpd="sng">
            <a:solidFill>
              <a:srgbClr val="008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 Titre,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0C18F-9A7B-7147-8C94-E1342907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9D86B4-466B-BD42-92B8-4D73954B489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580442" y="2205567"/>
            <a:ext cx="174625" cy="497416"/>
            <a:chOff x="507" y="1029"/>
            <a:chExt cx="110" cy="235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1183BF54-D0A0-674B-A734-F560D03A7A5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07" y="1029"/>
              <a:ext cx="110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4D06D18C-DB51-484B-BBAF-24F14FDB84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1" y="1042"/>
              <a:ext cx="99" cy="211"/>
            </a:xfrm>
            <a:custGeom>
              <a:avLst/>
              <a:gdLst>
                <a:gd name="T0" fmla="*/ 381 w 381"/>
                <a:gd name="T1" fmla="*/ 825 h 825"/>
                <a:gd name="T2" fmla="*/ 381 w 381"/>
                <a:gd name="T3" fmla="*/ 825 h 825"/>
                <a:gd name="T4" fmla="*/ 0 w 381"/>
                <a:gd name="T5" fmla="*/ 825 h 825"/>
                <a:gd name="T6" fmla="*/ 0 w 381"/>
                <a:gd name="T7" fmla="*/ 0 h 825"/>
                <a:gd name="T8" fmla="*/ 375 w 381"/>
                <a:gd name="T9" fmla="*/ 0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" h="825">
                  <a:moveTo>
                    <a:pt x="381" y="825"/>
                  </a:moveTo>
                  <a:lnTo>
                    <a:pt x="381" y="825"/>
                  </a:lnTo>
                  <a:lnTo>
                    <a:pt x="0" y="825"/>
                  </a:lnTo>
                  <a:lnTo>
                    <a:pt x="0" y="0"/>
                  </a:lnTo>
                  <a:lnTo>
                    <a:pt x="375" y="0"/>
                  </a:lnTo>
                </a:path>
              </a:pathLst>
            </a:custGeom>
            <a:noFill/>
            <a:ln w="444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sz="1800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B5E69F-633C-452A-8B2B-0E249B9A463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27E546-88E3-4851-9A6E-08837991BC2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A9CA8B37-30B9-4C7E-B723-2AEF940CEAB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72730" y="2457449"/>
            <a:ext cx="7749778" cy="36004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EAFB813-0B68-41D3-9012-C51E879433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126" y="1700219"/>
            <a:ext cx="7749381" cy="528000"/>
          </a:xfrm>
          <a:noFill/>
        </p:spPr>
        <p:txBody>
          <a:bodyPr lIns="72000" tIns="72000" anchor="t">
            <a:noAutofit/>
          </a:bodyPr>
          <a:lstStyle>
            <a:lvl1pPr marL="182563" indent="-182563">
              <a:buClrTx/>
              <a:buSzPct val="130000"/>
              <a:buFont typeface="Segoe UI Symbol" panose="020B0502040204020203" pitchFamily="34" charset="0"/>
              <a:buChar char="["/>
              <a:defRPr sz="1425" b="1" cap="all" baseline="0">
                <a:solidFill>
                  <a:schemeClr val="accent3"/>
                </a:solidFill>
              </a:defRPr>
            </a:lvl1pPr>
            <a:lvl2pPr marL="135719" indent="0">
              <a:buFont typeface="Arial" panose="020B0604020202020204" pitchFamily="34" charset="0"/>
              <a:buNone/>
              <a:defRPr/>
            </a:lvl2pPr>
            <a:lvl3pPr marL="269057" indent="0">
              <a:buNone/>
              <a:defRPr/>
            </a:lvl3pPr>
            <a:lvl4pPr marL="404773" indent="0">
              <a:buNone/>
              <a:defRPr/>
            </a:lvl4pPr>
            <a:lvl5pPr marL="538109" indent="0">
              <a:buNone/>
              <a:defRPr/>
            </a:lvl5pPr>
          </a:lstStyle>
          <a:p>
            <a:pPr lvl="0"/>
            <a:r>
              <a:rPr lang="fr-FR" dirty="0"/>
              <a:t>Cliquez pour ajouter un sous-titre (1 seule ligne)</a:t>
            </a:r>
          </a:p>
        </p:txBody>
      </p:sp>
    </p:spTree>
    <p:extLst>
      <p:ext uri="{BB962C8B-B14F-4D97-AF65-F5344CB8AC3E}">
        <p14:creationId xmlns:p14="http://schemas.microsoft.com/office/powerpoint/2010/main" val="2060090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Text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6C653B7-EE87-4B25-AADC-3FB0F2C8FC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9B8803-35D6-4A79-B526-53E23F2822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88C5A09D-22A6-437C-8E7F-E765DB3C47EE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>
            <a:lvl1pPr>
              <a:buClr>
                <a:schemeClr val="accent6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393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 Text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2A9EDC7-EA12-4D7D-A129-5237EB768D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87B3C8-D357-4C09-A821-0B0E801B11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7F57F60B-50F4-42E5-93CE-0D5B15054FD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700216"/>
            <a:ext cx="7749778" cy="4357687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5113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 Text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16E087-790D-C443-A64A-E55B062B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895ABD-43E6-4834-A2D8-FEF02E975C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EECF8DF-1824-4C82-9021-3AC42D266B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contenu 6">
            <a:extLst>
              <a:ext uri="{FF2B5EF4-FFF2-40B4-BE49-F238E27FC236}">
                <a16:creationId xmlns:a16="http://schemas.microsoft.com/office/drawing/2014/main" id="{BC3F56C2-8189-4128-950A-DD0A5336B5A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1700216"/>
            <a:ext cx="7749778" cy="4357687"/>
          </a:xfrm>
        </p:spPr>
        <p:txBody>
          <a:bodyPr/>
          <a:lstStyle>
            <a:lvl1pPr>
              <a:buClr>
                <a:schemeClr val="accent4"/>
              </a:buClr>
              <a:defRPr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0242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 2 colonnes :  sous-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3B0146-EE21-E049-99FA-92F0F5A8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EA1893-4C7A-804C-A1A2-D4F4647D7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2734" y="1524481"/>
            <a:ext cx="3741433" cy="63976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091313E-241A-8740-B18A-AAC6782C8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2043" y="1524481"/>
            <a:ext cx="3750469" cy="639763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053989-6D27-43C3-9620-3F88B35BA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A25ECF1-72A1-400B-BA34-787B9D9819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D3787338-2B36-47DF-87AC-42D71EF16B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72730" y="2190755"/>
            <a:ext cx="3749278" cy="38671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" name="Espace réservé du contenu 6">
            <a:extLst>
              <a:ext uri="{FF2B5EF4-FFF2-40B4-BE49-F238E27FC236}">
                <a16:creationId xmlns:a16="http://schemas.microsoft.com/office/drawing/2014/main" id="{1E10EDFD-647C-4D3E-9B92-D76F78B693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3230" y="2190755"/>
            <a:ext cx="3749278" cy="38671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819517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 Sous-titre et 4 idées simp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ADB564-9A81-794F-AD7B-521455CCA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Les missions de DCOM en externe">
            <a:extLst>
              <a:ext uri="{FF2B5EF4-FFF2-40B4-BE49-F238E27FC236}">
                <a16:creationId xmlns:a16="http://schemas.microsoft.com/office/drawing/2014/main" id="{2E2B73AB-0068-3F4B-9BEB-A6185FF0262A}"/>
              </a:ext>
            </a:extLst>
          </p:cNvPr>
          <p:cNvSpPr txBox="1">
            <a:spLocks/>
          </p:cNvSpPr>
          <p:nvPr userDrawn="1"/>
        </p:nvSpPr>
        <p:spPr>
          <a:xfrm>
            <a:off x="5742478" y="1883041"/>
            <a:ext cx="1500188" cy="999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9050" tIns="19050" rIns="19050" bIns="19050" anchor="ctr">
            <a:normAutofit/>
          </a:bodyPr>
          <a:lstStyle>
            <a:lvl1pPr marL="0" marR="0" indent="0" algn="l" defTabSz="457200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solidFill>
                  <a:srgbClr val="313D71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ctr"/>
            <a:endParaRPr lang="fr-FR" sz="1100" b="1" dirty="0">
              <a:solidFill>
                <a:srgbClr val="6DAC16"/>
              </a:solidFill>
              <a:latin typeface="Trebuchet MS"/>
              <a:cs typeface="Trebuchet MS"/>
            </a:endParaRP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532CF2C8-13C9-4AF4-B559-2417414C197B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7B8263A-DC05-4B19-82FB-422B5CD1CB8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DE54AA0B-A2BA-42CC-BF43-6816960E966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76388" y="1900759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66B1C8D4-F341-4502-AC40-05C3001A478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660150" y="4126560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072A72FA-9855-4C36-8CC8-545D8678BE6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76388" y="4126560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3903830D-EB5C-424F-9E24-2A3BF3F72D5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660150" y="1900759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18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6352038A-EE3A-48D5-93EE-6169C7493A9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6197" y="3115134"/>
            <a:ext cx="3618548" cy="856281"/>
          </a:xfrm>
          <a:noFill/>
        </p:spPr>
        <p:txBody>
          <a:bodyPr lIns="90000" tIns="90000" rIns="90000" bIns="90000" anchor="ctr"/>
          <a:lstStyle>
            <a:lvl1pPr marL="0" indent="0" algn="ctr">
              <a:buNone/>
              <a:defRPr sz="21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9308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 Sous-titre et 4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8EC064-D793-444D-86F1-49EE2AC31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61EFA3-5281-9D47-B3F2-F43CE0902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2176" y="1490135"/>
            <a:ext cx="1838325" cy="1750484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5A7C9C5-1C8E-9C45-BD4A-B682E4DA1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2176" y="4259007"/>
            <a:ext cx="1838325" cy="1750484"/>
          </a:xfrm>
          <a:prstGeom prst="rect">
            <a:avLst/>
          </a:prstGeom>
        </p:spPr>
        <p:txBody>
          <a:bodyPr vert="horz" anchor="ctr"/>
          <a:lstStyle>
            <a:lvl1pPr marL="0" indent="0" algn="r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E45B8230-2978-F846-B437-6A5A8615E4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33022" y="4259007"/>
            <a:ext cx="1790278" cy="175048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8BD71160-6098-3645-9A25-7D43B59DCD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33022" y="1486158"/>
            <a:ext cx="1790278" cy="1750484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None/>
              <a:defRPr sz="11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04014CE-8A90-1740-A6DD-02F8BCBC7E07}"/>
              </a:ext>
            </a:extLst>
          </p:cNvPr>
          <p:cNvCxnSpPr>
            <a:cxnSpLocks/>
          </p:cNvCxnSpPr>
          <p:nvPr userDrawn="1"/>
        </p:nvCxnSpPr>
        <p:spPr>
          <a:xfrm>
            <a:off x="2743689" y="1529102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F936F1A-6C81-2444-B1F4-56F42AECD1DB}"/>
              </a:ext>
            </a:extLst>
          </p:cNvPr>
          <p:cNvCxnSpPr>
            <a:cxnSpLocks/>
          </p:cNvCxnSpPr>
          <p:nvPr userDrawn="1"/>
        </p:nvCxnSpPr>
        <p:spPr>
          <a:xfrm>
            <a:off x="6757350" y="1518020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B6706CD-A96D-B94F-9B9B-2671DA871281}"/>
              </a:ext>
            </a:extLst>
          </p:cNvPr>
          <p:cNvCxnSpPr>
            <a:cxnSpLocks/>
          </p:cNvCxnSpPr>
          <p:nvPr userDrawn="1"/>
        </p:nvCxnSpPr>
        <p:spPr>
          <a:xfrm>
            <a:off x="6757350" y="4333264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8C2EB8E9-0FED-1E4E-94A6-C0FF9B27779F}"/>
              </a:ext>
            </a:extLst>
          </p:cNvPr>
          <p:cNvCxnSpPr>
            <a:cxnSpLocks/>
          </p:cNvCxnSpPr>
          <p:nvPr userDrawn="1"/>
        </p:nvCxnSpPr>
        <p:spPr>
          <a:xfrm>
            <a:off x="2743689" y="4399765"/>
            <a:ext cx="0" cy="1572609"/>
          </a:xfrm>
          <a:prstGeom prst="line">
            <a:avLst/>
          </a:prstGeom>
          <a:noFill/>
          <a:ln w="107950" cap="flat">
            <a:solidFill>
              <a:schemeClr val="bg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Espace réservé du pied de page 16">
            <a:extLst>
              <a:ext uri="{FF2B5EF4-FFF2-40B4-BE49-F238E27FC236}">
                <a16:creationId xmlns:a16="http://schemas.microsoft.com/office/drawing/2014/main" id="{AC83AA3C-3363-4E2F-BD7B-E76D73E2C2C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1F4668BC-F790-432A-A1C1-3F49FEE874F0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3EE5089F-CB31-4043-8849-A6847904543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969597" y="3541297"/>
            <a:ext cx="3568187" cy="400435"/>
          </a:xfrm>
          <a:solidFill>
            <a:schemeClr val="accent2"/>
          </a:solidFill>
        </p:spPr>
        <p:txBody>
          <a:bodyPr lIns="90000" tIns="90000" rIns="90000" bIns="90000" anchor="ctr"/>
          <a:lstStyle>
            <a:lvl1pPr marL="0" indent="0" algn="ctr">
              <a:buNone/>
              <a:defRPr sz="1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2">
            <a:extLst>
              <a:ext uri="{FF2B5EF4-FFF2-40B4-BE49-F238E27FC236}">
                <a16:creationId xmlns:a16="http://schemas.microsoft.com/office/drawing/2014/main" id="{493C6FFC-76D5-4E6C-9342-3DCE7E2516D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962672" y="1403959"/>
            <a:ext cx="144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2">
            <a:extLst>
              <a:ext uri="{FF2B5EF4-FFF2-40B4-BE49-F238E27FC236}">
                <a16:creationId xmlns:a16="http://schemas.microsoft.com/office/drawing/2014/main" id="{FA764495-5C11-4582-A766-8222DD4F536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05797" y="1403959"/>
            <a:ext cx="144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Espace réservé du texte 22">
            <a:extLst>
              <a:ext uri="{FF2B5EF4-FFF2-40B4-BE49-F238E27FC236}">
                <a16:creationId xmlns:a16="http://schemas.microsoft.com/office/drawing/2014/main" id="{066890BF-A76F-4307-B112-DFCEE629901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962672" y="4137900"/>
            <a:ext cx="144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151300C3-9B0D-4078-8FA0-4C98BD5A452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105797" y="4137900"/>
            <a:ext cx="1440000" cy="1920000"/>
          </a:xfrm>
          <a:solidFill>
            <a:schemeClr val="accent3"/>
          </a:solidFill>
          <a:ln>
            <a:noFill/>
          </a:ln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100" b="0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40651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 5 idées développé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FA8A97-87F7-FB41-A7B6-E195BF588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5C9DC2AE-5D69-4C8D-8E7A-A0A4D9C5D56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BCBA5CAF-442B-4F49-A70C-75588B1811A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E7949AB-7451-4DD8-A82C-A03EFE4334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7497" y="1380228"/>
            <a:ext cx="1610916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2">
            <a:extLst>
              <a:ext uri="{FF2B5EF4-FFF2-40B4-BE49-F238E27FC236}">
                <a16:creationId xmlns:a16="http://schemas.microsoft.com/office/drawing/2014/main" id="{0A6CDFC0-AA5B-4715-910D-1AF0B043E9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112163" y="2320506"/>
            <a:ext cx="1971000" cy="1108495"/>
          </a:xfrm>
          <a:blipFill dpi="0" rotWithShape="1">
            <a:blip r:embed="rId2"/>
            <a:srcRect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22">
            <a:extLst>
              <a:ext uri="{FF2B5EF4-FFF2-40B4-BE49-F238E27FC236}">
                <a16:creationId xmlns:a16="http://schemas.microsoft.com/office/drawing/2014/main" id="{CC5E45F9-C5FD-4F00-9987-E256662670E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46600" y="1380228"/>
            <a:ext cx="1610916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Espace réservé du texte 22">
            <a:extLst>
              <a:ext uri="{FF2B5EF4-FFF2-40B4-BE49-F238E27FC236}">
                <a16:creationId xmlns:a16="http://schemas.microsoft.com/office/drawing/2014/main" id="{7E039499-F620-4FD6-8A6F-E220C9C59B4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652697" y="2320506"/>
            <a:ext cx="1971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A80B4E8C-6372-4433-B97B-1F6BF295C94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927497" y="4009128"/>
            <a:ext cx="1610916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22">
            <a:extLst>
              <a:ext uri="{FF2B5EF4-FFF2-40B4-BE49-F238E27FC236}">
                <a16:creationId xmlns:a16="http://schemas.microsoft.com/office/drawing/2014/main" id="{A4246CD2-D6E7-4FC9-835B-5533D2D122B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33594" y="4949406"/>
            <a:ext cx="1971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22">
            <a:extLst>
              <a:ext uri="{FF2B5EF4-FFF2-40B4-BE49-F238E27FC236}">
                <a16:creationId xmlns:a16="http://schemas.microsoft.com/office/drawing/2014/main" id="{4E541763-265C-46DB-8137-C49E008955D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46600" y="4009128"/>
            <a:ext cx="1610916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C4DB2949-9272-435E-87E6-38435B1A9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652697" y="4949406"/>
            <a:ext cx="1971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7" name="Espace réservé du texte 22">
            <a:extLst>
              <a:ext uri="{FF2B5EF4-FFF2-40B4-BE49-F238E27FC236}">
                <a16:creationId xmlns:a16="http://schemas.microsoft.com/office/drawing/2014/main" id="{CB3DB4DA-E636-41CF-A9ED-469BF6CC03F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22502" y="2659753"/>
            <a:ext cx="1610916" cy="845449"/>
          </a:xfr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8" name="Espace réservé du texte 22">
            <a:extLst>
              <a:ext uri="{FF2B5EF4-FFF2-40B4-BE49-F238E27FC236}">
                <a16:creationId xmlns:a16="http://schemas.microsoft.com/office/drawing/2014/main" id="{B23AD0A7-A384-4986-83E8-827EE4EADAB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028599" y="3600031"/>
            <a:ext cx="1971000" cy="1108495"/>
          </a:xfrm>
          <a:blipFill>
            <a:blip r:embed="rId2"/>
            <a:tile tx="0" ty="0" sx="80000" sy="100000" flip="none" algn="tl"/>
          </a:blipFill>
          <a:ln>
            <a:noFill/>
          </a:ln>
        </p:spPr>
        <p:txBody>
          <a:bodyPr lIns="180000" anchor="t"/>
          <a:lstStyle>
            <a:lvl1pPr marL="0" indent="0" algn="l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None/>
              <a:defRPr sz="1100" b="0">
                <a:solidFill>
                  <a:schemeClr val="accent3"/>
                </a:solidFill>
              </a:defRPr>
            </a:lvl1pPr>
            <a:lvl2pPr marL="135719" indent="0">
              <a:buNone/>
              <a:defRPr>
                <a:solidFill>
                  <a:schemeClr val="bg1"/>
                </a:solidFill>
              </a:defRPr>
            </a:lvl2pPr>
            <a:lvl3pPr marL="269054" indent="0">
              <a:buNone/>
              <a:defRPr>
                <a:solidFill>
                  <a:schemeClr val="bg1"/>
                </a:solidFill>
              </a:defRPr>
            </a:lvl3pPr>
            <a:lvl4pPr marL="404771" indent="0">
              <a:buNone/>
              <a:defRPr>
                <a:solidFill>
                  <a:schemeClr val="bg1"/>
                </a:solidFill>
              </a:defRPr>
            </a:lvl4pPr>
            <a:lvl5pPr marL="5381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41314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 Texte et image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93CF-ECCA-0343-BE13-94EB3AC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4">
            <a:extLst>
              <a:ext uri="{FF2B5EF4-FFF2-40B4-BE49-F238E27FC236}">
                <a16:creationId xmlns:a16="http://schemas.microsoft.com/office/drawing/2014/main" id="{847BCCA3-320F-F442-A5A6-A675245E7EA5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82158" y="1700216"/>
            <a:ext cx="3740349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EE1CCBF-5412-4FD0-AE90-7F4A0A6203F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1B30A4-A860-4AF2-8453-50756B56086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4C3F8B87-51EA-4A5F-B8FA-6394BA3982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1" y="1700216"/>
            <a:ext cx="3906440" cy="435768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26281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Génér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6" y="1700216"/>
            <a:ext cx="3684141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700219"/>
            <a:ext cx="411251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28B1074B-05F6-4859-874A-37B3295B76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4" y="2324100"/>
            <a:ext cx="3777853" cy="37338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867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7416824" cy="5760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/>
            </a:lvl1pPr>
          </a:lstStyle>
          <a:p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980729"/>
            <a:ext cx="8856984" cy="54726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Clr>
                <a:schemeClr val="accent6">
                  <a:lumMod val="75000"/>
                </a:schemeClr>
              </a:buClr>
              <a:buFont typeface="Wingdings" charset="2"/>
              <a:buChar char="q"/>
              <a:defRPr sz="2400"/>
            </a:lvl1pPr>
            <a:lvl2pPr algn="l">
              <a:buClr>
                <a:schemeClr val="accent1">
                  <a:lumMod val="75000"/>
                </a:schemeClr>
              </a:buClr>
              <a:defRPr sz="2000"/>
            </a:lvl2pPr>
            <a:lvl3pPr algn="l">
              <a:buClr>
                <a:srgbClr val="800000"/>
              </a:buClr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028384" y="6520259"/>
            <a:ext cx="108012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Espace réservé du pied de page 4"/>
          <p:cNvSpPr txBox="1">
            <a:spLocks/>
          </p:cNvSpPr>
          <p:nvPr userDrawn="1"/>
        </p:nvSpPr>
        <p:spPr>
          <a:xfrm>
            <a:off x="899592" y="6453336"/>
            <a:ext cx="5832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600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/>
          </a:p>
        </p:txBody>
      </p:sp>
      <p:pic>
        <p:nvPicPr>
          <p:cNvPr id="8" name="Picture 27" descr="logo_iphc_final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2236" y="6574205"/>
            <a:ext cx="418236" cy="28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35496" y="6569968"/>
            <a:ext cx="5976664" cy="315416"/>
          </a:xfrm>
          <a:prstGeom prst="rect">
            <a:avLst/>
          </a:prstGeom>
        </p:spPr>
        <p:txBody>
          <a:bodyPr lIns="72000" tIns="0" rIns="72000" bIns="0" anchor="ctr" anchorCtr="0">
            <a:noAutofit/>
          </a:bodyPr>
          <a:lstStyle>
            <a:lvl1pPr marL="0" indent="0">
              <a:buFontTx/>
              <a:buNone/>
              <a:defRPr sz="1600" i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FontTx/>
              <a:buNone/>
              <a:defRPr sz="1400" i="1">
                <a:solidFill>
                  <a:schemeClr val="tx2">
                    <a:lumMod val="75000"/>
                  </a:schemeClr>
                </a:solidFill>
              </a:defRPr>
            </a:lvl2pPr>
            <a:lvl3pPr marL="914400" indent="0">
              <a:buFontTx/>
              <a:buNone/>
              <a:defRPr sz="1400" i="1">
                <a:solidFill>
                  <a:schemeClr val="tx2">
                    <a:lumMod val="75000"/>
                  </a:schemeClr>
                </a:solidFill>
              </a:defRPr>
            </a:lvl3pPr>
            <a:lvl4pPr marL="1371600" indent="0">
              <a:buFontTx/>
              <a:buNone/>
              <a:defRPr sz="1400" i="1">
                <a:solidFill>
                  <a:schemeClr val="tx2">
                    <a:lumMod val="75000"/>
                  </a:schemeClr>
                </a:solidFill>
              </a:defRPr>
            </a:lvl4pPr>
            <a:lvl5pPr marL="1828800" indent="0">
              <a:buFontTx/>
              <a:buNone/>
              <a:defRPr sz="1400" i="1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r>
              <a:rPr lang="fr-FR" sz="1600" b="0" i="0" kern="1200" dirty="0">
                <a:solidFill>
                  <a:srgbClr val="002060"/>
                </a:solidFill>
                <a:effectLst/>
                <a:latin typeface="+mn-lt"/>
                <a:ea typeface="+mn-ea"/>
                <a:cs typeface="+mn-cs"/>
              </a:rPr>
              <a:t>AG GDR MI2B  27-28  septembre 2021 Lyon</a:t>
            </a:r>
            <a:endParaRPr lang="fr-BE" dirty="0"/>
          </a:p>
        </p:txBody>
      </p:sp>
      <p:cxnSp>
        <p:nvCxnSpPr>
          <p:cNvPr id="14" name="Connecteur droit 13"/>
          <p:cNvCxnSpPr/>
          <p:nvPr userDrawn="1"/>
        </p:nvCxnSpPr>
        <p:spPr bwMode="auto">
          <a:xfrm flipH="1" flipV="1">
            <a:off x="0" y="764704"/>
            <a:ext cx="9144000" cy="2160"/>
          </a:xfrm>
          <a:prstGeom prst="line">
            <a:avLst/>
          </a:prstGeom>
          <a:ln w="44450">
            <a:solidFill>
              <a:schemeClr val="bg2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 userDrawn="1"/>
        </p:nvCxnSpPr>
        <p:spPr bwMode="auto">
          <a:xfrm flipH="1" flipV="1">
            <a:off x="35496" y="6567808"/>
            <a:ext cx="9144000" cy="2160"/>
          </a:xfrm>
          <a:prstGeom prst="line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 Texte et image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8CDAF8-39D6-BE4E-A31E-82BF31DAA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8C0DB197-32F8-0B40-92F0-339BBF5E5192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6" y="1700216"/>
            <a:ext cx="3684141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7ED9E5D-237E-4834-B731-EA4C07ED9F7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5666AAF-CC76-4D83-9A32-974B8D280E1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D618FDC3-DC0C-420C-B5C3-D15D996A414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700219"/>
            <a:ext cx="411251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B3BB485F-5ABF-4273-9A66-32D3676CC5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4" y="2324100"/>
            <a:ext cx="3777853" cy="3733800"/>
          </a:xfrm>
        </p:spPr>
        <p:txBody>
          <a:bodyPr/>
          <a:lstStyle>
            <a:lvl1pPr>
              <a:buClr>
                <a:schemeClr val="accent6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554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 Texte et image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1B9D1-4732-9B49-AB41-73D26E545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B9519E-B1B9-4426-B80F-21C8DB723B9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9E5D530-79D2-4E14-ACF9-538A31B0B77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703B7FD3-5EA8-4823-BA13-831D7C02261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6" y="1700216"/>
            <a:ext cx="3684141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F2BD75B7-0953-4A80-8EA6-B62D0850243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700219"/>
            <a:ext cx="411251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texte 7">
            <a:extLst>
              <a:ext uri="{FF2B5EF4-FFF2-40B4-BE49-F238E27FC236}">
                <a16:creationId xmlns:a16="http://schemas.microsoft.com/office/drawing/2014/main" id="{3CB6CAC9-C9D5-45FE-B339-17E1ED4FC6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4" y="2324100"/>
            <a:ext cx="3777853" cy="3733800"/>
          </a:xfrm>
        </p:spPr>
        <p:txBody>
          <a:bodyPr/>
          <a:lstStyle>
            <a:lvl1pPr>
              <a:buClr>
                <a:schemeClr val="accent5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2354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 Texte et image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EA8F8A-AB7D-ED49-B179-19AA83B74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A7F9D0-D64C-4AD0-8B48-D0E45A33B8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5DF131BC-BD0F-4D1A-A044-7653FFED684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F5BEE4ED-F898-4997-B527-9B0A771A9A2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938366" y="1700216"/>
            <a:ext cx="3684141" cy="4357687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100">
                <a:latin typeface="Trebuchet MS"/>
                <a:cs typeface="Trebuchet MS"/>
              </a:defRPr>
            </a:lvl2pPr>
            <a:lvl3pPr>
              <a:defRPr sz="1100">
                <a:latin typeface="Trebuchet MS"/>
                <a:cs typeface="Trebuchet MS"/>
              </a:defRPr>
            </a:lvl3pPr>
            <a:lvl4pPr>
              <a:defRPr sz="1100">
                <a:latin typeface="Trebuchet MS"/>
                <a:cs typeface="Trebuchet MS"/>
              </a:defRPr>
            </a:lvl4pPr>
            <a:lvl5pPr>
              <a:defRPr sz="1100">
                <a:latin typeface="Trebuchet MS"/>
                <a:cs typeface="Trebuchet MS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6AE5691B-F701-42FC-BB71-39FAE29C9F4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6484" y="1700219"/>
            <a:ext cx="4112519" cy="513599"/>
          </a:xfrm>
          <a:blipFill dpi="0" rotWithShape="1">
            <a:blip r:embed="rId2"/>
            <a:srcRect/>
            <a:tile tx="0" ty="0" sx="46000" sy="46000" flip="none" algn="tl"/>
          </a:blipFill>
        </p:spPr>
        <p:txBody>
          <a:bodyPr lIns="504000" tIns="36000" rIns="936000"/>
          <a:lstStyle>
            <a:lvl1pPr marL="0" indent="0" algn="l">
              <a:buNone/>
              <a:defRPr sz="1425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7">
            <a:extLst>
              <a:ext uri="{FF2B5EF4-FFF2-40B4-BE49-F238E27FC236}">
                <a16:creationId xmlns:a16="http://schemas.microsoft.com/office/drawing/2014/main" id="{03978CA3-AD4D-4C94-83BF-F1C01440008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2734" y="2324100"/>
            <a:ext cx="3777853" cy="3733800"/>
          </a:xfrm>
        </p:spPr>
        <p:txBody>
          <a:bodyPr/>
          <a:lstStyle>
            <a:lvl1pPr>
              <a:buClr>
                <a:schemeClr val="accent4"/>
              </a:buCl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6753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440669-79BC-5E43-87AB-C006BC098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C0707958-B919-4682-9EAB-FFAB4EC0DD03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43E815D5-E5BF-47D5-B288-5C848FC75B2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AEFC8CD-039E-4F7E-BFCF-D7B5D822EA8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995347"/>
            <a:ext cx="1863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CBF97343-3014-4B06-BB6A-E3088B3836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995347"/>
            <a:ext cx="1863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C86C6218-5D3D-4A40-A1AF-9D214DA7540B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995347"/>
            <a:ext cx="1863000" cy="3062556"/>
          </a:xfrm>
          <a:prstGeom prst="rect">
            <a:avLst/>
          </a:prstGeom>
          <a:solidFill>
            <a:schemeClr val="accent2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DD97F5CC-AEAB-48DE-B43B-0A8B45A4D4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24">
            <a:extLst>
              <a:ext uri="{FF2B5EF4-FFF2-40B4-BE49-F238E27FC236}">
                <a16:creationId xmlns:a16="http://schemas.microsoft.com/office/drawing/2014/main" id="{1FCE02CD-4173-400B-839D-E9E53A17382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6895D0A1-761A-41A0-B167-C7DBECFC770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74751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 3 colonnes - 3 doma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B22E4-BE8A-044F-914D-6802756F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56B576A0-0729-43DF-A795-BCE4314C0D4E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2EE25693-4A7E-48BC-8A2C-95674E3FD35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576D490-984E-4318-BA87-CA39D8F41B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995347"/>
            <a:ext cx="1863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61A48B9-A2C9-4FA2-BA53-2B0FB21E04A8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995347"/>
            <a:ext cx="1863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F626A39C-E386-4607-9B66-2F04171D8E5F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995347"/>
            <a:ext cx="1863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AFD8776C-3986-42EC-ACCC-F66DB6CE97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6761B505-D208-4551-A7DE-B004A072F28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700213"/>
            <a:ext cx="1863000" cy="1058400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440B0CB3-6055-4A08-9057-900497E554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700213"/>
            <a:ext cx="1863000" cy="1058400"/>
          </a:xfrm>
          <a:blipFill>
            <a:blip r:embed="rId4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096388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 3 colonnes - santé et environ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9FC9B0-A810-8749-B86B-92B1E67B0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BA441C74-3319-471D-A6F7-49A2073E86D9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BDEE628C-9DBD-42A9-897C-D64B03F87739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2989EC0-1D04-4927-969E-0FBB65362F9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995347"/>
            <a:ext cx="1863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0D6B17F-A6C5-4558-B9E3-38108A92CFB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995347"/>
            <a:ext cx="1863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C9870C4-A457-4605-AE0A-8B64B5C9CAA0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995347"/>
            <a:ext cx="1863000" cy="3062556"/>
          </a:xfrm>
          <a:prstGeom prst="rect">
            <a:avLst/>
          </a:prstGeom>
          <a:solidFill>
            <a:schemeClr val="accent6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F2948FD1-A848-49E6-9868-0CB7A87AD9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F33F8D99-7728-4167-944D-5962296324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6596C820-2C25-44C4-9C99-B586CE4985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68738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 3 colonnes - sûreté nuclé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DD19F8-A88A-F547-9D08-6642F1E6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0952A329-C0AD-4DD1-972C-7FA00EF51976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2529BDA-358C-4AB5-A506-85E94A18F74A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7FA27F7-A540-46A1-9E43-E5C5F69127E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995347"/>
            <a:ext cx="1863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F102011C-A6A7-403B-9F76-5C48B9F22F70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995347"/>
            <a:ext cx="1863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DB628F2-02B8-4419-88B0-383C3C7E4E09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995347"/>
            <a:ext cx="1863000" cy="3062556"/>
          </a:xfrm>
          <a:prstGeom prst="rect">
            <a:avLst/>
          </a:prstGeom>
          <a:solidFill>
            <a:schemeClr val="accent5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E8938DF-052A-4BC2-8F49-3ED811E9E0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3F39231E-26C1-409B-9B3F-91A42FFF68F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24">
            <a:extLst>
              <a:ext uri="{FF2B5EF4-FFF2-40B4-BE49-F238E27FC236}">
                <a16:creationId xmlns:a16="http://schemas.microsoft.com/office/drawing/2014/main" id="{A282835E-73FE-4A63-B0AB-4216EAAF649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49485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 3 colonnes -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CA461-08F7-254B-8FFA-7E9CB955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DF74E7EE-DFA9-4EF6-BEAE-6D9F15A9170D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8DC06FC5-4516-4892-AEE7-50E12FF1FE97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22B227-90ED-4BEB-B7D5-3CFFF14750D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396136" y="2995347"/>
            <a:ext cx="1863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12D78451-2969-444E-ADD7-8AEF2BE16CD3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3648447" y="2995347"/>
            <a:ext cx="1863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521B7E1D-88B8-4233-BFB8-46F64CCD207D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5900759" y="2995347"/>
            <a:ext cx="1863000" cy="3062556"/>
          </a:xfrm>
          <a:prstGeom prst="rect">
            <a:avLst/>
          </a:prstGeom>
          <a:solidFill>
            <a:schemeClr val="accent4"/>
          </a:solidFill>
        </p:spPr>
        <p:txBody>
          <a:bodyPr vert="horz" tIns="108000"/>
          <a:lstStyle>
            <a:lvl1pPr marL="0" indent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7" name="Espace réservé du texte 24">
            <a:extLst>
              <a:ext uri="{FF2B5EF4-FFF2-40B4-BE49-F238E27FC236}">
                <a16:creationId xmlns:a16="http://schemas.microsoft.com/office/drawing/2014/main" id="{A8F96ABF-7772-4C0E-A5EA-29FD0E8BC08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396136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63E232BA-92B4-4766-8B99-6912E5E64A7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648447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CC0625A6-9226-4BB3-B582-CF07AB8A6D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900759" y="1700213"/>
            <a:ext cx="1863000" cy="1058400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19330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 Idée principale et 3 colonnes génér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5E37-9A25-B442-BDD3-BF32EAE20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8D89F7-826B-474B-A516-6AE1F3626C76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6D71A40-37B1-4374-96D5-87794A2ECF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A7D14C6A-1FFE-4A6A-A4EF-B5BF41E0DB5D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9AF4836D-471A-46DD-A64C-57386F29A9F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3259508"/>
            <a:ext cx="189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24">
            <a:extLst>
              <a:ext uri="{FF2B5EF4-FFF2-40B4-BE49-F238E27FC236}">
                <a16:creationId xmlns:a16="http://schemas.microsoft.com/office/drawing/2014/main" id="{38609420-EFE4-4A89-96A6-EAE0CF53820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4F7055CD-A22C-4BC8-A802-FEA4BEC7B0A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3578A220-71F6-4D0A-AEC0-233DEA1D0F45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4FAED37-0028-4A29-9532-B25DC84BEA5E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6A48835-60EF-4D9F-81F7-9F1F5B09939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700218"/>
            <a:ext cx="76962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008689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 Idée principale et 3 colonnes san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640352-8B65-9247-BAED-B1DD9885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F8A192B-AC48-4BD2-8E43-06FD69A1264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E76CA8-57F1-4AB5-A4E8-6EAD16D9C2E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836C7328-9181-4711-830A-288F3BF3DFE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3259508"/>
            <a:ext cx="189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94B1DBEE-C370-489E-BBA9-0F92BFEC09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Espace réservé du texte 24">
            <a:extLst>
              <a:ext uri="{FF2B5EF4-FFF2-40B4-BE49-F238E27FC236}">
                <a16:creationId xmlns:a16="http://schemas.microsoft.com/office/drawing/2014/main" id="{A0DA5D57-F23A-4342-87C7-A8E1BB770EB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86CA26D-AEB2-4848-8E6C-9E147AD5A05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700218"/>
            <a:ext cx="76962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807D2C77-B312-42E0-A681-DF42FB0A26B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9263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60079AA-E003-4A7C-9098-823CF62D2843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2B7BEE3-630C-478E-9C15-D41E96A9F2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838269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solidFill>
          <a:srgbClr val="0D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/>
          <p:nvPr userDrawn="1"/>
        </p:nvSpPr>
        <p:spPr bwMode="gray">
          <a:xfrm>
            <a:off x="67963" y="108726"/>
            <a:ext cx="9008075" cy="66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sp>
      <p:sp>
        <p:nvSpPr>
          <p:cNvPr id="1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294110" y="2066449"/>
            <a:ext cx="7577448" cy="1155017"/>
          </a:xfrm>
          <a:prstGeom prst="rect">
            <a:avLst/>
          </a:prstGeom>
          <a:noFill/>
          <a:ln w="63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0" baseline="0">
                <a:solidFill>
                  <a:srgbClr val="0D3356"/>
                </a:solidFill>
                <a:latin typeface="Kiona Bold" panose="00000800000000000000" pitchFamily="2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0" y="6365256"/>
            <a:ext cx="9026237" cy="250453"/>
          </a:xfrm>
          <a:prstGeom prst="rect">
            <a:avLst/>
          </a:prstGeom>
          <a:gradFill flip="none" rotWithShape="1">
            <a:gsLst>
              <a:gs pos="34000">
                <a:srgbClr val="C6E5EA"/>
              </a:gs>
              <a:gs pos="20000">
                <a:schemeClr val="bg1"/>
              </a:gs>
              <a:gs pos="51000">
                <a:srgbClr val="63C2CE"/>
              </a:gs>
              <a:gs pos="72000">
                <a:srgbClr val="005CA9"/>
              </a:gs>
              <a:gs pos="89000">
                <a:srgbClr val="0D335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b="0" spc="225" dirty="0">
              <a:solidFill>
                <a:schemeClr val="bg1"/>
              </a:solidFill>
              <a:effectLst/>
              <a:latin typeface="Kiona" panose="00000500000000000000" pitchFamily="2" charset="0"/>
            </a:endParaRPr>
          </a:p>
        </p:txBody>
      </p:sp>
      <p:sp>
        <p:nvSpPr>
          <p:cNvPr id="3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28950" y="6364738"/>
            <a:ext cx="3086100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38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628650" y="6364738"/>
            <a:ext cx="870636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317914" y="108725"/>
            <a:ext cx="786678" cy="4242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6671540" y="6328699"/>
            <a:ext cx="2267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0" dirty="0">
                <a:solidFill>
                  <a:srgbClr val="CFC20B"/>
                </a:solidFill>
                <a:latin typeface="Kiona Bold" panose="00000800000000000000" pitchFamily="2" charset="0"/>
              </a:rPr>
              <a:t>www.cimap-ensicaen.fr</a:t>
            </a:r>
          </a:p>
        </p:txBody>
      </p:sp>
      <p:grpSp>
        <p:nvGrpSpPr>
          <p:cNvPr id="2" name="Groupe 1"/>
          <p:cNvGrpSpPr/>
          <p:nvPr userDrawn="1"/>
        </p:nvGrpSpPr>
        <p:grpSpPr>
          <a:xfrm>
            <a:off x="193811" y="116707"/>
            <a:ext cx="910781" cy="4443415"/>
            <a:chOff x="258416" y="116706"/>
            <a:chExt cx="1043609" cy="4443415"/>
          </a:xfrm>
        </p:grpSpPr>
        <p:sp>
          <p:nvSpPr>
            <p:cNvPr id="3" name="Rectangle avec coins arrondis du même côté 2"/>
            <p:cNvSpPr/>
            <p:nvPr userDrawn="1"/>
          </p:nvSpPr>
          <p:spPr>
            <a:xfrm rot="10800000">
              <a:off x="258416" y="116706"/>
              <a:ext cx="1043609" cy="4443415"/>
            </a:xfrm>
            <a:prstGeom prst="round2SameRect">
              <a:avLst/>
            </a:prstGeom>
            <a:gradFill flip="none" rotWithShape="1">
              <a:gsLst>
                <a:gs pos="30000">
                  <a:schemeClr val="bg1">
                    <a:lumMod val="100000"/>
                  </a:schemeClr>
                </a:gs>
                <a:gs pos="89000">
                  <a:srgbClr val="C6E5E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43" name="Image 4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684" y="1002408"/>
              <a:ext cx="711569" cy="613655"/>
            </a:xfrm>
            <a:prstGeom prst="rect">
              <a:avLst/>
            </a:prstGeom>
            <a:noFill/>
          </p:spPr>
        </p:pic>
      </p:grpSp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3955" y="3430096"/>
            <a:ext cx="7578196" cy="258307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864B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>
                <a:solidFill>
                  <a:srgbClr val="CFC20B"/>
                </a:solidFill>
              </a:defRPr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07" y="1706154"/>
            <a:ext cx="728397" cy="8440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2" y="2568674"/>
            <a:ext cx="728746" cy="10452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90" y="296955"/>
            <a:ext cx="643829" cy="52520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39" y="80936"/>
            <a:ext cx="1149323" cy="11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218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 Idée principale et 3 colonnes sûre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BB10F-C60D-884C-B6F0-9FEA4621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9CE4B50-431E-47DD-8A53-0C6311A559A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0C15B306-D4E2-4D5E-9561-620DAC5ADBA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6CC93C80-D3AE-45B7-8730-5CF8AD1B11B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3259508"/>
            <a:ext cx="189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41BF1CC8-27C6-4D1F-A103-C8E7E7043D9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9A4C44BA-CB2F-49ED-81A4-AD201B59D06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1CE330DB-E595-4875-A683-C0BC4248145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700220"/>
            <a:ext cx="76962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DD8279B-CDF0-411E-97BD-486A3568218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5F1A954-3861-4EB1-85A4-67D6AF08FBCE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298DCB3F-FD8C-4DB4-967E-C15E653C36A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354699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3259508"/>
            <a:ext cx="189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700220"/>
            <a:ext cx="76962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7A6A4594-280E-48CC-89A5-40AFEE09B94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E8B3BA32-4620-4F62-9E5E-CEF3B95351E6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41D56E37-C0E8-45D8-B172-6910EF5FB75B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3148691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. Idée principale et 3 colonnes  sécurit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6C7F1-EFF6-A24E-AB11-3002254C8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5B5C075-5E93-433D-BC8C-16BD21C61CDC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F4DE25-2921-40D7-A114-D7753411652B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4">
            <a:extLst>
              <a:ext uri="{FF2B5EF4-FFF2-40B4-BE49-F238E27FC236}">
                <a16:creationId xmlns:a16="http://schemas.microsoft.com/office/drawing/2014/main" id="{D96E7005-AF1B-40D2-B219-83AC9F0861F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26306" y="3259508"/>
            <a:ext cx="1890000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0C165D3-EE99-4DFA-9147-EAF9D991DCA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835943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1DA1A6BD-A619-4D52-8923-4D1E504E48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45580" y="3259508"/>
            <a:ext cx="1876926" cy="879357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01FC97C4-BA09-4D91-A310-42202E8ADCE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26306" y="1700220"/>
            <a:ext cx="7696200" cy="856281"/>
          </a:xfrm>
          <a:blipFill dpi="0" rotWithShape="1">
            <a:blip r:embed="rId3"/>
            <a:srcRect/>
            <a:tile tx="0" ty="0" sx="63000" sy="63000" flip="none" algn="t"/>
          </a:blipFill>
        </p:spPr>
        <p:txBody>
          <a:bodyPr lIns="720000" tIns="72000" rIns="720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baseline="0"/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E46D51D9-98EF-4537-AE6B-C7D98DB0A39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63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52AF23B2-878C-4C66-82CA-F50338EEB96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8294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850B3DEB-F6E9-4C0D-A664-4998EDB3F601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732506" y="4333259"/>
            <a:ext cx="1890000" cy="1724644"/>
          </a:xfrm>
          <a:prstGeom prst="rect">
            <a:avLst/>
          </a:prstGeom>
          <a:noFill/>
        </p:spPr>
        <p:txBody>
          <a:bodyPr vert="horz" tIns="10800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200">
                <a:latin typeface="Trebuchet MS"/>
                <a:cs typeface="Trebuchet MS"/>
              </a:defRPr>
            </a:lvl2pPr>
            <a:lvl3pPr>
              <a:defRPr sz="1200">
                <a:latin typeface="Trebuchet MS"/>
                <a:cs typeface="Trebuchet MS"/>
              </a:defRPr>
            </a:lvl3pPr>
            <a:lvl4pPr>
              <a:defRPr sz="1200">
                <a:latin typeface="Trebuchet MS"/>
                <a:cs typeface="Trebuchet MS"/>
              </a:defRPr>
            </a:lvl4pPr>
            <a:lvl5pPr>
              <a:defRPr sz="1200">
                <a:latin typeface="Trebuchet MS"/>
                <a:cs typeface="Trebuchet MS"/>
              </a:defRPr>
            </a:lvl5pPr>
          </a:lstStyle>
          <a:p>
            <a:pPr lvl="0"/>
            <a:r>
              <a:rPr lang="fr-FR" dirty="0"/>
              <a:t>Cliquez pour  ajouter du texte ou insérer un élément </a:t>
            </a:r>
          </a:p>
        </p:txBody>
      </p:sp>
    </p:spTree>
    <p:extLst>
      <p:ext uri="{BB962C8B-B14F-4D97-AF65-F5344CB8AC3E}">
        <p14:creationId xmlns:p14="http://schemas.microsoft.com/office/powerpoint/2010/main" val="97271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0039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419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81548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1420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3030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0266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664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0D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5"/>
          <p:cNvSpPr/>
          <p:nvPr userDrawn="1"/>
        </p:nvSpPr>
        <p:spPr bwMode="gray">
          <a:xfrm>
            <a:off x="67963" y="108726"/>
            <a:ext cx="9008075" cy="66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sp>
      <p:sp>
        <p:nvSpPr>
          <p:cNvPr id="17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1294110" y="2066449"/>
            <a:ext cx="7577448" cy="1155017"/>
          </a:xfrm>
          <a:prstGeom prst="rect">
            <a:avLst/>
          </a:prstGeom>
          <a:noFill/>
          <a:ln w="63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0" baseline="0">
                <a:solidFill>
                  <a:srgbClr val="0D3356"/>
                </a:solidFill>
                <a:latin typeface="Kiona Bold" panose="00000800000000000000" pitchFamily="2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  <p:sp>
        <p:nvSpPr>
          <p:cNvPr id="34" name="Rectangle 33"/>
          <p:cNvSpPr/>
          <p:nvPr userDrawn="1"/>
        </p:nvSpPr>
        <p:spPr>
          <a:xfrm>
            <a:off x="0" y="6365256"/>
            <a:ext cx="9026237" cy="250453"/>
          </a:xfrm>
          <a:prstGeom prst="rect">
            <a:avLst/>
          </a:prstGeom>
          <a:gradFill flip="none" rotWithShape="1">
            <a:gsLst>
              <a:gs pos="34000">
                <a:srgbClr val="C6E5EA"/>
              </a:gs>
              <a:gs pos="20000">
                <a:schemeClr val="bg1"/>
              </a:gs>
              <a:gs pos="51000">
                <a:srgbClr val="63C2CE"/>
              </a:gs>
              <a:gs pos="72000">
                <a:srgbClr val="005CA9"/>
              </a:gs>
              <a:gs pos="89000">
                <a:srgbClr val="0D335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b="0" spc="225" dirty="0">
              <a:solidFill>
                <a:schemeClr val="bg1"/>
              </a:solidFill>
              <a:effectLst/>
              <a:latin typeface="Kiona" panose="00000500000000000000" pitchFamily="2" charset="0"/>
            </a:endParaRPr>
          </a:p>
        </p:txBody>
      </p:sp>
      <p:sp>
        <p:nvSpPr>
          <p:cNvPr id="37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28950" y="6364738"/>
            <a:ext cx="3086100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38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628650" y="6364738"/>
            <a:ext cx="870636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40" name="Rectangle 39"/>
          <p:cNvSpPr/>
          <p:nvPr userDrawn="1"/>
        </p:nvSpPr>
        <p:spPr>
          <a:xfrm>
            <a:off x="317914" y="108725"/>
            <a:ext cx="786678" cy="42424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" name="ZoneTexte 4"/>
          <p:cNvSpPr txBox="1"/>
          <p:nvPr userDrawn="1"/>
        </p:nvSpPr>
        <p:spPr>
          <a:xfrm>
            <a:off x="6671540" y="6328699"/>
            <a:ext cx="22676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050" b="0" dirty="0">
                <a:solidFill>
                  <a:srgbClr val="CFC20B"/>
                </a:solidFill>
                <a:latin typeface="Kiona Bold" panose="00000800000000000000" pitchFamily="2" charset="0"/>
              </a:rPr>
              <a:t>www.cimap-ensicaen.fr</a:t>
            </a:r>
          </a:p>
        </p:txBody>
      </p:sp>
      <p:grpSp>
        <p:nvGrpSpPr>
          <p:cNvPr id="2" name="Groupe 1"/>
          <p:cNvGrpSpPr/>
          <p:nvPr userDrawn="1"/>
        </p:nvGrpSpPr>
        <p:grpSpPr>
          <a:xfrm>
            <a:off x="193811" y="116707"/>
            <a:ext cx="910781" cy="4443415"/>
            <a:chOff x="258416" y="116706"/>
            <a:chExt cx="1043609" cy="4443415"/>
          </a:xfrm>
        </p:grpSpPr>
        <p:sp>
          <p:nvSpPr>
            <p:cNvPr id="3" name="Rectangle avec coins arrondis du même côté 2"/>
            <p:cNvSpPr/>
            <p:nvPr userDrawn="1"/>
          </p:nvSpPr>
          <p:spPr>
            <a:xfrm rot="10800000">
              <a:off x="258416" y="116706"/>
              <a:ext cx="1043609" cy="4443415"/>
            </a:xfrm>
            <a:prstGeom prst="round2SameRect">
              <a:avLst/>
            </a:prstGeom>
            <a:gradFill flip="none" rotWithShape="1">
              <a:gsLst>
                <a:gs pos="30000">
                  <a:schemeClr val="bg1">
                    <a:lumMod val="100000"/>
                  </a:schemeClr>
                </a:gs>
                <a:gs pos="89000">
                  <a:srgbClr val="C6E5EA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pic>
          <p:nvPicPr>
            <p:cNvPr id="43" name="Image 42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684" y="1002408"/>
              <a:ext cx="711569" cy="613655"/>
            </a:xfrm>
            <a:prstGeom prst="rect">
              <a:avLst/>
            </a:prstGeom>
            <a:noFill/>
          </p:spPr>
        </p:pic>
      </p:grpSp>
      <p:sp>
        <p:nvSpPr>
          <p:cNvPr id="8" name="Espace réservé du texte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3955" y="3430096"/>
            <a:ext cx="7578196" cy="2583079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3864B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>
                <a:solidFill>
                  <a:srgbClr val="CFC20B"/>
                </a:solidFill>
              </a:defRPr>
            </a:lvl4pPr>
            <a:lvl5pPr marL="1371600" indent="0" algn="ctr">
              <a:buNone/>
              <a:defRPr sz="1200"/>
            </a:lvl5pPr>
          </a:lstStyle>
          <a:p>
            <a:pPr lvl="0"/>
            <a:r>
              <a:rPr lang="fr-FR" dirty="0"/>
              <a:t>Cliquez pour ajouter un sous-titre</a:t>
            </a:r>
          </a:p>
        </p:txBody>
      </p:sp>
      <p:pic>
        <p:nvPicPr>
          <p:cNvPr id="19" name="Imag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07" y="1706154"/>
            <a:ext cx="728397" cy="844067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2" y="2568674"/>
            <a:ext cx="728746" cy="10452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90" y="296955"/>
            <a:ext cx="643829" cy="525207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39" y="80936"/>
            <a:ext cx="1149323" cy="11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6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8721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61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53764" y="1628503"/>
            <a:ext cx="8642042" cy="448406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 baseline="0"/>
            </a:lvl1pPr>
            <a:lvl2pPr marL="628650" indent="-285750">
              <a:buFont typeface="Arial" panose="020B0604020202020204" pitchFamily="34" charset="0"/>
              <a:buChar char="•"/>
              <a:defRPr sz="1500"/>
            </a:lvl2pPr>
            <a:lvl3pPr marL="971550" indent="-285750">
              <a:buFont typeface="Arial" panose="020B0604020202020204" pitchFamily="34" charset="0"/>
              <a:buChar char="•"/>
              <a:defRPr sz="1350"/>
            </a:lvl3pPr>
            <a:lvl4pPr marL="1200150" indent="-171450">
              <a:buFont typeface="Arial" panose="020B0604020202020204" pitchFamily="34" charset="0"/>
              <a:buChar char="•"/>
              <a:defRPr sz="1200">
                <a:solidFill>
                  <a:srgbClr val="CFC20B"/>
                </a:solidFill>
              </a:defRPr>
            </a:lvl4pPr>
            <a:lvl5pPr marL="1543050" indent="-171450"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fr-FR" dirty="0"/>
              <a:t>Cliquez pour ajouter du texte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10" name="Espace réservé du titre 1"/>
          <p:cNvSpPr>
            <a:spLocks noGrp="1"/>
          </p:cNvSpPr>
          <p:nvPr>
            <p:ph type="title" hasCustomPrompt="1"/>
          </p:nvPr>
        </p:nvSpPr>
        <p:spPr>
          <a:xfrm>
            <a:off x="74142" y="111809"/>
            <a:ext cx="9008075" cy="1155017"/>
          </a:xfrm>
          <a:prstGeom prst="flowChartDocument">
            <a:avLst/>
          </a:prstGeom>
          <a:solidFill>
            <a:srgbClr val="005CA9">
              <a:alpha val="30000"/>
            </a:srgbClr>
          </a:solidFill>
          <a:ln w="635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Kiona Bold" panose="00000800000000000000" pitchFamily="2" charset="0"/>
              </a:defRPr>
            </a:lvl1pPr>
          </a:lstStyle>
          <a:p>
            <a:r>
              <a:rPr lang="fr-FR" dirty="0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99384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33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133"/>
            </a:lvl1pPr>
            <a:lvl2pPr marL="406380" indent="0" algn="ctr">
              <a:buNone/>
              <a:defRPr sz="1778"/>
            </a:lvl2pPr>
            <a:lvl3pPr marL="812760" indent="0" algn="ctr">
              <a:buNone/>
              <a:defRPr sz="1600"/>
            </a:lvl3pPr>
            <a:lvl4pPr marL="1219140" indent="0" algn="ctr">
              <a:buNone/>
              <a:defRPr sz="1422"/>
            </a:lvl4pPr>
            <a:lvl5pPr marL="1625520" indent="0" algn="ctr">
              <a:buNone/>
              <a:defRPr sz="1422"/>
            </a:lvl5pPr>
            <a:lvl6pPr marL="2031901" indent="0" algn="ctr">
              <a:buNone/>
              <a:defRPr sz="1422"/>
            </a:lvl6pPr>
            <a:lvl7pPr marL="2438280" indent="0" algn="ctr">
              <a:buNone/>
              <a:defRPr sz="1422"/>
            </a:lvl7pPr>
            <a:lvl8pPr marL="2844661" indent="0" algn="ctr">
              <a:buNone/>
              <a:defRPr sz="1422"/>
            </a:lvl8pPr>
            <a:lvl9pPr marL="3251041" indent="0" algn="ctr">
              <a:buNone/>
              <a:defRPr sz="1422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81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122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33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133">
                <a:solidFill>
                  <a:schemeClr val="tx1"/>
                </a:solidFill>
              </a:defRPr>
            </a:lvl1pPr>
            <a:lvl2pPr marL="406380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2pPr>
            <a:lvl3pPr marL="812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21914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4pPr>
            <a:lvl5pPr marL="162552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5pPr>
            <a:lvl6pPr marL="203190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6pPr>
            <a:lvl7pPr marL="243828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7pPr>
            <a:lvl8pPr marL="284466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8pPr>
            <a:lvl9pPr marL="3251041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53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0" r:id="rId3"/>
    <p:sldLayoutId id="2147483653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74142" y="111809"/>
            <a:ext cx="9008075" cy="92105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97000">
                <a:srgbClr val="0D3356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" name="Espace réservé du texte 2"/>
          <p:cNvSpPr>
            <a:spLocks noGrp="1"/>
          </p:cNvSpPr>
          <p:nvPr userDrawn="1">
            <p:ph type="body" idx="1"/>
          </p:nvPr>
        </p:nvSpPr>
        <p:spPr>
          <a:xfrm>
            <a:off x="253764" y="1628502"/>
            <a:ext cx="8642042" cy="4096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5" name="Freeform 5"/>
          <p:cNvSpPr/>
          <p:nvPr userDrawn="1"/>
        </p:nvSpPr>
        <p:spPr bwMode="gray">
          <a:xfrm>
            <a:off x="74142" y="848413"/>
            <a:ext cx="9008075" cy="5920033"/>
          </a:xfrm>
          <a:custGeom>
            <a:avLst/>
            <a:gdLst/>
            <a:ahLst/>
            <a:cxnLst/>
            <a:rect l="0" t="0" r="r" b="b"/>
            <a:pathLst>
              <a:path w="7104" h="2856">
                <a:moveTo>
                  <a:pt x="0" y="0"/>
                </a:moveTo>
                <a:lnTo>
                  <a:pt x="0" y="2856"/>
                </a:lnTo>
                <a:lnTo>
                  <a:pt x="7104" y="2856"/>
                </a:lnTo>
                <a:lnTo>
                  <a:pt x="7104" y="1"/>
                </a:lnTo>
                <a:lnTo>
                  <a:pt x="7104" y="1"/>
                </a:lnTo>
                <a:lnTo>
                  <a:pt x="6943" y="26"/>
                </a:lnTo>
                <a:lnTo>
                  <a:pt x="6782" y="50"/>
                </a:lnTo>
                <a:lnTo>
                  <a:pt x="6621" y="73"/>
                </a:lnTo>
                <a:lnTo>
                  <a:pt x="6459" y="93"/>
                </a:lnTo>
                <a:lnTo>
                  <a:pt x="6298" y="113"/>
                </a:lnTo>
                <a:lnTo>
                  <a:pt x="6136" y="132"/>
                </a:lnTo>
                <a:lnTo>
                  <a:pt x="5976" y="148"/>
                </a:lnTo>
                <a:lnTo>
                  <a:pt x="5814" y="163"/>
                </a:lnTo>
                <a:lnTo>
                  <a:pt x="5653" y="177"/>
                </a:lnTo>
                <a:lnTo>
                  <a:pt x="5494" y="189"/>
                </a:lnTo>
                <a:lnTo>
                  <a:pt x="5334" y="201"/>
                </a:lnTo>
                <a:lnTo>
                  <a:pt x="5175" y="211"/>
                </a:lnTo>
                <a:lnTo>
                  <a:pt x="5017" y="219"/>
                </a:lnTo>
                <a:lnTo>
                  <a:pt x="4859" y="227"/>
                </a:lnTo>
                <a:lnTo>
                  <a:pt x="4703" y="234"/>
                </a:lnTo>
                <a:lnTo>
                  <a:pt x="4548" y="239"/>
                </a:lnTo>
                <a:lnTo>
                  <a:pt x="4393" y="243"/>
                </a:lnTo>
                <a:lnTo>
                  <a:pt x="4240" y="247"/>
                </a:lnTo>
                <a:lnTo>
                  <a:pt x="4088" y="249"/>
                </a:lnTo>
                <a:lnTo>
                  <a:pt x="3937" y="251"/>
                </a:lnTo>
                <a:lnTo>
                  <a:pt x="3788" y="252"/>
                </a:lnTo>
                <a:lnTo>
                  <a:pt x="3640" y="251"/>
                </a:lnTo>
                <a:lnTo>
                  <a:pt x="3494" y="251"/>
                </a:lnTo>
                <a:lnTo>
                  <a:pt x="3349" y="249"/>
                </a:lnTo>
                <a:lnTo>
                  <a:pt x="3207" y="246"/>
                </a:lnTo>
                <a:lnTo>
                  <a:pt x="3066" y="243"/>
                </a:lnTo>
                <a:lnTo>
                  <a:pt x="2928" y="240"/>
                </a:lnTo>
                <a:lnTo>
                  <a:pt x="2791" y="235"/>
                </a:lnTo>
                <a:lnTo>
                  <a:pt x="2656" y="230"/>
                </a:lnTo>
                <a:lnTo>
                  <a:pt x="2524" y="225"/>
                </a:lnTo>
                <a:lnTo>
                  <a:pt x="2266" y="212"/>
                </a:lnTo>
                <a:lnTo>
                  <a:pt x="2019" y="198"/>
                </a:lnTo>
                <a:lnTo>
                  <a:pt x="1782" y="183"/>
                </a:lnTo>
                <a:lnTo>
                  <a:pt x="1557" y="167"/>
                </a:lnTo>
                <a:lnTo>
                  <a:pt x="1343" y="150"/>
                </a:lnTo>
                <a:lnTo>
                  <a:pt x="1144" y="132"/>
                </a:lnTo>
                <a:lnTo>
                  <a:pt x="957" y="114"/>
                </a:lnTo>
                <a:lnTo>
                  <a:pt x="785" y="96"/>
                </a:lnTo>
                <a:lnTo>
                  <a:pt x="627" y="79"/>
                </a:lnTo>
                <a:lnTo>
                  <a:pt x="487" y="63"/>
                </a:lnTo>
                <a:lnTo>
                  <a:pt x="361" y="48"/>
                </a:lnTo>
                <a:lnTo>
                  <a:pt x="254" y="35"/>
                </a:lnTo>
                <a:lnTo>
                  <a:pt x="165" y="23"/>
                </a:lnTo>
                <a:lnTo>
                  <a:pt x="42" y="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3" name="Rectangle 12"/>
          <p:cNvSpPr/>
          <p:nvPr userDrawn="1"/>
        </p:nvSpPr>
        <p:spPr>
          <a:xfrm>
            <a:off x="0" y="6365255"/>
            <a:ext cx="9082217" cy="260392"/>
          </a:xfrm>
          <a:prstGeom prst="rect">
            <a:avLst/>
          </a:prstGeom>
          <a:gradFill flip="none" rotWithShape="1">
            <a:gsLst>
              <a:gs pos="34000">
                <a:srgbClr val="C6E5EA"/>
              </a:gs>
              <a:gs pos="20000">
                <a:schemeClr val="bg1"/>
              </a:gs>
              <a:gs pos="51000">
                <a:srgbClr val="63C2CE"/>
              </a:gs>
              <a:gs pos="72000">
                <a:srgbClr val="005CA9"/>
              </a:gs>
              <a:gs pos="89000">
                <a:srgbClr val="0D335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b="1" spc="225" dirty="0">
              <a:solidFill>
                <a:schemeClr val="bg1"/>
              </a:solidFill>
              <a:effectLst/>
              <a:latin typeface="Kiona" panose="00000500000000000000" pitchFamily="2" charset="0"/>
            </a:endParaRP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7963" y="111809"/>
            <a:ext cx="9008075" cy="1155017"/>
          </a:xfrm>
          <a:prstGeom prst="flowChartDocument">
            <a:avLst/>
          </a:prstGeom>
          <a:solidFill>
            <a:srgbClr val="005CA9">
              <a:alpha val="30000"/>
            </a:srgbClr>
          </a:solidFill>
          <a:ln w="6350"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028950" y="6374677"/>
            <a:ext cx="3086100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628650" y="6364738"/>
            <a:ext cx="977728" cy="2509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>
                <a:solidFill>
                  <a:schemeClr val="bg1"/>
                </a:solidFill>
                <a:latin typeface="Kiona" panose="00000500000000000000" pitchFamily="2" charset="0"/>
              </a:defRPr>
            </a:lvl1pPr>
          </a:lstStyle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41" y="6152527"/>
            <a:ext cx="624017" cy="62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Kiona Bold" panose="00000800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0D3356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5CA9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63C2CE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1D18-7FAD-4943-94AD-C17C49EDAA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95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dt="0"/>
  <p:txStyles>
    <p:titleStyle>
      <a:lvl1pPr algn="l" defTabSz="812760" rtl="0" eaLnBrk="1" latinLnBrk="0" hangingPunct="1">
        <a:lnSpc>
          <a:spcPct val="90000"/>
        </a:lnSpc>
        <a:spcBef>
          <a:spcPct val="0"/>
        </a:spcBef>
        <a:buNone/>
        <a:defRPr sz="39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3190" indent="-203190" algn="l" defTabSz="812760" rtl="0" eaLnBrk="1" latinLnBrk="0" hangingPunct="1">
        <a:lnSpc>
          <a:spcPct val="90000"/>
        </a:lnSpc>
        <a:spcBef>
          <a:spcPts val="889"/>
        </a:spcBef>
        <a:buFont typeface="Arial" panose="020B0604020202020204" pitchFamily="34" charset="0"/>
        <a:buChar char="•"/>
        <a:defRPr sz="2489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15950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778" kern="1200">
          <a:solidFill>
            <a:schemeClr val="tx1"/>
          </a:solidFill>
          <a:latin typeface="+mn-lt"/>
          <a:ea typeface="+mn-ea"/>
          <a:cs typeface="+mn-cs"/>
        </a:defRPr>
      </a:lvl3pPr>
      <a:lvl4pPr marL="1422330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11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35090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471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851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1" indent="-203190" algn="l" defTabSz="812760" rtl="0" eaLnBrk="1" latinLnBrk="0" hangingPunct="1">
        <a:lnSpc>
          <a:spcPct val="90000"/>
        </a:lnSpc>
        <a:spcBef>
          <a:spcPts val="444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8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6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4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52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901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280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61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1041" algn="l" defTabSz="81276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>
            <a:extLst>
              <a:ext uri="{FF2B5EF4-FFF2-40B4-BE49-F238E27FC236}">
                <a16:creationId xmlns:a16="http://schemas.microsoft.com/office/drawing/2014/main" id="{1DF0FD03-FE41-9E40-85B7-54997E2562D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25116" y="6499225"/>
            <a:ext cx="8218884" cy="3603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lIns="0" r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fr-FR" altLang="fr-FR" sz="180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8251" y="450699"/>
            <a:ext cx="7749778" cy="57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730" y="1700216"/>
            <a:ext cx="7749778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Premier niveau</a:t>
            </a:r>
          </a:p>
          <a:p>
            <a:pPr lvl="1"/>
            <a:r>
              <a:rPr lang="fr-FR" altLang="fr-FR" dirty="0"/>
              <a:t>Deuxième niveau</a:t>
            </a:r>
          </a:p>
          <a:p>
            <a:pPr lvl="2"/>
            <a:r>
              <a:rPr lang="fr-FR" altLang="fr-FR" dirty="0"/>
              <a:t>Troisième niveau</a:t>
            </a:r>
          </a:p>
          <a:p>
            <a:pPr lvl="3"/>
            <a:r>
              <a:rPr lang="fr-FR" altLang="fr-FR" dirty="0"/>
              <a:t>Quatrième niveau</a:t>
            </a:r>
          </a:p>
          <a:p>
            <a:pPr lvl="4"/>
            <a:r>
              <a:rPr lang="fr-FR" altLang="fr-FR" dirty="0"/>
              <a:t>Cinquième niveau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FD3BA7A-CFAF-4ADB-87BA-6404ADC71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30674" y="6492876"/>
            <a:ext cx="6091834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75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AG GDR Mi2B 09-11 Octobre 2024, Grenoble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5022BD-C378-4F61-B426-0CD6A3C37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3301" y="6492876"/>
            <a:ext cx="5207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bg1"/>
                </a:solidFill>
                <a:latin typeface="+mn-lt"/>
              </a:defRPr>
            </a:lvl1pPr>
          </a:lstStyle>
          <a:p>
            <a:fld id="{3ACCC249-5D5B-4515-B0B4-8C29B88314F6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252CB7-6E58-4178-AFFE-177F9CCDD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41"/>
          <a:stretch/>
        </p:blipFill>
        <p:spPr>
          <a:xfrm>
            <a:off x="135732" y="6533247"/>
            <a:ext cx="664370" cy="27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0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 b="1" i="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5pPr>
      <a:lvl6pPr marL="342866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6pPr>
      <a:lvl7pPr marL="685732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7pPr>
      <a:lvl8pPr marL="1028598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8pPr>
      <a:lvl9pPr marL="1371464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ebuchet MS" pitchFamily="34" charset="0"/>
        </a:defRPr>
      </a:lvl9pPr>
    </p:titleStyle>
    <p:bodyStyle>
      <a:lvl1pPr marL="132148" indent="-132148" algn="l" rtl="0" eaLnBrk="1" fontAlgn="base" hangingPunct="1">
        <a:lnSpc>
          <a:spcPct val="100000"/>
        </a:lnSpc>
        <a:spcBef>
          <a:spcPct val="100000"/>
        </a:spcBef>
        <a:spcAft>
          <a:spcPct val="0"/>
        </a:spcAft>
        <a:buClr>
          <a:schemeClr val="accent2"/>
        </a:buClr>
        <a:buSzPct val="75000"/>
        <a:buFont typeface="Arial" charset="0"/>
        <a:buChar char="▌"/>
        <a:defRPr sz="1400" b="0" i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269057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lr>
          <a:schemeClr val="tx1"/>
        </a:buClr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2pPr>
      <a:lvl3pPr marL="404773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SzPct val="90000"/>
        <a:buFont typeface="Wingdings" pitchFamily="2" charset="2"/>
        <a:buChar char="§"/>
        <a:defRPr sz="1400" b="0" i="0">
          <a:solidFill>
            <a:schemeClr val="tx1"/>
          </a:solidFill>
          <a:latin typeface="Calibri" panose="020F0502020204030204" pitchFamily="34" charset="0"/>
        </a:defRPr>
      </a:lvl3pPr>
      <a:lvl4pPr marL="538109" indent="-133338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Calibri" panose="020F0502020204030204" pitchFamily="34" charset="0"/>
        </a:defRPr>
      </a:lvl4pPr>
      <a:lvl5pPr marL="673827" indent="-135719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Calibri" panose="020F0502020204030204" pitchFamily="34" charset="0"/>
        </a:defRPr>
      </a:lvl5pPr>
      <a:lvl6pPr marL="175361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096482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439347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782214" indent="-171434" algn="l" rtl="0" eaLnBrk="1" fontAlgn="base" hangingPunct="1">
        <a:lnSpc>
          <a:spcPts val="1800"/>
        </a:lnSpc>
        <a:spcBef>
          <a:spcPct val="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50">
          <p15:clr>
            <a:srgbClr val="F26B43"/>
          </p15:clr>
        </p15:guide>
        <p15:guide id="2" pos="5432">
          <p15:clr>
            <a:srgbClr val="F26B43"/>
          </p15:clr>
        </p15:guide>
        <p15:guide id="3" orient="horz" pos="803">
          <p15:clr>
            <a:srgbClr val="F26B43"/>
          </p15:clr>
        </p15:guide>
        <p15:guide id="4" orient="horz" pos="2862">
          <p15:clr>
            <a:srgbClr val="F26B43"/>
          </p15:clr>
        </p15:guide>
        <p15:guide id="5" pos="584">
          <p15:clr>
            <a:srgbClr val="F26B43"/>
          </p15:clr>
        </p15:guide>
        <p15:guide id="6" orient="horz" pos="1620">
          <p15:clr>
            <a:srgbClr val="F26B43"/>
          </p15:clr>
        </p15:guide>
        <p15:guide id="7" pos="299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9249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dr.mi2b.resplandir@cppm.in2p3.f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cid:10616AA5-CFF0-40EE-9FA8-6AD7E3964B21" TargetMode="Externa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mp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sv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9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656184"/>
          </a:xfrm>
        </p:spPr>
        <p:txBody>
          <a:bodyPr/>
          <a:lstStyle/>
          <a:p>
            <a:r>
              <a:rPr lang="fr-FR" dirty="0"/>
              <a:t>Les plateformes précliniques</a:t>
            </a:r>
            <a:br>
              <a:rPr lang="fr-FR" dirty="0"/>
            </a:br>
            <a:r>
              <a:rPr lang="fr-FR" sz="2400" dirty="0"/>
              <a:t> </a:t>
            </a:r>
            <a:r>
              <a:rPr lang="fr-FR" sz="2400" dirty="0" err="1"/>
              <a:t>ResPlaNDIR</a:t>
            </a:r>
            <a:r>
              <a:rPr lang="fr-FR" sz="2400" dirty="0"/>
              <a:t> : Réseau des plateformes Nationales pour la Dosimétrie, l’Instrumentation et la Radiobiologie </a:t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CA0C1C-7B92-4349-9C97-710CC95C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838BAB-7585-4C05-ABAC-C17B965A5FD2}"/>
              </a:ext>
            </a:extLst>
          </p:cNvPr>
          <p:cNvSpPr txBox="1"/>
          <p:nvPr/>
        </p:nvSpPr>
        <p:spPr>
          <a:xfrm>
            <a:off x="696712" y="4445216"/>
            <a:ext cx="7990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Copil: </a:t>
            </a:r>
          </a:p>
          <a:p>
            <a:r>
              <a:rPr lang="fr-FR" dirty="0"/>
              <a:t>Marc Rousseau, </a:t>
            </a:r>
            <a:r>
              <a:rPr lang="fr-FR" dirty="0" err="1"/>
              <a:t>Patriarca</a:t>
            </a:r>
            <a:r>
              <a:rPr lang="fr-FR" dirty="0"/>
              <a:t> </a:t>
            </a:r>
            <a:r>
              <a:rPr lang="fr-FR" dirty="0" err="1"/>
              <a:t>Annalisa</a:t>
            </a:r>
            <a:r>
              <a:rPr lang="fr-FR" dirty="0"/>
              <a:t>, Céline </a:t>
            </a:r>
            <a:r>
              <a:rPr lang="fr-FR" dirty="0" err="1"/>
              <a:t>Mirjolet</a:t>
            </a:r>
            <a:r>
              <a:rPr lang="fr-FR" dirty="0"/>
              <a:t>, Joël </a:t>
            </a:r>
            <a:r>
              <a:rPr lang="fr-FR" dirty="0" err="1"/>
              <a:t>Herault</a:t>
            </a:r>
            <a:r>
              <a:rPr lang="fr-FR" dirty="0"/>
              <a:t>, François Chevalier, Amelia Maia </a:t>
            </a:r>
            <a:r>
              <a:rPr lang="fr-FR" dirty="0" err="1"/>
              <a:t>Leite</a:t>
            </a:r>
            <a:r>
              <a:rPr lang="fr-FR" dirty="0"/>
              <a:t>, Emilie Bayart, Morgane Dos Santos, Charbel Koumeir </a:t>
            </a:r>
          </a:p>
          <a:p>
            <a:endParaRPr lang="fr-FR" dirty="0"/>
          </a:p>
          <a:p>
            <a:r>
              <a:rPr lang="fr-FR" dirty="0"/>
              <a:t>Mailing </a:t>
            </a:r>
            <a:r>
              <a:rPr lang="fr-FR" dirty="0" err="1"/>
              <a:t>list</a:t>
            </a:r>
            <a:r>
              <a:rPr lang="fr-FR" dirty="0"/>
              <a:t>: </a:t>
            </a:r>
            <a:r>
              <a:rPr lang="fr-FR" dirty="0">
                <a:hlinkClick r:id="rId2"/>
              </a:rPr>
              <a:t>gdr.mi2b.resplandir@cppm.in2p3.fr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9203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plateforme </a:t>
            </a:r>
            <a:r>
              <a:rPr lang="fr-FR" dirty="0" err="1"/>
              <a:t>Cyrcé</a:t>
            </a:r>
            <a:r>
              <a:rPr lang="fr-FR" dirty="0"/>
              <a:t> </a:t>
            </a:r>
            <a:r>
              <a:rPr lang="fr-FR" sz="2800" dirty="0">
                <a:solidFill>
                  <a:srgbClr val="00B050"/>
                </a:solidFill>
              </a:rPr>
              <a:t>(Strasbourg)</a:t>
            </a:r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290614" y="3958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C4EDB13-B5F7-407D-ABF8-6B43251D72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878" y="2968823"/>
            <a:ext cx="1927610" cy="3176736"/>
          </a:xfrm>
          <a:prstGeom prst="rect">
            <a:avLst/>
          </a:prstGeom>
        </p:spPr>
      </p:pic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4D9B39F-1BD5-4D9D-A7B7-7B6A490C8056}"/>
              </a:ext>
            </a:extLst>
          </p:cNvPr>
          <p:cNvSpPr txBox="1">
            <a:spLocks/>
          </p:cNvSpPr>
          <p:nvPr/>
        </p:nvSpPr>
        <p:spPr>
          <a:xfrm>
            <a:off x="107504" y="847253"/>
            <a:ext cx="4960073" cy="53900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100000"/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The irradiation offer:</a:t>
            </a:r>
          </a:p>
          <a:p>
            <a:pPr lvl="1"/>
            <a:r>
              <a:rPr lang="fr-FR">
                <a:solidFill>
                  <a:srgbClr val="00B050"/>
                </a:solidFill>
              </a:rPr>
              <a:t>Protons from 24.6 MeV to 810 keV</a:t>
            </a:r>
          </a:p>
          <a:p>
            <a:pPr lvl="2"/>
            <a:r>
              <a:rPr lang="fr-FR"/>
              <a:t>In vivo irradiation</a:t>
            </a:r>
          </a:p>
          <a:p>
            <a:pPr lvl="3"/>
            <a:r>
              <a:rPr lang="fr-FR">
                <a:solidFill>
                  <a:srgbClr val="253AEA"/>
                </a:solidFill>
              </a:rPr>
              <a:t>36 mm circular fields 
or all surfaces included
Realization of treatment plan (SOBP) 20 planes on 6 mm deep</a:t>
            </a:r>
            <a:r>
              <a:rPr lang="fr-FR"/>
              <a:t>
</a:t>
            </a:r>
            <a:endParaRPr lang="fr-FR" dirty="0">
              <a:solidFill>
                <a:srgbClr val="253AEA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703F7FF-45CF-4ED8-8C61-46643F3B5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52" r="6961"/>
          <a:stretch/>
        </p:blipFill>
        <p:spPr>
          <a:xfrm>
            <a:off x="19716" y="3190951"/>
            <a:ext cx="2219543" cy="1645159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7AC78927-E2A3-4321-9034-ED5E73840029}"/>
              </a:ext>
            </a:extLst>
          </p:cNvPr>
          <p:cNvSpPr txBox="1"/>
          <p:nvPr/>
        </p:nvSpPr>
        <p:spPr>
          <a:xfrm>
            <a:off x="150229" y="4755931"/>
            <a:ext cx="2045432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SOBP </a:t>
            </a:r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rotating</a:t>
            </a:r>
            <a:r>
              <a:rPr lang="fr-FR" sz="1400" dirty="0"/>
              <a:t> </a:t>
            </a:r>
            <a:r>
              <a:rPr lang="fr-FR" sz="1400" dirty="0" err="1"/>
              <a:t>wheel</a:t>
            </a:r>
            <a:endParaRPr lang="fr-FR" sz="1400" dirty="0"/>
          </a:p>
          <a:p>
            <a:pPr algn="ctr"/>
            <a:r>
              <a:rPr lang="fr-FR" sz="1400" dirty="0">
                <a:latin typeface="+mj-lt"/>
                <a:ea typeface="Symbol" charset="2"/>
                <a:cs typeface="Symbol" charset="2"/>
              </a:rPr>
              <a:t>(</a:t>
            </a:r>
            <a:r>
              <a:rPr lang="fr-FR" sz="1400" dirty="0"/>
              <a:t>GATE</a:t>
            </a:r>
            <a:r>
              <a:rPr lang="fr-FR" sz="1400" dirty="0">
                <a:latin typeface="+mj-lt"/>
                <a:ea typeface="Symbol" charset="2"/>
                <a:cs typeface="Symbol" charset="2"/>
              </a:rPr>
              <a:t>)</a:t>
            </a:r>
          </a:p>
        </p:txBody>
      </p:sp>
      <p:sp>
        <p:nvSpPr>
          <p:cNvPr id="30" name="AutoShape 2">
            <a:extLst>
              <a:ext uri="{FF2B5EF4-FFF2-40B4-BE49-F238E27FC236}">
                <a16:creationId xmlns:a16="http://schemas.microsoft.com/office/drawing/2014/main" id="{C3E09391-6DBA-4BAB-B948-B34FB07F25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5C8041B-4ACD-4B5F-B06D-4ACA7631DD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939" y="3429000"/>
            <a:ext cx="3590311" cy="2692733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010ACE3-8140-4CF0-93E1-3CAFE9821A00}"/>
              </a:ext>
            </a:extLst>
          </p:cNvPr>
          <p:cNvSpPr txBox="1"/>
          <p:nvPr/>
        </p:nvSpPr>
        <p:spPr>
          <a:xfrm>
            <a:off x="5606642" y="6007344"/>
            <a:ext cx="259744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holding system + </a:t>
            </a:r>
            <a:r>
              <a:rPr lang="fr-FR" sz="1400" dirty="0" err="1"/>
              <a:t>gas</a:t>
            </a:r>
            <a:r>
              <a:rPr lang="fr-FR" sz="1400" dirty="0"/>
              <a:t> </a:t>
            </a:r>
            <a:r>
              <a:rPr lang="fr-FR" sz="1400" dirty="0" err="1"/>
              <a:t>anaesthesia</a:t>
            </a:r>
            <a:endParaRPr lang="fr-FR" sz="14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97D15EA4-B463-4E9C-8D58-9C1A7391B0B6}"/>
              </a:ext>
            </a:extLst>
          </p:cNvPr>
          <p:cNvSpPr txBox="1"/>
          <p:nvPr/>
        </p:nvSpPr>
        <p:spPr>
          <a:xfrm>
            <a:off x="3674044" y="6043830"/>
            <a:ext cx="1248740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 err="1"/>
              <a:t>rotating</a:t>
            </a:r>
            <a:r>
              <a:rPr lang="fr-FR" sz="1400" dirty="0"/>
              <a:t> </a:t>
            </a:r>
            <a:r>
              <a:rPr lang="fr-FR" sz="1400" dirty="0" err="1"/>
              <a:t>wheel</a:t>
            </a:r>
            <a:endParaRPr lang="fr-FR" sz="140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FB07AA5-B4AE-4C44-AE79-2F6ACDFA5796}"/>
              </a:ext>
            </a:extLst>
          </p:cNvPr>
          <p:cNvSpPr txBox="1"/>
          <p:nvPr/>
        </p:nvSpPr>
        <p:spPr>
          <a:xfrm>
            <a:off x="7431932" y="5564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C84066C9-2F11-46CD-9720-45AEE5CD2F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824" y="874145"/>
            <a:ext cx="2374084" cy="1521452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2BE13509-42F3-445F-BCD4-A5AEC748B280}"/>
              </a:ext>
            </a:extLst>
          </p:cNvPr>
          <p:cNvSpPr txBox="1"/>
          <p:nvPr/>
        </p:nvSpPr>
        <p:spPr>
          <a:xfrm>
            <a:off x="7015400" y="2374432"/>
            <a:ext cx="171093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TPS in vivo  (GATE)</a:t>
            </a:r>
          </a:p>
        </p:txBody>
      </p:sp>
    </p:spTree>
    <p:extLst>
      <p:ext uri="{BB962C8B-B14F-4D97-AF65-F5344CB8AC3E}">
        <p14:creationId xmlns:p14="http://schemas.microsoft.com/office/powerpoint/2010/main" val="92903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plateforme </a:t>
            </a:r>
            <a:r>
              <a:rPr lang="fr-FR" dirty="0" err="1"/>
              <a:t>Cyrcé</a:t>
            </a:r>
            <a:r>
              <a:rPr lang="fr-FR" dirty="0"/>
              <a:t> </a:t>
            </a:r>
            <a:r>
              <a:rPr lang="fr-FR" sz="2800" dirty="0">
                <a:solidFill>
                  <a:srgbClr val="00B050"/>
                </a:solidFill>
              </a:rPr>
              <a:t>(Strasbourg)</a:t>
            </a:r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290614" y="3958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89422C4C-8778-4EAD-BB3E-ABF66B752B8E}"/>
              </a:ext>
            </a:extLst>
          </p:cNvPr>
          <p:cNvSpPr txBox="1">
            <a:spLocks/>
          </p:cNvSpPr>
          <p:nvPr/>
        </p:nvSpPr>
        <p:spPr>
          <a:xfrm>
            <a:off x="107504" y="1063277"/>
            <a:ext cx="7036994" cy="5390059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SzPct val="100000"/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6600"/>
              </a:buClr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Un plateforme de recherche basée sur un Cyclotron TR24 (ACSI):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Production d’isotopes.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Marquage moléculaire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Lignes d’irradiations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Imagerie préclinique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Laboratoire de culture cellulaire</a:t>
            </a:r>
          </a:p>
          <a:p>
            <a:pPr lvl="1"/>
            <a:r>
              <a:rPr lang="fr-FR" dirty="0">
                <a:solidFill>
                  <a:srgbClr val="253AEA"/>
                </a:solidFill>
              </a:rPr>
              <a:t>Animalerie</a:t>
            </a:r>
          </a:p>
          <a:p>
            <a:pPr marL="1371600" lvl="3" indent="0">
              <a:buFont typeface="Arial" pitchFamily="34" charset="0"/>
              <a:buNone/>
            </a:pPr>
            <a:endParaRPr lang="fr-FR" dirty="0"/>
          </a:p>
          <a:p>
            <a:pPr lvl="3"/>
            <a:endParaRPr lang="fr-FR" dirty="0"/>
          </a:p>
          <a:p>
            <a:pPr lvl="2"/>
            <a:endParaRPr lang="fr-FR" dirty="0"/>
          </a:p>
          <a:p>
            <a:pPr lvl="2"/>
            <a:endParaRPr lang="fr-FR" dirty="0">
              <a:solidFill>
                <a:srgbClr val="253AEA"/>
              </a:solidFill>
            </a:endParaRP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88C09E78-5B48-4446-AF7C-675BE6DD43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EC296B1-5556-4C83-BF04-4FA17DEBBC90}"/>
              </a:ext>
            </a:extLst>
          </p:cNvPr>
          <p:cNvSpPr txBox="1"/>
          <p:nvPr/>
        </p:nvSpPr>
        <p:spPr>
          <a:xfrm>
            <a:off x="7431932" y="5564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48" name="Picture 3" descr="C:\Users\pellici\Documents\AA_BUREAU\AA_Projets\Cyclo\photos\P1010189.JPG">
            <a:extLst>
              <a:ext uri="{FF2B5EF4-FFF2-40B4-BE49-F238E27FC236}">
                <a16:creationId xmlns:a16="http://schemas.microsoft.com/office/drawing/2014/main" id="{6A4E93E7-8FD6-4432-AFE0-B3A558B3E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0232" y="5070373"/>
            <a:ext cx="1080120" cy="1144036"/>
          </a:xfrm>
          <a:prstGeom prst="rect">
            <a:avLst/>
          </a:prstGeom>
          <a:noFill/>
          <a:ln w="28575" cmpd="sng"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ZoneTexte 48">
            <a:extLst>
              <a:ext uri="{FF2B5EF4-FFF2-40B4-BE49-F238E27FC236}">
                <a16:creationId xmlns:a16="http://schemas.microsoft.com/office/drawing/2014/main" id="{251920F8-2D95-4747-80E0-25077084F919}"/>
              </a:ext>
            </a:extLst>
          </p:cNvPr>
          <p:cNvSpPr txBox="1"/>
          <p:nvPr/>
        </p:nvSpPr>
        <p:spPr>
          <a:xfrm>
            <a:off x="6660232" y="6182564"/>
            <a:ext cx="112807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cyclotron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D1F37606-7970-4B9E-9E6C-08D142FBEDA9}"/>
              </a:ext>
            </a:extLst>
          </p:cNvPr>
          <p:cNvSpPr txBox="1"/>
          <p:nvPr/>
        </p:nvSpPr>
        <p:spPr>
          <a:xfrm>
            <a:off x="5804473" y="5194558"/>
            <a:ext cx="839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aseline="30000" dirty="0"/>
              <a:t>18</a:t>
            </a:r>
            <a:r>
              <a:rPr lang="fr-FR" dirty="0"/>
              <a:t>F, </a:t>
            </a:r>
            <a:r>
              <a:rPr lang="fr-FR" baseline="30000" dirty="0"/>
              <a:t>64</a:t>
            </a:r>
            <a:r>
              <a:rPr lang="fr-FR" dirty="0"/>
              <a:t>Cu, </a:t>
            </a:r>
            <a:r>
              <a:rPr lang="fr-FR" baseline="30000" dirty="0"/>
              <a:t>89</a:t>
            </a:r>
            <a:r>
              <a:rPr lang="fr-FR" dirty="0"/>
              <a:t>Zr</a:t>
            </a:r>
          </a:p>
        </p:txBody>
      </p:sp>
      <p:pic>
        <p:nvPicPr>
          <p:cNvPr id="51" name="Image 50" descr="labo-hot-cells-1.jpg">
            <a:extLst>
              <a:ext uri="{FF2B5EF4-FFF2-40B4-BE49-F238E27FC236}">
                <a16:creationId xmlns:a16="http://schemas.microsoft.com/office/drawing/2014/main" id="{80D42A55-ECD5-406D-B86F-DC78622CAB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252" y="4515966"/>
            <a:ext cx="1084083" cy="72272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1505CF8F-D805-4192-A914-04745CC333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592" y="3829397"/>
            <a:ext cx="807876" cy="597929"/>
          </a:xfrm>
          <a:prstGeom prst="rect">
            <a:avLst/>
          </a:prstGeom>
        </p:spPr>
      </p:pic>
      <p:sp>
        <p:nvSpPr>
          <p:cNvPr id="53" name="Flèche droite 35">
            <a:extLst>
              <a:ext uri="{FF2B5EF4-FFF2-40B4-BE49-F238E27FC236}">
                <a16:creationId xmlns:a16="http://schemas.microsoft.com/office/drawing/2014/main" id="{242ABA27-9484-4576-B5D9-9F657414D6E3}"/>
              </a:ext>
            </a:extLst>
          </p:cNvPr>
          <p:cNvSpPr/>
          <p:nvPr/>
        </p:nvSpPr>
        <p:spPr>
          <a:xfrm rot="9255167">
            <a:off x="5533866" y="4277703"/>
            <a:ext cx="378976" cy="2160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B67B4EA-7903-4A11-BF0D-902CFC7BC6A3}"/>
              </a:ext>
            </a:extLst>
          </p:cNvPr>
          <p:cNvSpPr txBox="1"/>
          <p:nvPr/>
        </p:nvSpPr>
        <p:spPr>
          <a:xfrm>
            <a:off x="6003524" y="4346321"/>
            <a:ext cx="73625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800" dirty="0"/>
              <a:t>molécules</a:t>
            </a:r>
          </a:p>
        </p:txBody>
      </p:sp>
      <p:sp>
        <p:nvSpPr>
          <p:cNvPr id="55" name="Flèche droite 36">
            <a:extLst>
              <a:ext uri="{FF2B5EF4-FFF2-40B4-BE49-F238E27FC236}">
                <a16:creationId xmlns:a16="http://schemas.microsoft.com/office/drawing/2014/main" id="{DF910886-5E61-4B34-909F-099D2B6C8578}"/>
              </a:ext>
            </a:extLst>
          </p:cNvPr>
          <p:cNvSpPr/>
          <p:nvPr/>
        </p:nvSpPr>
        <p:spPr>
          <a:xfrm rot="11565878">
            <a:off x="5789571" y="4822925"/>
            <a:ext cx="706808" cy="2160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6"/>
                </a:solidFill>
              </a:ln>
              <a:solidFill>
                <a:schemeClr val="accent6"/>
              </a:solidFill>
            </a:endParaRPr>
          </a:p>
        </p:txBody>
      </p:sp>
      <p:sp>
        <p:nvSpPr>
          <p:cNvPr id="56" name="Flèche droite 39">
            <a:extLst>
              <a:ext uri="{FF2B5EF4-FFF2-40B4-BE49-F238E27FC236}">
                <a16:creationId xmlns:a16="http://schemas.microsoft.com/office/drawing/2014/main" id="{8BB7E73D-D5F7-4BD0-A6AF-2B5A986FAABE}"/>
              </a:ext>
            </a:extLst>
          </p:cNvPr>
          <p:cNvSpPr/>
          <p:nvPr/>
        </p:nvSpPr>
        <p:spPr>
          <a:xfrm rot="17334135">
            <a:off x="7207651" y="4293380"/>
            <a:ext cx="706808" cy="2160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6"/>
                </a:solidFill>
              </a:ln>
              <a:solidFill>
                <a:schemeClr val="accent6"/>
              </a:solidFill>
            </a:endParaRP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6E2BEB64-2887-4F3E-9FE8-8A232F2C8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018" y="4007955"/>
            <a:ext cx="936104" cy="906347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29855E8F-7488-42AE-B57E-D9DF2A6EFF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514" y="5395303"/>
            <a:ext cx="925760" cy="925760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334C2953-33AA-4A2B-AC47-251A2FCBAC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985" y="5277283"/>
            <a:ext cx="684239" cy="514548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1177E05B-F5A0-4FCD-AF74-5BB0A65919F4}"/>
              </a:ext>
            </a:extLst>
          </p:cNvPr>
          <p:cNvGrpSpPr/>
          <p:nvPr/>
        </p:nvGrpSpPr>
        <p:grpSpPr>
          <a:xfrm>
            <a:off x="3337969" y="4171446"/>
            <a:ext cx="576064" cy="576065"/>
            <a:chOff x="1763688" y="4547644"/>
            <a:chExt cx="576064" cy="576065"/>
          </a:xfrm>
        </p:grpSpPr>
        <p:pic>
          <p:nvPicPr>
            <p:cNvPr id="61" name="Espace réservé du contenu 8">
              <a:extLst>
                <a:ext uri="{FF2B5EF4-FFF2-40B4-BE49-F238E27FC236}">
                  <a16:creationId xmlns:a16="http://schemas.microsoft.com/office/drawing/2014/main" id="{1CD81844-C726-47F1-91E0-B1ECD6DE4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7704" y="4547644"/>
              <a:ext cx="432048" cy="576065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1022C86-3CEE-4F01-BC46-747A4CEF4641}"/>
                </a:ext>
              </a:extLst>
            </p:cNvPr>
            <p:cNvSpPr/>
            <p:nvPr/>
          </p:nvSpPr>
          <p:spPr>
            <a:xfrm>
              <a:off x="1763688" y="4725144"/>
              <a:ext cx="216024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3" name="Flèche droite 51">
            <a:extLst>
              <a:ext uri="{FF2B5EF4-FFF2-40B4-BE49-F238E27FC236}">
                <a16:creationId xmlns:a16="http://schemas.microsoft.com/office/drawing/2014/main" id="{D851DCAA-C348-4AB7-8E08-C56EAE5FD1F4}"/>
              </a:ext>
            </a:extLst>
          </p:cNvPr>
          <p:cNvSpPr/>
          <p:nvPr/>
        </p:nvSpPr>
        <p:spPr>
          <a:xfrm>
            <a:off x="5805417" y="2264899"/>
            <a:ext cx="992742" cy="659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4" name="Image 63">
            <a:extLst>
              <a:ext uri="{FF2B5EF4-FFF2-40B4-BE49-F238E27FC236}">
                <a16:creationId xmlns:a16="http://schemas.microsoft.com/office/drawing/2014/main" id="{2F63E2AA-D838-49DD-AA57-DD8F592C0B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985166"/>
            <a:ext cx="1037954" cy="779076"/>
          </a:xfrm>
          <a:prstGeom prst="rect">
            <a:avLst/>
          </a:prstGeom>
        </p:spPr>
      </p:pic>
      <p:sp>
        <p:nvSpPr>
          <p:cNvPr id="65" name="Flèche droite 36">
            <a:extLst>
              <a:ext uri="{FF2B5EF4-FFF2-40B4-BE49-F238E27FC236}">
                <a16:creationId xmlns:a16="http://schemas.microsoft.com/office/drawing/2014/main" id="{B05965C0-A94E-4F5C-B905-EF2FB02B88B3}"/>
              </a:ext>
            </a:extLst>
          </p:cNvPr>
          <p:cNvSpPr/>
          <p:nvPr/>
        </p:nvSpPr>
        <p:spPr>
          <a:xfrm rot="10800000">
            <a:off x="3315801" y="4914302"/>
            <a:ext cx="706808" cy="216024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accent6"/>
                </a:solidFill>
              </a:ln>
              <a:solidFill>
                <a:schemeClr val="accent6"/>
              </a:solidFill>
            </a:endParaRPr>
          </a:p>
        </p:txBody>
      </p:sp>
      <p:pic>
        <p:nvPicPr>
          <p:cNvPr id="66" name="Image 65">
            <a:extLst>
              <a:ext uri="{FF2B5EF4-FFF2-40B4-BE49-F238E27FC236}">
                <a16:creationId xmlns:a16="http://schemas.microsoft.com/office/drawing/2014/main" id="{C6BEC27F-685A-49D2-AF86-C00459D8CA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5335" y="2687607"/>
            <a:ext cx="746375" cy="9951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" name="Flèche droite 51">
            <a:extLst>
              <a:ext uri="{FF2B5EF4-FFF2-40B4-BE49-F238E27FC236}">
                <a16:creationId xmlns:a16="http://schemas.microsoft.com/office/drawing/2014/main" id="{FC134744-2939-4A49-937C-FDECA0074536}"/>
              </a:ext>
            </a:extLst>
          </p:cNvPr>
          <p:cNvSpPr/>
          <p:nvPr/>
        </p:nvSpPr>
        <p:spPr>
          <a:xfrm rot="7579447">
            <a:off x="4138180" y="3662737"/>
            <a:ext cx="992742" cy="6590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062BFDD3-9482-4FFB-AD44-7CC996B214A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5903" y="1286289"/>
            <a:ext cx="1576240" cy="23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2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82585" y="675551"/>
            <a:ext cx="7577448" cy="1155017"/>
          </a:xfrm>
        </p:spPr>
        <p:txBody>
          <a:bodyPr>
            <a:normAutofit/>
          </a:bodyPr>
          <a:lstStyle/>
          <a:p>
            <a:r>
              <a:rPr lang="fr-FR" dirty="0"/>
              <a:t>Plateforme</a:t>
            </a:r>
            <a:r>
              <a:rPr lang="en-US" dirty="0"/>
              <a:t> </a:t>
            </a:r>
            <a:r>
              <a:rPr lang="fr-FR" dirty="0"/>
              <a:t>d’accueil</a:t>
            </a:r>
            <a:r>
              <a:rPr lang="en-US" dirty="0"/>
              <a:t> des experiences de </a:t>
            </a:r>
            <a:r>
              <a:rPr lang="en-US" dirty="0" err="1"/>
              <a:t>radiobiologie</a:t>
            </a:r>
            <a:r>
              <a:rPr lang="en-US" dirty="0"/>
              <a:t> </a:t>
            </a:r>
            <a:r>
              <a:rPr lang="en-US" dirty="0" err="1"/>
              <a:t>auprès</a:t>
            </a:r>
            <a:r>
              <a:rPr lang="en-US" dirty="0"/>
              <a:t> des </a:t>
            </a:r>
            <a:r>
              <a:rPr lang="en-US" dirty="0" err="1"/>
              <a:t>faisceaux</a:t>
            </a:r>
            <a:r>
              <a:rPr lang="en-US" dirty="0"/>
              <a:t> du GANIL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 </a:t>
            </a:r>
          </a:p>
          <a:p>
            <a:endParaRPr lang="en-US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1692275" y="3573463"/>
            <a:ext cx="7200900" cy="1295400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D3356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5CA9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63C2CE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endParaRPr lang="en-US" sz="3000" dirty="0"/>
          </a:p>
        </p:txBody>
      </p:sp>
      <p:pic>
        <p:nvPicPr>
          <p:cNvPr id="8" name="Image 3" descr="CIRI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69" y="5261310"/>
            <a:ext cx="216058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5" descr="logoGANIL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3386" y="5448851"/>
            <a:ext cx="2263118" cy="49997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3590899" y="5329504"/>
            <a:ext cx="203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François CHEVALIER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333" y="2638314"/>
            <a:ext cx="2353171" cy="25205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598" y="2786972"/>
            <a:ext cx="3886467" cy="251688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4" y="4045413"/>
            <a:ext cx="2320070" cy="431942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D760B4-4307-4520-90E5-23D4361D0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1260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35925" y="163764"/>
            <a:ext cx="9008075" cy="1155017"/>
          </a:xfrm>
        </p:spPr>
        <p:txBody>
          <a:bodyPr/>
          <a:lstStyle/>
          <a:p>
            <a:r>
              <a:rPr lang="fr-FR" dirty="0"/>
              <a:t>Radiation </a:t>
            </a:r>
            <a:r>
              <a:rPr lang="fr-FR" dirty="0" err="1"/>
              <a:t>biology</a:t>
            </a:r>
            <a:r>
              <a:rPr lang="fr-FR" dirty="0"/>
              <a:t> </a:t>
            </a:r>
            <a:r>
              <a:rPr lang="fr-FR" dirty="0" err="1"/>
              <a:t>platform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53231" y="1303308"/>
            <a:ext cx="2756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Possibilités d’irradiations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Modèles cellulaires </a:t>
            </a:r>
            <a:r>
              <a:rPr kumimoji="0" lang="fr-FR" sz="1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vitro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4123" y="2093507"/>
            <a:ext cx="4744796" cy="1200329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Par exemple: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ions carbone :           0,1 Gy -&gt; 10 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(95 MeV/u)	              0,4 Gy/min à 5 Gy/min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Corps)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TEL : 	              22 à 100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keV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/µM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Corps)"/>
                <a:ea typeface="+mn-ea"/>
                <a:cs typeface="Arial" panose="020B0604020202020204" pitchFamily="34" charset="0"/>
              </a:rPr>
              <a:t>                                    (natif -&gt; 17,9 mm PMMA)  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72" y="3512451"/>
            <a:ext cx="1950889" cy="245690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247" y="1418425"/>
            <a:ext cx="2267909" cy="404199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847304" y="1582381"/>
            <a:ext cx="25459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Laboratoire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culture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cellulaire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large sterile bench hoods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incubators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tri-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gaz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incubators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water baths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inverted microscope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centrifuge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small bench centrifuge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-80°C Freezer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-20°C cold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+4°C cold room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consumables are not provided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(pipets / gloves / tips / media )</a:t>
            </a:r>
          </a:p>
        </p:txBody>
      </p:sp>
      <p:sp>
        <p:nvSpPr>
          <p:cNvPr id="4" name="Rectangle 3"/>
          <p:cNvSpPr/>
          <p:nvPr/>
        </p:nvSpPr>
        <p:spPr>
          <a:xfrm>
            <a:off x="2446260" y="5032250"/>
            <a:ext cx="40348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Obtenir du temps de faisceau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Répondre à l’</a:t>
            </a: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iPAC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(accès sur projet)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infos sur le site web de la plateforme CIRIL / ARIA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https://cimap.ensicaen.fr/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9679D2A5-4D5F-4E90-8056-0EDE38B2D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28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1" r="28809"/>
          <a:stretch/>
        </p:blipFill>
        <p:spPr>
          <a:xfrm>
            <a:off x="4720856" y="1735070"/>
            <a:ext cx="4361361" cy="426827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Radiation </a:t>
            </a:r>
            <a:r>
              <a:rPr lang="fr-FR" dirty="0" err="1"/>
              <a:t>biology</a:t>
            </a:r>
            <a:r>
              <a:rPr lang="fr-FR" dirty="0"/>
              <a:t> </a:t>
            </a:r>
            <a:r>
              <a:rPr lang="fr-FR" dirty="0" err="1"/>
              <a:t>platform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218635" y="1434306"/>
            <a:ext cx="62123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Évolutions et adaptations des systèmes pour les années à venir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passeur d’échantillons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Enceinte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thermostatée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/ amélioration du pilotage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irradiations FLASH – Carbone (100 à 500 Gy / 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contrôle des pulses en haute intensité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(évolution de la ligne / dosimétrie / radioprotection)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Contrôle de dose avec DOSION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B98A6AD-0699-4FAA-9DE5-D95DABD7A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14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2113550"/>
            <a:ext cx="9144000" cy="4363562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3533"/>
            <a:endParaRPr lang="fr-FR" sz="76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65158"/>
            <a:ext cx="9144000" cy="1748392"/>
          </a:xfrm>
          <a:prstGeom prst="rect">
            <a:avLst/>
          </a:prstGeom>
          <a:solidFill>
            <a:srgbClr val="FF7D00"/>
          </a:solidFill>
          <a:ln>
            <a:solidFill>
              <a:srgbClr val="F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93533"/>
            <a:endParaRPr lang="fr-FR" sz="76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855117" y="281898"/>
            <a:ext cx="3433767" cy="1649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3533"/>
            <a:r>
              <a:rPr lang="en-US" sz="10117" dirty="0">
                <a:solidFill>
                  <a:prstClr val="white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EPIC</a:t>
            </a:r>
            <a:endParaRPr lang="fr-FR" sz="10117" dirty="0">
              <a:solidFill>
                <a:prstClr val="white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1168" y="1649015"/>
            <a:ext cx="5561665" cy="405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93533"/>
            <a:r>
              <a:rPr lang="en-US" sz="2032" cap="small" dirty="0">
                <a:solidFill>
                  <a:prstClr val="black"/>
                </a:solidFill>
                <a:latin typeface="Bookman Old Style" panose="02050604050505020204" pitchFamily="18" charset="0"/>
              </a:rPr>
              <a:t>Experimental Proton Irradiation at Curie</a:t>
            </a:r>
            <a:endParaRPr lang="fr-FR" sz="2032" cap="small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14018" y="487826"/>
            <a:ext cx="1507724" cy="1496561"/>
            <a:chOff x="503853" y="737903"/>
            <a:chExt cx="3097763" cy="2697921"/>
          </a:xfrm>
        </p:grpSpPr>
        <p:sp>
          <p:nvSpPr>
            <p:cNvPr id="16" name="Rectangle 15"/>
            <p:cNvSpPr/>
            <p:nvPr/>
          </p:nvSpPr>
          <p:spPr>
            <a:xfrm>
              <a:off x="503853" y="783771"/>
              <a:ext cx="3097763" cy="260618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7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93533"/>
              <a:endParaRPr lang="fr-FR" sz="76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052" y="737903"/>
              <a:ext cx="2908493" cy="2697921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0" y="2238775"/>
            <a:ext cx="9144000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93533"/>
            <a:r>
              <a:rPr lang="en-US" sz="1355" b="1" dirty="0">
                <a:solidFill>
                  <a:srgbClr val="FF7D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EPIC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located at the proton therapy center of </a:t>
            </a:r>
            <a:r>
              <a:rPr lang="en-US" sz="135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Orsay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(~30 minutes away from Paris) and is part of the radiation therapy and oncology department of </a:t>
            </a:r>
            <a:r>
              <a:rPr lang="en-US" sz="1355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Institut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Curie.</a:t>
            </a:r>
          </a:p>
          <a:p>
            <a:pPr algn="ctr" defTabSz="193533"/>
            <a:endParaRPr lang="en-US" sz="135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93533"/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US" sz="1355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proton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therapy treatment rooms are available on weekday evenings or Saturdays.</a:t>
            </a:r>
          </a:p>
          <a:p>
            <a:pPr algn="ctr" defTabSz="193533"/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1355" u="sng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 beam characteristics 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as follows:</a:t>
            </a:r>
          </a:p>
          <a:p>
            <a:pPr algn="ctr" defTabSz="193533"/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MeV &lt; </a:t>
            </a:r>
            <a:r>
              <a:rPr lang="en-US" sz="1355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Energy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226 MeV  (DE &lt; 1 MeV)</a:t>
            </a:r>
            <a:endParaRPr lang="en-US" sz="1355" u="sng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93533"/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mm &lt; </a:t>
            </a:r>
            <a:r>
              <a:rPr lang="en-US" sz="1355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Field size 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150 mm</a:t>
            </a:r>
            <a:endParaRPr lang="en-US" sz="1355" u="sng" cap="small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93533"/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1E6 p/cm</a:t>
            </a:r>
            <a:r>
              <a:rPr lang="en-US" sz="1355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 &lt; </a:t>
            </a:r>
            <a:r>
              <a:rPr lang="en-US" sz="1355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Flux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&lt; 5E8 p/cm</a:t>
            </a:r>
            <a:r>
              <a:rPr lang="en-US" sz="1355" baseline="30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</a:t>
            </a:r>
          </a:p>
          <a:p>
            <a:pPr algn="ctr" defTabSz="193533"/>
            <a:endParaRPr lang="en-US" sz="135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93533"/>
            <a:endParaRPr lang="en-US" sz="1355" dirty="0">
              <a:solidFill>
                <a:srgbClr val="FF7D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6526583" y="579476"/>
            <a:ext cx="2343620" cy="5341075"/>
            <a:chOff x="15416784" y="469095"/>
            <a:chExt cx="5535989" cy="12616435"/>
          </a:xfrm>
        </p:grpSpPr>
        <p:sp>
          <p:nvSpPr>
            <p:cNvPr id="10" name="ZoneTexte 9"/>
            <p:cNvSpPr txBox="1"/>
            <p:nvPr/>
          </p:nvSpPr>
          <p:spPr>
            <a:xfrm>
              <a:off x="15416784" y="12374872"/>
              <a:ext cx="5248657" cy="710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93533"/>
              <a:endParaRPr lang="fr-FR" sz="135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8364" y="469095"/>
              <a:ext cx="2364409" cy="236440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7901070" y="1628235"/>
            <a:ext cx="1043876" cy="365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93533"/>
            <a:r>
              <a:rPr lang="en-US" sz="1016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epic@curie.fr</a:t>
            </a:r>
          </a:p>
          <a:p>
            <a:pPr defTabSz="193533"/>
            <a:endParaRPr lang="fr-FR" sz="762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ZoneTexte 24">
            <a:extLst/>
          </p:cNvPr>
          <p:cNvSpPr txBox="1"/>
          <p:nvPr/>
        </p:nvSpPr>
        <p:spPr>
          <a:xfrm>
            <a:off x="488209" y="4285162"/>
            <a:ext cx="4445406" cy="2547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127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45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Irradiations modalities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Physics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detectors and electronic devices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>
                <a:solidFill>
                  <a:srgbClr val="F7964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Biology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in-vitro (cells) and in-vivo (mice, rats, …), access to </a:t>
            </a:r>
            <a:r>
              <a:rPr lang="en-US" sz="1228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RadeXp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platform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conventional irradiations 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(to mimic clinical beams)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FLASH irradiations 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(ultra-high dose rate of several ~</a:t>
            </a:r>
            <a:r>
              <a:rPr lang="en-US" sz="1228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Gy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/s)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minibeam</a:t>
            </a:r>
            <a:r>
              <a:rPr lang="en-US" sz="1228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irradiations 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(spatial fractionation of the dose created by specific collimators)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228" b="1" dirty="0" err="1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MonteCarlo</a:t>
            </a:r>
            <a:r>
              <a:rPr lang="en-US" sz="1228" b="1" dirty="0">
                <a:solidFill>
                  <a:srgbClr val="ED7D3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simulations </a:t>
            </a:r>
            <a:r>
              <a:rPr lang="en-US" sz="1228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experimental conditions</a:t>
            </a:r>
          </a:p>
          <a:p>
            <a:pPr marL="193533" indent="-193533" defTabSz="81276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endParaRPr lang="en-US" sz="1228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93533"/>
            <a:endParaRPr lang="en-US" sz="118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8127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45" dirty="0">
              <a:solidFill>
                <a:prstClr val="black"/>
              </a:solidFill>
              <a:latin typeface="Calibri" panose="020F0502020204030204"/>
              <a:cs typeface="Arial" pitchFamily="34" charset="0"/>
            </a:endParaRPr>
          </a:p>
        </p:txBody>
      </p:sp>
      <p:pic>
        <p:nvPicPr>
          <p:cNvPr id="26" name="Image 25" descr="image15.jpeg"/>
          <p:cNvPicPr/>
          <p:nvPr/>
        </p:nvPicPr>
        <p:blipFill rotWithShape="1"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959" r="43066"/>
          <a:stretch>
            <a:fillRect/>
          </a:stretch>
        </p:blipFill>
        <p:spPr bwMode="auto">
          <a:xfrm>
            <a:off x="7296019" y="4440453"/>
            <a:ext cx="1346474" cy="169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4" t="12037" r="29685"/>
          <a:stretch/>
        </p:blipFill>
        <p:spPr bwMode="auto">
          <a:xfrm rot="5400000">
            <a:off x="5264195" y="4380960"/>
            <a:ext cx="1678716" cy="181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9D225BD-2446-480C-921B-4A0DFF4D5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BA3E1D-5FD2-4A4B-8E1F-3CAA7E16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51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E9FB978-0E03-4099-B5BB-6B1BE5E7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AG GDR Mi2B 09-11 Octobre 2024, Grenoble</a:t>
            </a:r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E191071-ABF1-40B8-829C-F164B5B3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C1D18-7FAD-4943-94AD-C17C49EDAAC9}" type="slidenum">
              <a:rPr lang="fr-FR" smtClean="0"/>
              <a:t>16</a:t>
            </a:fld>
            <a:endParaRPr lang="fr-FR"/>
          </a:p>
        </p:txBody>
      </p:sp>
      <p:pic>
        <p:nvPicPr>
          <p:cNvPr id="4" name="Espace réservé du contenu 8">
            <a:extLst>
              <a:ext uri="{FF2B5EF4-FFF2-40B4-BE49-F238E27FC236}">
                <a16:creationId xmlns:a16="http://schemas.microsoft.com/office/drawing/2014/main" id="{D3B865A1-81C9-4DF2-BFD5-1C8B4F6195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003189" cy="5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11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Autres plateformes:</a:t>
            </a:r>
          </a:p>
          <a:p>
            <a:pPr lvl="1"/>
            <a:endParaRPr lang="fr-FR" dirty="0">
              <a:solidFill>
                <a:srgbClr val="00B050"/>
              </a:solidFill>
            </a:endParaRPr>
          </a:p>
          <a:p>
            <a:pPr lvl="1"/>
            <a:r>
              <a:rPr lang="fr-FR" dirty="0">
                <a:solidFill>
                  <a:srgbClr val="00B050"/>
                </a:solidFill>
              </a:rPr>
              <a:t>AIFIRA (Bordeaux).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Proton &lt; 3 MeV</a:t>
            </a:r>
          </a:p>
          <a:p>
            <a:pPr lvl="3"/>
            <a:r>
              <a:rPr lang="fr-FR" dirty="0">
                <a:solidFill>
                  <a:srgbClr val="253AEA"/>
                </a:solidFill>
              </a:rPr>
              <a:t>Irradiation de cellules par microfaisceau extrait à l’air</a:t>
            </a:r>
          </a:p>
          <a:p>
            <a:pPr lvl="3"/>
            <a:r>
              <a:rPr lang="fr-FR" dirty="0">
                <a:solidFill>
                  <a:srgbClr val="253AEA"/>
                </a:solidFill>
              </a:rPr>
              <a:t>Microfaisceaux de 1,5 </a:t>
            </a:r>
            <a:r>
              <a:rPr lang="fr-FR" dirty="0">
                <a:solidFill>
                  <a:srgbClr val="253AEA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fr-FR" dirty="0">
                <a:solidFill>
                  <a:srgbClr val="253AEA"/>
                </a:solidFill>
              </a:rPr>
              <a:t>m</a:t>
            </a:r>
          </a:p>
          <a:p>
            <a:pPr lvl="3"/>
            <a:r>
              <a:rPr lang="fr-FR" dirty="0">
                <a:solidFill>
                  <a:srgbClr val="253AEA"/>
                </a:solidFill>
              </a:rPr>
              <a:t>Contrôle de dose par comptage des ions à l’aide d’un détecteur mince situé en amont de l’échantillon</a:t>
            </a:r>
          </a:p>
          <a:p>
            <a:pPr lvl="3"/>
            <a:r>
              <a:rPr lang="fr-FR" dirty="0">
                <a:solidFill>
                  <a:srgbClr val="253AEA"/>
                </a:solidFill>
              </a:rPr>
              <a:t>Vidéo-microscopie de fluorescence en ligne</a:t>
            </a:r>
            <a:endParaRPr lang="fr-FR" dirty="0"/>
          </a:p>
          <a:p>
            <a:pPr lvl="2"/>
            <a:endParaRPr lang="fr-FR" dirty="0"/>
          </a:p>
          <a:p>
            <a:pPr lvl="1"/>
            <a:r>
              <a:rPr lang="fr-FR" dirty="0" err="1">
                <a:solidFill>
                  <a:srgbClr val="00B050"/>
                </a:solidFill>
              </a:rPr>
              <a:t>Archade</a:t>
            </a:r>
            <a:r>
              <a:rPr lang="fr-FR" dirty="0">
                <a:solidFill>
                  <a:srgbClr val="00B050"/>
                </a:solidFill>
              </a:rPr>
              <a:t>  =&gt; 2025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Proton (250 MeV) à </a:t>
            </a:r>
            <a:r>
              <a:rPr lang="fr-FR" baseline="30000" dirty="0">
                <a:solidFill>
                  <a:srgbClr val="253AEA"/>
                </a:solidFill>
              </a:rPr>
              <a:t>12</a:t>
            </a:r>
            <a:r>
              <a:rPr lang="fr-FR" dirty="0">
                <a:solidFill>
                  <a:srgbClr val="253AEA"/>
                </a:solidFill>
              </a:rPr>
              <a:t>C (400 MeV/n)</a:t>
            </a:r>
          </a:p>
          <a:p>
            <a:pPr lvl="2"/>
            <a:endParaRPr lang="fr-FR" baseline="30000" dirty="0"/>
          </a:p>
          <a:p>
            <a:pPr lvl="1"/>
            <a:r>
              <a:rPr lang="fr-FR" dirty="0">
                <a:solidFill>
                  <a:srgbClr val="00B050"/>
                </a:solidFill>
              </a:rPr>
              <a:t>ARRONAX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Proton (17, 30-68 MeV), Alpha (68MeV), Deuton (17-34MeV)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P, </a:t>
            </a:r>
            <a:r>
              <a:rPr lang="fr-FR" baseline="30000" dirty="0">
                <a:solidFill>
                  <a:srgbClr val="253AEA"/>
                </a:solidFill>
              </a:rPr>
              <a:t>4</a:t>
            </a:r>
            <a:r>
              <a:rPr lang="fr-FR" dirty="0">
                <a:solidFill>
                  <a:srgbClr val="253AEA"/>
                </a:solidFill>
              </a:rPr>
              <a:t>He, </a:t>
            </a:r>
            <a:r>
              <a:rPr lang="fr-FR" baseline="30000" dirty="0">
                <a:solidFill>
                  <a:srgbClr val="253AEA"/>
                </a:solidFill>
              </a:rPr>
              <a:t>12</a:t>
            </a:r>
            <a:r>
              <a:rPr lang="fr-FR" dirty="0">
                <a:solidFill>
                  <a:srgbClr val="253AEA"/>
                </a:solidFill>
              </a:rPr>
              <a:t>C, </a:t>
            </a:r>
            <a:r>
              <a:rPr lang="fr-FR" baseline="30000" dirty="0">
                <a:solidFill>
                  <a:srgbClr val="253AEA"/>
                </a:solidFill>
              </a:rPr>
              <a:t>16</a:t>
            </a:r>
            <a:r>
              <a:rPr lang="fr-FR" dirty="0">
                <a:solidFill>
                  <a:srgbClr val="253AEA"/>
                </a:solidFill>
              </a:rPr>
              <a:t>O,… à 20 MV</a:t>
            </a:r>
          </a:p>
        </p:txBody>
      </p:sp>
    </p:spTree>
    <p:extLst>
      <p:ext uri="{BB962C8B-B14F-4D97-AF65-F5344CB8AC3E}">
        <p14:creationId xmlns:p14="http://schemas.microsoft.com/office/powerpoint/2010/main" val="1193322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50E4F20-D559-43C0-AA2A-C9160FC69B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CCC249-5D5B-4515-B0B4-8C29B88314F6}" type="slidenum">
              <a:rPr lang="fr-FR">
                <a:solidFill>
                  <a:prstClr val="white"/>
                </a:solidFill>
                <a:latin typeface="Calibri" panose="020F0502020204030204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51704D9-719E-4797-BFDF-2EF36279B763}"/>
              </a:ext>
            </a:extLst>
          </p:cNvPr>
          <p:cNvSpPr/>
          <p:nvPr/>
        </p:nvSpPr>
        <p:spPr>
          <a:xfrm>
            <a:off x="377955" y="625815"/>
            <a:ext cx="4194046" cy="54000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9DDBCE70-1F2F-4767-B536-961A46A060A2}"/>
              </a:ext>
            </a:extLst>
          </p:cNvPr>
          <p:cNvSpPr/>
          <p:nvPr/>
        </p:nvSpPr>
        <p:spPr>
          <a:xfrm>
            <a:off x="95391" y="622604"/>
            <a:ext cx="566547" cy="543705"/>
          </a:xfrm>
          <a:custGeom>
            <a:avLst/>
            <a:gdLst>
              <a:gd name="connsiteX0" fmla="*/ 0 w 850660"/>
              <a:gd name="connsiteY0" fmla="*/ 425330 h 850660"/>
              <a:gd name="connsiteX1" fmla="*/ 425330 w 850660"/>
              <a:gd name="connsiteY1" fmla="*/ 0 h 850660"/>
              <a:gd name="connsiteX2" fmla="*/ 850660 w 850660"/>
              <a:gd name="connsiteY2" fmla="*/ 425330 h 850660"/>
              <a:gd name="connsiteX3" fmla="*/ 425330 w 850660"/>
              <a:gd name="connsiteY3" fmla="*/ 850660 h 850660"/>
              <a:gd name="connsiteX4" fmla="*/ 0 w 850660"/>
              <a:gd name="connsiteY4" fmla="*/ 425330 h 850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660" h="850660">
                <a:moveTo>
                  <a:pt x="0" y="425330"/>
                </a:moveTo>
                <a:cubicBezTo>
                  <a:pt x="0" y="190427"/>
                  <a:pt x="190427" y="0"/>
                  <a:pt x="425330" y="0"/>
                </a:cubicBezTo>
                <a:cubicBezTo>
                  <a:pt x="660233" y="0"/>
                  <a:pt x="850660" y="190427"/>
                  <a:pt x="850660" y="425330"/>
                </a:cubicBezTo>
                <a:cubicBezTo>
                  <a:pt x="850660" y="660233"/>
                  <a:pt x="660233" y="850660"/>
                  <a:pt x="425330" y="850660"/>
                </a:cubicBezTo>
                <a:cubicBezTo>
                  <a:pt x="190427" y="850660"/>
                  <a:pt x="0" y="660233"/>
                  <a:pt x="0" y="4253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736" tIns="134736" rIns="134736" bIns="134736" numCol="1" spcCol="1270" anchor="ctr" anchorCtr="0">
            <a:noAutofit/>
          </a:bodyPr>
          <a:lstStyle/>
          <a:p>
            <a:pPr algn="ctr" defTabSz="711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4EDD8AF-41D9-4AD4-8E52-E93A3ACE0922}"/>
              </a:ext>
            </a:extLst>
          </p:cNvPr>
          <p:cNvSpPr txBox="1">
            <a:spLocks/>
          </p:cNvSpPr>
          <p:nvPr/>
        </p:nvSpPr>
        <p:spPr bwMode="auto">
          <a:xfrm>
            <a:off x="671390" y="693188"/>
            <a:ext cx="2630846" cy="43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 i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5pPr>
            <a:lvl6pPr marL="342866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6pPr>
            <a:lvl7pPr marL="685732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7pPr>
            <a:lvl8pPr marL="1028598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8pPr>
            <a:lvl9pPr marL="1371464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fr-FR" kern="0" dirty="0">
                <a:solidFill>
                  <a:srgbClr val="283583"/>
                </a:solidFill>
              </a:rPr>
              <a:t>Réseau RESPLANDIR</a:t>
            </a:r>
          </a:p>
        </p:txBody>
      </p:sp>
      <p:pic>
        <p:nvPicPr>
          <p:cNvPr id="11" name="Graphique 10" descr="Cible">
            <a:extLst>
              <a:ext uri="{FF2B5EF4-FFF2-40B4-BE49-F238E27FC236}">
                <a16:creationId xmlns:a16="http://schemas.microsoft.com/office/drawing/2014/main" id="{E5C24F66-ED74-4497-AC2D-BF9E9C512A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775" y="605276"/>
            <a:ext cx="576000" cy="57600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A6A57C3F-4565-499E-BF97-395E1706926B}"/>
              </a:ext>
            </a:extLst>
          </p:cNvPr>
          <p:cNvGrpSpPr/>
          <p:nvPr/>
        </p:nvGrpSpPr>
        <p:grpSpPr>
          <a:xfrm>
            <a:off x="-7963" y="1573964"/>
            <a:ext cx="9039720" cy="4070430"/>
            <a:chOff x="107504" y="1826450"/>
            <a:chExt cx="8835856" cy="333074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4A144D0-F3C9-74BD-49D6-C0ED326BE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845" t="10556" r="45208" b="30340"/>
            <a:stretch/>
          </p:blipFill>
          <p:spPr>
            <a:xfrm>
              <a:off x="6373763" y="1865787"/>
              <a:ext cx="458243" cy="37207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C3702D8-B313-EADB-70A1-83BF8883A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2734" t="23363" r="12500" b="61944"/>
            <a:stretch/>
          </p:blipFill>
          <p:spPr>
            <a:xfrm>
              <a:off x="7356071" y="2623296"/>
              <a:ext cx="772919" cy="43262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6FEA34B-E4F4-D441-9A0F-388459110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905" y="2708740"/>
              <a:ext cx="821917" cy="306139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7175EE8-E45F-9EBE-345D-211169262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272" y="1862243"/>
              <a:ext cx="684527" cy="368205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D893028-B142-3645-ABF7-9526035D1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4244" y="2301268"/>
              <a:ext cx="648792" cy="322028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73044B2-3DC8-E0BF-AE73-0DF1614F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6754" y="2304147"/>
              <a:ext cx="886630" cy="316188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DD8AD619-5854-FED4-3697-DA7BB462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1178" y="2347432"/>
              <a:ext cx="578699" cy="610030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84D8954A-CB59-013F-45D4-22E4C9E2F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748" y="1826450"/>
              <a:ext cx="684527" cy="397406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AD88C52E-4336-41EC-5048-EB8DC0024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16" y="1899523"/>
              <a:ext cx="560900" cy="591267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1C61242-6FAE-D83C-1611-6037093F4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32" y="1904741"/>
              <a:ext cx="1286413" cy="464269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247DA182-326A-9753-F31A-5DBF490AB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419" y="2686548"/>
              <a:ext cx="888384" cy="329971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3B03D73-D59C-9BF2-A469-0AE6A33A8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2575820"/>
              <a:ext cx="836302" cy="439058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0C1719E9-DDB8-DD19-DAEF-64BEABB8C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43" y="2381244"/>
              <a:ext cx="859593" cy="237412"/>
            </a:xfrm>
            <a:prstGeom prst="rect">
              <a:avLst/>
            </a:prstGeom>
          </p:spPr>
        </p:pic>
        <p:sp>
          <p:nvSpPr>
            <p:cNvPr id="42" name="Rectangle : avec coins arrondis en diagonale 41">
              <a:extLst>
                <a:ext uri="{FF2B5EF4-FFF2-40B4-BE49-F238E27FC236}">
                  <a16:creationId xmlns:a16="http://schemas.microsoft.com/office/drawing/2014/main" id="{FB64A135-A33E-A4EC-F7FC-002032FDDDF4}"/>
                </a:ext>
              </a:extLst>
            </p:cNvPr>
            <p:cNvSpPr/>
            <p:nvPr/>
          </p:nvSpPr>
          <p:spPr>
            <a:xfrm>
              <a:off x="2532499" y="1892442"/>
              <a:ext cx="3717047" cy="1134438"/>
            </a:xfrm>
            <a:prstGeom prst="round2DiagRect">
              <a:avLst>
                <a:gd name="adj1" fmla="val 0"/>
                <a:gd name="adj2" fmla="val 1667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Connecteur droit 42">
              <a:extLst>
                <a:ext uri="{FF2B5EF4-FFF2-40B4-BE49-F238E27FC236}">
                  <a16:creationId xmlns:a16="http://schemas.microsoft.com/office/drawing/2014/main" id="{8FE11DD6-5220-640B-DBA8-BF546785F562}"/>
                </a:ext>
              </a:extLst>
            </p:cNvPr>
            <p:cNvSpPr/>
            <p:nvPr/>
          </p:nvSpPr>
          <p:spPr>
            <a:xfrm flipH="1">
              <a:off x="4387462" y="1913608"/>
              <a:ext cx="4686" cy="3243584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EAE88D4-4B49-CF59-24AD-74D954A8528F}"/>
                </a:ext>
              </a:extLst>
            </p:cNvPr>
            <p:cNvSpPr/>
            <p:nvPr/>
          </p:nvSpPr>
          <p:spPr>
            <a:xfrm>
              <a:off x="2565013" y="1906688"/>
              <a:ext cx="1827134" cy="1120193"/>
            </a:xfrm>
            <a:custGeom>
              <a:avLst/>
              <a:gdLst>
                <a:gd name="connsiteX0" fmla="*/ 0 w 1981200"/>
                <a:gd name="connsiteY0" fmla="*/ 0 h 2086140"/>
                <a:gd name="connsiteX1" fmla="*/ 1981200 w 1981200"/>
                <a:gd name="connsiteY1" fmla="*/ 0 h 2086140"/>
                <a:gd name="connsiteX2" fmla="*/ 1981200 w 1981200"/>
                <a:gd name="connsiteY2" fmla="*/ 2086140 h 2086140"/>
                <a:gd name="connsiteX3" fmla="*/ 0 w 1981200"/>
                <a:gd name="connsiteY3" fmla="*/ 2086140 h 2086140"/>
                <a:gd name="connsiteX4" fmla="*/ 0 w 1981200"/>
                <a:gd name="connsiteY4" fmla="*/ 0 h 20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00" h="2086140">
                  <a:moveTo>
                    <a:pt x="0" y="0"/>
                  </a:moveTo>
                  <a:lnTo>
                    <a:pt x="1981200" y="0"/>
                  </a:lnTo>
                  <a:lnTo>
                    <a:pt x="1981200" y="2086140"/>
                  </a:lnTo>
                  <a:lnTo>
                    <a:pt x="0" y="20861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algn="ctr" defTabSz="16891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dirty="0">
                  <a:solidFill>
                    <a:srgbClr val="283583"/>
                  </a:solidFill>
                  <a:latin typeface="Calibri" panose="020F0502020204030204"/>
                </a:rPr>
                <a:t>Hadrons</a:t>
              </a:r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29A14D3F-4D0A-F3DA-98F7-0BE331907935}"/>
                </a:ext>
              </a:extLst>
            </p:cNvPr>
            <p:cNvSpPr/>
            <p:nvPr/>
          </p:nvSpPr>
          <p:spPr>
            <a:xfrm>
              <a:off x="4394583" y="1904827"/>
              <a:ext cx="1853136" cy="1122054"/>
            </a:xfrm>
            <a:custGeom>
              <a:avLst/>
              <a:gdLst>
                <a:gd name="connsiteX0" fmla="*/ 0 w 1981200"/>
                <a:gd name="connsiteY0" fmla="*/ 0 h 2086140"/>
                <a:gd name="connsiteX1" fmla="*/ 1981200 w 1981200"/>
                <a:gd name="connsiteY1" fmla="*/ 0 h 2086140"/>
                <a:gd name="connsiteX2" fmla="*/ 1981200 w 1981200"/>
                <a:gd name="connsiteY2" fmla="*/ 2086140 h 2086140"/>
                <a:gd name="connsiteX3" fmla="*/ 0 w 1981200"/>
                <a:gd name="connsiteY3" fmla="*/ 2086140 h 2086140"/>
                <a:gd name="connsiteX4" fmla="*/ 0 w 1981200"/>
                <a:gd name="connsiteY4" fmla="*/ 0 h 208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1200" h="2086140">
                  <a:moveTo>
                    <a:pt x="0" y="0"/>
                  </a:moveTo>
                  <a:lnTo>
                    <a:pt x="1981200" y="0"/>
                  </a:lnTo>
                  <a:lnTo>
                    <a:pt x="1981200" y="2086140"/>
                  </a:lnTo>
                  <a:lnTo>
                    <a:pt x="0" y="20861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algn="ctr" defTabSz="16891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800" b="1" dirty="0">
                  <a:solidFill>
                    <a:srgbClr val="283583"/>
                  </a:solidFill>
                  <a:latin typeface="Calibri" panose="020F0502020204030204"/>
                </a:rPr>
                <a:t>Rayons X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0143112-86C6-7CAE-386A-48F2CF9E9D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72173" t="25791" r="11889" b="45506"/>
            <a:stretch/>
          </p:blipFill>
          <p:spPr>
            <a:xfrm>
              <a:off x="8520528" y="1847209"/>
              <a:ext cx="385613" cy="39065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9AEC95-563B-1A8E-A531-AB594B98F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7696" y="4044650"/>
              <a:ext cx="4515664" cy="104058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DFE7F30-8E95-3673-836B-5466F8E26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8" t="3199" r="46728" b="50287"/>
            <a:stretch/>
          </p:blipFill>
          <p:spPr>
            <a:xfrm>
              <a:off x="8232720" y="3392575"/>
              <a:ext cx="575612" cy="558750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0FBAAF95-E531-BCFB-E9EF-96B01F54E1DD}"/>
                </a:ext>
              </a:extLst>
            </p:cNvPr>
            <p:cNvSpPr txBox="1"/>
            <p:nvPr/>
          </p:nvSpPr>
          <p:spPr>
            <a:xfrm>
              <a:off x="4616080" y="3183587"/>
              <a:ext cx="36153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prstClr val="black"/>
                  </a:solidFill>
                  <a:latin typeface="Calibri" panose="020F0502020204030204"/>
                </a:rPr>
                <a:t>- Irradiateur conventionnel (220– 320 kV)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prstClr val="black"/>
                  </a:solidFill>
                  <a:latin typeface="Calibri" panose="020F0502020204030204"/>
                </a:rPr>
                <a:t>- SARRP ou </a:t>
              </a:r>
              <a:r>
                <a:rPr lang="fr-FR" sz="1600" dirty="0" err="1">
                  <a:solidFill>
                    <a:prstClr val="black"/>
                  </a:solidFill>
                  <a:latin typeface="Calibri" panose="020F0502020204030204"/>
                </a:rPr>
                <a:t>SmART</a:t>
              </a:r>
              <a:endParaRPr lang="fr-FR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>
                  <a:solidFill>
                    <a:prstClr val="black"/>
                  </a:solidFill>
                  <a:latin typeface="Calibri" panose="020F0502020204030204"/>
                </a:rPr>
                <a:t>- Irradiation localisée ou corps entier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1A6404A-183E-A26E-7D2B-22C413810B15}"/>
                </a:ext>
              </a:extLst>
            </p:cNvPr>
            <p:cNvSpPr txBox="1"/>
            <p:nvPr/>
          </p:nvSpPr>
          <p:spPr>
            <a:xfrm>
              <a:off x="490413" y="3383211"/>
              <a:ext cx="3403453" cy="1082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fr-FR" sz="1600" dirty="0">
                  <a:solidFill>
                    <a:prstClr val="black"/>
                  </a:solidFill>
                  <a:latin typeface="Calibri" panose="020F0502020204030204"/>
                </a:rPr>
                <a:t>Protons : 25 MeV, 65 MeV, 200 MeV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r>
                <a:rPr lang="fr-FR" sz="1600" dirty="0">
                  <a:solidFill>
                    <a:prstClr val="black"/>
                  </a:solidFill>
                  <a:latin typeface="Calibri" panose="020F0502020204030204"/>
                </a:rPr>
                <a:t>Dose : 4 – 20 Gy</a:t>
              </a:r>
            </a:p>
            <a:p>
              <a:pPr marL="285750" indent="-28575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-"/>
              </a:pPr>
              <a:endParaRPr lang="fr-FR" sz="1600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1600" dirty="0"/>
                <a:t>-     irradiation dans des puits de cellules</a:t>
              </a:r>
              <a:endParaRPr lang="fr-FR" sz="14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7" name="Titre 1">
            <a:extLst>
              <a:ext uri="{FF2B5EF4-FFF2-40B4-BE49-F238E27FC236}">
                <a16:creationId xmlns:a16="http://schemas.microsoft.com/office/drawing/2014/main" id="{ECF35BFE-CDE4-43C9-8963-2F2FE903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8738018" cy="576064"/>
          </a:xfrm>
        </p:spPr>
        <p:txBody>
          <a:bodyPr/>
          <a:lstStyle/>
          <a:p>
            <a:r>
              <a:rPr lang="fr-FR" sz="2000" dirty="0" err="1"/>
              <a:t>Intercomparaison</a:t>
            </a:r>
            <a:r>
              <a:rPr lang="fr-FR" sz="2000" dirty="0"/>
              <a:t> des plateformes d’irradiation à l’aide de la dosimétrie alanine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0CB3987-D447-4F8B-BDB2-F86A54346BA9}"/>
              </a:ext>
            </a:extLst>
          </p:cNvPr>
          <p:cNvSpPr txBox="1"/>
          <p:nvPr/>
        </p:nvSpPr>
        <p:spPr>
          <a:xfrm>
            <a:off x="2771800" y="6515128"/>
            <a:ext cx="295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dirty="0">
                <a:latin typeface="+mn-lt"/>
              </a:rPr>
              <a:t>Contact: Morga</a:t>
            </a:r>
            <a:r>
              <a:rPr lang="fr-FR" dirty="0"/>
              <a:t>ne Dos Santos</a:t>
            </a:r>
            <a:endParaRPr lang="fr-F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594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B9B256-A76C-4E68-B03E-EA8B13788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9505056" cy="576064"/>
          </a:xfrm>
        </p:spPr>
        <p:txBody>
          <a:bodyPr/>
          <a:lstStyle/>
          <a:p>
            <a:r>
              <a:rPr lang="fr-FR" dirty="0" err="1"/>
              <a:t>Microdosimétrie</a:t>
            </a:r>
            <a:r>
              <a:rPr lang="fr-FR" dirty="0"/>
              <a:t> </a:t>
            </a:r>
            <a:r>
              <a:rPr lang="fr-FR" dirty="0" err="1"/>
              <a:t>intercomparaison</a:t>
            </a:r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2EE8C6A5-3A5B-45FA-821C-55A0B7B52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22" y="2548518"/>
            <a:ext cx="4180524" cy="31353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04FA280-C062-476F-829D-DA9BA2AE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52736"/>
            <a:ext cx="3024336" cy="26433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6DBDB8-26A8-4AF4-823B-C132882E1AF7}"/>
              </a:ext>
            </a:extLst>
          </p:cNvPr>
          <p:cNvSpPr/>
          <p:nvPr/>
        </p:nvSpPr>
        <p:spPr>
          <a:xfrm>
            <a:off x="148822" y="11740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CMR12"/>
              </a:rPr>
              <a:t>Collaboration entre Centro Nacional de  Microelectr´onica (IMB-CNM, CSIC), Bellaterra, Spain (équipe de Consuelo Guardiola) et le réseau Resplandir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0ED79E-41D4-499C-8C6F-FEBEC946A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3588932"/>
            <a:ext cx="3807271" cy="264336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8B6E81D-03BE-4865-8B4C-71724D1017C4}"/>
              </a:ext>
            </a:extLst>
          </p:cNvPr>
          <p:cNvSpPr txBox="1"/>
          <p:nvPr/>
        </p:nvSpPr>
        <p:spPr>
          <a:xfrm>
            <a:off x="8253560" y="5085184"/>
            <a:ext cx="8723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0µm PMMA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2E580B-1C82-4CC9-899A-FD45DA75BFD3}"/>
              </a:ext>
            </a:extLst>
          </p:cNvPr>
          <p:cNvSpPr txBox="1"/>
          <p:nvPr/>
        </p:nvSpPr>
        <p:spPr>
          <a:xfrm>
            <a:off x="8244408" y="4437112"/>
            <a:ext cx="10166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500µm PMMA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091B5B2-8633-4328-81F1-D79EA9BBEF03}"/>
              </a:ext>
            </a:extLst>
          </p:cNvPr>
          <p:cNvSpPr txBox="1"/>
          <p:nvPr/>
        </p:nvSpPr>
        <p:spPr>
          <a:xfrm>
            <a:off x="8244408" y="3759106"/>
            <a:ext cx="10118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840µm PMMA</a:t>
            </a:r>
          </a:p>
        </p:txBody>
      </p:sp>
      <p:pic>
        <p:nvPicPr>
          <p:cNvPr id="10" name="Picture 80" descr="C:\Users\leite\AppData\Local\Microsoft\Windows\INetCache\Content.MSO\123DC196.tmp">
            <a:extLst>
              <a:ext uri="{FF2B5EF4-FFF2-40B4-BE49-F238E27FC236}">
                <a16:creationId xmlns:a16="http://schemas.microsoft.com/office/drawing/2014/main" id="{1C393EBC-16B3-4C5B-A25C-7C7F9A722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510" y="1426033"/>
            <a:ext cx="761990" cy="2071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409BE78-0ABB-47E0-A36C-5AC2D26FF64C}"/>
              </a:ext>
            </a:extLst>
          </p:cNvPr>
          <p:cNvSpPr txBox="1"/>
          <p:nvPr/>
        </p:nvSpPr>
        <p:spPr>
          <a:xfrm flipH="1">
            <a:off x="281723" y="5714056"/>
            <a:ext cx="3914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dispositif pour étaler le pic de Bragg pour le faisceau alpha à </a:t>
            </a:r>
            <a:r>
              <a:rPr lang="fr-FR" dirty="0" err="1"/>
              <a:t>Arronax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C4127E-F7D4-457C-AFD6-929072B9C86F}"/>
              </a:ext>
            </a:extLst>
          </p:cNvPr>
          <p:cNvSpPr txBox="1"/>
          <p:nvPr/>
        </p:nvSpPr>
        <p:spPr>
          <a:xfrm>
            <a:off x="5635210" y="3675877"/>
            <a:ext cx="231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Mean</a:t>
            </a:r>
            <a:r>
              <a:rPr lang="fr-FR" dirty="0"/>
              <a:t> </a:t>
            </a:r>
            <a:r>
              <a:rPr lang="fr-FR" dirty="0" err="1"/>
              <a:t>lineal</a:t>
            </a:r>
            <a:r>
              <a:rPr lang="fr-FR" dirty="0"/>
              <a:t> </a:t>
            </a:r>
            <a:r>
              <a:rPr lang="fr-FR" dirty="0" err="1"/>
              <a:t>energy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101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ResPlaNDIR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Création du réseau </a:t>
            </a:r>
            <a:r>
              <a:rPr lang="fr-FR" dirty="0" err="1"/>
              <a:t>ResPlaNdIr</a:t>
            </a:r>
            <a:r>
              <a:rPr lang="fr-FR" dirty="0"/>
              <a:t> dans le cadre du GDR MI2B 2013</a:t>
            </a:r>
          </a:p>
          <a:p>
            <a:endParaRPr lang="fr-FR" dirty="0"/>
          </a:p>
          <a:p>
            <a:pPr lvl="1"/>
            <a:r>
              <a:rPr lang="fr-FR" dirty="0"/>
              <a:t>Plateformes X et Hadron: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Networking of a set of X-ray and Hadron </a:t>
            </a:r>
            <a:r>
              <a:rPr lang="fr-FR" dirty="0" err="1">
                <a:solidFill>
                  <a:srgbClr val="253AEA"/>
                </a:solidFill>
              </a:rPr>
              <a:t>Platforms</a:t>
            </a:r>
            <a:endParaRPr lang="fr-FR" dirty="0">
              <a:solidFill>
                <a:srgbClr val="253AEA"/>
              </a:solidFill>
            </a:endParaRP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Enabling</a:t>
            </a:r>
            <a:r>
              <a:rPr lang="fr-FR" dirty="0">
                <a:solidFill>
                  <a:srgbClr val="253AEA"/>
                </a:solidFill>
              </a:rPr>
              <a:t> meetings </a:t>
            </a:r>
            <a:r>
              <a:rPr lang="fr-FR" dirty="0" err="1">
                <a:solidFill>
                  <a:srgbClr val="253AEA"/>
                </a:solidFill>
              </a:rPr>
              <a:t>between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users</a:t>
            </a:r>
            <a:r>
              <a:rPr lang="fr-FR" dirty="0">
                <a:solidFill>
                  <a:srgbClr val="253AEA"/>
                </a:solidFill>
              </a:rPr>
              <a:t> and </a:t>
            </a:r>
            <a:r>
              <a:rPr lang="fr-FR" dirty="0" err="1">
                <a:solidFill>
                  <a:srgbClr val="253AEA"/>
                </a:solidFill>
              </a:rPr>
              <a:t>developers</a:t>
            </a:r>
            <a:endParaRPr lang="fr-FR" dirty="0">
              <a:solidFill>
                <a:srgbClr val="253AEA"/>
              </a:solidFill>
            </a:endParaRP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Development</a:t>
            </a:r>
            <a:r>
              <a:rPr lang="fr-FR" dirty="0">
                <a:solidFill>
                  <a:srgbClr val="253AEA"/>
                </a:solidFill>
              </a:rPr>
              <a:t> of </a:t>
            </a:r>
            <a:r>
              <a:rPr lang="fr-FR" dirty="0" err="1">
                <a:solidFill>
                  <a:srgbClr val="253AEA"/>
                </a:solidFill>
              </a:rPr>
              <a:t>common</a:t>
            </a:r>
            <a:r>
              <a:rPr lang="fr-FR" dirty="0">
                <a:solidFill>
                  <a:srgbClr val="253AEA"/>
                </a:solidFill>
              </a:rPr>
              <a:t> instruments for control and </a:t>
            </a:r>
            <a:r>
              <a:rPr lang="fr-FR" dirty="0" err="1">
                <a:solidFill>
                  <a:srgbClr val="253AEA"/>
                </a:solidFill>
              </a:rPr>
              <a:t>dosimetry</a:t>
            </a:r>
            <a:endParaRPr lang="fr-FR" dirty="0">
              <a:solidFill>
                <a:srgbClr val="253AEA"/>
              </a:solidFill>
            </a:endParaRPr>
          </a:p>
          <a:p>
            <a:pPr lvl="2"/>
            <a:r>
              <a:rPr lang="fr-FR" dirty="0">
                <a:solidFill>
                  <a:srgbClr val="253AEA"/>
                </a:solidFill>
              </a:rPr>
              <a:t>Inter-</a:t>
            </a:r>
            <a:r>
              <a:rPr lang="fr-FR" dirty="0" err="1">
                <a:solidFill>
                  <a:srgbClr val="253AEA"/>
                </a:solidFill>
              </a:rPr>
              <a:t>comparison</a:t>
            </a:r>
            <a:r>
              <a:rPr lang="fr-FR" dirty="0">
                <a:solidFill>
                  <a:srgbClr val="253AEA"/>
                </a:solidFill>
              </a:rPr>
              <a:t> of </a:t>
            </a:r>
            <a:r>
              <a:rPr lang="fr-FR" dirty="0" err="1">
                <a:solidFill>
                  <a:srgbClr val="253AEA"/>
                </a:solidFill>
              </a:rPr>
              <a:t>dosimetry</a:t>
            </a:r>
            <a:r>
              <a:rPr lang="fr-FR" dirty="0">
                <a:solidFill>
                  <a:srgbClr val="253AEA"/>
                </a:solidFill>
              </a:rPr>
              <a:t> (</a:t>
            </a:r>
            <a:r>
              <a:rPr lang="fr-FR" dirty="0" err="1">
                <a:solidFill>
                  <a:srgbClr val="253AEA"/>
                </a:solidFill>
              </a:rPr>
              <a:t>physical</a:t>
            </a:r>
            <a:r>
              <a:rPr lang="fr-FR" dirty="0">
                <a:solidFill>
                  <a:srgbClr val="253AEA"/>
                </a:solidFill>
              </a:rPr>
              <a:t> and </a:t>
            </a:r>
            <a:r>
              <a:rPr lang="fr-FR" dirty="0" err="1">
                <a:solidFill>
                  <a:srgbClr val="253AEA"/>
                </a:solidFill>
              </a:rPr>
              <a:t>biological</a:t>
            </a:r>
            <a:r>
              <a:rPr lang="fr-FR" dirty="0">
                <a:solidFill>
                  <a:srgbClr val="253AEA"/>
                </a:solidFill>
              </a:rPr>
              <a:t>)</a:t>
            </a:r>
          </a:p>
          <a:p>
            <a:pPr lvl="2"/>
            <a:endParaRPr lang="fr-FR" dirty="0">
              <a:solidFill>
                <a:srgbClr val="253AEA"/>
              </a:solidFill>
            </a:endParaRPr>
          </a:p>
          <a:p>
            <a:pPr lvl="1"/>
            <a:r>
              <a:rPr lang="fr-FR" dirty="0" err="1"/>
              <a:t>Organization</a:t>
            </a:r>
            <a:r>
              <a:rPr lang="fr-FR" dirty="0"/>
              <a:t> of meetings/discussions </a:t>
            </a:r>
            <a:r>
              <a:rPr lang="fr-FR" dirty="0" err="1"/>
              <a:t>between</a:t>
            </a:r>
            <a:r>
              <a:rPr lang="fr-FR" dirty="0"/>
              <a:t>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actors</a:t>
            </a:r>
            <a:r>
              <a:rPr lang="fr-FR" dirty="0"/>
              <a:t>: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Dosimetric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comparison</a:t>
            </a:r>
            <a:r>
              <a:rPr lang="fr-FR" dirty="0">
                <a:solidFill>
                  <a:srgbClr val="253AEA"/>
                </a:solidFill>
              </a:rPr>
              <a:t> of X-ray </a:t>
            </a:r>
            <a:r>
              <a:rPr lang="fr-FR" dirty="0" err="1">
                <a:solidFill>
                  <a:srgbClr val="253AEA"/>
                </a:solidFill>
              </a:rPr>
              <a:t>generators</a:t>
            </a:r>
            <a:r>
              <a:rPr lang="fr-FR" dirty="0">
                <a:solidFill>
                  <a:srgbClr val="253AEA"/>
                </a:solidFill>
              </a:rPr>
              <a:t>, Orsay, 2013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High TEL irradiation </a:t>
            </a:r>
            <a:r>
              <a:rPr lang="fr-FR" dirty="0" err="1">
                <a:solidFill>
                  <a:srgbClr val="253AEA"/>
                </a:solidFill>
              </a:rPr>
              <a:t>platforms</a:t>
            </a:r>
            <a:r>
              <a:rPr lang="fr-FR" dirty="0">
                <a:solidFill>
                  <a:srgbClr val="253AEA"/>
                </a:solidFill>
              </a:rPr>
              <a:t>, Orsay, 2013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WS </a:t>
            </a:r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=&gt; Start of the PRECy </a:t>
            </a:r>
            <a:r>
              <a:rPr lang="fr-FR" dirty="0" err="1">
                <a:solidFill>
                  <a:srgbClr val="253AEA"/>
                </a:solidFill>
              </a:rPr>
              <a:t>project</a:t>
            </a:r>
            <a:r>
              <a:rPr lang="fr-FR" dirty="0">
                <a:solidFill>
                  <a:srgbClr val="253AEA"/>
                </a:solidFill>
              </a:rPr>
              <a:t>, Strasbourg, </a:t>
            </a:r>
            <a:r>
              <a:rPr lang="fr-FR" dirty="0" err="1">
                <a:solidFill>
                  <a:srgbClr val="253AEA"/>
                </a:solidFill>
              </a:rPr>
              <a:t>November</a:t>
            </a:r>
            <a:r>
              <a:rPr lang="fr-FR" dirty="0">
                <a:solidFill>
                  <a:srgbClr val="253AEA"/>
                </a:solidFill>
              </a:rPr>
              <a:t> 2014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Radiobiology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Lyon, </a:t>
            </a:r>
            <a:r>
              <a:rPr lang="fr-FR" dirty="0" err="1">
                <a:solidFill>
                  <a:srgbClr val="253AEA"/>
                </a:solidFill>
              </a:rPr>
              <a:t>October</a:t>
            </a:r>
            <a:r>
              <a:rPr lang="fr-FR" dirty="0">
                <a:solidFill>
                  <a:srgbClr val="253AEA"/>
                </a:solidFill>
              </a:rPr>
              <a:t> 2017</a:t>
            </a:r>
          </a:p>
          <a:p>
            <a:pPr lvl="2"/>
            <a:r>
              <a:rPr lang="fr-FR" dirty="0">
                <a:solidFill>
                  <a:srgbClr val="253AEA"/>
                </a:solidFill>
              </a:rPr>
              <a:t>X-Ray </a:t>
            </a:r>
            <a:r>
              <a:rPr lang="fr-FR" dirty="0" err="1">
                <a:solidFill>
                  <a:srgbClr val="253AEA"/>
                </a:solidFill>
              </a:rPr>
              <a:t>Platforms</a:t>
            </a:r>
            <a:r>
              <a:rPr lang="fr-FR" dirty="0">
                <a:solidFill>
                  <a:srgbClr val="253AEA"/>
                </a:solidFill>
              </a:rPr>
              <a:t>, Dijon, 2018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Dijon, March 2019</a:t>
            </a:r>
          </a:p>
          <a:p>
            <a:pPr lvl="2"/>
            <a:r>
              <a:rPr lang="fr-FR" dirty="0" err="1">
                <a:solidFill>
                  <a:srgbClr val="253AEA"/>
                </a:solidFill>
              </a:rPr>
              <a:t>ResPlaNDIR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days</a:t>
            </a:r>
            <a:r>
              <a:rPr lang="fr-FR" dirty="0">
                <a:solidFill>
                  <a:srgbClr val="253AEA"/>
                </a:solidFill>
              </a:rPr>
              <a:t>, Strasbourg, March 2023</a:t>
            </a:r>
            <a:endParaRPr lang="fr-FR" dirty="0"/>
          </a:p>
          <a:p>
            <a:pPr lvl="2"/>
            <a:endParaRPr lang="fr-FR" dirty="0"/>
          </a:p>
          <a:p>
            <a:pPr lvl="2"/>
            <a:endParaRPr lang="fr-FR" dirty="0">
              <a:solidFill>
                <a:srgbClr val="253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459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295584-3B6A-414D-BDF5-3901436F3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33BE32-F2C6-4AE5-8914-0C26D77B1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 réseau </a:t>
            </a:r>
            <a:r>
              <a:rPr lang="fr-FR" dirty="0" err="1"/>
              <a:t>resplandir</a:t>
            </a:r>
            <a:r>
              <a:rPr lang="fr-FR" dirty="0"/>
              <a:t> regroupe plusieurs plateformes avec des caractéristiques uniques et complémentaires </a:t>
            </a:r>
          </a:p>
          <a:p>
            <a:r>
              <a:rPr lang="fr-FR" dirty="0"/>
              <a:t>Un travail d’</a:t>
            </a:r>
            <a:r>
              <a:rPr lang="fr-FR" dirty="0" err="1"/>
              <a:t>intercomparaison</a:t>
            </a:r>
            <a:r>
              <a:rPr lang="fr-FR" dirty="0"/>
              <a:t> pour la dosimétrie et la </a:t>
            </a:r>
            <a:r>
              <a:rPr lang="fr-FR" dirty="0" err="1"/>
              <a:t>microdosimétrie</a:t>
            </a:r>
            <a:r>
              <a:rPr lang="fr-FR" dirty="0"/>
              <a:t> est en cours</a:t>
            </a:r>
          </a:p>
          <a:p>
            <a:endParaRPr lang="fr-FR" dirty="0"/>
          </a:p>
          <a:p>
            <a:pPr marL="0" indent="0">
              <a:buNone/>
            </a:pPr>
            <a:r>
              <a:rPr lang="fr-FR" dirty="0"/>
              <a:t>                                       Les chantiers à venir:</a:t>
            </a:r>
          </a:p>
          <a:p>
            <a:r>
              <a:rPr lang="fr-FR" dirty="0"/>
              <a:t>Un questionnement pour récolter des informations détaillées sur chaque plateforme</a:t>
            </a:r>
          </a:p>
          <a:p>
            <a:r>
              <a:rPr lang="fr-FR" dirty="0"/>
              <a:t>Une page Web pour </a:t>
            </a:r>
            <a:r>
              <a:rPr lang="fr-FR" dirty="0" err="1"/>
              <a:t>Resplandir</a:t>
            </a:r>
            <a:r>
              <a:rPr lang="fr-FR" dirty="0"/>
              <a:t> (hébergement possible avec le site du GDR MI2B)</a:t>
            </a:r>
          </a:p>
          <a:p>
            <a:r>
              <a:rPr lang="fr-FR" dirty="0"/>
              <a:t>Une </a:t>
            </a:r>
            <a:r>
              <a:rPr lang="fr-FR" dirty="0" err="1"/>
              <a:t>intercomparaison</a:t>
            </a:r>
            <a:r>
              <a:rPr lang="fr-FR" dirty="0"/>
              <a:t> avec un modèle biologiques</a:t>
            </a:r>
          </a:p>
        </p:txBody>
      </p:sp>
    </p:spTree>
    <p:extLst>
      <p:ext uri="{BB962C8B-B14F-4D97-AF65-F5344CB8AC3E}">
        <p14:creationId xmlns:p14="http://schemas.microsoft.com/office/powerpoint/2010/main" val="51764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11446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fr" sz="4700"/>
              <a:t>Highlights 2023-2024</a:t>
            </a:r>
            <a:br>
              <a:rPr lang="fr" sz="4700"/>
            </a:br>
            <a:r>
              <a:rPr lang="fr" sz="4700"/>
              <a:t>Team PHABIO</a:t>
            </a:r>
            <a:endParaRPr sz="47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0817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/>
            <a:r>
              <a:rPr lang="fr" dirty="0"/>
              <a:t>Institute of Physics of the 2 Infinities (Lyon, France) </a:t>
            </a:r>
          </a:p>
          <a:p>
            <a:pPr marL="0" indent="0"/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8000" y="4263988"/>
            <a:ext cx="1524000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5525" y="4520914"/>
            <a:ext cx="245745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551" y="4314926"/>
            <a:ext cx="2594425" cy="14411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8472458" y="55204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fr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</a:pPr>
              <a:t>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  <a:buClr>
                <a:srgbClr val="595959"/>
              </a:buClr>
              <a:buSzPts val="2800"/>
            </a:pPr>
            <a:r>
              <a:rPr lang="fr" dirty="0"/>
              <a:t>Team PHABIO </a:t>
            </a:r>
            <a:r>
              <a:rPr lang="en-US" sz="14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Institute of Physics of the 2 Infinities (Lyon, France) </a:t>
            </a:r>
            <a:br>
              <a:rPr lang="en-US" sz="2800" kern="0" dirty="0">
                <a:solidFill>
                  <a:srgbClr val="595959"/>
                </a:solidFill>
                <a:latin typeface="Arial"/>
                <a:cs typeface="Arial"/>
                <a:sym typeface="Arial"/>
              </a:rPr>
            </a:br>
            <a:endParaRPr lang="fr-FR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290614" y="3958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Google Shape;65;p14">
            <a:extLst>
              <a:ext uri="{FF2B5EF4-FFF2-40B4-BE49-F238E27FC236}">
                <a16:creationId xmlns:a16="http://schemas.microsoft.com/office/drawing/2014/main" id="{0460A007-6A66-4D53-9684-8FE6380AD924}"/>
              </a:ext>
            </a:extLst>
          </p:cNvPr>
          <p:cNvSpPr txBox="1">
            <a:spLocks/>
          </p:cNvSpPr>
          <p:nvPr/>
        </p:nvSpPr>
        <p:spPr>
          <a:xfrm>
            <a:off x="-36512" y="1778621"/>
            <a:ext cx="5094300" cy="4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Projet «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BioALTO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» </a:t>
            </a: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Objectif : Développement d’une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plateforme d’irradiations cellulaires sur l’accélérateur ALTO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l’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IJClab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Création du Master Projet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IN2P3 (2024-2026) (IJClab-IP2I-LPSC)</a:t>
            </a: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Installation de la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ligne d’irradiation «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Radiograaff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» sur un châssis dédié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(Fig.1)</a:t>
            </a: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Validation du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moniteur “diamant”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sur le banc de test IP2I avec une source d’</a:t>
            </a:r>
            <a:r>
              <a:rPr kumimoji="0" lang="fr-FR" sz="1400" b="0" i="0" u="none" strike="noStrike" kern="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241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●"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Irradiateur “alpha” de l’IP2I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(Fig.2)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Source d’</a:t>
            </a:r>
            <a:r>
              <a:rPr kumimoji="0" lang="fr-FR" sz="1400" b="0" i="0" u="none" strike="noStrike" kern="0" cap="none" spc="0" normalizeH="0" baseline="3000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241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Am de 20 MBq</a:t>
            </a: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Objectif : Acquisition de données biologiques notamment pour la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RIV-ɑ et la BNCT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(cf. projet </a:t>
            </a:r>
            <a:r>
              <a:rPr kumimoji="0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AlphaBioDose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  <a:p>
            <a:pPr marL="914400" marR="0" lvl="1" indent="-317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400"/>
              <a:buFont typeface="Arial"/>
              <a:buChar char="○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6AA84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Première mesure de courbe de survie avec CHO-K1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B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(Fig.3)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6AA84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5" name="Google Shape;67;p14">
            <a:extLst>
              <a:ext uri="{FF2B5EF4-FFF2-40B4-BE49-F238E27FC236}">
                <a16:creationId xmlns:a16="http://schemas.microsoft.com/office/drawing/2014/main" id="{EACBEE70-1D59-4914-B597-6D7B15A24D3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0800" y="2178096"/>
            <a:ext cx="3610800" cy="202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68;p14">
            <a:extLst>
              <a:ext uri="{FF2B5EF4-FFF2-40B4-BE49-F238E27FC236}">
                <a16:creationId xmlns:a16="http://schemas.microsoft.com/office/drawing/2014/main" id="{D689A2B6-76BB-4FC3-9881-ABC10616703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4575" y="4349809"/>
            <a:ext cx="2283175" cy="141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69;p14">
            <a:extLst>
              <a:ext uri="{FF2B5EF4-FFF2-40B4-BE49-F238E27FC236}">
                <a16:creationId xmlns:a16="http://schemas.microsoft.com/office/drawing/2014/main" id="{DE612A24-901E-47B5-BF43-828F305F0FF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0968" y="4376189"/>
            <a:ext cx="1803600" cy="1345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70;p14">
            <a:extLst>
              <a:ext uri="{FF2B5EF4-FFF2-40B4-BE49-F238E27FC236}">
                <a16:creationId xmlns:a16="http://schemas.microsoft.com/office/drawing/2014/main" id="{C437A7EA-DB25-47DD-A34F-26374D4A1E4C}"/>
              </a:ext>
            </a:extLst>
          </p:cNvPr>
          <p:cNvSpPr txBox="1"/>
          <p:nvPr/>
        </p:nvSpPr>
        <p:spPr>
          <a:xfrm>
            <a:off x="8253150" y="1778621"/>
            <a:ext cx="768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BA"/>
                </a:solidFill>
              </a:rPr>
              <a:t>Fig.1</a:t>
            </a:r>
            <a:endParaRPr>
              <a:solidFill>
                <a:srgbClr val="FF00BA"/>
              </a:solidFill>
            </a:endParaRPr>
          </a:p>
        </p:txBody>
      </p:sp>
      <p:sp>
        <p:nvSpPr>
          <p:cNvPr id="19" name="Google Shape;71;p14">
            <a:extLst>
              <a:ext uri="{FF2B5EF4-FFF2-40B4-BE49-F238E27FC236}">
                <a16:creationId xmlns:a16="http://schemas.microsoft.com/office/drawing/2014/main" id="{92C442D5-24D8-48D1-859C-8ADB7D662AA4}"/>
              </a:ext>
            </a:extLst>
          </p:cNvPr>
          <p:cNvSpPr txBox="1"/>
          <p:nvPr/>
        </p:nvSpPr>
        <p:spPr>
          <a:xfrm>
            <a:off x="6046575" y="5721471"/>
            <a:ext cx="768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BA"/>
                </a:solidFill>
              </a:rPr>
              <a:t>Fig.2</a:t>
            </a:r>
            <a:endParaRPr>
              <a:solidFill>
                <a:srgbClr val="FF00BA"/>
              </a:solidFill>
            </a:endParaRPr>
          </a:p>
        </p:txBody>
      </p:sp>
      <p:sp>
        <p:nvSpPr>
          <p:cNvPr id="20" name="Google Shape;72;p14">
            <a:extLst>
              <a:ext uri="{FF2B5EF4-FFF2-40B4-BE49-F238E27FC236}">
                <a16:creationId xmlns:a16="http://schemas.microsoft.com/office/drawing/2014/main" id="{AB5BBA2B-E5F6-4764-945F-F04BBCC5EF76}"/>
              </a:ext>
            </a:extLst>
          </p:cNvPr>
          <p:cNvSpPr txBox="1"/>
          <p:nvPr/>
        </p:nvSpPr>
        <p:spPr>
          <a:xfrm>
            <a:off x="7086600" y="5730896"/>
            <a:ext cx="768000" cy="3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FF00BA"/>
                </a:solidFill>
              </a:rPr>
              <a:t>Fig.3</a:t>
            </a:r>
            <a:endParaRPr>
              <a:solidFill>
                <a:srgbClr val="FF00BA"/>
              </a:solidFill>
            </a:endParaRPr>
          </a:p>
        </p:txBody>
      </p:sp>
      <p:sp>
        <p:nvSpPr>
          <p:cNvPr id="22" name="Google Shape;64;p14">
            <a:extLst>
              <a:ext uri="{FF2B5EF4-FFF2-40B4-BE49-F238E27FC236}">
                <a16:creationId xmlns:a16="http://schemas.microsoft.com/office/drawing/2014/main" id="{D11F1892-B108-4F84-8A0C-5AA05F20086A}"/>
              </a:ext>
            </a:extLst>
          </p:cNvPr>
          <p:cNvSpPr txBox="1">
            <a:spLocks/>
          </p:cNvSpPr>
          <p:nvPr/>
        </p:nvSpPr>
        <p:spPr>
          <a:xfrm>
            <a:off x="96309" y="9010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Instrumentation (plateforme d’irradiation)</a:t>
            </a:r>
            <a:endParaRPr kumimoji="0" lang="fr-FR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Google Shape;56;p13">
            <a:extLst>
              <a:ext uri="{FF2B5EF4-FFF2-40B4-BE49-F238E27FC236}">
                <a16:creationId xmlns:a16="http://schemas.microsoft.com/office/drawing/2014/main" id="{1E6409C7-2138-45F6-AEDC-97F6D438977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4496" y="5707533"/>
            <a:ext cx="762000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57;p13">
            <a:extLst>
              <a:ext uri="{FF2B5EF4-FFF2-40B4-BE49-F238E27FC236}">
                <a16:creationId xmlns:a16="http://schemas.microsoft.com/office/drawing/2014/main" id="{4BC7B853-4D34-426A-9CEE-C6DC9BD5E11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4600" y="5910573"/>
            <a:ext cx="1228725" cy="53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58;p13">
            <a:extLst>
              <a:ext uri="{FF2B5EF4-FFF2-40B4-BE49-F238E27FC236}">
                <a16:creationId xmlns:a16="http://schemas.microsoft.com/office/drawing/2014/main" id="{1A3FEC70-C776-4673-AF4F-658ACB17B6B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557" y="5551802"/>
            <a:ext cx="1297213" cy="720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971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55337D-83CF-48D4-A6D2-845322CC3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7848872" cy="576064"/>
          </a:xfrm>
        </p:spPr>
        <p:txBody>
          <a:bodyPr/>
          <a:lstStyle/>
          <a:p>
            <a:pPr lvl="0" defTabSz="685800">
              <a:spcBef>
                <a:spcPts val="0"/>
              </a:spcBef>
            </a:pPr>
            <a:r>
              <a:rPr lang="en-US" sz="2700" b="1" dirty="0" err="1">
                <a:solidFill>
                  <a:srgbClr val="00B050"/>
                </a:solidFill>
                <a:latin typeface="Calibri Light" panose="020F0302020204030204"/>
                <a:ea typeface="+mn-ea"/>
                <a:cs typeface="+mn-cs"/>
              </a:rPr>
              <a:t>BioALTO</a:t>
            </a:r>
            <a:r>
              <a:rPr lang="en-US" sz="27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:</a:t>
            </a:r>
            <a:r>
              <a:rPr lang="en-US" sz="2925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experimental platform at ALTO for hadron therapy research </a:t>
            </a:r>
            <a:b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</a:br>
            <a:endParaRPr lang="fr-FR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1FFD452A-D252-48B4-A494-BACBC9581B27}"/>
              </a:ext>
            </a:extLst>
          </p:cNvPr>
          <p:cNvGrpSpPr/>
          <p:nvPr/>
        </p:nvGrpSpPr>
        <p:grpSpPr>
          <a:xfrm>
            <a:off x="215675" y="1381609"/>
            <a:ext cx="3399437" cy="3223574"/>
            <a:chOff x="990209" y="896009"/>
            <a:chExt cx="4532583" cy="4298098"/>
          </a:xfrm>
        </p:grpSpPr>
        <p:pic>
          <p:nvPicPr>
            <p:cNvPr id="5" name="Picture 33">
              <a:extLst>
                <a:ext uri="{FF2B5EF4-FFF2-40B4-BE49-F238E27FC236}">
                  <a16:creationId xmlns:a16="http://schemas.microsoft.com/office/drawing/2014/main" id="{245E0E89-37CC-4943-8338-D14FC4C71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32" y="1576728"/>
              <a:ext cx="4142660" cy="2982928"/>
            </a:xfrm>
            <a:prstGeom prst="rect">
              <a:avLst/>
            </a:prstGeom>
          </p:spPr>
        </p:pic>
        <p:sp>
          <p:nvSpPr>
            <p:cNvPr id="6" name="ZoneTexte 31">
              <a:extLst>
                <a:ext uri="{FF2B5EF4-FFF2-40B4-BE49-F238E27FC236}">
                  <a16:creationId xmlns:a16="http://schemas.microsoft.com/office/drawing/2014/main" id="{405421AC-A8C4-40DA-B7B8-428ABA7F0199}"/>
                </a:ext>
              </a:extLst>
            </p:cNvPr>
            <p:cNvSpPr txBox="1"/>
            <p:nvPr/>
          </p:nvSpPr>
          <p:spPr>
            <a:xfrm>
              <a:off x="990209" y="896009"/>
              <a:ext cx="1481944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2100" b="1" dirty="0" err="1">
                  <a:solidFill>
                    <a:srgbClr val="00B050"/>
                  </a:solidFill>
                  <a:latin typeface="Calibri" panose="020F0502020204030204"/>
                </a:rPr>
                <a:t>BioALTO</a:t>
              </a:r>
              <a:endParaRPr lang="en-US" sz="2100" b="1" dirty="0">
                <a:solidFill>
                  <a:srgbClr val="00B050"/>
                </a:solidFill>
                <a:latin typeface="Calibri" panose="020F0502020204030204"/>
              </a:endParaRPr>
            </a:p>
          </p:txBody>
        </p:sp>
        <p:pic>
          <p:nvPicPr>
            <p:cNvPr id="7" name="Image 32">
              <a:extLst>
                <a:ext uri="{FF2B5EF4-FFF2-40B4-BE49-F238E27FC236}">
                  <a16:creationId xmlns:a16="http://schemas.microsoft.com/office/drawing/2014/main" id="{48C94755-B800-4CC2-A10A-C15A2DEB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839793" y="4517869"/>
              <a:ext cx="1993788" cy="676238"/>
            </a:xfrm>
            <a:prstGeom prst="rect">
              <a:avLst/>
            </a:prstGeom>
          </p:spPr>
        </p:pic>
        <p:grpSp>
          <p:nvGrpSpPr>
            <p:cNvPr id="8" name="Groupe 28">
              <a:extLst>
                <a:ext uri="{FF2B5EF4-FFF2-40B4-BE49-F238E27FC236}">
                  <a16:creationId xmlns:a16="http://schemas.microsoft.com/office/drawing/2014/main" id="{B79C3A95-5977-4A79-AE64-6301E79194E2}"/>
                </a:ext>
              </a:extLst>
            </p:cNvPr>
            <p:cNvGrpSpPr/>
            <p:nvPr/>
          </p:nvGrpSpPr>
          <p:grpSpPr>
            <a:xfrm rot="19821080">
              <a:off x="1994388" y="1395078"/>
              <a:ext cx="255743" cy="774726"/>
              <a:chOff x="1360223" y="723091"/>
              <a:chExt cx="306250" cy="255209"/>
            </a:xfrm>
            <a:solidFill>
              <a:srgbClr val="00B050"/>
            </a:solidFill>
          </p:grpSpPr>
          <p:sp>
            <p:nvSpPr>
              <p:cNvPr id="9" name="Flèche : droite 29">
                <a:extLst>
                  <a:ext uri="{FF2B5EF4-FFF2-40B4-BE49-F238E27FC236}">
                    <a16:creationId xmlns:a16="http://schemas.microsoft.com/office/drawing/2014/main" id="{0FD33055-D357-4814-BF2B-E96821CABF20}"/>
                  </a:ext>
                </a:extLst>
              </p:cNvPr>
              <p:cNvSpPr/>
              <p:nvPr/>
            </p:nvSpPr>
            <p:spPr>
              <a:xfrm rot="5400000">
                <a:off x="1385743" y="697571"/>
                <a:ext cx="255209" cy="306250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Flèche : droite 4">
                <a:extLst>
                  <a:ext uri="{FF2B5EF4-FFF2-40B4-BE49-F238E27FC236}">
                    <a16:creationId xmlns:a16="http://schemas.microsoft.com/office/drawing/2014/main" id="{57F72E90-6ABD-4DC3-9B4C-3DC0E2CB7938}"/>
                  </a:ext>
                </a:extLst>
              </p:cNvPr>
              <p:cNvSpPr txBox="1"/>
              <p:nvPr/>
            </p:nvSpPr>
            <p:spPr>
              <a:xfrm>
                <a:off x="1421473" y="723092"/>
                <a:ext cx="183750" cy="178646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400061">
                  <a:lnSpc>
                    <a:spcPct val="90000"/>
                  </a:lnSpc>
                  <a:spcAft>
                    <a:spcPct val="35000"/>
                  </a:spcAft>
                </a:pPr>
                <a:endParaRPr lang="en-US" sz="9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  <p:pic>
        <p:nvPicPr>
          <p:cNvPr id="11" name="Image 24">
            <a:extLst>
              <a:ext uri="{FF2B5EF4-FFF2-40B4-BE49-F238E27FC236}">
                <a16:creationId xmlns:a16="http://schemas.microsoft.com/office/drawing/2014/main" id="{B19F6D8D-B85C-4112-8D08-DCDE14553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25566" y="1401685"/>
            <a:ext cx="2700000" cy="1799297"/>
          </a:xfrm>
          <a:prstGeom prst="rect">
            <a:avLst/>
          </a:prstGeom>
        </p:spPr>
      </p:pic>
      <p:cxnSp>
        <p:nvCxnSpPr>
          <p:cNvPr id="12" name="Connecteur droit 39">
            <a:extLst>
              <a:ext uri="{FF2B5EF4-FFF2-40B4-BE49-F238E27FC236}">
                <a16:creationId xmlns:a16="http://schemas.microsoft.com/office/drawing/2014/main" id="{E00F838B-24EC-42D1-881D-A99B7D769AB1}"/>
              </a:ext>
            </a:extLst>
          </p:cNvPr>
          <p:cNvCxnSpPr>
            <a:cxnSpLocks/>
          </p:cNvCxnSpPr>
          <p:nvPr/>
        </p:nvCxnSpPr>
        <p:spPr bwMode="auto">
          <a:xfrm flipH="1">
            <a:off x="3615112" y="1416310"/>
            <a:ext cx="510454" cy="17200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40">
            <a:extLst>
              <a:ext uri="{FF2B5EF4-FFF2-40B4-BE49-F238E27FC236}">
                <a16:creationId xmlns:a16="http://schemas.microsoft.com/office/drawing/2014/main" id="{BD2FF3ED-F4DB-48E5-9795-70D1E00061BF}"/>
              </a:ext>
            </a:extLst>
          </p:cNvPr>
          <p:cNvCxnSpPr>
            <a:cxnSpLocks/>
          </p:cNvCxnSpPr>
          <p:nvPr/>
        </p:nvCxnSpPr>
        <p:spPr bwMode="auto">
          <a:xfrm flipH="1">
            <a:off x="3598074" y="3215607"/>
            <a:ext cx="544529" cy="4459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28">
                <a:extLst>
                  <a:ext uri="{FF2B5EF4-FFF2-40B4-BE49-F238E27FC236}">
                    <a16:creationId xmlns:a16="http://schemas.microsoft.com/office/drawing/2014/main" id="{385A989B-B175-41B9-89B7-2AB63FE2F3E9}"/>
                  </a:ext>
                </a:extLst>
              </p:cNvPr>
              <p:cNvSpPr txBox="1"/>
              <p:nvPr/>
            </p:nvSpPr>
            <p:spPr bwMode="auto">
              <a:xfrm>
                <a:off x="4192950" y="3370882"/>
                <a:ext cx="481102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defTabSz="685800">
                  <a:lnSpc>
                    <a:spcPct val="150000"/>
                  </a:lnSpc>
                  <a:buFont typeface="Wingdings"/>
                  <a:buChar char="Ø"/>
                  <a:defRPr/>
                </a:pP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14.8 MV Tandem « Van de Graaf » </a:t>
                </a: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accelerator</a:t>
                </a:r>
                <a:endParaRPr lang="fr-FR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342900" indent="-342900" defTabSz="685800">
                  <a:lnSpc>
                    <a:spcPct val="150000"/>
                  </a:lnSpc>
                  <a:buFont typeface="Wingdings"/>
                  <a:buChar char="Ø"/>
                  <a:defRPr/>
                </a:pP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Wide range of intense (up to µA) ion </a:t>
                </a: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beams</a:t>
                </a: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PrePr>
                      <m:sub/>
                      <m:sup>
                        <m:r>
                          <a:rPr lang="fr-FR" sz="1500">
                            <a:solidFill>
                              <a:prstClr val="black"/>
                            </a:solidFill>
                            <a:latin typeface="Cambria Math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fr-FR" sz="1500">
                            <a:solidFill>
                              <a:prstClr val="black"/>
                            </a:solidFill>
                            <a:latin typeface="Cambria Math"/>
                          </a:rPr>
                          <m:t>H</m:t>
                        </m:r>
                      </m:e>
                    </m:sPre>
                  </m:oMath>
                </a14:m>
                <a:r>
                  <a:rPr lang="fr-FR" sz="1500" dirty="0">
                    <a:solidFill>
                      <a:prstClr val="black"/>
                    </a:solidFill>
                    <a:latin typeface="Calibri Light" panose="020F0302020204030204"/>
                  </a:rPr>
                  <a:t>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FR" sz="15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PrePr>
                      <m:sub/>
                      <m:sup>
                        <m:r>
                          <a:rPr lang="fr-FR" sz="1500">
                            <a:solidFill>
                              <a:prstClr val="black"/>
                            </a:solidFill>
                            <a:latin typeface="Cambria Math"/>
                          </a:rPr>
                          <m:t>127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fr-FR" sz="1500">
                            <a:solidFill>
                              <a:prstClr val="black"/>
                            </a:solidFill>
                            <a:latin typeface="Cambria Math"/>
                          </a:rPr>
                          <m:t>I</m:t>
                        </m:r>
                      </m:e>
                    </m:sPre>
                  </m:oMath>
                </a14:m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)</a:t>
                </a:r>
                <a:endParaRPr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342900" indent="-342900" defTabSz="685800">
                  <a:lnSpc>
                    <a:spcPct val="150000"/>
                  </a:lnSpc>
                  <a:buFont typeface="Wingdings"/>
                  <a:buChar char="Ø"/>
                  <a:defRPr/>
                </a:pP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Continuous</a:t>
                </a: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beams</a:t>
                </a:r>
                <a:endParaRPr lang="fr-FR" sz="15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342900" indent="-342900" defTabSz="685800">
                  <a:lnSpc>
                    <a:spcPct val="150000"/>
                  </a:lnSpc>
                  <a:buFont typeface="Wingdings"/>
                  <a:buChar char="Ø"/>
                  <a:defRPr/>
                </a:pP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Additional</a:t>
                </a: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pulsed</a:t>
                </a: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fr-FR" sz="1500" dirty="0" err="1">
                    <a:solidFill>
                      <a:prstClr val="black"/>
                    </a:solidFill>
                    <a:latin typeface="Calibri" panose="020F0502020204030204"/>
                  </a:rPr>
                  <a:t>beam</a:t>
                </a:r>
                <a:r>
                  <a:rPr lang="fr-FR" sz="1500" dirty="0">
                    <a:solidFill>
                      <a:prstClr val="black"/>
                    </a:solidFill>
                    <a:latin typeface="Calibri" panose="020F0502020204030204"/>
                  </a:rPr>
                  <a:t> possible (100 ns to 100 µs)</a:t>
                </a:r>
                <a:endParaRPr sz="15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ZoneTexte 28">
                <a:extLst>
                  <a:ext uri="{FF2B5EF4-FFF2-40B4-BE49-F238E27FC236}">
                    <a16:creationId xmlns:a16="http://schemas.microsoft.com/office/drawing/2014/main" id="{385A989B-B175-41B9-89B7-2AB63FE2F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2950" y="3370882"/>
                <a:ext cx="4811020" cy="1477328"/>
              </a:xfrm>
              <a:prstGeom prst="rect">
                <a:avLst/>
              </a:prstGeom>
              <a:blipFill>
                <a:blip r:embed="rId5"/>
                <a:stretch>
                  <a:fillRect l="-380" r="-253" b="-37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ZoneTexte 7">
            <a:extLst>
              <a:ext uri="{FF2B5EF4-FFF2-40B4-BE49-F238E27FC236}">
                <a16:creationId xmlns:a16="http://schemas.microsoft.com/office/drawing/2014/main" id="{4F4F9EC1-B21E-4A60-9BFC-0E5D5BCE9661}"/>
              </a:ext>
            </a:extLst>
          </p:cNvPr>
          <p:cNvSpPr txBox="1"/>
          <p:nvPr/>
        </p:nvSpPr>
        <p:spPr>
          <a:xfrm flipH="1">
            <a:off x="523801" y="4825126"/>
            <a:ext cx="33802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Accélérateur Linéaire et Tandem d’Orsay</a:t>
            </a:r>
          </a:p>
        </p:txBody>
      </p:sp>
      <p:pic>
        <p:nvPicPr>
          <p:cNvPr id="16" name="Image 11">
            <a:extLst>
              <a:ext uri="{FF2B5EF4-FFF2-40B4-BE49-F238E27FC236}">
                <a16:creationId xmlns:a16="http://schemas.microsoft.com/office/drawing/2014/main" id="{4808D152-2243-4740-ABDA-5265727C26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676" y="4837710"/>
            <a:ext cx="1753565" cy="1089467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B0959375-F9C3-49D8-8818-06FD02DF06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" y="5458362"/>
            <a:ext cx="4715533" cy="54300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B284EE4-4EC3-4E17-B08F-EB0FA955D46F}"/>
              </a:ext>
            </a:extLst>
          </p:cNvPr>
          <p:cNvSpPr txBox="1"/>
          <p:nvPr/>
        </p:nvSpPr>
        <p:spPr>
          <a:xfrm>
            <a:off x="4932040" y="6001363"/>
            <a:ext cx="3909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Contact: Amelia Maia </a:t>
            </a:r>
            <a:r>
              <a:rPr lang="fr-FR" sz="1400" dirty="0" err="1"/>
              <a:t>Leite</a:t>
            </a:r>
            <a:r>
              <a:rPr lang="fr-FR" sz="1400" dirty="0"/>
              <a:t> and Quentin Mouchard</a:t>
            </a:r>
          </a:p>
        </p:txBody>
      </p:sp>
    </p:spTree>
    <p:extLst>
      <p:ext uri="{BB962C8B-B14F-4D97-AF65-F5344CB8AC3E}">
        <p14:creationId xmlns:p14="http://schemas.microsoft.com/office/powerpoint/2010/main" val="356778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9FB0D7-E8B5-47C0-ABD8-A9FCCA88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7992888" cy="576064"/>
          </a:xfrm>
        </p:spPr>
        <p:txBody>
          <a:bodyPr/>
          <a:lstStyle/>
          <a:p>
            <a:pPr lvl="0" defTabSz="685800">
              <a:spcBef>
                <a:spcPts val="0"/>
              </a:spcBef>
            </a:pPr>
            <a:r>
              <a:rPr lang="en-US" sz="2700" b="1" dirty="0" err="1">
                <a:solidFill>
                  <a:srgbClr val="00B050"/>
                </a:solidFill>
                <a:latin typeface="Calibri Light" panose="020F0302020204030204"/>
                <a:ea typeface="+mn-ea"/>
                <a:cs typeface="+mn-cs"/>
              </a:rPr>
              <a:t>BioALTO</a:t>
            </a:r>
            <a:r>
              <a:rPr lang="en-US" sz="27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:</a:t>
            </a:r>
            <a:r>
              <a:rPr lang="en-US" sz="2925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experimental platform at ALTO for hadron therapy research </a:t>
            </a:r>
            <a:b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4" name="ZoneTexte 52">
            <a:extLst>
              <a:ext uri="{FF2B5EF4-FFF2-40B4-BE49-F238E27FC236}">
                <a16:creationId xmlns:a16="http://schemas.microsoft.com/office/drawing/2014/main" id="{3AFA2024-4033-4C77-9160-7A45B16C77EF}"/>
              </a:ext>
            </a:extLst>
          </p:cNvPr>
          <p:cNvSpPr txBox="1"/>
          <p:nvPr/>
        </p:nvSpPr>
        <p:spPr bwMode="auto">
          <a:xfrm>
            <a:off x="537021" y="3908505"/>
            <a:ext cx="37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Schematics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 of the irradiation platform</a:t>
            </a:r>
            <a:endParaRPr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67">
            <a:extLst>
              <a:ext uri="{FF2B5EF4-FFF2-40B4-BE49-F238E27FC236}">
                <a16:creationId xmlns:a16="http://schemas.microsoft.com/office/drawing/2014/main" id="{25830CEE-B453-4324-8147-A1D1089592EA}"/>
              </a:ext>
            </a:extLst>
          </p:cNvPr>
          <p:cNvGrpSpPr>
            <a:grpSpLocks noChangeAspect="1"/>
          </p:cNvGrpSpPr>
          <p:nvPr/>
        </p:nvGrpSpPr>
        <p:grpSpPr>
          <a:xfrm>
            <a:off x="139321" y="1339204"/>
            <a:ext cx="4548401" cy="2551955"/>
            <a:chOff x="-5935068" y="1690688"/>
            <a:chExt cx="14652000" cy="8220747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id="{8044BAA3-A9D7-41E2-A5D2-387AAFFD5157}"/>
                </a:ext>
              </a:extLst>
            </p:cNvPr>
            <p:cNvGrpSpPr/>
            <p:nvPr/>
          </p:nvGrpSpPr>
          <p:grpSpPr>
            <a:xfrm>
              <a:off x="-5935068" y="1822310"/>
              <a:ext cx="14652000" cy="8089125"/>
              <a:chOff x="-5935068" y="1822310"/>
              <a:chExt cx="14652000" cy="8089125"/>
            </a:xfrm>
          </p:grpSpPr>
          <p:pic>
            <p:nvPicPr>
              <p:cNvPr id="11" name="Image 15">
                <a:extLst>
                  <a:ext uri="{FF2B5EF4-FFF2-40B4-BE49-F238E27FC236}">
                    <a16:creationId xmlns:a16="http://schemas.microsoft.com/office/drawing/2014/main" id="{5F90B5A4-C4E5-4797-85ED-D351B2738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-5935068" y="1822310"/>
                <a:ext cx="14652000" cy="8089125"/>
              </a:xfrm>
              <a:prstGeom prst="rect">
                <a:avLst/>
              </a:prstGeom>
            </p:spPr>
          </p:pic>
          <p:sp>
            <p:nvSpPr>
              <p:cNvPr id="12" name="ZoneTexte 2">
                <a:extLst>
                  <a:ext uri="{FF2B5EF4-FFF2-40B4-BE49-F238E27FC236}">
                    <a16:creationId xmlns:a16="http://schemas.microsoft.com/office/drawing/2014/main" id="{A877B1C1-C584-463F-8A3D-4F56EFE32580}"/>
                  </a:ext>
                </a:extLst>
              </p:cNvPr>
              <p:cNvSpPr txBox="1"/>
              <p:nvPr/>
            </p:nvSpPr>
            <p:spPr bwMode="auto">
              <a:xfrm>
                <a:off x="-1614362" y="4249799"/>
                <a:ext cx="1205994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ZoneTexte 48">
                <a:extLst>
                  <a:ext uri="{FF2B5EF4-FFF2-40B4-BE49-F238E27FC236}">
                    <a16:creationId xmlns:a16="http://schemas.microsoft.com/office/drawing/2014/main" id="{4FFF149F-39A9-41BF-B0AF-F54B9A260E68}"/>
                  </a:ext>
                </a:extLst>
              </p:cNvPr>
              <p:cNvSpPr txBox="1"/>
              <p:nvPr/>
            </p:nvSpPr>
            <p:spPr bwMode="auto">
              <a:xfrm>
                <a:off x="-767881" y="3727334"/>
                <a:ext cx="143857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C1 + D1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ZoneTexte 49">
                <a:extLst>
                  <a:ext uri="{FF2B5EF4-FFF2-40B4-BE49-F238E27FC236}">
                    <a16:creationId xmlns:a16="http://schemas.microsoft.com/office/drawing/2014/main" id="{773A1A71-2F20-41E7-A07D-DBE7AE4C8395}"/>
                  </a:ext>
                </a:extLst>
              </p:cNvPr>
              <p:cNvSpPr txBox="1"/>
              <p:nvPr/>
            </p:nvSpPr>
            <p:spPr bwMode="auto">
              <a:xfrm>
                <a:off x="2085331" y="3749017"/>
                <a:ext cx="2118599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C2 + D2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ZoneTexte 50">
                <a:extLst>
                  <a:ext uri="{FF2B5EF4-FFF2-40B4-BE49-F238E27FC236}">
                    <a16:creationId xmlns:a16="http://schemas.microsoft.com/office/drawing/2014/main" id="{5C0C8C0C-0824-4DC7-B519-EF3734F61280}"/>
                  </a:ext>
                </a:extLst>
              </p:cNvPr>
              <p:cNvSpPr txBox="1"/>
              <p:nvPr/>
            </p:nvSpPr>
            <p:spPr bwMode="auto">
              <a:xfrm>
                <a:off x="3476031" y="4243839"/>
                <a:ext cx="118735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ZoneTexte 51">
                <a:extLst>
                  <a:ext uri="{FF2B5EF4-FFF2-40B4-BE49-F238E27FC236}">
                    <a16:creationId xmlns:a16="http://schemas.microsoft.com/office/drawing/2014/main" id="{AF397D6A-AA97-494E-A62F-4CAB8579C775}"/>
                  </a:ext>
                </a:extLst>
              </p:cNvPr>
              <p:cNvSpPr txBox="1"/>
              <p:nvPr/>
            </p:nvSpPr>
            <p:spPr bwMode="auto">
              <a:xfrm>
                <a:off x="1300156" y="2877680"/>
                <a:ext cx="914400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FC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ZoneTexte 56">
                <a:extLst>
                  <a:ext uri="{FF2B5EF4-FFF2-40B4-BE49-F238E27FC236}">
                    <a16:creationId xmlns:a16="http://schemas.microsoft.com/office/drawing/2014/main" id="{B9CB4789-1159-4989-BF72-0352B9557E74}"/>
                  </a:ext>
                </a:extLst>
              </p:cNvPr>
              <p:cNvSpPr txBox="1"/>
              <p:nvPr/>
            </p:nvSpPr>
            <p:spPr bwMode="auto">
              <a:xfrm>
                <a:off x="5509870" y="3833793"/>
                <a:ext cx="1199499" cy="237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Dim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+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 err="1">
                    <a:solidFill>
                      <a:prstClr val="black"/>
                    </a:solidFill>
                    <a:latin typeface="Calibri" panose="020F0502020204030204"/>
                  </a:rPr>
                  <a:t>Sci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itre 3">
              <a:extLst>
                <a:ext uri="{FF2B5EF4-FFF2-40B4-BE49-F238E27FC236}">
                  <a16:creationId xmlns:a16="http://schemas.microsoft.com/office/drawing/2014/main" id="{A1F983C7-B2E6-4050-AA65-6BF0A7F1275A}"/>
                </a:ext>
              </a:extLst>
            </p:cNvPr>
            <p:cNvSpPr txBox="1"/>
            <p:nvPr/>
          </p:nvSpPr>
          <p:spPr bwMode="auto">
            <a:xfrm>
              <a:off x="-1733432" y="1690688"/>
              <a:ext cx="10316687" cy="11231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 err="1">
                  <a:solidFill>
                    <a:srgbClr val="00B050"/>
                  </a:solidFill>
                  <a:latin typeface="Calibri Light" panose="020F0302020204030204"/>
                </a:rPr>
                <a:t>BioALTO</a:t>
              </a:r>
              <a:r>
                <a:rPr lang="en-US" sz="1500" b="1" dirty="0">
                  <a:solidFill>
                    <a:srgbClr val="00B050"/>
                  </a:solidFill>
                  <a:latin typeface="Calibri Light" panose="020F0302020204030204"/>
                </a:rPr>
                <a:t> beam line</a:t>
              </a:r>
              <a:endParaRPr lang="fr-FR" sz="1500" b="1" dirty="0">
                <a:solidFill>
                  <a:srgbClr val="00B050"/>
                </a:solidFill>
                <a:latin typeface="Calibri Light" panose="020F0302020204030204"/>
              </a:endParaRPr>
            </a:p>
          </p:txBody>
        </p:sp>
        <p:cxnSp>
          <p:nvCxnSpPr>
            <p:cNvPr id="8" name="Connecteur droit avec flèche 44">
              <a:extLst>
                <a:ext uri="{FF2B5EF4-FFF2-40B4-BE49-F238E27FC236}">
                  <a16:creationId xmlns:a16="http://schemas.microsoft.com/office/drawing/2014/main" id="{59B33A85-AC99-4493-9369-EFA35BACD7E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1787565" y="2735816"/>
              <a:ext cx="10370820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avec flèche 53">
              <a:extLst>
                <a:ext uri="{FF2B5EF4-FFF2-40B4-BE49-F238E27FC236}">
                  <a16:creationId xmlns:a16="http://schemas.microsoft.com/office/drawing/2014/main" id="{493CED7E-97FB-4315-A12E-731C31AEF7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5924205" y="2735816"/>
              <a:ext cx="41760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itre 3">
              <a:extLst>
                <a:ext uri="{FF2B5EF4-FFF2-40B4-BE49-F238E27FC236}">
                  <a16:creationId xmlns:a16="http://schemas.microsoft.com/office/drawing/2014/main" id="{58E2FCF8-8723-46AA-B0E4-A88182973DF8}"/>
                </a:ext>
              </a:extLst>
            </p:cNvPr>
            <p:cNvSpPr txBox="1"/>
            <p:nvPr/>
          </p:nvSpPr>
          <p:spPr bwMode="auto">
            <a:xfrm>
              <a:off x="-5924205" y="1707957"/>
              <a:ext cx="5515837" cy="861597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Calibri Light" panose="020F0302020204030204"/>
                </a:rPr>
                <a:t>ALTO beam line</a:t>
              </a:r>
              <a:endParaRPr lang="fr-FR" sz="1500" b="1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18" name="ZoneTexte 7">
            <a:extLst>
              <a:ext uri="{FF2B5EF4-FFF2-40B4-BE49-F238E27FC236}">
                <a16:creationId xmlns:a16="http://schemas.microsoft.com/office/drawing/2014/main" id="{AC2BD264-DC27-444F-A5E8-53D3DE0D2875}"/>
              </a:ext>
            </a:extLst>
          </p:cNvPr>
          <p:cNvSpPr txBox="1"/>
          <p:nvPr/>
        </p:nvSpPr>
        <p:spPr bwMode="auto">
          <a:xfrm>
            <a:off x="84239" y="4172920"/>
            <a:ext cx="47358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Development of a beam line adapted to the characteristics of ALTO 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Beam shaping with collimators (C) and double scattering (D) gold foils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Online beam monitoring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Dedicated dosimetry</a:t>
            </a:r>
          </a:p>
          <a:p>
            <a:pPr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Milestone: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permanent installation in 2024.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3DB2F80C-4B8A-4CE4-AF53-3D1F993092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603" y="2328388"/>
            <a:ext cx="3959950" cy="2969963"/>
          </a:xfrm>
          <a:prstGeom prst="rect">
            <a:avLst/>
          </a:prstGeom>
        </p:spPr>
      </p:pic>
      <p:sp>
        <p:nvSpPr>
          <p:cNvPr id="20" name="Titre 3">
            <a:extLst>
              <a:ext uri="{FF2B5EF4-FFF2-40B4-BE49-F238E27FC236}">
                <a16:creationId xmlns:a16="http://schemas.microsoft.com/office/drawing/2014/main" id="{23A4865F-CEE1-49B7-9387-4ED9837FC125}"/>
              </a:ext>
            </a:extLst>
          </p:cNvPr>
          <p:cNvSpPr txBox="1"/>
          <p:nvPr/>
        </p:nvSpPr>
        <p:spPr bwMode="auto">
          <a:xfrm>
            <a:off x="4820095" y="5298351"/>
            <a:ext cx="4090897" cy="348655"/>
          </a:xfrm>
          <a:prstGeom prst="rect">
            <a:avLst/>
          </a:prstGeom>
          <a:grpFill/>
        </p:spPr>
        <p:txBody>
          <a:bodyPr vert="horz" lIns="0" tIns="0" rIns="0" bIns="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1500" b="1" dirty="0" err="1">
                <a:solidFill>
                  <a:srgbClr val="00B050"/>
                </a:solidFill>
                <a:latin typeface="Calibri Light" panose="020F0302020204030204"/>
              </a:rPr>
              <a:t>BioALTO</a:t>
            </a:r>
            <a:r>
              <a:rPr lang="en-US" sz="1500" b="1" dirty="0">
                <a:solidFill>
                  <a:srgbClr val="00B050"/>
                </a:solidFill>
                <a:latin typeface="Calibri Light" panose="020F0302020204030204"/>
              </a:rPr>
              <a:t> beam line installed on dedicated chassis.</a:t>
            </a:r>
            <a:endParaRPr lang="fr-FR" sz="1500" b="1" dirty="0">
              <a:solidFill>
                <a:srgbClr val="00B050"/>
              </a:solidFill>
              <a:latin typeface="Calibri Light" panose="020F0302020204030204"/>
            </a:endParaRPr>
          </a:p>
        </p:txBody>
      </p:sp>
      <p:cxnSp>
        <p:nvCxnSpPr>
          <p:cNvPr id="21" name="Connecteur droit 39">
            <a:extLst>
              <a:ext uri="{FF2B5EF4-FFF2-40B4-BE49-F238E27FC236}">
                <a16:creationId xmlns:a16="http://schemas.microsoft.com/office/drawing/2014/main" id="{CE8BAF44-9C61-4E3D-852D-C16B069ABD3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59339" y="1773452"/>
            <a:ext cx="291155" cy="55493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40">
            <a:extLst>
              <a:ext uri="{FF2B5EF4-FFF2-40B4-BE49-F238E27FC236}">
                <a16:creationId xmlns:a16="http://schemas.microsoft.com/office/drawing/2014/main" id="{01E42437-D115-404C-A59A-41CBB295E40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684238" y="3878998"/>
            <a:ext cx="247365" cy="141935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2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95B297-6DAD-4A3E-89B8-11508B1A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8136904" cy="576064"/>
          </a:xfrm>
        </p:spPr>
        <p:txBody>
          <a:bodyPr/>
          <a:lstStyle/>
          <a:p>
            <a:pPr lvl="0" defTabSz="685800">
              <a:spcBef>
                <a:spcPts val="0"/>
              </a:spcBef>
            </a:pPr>
            <a:r>
              <a:rPr lang="en-US" sz="2700" b="1" dirty="0" err="1">
                <a:solidFill>
                  <a:srgbClr val="00B050"/>
                </a:solidFill>
                <a:latin typeface="Calibri Light" panose="020F0302020204030204"/>
                <a:ea typeface="+mn-ea"/>
                <a:cs typeface="+mn-cs"/>
              </a:rPr>
              <a:t>BioALTO</a:t>
            </a:r>
            <a:r>
              <a:rPr lang="en-US" sz="27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:</a:t>
            </a:r>
            <a:r>
              <a:rPr lang="en-US" sz="2925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experimental platform at ALTO for hadron therapy research </a:t>
            </a:r>
            <a:br>
              <a:rPr lang="en-US" sz="21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</a:br>
            <a:endParaRPr lang="fr-FR" dirty="0"/>
          </a:p>
        </p:txBody>
      </p:sp>
      <p:sp>
        <p:nvSpPr>
          <p:cNvPr id="4" name="ZoneTexte 52">
            <a:extLst>
              <a:ext uri="{FF2B5EF4-FFF2-40B4-BE49-F238E27FC236}">
                <a16:creationId xmlns:a16="http://schemas.microsoft.com/office/drawing/2014/main" id="{4598BC6A-B155-49D2-BB26-EA0DCBB631D1}"/>
              </a:ext>
            </a:extLst>
          </p:cNvPr>
          <p:cNvSpPr txBox="1"/>
          <p:nvPr/>
        </p:nvSpPr>
        <p:spPr bwMode="auto">
          <a:xfrm>
            <a:off x="537021" y="3908505"/>
            <a:ext cx="37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Schematics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 of the irradiation platform</a:t>
            </a:r>
            <a:endParaRPr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67">
            <a:extLst>
              <a:ext uri="{FF2B5EF4-FFF2-40B4-BE49-F238E27FC236}">
                <a16:creationId xmlns:a16="http://schemas.microsoft.com/office/drawing/2014/main" id="{78C15071-E8CE-40C2-8259-496C8E0BC4E4}"/>
              </a:ext>
            </a:extLst>
          </p:cNvPr>
          <p:cNvGrpSpPr>
            <a:grpSpLocks noChangeAspect="1"/>
          </p:cNvGrpSpPr>
          <p:nvPr/>
        </p:nvGrpSpPr>
        <p:grpSpPr>
          <a:xfrm>
            <a:off x="139321" y="1339204"/>
            <a:ext cx="4548401" cy="2551955"/>
            <a:chOff x="-5935068" y="1690688"/>
            <a:chExt cx="14652000" cy="8220747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id="{E31F3D1C-C4AA-4856-A417-E18BC29B8469}"/>
                </a:ext>
              </a:extLst>
            </p:cNvPr>
            <p:cNvGrpSpPr/>
            <p:nvPr/>
          </p:nvGrpSpPr>
          <p:grpSpPr>
            <a:xfrm>
              <a:off x="-5935068" y="1822310"/>
              <a:ext cx="14652000" cy="8089125"/>
              <a:chOff x="-5935068" y="1822310"/>
              <a:chExt cx="14652000" cy="8089125"/>
            </a:xfrm>
          </p:grpSpPr>
          <p:pic>
            <p:nvPicPr>
              <p:cNvPr id="11" name="Image 15">
                <a:extLst>
                  <a:ext uri="{FF2B5EF4-FFF2-40B4-BE49-F238E27FC236}">
                    <a16:creationId xmlns:a16="http://schemas.microsoft.com/office/drawing/2014/main" id="{8C767A0D-1439-4AE2-BAE4-DEF01BEC63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-5935068" y="1822310"/>
                <a:ext cx="14652000" cy="8089125"/>
              </a:xfrm>
              <a:prstGeom prst="rect">
                <a:avLst/>
              </a:prstGeom>
            </p:spPr>
          </p:pic>
          <p:sp>
            <p:nvSpPr>
              <p:cNvPr id="12" name="ZoneTexte 2">
                <a:extLst>
                  <a:ext uri="{FF2B5EF4-FFF2-40B4-BE49-F238E27FC236}">
                    <a16:creationId xmlns:a16="http://schemas.microsoft.com/office/drawing/2014/main" id="{3270198C-DD5F-4E20-AFEF-9459B215FBF0}"/>
                  </a:ext>
                </a:extLst>
              </p:cNvPr>
              <p:cNvSpPr txBox="1"/>
              <p:nvPr/>
            </p:nvSpPr>
            <p:spPr bwMode="auto">
              <a:xfrm>
                <a:off x="-1614362" y="4249799"/>
                <a:ext cx="1205994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ZoneTexte 48">
                <a:extLst>
                  <a:ext uri="{FF2B5EF4-FFF2-40B4-BE49-F238E27FC236}">
                    <a16:creationId xmlns:a16="http://schemas.microsoft.com/office/drawing/2014/main" id="{0ABCB74E-1AED-4C8F-9119-FF9810642335}"/>
                  </a:ext>
                </a:extLst>
              </p:cNvPr>
              <p:cNvSpPr txBox="1"/>
              <p:nvPr/>
            </p:nvSpPr>
            <p:spPr bwMode="auto">
              <a:xfrm>
                <a:off x="-767881" y="3727334"/>
                <a:ext cx="143857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C1 + D1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ZoneTexte 49">
                <a:extLst>
                  <a:ext uri="{FF2B5EF4-FFF2-40B4-BE49-F238E27FC236}">
                    <a16:creationId xmlns:a16="http://schemas.microsoft.com/office/drawing/2014/main" id="{19C59491-1E42-4F51-A85B-C30461BE6265}"/>
                  </a:ext>
                </a:extLst>
              </p:cNvPr>
              <p:cNvSpPr txBox="1"/>
              <p:nvPr/>
            </p:nvSpPr>
            <p:spPr bwMode="auto">
              <a:xfrm>
                <a:off x="2085331" y="3749017"/>
                <a:ext cx="2118599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C2 + D2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ZoneTexte 50">
                <a:extLst>
                  <a:ext uri="{FF2B5EF4-FFF2-40B4-BE49-F238E27FC236}">
                    <a16:creationId xmlns:a16="http://schemas.microsoft.com/office/drawing/2014/main" id="{ACA8763B-912D-4540-A714-A989EC8B9CE2}"/>
                  </a:ext>
                </a:extLst>
              </p:cNvPr>
              <p:cNvSpPr txBox="1"/>
              <p:nvPr/>
            </p:nvSpPr>
            <p:spPr bwMode="auto">
              <a:xfrm>
                <a:off x="3476031" y="4243839"/>
                <a:ext cx="118735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ZoneTexte 51">
                <a:extLst>
                  <a:ext uri="{FF2B5EF4-FFF2-40B4-BE49-F238E27FC236}">
                    <a16:creationId xmlns:a16="http://schemas.microsoft.com/office/drawing/2014/main" id="{845FF446-DDAF-4D76-AD7B-9E5E9FB5B440}"/>
                  </a:ext>
                </a:extLst>
              </p:cNvPr>
              <p:cNvSpPr txBox="1"/>
              <p:nvPr/>
            </p:nvSpPr>
            <p:spPr bwMode="auto">
              <a:xfrm>
                <a:off x="1300156" y="2877680"/>
                <a:ext cx="914400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FC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ZoneTexte 56">
                <a:extLst>
                  <a:ext uri="{FF2B5EF4-FFF2-40B4-BE49-F238E27FC236}">
                    <a16:creationId xmlns:a16="http://schemas.microsoft.com/office/drawing/2014/main" id="{79FB6E65-5379-469B-AE3C-348404649591}"/>
                  </a:ext>
                </a:extLst>
              </p:cNvPr>
              <p:cNvSpPr txBox="1"/>
              <p:nvPr/>
            </p:nvSpPr>
            <p:spPr bwMode="auto">
              <a:xfrm>
                <a:off x="5509870" y="3833793"/>
                <a:ext cx="1199499" cy="237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Dim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+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 err="1">
                    <a:solidFill>
                      <a:prstClr val="black"/>
                    </a:solidFill>
                    <a:latin typeface="Calibri" panose="020F0502020204030204"/>
                  </a:rPr>
                  <a:t>Sci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itre 3">
              <a:extLst>
                <a:ext uri="{FF2B5EF4-FFF2-40B4-BE49-F238E27FC236}">
                  <a16:creationId xmlns:a16="http://schemas.microsoft.com/office/drawing/2014/main" id="{6EC8B634-50C4-4B56-9EB6-47EE2B39039E}"/>
                </a:ext>
              </a:extLst>
            </p:cNvPr>
            <p:cNvSpPr txBox="1"/>
            <p:nvPr/>
          </p:nvSpPr>
          <p:spPr bwMode="auto">
            <a:xfrm>
              <a:off x="-1733432" y="1690688"/>
              <a:ext cx="10316687" cy="11231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 err="1">
                  <a:solidFill>
                    <a:srgbClr val="00B050"/>
                  </a:solidFill>
                  <a:latin typeface="Calibri Light" panose="020F0302020204030204"/>
                </a:rPr>
                <a:t>BioALTO</a:t>
              </a:r>
              <a:r>
                <a:rPr lang="en-US" sz="1500" b="1" dirty="0">
                  <a:solidFill>
                    <a:srgbClr val="00B050"/>
                  </a:solidFill>
                  <a:latin typeface="Calibri Light" panose="020F0302020204030204"/>
                </a:rPr>
                <a:t> beam line</a:t>
              </a:r>
              <a:endParaRPr lang="fr-FR" sz="1500" b="1" dirty="0">
                <a:solidFill>
                  <a:srgbClr val="00B050"/>
                </a:solidFill>
                <a:latin typeface="Calibri Light" panose="020F0302020204030204"/>
              </a:endParaRPr>
            </a:p>
          </p:txBody>
        </p:sp>
        <p:cxnSp>
          <p:nvCxnSpPr>
            <p:cNvPr id="8" name="Connecteur droit avec flèche 44">
              <a:extLst>
                <a:ext uri="{FF2B5EF4-FFF2-40B4-BE49-F238E27FC236}">
                  <a16:creationId xmlns:a16="http://schemas.microsoft.com/office/drawing/2014/main" id="{8985B9AE-D670-4724-9F93-6103FD6AE1E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1787565" y="2735816"/>
              <a:ext cx="10370820" cy="0"/>
            </a:xfrm>
            <a:prstGeom prst="straightConnector1">
              <a:avLst/>
            </a:prstGeom>
            <a:ln>
              <a:solidFill>
                <a:srgbClr val="32BF72"/>
              </a:solidFill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avec flèche 53">
              <a:extLst>
                <a:ext uri="{FF2B5EF4-FFF2-40B4-BE49-F238E27FC236}">
                  <a16:creationId xmlns:a16="http://schemas.microsoft.com/office/drawing/2014/main" id="{BD254211-C3D4-45C2-8892-844AF495EA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5924205" y="2735816"/>
              <a:ext cx="41760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itre 3">
              <a:extLst>
                <a:ext uri="{FF2B5EF4-FFF2-40B4-BE49-F238E27FC236}">
                  <a16:creationId xmlns:a16="http://schemas.microsoft.com/office/drawing/2014/main" id="{6192F652-BAB6-444D-ABA1-4A0F8193DBDB}"/>
                </a:ext>
              </a:extLst>
            </p:cNvPr>
            <p:cNvSpPr txBox="1"/>
            <p:nvPr/>
          </p:nvSpPr>
          <p:spPr bwMode="auto">
            <a:xfrm>
              <a:off x="-5924205" y="1707957"/>
              <a:ext cx="5515837" cy="861597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Calibri Light" panose="020F0302020204030204"/>
                </a:rPr>
                <a:t>ALTO beam line</a:t>
              </a:r>
              <a:endParaRPr lang="fr-FR" sz="1500" b="1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sp>
        <p:nvSpPr>
          <p:cNvPr id="18" name="ZoneTexte 7">
            <a:extLst>
              <a:ext uri="{FF2B5EF4-FFF2-40B4-BE49-F238E27FC236}">
                <a16:creationId xmlns:a16="http://schemas.microsoft.com/office/drawing/2014/main" id="{679BD6D5-C51C-4E74-9E11-F035780C8867}"/>
              </a:ext>
            </a:extLst>
          </p:cNvPr>
          <p:cNvSpPr txBox="1"/>
          <p:nvPr/>
        </p:nvSpPr>
        <p:spPr bwMode="auto">
          <a:xfrm>
            <a:off x="84239" y="4172920"/>
            <a:ext cx="473585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Development of a beam line adapted to the characteristics of ALTO 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Beam shaping with collimators (C) and double scattering (D) gold foils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Online beam monitoring</a:t>
            </a:r>
          </a:p>
          <a:p>
            <a:pPr defTabSz="685800">
              <a:buFont typeface="Wingdings"/>
              <a:buChar char="Ø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Dedicated dosimetry</a:t>
            </a:r>
          </a:p>
          <a:p>
            <a:pPr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Milestone: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permanent installation in 2024.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" name="Groupe 1">
            <a:extLst>
              <a:ext uri="{FF2B5EF4-FFF2-40B4-BE49-F238E27FC236}">
                <a16:creationId xmlns:a16="http://schemas.microsoft.com/office/drawing/2014/main" id="{72E3A00B-4B17-4B10-AB75-5EAEFAB99C35}"/>
              </a:ext>
            </a:extLst>
          </p:cNvPr>
          <p:cNvGrpSpPr>
            <a:grpSpLocks noChangeAspect="1"/>
          </p:cNvGrpSpPr>
          <p:nvPr/>
        </p:nvGrpSpPr>
        <p:grpSpPr>
          <a:xfrm>
            <a:off x="7020721" y="3535398"/>
            <a:ext cx="2052000" cy="1980419"/>
            <a:chOff x="23456261" y="30403550"/>
            <a:chExt cx="6914371" cy="6673176"/>
          </a:xfrm>
        </p:grpSpPr>
        <p:pic>
          <p:nvPicPr>
            <p:cNvPr id="20" name="Image 13">
              <a:extLst>
                <a:ext uri="{FF2B5EF4-FFF2-40B4-BE49-F238E27FC236}">
                  <a16:creationId xmlns:a16="http://schemas.microsoft.com/office/drawing/2014/main" id="{749B286F-7C5B-4A5A-AEEA-593D9782A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3456261" y="31181279"/>
              <a:ext cx="6914371" cy="2708130"/>
            </a:xfrm>
            <a:prstGeom prst="rect">
              <a:avLst/>
            </a:prstGeom>
          </p:spPr>
        </p:pic>
        <p:sp>
          <p:nvSpPr>
            <p:cNvPr id="21" name="ZoneTexte 58">
              <a:extLst>
                <a:ext uri="{FF2B5EF4-FFF2-40B4-BE49-F238E27FC236}">
                  <a16:creationId xmlns:a16="http://schemas.microsoft.com/office/drawing/2014/main" id="{91EA71F3-B0D6-4AFA-8AAF-1A48213451C3}"/>
                </a:ext>
              </a:extLst>
            </p:cNvPr>
            <p:cNvSpPr txBox="1"/>
            <p:nvPr/>
          </p:nvSpPr>
          <p:spPr bwMode="auto">
            <a:xfrm>
              <a:off x="23942565" y="30403550"/>
              <a:ext cx="6368503" cy="9333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1200" dirty="0" err="1">
                  <a:solidFill>
                    <a:prstClr val="black"/>
                  </a:solidFill>
                  <a:latin typeface="Calibri" panose="020F0502020204030204"/>
                </a:rPr>
                <a:t>Microdosimeter</a:t>
              </a:r>
              <a:r>
                <a:rPr lang="fr-FR" sz="1200" dirty="0">
                  <a:solidFill>
                    <a:prstClr val="black"/>
                  </a:solidFill>
                  <a:latin typeface="Calibri" panose="020F0502020204030204"/>
                </a:rPr>
                <a:t> detector</a:t>
              </a:r>
              <a:endParaRPr sz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2" name="Image 6">
              <a:extLst>
                <a:ext uri="{FF2B5EF4-FFF2-40B4-BE49-F238E27FC236}">
                  <a16:creationId xmlns:a16="http://schemas.microsoft.com/office/drawing/2014/main" id="{F3E95649-C3A5-4D5C-BE58-B74DE6D7B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3456261" y="33964873"/>
              <a:ext cx="6914371" cy="3111853"/>
            </a:xfrm>
            <a:prstGeom prst="rect">
              <a:avLst/>
            </a:prstGeom>
          </p:spPr>
        </p:pic>
      </p:grpSp>
      <p:sp>
        <p:nvSpPr>
          <p:cNvPr id="23" name="Titre 3">
            <a:extLst>
              <a:ext uri="{FF2B5EF4-FFF2-40B4-BE49-F238E27FC236}">
                <a16:creationId xmlns:a16="http://schemas.microsoft.com/office/drawing/2014/main" id="{6DDF13C0-A19C-4562-9157-F82616617216}"/>
              </a:ext>
            </a:extLst>
          </p:cNvPr>
          <p:cNvSpPr txBox="1"/>
          <p:nvPr/>
        </p:nvSpPr>
        <p:spPr bwMode="auto">
          <a:xfrm>
            <a:off x="5881771" y="1178432"/>
            <a:ext cx="1604043" cy="599728"/>
          </a:xfrm>
          <a:prstGeom prst="rect">
            <a:avLst/>
          </a:prstGeom>
          <a:grpFill/>
        </p:spPr>
        <p:txBody>
          <a:bodyPr vert="horz" lIns="0" tIns="0" rIns="0" bIns="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1500" b="1" dirty="0">
                <a:solidFill>
                  <a:srgbClr val="FF6700"/>
                </a:solidFill>
                <a:latin typeface="Calibri Light" panose="020F0302020204030204"/>
              </a:rPr>
              <a:t>Beam monitoring</a:t>
            </a:r>
          </a:p>
        </p:txBody>
      </p:sp>
      <p:sp>
        <p:nvSpPr>
          <p:cNvPr id="24" name="ZoneTexte 42">
            <a:extLst>
              <a:ext uri="{FF2B5EF4-FFF2-40B4-BE49-F238E27FC236}">
                <a16:creationId xmlns:a16="http://schemas.microsoft.com/office/drawing/2014/main" id="{BF98490B-0C1C-439B-A6C7-A572EEC46809}"/>
              </a:ext>
            </a:extLst>
          </p:cNvPr>
          <p:cNvSpPr txBox="1"/>
          <p:nvPr/>
        </p:nvSpPr>
        <p:spPr bwMode="auto">
          <a:xfrm>
            <a:off x="4748442" y="1639875"/>
            <a:ext cx="2493565" cy="1306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Diamond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counter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(Dim)</a:t>
            </a:r>
          </a:p>
          <a:p>
            <a:pPr defTabSz="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Scintillating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fiber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counter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Sci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defTabSz="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Luminescent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targets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(LS)</a:t>
            </a:r>
          </a:p>
          <a:p>
            <a:pPr defTabSz="6858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Faradays cups (FC)</a:t>
            </a: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ZoneTexte 14">
            <a:extLst>
              <a:ext uri="{FF2B5EF4-FFF2-40B4-BE49-F238E27FC236}">
                <a16:creationId xmlns:a16="http://schemas.microsoft.com/office/drawing/2014/main" id="{5498138F-A12D-4D40-90A4-2479BE253FA2}"/>
              </a:ext>
            </a:extLst>
          </p:cNvPr>
          <p:cNvSpPr txBox="1"/>
          <p:nvPr/>
        </p:nvSpPr>
        <p:spPr bwMode="auto">
          <a:xfrm>
            <a:off x="4655588" y="3051655"/>
            <a:ext cx="46522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Milestone: 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Diamond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counter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+ DAQ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chain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commissioned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26" name="Group 5">
            <a:extLst>
              <a:ext uri="{FF2B5EF4-FFF2-40B4-BE49-F238E27FC236}">
                <a16:creationId xmlns:a16="http://schemas.microsoft.com/office/drawing/2014/main" id="{102A366C-766B-4975-AF1A-AE6DBF43940D}"/>
              </a:ext>
            </a:extLst>
          </p:cNvPr>
          <p:cNvGrpSpPr/>
          <p:nvPr/>
        </p:nvGrpSpPr>
        <p:grpSpPr>
          <a:xfrm>
            <a:off x="7222104" y="1533118"/>
            <a:ext cx="1764530" cy="1505900"/>
            <a:chOff x="9509965" y="850766"/>
            <a:chExt cx="2352706" cy="2007866"/>
          </a:xfrm>
        </p:grpSpPr>
        <p:pic>
          <p:nvPicPr>
            <p:cNvPr id="27" name="Image 8">
              <a:extLst>
                <a:ext uri="{FF2B5EF4-FFF2-40B4-BE49-F238E27FC236}">
                  <a16:creationId xmlns:a16="http://schemas.microsoft.com/office/drawing/2014/main" id="{86AD32FE-9335-4501-BD88-F857F94A1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06" r="22917"/>
            <a:stretch/>
          </p:blipFill>
          <p:spPr>
            <a:xfrm>
              <a:off x="9509965" y="942502"/>
              <a:ext cx="2160000" cy="1916130"/>
            </a:xfrm>
            <a:prstGeom prst="rect">
              <a:avLst/>
            </a:prstGeom>
            <a:ln w="28575">
              <a:noFill/>
            </a:ln>
          </p:spPr>
        </p:pic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92661EF3-776E-4413-AB9C-18DC7BE8E8EF}"/>
                </a:ext>
              </a:extLst>
            </p:cNvPr>
            <p:cNvGrpSpPr/>
            <p:nvPr/>
          </p:nvGrpSpPr>
          <p:grpSpPr>
            <a:xfrm>
              <a:off x="11027000" y="850766"/>
              <a:ext cx="835671" cy="448844"/>
              <a:chOff x="10319766" y="4748600"/>
              <a:chExt cx="835671" cy="448844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DE071139-E519-4846-9BB6-17EEE2BB24B2}"/>
                  </a:ext>
                </a:extLst>
              </p:cNvPr>
              <p:cNvSpPr/>
              <p:nvPr/>
            </p:nvSpPr>
            <p:spPr>
              <a:xfrm>
                <a:off x="10320237" y="4754644"/>
                <a:ext cx="835200" cy="44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0" name="Picture 71">
                <a:extLst>
                  <a:ext uri="{FF2B5EF4-FFF2-40B4-BE49-F238E27FC236}">
                    <a16:creationId xmlns:a16="http://schemas.microsoft.com/office/drawing/2014/main" id="{4C65B7CC-911D-44AF-AB56-C85AB81C5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19766" y="4748600"/>
                <a:ext cx="835671" cy="444083"/>
              </a:xfrm>
              <a:prstGeom prst="rect">
                <a:avLst/>
              </a:prstGeom>
            </p:spPr>
          </p:pic>
        </p:grpSp>
      </p:grpSp>
      <p:sp>
        <p:nvSpPr>
          <p:cNvPr id="31" name="Titre 3">
            <a:extLst>
              <a:ext uri="{FF2B5EF4-FFF2-40B4-BE49-F238E27FC236}">
                <a16:creationId xmlns:a16="http://schemas.microsoft.com/office/drawing/2014/main" id="{3F4B24C2-5857-4755-8EC4-0A2C5E18F405}"/>
              </a:ext>
            </a:extLst>
          </p:cNvPr>
          <p:cNvSpPr txBox="1"/>
          <p:nvPr/>
        </p:nvSpPr>
        <p:spPr bwMode="auto">
          <a:xfrm>
            <a:off x="6184934" y="3299468"/>
            <a:ext cx="980109" cy="348653"/>
          </a:xfrm>
          <a:prstGeom prst="rect">
            <a:avLst/>
          </a:prstGeom>
          <a:grpFill/>
        </p:spPr>
        <p:txBody>
          <a:bodyPr vert="horz" lIns="0" tIns="0" rIns="0" bIns="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1500" b="1" dirty="0">
                <a:solidFill>
                  <a:srgbClr val="FF6700"/>
                </a:solidFill>
                <a:latin typeface="Calibri Light" panose="020F0302020204030204"/>
              </a:rPr>
              <a:t>Dosimetry</a:t>
            </a:r>
          </a:p>
        </p:txBody>
      </p:sp>
      <p:sp>
        <p:nvSpPr>
          <p:cNvPr id="32" name="ZoneTexte 46">
            <a:extLst>
              <a:ext uri="{FF2B5EF4-FFF2-40B4-BE49-F238E27FC236}">
                <a16:creationId xmlns:a16="http://schemas.microsoft.com/office/drawing/2014/main" id="{EF29F2DC-027A-40DC-8EAF-7933887BFB75}"/>
              </a:ext>
            </a:extLst>
          </p:cNvPr>
          <p:cNvSpPr txBox="1"/>
          <p:nvPr/>
        </p:nvSpPr>
        <p:spPr bwMode="auto">
          <a:xfrm>
            <a:off x="4748442" y="3541475"/>
            <a:ext cx="224632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Font typeface="Wingdings"/>
              <a:buChar char="Ø"/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Microdosimeter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based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on Si </a:t>
            </a:r>
          </a:p>
          <a:p>
            <a:pPr defTabSz="685800"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microdetectors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with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dynamic </a:t>
            </a:r>
          </a:p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range adapted to heavy ions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: </a:t>
            </a:r>
          </a:p>
          <a:p>
            <a:pPr defTabSz="685800"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eam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intensity and </a:t>
            </a:r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LET maps</a:t>
            </a:r>
          </a:p>
          <a:p>
            <a:pPr defTabSz="685800">
              <a:defRPr/>
            </a:pPr>
            <a:endParaRPr lang="fr-FR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buFont typeface="Wingdings"/>
              <a:buChar char="Ø"/>
              <a:defRPr/>
            </a:pPr>
            <a:r>
              <a:rPr lang="fr-FR" sz="1350" dirty="0" err="1">
                <a:solidFill>
                  <a:prstClr val="black"/>
                </a:solidFill>
                <a:latin typeface="Calibri" panose="020F0502020204030204"/>
              </a:rPr>
              <a:t>Radiochromic</a:t>
            </a: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 films</a:t>
            </a:r>
          </a:p>
          <a:p>
            <a:pPr defTabSz="685800">
              <a:defRPr/>
            </a:pPr>
            <a:endParaRPr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buFont typeface="Wingdings"/>
              <a:buChar char="Ø"/>
              <a:defRPr/>
            </a:pPr>
            <a:r>
              <a:rPr lang="fr-FR" sz="1350" dirty="0">
                <a:solidFill>
                  <a:prstClr val="black"/>
                </a:solidFill>
                <a:latin typeface="Calibri" panose="020F0502020204030204"/>
              </a:rPr>
              <a:t>Si detectors</a:t>
            </a:r>
            <a:endParaRPr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ZoneTexte 14">
            <a:extLst>
              <a:ext uri="{FF2B5EF4-FFF2-40B4-BE49-F238E27FC236}">
                <a16:creationId xmlns:a16="http://schemas.microsoft.com/office/drawing/2014/main" id="{AA02AEE2-3B18-4CF6-A2E5-C385037B6632}"/>
              </a:ext>
            </a:extLst>
          </p:cNvPr>
          <p:cNvSpPr txBox="1"/>
          <p:nvPr/>
        </p:nvSpPr>
        <p:spPr bwMode="auto">
          <a:xfrm>
            <a:off x="4748442" y="5514409"/>
            <a:ext cx="4395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Milestone: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Microdosimeter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detector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calibrated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at ALTO, publication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ongoing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4" name="Picture 80" descr="C:\Users\leite\AppData\Local\Microsoft\Windows\INetCache\Content.MSO\123DC196.tmp">
            <a:extLst>
              <a:ext uri="{FF2B5EF4-FFF2-40B4-BE49-F238E27FC236}">
                <a16:creationId xmlns:a16="http://schemas.microsoft.com/office/drawing/2014/main" id="{4197C0D1-FBF1-4DDB-9432-F6B9BFD0E6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690" y="3756616"/>
            <a:ext cx="761990" cy="2071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29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FCF13-813B-411F-944A-8C596371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44624"/>
            <a:ext cx="7848872" cy="576064"/>
          </a:xfrm>
        </p:spPr>
        <p:txBody>
          <a:bodyPr/>
          <a:lstStyle/>
          <a:p>
            <a:r>
              <a:rPr lang="en-US" sz="2700" b="1" dirty="0" err="1">
                <a:solidFill>
                  <a:srgbClr val="00B050"/>
                </a:solidFill>
                <a:latin typeface="Calibri Light" panose="020F0302020204030204"/>
              </a:rPr>
              <a:t>BioALTO</a:t>
            </a:r>
            <a:r>
              <a:rPr lang="en-US" sz="2700" dirty="0">
                <a:solidFill>
                  <a:prstClr val="black"/>
                </a:solidFill>
                <a:latin typeface="Calibri Light" panose="020F0302020204030204"/>
              </a:rPr>
              <a:t>:</a:t>
            </a:r>
            <a:r>
              <a:rPr lang="en-US" sz="2925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US" sz="2100" dirty="0">
                <a:solidFill>
                  <a:prstClr val="black"/>
                </a:solidFill>
                <a:latin typeface="Calibri Light" panose="020F0302020204030204"/>
              </a:rPr>
              <a:t>experimental platform at ALTO for hadron therapy research</a:t>
            </a:r>
            <a:endParaRPr lang="fr-FR" dirty="0"/>
          </a:p>
        </p:txBody>
      </p:sp>
      <p:sp>
        <p:nvSpPr>
          <p:cNvPr id="4" name="ZoneTexte 52">
            <a:extLst>
              <a:ext uri="{FF2B5EF4-FFF2-40B4-BE49-F238E27FC236}">
                <a16:creationId xmlns:a16="http://schemas.microsoft.com/office/drawing/2014/main" id="{EB120B5F-F07A-497E-98AE-4046BF8043A7}"/>
              </a:ext>
            </a:extLst>
          </p:cNvPr>
          <p:cNvSpPr txBox="1"/>
          <p:nvPr/>
        </p:nvSpPr>
        <p:spPr bwMode="auto">
          <a:xfrm>
            <a:off x="537021" y="3908505"/>
            <a:ext cx="375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Schematics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 of the irradiation platform</a:t>
            </a:r>
            <a:endParaRPr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5" name="Group 67">
            <a:extLst>
              <a:ext uri="{FF2B5EF4-FFF2-40B4-BE49-F238E27FC236}">
                <a16:creationId xmlns:a16="http://schemas.microsoft.com/office/drawing/2014/main" id="{A3F043E2-C3A7-4C61-86B9-75D12171308C}"/>
              </a:ext>
            </a:extLst>
          </p:cNvPr>
          <p:cNvGrpSpPr>
            <a:grpSpLocks noChangeAspect="1"/>
          </p:cNvGrpSpPr>
          <p:nvPr/>
        </p:nvGrpSpPr>
        <p:grpSpPr>
          <a:xfrm>
            <a:off x="139321" y="1339204"/>
            <a:ext cx="4548401" cy="2551955"/>
            <a:chOff x="-5935068" y="1690688"/>
            <a:chExt cx="14652000" cy="8220747"/>
          </a:xfrm>
        </p:grpSpPr>
        <p:grpSp>
          <p:nvGrpSpPr>
            <p:cNvPr id="6" name="Group 66">
              <a:extLst>
                <a:ext uri="{FF2B5EF4-FFF2-40B4-BE49-F238E27FC236}">
                  <a16:creationId xmlns:a16="http://schemas.microsoft.com/office/drawing/2014/main" id="{F280E0FE-B729-4235-9A8E-AAD2F718BD9A}"/>
                </a:ext>
              </a:extLst>
            </p:cNvPr>
            <p:cNvGrpSpPr/>
            <p:nvPr/>
          </p:nvGrpSpPr>
          <p:grpSpPr>
            <a:xfrm>
              <a:off x="-5935068" y="1822310"/>
              <a:ext cx="14652000" cy="8089125"/>
              <a:chOff x="-5935068" y="1822310"/>
              <a:chExt cx="14652000" cy="8089125"/>
            </a:xfrm>
          </p:grpSpPr>
          <p:pic>
            <p:nvPicPr>
              <p:cNvPr id="11" name="Image 15">
                <a:extLst>
                  <a:ext uri="{FF2B5EF4-FFF2-40B4-BE49-F238E27FC236}">
                    <a16:creationId xmlns:a16="http://schemas.microsoft.com/office/drawing/2014/main" id="{B8D1D056-07B6-4AEB-BD2D-E27B8DCAD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-5935068" y="1822310"/>
                <a:ext cx="14652000" cy="8089125"/>
              </a:xfrm>
              <a:prstGeom prst="rect">
                <a:avLst/>
              </a:prstGeom>
            </p:spPr>
          </p:pic>
          <p:sp>
            <p:nvSpPr>
              <p:cNvPr id="12" name="ZoneTexte 2">
                <a:extLst>
                  <a:ext uri="{FF2B5EF4-FFF2-40B4-BE49-F238E27FC236}">
                    <a16:creationId xmlns:a16="http://schemas.microsoft.com/office/drawing/2014/main" id="{AF1504EB-1A5C-4AC0-BD7B-469908603999}"/>
                  </a:ext>
                </a:extLst>
              </p:cNvPr>
              <p:cNvSpPr txBox="1"/>
              <p:nvPr/>
            </p:nvSpPr>
            <p:spPr bwMode="auto">
              <a:xfrm>
                <a:off x="-1614362" y="4249799"/>
                <a:ext cx="1205994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ZoneTexte 48">
                <a:extLst>
                  <a:ext uri="{FF2B5EF4-FFF2-40B4-BE49-F238E27FC236}">
                    <a16:creationId xmlns:a16="http://schemas.microsoft.com/office/drawing/2014/main" id="{04818050-A291-4FDF-B0ED-80D42E0B7532}"/>
                  </a:ext>
                </a:extLst>
              </p:cNvPr>
              <p:cNvSpPr txBox="1"/>
              <p:nvPr/>
            </p:nvSpPr>
            <p:spPr bwMode="auto">
              <a:xfrm>
                <a:off x="-767881" y="3727334"/>
                <a:ext cx="143857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C1 + D1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ZoneTexte 49">
                <a:extLst>
                  <a:ext uri="{FF2B5EF4-FFF2-40B4-BE49-F238E27FC236}">
                    <a16:creationId xmlns:a16="http://schemas.microsoft.com/office/drawing/2014/main" id="{FE07EFA7-2394-4CAC-B015-0A00294BDD32}"/>
                  </a:ext>
                </a:extLst>
              </p:cNvPr>
              <p:cNvSpPr txBox="1"/>
              <p:nvPr/>
            </p:nvSpPr>
            <p:spPr bwMode="auto">
              <a:xfrm>
                <a:off x="2085331" y="3749017"/>
                <a:ext cx="2118599" cy="817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C2 + D2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ZoneTexte 50">
                <a:extLst>
                  <a:ext uri="{FF2B5EF4-FFF2-40B4-BE49-F238E27FC236}">
                    <a16:creationId xmlns:a16="http://schemas.microsoft.com/office/drawing/2014/main" id="{7C17DD03-C49F-4139-9B08-F3893AF28BBA}"/>
                  </a:ext>
                </a:extLst>
              </p:cNvPr>
              <p:cNvSpPr txBox="1"/>
              <p:nvPr/>
            </p:nvSpPr>
            <p:spPr bwMode="auto">
              <a:xfrm>
                <a:off x="3476031" y="4243839"/>
                <a:ext cx="1187358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LS2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ZoneTexte 51">
                <a:extLst>
                  <a:ext uri="{FF2B5EF4-FFF2-40B4-BE49-F238E27FC236}">
                    <a16:creationId xmlns:a16="http://schemas.microsoft.com/office/drawing/2014/main" id="{4DB139C4-AA0E-4E40-9255-D0BC351C0874}"/>
                  </a:ext>
                </a:extLst>
              </p:cNvPr>
              <p:cNvSpPr txBox="1"/>
              <p:nvPr/>
            </p:nvSpPr>
            <p:spPr bwMode="auto">
              <a:xfrm>
                <a:off x="1300156" y="2877680"/>
                <a:ext cx="914400" cy="13384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FC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ZoneTexte 56">
                <a:extLst>
                  <a:ext uri="{FF2B5EF4-FFF2-40B4-BE49-F238E27FC236}">
                    <a16:creationId xmlns:a16="http://schemas.microsoft.com/office/drawing/2014/main" id="{20A73736-D95B-45F9-A4E5-6C9651CC8A4E}"/>
                  </a:ext>
                </a:extLst>
              </p:cNvPr>
              <p:cNvSpPr txBox="1"/>
              <p:nvPr/>
            </p:nvSpPr>
            <p:spPr bwMode="auto">
              <a:xfrm>
                <a:off x="5509870" y="3833793"/>
                <a:ext cx="1199499" cy="2379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Dim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>
                    <a:solidFill>
                      <a:prstClr val="black"/>
                    </a:solidFill>
                    <a:latin typeface="Calibri" panose="020F0502020204030204"/>
                  </a:rPr>
                  <a:t>+ 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defTabSz="685800">
                  <a:defRPr/>
                </a:pPr>
                <a:r>
                  <a:rPr lang="fr-FR" sz="1050" dirty="0" err="1">
                    <a:solidFill>
                      <a:prstClr val="black"/>
                    </a:solidFill>
                    <a:latin typeface="Calibri" panose="020F0502020204030204"/>
                  </a:rPr>
                  <a:t>Sci</a:t>
                </a:r>
                <a:endParaRPr sz="105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" name="Titre 3">
              <a:extLst>
                <a:ext uri="{FF2B5EF4-FFF2-40B4-BE49-F238E27FC236}">
                  <a16:creationId xmlns:a16="http://schemas.microsoft.com/office/drawing/2014/main" id="{89197E40-E40B-49B1-AC50-4600E6B68EB8}"/>
                </a:ext>
              </a:extLst>
            </p:cNvPr>
            <p:cNvSpPr txBox="1"/>
            <p:nvPr/>
          </p:nvSpPr>
          <p:spPr bwMode="auto">
            <a:xfrm>
              <a:off x="-1733432" y="1690688"/>
              <a:ext cx="10316687" cy="1123140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 err="1">
                  <a:solidFill>
                    <a:srgbClr val="00B050"/>
                  </a:solidFill>
                  <a:latin typeface="Calibri Light" panose="020F0302020204030204"/>
                </a:rPr>
                <a:t>BioALTO</a:t>
              </a:r>
              <a:r>
                <a:rPr lang="en-US" sz="1500" b="1" dirty="0">
                  <a:solidFill>
                    <a:srgbClr val="00B050"/>
                  </a:solidFill>
                  <a:latin typeface="Calibri Light" panose="020F0302020204030204"/>
                </a:rPr>
                <a:t> beam line</a:t>
              </a:r>
              <a:endParaRPr lang="fr-FR" sz="1500" b="1" dirty="0">
                <a:solidFill>
                  <a:srgbClr val="00B050"/>
                </a:solidFill>
                <a:latin typeface="Calibri Light" panose="020F0302020204030204"/>
              </a:endParaRPr>
            </a:p>
          </p:txBody>
        </p:sp>
        <p:cxnSp>
          <p:nvCxnSpPr>
            <p:cNvPr id="8" name="Connecteur droit avec flèche 44">
              <a:extLst>
                <a:ext uri="{FF2B5EF4-FFF2-40B4-BE49-F238E27FC236}">
                  <a16:creationId xmlns:a16="http://schemas.microsoft.com/office/drawing/2014/main" id="{C0BDB748-40E0-407B-8864-5E635C22CF1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1787565" y="2735816"/>
              <a:ext cx="10370820" cy="0"/>
            </a:xfrm>
            <a:prstGeom prst="straightConnector1">
              <a:avLst/>
            </a:prstGeom>
            <a:ln>
              <a:solidFill>
                <a:srgbClr val="00B050"/>
              </a:solidFill>
              <a:headEnd type="triangle"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Connecteur droit avec flèche 53">
              <a:extLst>
                <a:ext uri="{FF2B5EF4-FFF2-40B4-BE49-F238E27FC236}">
                  <a16:creationId xmlns:a16="http://schemas.microsoft.com/office/drawing/2014/main" id="{3213D59D-2CF8-4B9A-AA39-67B683D41C0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5924205" y="2735816"/>
              <a:ext cx="4176000" cy="0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itre 3">
              <a:extLst>
                <a:ext uri="{FF2B5EF4-FFF2-40B4-BE49-F238E27FC236}">
                  <a16:creationId xmlns:a16="http://schemas.microsoft.com/office/drawing/2014/main" id="{450F979B-C608-4376-813B-B06C0C5470FB}"/>
                </a:ext>
              </a:extLst>
            </p:cNvPr>
            <p:cNvSpPr txBox="1"/>
            <p:nvPr/>
          </p:nvSpPr>
          <p:spPr bwMode="auto">
            <a:xfrm>
              <a:off x="-5924205" y="1707957"/>
              <a:ext cx="5515837" cy="861597"/>
            </a:xfrm>
            <a:prstGeom prst="rect">
              <a:avLst/>
            </a:prstGeom>
            <a:grpFill/>
          </p:spPr>
          <p:txBody>
            <a:bodyPr vert="horz" lIns="0" tIns="0" rIns="0" bIns="0" rtlCol="0" anchor="ctr">
              <a:no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8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85800"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Calibri Light" panose="020F0302020204030204"/>
                </a:rPr>
                <a:t>ALTO beam line</a:t>
              </a:r>
              <a:endParaRPr lang="fr-FR" sz="1500" b="1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</p:grpSp>
      <p:pic>
        <p:nvPicPr>
          <p:cNvPr id="18" name="Image 17">
            <a:extLst>
              <a:ext uri="{FF2B5EF4-FFF2-40B4-BE49-F238E27FC236}">
                <a16:creationId xmlns:a16="http://schemas.microsoft.com/office/drawing/2014/main" id="{2770DAB9-D47D-4D90-92D5-FA34816EE1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724"/>
          <a:stretch/>
        </p:blipFill>
        <p:spPr bwMode="auto">
          <a:xfrm>
            <a:off x="3281800" y="4193845"/>
            <a:ext cx="1686504" cy="1620000"/>
          </a:xfrm>
          <a:prstGeom prst="rect">
            <a:avLst/>
          </a:prstGeom>
        </p:spPr>
      </p:pic>
      <p:sp>
        <p:nvSpPr>
          <p:cNvPr id="19" name="Titre 3">
            <a:extLst>
              <a:ext uri="{FF2B5EF4-FFF2-40B4-BE49-F238E27FC236}">
                <a16:creationId xmlns:a16="http://schemas.microsoft.com/office/drawing/2014/main" id="{167E4A26-458F-4007-A8CD-40F3B74D4A1D}"/>
              </a:ext>
            </a:extLst>
          </p:cNvPr>
          <p:cNvSpPr txBox="1"/>
          <p:nvPr/>
        </p:nvSpPr>
        <p:spPr bwMode="auto">
          <a:xfrm>
            <a:off x="5247531" y="1242464"/>
            <a:ext cx="3231874" cy="842355"/>
          </a:xfrm>
          <a:prstGeom prst="rect">
            <a:avLst/>
          </a:prstGeom>
          <a:grpFill/>
        </p:spPr>
        <p:txBody>
          <a:bodyPr vert="horz" lIns="0" tIns="0" rIns="0" bIns="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1500" b="1" dirty="0">
                <a:solidFill>
                  <a:srgbClr val="FF6700"/>
                </a:solidFill>
                <a:latin typeface="Calibri Light" panose="020F0302020204030204"/>
              </a:rPr>
              <a:t>Applications</a:t>
            </a:r>
          </a:p>
          <a:p>
            <a:pPr algn="ctr" defTabSz="685800">
              <a:defRPr/>
            </a:pPr>
            <a:r>
              <a:rPr lang="en-US" sz="1500" b="1" dirty="0">
                <a:solidFill>
                  <a:srgbClr val="456487"/>
                </a:solidFill>
                <a:latin typeface="Calibri Light" panose="020F0302020204030204"/>
              </a:rPr>
              <a:t>Radiobiology / Detector </a:t>
            </a:r>
            <a:r>
              <a:rPr lang="en-US" sz="1500" b="1" dirty="0" err="1">
                <a:solidFill>
                  <a:srgbClr val="456487"/>
                </a:solidFill>
                <a:latin typeface="Calibri Light" panose="020F0302020204030204"/>
              </a:rPr>
              <a:t>characterisation</a:t>
            </a:r>
            <a:endParaRPr lang="fr-FR" sz="1500" b="1" dirty="0">
              <a:solidFill>
                <a:srgbClr val="456487"/>
              </a:solidFill>
              <a:latin typeface="Calibri Light" panose="020F0302020204030204"/>
            </a:endParaRPr>
          </a:p>
        </p:txBody>
      </p:sp>
      <p:sp>
        <p:nvSpPr>
          <p:cNvPr id="20" name="ZoneTexte 54">
            <a:extLst>
              <a:ext uri="{FF2B5EF4-FFF2-40B4-BE49-F238E27FC236}">
                <a16:creationId xmlns:a16="http://schemas.microsoft.com/office/drawing/2014/main" id="{82455DAB-F9B6-4150-B77D-13661B532690}"/>
              </a:ext>
            </a:extLst>
          </p:cNvPr>
          <p:cNvSpPr txBox="1"/>
          <p:nvPr/>
        </p:nvSpPr>
        <p:spPr bwMode="auto">
          <a:xfrm>
            <a:off x="4754082" y="1989667"/>
            <a:ext cx="4456279" cy="2134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lnSpc>
                <a:spcPct val="150000"/>
              </a:lnSpc>
              <a:buFont typeface="Wingdings"/>
              <a:buChar char="Ø"/>
              <a:defRPr/>
            </a:pP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Temperature-controlled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enclosure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lnSpc>
                <a:spcPct val="150000"/>
              </a:lnSpc>
              <a:buFont typeface="Wingdings"/>
              <a:buChar char="Ø"/>
              <a:defRPr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XY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motorized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sample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holder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lnSpc>
                <a:spcPct val="150000"/>
              </a:lnSpc>
              <a:buFont typeface="Wingdings"/>
              <a:buChar char="Ø"/>
              <a:defRPr/>
            </a:pP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Automated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sample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changing</a:t>
            </a:r>
            <a:endParaRPr lang="fr-FR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lnSpc>
                <a:spcPct val="150000"/>
              </a:lnSpc>
              <a:buFont typeface="Wingdings"/>
              <a:buChar char="Ø"/>
              <a:defRPr/>
            </a:pP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Homogeneous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fields</a:t>
            </a: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 of 2 cm </a:t>
            </a:r>
            <a:r>
              <a:rPr lang="fr-FR" sz="1500" dirty="0" err="1">
                <a:solidFill>
                  <a:prstClr val="black"/>
                </a:solidFill>
                <a:latin typeface="Calibri" panose="020F0502020204030204"/>
              </a:rPr>
              <a:t>diameter</a:t>
            </a:r>
            <a:endParaRPr lang="fr-FR" sz="15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lnSpc>
                <a:spcPct val="150000"/>
              </a:lnSpc>
              <a:buFont typeface="Wingdings"/>
              <a:buChar char="Ø"/>
              <a:defRPr/>
            </a:pPr>
            <a:r>
              <a:rPr lang="fr-FR" sz="1500" dirty="0">
                <a:solidFill>
                  <a:prstClr val="black"/>
                </a:solidFill>
                <a:latin typeface="Calibri" panose="020F0502020204030204"/>
              </a:rPr>
              <a:t>Dose rates of 2 Gy/min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Access to the </a:t>
            </a: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cell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culture </a:t>
            </a: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lab</a:t>
            </a:r>
            <a:r>
              <a:rPr lang="fr-FR" sz="1500" b="1" dirty="0">
                <a:solidFill>
                  <a:prstClr val="black"/>
                </a:solidFill>
                <a:latin typeface="Calibri" panose="020F0502020204030204"/>
              </a:rPr>
              <a:t> (L2) at Pôle Santé, </a:t>
            </a:r>
            <a:r>
              <a:rPr lang="fr-FR" sz="1500" b="1" dirty="0" err="1">
                <a:solidFill>
                  <a:prstClr val="black"/>
                </a:solidFill>
                <a:latin typeface="Calibri" panose="020F0502020204030204"/>
              </a:rPr>
              <a:t>IJCLab</a:t>
            </a:r>
            <a:endParaRPr sz="15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ZoneTexte 58">
            <a:extLst>
              <a:ext uri="{FF2B5EF4-FFF2-40B4-BE49-F238E27FC236}">
                <a16:creationId xmlns:a16="http://schemas.microsoft.com/office/drawing/2014/main" id="{EB0CCA42-689D-460F-9B16-E1B78E5B4D9D}"/>
              </a:ext>
            </a:extLst>
          </p:cNvPr>
          <p:cNvSpPr txBox="1"/>
          <p:nvPr/>
        </p:nvSpPr>
        <p:spPr bwMode="auto">
          <a:xfrm>
            <a:off x="3180052" y="5761672"/>
            <a:ext cx="1890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Sample</a:t>
            </a:r>
            <a:r>
              <a:rPr lang="fr-FR" sz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fr-FR" sz="1200" dirty="0" err="1">
                <a:solidFill>
                  <a:prstClr val="black"/>
                </a:solidFill>
                <a:latin typeface="Calibri" panose="020F0502020204030204"/>
              </a:rPr>
              <a:t>holder</a:t>
            </a:r>
            <a:endParaRPr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2" name="Connecteur droit avec flèche 53">
            <a:extLst>
              <a:ext uri="{FF2B5EF4-FFF2-40B4-BE49-F238E27FC236}">
                <a16:creationId xmlns:a16="http://schemas.microsoft.com/office/drawing/2014/main" id="{A21BDC34-A8C7-4ADF-AF0C-40B24EBCCB03}"/>
              </a:ext>
            </a:extLst>
          </p:cNvPr>
          <p:cNvCxnSpPr>
            <a:cxnSpLocks/>
          </p:cNvCxnSpPr>
          <p:nvPr/>
        </p:nvCxnSpPr>
        <p:spPr bwMode="auto">
          <a:xfrm>
            <a:off x="4125052" y="2616560"/>
            <a:ext cx="0" cy="1526810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2515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plateforme </a:t>
            </a:r>
            <a:r>
              <a:rPr lang="fr-FR" dirty="0" err="1"/>
              <a:t>Cyrcé</a:t>
            </a:r>
            <a:r>
              <a:rPr lang="fr-FR" dirty="0"/>
              <a:t> </a:t>
            </a:r>
            <a:r>
              <a:rPr lang="fr-FR" sz="2800" dirty="0">
                <a:solidFill>
                  <a:srgbClr val="00B050"/>
                </a:solidFill>
              </a:rPr>
              <a:t>(Strasbourg)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290614" y="395895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D046B42-F5CB-415C-957E-DB1C5C158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847253"/>
            <a:ext cx="5095516" cy="5390059"/>
          </a:xfrm>
        </p:spPr>
        <p:txBody>
          <a:bodyPr>
            <a:normAutofit/>
          </a:bodyPr>
          <a:lstStyle/>
          <a:p>
            <a:r>
              <a:rPr lang="fr-FR" dirty="0"/>
              <a:t>The irradiation </a:t>
            </a:r>
            <a:r>
              <a:rPr lang="fr-FR" dirty="0" err="1"/>
              <a:t>offer</a:t>
            </a:r>
            <a:r>
              <a:rPr lang="fr-FR" dirty="0"/>
              <a:t>:</a:t>
            </a:r>
          </a:p>
          <a:p>
            <a:pPr lvl="1"/>
            <a:r>
              <a:rPr lang="fr-FR" dirty="0">
                <a:solidFill>
                  <a:srgbClr val="00B050"/>
                </a:solidFill>
              </a:rPr>
              <a:t>Protons </a:t>
            </a:r>
            <a:r>
              <a:rPr lang="fr-FR" dirty="0" err="1">
                <a:solidFill>
                  <a:srgbClr val="00B050"/>
                </a:solidFill>
              </a:rPr>
              <a:t>from</a:t>
            </a:r>
            <a:r>
              <a:rPr lang="fr-FR" dirty="0">
                <a:solidFill>
                  <a:srgbClr val="00B050"/>
                </a:solidFill>
              </a:rPr>
              <a:t> 24.6 MeV to 810 keV</a:t>
            </a:r>
          </a:p>
          <a:p>
            <a:pPr lvl="2"/>
            <a:r>
              <a:rPr lang="fr-FR" dirty="0"/>
              <a:t>In vitro irradiation</a:t>
            </a:r>
          </a:p>
          <a:p>
            <a:pPr lvl="3"/>
            <a:r>
              <a:rPr lang="fr-FR" dirty="0" err="1">
                <a:solidFill>
                  <a:srgbClr val="253AEA"/>
                </a:solidFill>
              </a:rPr>
              <a:t>Circular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fields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from</a:t>
            </a:r>
            <a:r>
              <a:rPr lang="fr-FR" dirty="0">
                <a:solidFill>
                  <a:srgbClr val="253AEA"/>
                </a:solidFill>
              </a:rPr>
              <a:t> 2 to 36 mm</a:t>
            </a:r>
          </a:p>
          <a:p>
            <a:pPr lvl="4"/>
            <a:r>
              <a:rPr lang="fr-FR" dirty="0" err="1">
                <a:solidFill>
                  <a:srgbClr val="253AEA"/>
                </a:solidFill>
              </a:rPr>
              <a:t>Cell</a:t>
            </a:r>
            <a:r>
              <a:rPr lang="fr-FR" dirty="0">
                <a:solidFill>
                  <a:srgbClr val="253AEA"/>
                </a:solidFill>
              </a:rPr>
              <a:t> culture box 6 to 96 </a:t>
            </a:r>
            <a:r>
              <a:rPr lang="fr-FR" dirty="0" err="1">
                <a:solidFill>
                  <a:srgbClr val="253AEA"/>
                </a:solidFill>
              </a:rPr>
              <a:t>wells</a:t>
            </a:r>
            <a:endParaRPr lang="fr-FR" dirty="0">
              <a:solidFill>
                <a:srgbClr val="253AEA"/>
              </a:solidFill>
            </a:endParaRPr>
          </a:p>
          <a:p>
            <a:pPr lvl="3"/>
            <a:r>
              <a:rPr lang="fr-FR" dirty="0" err="1">
                <a:solidFill>
                  <a:srgbClr val="253AEA"/>
                </a:solidFill>
              </a:rPr>
              <a:t>Automatic</a:t>
            </a:r>
            <a:r>
              <a:rPr lang="fr-FR" dirty="0">
                <a:solidFill>
                  <a:srgbClr val="253AEA"/>
                </a:solidFill>
              </a:rPr>
              <a:t> </a:t>
            </a:r>
            <a:r>
              <a:rPr lang="fr-FR" dirty="0" err="1">
                <a:solidFill>
                  <a:srgbClr val="253AEA"/>
                </a:solidFill>
              </a:rPr>
              <a:t>sample</a:t>
            </a:r>
            <a:r>
              <a:rPr lang="fr-FR" dirty="0">
                <a:solidFill>
                  <a:srgbClr val="253AEA"/>
                </a:solidFill>
              </a:rPr>
              <a:t> changer 
</a:t>
            </a:r>
            <a:r>
              <a:rPr lang="fr-FR" dirty="0" err="1">
                <a:solidFill>
                  <a:srgbClr val="253AEA"/>
                </a:solidFill>
              </a:rPr>
              <a:t>Error</a:t>
            </a:r>
            <a:r>
              <a:rPr lang="fr-FR" dirty="0">
                <a:solidFill>
                  <a:srgbClr val="253AEA"/>
                </a:solidFill>
              </a:rPr>
              <a:t> on the dose &lt; 2% 
Spatial </a:t>
            </a:r>
            <a:r>
              <a:rPr lang="fr-FR" dirty="0" err="1">
                <a:solidFill>
                  <a:srgbClr val="253AEA"/>
                </a:solidFill>
              </a:rPr>
              <a:t>heterogeneity</a:t>
            </a:r>
            <a:r>
              <a:rPr lang="fr-FR" dirty="0">
                <a:solidFill>
                  <a:srgbClr val="253AEA"/>
                </a:solidFill>
              </a:rPr>
              <a:t>&lt; 1%
Dose rate </a:t>
            </a:r>
            <a:r>
              <a:rPr lang="fr-FR" dirty="0" err="1">
                <a:solidFill>
                  <a:srgbClr val="253AEA"/>
                </a:solidFill>
              </a:rPr>
              <a:t>from</a:t>
            </a:r>
            <a:r>
              <a:rPr lang="fr-FR" dirty="0">
                <a:solidFill>
                  <a:srgbClr val="253AEA"/>
                </a:solidFill>
              </a:rPr>
              <a:t> 10 </a:t>
            </a:r>
            <a:r>
              <a:rPr lang="fr-FR" dirty="0" err="1">
                <a:solidFill>
                  <a:srgbClr val="253AEA"/>
                </a:solidFill>
              </a:rPr>
              <a:t>cGy</a:t>
            </a:r>
            <a:r>
              <a:rPr lang="fr-FR" dirty="0">
                <a:solidFill>
                  <a:srgbClr val="253AEA"/>
                </a:solidFill>
              </a:rPr>
              <a:t>/s to 1 </a:t>
            </a:r>
            <a:r>
              <a:rPr lang="fr-FR" dirty="0" err="1">
                <a:solidFill>
                  <a:srgbClr val="253AEA"/>
                </a:solidFill>
              </a:rPr>
              <a:t>kGy</a:t>
            </a:r>
            <a:r>
              <a:rPr lang="fr-FR" dirty="0">
                <a:solidFill>
                  <a:srgbClr val="253AEA"/>
                </a:solidFill>
              </a:rPr>
              <a:t>/s 
Beam flux: </a:t>
            </a:r>
            <a:r>
              <a:rPr lang="fr-FR" dirty="0" err="1">
                <a:solidFill>
                  <a:srgbClr val="253AEA"/>
                </a:solidFill>
              </a:rPr>
              <a:t>from</a:t>
            </a:r>
            <a:r>
              <a:rPr lang="fr-FR" dirty="0">
                <a:solidFill>
                  <a:srgbClr val="253AEA"/>
                </a:solidFill>
              </a:rPr>
              <a:t> &lt; 8.10</a:t>
            </a:r>
            <a:r>
              <a:rPr lang="fr-FR" baseline="30000" dirty="0">
                <a:solidFill>
                  <a:srgbClr val="253AEA"/>
                </a:solidFill>
              </a:rPr>
              <a:t>2</a:t>
            </a:r>
            <a:r>
              <a:rPr lang="fr-FR" dirty="0">
                <a:solidFill>
                  <a:srgbClr val="253AEA"/>
                </a:solidFill>
              </a:rPr>
              <a:t> to 2.10</a:t>
            </a:r>
            <a:r>
              <a:rPr lang="fr-FR" baseline="30000" dirty="0">
                <a:solidFill>
                  <a:srgbClr val="253AEA"/>
                </a:solidFill>
              </a:rPr>
              <a:t>10</a:t>
            </a:r>
            <a:r>
              <a:rPr lang="fr-FR" dirty="0">
                <a:solidFill>
                  <a:srgbClr val="253AEA"/>
                </a:solidFill>
              </a:rPr>
              <a:t> protons.cm</a:t>
            </a:r>
            <a:r>
              <a:rPr lang="fr-FR" baseline="30000" dirty="0">
                <a:solidFill>
                  <a:srgbClr val="253AEA"/>
                </a:solidFill>
              </a:rPr>
              <a:t>-2</a:t>
            </a:r>
            <a:r>
              <a:rPr lang="fr-FR" dirty="0">
                <a:solidFill>
                  <a:srgbClr val="253AEA"/>
                </a:solidFill>
              </a:rPr>
              <a:t>.s</a:t>
            </a:r>
            <a:r>
              <a:rPr lang="fr-FR" baseline="30000" dirty="0">
                <a:solidFill>
                  <a:srgbClr val="253AEA"/>
                </a:solidFill>
              </a:rPr>
              <a:t>-1</a:t>
            </a:r>
            <a:endParaRPr lang="fr-FR" dirty="0">
              <a:solidFill>
                <a:srgbClr val="253AEA"/>
              </a:solidFill>
            </a:endParaRP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F6C5CA53-57F9-41E1-B7BC-628AF4730DC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7AB186F-618F-415E-972C-43824142C267}"/>
              </a:ext>
            </a:extLst>
          </p:cNvPr>
          <p:cNvSpPr txBox="1"/>
          <p:nvPr/>
        </p:nvSpPr>
        <p:spPr>
          <a:xfrm>
            <a:off x="7431932" y="5564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3F4BDA3-E0A8-444C-B8FA-AD09D166F68D}"/>
              </a:ext>
            </a:extLst>
          </p:cNvPr>
          <p:cNvSpPr txBox="1"/>
          <p:nvPr/>
        </p:nvSpPr>
        <p:spPr>
          <a:xfrm>
            <a:off x="6156176" y="6083423"/>
            <a:ext cx="2135457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Automatic</a:t>
            </a:r>
            <a:r>
              <a:rPr lang="fr-FR" sz="1400" dirty="0"/>
              <a:t> </a:t>
            </a:r>
            <a:r>
              <a:rPr lang="fr-FR" sz="1400" dirty="0" err="1"/>
              <a:t>sample</a:t>
            </a:r>
            <a:r>
              <a:rPr lang="fr-FR" sz="1400" dirty="0"/>
              <a:t> changer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24B97A6-AB20-459A-BAD1-CD846F822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54580" y="3776527"/>
            <a:ext cx="2607904" cy="195592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98D6B48-46D6-469F-846A-A82811CC93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963" y="4490832"/>
            <a:ext cx="1909464" cy="143870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A7109459-87F9-4778-869E-7A9CC1B7FB49}"/>
              </a:ext>
            </a:extLst>
          </p:cNvPr>
          <p:cNvSpPr txBox="1"/>
          <p:nvPr/>
        </p:nvSpPr>
        <p:spPr>
          <a:xfrm>
            <a:off x="2907129" y="5994725"/>
            <a:ext cx="1475532" cy="30777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400" dirty="0"/>
              <a:t>Transverse profile</a:t>
            </a:r>
            <a:endParaRPr lang="fr-FR" sz="14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2F5463B-879A-47BD-A4A6-2441FF1443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6" b="1"/>
          <a:stretch/>
        </p:blipFill>
        <p:spPr>
          <a:xfrm>
            <a:off x="5148064" y="836712"/>
            <a:ext cx="3889647" cy="217883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548BC47-8847-4A5C-BDF4-2E2819969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4893939" y="3121333"/>
            <a:ext cx="2019976" cy="138845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428C8AA-092D-4A8C-AEFC-397B3EDB5226}"/>
              </a:ext>
            </a:extLst>
          </p:cNvPr>
          <p:cNvSpPr txBox="1"/>
          <p:nvPr/>
        </p:nvSpPr>
        <p:spPr>
          <a:xfrm>
            <a:off x="6156176" y="2420888"/>
            <a:ext cx="1515479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Passive irradiation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E4273960-1106-49A1-A63D-0868F7C447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2"/>
          <a:stretch/>
        </p:blipFill>
        <p:spPr>
          <a:xfrm>
            <a:off x="40625" y="4365104"/>
            <a:ext cx="2807746" cy="191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1297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-type.pptx" id="{DED2BEB5-FC7C-485F-821B-0DE10C9DEA90}" vid="{1627ACDC-93FC-4C4F-8A71-499C2ADFE35B}"/>
    </a:ext>
  </a:extLst>
</a:theme>
</file>

<file path=ppt/theme/theme3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 - PAGES INTERIEURES">
  <a:themeElements>
    <a:clrScheme name="IRSN PPT 2">
      <a:dk1>
        <a:sysClr val="windowText" lastClr="000000"/>
      </a:dk1>
      <a:lt1>
        <a:sysClr val="window" lastClr="FFFFFF"/>
      </a:lt1>
      <a:dk2>
        <a:srgbClr val="000000"/>
      </a:dk2>
      <a:lt2>
        <a:srgbClr val="FFDE14"/>
      </a:lt2>
      <a:accent1>
        <a:srgbClr val="E83C4E"/>
      </a:accent1>
      <a:accent2>
        <a:srgbClr val="90B0DD"/>
      </a:accent2>
      <a:accent3>
        <a:srgbClr val="283583"/>
      </a:accent3>
      <a:accent4>
        <a:srgbClr val="8C8985"/>
      </a:accent4>
      <a:accent5>
        <a:srgbClr val="FF9800"/>
      </a:accent5>
      <a:accent6>
        <a:srgbClr val="228848"/>
      </a:accent6>
      <a:hlink>
        <a:srgbClr val="283583"/>
      </a:hlink>
      <a:folHlink>
        <a:srgbClr val="28358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latin typeface="+mn-lt"/>
          </a:defRPr>
        </a:defPPr>
      </a:lstStyle>
    </a:tx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5793C9"/>
        </a:dk2>
        <a:lt2>
          <a:srgbClr val="808080"/>
        </a:lt2>
        <a:accent1>
          <a:srgbClr val="91B1D9"/>
        </a:accent1>
        <a:accent2>
          <a:srgbClr val="E63D4D"/>
        </a:accent2>
        <a:accent3>
          <a:srgbClr val="FFFFFF"/>
        </a:accent3>
        <a:accent4>
          <a:srgbClr val="000000"/>
        </a:accent4>
        <a:accent5>
          <a:srgbClr val="C7D5E9"/>
        </a:accent5>
        <a:accent6>
          <a:srgbClr val="D03645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rsn_frm_296 (1).potx" id="{508AE6B0-3CD1-42DE-8CD0-64001F8470F0}" vid="{C00FF707-1926-4CA2-83CA-36B3C09BF0DF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90361</TotalTime>
  <Words>1575</Words>
  <Application>Microsoft Office PowerPoint</Application>
  <PresentationFormat>Affichage à l'écran (4:3)</PresentationFormat>
  <Paragraphs>270</Paragraphs>
  <Slides>20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20</vt:i4>
      </vt:variant>
    </vt:vector>
  </HeadingPairs>
  <TitlesOfParts>
    <vt:vector size="41" baseType="lpstr">
      <vt:lpstr>Arial</vt:lpstr>
      <vt:lpstr>Bookman Old Style</vt:lpstr>
      <vt:lpstr>Calibri</vt:lpstr>
      <vt:lpstr>Calibri (Corps)</vt:lpstr>
      <vt:lpstr>Calibri Light</vt:lpstr>
      <vt:lpstr>Cambria Math</vt:lpstr>
      <vt:lpstr>Century Gothic</vt:lpstr>
      <vt:lpstr>CMR12</vt:lpstr>
      <vt:lpstr>Kiona</vt:lpstr>
      <vt:lpstr>Kiona Bold</vt:lpstr>
      <vt:lpstr>Segoe UI Symbol</vt:lpstr>
      <vt:lpstr>Symbol</vt:lpstr>
      <vt:lpstr>Tahoma</vt:lpstr>
      <vt:lpstr>Times New Roman</vt:lpstr>
      <vt:lpstr>Trebuchet MS</vt:lpstr>
      <vt:lpstr>Wingdings</vt:lpstr>
      <vt:lpstr>Thème Office</vt:lpstr>
      <vt:lpstr>1_Thème Office</vt:lpstr>
      <vt:lpstr>2_Thème Office</vt:lpstr>
      <vt:lpstr>I - PAGES INTERIEURES</vt:lpstr>
      <vt:lpstr>Simple Light</vt:lpstr>
      <vt:lpstr>Les plateformes précliniques  ResPlaNDIR : Réseau des plateformes Nationales pour la Dosimétrie, l’Instrumentation et la Radiobiologie  </vt:lpstr>
      <vt:lpstr>ResPlaNDIR</vt:lpstr>
      <vt:lpstr>Highlights 2023-2024 Team PHABIO</vt:lpstr>
      <vt:lpstr>Team PHABIO Institute of Physics of the 2 Infinities (Lyon, France)  </vt:lpstr>
      <vt:lpstr>BioALTO: experimental platform at ALTO for hadron therapy research  </vt:lpstr>
      <vt:lpstr>BioALTO: experimental platform at ALTO for hadron therapy research  </vt:lpstr>
      <vt:lpstr>BioALTO: experimental platform at ALTO for hadron therapy research  </vt:lpstr>
      <vt:lpstr>BioALTO: experimental platform at ALTO for hadron therapy research</vt:lpstr>
      <vt:lpstr>La plateforme Cyrcé (Strasbourg)</vt:lpstr>
      <vt:lpstr>La plateforme Cyrcé (Strasbourg)</vt:lpstr>
      <vt:lpstr>La plateforme Cyrcé (Strasbourg)</vt:lpstr>
      <vt:lpstr>Plateforme d’accueil des experiences de radiobiologie auprès des faisceaux du GANIL</vt:lpstr>
      <vt:lpstr>Radiation biology platform</vt:lpstr>
      <vt:lpstr>Radiation biology platform</vt:lpstr>
      <vt:lpstr>Présentation PowerPoint</vt:lpstr>
      <vt:lpstr>Présentation PowerPoint</vt:lpstr>
      <vt:lpstr>ResPlaNDIR</vt:lpstr>
      <vt:lpstr>Intercomparaison des plateformes d’irradiation à l’aide de la dosimétrie alanine</vt:lpstr>
      <vt:lpstr>Microdosimétrie intercomparaison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EquipeAERES</dc:title>
  <dc:subject>Trame de présentation des Equipes</dc:subject>
  <dc:creator>Christelle Roy</dc:creator>
  <cp:lastModifiedBy>koumeir</cp:lastModifiedBy>
  <cp:revision>5088</cp:revision>
  <cp:lastPrinted>2017-10-10T12:59:32Z</cp:lastPrinted>
  <dcterms:created xsi:type="dcterms:W3CDTF">2012-10-08T12:04:31Z</dcterms:created>
  <dcterms:modified xsi:type="dcterms:W3CDTF">2024-10-11T09:02:23Z</dcterms:modified>
</cp:coreProperties>
</file>