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797" r:id="rId2"/>
    <p:sldMasterId id="2147483799" r:id="rId3"/>
    <p:sldMasterId id="2147483811" r:id="rId4"/>
    <p:sldMasterId id="2147483823" r:id="rId5"/>
  </p:sldMasterIdLst>
  <p:notesMasterIdLst>
    <p:notesMasterId r:id="rId35"/>
  </p:notesMasterIdLst>
  <p:handoutMasterIdLst>
    <p:handoutMasterId r:id="rId36"/>
  </p:handoutMasterIdLst>
  <p:sldIdLst>
    <p:sldId id="287" r:id="rId6"/>
    <p:sldId id="1672" r:id="rId7"/>
    <p:sldId id="1829" r:id="rId8"/>
    <p:sldId id="1825" r:id="rId9"/>
    <p:sldId id="1673" r:id="rId10"/>
    <p:sldId id="288" r:id="rId11"/>
    <p:sldId id="1803" r:id="rId12"/>
    <p:sldId id="1807" r:id="rId13"/>
    <p:sldId id="256" r:id="rId14"/>
    <p:sldId id="257" r:id="rId15"/>
    <p:sldId id="1808" r:id="rId16"/>
    <p:sldId id="354" r:id="rId17"/>
    <p:sldId id="1810" r:id="rId18"/>
    <p:sldId id="264" r:id="rId19"/>
    <p:sldId id="263" r:id="rId20"/>
    <p:sldId id="1809" r:id="rId21"/>
    <p:sldId id="1797" r:id="rId22"/>
    <p:sldId id="1811" r:id="rId23"/>
    <p:sldId id="1812" r:id="rId24"/>
    <p:sldId id="1813" r:id="rId25"/>
    <p:sldId id="1821" r:id="rId26"/>
    <p:sldId id="1822" r:id="rId27"/>
    <p:sldId id="1823" r:id="rId28"/>
    <p:sldId id="1828" r:id="rId29"/>
    <p:sldId id="1824" r:id="rId30"/>
    <p:sldId id="1632" r:id="rId31"/>
    <p:sldId id="1827" r:id="rId32"/>
    <p:sldId id="1806" r:id="rId33"/>
    <p:sldId id="1658" r:id="rId34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 Dutreix" initials="MD" lastIdx="5" clrIdx="0">
    <p:extLst>
      <p:ext uri="{19B8F6BF-5375-455C-9EA6-DF929625EA0E}">
        <p15:presenceInfo xmlns:p15="http://schemas.microsoft.com/office/powerpoint/2012/main" userId="Marie Dutreix" providerId="None"/>
      </p:ext>
    </p:extLst>
  </p:cmAuthor>
  <p:cmAuthor id="2" name="Denis Dauvergne" initials="DD" lastIdx="6" clrIdx="1">
    <p:extLst>
      <p:ext uri="{19B8F6BF-5375-455C-9EA6-DF929625EA0E}">
        <p15:presenceInfo xmlns:p15="http://schemas.microsoft.com/office/powerpoint/2012/main" userId="bf0b11a5f94b1fa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F9B"/>
    <a:srgbClr val="203864"/>
    <a:srgbClr val="FFFFFF"/>
    <a:srgbClr val="71DAFF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72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r">
              <a:defRPr sz="1200"/>
            </a:lvl1pPr>
          </a:lstStyle>
          <a:p>
            <a:fld id="{D51B0C9D-C68A-4698-8E93-51FBEBB21B47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r">
              <a:defRPr sz="1200"/>
            </a:lvl1pPr>
          </a:lstStyle>
          <a:p>
            <a:fld id="{B56CEC9F-407E-452E-9A94-F5C7DA61B7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547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r">
              <a:defRPr sz="1200"/>
            </a:lvl1pPr>
          </a:lstStyle>
          <a:p>
            <a:fld id="{6655B452-A8F9-47E1-98EB-018A60E4E166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5" tIns="49533" rIns="99065" bIns="4953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65" tIns="49533" rIns="99065" bIns="49533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r">
              <a:defRPr sz="1200"/>
            </a:lvl1pPr>
          </a:lstStyle>
          <a:p>
            <a:fld id="{BA61D3E5-0FBB-4E6B-967F-EA4AE22763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24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Outil développé pour la gestion unifiée des données patients et faciliter leur analyse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	aujourd’hui utilisé partout dans le monde (cf. 350 download/mois) + nombreuses collabs en appli clinique (petits cœurs)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Cadre du projet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PMRT-Caen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Plateforme de Modélisation des effets de la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RadioThérapie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D3E5-0FBB-4E6B-967F-EA4AE227633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284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Manip CLINM @ CNAO : Graphe </a:t>
            </a:r>
            <a:r>
              <a:rPr lang="fr-FR" dirty="0" err="1"/>
              <a:t>deltaE</a:t>
            </a:r>
            <a:r>
              <a:rPr lang="fr-FR" dirty="0"/>
              <a:t>-E obtenus avec un faisceau de 12C de 200 MeV/u qui tape une cible de plastique de 5 cm. Le système de détection delta—E (plastique + bromure de cérium) était placé à 5º. Quand on sélectionne la population Z=2, on voit un écart important entre les distributions d’énergie simulées et expérimentales, ce que tu ne vois pas pour les autres Z (ex : Z=5).</a:t>
            </a:r>
          </a:p>
          <a:p>
            <a:pPr marL="171450" indent="-171450">
              <a:buFontTx/>
              <a:buChar char="-"/>
            </a:pPr>
            <a:r>
              <a:rPr lang="fr-FR" dirty="0"/>
              <a:t>Manip GANIL : le but était de déterminer si les 8Li présentent un intérêt pour la thérapie : on a mesuré le profil de dose des Li8 dans du PMMA avec une chambre à ionisation PTW, et les résultats préliminaires semblent montrer que le MC sous-estime l’effet de la décroissance du 8Li en 2 alpha sur le pic de Bragg.</a:t>
            </a:r>
          </a:p>
          <a:p>
            <a:pPr marL="171450" indent="-171450">
              <a:buFontTx/>
              <a:buChar char="-"/>
            </a:pPr>
            <a:r>
              <a:rPr lang="fr-FR" dirty="0"/>
              <a:t>Manip FOOT : le setup complet est enfin prêt et on a fait le premier </a:t>
            </a:r>
            <a:r>
              <a:rPr lang="fr-FR" dirty="0" err="1"/>
              <a:t>beam</a:t>
            </a:r>
            <a:r>
              <a:rPr lang="fr-FR" dirty="0"/>
              <a:t> time avec le dispositif complet (incluant les aimants) pour la mesure de sections efficaces différentielles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8D3020C-1BA7-4545-AA30-BFEF0B5FFCA8}" type="slidenum">
              <a: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52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err="1"/>
              <a:t>alphaBeast</a:t>
            </a:r>
            <a:r>
              <a:rPr lang="fr-FR" dirty="0"/>
              <a:t> : compteur CMOS développé pour la </a:t>
            </a:r>
            <a:r>
              <a:rPr lang="fr-FR" dirty="0" err="1"/>
              <a:t>dosi</a:t>
            </a:r>
            <a:r>
              <a:rPr lang="fr-FR" dirty="0"/>
              <a:t> neutrons, premier prototype en phase de test qui sera notamment utilisé au CNAO dans le cadre de la thèse 80prime de Lucia</a:t>
            </a:r>
          </a:p>
          <a:p>
            <a:pPr marL="171450" indent="-171450">
              <a:buFontTx/>
              <a:buChar char="-"/>
            </a:pPr>
            <a:r>
              <a:rPr lang="fr-FR" dirty="0"/>
              <a:t>MATRIX : développement d’un moniteur faisceau, projet porté par le CRHEA de Nice : contribution de l’équipe par le développement de cartes électroniques + tests sous faisceau sur </a:t>
            </a:r>
            <a:r>
              <a:rPr lang="fr-FR" dirty="0" err="1"/>
              <a:t>Cyrcé</a:t>
            </a:r>
            <a:r>
              <a:rPr lang="fr-FR" dirty="0"/>
              <a:t> (en bas à droite, profil faisceau de </a:t>
            </a:r>
            <a:r>
              <a:rPr lang="fr-FR" dirty="0" err="1"/>
              <a:t>Cyrcé</a:t>
            </a:r>
            <a:r>
              <a:rPr lang="fr-FR" dirty="0"/>
              <a:t>, et juste dessus même profil obtenu avec une mire </a:t>
            </a:r>
            <a:r>
              <a:rPr lang="fr-FR" dirty="0">
                <a:sym typeface="Wingdings" pitchFamily="2" charset="2"/>
              </a:rPr>
              <a:t>).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8D3020C-1BA7-4545-AA30-BFEF0B5FFCA8}" type="slidenum">
              <a: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771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Nomade: dans une enceinte à vide« transportable », avec des fenêtres d’entrée-sortie du faisceau en </a:t>
            </a:r>
            <a:r>
              <a:rPr lang="fr-FR" dirty="0" err="1"/>
              <a:t>Kapton</a:t>
            </a:r>
            <a:r>
              <a:rPr lang="fr-FR" dirty="0"/>
              <a:t>. L’idée est de pouvoir tester PEPITES où on veut.</a:t>
            </a:r>
          </a:p>
          <a:p>
            <a:r>
              <a:rPr lang="fr-FR" dirty="0"/>
              <a:t>FLASH-VHEE: financement MITI, avec le LOA. Opportunité de faire du « Flash »  en mode « extrême », avec des Accélérations Laser-Plasma, en disant que si ça passe dans ces conditions, ça passera partout. Nous limitons la première année à l’étude du signal sur un </a:t>
            </a:r>
            <a:r>
              <a:rPr lang="fr-FR" dirty="0" err="1"/>
              <a:t>burst</a:t>
            </a:r>
            <a:r>
              <a:rPr lang="fr-FR" dirty="0"/>
              <a:t> ALP au </a:t>
            </a:r>
            <a:r>
              <a:rPr lang="fr-FR" dirty="0" err="1"/>
              <a:t>nC</a:t>
            </a:r>
            <a:r>
              <a:rPr lang="fr-FR" dirty="0"/>
              <a:t> de 30fs, ça déménage...premier test prévu le 9 octobre.</a:t>
            </a:r>
          </a:p>
          <a:p>
            <a:r>
              <a:rPr lang="fr-FR" dirty="0"/>
              <a:t>SPLIF: développement d’un moniteur pour intensité Flash, compact et portable, </a:t>
            </a:r>
            <a:r>
              <a:rPr lang="fr-FR" dirty="0" err="1"/>
              <a:t>prématuration</a:t>
            </a:r>
            <a:r>
              <a:rPr lang="fr-FR" dirty="0"/>
              <a:t>, brevet en cours.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D3E5-0FBB-4E6B-967F-EA4AE227633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982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Tarifs</a:t>
            </a:r>
            <a:r>
              <a:rPr lang="en-US" dirty="0"/>
              <a:t> de la plate-</a:t>
            </a:r>
            <a:r>
              <a:rPr lang="en-US" dirty="0" err="1"/>
              <a:t>forme</a:t>
            </a:r>
            <a:r>
              <a:rPr lang="en-US" dirty="0"/>
              <a:t> : </a:t>
            </a:r>
          </a:p>
          <a:p>
            <a:r>
              <a:rPr lang="en-US" dirty="0" err="1"/>
              <a:t>Extérieurs</a:t>
            </a:r>
            <a:r>
              <a:rPr lang="en-US" dirty="0"/>
              <a:t> </a:t>
            </a:r>
            <a:r>
              <a:rPr lang="en-US" dirty="0" err="1"/>
              <a:t>académiques</a:t>
            </a:r>
            <a:r>
              <a:rPr lang="en-US" dirty="0"/>
              <a:t> : 50 E/</a:t>
            </a:r>
            <a:r>
              <a:rPr lang="en-US" dirty="0" err="1"/>
              <a:t>heure</a:t>
            </a:r>
            <a:r>
              <a:rPr lang="en-US" dirty="0"/>
              <a:t> de frais de </a:t>
            </a:r>
            <a:r>
              <a:rPr lang="en-US" dirty="0" err="1"/>
              <a:t>faisceau</a:t>
            </a:r>
            <a:r>
              <a:rPr lang="en-US" dirty="0"/>
              <a:t> + 50 E/h de frais de personnel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D3E5-0FBB-4E6B-967F-EA4AE227633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8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L’irradiation</a:t>
            </a:r>
            <a:r>
              <a:rPr lang="en-US" dirty="0"/>
              <a:t> (IR) vertical </a:t>
            </a:r>
            <a:r>
              <a:rPr lang="en-US" dirty="0" err="1"/>
              <a:t>sert</a:t>
            </a:r>
            <a:r>
              <a:rPr lang="en-US" dirty="0"/>
              <a:t> </a:t>
            </a:r>
            <a:r>
              <a:rPr lang="en-US" dirty="0" err="1"/>
              <a:t>essentiellement</a:t>
            </a:r>
            <a:r>
              <a:rPr lang="en-US" dirty="0"/>
              <a:t> pour conserver les </a:t>
            </a:r>
            <a:r>
              <a:rPr lang="en-US" dirty="0" err="1"/>
              <a:t>contenants</a:t>
            </a:r>
            <a:r>
              <a:rPr lang="en-US" dirty="0"/>
              <a:t> de milieux de culture à plat.</a:t>
            </a:r>
            <a:br>
              <a:rPr lang="en-US" dirty="0"/>
            </a:br>
            <a:r>
              <a:rPr lang="en-US" dirty="0"/>
              <a:t>- Champ </a:t>
            </a:r>
            <a:r>
              <a:rPr lang="en-US" dirty="0" err="1"/>
              <a:t>homogène</a:t>
            </a:r>
            <a:r>
              <a:rPr lang="en-US" dirty="0"/>
              <a:t> (95% </a:t>
            </a:r>
            <a:r>
              <a:rPr lang="en-US" dirty="0" err="1"/>
              <a:t>d’homogénéité</a:t>
            </a:r>
            <a:r>
              <a:rPr lang="en-US" dirty="0"/>
              <a:t>) </a:t>
            </a:r>
            <a:r>
              <a:rPr lang="en-US" dirty="0" err="1"/>
              <a:t>suffisant</a:t>
            </a:r>
            <a:r>
              <a:rPr lang="en-US" dirty="0"/>
              <a:t> pour </a:t>
            </a:r>
            <a:r>
              <a:rPr lang="en-US" dirty="0" err="1"/>
              <a:t>irradier</a:t>
            </a:r>
            <a:r>
              <a:rPr lang="en-US" dirty="0"/>
              <a:t> (Presque) </a:t>
            </a:r>
            <a:r>
              <a:rPr lang="en-US" dirty="0" err="1"/>
              <a:t>toute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plaque de culture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L’accélérateur</a:t>
            </a:r>
            <a:r>
              <a:rPr lang="en-US" dirty="0"/>
              <a:t> a un mode à debit “conventional” et un mode à Ultra-Haut </a:t>
            </a:r>
            <a:r>
              <a:rPr lang="en-US" dirty="0" err="1"/>
              <a:t>Débit</a:t>
            </a:r>
            <a:r>
              <a:rPr lang="en-US" dirty="0"/>
              <a:t> de dose, dans </a:t>
            </a:r>
            <a:r>
              <a:rPr lang="en-US" dirty="0" err="1"/>
              <a:t>lequel</a:t>
            </a:r>
            <a:r>
              <a:rPr lang="en-US" dirty="0"/>
              <a:t> on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régler</a:t>
            </a:r>
            <a:r>
              <a:rPr lang="en-US" dirty="0"/>
              <a:t> </a:t>
            </a:r>
            <a:r>
              <a:rPr lang="en-US" dirty="0" err="1"/>
              <a:t>indépendamment</a:t>
            </a:r>
            <a:r>
              <a:rPr lang="en-US" dirty="0"/>
              <a:t> le </a:t>
            </a:r>
            <a:r>
              <a:rPr lang="en-US" dirty="0" err="1"/>
              <a:t>nombre</a:t>
            </a:r>
            <a:r>
              <a:rPr lang="en-US" dirty="0"/>
              <a:t> de pulses, la durée du pulse (change la dose/pulse) et la </a:t>
            </a:r>
            <a:r>
              <a:rPr lang="en-US" dirty="0" err="1"/>
              <a:t>fréquence</a:t>
            </a:r>
            <a:r>
              <a:rPr lang="en-US" dirty="0"/>
              <a:t> de </a:t>
            </a:r>
            <a:r>
              <a:rPr lang="en-US" dirty="0" err="1"/>
              <a:t>répétition</a:t>
            </a:r>
            <a:r>
              <a:rPr lang="en-US" dirty="0"/>
              <a:t> des pulses (change le debit de dose </a:t>
            </a:r>
            <a:r>
              <a:rPr lang="en-US" dirty="0" err="1"/>
              <a:t>moyen</a:t>
            </a:r>
            <a:r>
              <a:rPr lang="en-US" dirty="0"/>
              <a:t>). Les </a:t>
            </a:r>
            <a:r>
              <a:rPr lang="en-US" dirty="0" err="1"/>
              <a:t>applicateurs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des tubes </a:t>
            </a:r>
            <a:r>
              <a:rPr lang="en-US" dirty="0" err="1"/>
              <a:t>en</a:t>
            </a:r>
            <a:r>
              <a:rPr lang="en-US" dirty="0"/>
              <a:t> PMMA qui </a:t>
            </a:r>
            <a:r>
              <a:rPr lang="en-US" dirty="0" err="1"/>
              <a:t>définissent</a:t>
            </a:r>
            <a:r>
              <a:rPr lang="en-US" dirty="0"/>
              <a:t> la taille de champ et la distance à la source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ceux</a:t>
            </a:r>
            <a:r>
              <a:rPr lang="en-US" dirty="0">
                <a:sym typeface="Wingdings" panose="05000000000000000000" pitchFamily="2" charset="2"/>
              </a:rPr>
              <a:t> qui </a:t>
            </a:r>
            <a:r>
              <a:rPr lang="en-US" dirty="0" err="1">
                <a:sym typeface="Wingdings" panose="05000000000000000000" pitchFamily="2" charset="2"/>
              </a:rPr>
              <a:t>sont</a:t>
            </a:r>
            <a:r>
              <a:rPr lang="en-US" dirty="0">
                <a:sym typeface="Wingdings" panose="05000000000000000000" pitchFamily="2" charset="2"/>
              </a:rPr>
              <a:t> plus courts </a:t>
            </a:r>
            <a:r>
              <a:rPr lang="en-US" dirty="0" err="1">
                <a:sym typeface="Wingdings" panose="05000000000000000000" pitchFamily="2" charset="2"/>
              </a:rPr>
              <a:t>ont</a:t>
            </a:r>
            <a:r>
              <a:rPr lang="en-US" dirty="0">
                <a:sym typeface="Wingdings" panose="05000000000000000000" pitchFamily="2" charset="2"/>
              </a:rPr>
              <a:t> un plus petit champ </a:t>
            </a:r>
            <a:r>
              <a:rPr lang="en-US" dirty="0" err="1">
                <a:sym typeface="Wingdings" panose="05000000000000000000" pitchFamily="2" charset="2"/>
              </a:rPr>
              <a:t>homogène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mais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une</a:t>
            </a:r>
            <a:r>
              <a:rPr lang="en-US" dirty="0">
                <a:sym typeface="Wingdings" panose="05000000000000000000" pitchFamily="2" charset="2"/>
              </a:rPr>
              <a:t> dose/pulse plus </a:t>
            </a:r>
            <a:r>
              <a:rPr lang="en-US" dirty="0" err="1">
                <a:sym typeface="Wingdings" panose="05000000000000000000" pitchFamily="2" charset="2"/>
              </a:rPr>
              <a:t>grande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étant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donné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qu’on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est</a:t>
            </a:r>
            <a:r>
              <a:rPr lang="en-US" dirty="0">
                <a:sym typeface="Wingdings" panose="05000000000000000000" pitchFamily="2" charset="2"/>
              </a:rPr>
              <a:t> plus </a:t>
            </a:r>
            <a:r>
              <a:rPr lang="en-US" dirty="0" err="1">
                <a:sym typeface="Wingdings" panose="05000000000000000000" pitchFamily="2" charset="2"/>
              </a:rPr>
              <a:t>proche</a:t>
            </a:r>
            <a:r>
              <a:rPr lang="en-US" dirty="0">
                <a:sym typeface="Wingdings" panose="05000000000000000000" pitchFamily="2" charset="2"/>
              </a:rPr>
              <a:t> de la source. On </a:t>
            </a:r>
            <a:r>
              <a:rPr lang="en-US" dirty="0" err="1">
                <a:sym typeface="Wingdings" panose="05000000000000000000" pitchFamily="2" charset="2"/>
              </a:rPr>
              <a:t>peut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donc</a:t>
            </a:r>
            <a:r>
              <a:rPr lang="en-US" dirty="0">
                <a:sym typeface="Wingdings" panose="05000000000000000000" pitchFamily="2" charset="2"/>
              </a:rPr>
              <a:t> bilayer </a:t>
            </a:r>
            <a:r>
              <a:rPr lang="en-US" dirty="0" err="1">
                <a:sym typeface="Wingdings" panose="05000000000000000000" pitchFamily="2" charset="2"/>
              </a:rPr>
              <a:t>une</a:t>
            </a:r>
            <a:r>
              <a:rPr lang="en-US" dirty="0">
                <a:sym typeface="Wingdings" panose="05000000000000000000" pitchFamily="2" charset="2"/>
              </a:rPr>
              <a:t> large </a:t>
            </a:r>
            <a:r>
              <a:rPr lang="en-US" dirty="0" err="1">
                <a:sym typeface="Wingdings" panose="05000000000000000000" pitchFamily="2" charset="2"/>
              </a:rPr>
              <a:t>gamme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paramètres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faisceaux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veut</a:t>
            </a:r>
            <a:r>
              <a:rPr lang="en-US" dirty="0">
                <a:sym typeface="Wingdings" panose="05000000000000000000" pitchFamily="2" charset="2"/>
              </a:rPr>
              <a:t> par </a:t>
            </a:r>
            <a:r>
              <a:rPr lang="en-US" dirty="0" err="1">
                <a:sym typeface="Wingdings" panose="05000000000000000000" pitchFamily="2" charset="2"/>
              </a:rPr>
              <a:t>exemple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caractériser</a:t>
            </a:r>
            <a:r>
              <a:rPr lang="en-US" dirty="0">
                <a:sym typeface="Wingdings" panose="05000000000000000000" pitchFamily="2" charset="2"/>
              </a:rPr>
              <a:t> un </a:t>
            </a:r>
            <a:r>
              <a:rPr lang="en-US" dirty="0" err="1">
                <a:sym typeface="Wingdings" panose="05000000000000000000" pitchFamily="2" charset="2"/>
              </a:rPr>
              <a:t>détecteur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en-US" dirty="0" err="1">
                <a:sym typeface="Wingdings" panose="05000000000000000000" pitchFamily="2" charset="2"/>
              </a:rPr>
              <a:t>Eventuellement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s’il</a:t>
            </a:r>
            <a:r>
              <a:rPr lang="en-US" dirty="0">
                <a:sym typeface="Wingdings" panose="05000000000000000000" pitchFamily="2" charset="2"/>
              </a:rPr>
              <a:t> y a des gens qui </a:t>
            </a:r>
            <a:r>
              <a:rPr lang="en-US" dirty="0" err="1">
                <a:sym typeface="Wingdings" panose="05000000000000000000" pitchFamily="2" charset="2"/>
              </a:rPr>
              <a:t>sont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intéréssés</a:t>
            </a:r>
            <a:r>
              <a:rPr lang="en-US" dirty="0">
                <a:sym typeface="Wingdings" panose="05000000000000000000" pitchFamily="2" charset="2"/>
              </a:rPr>
              <a:t> par les </a:t>
            </a:r>
            <a:r>
              <a:rPr lang="en-US" dirty="0" err="1">
                <a:sym typeface="Wingdings" panose="05000000000000000000" pitchFamily="2" charset="2"/>
              </a:rPr>
              <a:t>manips</a:t>
            </a:r>
            <a:r>
              <a:rPr lang="en-US" dirty="0">
                <a:sym typeface="Wingdings" panose="05000000000000000000" pitchFamily="2" charset="2"/>
              </a:rPr>
              <a:t> de bio : 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Dans le </a:t>
            </a:r>
            <a:r>
              <a:rPr lang="en-US" dirty="0" err="1">
                <a:sym typeface="Wingdings" panose="05000000000000000000" pitchFamily="2" charset="2"/>
              </a:rPr>
              <a:t>labo</a:t>
            </a:r>
            <a:r>
              <a:rPr lang="en-US" dirty="0">
                <a:sym typeface="Wingdings" panose="05000000000000000000" pitchFamily="2" charset="2"/>
              </a:rPr>
              <a:t>, on a </a:t>
            </a:r>
            <a:r>
              <a:rPr lang="en-US" dirty="0" err="1">
                <a:sym typeface="Wingdings" panose="05000000000000000000" pitchFamily="2" charset="2"/>
              </a:rPr>
              <a:t>testé</a:t>
            </a:r>
            <a:r>
              <a:rPr lang="en-US" dirty="0">
                <a:sym typeface="Wingdings" panose="05000000000000000000" pitchFamily="2" charset="2"/>
              </a:rPr>
              <a:t> la </a:t>
            </a:r>
            <a:r>
              <a:rPr lang="en-US" dirty="0" err="1">
                <a:sym typeface="Wingdings" panose="05000000000000000000" pitchFamily="2" charset="2"/>
              </a:rPr>
              <a:t>capacité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cet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accélérateur</a:t>
            </a:r>
            <a:r>
              <a:rPr lang="en-US" dirty="0">
                <a:sym typeface="Wingdings" panose="05000000000000000000" pitchFamily="2" charset="2"/>
              </a:rPr>
              <a:t> à </a:t>
            </a:r>
            <a:r>
              <a:rPr lang="en-US" dirty="0" err="1">
                <a:sym typeface="Wingdings" panose="05000000000000000000" pitchFamily="2" charset="2"/>
              </a:rPr>
              <a:t>produire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l’effet</a:t>
            </a:r>
            <a:r>
              <a:rPr lang="en-US" dirty="0">
                <a:sym typeface="Wingdings" panose="05000000000000000000" pitchFamily="2" charset="2"/>
              </a:rPr>
              <a:t> FLASH </a:t>
            </a:r>
            <a:r>
              <a:rPr lang="en-US" dirty="0" err="1">
                <a:sym typeface="Wingdings" panose="05000000000000000000" pitchFamily="2" charset="2"/>
              </a:rPr>
              <a:t>biologique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tel</a:t>
            </a:r>
            <a:r>
              <a:rPr lang="en-US" dirty="0">
                <a:sym typeface="Wingdings" panose="05000000000000000000" pitchFamily="2" charset="2"/>
              </a:rPr>
              <a:t> que </a:t>
            </a:r>
            <a:r>
              <a:rPr lang="en-US" dirty="0" err="1">
                <a:sym typeface="Wingdings" panose="05000000000000000000" pitchFamily="2" charset="2"/>
              </a:rPr>
              <a:t>défini</a:t>
            </a:r>
            <a:r>
              <a:rPr lang="en-US" dirty="0">
                <a:sym typeface="Wingdings" panose="05000000000000000000" pitchFamily="2" charset="2"/>
              </a:rPr>
              <a:t> dans la </a:t>
            </a:r>
            <a:r>
              <a:rPr lang="en-US" dirty="0" err="1">
                <a:sym typeface="Wingdings" panose="05000000000000000000" pitchFamily="2" charset="2"/>
              </a:rPr>
              <a:t>communauté</a:t>
            </a:r>
            <a:r>
              <a:rPr lang="en-US" dirty="0">
                <a:sym typeface="Wingdings" panose="05000000000000000000" pitchFamily="2" charset="2"/>
              </a:rPr>
              <a:t> (i.e. </a:t>
            </a:r>
            <a:r>
              <a:rPr lang="en-US" dirty="0" err="1">
                <a:sym typeface="Wingdings" panose="05000000000000000000" pitchFamily="2" charset="2"/>
              </a:rPr>
              <a:t>préservation</a:t>
            </a:r>
            <a:r>
              <a:rPr lang="en-US" dirty="0">
                <a:sym typeface="Wingdings" panose="05000000000000000000" pitchFamily="2" charset="2"/>
              </a:rPr>
              <a:t> du tissue </a:t>
            </a:r>
            <a:r>
              <a:rPr lang="en-US" dirty="0" err="1">
                <a:sym typeface="Wingdings" panose="05000000000000000000" pitchFamily="2" charset="2"/>
              </a:rPr>
              <a:t>sain</a:t>
            </a:r>
            <a:r>
              <a:rPr lang="en-US" dirty="0">
                <a:sym typeface="Wingdings" panose="05000000000000000000" pitchFamily="2" charset="2"/>
              </a:rPr>
              <a:t> et </a:t>
            </a:r>
            <a:r>
              <a:rPr lang="en-US" dirty="0" err="1">
                <a:sym typeface="Wingdings" panose="05000000000000000000" pitchFamily="2" charset="2"/>
              </a:rPr>
              <a:t>efficacité</a:t>
            </a:r>
            <a:r>
              <a:rPr lang="en-US" dirty="0">
                <a:sym typeface="Wingdings" panose="05000000000000000000" pitchFamily="2" charset="2"/>
              </a:rPr>
              <a:t> anti-</a:t>
            </a:r>
            <a:r>
              <a:rPr lang="en-US" dirty="0" err="1">
                <a:sym typeface="Wingdings" panose="05000000000000000000" pitchFamily="2" charset="2"/>
              </a:rPr>
              <a:t>tumorale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équivalente</a:t>
            </a:r>
            <a:r>
              <a:rPr lang="en-US" dirty="0">
                <a:sym typeface="Wingdings" panose="05000000000000000000" pitchFamily="2" charset="2"/>
              </a:rPr>
              <a:t>, in vivo) et sur </a:t>
            </a:r>
            <a:r>
              <a:rPr lang="en-US" dirty="0" err="1">
                <a:sym typeface="Wingdings" panose="05000000000000000000" pitchFamily="2" charset="2"/>
              </a:rPr>
              <a:t>différents</a:t>
            </a:r>
            <a:r>
              <a:rPr lang="en-US" dirty="0">
                <a:sym typeface="Wingdings" panose="05000000000000000000" pitchFamily="2" charset="2"/>
              </a:rPr>
              <a:t> endpoints </a:t>
            </a:r>
            <a:r>
              <a:rPr lang="en-US" dirty="0" err="1">
                <a:sym typeface="Wingdings" panose="05000000000000000000" pitchFamily="2" charset="2"/>
              </a:rPr>
              <a:t>biologiques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notamment</a:t>
            </a:r>
            <a:r>
              <a:rPr lang="en-US" dirty="0">
                <a:sym typeface="Wingdings" panose="05000000000000000000" pitchFamily="2" charset="2"/>
              </a:rPr>
              <a:t> des </a:t>
            </a:r>
            <a:r>
              <a:rPr lang="en-US" dirty="0" err="1">
                <a:sym typeface="Wingdings" panose="05000000000000000000" pitchFamily="2" charset="2"/>
              </a:rPr>
              <a:t>échantillons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humains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cf</a:t>
            </a:r>
            <a:r>
              <a:rPr lang="en-US" dirty="0">
                <a:sym typeface="Wingdings" panose="05000000000000000000" pitchFamily="2" charset="2"/>
              </a:rPr>
              <a:t> ci-dessous). On a </a:t>
            </a:r>
            <a:r>
              <a:rPr lang="en-US" dirty="0" err="1">
                <a:sym typeface="Wingdings" panose="05000000000000000000" pitchFamily="2" charset="2"/>
              </a:rPr>
              <a:t>aussi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testé</a:t>
            </a:r>
            <a:r>
              <a:rPr lang="en-US" dirty="0">
                <a:sym typeface="Wingdings" panose="05000000000000000000" pitchFamily="2" charset="2"/>
              </a:rPr>
              <a:t> les </a:t>
            </a:r>
            <a:r>
              <a:rPr lang="en-US" dirty="0" err="1">
                <a:sym typeface="Wingdings" panose="05000000000000000000" pitchFamily="2" charset="2"/>
              </a:rPr>
              <a:t>paramètres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faisceaux</a:t>
            </a:r>
            <a:r>
              <a:rPr lang="en-US" dirty="0">
                <a:sym typeface="Wingdings" panose="05000000000000000000" pitchFamily="2" charset="2"/>
              </a:rPr>
              <a:t> ci-dessus pour </a:t>
            </a:r>
            <a:r>
              <a:rPr lang="en-US" dirty="0" err="1">
                <a:sym typeface="Wingdings" panose="05000000000000000000" pitchFamily="2" charset="2"/>
              </a:rPr>
              <a:t>voir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perdait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l’effet</a:t>
            </a:r>
            <a:r>
              <a:rPr lang="en-US" dirty="0">
                <a:sym typeface="Wingdings" panose="05000000000000000000" pitchFamily="2" charset="2"/>
              </a:rPr>
              <a:t> FLASH avec </a:t>
            </a:r>
            <a:r>
              <a:rPr lang="en-US" dirty="0" err="1">
                <a:sym typeface="Wingdings" panose="05000000000000000000" pitchFamily="2" charset="2"/>
              </a:rPr>
              <a:t>certaines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combinaisons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paramètres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même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gardant un </a:t>
            </a:r>
            <a:r>
              <a:rPr lang="en-US" dirty="0" err="1">
                <a:sym typeface="Wingdings" panose="05000000000000000000" pitchFamily="2" charset="2"/>
              </a:rPr>
              <a:t>débit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moyen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dit</a:t>
            </a:r>
            <a:r>
              <a:rPr lang="en-US" dirty="0">
                <a:sym typeface="Wingdings" panose="05000000000000000000" pitchFamily="2" charset="2"/>
              </a:rPr>
              <a:t> “flash” &gt; 40 Gy/s (par ex, </a:t>
            </a:r>
            <a:r>
              <a:rPr lang="en-US" dirty="0" err="1">
                <a:sym typeface="Wingdings" panose="05000000000000000000" pitchFamily="2" charset="2"/>
              </a:rPr>
              <a:t>si</a:t>
            </a:r>
            <a:r>
              <a:rPr lang="en-US" dirty="0">
                <a:sym typeface="Wingdings" panose="05000000000000000000" pitchFamily="2" charset="2"/>
              </a:rPr>
              <a:t> la dose/pulse </a:t>
            </a:r>
            <a:r>
              <a:rPr lang="en-US" dirty="0" err="1">
                <a:sym typeface="Wingdings" panose="05000000000000000000" pitchFamily="2" charset="2"/>
              </a:rPr>
              <a:t>est</a:t>
            </a:r>
            <a:r>
              <a:rPr lang="en-US" dirty="0">
                <a:sym typeface="Wingdings" panose="05000000000000000000" pitchFamily="2" charset="2"/>
              </a:rPr>
              <a:t> trop </a:t>
            </a:r>
            <a:r>
              <a:rPr lang="en-US" dirty="0" err="1">
                <a:sym typeface="Wingdings" panose="05000000000000000000" pitchFamily="2" charset="2"/>
              </a:rPr>
              <a:t>faible</a:t>
            </a:r>
            <a:r>
              <a:rPr lang="en-US" dirty="0">
                <a:sym typeface="Wingdings" panose="05000000000000000000" pitchFamily="2" charset="2"/>
              </a:rPr>
              <a:t>, on </a:t>
            </a:r>
            <a:r>
              <a:rPr lang="en-US" dirty="0" err="1">
                <a:sym typeface="Wingdings" panose="05000000000000000000" pitchFamily="2" charset="2"/>
              </a:rPr>
              <a:t>perd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l’effet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même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augmentant</a:t>
            </a:r>
            <a:r>
              <a:rPr lang="en-US" dirty="0">
                <a:sym typeface="Wingdings" panose="05000000000000000000" pitchFamily="2" charset="2"/>
              </a:rPr>
              <a:t> la </a:t>
            </a:r>
            <a:r>
              <a:rPr lang="en-US" dirty="0" err="1">
                <a:sym typeface="Wingdings" panose="05000000000000000000" pitchFamily="2" charset="2"/>
              </a:rPr>
              <a:t>fréquence</a:t>
            </a:r>
            <a:r>
              <a:rPr lang="en-US" dirty="0">
                <a:sym typeface="Wingdings" panose="05000000000000000000" pitchFamily="2" charset="2"/>
              </a:rPr>
              <a:t> des pulses pour </a:t>
            </a:r>
            <a:r>
              <a:rPr lang="en-US" dirty="0" err="1">
                <a:sym typeface="Wingdings" panose="05000000000000000000" pitchFamily="2" charset="2"/>
              </a:rPr>
              <a:t>garder</a:t>
            </a:r>
            <a:r>
              <a:rPr lang="en-US" dirty="0">
                <a:sym typeface="Wingdings" panose="05000000000000000000" pitchFamily="2" charset="2"/>
              </a:rPr>
              <a:t> le </a:t>
            </a:r>
            <a:r>
              <a:rPr lang="en-US" dirty="0" err="1">
                <a:sym typeface="Wingdings" panose="05000000000000000000" pitchFamily="2" charset="2"/>
              </a:rPr>
              <a:t>même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débit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moyen</a:t>
            </a:r>
            <a:r>
              <a:rPr lang="en-US" dirty="0">
                <a:sym typeface="Wingdings" panose="05000000000000000000" pitchFamily="2" charset="2"/>
              </a:rPr>
              <a:t>).</a:t>
            </a:r>
          </a:p>
          <a:p>
            <a:pPr marL="171450" indent="-171450">
              <a:buFontTx/>
              <a:buChar char="-"/>
            </a:pPr>
            <a:r>
              <a:rPr lang="en-US" dirty="0" err="1">
                <a:sym typeface="Wingdings" panose="05000000000000000000" pitchFamily="2" charset="2"/>
              </a:rPr>
              <a:t>Notamment</a:t>
            </a:r>
            <a:r>
              <a:rPr lang="en-US" dirty="0">
                <a:sym typeface="Wingdings" panose="05000000000000000000" pitchFamily="2" charset="2"/>
              </a:rPr>
              <a:t> les coupes </a:t>
            </a:r>
            <a:r>
              <a:rPr lang="en-US" dirty="0" err="1">
                <a:sym typeface="Wingdings" panose="05000000000000000000" pitchFamily="2" charset="2"/>
              </a:rPr>
              <a:t>organotypiques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poumon</a:t>
            </a:r>
            <a:r>
              <a:rPr lang="en-US" dirty="0">
                <a:sym typeface="Wingdings" panose="05000000000000000000" pitchFamily="2" charset="2"/>
              </a:rPr>
              <a:t> (figure (2) ) </a:t>
            </a:r>
            <a:r>
              <a:rPr lang="en-US" dirty="0" err="1">
                <a:sym typeface="Wingdings" panose="05000000000000000000" pitchFamily="2" charset="2"/>
              </a:rPr>
              <a:t>sont</a:t>
            </a:r>
            <a:r>
              <a:rPr lang="en-US" dirty="0">
                <a:sym typeface="Wingdings" panose="05000000000000000000" pitchFamily="2" charset="2"/>
              </a:rPr>
              <a:t> un </a:t>
            </a:r>
            <a:r>
              <a:rPr lang="en-US" dirty="0" err="1">
                <a:sym typeface="Wingdings" panose="05000000000000000000" pitchFamily="2" charset="2"/>
              </a:rPr>
              <a:t>modèle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dit</a:t>
            </a:r>
            <a:r>
              <a:rPr lang="en-US" dirty="0">
                <a:sym typeface="Wingdings" panose="05000000000000000000" pitchFamily="2" charset="2"/>
              </a:rPr>
              <a:t> ex vivo (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gros, </a:t>
            </a:r>
            <a:r>
              <a:rPr lang="en-US" dirty="0" err="1">
                <a:sym typeface="Wingdings" panose="05000000000000000000" pitchFamily="2" charset="2"/>
              </a:rPr>
              <a:t>ce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sont</a:t>
            </a:r>
            <a:r>
              <a:rPr lang="en-US" dirty="0">
                <a:sym typeface="Wingdings" panose="05000000000000000000" pitchFamily="2" charset="2"/>
              </a:rPr>
              <a:t> de fines tranches de </a:t>
            </a:r>
            <a:r>
              <a:rPr lang="en-US" dirty="0" err="1">
                <a:sym typeface="Wingdings" panose="05000000000000000000" pitchFamily="2" charset="2"/>
              </a:rPr>
              <a:t>poumon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soit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souris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soit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issu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lobectomie</a:t>
            </a:r>
            <a:r>
              <a:rPr lang="en-US" dirty="0">
                <a:sym typeface="Wingdings" panose="05000000000000000000" pitchFamily="2" charset="2"/>
              </a:rPr>
              <a:t> de patients, qui </a:t>
            </a:r>
            <a:r>
              <a:rPr lang="en-US" dirty="0" err="1">
                <a:sym typeface="Wingdings" panose="05000000000000000000" pitchFamily="2" charset="2"/>
              </a:rPr>
              <a:t>conservent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l’architecture</a:t>
            </a:r>
            <a:r>
              <a:rPr lang="en-US" dirty="0">
                <a:sym typeface="Wingdings" panose="05000000000000000000" pitchFamily="2" charset="2"/>
              </a:rPr>
              <a:t> du </a:t>
            </a:r>
            <a:r>
              <a:rPr lang="en-US" dirty="0" err="1">
                <a:sym typeface="Wingdings" panose="05000000000000000000" pitchFamily="2" charset="2"/>
              </a:rPr>
              <a:t>tissu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pulmonaire</a:t>
            </a:r>
            <a:r>
              <a:rPr lang="en-US" dirty="0">
                <a:sym typeface="Wingdings" panose="05000000000000000000" pitchFamily="2" charset="2"/>
              </a:rPr>
              <a:t>, et qui </a:t>
            </a:r>
            <a:r>
              <a:rPr lang="en-US" dirty="0" err="1">
                <a:sym typeface="Wingdings" panose="05000000000000000000" pitchFamily="2" charset="2"/>
              </a:rPr>
              <a:t>restent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vivantes</a:t>
            </a:r>
            <a:r>
              <a:rPr lang="en-US" dirty="0">
                <a:sym typeface="Wingdings" panose="05000000000000000000" pitchFamily="2" charset="2"/>
              </a:rPr>
              <a:t>” </a:t>
            </a:r>
            <a:r>
              <a:rPr lang="en-US" dirty="0" err="1">
                <a:sym typeface="Wingdings" panose="05000000000000000000" pitchFamily="2" charset="2"/>
              </a:rPr>
              <a:t>quelques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jours</a:t>
            </a:r>
            <a:r>
              <a:rPr lang="en-US" dirty="0">
                <a:sym typeface="Wingdings" panose="05000000000000000000" pitchFamily="2" charset="2"/>
              </a:rPr>
              <a:t>). On </a:t>
            </a:r>
            <a:r>
              <a:rPr lang="en-US" dirty="0" err="1">
                <a:sym typeface="Wingdings" panose="05000000000000000000" pitchFamily="2" charset="2"/>
              </a:rPr>
              <a:t>irradie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ces</a:t>
            </a:r>
            <a:r>
              <a:rPr lang="en-US" dirty="0">
                <a:sym typeface="Wingdings" panose="05000000000000000000" pitchFamily="2" charset="2"/>
              </a:rPr>
              <a:t> coupes et on </a:t>
            </a:r>
            <a:r>
              <a:rPr lang="en-US" dirty="0" err="1">
                <a:sym typeface="Wingdings" panose="05000000000000000000" pitchFamily="2" charset="2"/>
              </a:rPr>
              <a:t>compte</a:t>
            </a:r>
            <a:r>
              <a:rPr lang="en-US" dirty="0">
                <a:sym typeface="Wingdings" panose="05000000000000000000" pitchFamily="2" charset="2"/>
              </a:rPr>
              <a:t> au microscope (</a:t>
            </a:r>
            <a:r>
              <a:rPr lang="en-US" dirty="0" err="1">
                <a:sym typeface="Wingdings" panose="05000000000000000000" pitchFamily="2" charset="2"/>
              </a:rPr>
              <a:t>l’image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bleu montre les </a:t>
            </a:r>
            <a:r>
              <a:rPr lang="en-US" dirty="0" err="1">
                <a:sym typeface="Wingdings" panose="05000000000000000000" pitchFamily="2" charset="2"/>
              </a:rPr>
              <a:t>alvéoles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pulmonaires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vues</a:t>
            </a:r>
            <a:r>
              <a:rPr lang="en-US" dirty="0">
                <a:sym typeface="Wingdings" panose="05000000000000000000" pitchFamily="2" charset="2"/>
              </a:rPr>
              <a:t> au microscope) les cellules qui </a:t>
            </a:r>
            <a:r>
              <a:rPr lang="en-US" dirty="0" err="1">
                <a:sym typeface="Wingdings" panose="05000000000000000000" pitchFamily="2" charset="2"/>
              </a:rPr>
              <a:t>prolifèrent</a:t>
            </a:r>
            <a:r>
              <a:rPr lang="en-US" dirty="0">
                <a:sym typeface="Wingdings" panose="05000000000000000000" pitchFamily="2" charset="2"/>
              </a:rPr>
              <a:t> encore après irradiation (qui </a:t>
            </a:r>
            <a:r>
              <a:rPr lang="en-US" dirty="0" err="1">
                <a:sym typeface="Wingdings" panose="05000000000000000000" pitchFamily="2" charset="2"/>
              </a:rPr>
              <a:t>sont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marquées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rouge). Après irradiation, il y a </a:t>
            </a:r>
            <a:r>
              <a:rPr lang="en-US" dirty="0" err="1">
                <a:sym typeface="Wingdings" panose="05000000000000000000" pitchFamily="2" charset="2"/>
              </a:rPr>
              <a:t>moins</a:t>
            </a:r>
            <a:r>
              <a:rPr lang="en-US" dirty="0">
                <a:sym typeface="Wingdings" panose="05000000000000000000" pitchFamily="2" charset="2"/>
              </a:rPr>
              <a:t> de cellules qui </a:t>
            </a:r>
            <a:r>
              <a:rPr lang="en-US" dirty="0" err="1">
                <a:sym typeface="Wingdings" panose="05000000000000000000" pitchFamily="2" charset="2"/>
              </a:rPr>
              <a:t>prolifèrent</a:t>
            </a:r>
            <a:r>
              <a:rPr lang="en-US" dirty="0">
                <a:sym typeface="Wingdings" panose="05000000000000000000" pitchFamily="2" charset="2"/>
              </a:rPr>
              <a:t> que sans irradiation (NI, 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noir sur le graph), </a:t>
            </a:r>
            <a:r>
              <a:rPr lang="en-US" dirty="0" err="1">
                <a:sym typeface="Wingdings" panose="05000000000000000000" pitchFamily="2" charset="2"/>
              </a:rPr>
              <a:t>mais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diminue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moins</a:t>
            </a:r>
            <a:r>
              <a:rPr lang="en-US" dirty="0">
                <a:sym typeface="Wingdings" panose="05000000000000000000" pitchFamily="2" charset="2"/>
              </a:rPr>
              <a:t> après </a:t>
            </a:r>
            <a:r>
              <a:rPr lang="en-US" dirty="0" err="1">
                <a:sym typeface="Wingdings" panose="05000000000000000000" pitchFamily="2" charset="2"/>
              </a:rPr>
              <a:t>une</a:t>
            </a:r>
            <a:r>
              <a:rPr lang="en-US" dirty="0">
                <a:sym typeface="Wingdings" panose="05000000000000000000" pitchFamily="2" charset="2"/>
              </a:rPr>
              <a:t> irradiation FLASH (</a:t>
            </a:r>
            <a:r>
              <a:rPr lang="en-US" dirty="0" err="1">
                <a:sym typeface="Wingdings" panose="05000000000000000000" pitchFamily="2" charset="2"/>
              </a:rPr>
              <a:t>en</a:t>
            </a:r>
            <a:r>
              <a:rPr lang="en-US" dirty="0">
                <a:sym typeface="Wingdings" panose="05000000000000000000" pitchFamily="2" charset="2"/>
              </a:rPr>
              <a:t> bleu) </a:t>
            </a:r>
            <a:r>
              <a:rPr lang="en-US" dirty="0" err="1">
                <a:sym typeface="Wingdings" panose="05000000000000000000" pitchFamily="2" charset="2"/>
              </a:rPr>
              <a:t>qu’après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une</a:t>
            </a:r>
            <a:r>
              <a:rPr lang="en-US" dirty="0">
                <a:sym typeface="Wingdings" panose="05000000000000000000" pitchFamily="2" charset="2"/>
              </a:rPr>
              <a:t> irradiation </a:t>
            </a:r>
            <a:r>
              <a:rPr lang="en-US" dirty="0" err="1">
                <a:sym typeface="Wingdings" panose="05000000000000000000" pitchFamily="2" charset="2"/>
              </a:rPr>
              <a:t>conventionnelle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D3E5-0FBB-4E6B-967F-EA4AE227633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57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tenant compte de la grande hétérogénéité de dose déposée à l’</a:t>
            </a:r>
            <a:r>
              <a:rPr lang="fr-FR" dirty="0" err="1"/>
              <a:t>echelle</a:t>
            </a:r>
            <a:r>
              <a:rPr lang="fr-FR" dirty="0"/>
              <a:t> intracellulaire et tissulaire, dû aux faibles parcours des ions</a:t>
            </a:r>
          </a:p>
          <a:p>
            <a:r>
              <a:rPr lang="fr-FR" dirty="0"/>
              <a:t>Noter que 3 articles en cours sur formalisme </a:t>
            </a:r>
            <a:r>
              <a:rPr lang="fr-FR" dirty="0" err="1"/>
              <a:t>nanox</a:t>
            </a:r>
            <a:r>
              <a:rPr lang="fr-FR" dirty="0"/>
              <a:t> BE, RIV alpha </a:t>
            </a:r>
            <a:r>
              <a:rPr lang="fr-FR" dirty="0" err="1"/>
              <a:t>intracell</a:t>
            </a:r>
            <a:r>
              <a:rPr lang="fr-FR" dirty="0"/>
              <a:t> &amp; modèle analytique.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D3E5-0FBB-4E6B-967F-EA4AE227633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12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tenant compte de la grande hétérogénéité de dose déposée à l’</a:t>
            </a:r>
            <a:r>
              <a:rPr lang="fr-FR" dirty="0" err="1"/>
              <a:t>echelle</a:t>
            </a:r>
            <a:r>
              <a:rPr lang="fr-FR" dirty="0"/>
              <a:t> intracellulaire et tissulaire, dû aux faibles parcours des ions</a:t>
            </a:r>
          </a:p>
          <a:p>
            <a:r>
              <a:rPr lang="fr-FR" dirty="0"/>
              <a:t>Noter que 3 articles en cours sur formalisme </a:t>
            </a:r>
            <a:r>
              <a:rPr lang="fr-FR" dirty="0" err="1"/>
              <a:t>nanox</a:t>
            </a:r>
            <a:r>
              <a:rPr lang="fr-FR" dirty="0"/>
              <a:t> BE, RIV alpha </a:t>
            </a:r>
            <a:r>
              <a:rPr lang="fr-FR" dirty="0" err="1"/>
              <a:t>intracell</a:t>
            </a:r>
            <a:r>
              <a:rPr lang="fr-FR" dirty="0"/>
              <a:t> &amp; modèle analytique.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1D3E5-0FBB-4E6B-967F-EA4AE227633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91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3A15A-C527-8A4A-B171-C3B7E5D21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7811" y="2760146"/>
            <a:ext cx="9144000" cy="1627124"/>
          </a:xfr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815F74-179F-6C4A-9E5F-2D191E8DD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7811" y="443330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5A238D-4D75-3B4C-8F10-EB12364C5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69" y="768930"/>
            <a:ext cx="5282184" cy="1520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9E5600-45BA-7949-A63B-D654D1C4E08D}"/>
              </a:ext>
            </a:extLst>
          </p:cNvPr>
          <p:cNvSpPr/>
          <p:nvPr userDrawn="1"/>
        </p:nvSpPr>
        <p:spPr>
          <a:xfrm>
            <a:off x="203201" y="217504"/>
            <a:ext cx="11795494" cy="6456346"/>
          </a:xfrm>
          <a:prstGeom prst="rect">
            <a:avLst/>
          </a:prstGeom>
          <a:noFill/>
          <a:ln w="381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32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sz="1800">
              <a:solidFill>
                <a:srgbClr val="EE822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/>
            <a:endParaRPr lang="fr-FR" sz="1800">
              <a:solidFill>
                <a:srgbClr val="FAC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348880"/>
            <a:ext cx="7725768" cy="2664296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>
              <a:solidFill>
                <a:srgbClr val="5B5B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B5B60"/>
                </a:solidFill>
              </a:defRPr>
            </a:lvl1pPr>
          </a:lstStyle>
          <a:p>
            <a:r>
              <a:rPr lang="fr-FR" b="1"/>
              <a:t>Rachel DELORME - Mardi 28 Septembre 2021 – AG GdR Mi2B - Pôle « Outils et méthodes physiques pour les radiothérapies innovantes »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E366EBC-928B-1F4D-BCBB-31473BB08F84}" type="slidenum">
              <a:rPr lang="en-US" smtClean="0">
                <a:solidFill>
                  <a:srgbClr val="5B5B60"/>
                </a:solidFill>
              </a:rPr>
              <a:pPr/>
              <a:t>‹N°›</a:t>
            </a:fld>
            <a:endParaRPr lang="en-US">
              <a:solidFill>
                <a:srgbClr val="5B5B60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936" y="6488622"/>
            <a:ext cx="577089" cy="286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39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348880"/>
            <a:ext cx="7725768" cy="2664296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/>
            <a:endParaRPr lang="fr-FR" sz="1800">
              <a:solidFill>
                <a:srgbClr val="FAC090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>
                <a:solidFill>
                  <a:srgbClr val="FFFFFF"/>
                </a:solidFill>
              </a:rPr>
              <a:t>Rachel DELORME - Mardi 28 Septembre 2021 – AG GdR Mi2B - Pôle « Outils et méthodes physiques pour les radiothérapies innovantes »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>
                <a:solidFill>
                  <a:srgbClr val="FFFFFF"/>
                </a:solidFill>
              </a:rPr>
              <a:pPr/>
              <a:t>‹N°›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993642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91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mise en av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/>
            <a:endParaRPr lang="fr-FR" sz="1800">
              <a:solidFill>
                <a:srgbClr val="FAC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3839"/>
            <a:ext cx="4394200" cy="3189287"/>
          </a:xfrm>
          <a:solidFill>
            <a:schemeClr val="bg2"/>
          </a:solidFill>
        </p:spPr>
        <p:txBody>
          <a:bodyPr lIns="648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>
                <a:solidFill>
                  <a:srgbClr val="FFFFFF"/>
                </a:solidFill>
              </a:rPr>
              <a:pPr/>
              <a:t>‹N°›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4787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>
                <a:solidFill>
                  <a:srgbClr val="FFFFFF"/>
                </a:solidFill>
              </a:rPr>
              <a:t>Rachel DELORME - Mardi 28 Septembre 2021 – AG GdR Mi2B - Pôle « Outils et méthodes physiques pour les radiothérapies innovantes »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Espace réservé pour une image  13"/>
          <p:cNvSpPr>
            <a:spLocks noGrp="1"/>
          </p:cNvSpPr>
          <p:nvPr>
            <p:ph type="pic" sz="quarter" idx="13"/>
          </p:nvPr>
        </p:nvSpPr>
        <p:spPr>
          <a:xfrm>
            <a:off x="4754034" y="1493839"/>
            <a:ext cx="7437967" cy="3189287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8115301" y="4722882"/>
            <a:ext cx="3206751" cy="188913"/>
          </a:xfrm>
        </p:spPr>
        <p:txBody>
          <a:bodyPr/>
          <a:lstStyle>
            <a:lvl1pPr algn="r">
              <a:lnSpc>
                <a:spcPct val="100000"/>
              </a:lnSpc>
              <a:defRPr sz="700" b="0">
                <a:solidFill>
                  <a:srgbClr val="5B5B60"/>
                </a:solidFill>
              </a:defRPr>
            </a:lvl1pPr>
          </a:lstStyle>
          <a:p>
            <a:pPr lvl="0"/>
            <a:r>
              <a:rPr lang="en-US"/>
              <a:t>Crédits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/>
          </p:nvPr>
        </p:nvSpPr>
        <p:spPr>
          <a:xfrm>
            <a:off x="4754033" y="5069947"/>
            <a:ext cx="3317523" cy="1093787"/>
          </a:xfrm>
        </p:spPr>
        <p:txBody>
          <a:bodyPr/>
          <a:lstStyle>
            <a:lvl1pPr>
              <a:lnSpc>
                <a:spcPts val="1700"/>
              </a:lnSpc>
              <a:defRPr sz="1600" b="0">
                <a:solidFill>
                  <a:schemeClr val="tx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09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rcl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/>
            <a:endParaRPr lang="fr-FR" sz="1800">
              <a:solidFill>
                <a:srgbClr val="FAC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5283" y="1340768"/>
            <a:ext cx="4216768" cy="4939200"/>
          </a:xfrm>
        </p:spPr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>
                <a:solidFill>
                  <a:srgbClr val="FFFFFF"/>
                </a:solidFill>
              </a:rPr>
              <a:pPr/>
              <a:t>‹N°›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4787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>
                <a:solidFill>
                  <a:srgbClr val="FFFFFF"/>
                </a:solidFill>
              </a:rPr>
              <a:t>Rachel DELORME - Mardi 28 Septembre 2021 – AG GdR Mi2B - Pôle « Outils et méthodes physiques pour les radiothérapies innovantes »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Espace réservé pour une image  13"/>
          <p:cNvSpPr>
            <a:spLocks noGrp="1"/>
          </p:cNvSpPr>
          <p:nvPr>
            <p:ph type="pic" sz="quarter" idx="13"/>
          </p:nvPr>
        </p:nvSpPr>
        <p:spPr>
          <a:xfrm>
            <a:off x="-648478" y="1340769"/>
            <a:ext cx="6269631" cy="47022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856191" y="6161986"/>
            <a:ext cx="3206751" cy="188913"/>
          </a:xfrm>
        </p:spPr>
        <p:txBody>
          <a:bodyPr/>
          <a:lstStyle>
            <a:lvl1pPr algn="ctr">
              <a:lnSpc>
                <a:spcPct val="100000"/>
              </a:lnSpc>
              <a:defRPr sz="700" b="0">
                <a:solidFill>
                  <a:srgbClr val="5B5B60"/>
                </a:solidFill>
              </a:defRPr>
            </a:lvl1pPr>
          </a:lstStyle>
          <a:p>
            <a:pPr lvl="0"/>
            <a:r>
              <a:rPr lang="en-US"/>
              <a:t>Crédits</a:t>
            </a:r>
          </a:p>
        </p:txBody>
      </p:sp>
    </p:spTree>
    <p:extLst>
      <p:ext uri="{BB962C8B-B14F-4D97-AF65-F5344CB8AC3E}">
        <p14:creationId xmlns:p14="http://schemas.microsoft.com/office/powerpoint/2010/main" val="432483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/>
            <a:endParaRPr lang="fr-FR" sz="1800">
              <a:solidFill>
                <a:srgbClr val="FAC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7" y="382045"/>
            <a:ext cx="10447867" cy="608208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>
                <a:solidFill>
                  <a:srgbClr val="FFFFFF"/>
                </a:solidFill>
              </a:rPr>
              <a:pPr/>
              <a:t>‹N°›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9947877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LogolC-Gris300Marg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>
                <a:solidFill>
                  <a:srgbClr val="FFFFFF"/>
                </a:solidFill>
              </a:rPr>
              <a:t>Rachel DELORME - Mardi 28 Septembre 2021 – AG GdR Mi2B - Pôle « Outils et méthodes physiques pour les radiothérapies innovantes »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Espace réservé du graphique 17"/>
          <p:cNvSpPr>
            <a:spLocks noGrp="1"/>
          </p:cNvSpPr>
          <p:nvPr>
            <p:ph type="chart" sz="quarter" idx="13"/>
          </p:nvPr>
        </p:nvSpPr>
        <p:spPr>
          <a:xfrm>
            <a:off x="3268800" y="1393825"/>
            <a:ext cx="5654400" cy="42416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2065" y="1393824"/>
            <a:ext cx="2189187" cy="1359315"/>
          </a:xfrm>
        </p:spPr>
        <p:txBody>
          <a:bodyPr/>
          <a:lstStyle>
            <a:lvl1pPr>
              <a:defRPr/>
            </a:lvl1pPr>
            <a:lvl2pPr marL="0" indent="0">
              <a:lnSpc>
                <a:spcPts val="1300"/>
              </a:lnSpc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XX</a:t>
            </a:r>
          </a:p>
          <a:p>
            <a:pPr lvl="1"/>
            <a:r>
              <a:rPr lang="fr-FR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4367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6400800"/>
            <a:ext cx="12192000" cy="4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/>
            <a:endParaRPr lang="fr-FR" sz="1800">
              <a:solidFill>
                <a:srgbClr val="FAC090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032438" y="6550073"/>
            <a:ext cx="1884693" cy="248493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2067" y="6550073"/>
            <a:ext cx="7336168" cy="248493"/>
          </a:xfrm>
        </p:spPr>
        <p:txBody>
          <a:bodyPr/>
          <a:lstStyle/>
          <a:p>
            <a:r>
              <a:rPr lang="fr-FR" b="1">
                <a:solidFill>
                  <a:srgbClr val="FFFFFF"/>
                </a:solidFill>
              </a:rPr>
              <a:t>Rachel DELORME - Mardi 28 Septembre 2021 – AG GdR Mi2B - Pôle « Outils et méthodes physiques pour les radiothérapies innovantes »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6475" y="6550073"/>
            <a:ext cx="636555" cy="248493"/>
          </a:xfrm>
        </p:spPr>
        <p:txBody>
          <a:bodyPr/>
          <a:lstStyle/>
          <a:p>
            <a:fld id="{5E366EBC-928B-1F4D-BCBB-31473BB08F84}" type="slidenum">
              <a:rPr lang="en-US" smtClean="0">
                <a:solidFill>
                  <a:srgbClr val="FFFFFF"/>
                </a:solidFill>
              </a:rPr>
              <a:pPr/>
              <a:t>‹N°›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378899" y="4295001"/>
            <a:ext cx="5909284" cy="1728192"/>
          </a:xfrm>
        </p:spPr>
        <p:txBody>
          <a:bodyPr anchor="t" anchorCtr="0"/>
          <a:lstStyle>
            <a:lvl1pPr algn="l">
              <a:lnSpc>
                <a:spcPts val="35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9936588" y="6550072"/>
            <a:ext cx="0" cy="20886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LogolC-Blanc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31862" y="3300995"/>
            <a:ext cx="528276" cy="256011"/>
          </a:xfrm>
          <a:prstGeom prst="rect">
            <a:avLst/>
          </a:prstGeom>
        </p:spPr>
      </p:pic>
      <p:pic>
        <p:nvPicPr>
          <p:cNvPr id="13" name="Image 12" descr="LogolC-Gris300Marg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526" y="6486714"/>
            <a:ext cx="577089" cy="286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343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808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562" y="273423"/>
            <a:ext cx="10970813" cy="114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fr-FR" sz="532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714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fr-FR" sz="387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4EB7DB0D-0D0B-4024-84E2-D838AD5E6F9B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586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026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74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D2303-56FE-9E4A-9E96-91A75E10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0B720-B446-6147-8372-30C9EA6CD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  <a:lvl5pPr marL="2057400" indent="-228600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775AC-0DBC-044E-AEDD-7D6AFDDD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/>
            </a:lvl1pPr>
          </a:lstStyle>
          <a:p>
            <a:r>
              <a:rPr lang="fr-FR" dirty="0"/>
              <a:t>Rachel DELORME - Mardi 28 Septembre 2021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CC1B58-54DA-8A4B-A983-22BE8F43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E5FF1EE-C0FE-5A4E-90A9-BE815CDAD9FB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DA1587D4-F6C6-C346-9CAA-C1F121DE2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F200AFF-CA08-43E1-9664-7D548A56E6FD}"/>
              </a:ext>
            </a:extLst>
          </p:cNvPr>
          <p:cNvSpPr/>
          <p:nvPr userDrawn="1"/>
        </p:nvSpPr>
        <p:spPr>
          <a:xfrm>
            <a:off x="11395992" y="6447034"/>
            <a:ext cx="682797" cy="3575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50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801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590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661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866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736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505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869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643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28/05/2024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Conseil Scientifique | GrAMI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270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A341B-87E4-54CE-34B0-52F572B6E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BBDEB-2962-5270-DD45-42AEDB94E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F92B-969A-62F0-2940-C9815CFE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C9056-68BD-7312-AC99-14332D01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78EE-B53F-7350-7FB4-3D26BB51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8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5D59B-6EF9-FC49-B0F3-C8CAAA9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2AA102-C55D-B141-8BC8-6595FA03A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B0E48-D3B5-234D-B4EF-FBF1A9F1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Rachel DELORME - Mardi 28 Septembre 2021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EC0F83-01A7-7A4F-AD5C-80167C60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C0787C0-B73E-DC48-82B5-9FC77957C86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EC9B0A-E077-7A4C-81F7-F61AD46F6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2FEB112-41A4-4A7E-9148-0A3BDE54F118}"/>
              </a:ext>
            </a:extLst>
          </p:cNvPr>
          <p:cNvSpPr/>
          <p:nvPr userDrawn="1"/>
        </p:nvSpPr>
        <p:spPr>
          <a:xfrm>
            <a:off x="11395992" y="6447034"/>
            <a:ext cx="682797" cy="3575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99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0FC4-BBF6-144C-F256-215D75E7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EB8E8-614F-2FB5-5CE3-CE1E846F8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9AADC-807A-666B-1589-32896E6E4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BF288-D63E-9B02-EAFB-F852AD15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B10ED-7C0D-E678-671C-83E1F166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8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AA0B-E5A6-0BCB-ED3A-A976D13F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DF4F3-4036-D68A-2AE9-C02A53D76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4DADB-FBA0-9DE5-6397-FD66A7E0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A006-92EC-9E20-5450-12947A0F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9A92-D99B-1CF9-7153-8CDBC8D6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58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8D22-1F7C-8CA9-E9BD-A4B4F735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C3750-7C11-7CCC-EC4D-3980BA960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EE20-BC47-5058-F2F1-127913746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86766-F856-21CF-C6C4-84AAE643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4A810-07EA-EE76-DD88-7F65799E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54800-D84E-B1A7-DF38-EBF461F0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45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7162E-D08A-287D-4760-B241D702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07670-B1BE-FF05-0475-D972E264A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37086-8DBA-AFED-5619-A8CFA19DD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5A96E-419C-D6C9-31E7-4F0150C12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ED3EDB-0944-059C-D0BF-24FCB9A9A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0EF838-3C16-7C74-0461-1848767C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81A3B-45F9-CFA0-31DD-5F21FB05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170829-9837-2FBA-BD1E-86A8C70B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67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DD40-8564-89AA-AFAF-D5A2BAD9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09550D-9127-3D2B-660A-9BDB96361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909D9-E668-CF69-62B2-ECD621B4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DA134-A354-89F9-AB7C-C53B85B27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53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17E6EC-08CD-1AE4-7741-D69EF973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4D1E9-9C41-1D90-BE23-29377785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B52F9-A558-9108-6FE2-9A5FF958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8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C55A-6938-9AEF-8424-0CA394AA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F09B5-0BB7-CBE6-C429-7D0481C74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995BC9-04D3-4309-42BA-83C163DF3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C49FC-F4A8-7CCE-9272-B67864E28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D3265-9FA7-9607-6D58-EE66C89B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06652-58B2-2AD0-6299-66619AC4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61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D6C9-F00D-2402-5950-62C90ED7B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EDBD0-7690-C24D-62AE-DB152FD36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5EFE9-4FFD-71A5-A132-0069605E9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FCF7C-3D49-EABF-F47A-6303CA27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8F8FB-A289-4327-955A-9628409B7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F7900-E4C0-0E97-C544-18F44DAE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27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9AC4-B66C-E608-DEB0-B35AC6A6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5ABF5-DFE3-BC74-ECE7-3A877E907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8F506-1AFF-9B3A-C0E5-A8186BCF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EBD28-82F9-7051-C291-CF94E333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5BCF6-E43B-7A5C-9E77-4726EC36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71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746109-3D57-6502-FF6F-07E24321F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45964-398F-EB79-6743-96E45DCDD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D60A9-3945-2BD5-8855-0D881D9C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A3270-F29F-D1C7-3D2F-FA2C6785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F63A9-1553-D5BB-55B9-70947950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4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33685-28AB-8448-B960-3F64173C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6BA06-6171-CA4E-886D-9288B7F1C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66D87F-5F2D-6E49-AC39-443AB9FB5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E5096F-E352-DD43-BFB3-6223DFD6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Rachel DELORME - Mardi 28 Septembre 2021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487EFA-E524-5745-9E60-8D37C3B6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CA4FA49-C910-8141-9905-D1118A49A4D6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2B1B429D-79B9-B143-A476-8EE3100F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FE18C9B-FD7C-4F2C-9D75-E0CC600B46E7}"/>
              </a:ext>
            </a:extLst>
          </p:cNvPr>
          <p:cNvSpPr/>
          <p:nvPr userDrawn="1"/>
        </p:nvSpPr>
        <p:spPr>
          <a:xfrm>
            <a:off x="11395992" y="6447034"/>
            <a:ext cx="682797" cy="3575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5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3D87578-824C-664F-A3EA-B3757B841A5C}" type="datetime1">
              <a:rPr lang="fr-FR"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6C627C9-3911-704A-AECE-3D2339A04E3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122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FD0CA-10B1-A145-BE2D-E98BF7AB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09" y="365126"/>
            <a:ext cx="10515600" cy="92824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30D242-7E61-2F4C-92A5-B7A36FD6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10" y="1420721"/>
            <a:ext cx="5512966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DCF853-5D3E-C948-8B1E-BF2B7235B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10" y="2505075"/>
            <a:ext cx="551296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07D2F7-C51B-D04E-90E9-E7A55754B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20721"/>
            <a:ext cx="5535189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995B85-E45B-9F44-BEDA-C45AFB116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519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5E708F-8D77-4544-B7C0-BACE1CB3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Rachel DELORME - Mardi 28 Septembre 2021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26E547-9372-ED48-B10C-07231D55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8F5DD6-BFA5-7F41-92DE-46F990628DBE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EB4D498-2D6E-9145-8199-7F6963336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089E358-EC4A-496A-BE4A-4D737BA8E33E}"/>
              </a:ext>
            </a:extLst>
          </p:cNvPr>
          <p:cNvSpPr/>
          <p:nvPr userDrawn="1"/>
        </p:nvSpPr>
        <p:spPr>
          <a:xfrm>
            <a:off x="11395992" y="6447034"/>
            <a:ext cx="682797" cy="3575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5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57C2A-0062-0A4B-A053-EF535F68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265649-E3CB-0648-93AF-1490090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Rachel DELORME - Mardi 28 Septembre 2021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9817F3-DC79-5740-9533-0EE48861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C0787C0-B73E-DC48-82B5-9FC77957C86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329A5D2-5826-A74C-897F-5099733EE99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8187DB7E-C378-714B-8DE8-4F97DDC86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E477A92-D659-4181-90D4-0DBBA2054408}"/>
              </a:ext>
            </a:extLst>
          </p:cNvPr>
          <p:cNvSpPr/>
          <p:nvPr userDrawn="1"/>
        </p:nvSpPr>
        <p:spPr>
          <a:xfrm>
            <a:off x="11395992" y="6447034"/>
            <a:ext cx="682797" cy="3575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9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E33104-D443-F64B-A67D-0DD05704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Rachel DELORME - Mardi 28 Septembre 2021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DC953-C488-3744-8C9E-8F582F1F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CE0E07-4E27-5048-B1D1-A2BB618685B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98B44A6-068E-2049-A876-D03FA760A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554B5B-4B48-4CA3-85E3-DFBB423440E1}"/>
              </a:ext>
            </a:extLst>
          </p:cNvPr>
          <p:cNvSpPr/>
          <p:nvPr userDrawn="1"/>
        </p:nvSpPr>
        <p:spPr>
          <a:xfrm>
            <a:off x="11395992" y="6447034"/>
            <a:ext cx="682797" cy="3575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1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76E8B-CF84-EC4C-B083-B678706E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63B63-FB71-F244-8ECF-5B3404369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9527CF-DE4C-6B49-8DF3-A2A7B8077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976393-629B-4647-8D14-389A1993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Rachel DELORME - Mardi 28 Septembre 2021 – AG GdR Mi2B - Pôle « Outils et méthodes physiques pour les radiothérapies innovantes »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DB8CC9-E0F1-184C-8AF2-63961B10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A07FD78-35D2-ED4F-8BBC-AE3C7AF5C2F5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5BB3C8C7-B1FC-BB46-954A-D98C2E2A9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457B0-C36C-404C-BD14-4037A8C5E262}"/>
              </a:ext>
            </a:extLst>
          </p:cNvPr>
          <p:cNvSpPr/>
          <p:nvPr userDrawn="1"/>
        </p:nvSpPr>
        <p:spPr>
          <a:xfrm>
            <a:off x="11395992" y="6447034"/>
            <a:ext cx="682797" cy="3575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9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79E18-50F5-164A-B1CA-17AE89A5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247487"/>
            <a:ext cx="10298112" cy="7361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AF0797-28B5-4642-9623-67094AFCC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2507"/>
            <a:ext cx="6172200" cy="4348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670D4E-3DB8-1947-9A73-BFCCC733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2507"/>
            <a:ext cx="3932237" cy="43564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D2C220-2697-3848-8234-A110F5FB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Rachel DELORME - Mardi 28 Septembre 2021 – AG GdR Mi2B - Pôle « Outils et méthodes physiques pour les radiothérapies innovantes »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D56086-4D05-D84E-8CBF-5619796D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737F78E-6697-1A46-9AE7-3EA0800333B3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E31988B2-D876-CD41-B46C-4DCF84115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ADFC0DF-0706-451D-A782-A47A44AD9251}"/>
              </a:ext>
            </a:extLst>
          </p:cNvPr>
          <p:cNvSpPr/>
          <p:nvPr userDrawn="1"/>
        </p:nvSpPr>
        <p:spPr>
          <a:xfrm>
            <a:off x="11395992" y="6447034"/>
            <a:ext cx="682797" cy="3575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5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193487-F6F1-6A4A-8A90-77A70B4F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94230F-D7D5-6149-9820-E01187CE4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63" y="1462088"/>
            <a:ext cx="11358838" cy="472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780F6-CD3E-694E-8B9C-F81111071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462" y="6447034"/>
            <a:ext cx="1092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Rachel DELORME - Mardi 28 Septembre 2021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68480-EA0B-D646-ABE3-8441C4D98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0C0787C0-B73E-DC48-82B5-9FC77957C86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BA0F46B-3C01-E84D-95E6-D8D58BC11BDE}"/>
              </a:ext>
            </a:extLst>
          </p:cNvPr>
          <p:cNvCxnSpPr>
            <a:cxnSpLocks/>
          </p:cNvCxnSpPr>
          <p:nvPr userDrawn="1"/>
        </p:nvCxnSpPr>
        <p:spPr>
          <a:xfrm>
            <a:off x="581890" y="1095769"/>
            <a:ext cx="11252409" cy="0"/>
          </a:xfrm>
          <a:prstGeom prst="line">
            <a:avLst/>
          </a:prstGeom>
          <a:ln w="38100" cmpd="thickThin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88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738" r:id="rId10"/>
    <p:sldLayoutId id="2147483739" r:id="rId11"/>
    <p:sldLayoutId id="2147483741" r:id="rId12"/>
    <p:sldLayoutId id="2147483742" r:id="rId13"/>
    <p:sldLayoutId id="2147483743" r:id="rId14"/>
    <p:sldLayoutId id="2147483744" r:id="rId15"/>
    <p:sldLayoutId id="214748379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kern="1200" dirty="0" smtClean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Courier New" panose="02070309020205020404" pitchFamily="49" charset="0"/>
        <a:buChar char="o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ü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ü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ü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562" y="273423"/>
            <a:ext cx="10970813" cy="114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2177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177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1044922" lvl="1" indent="-391846">
              <a:spcBef>
                <a:spcPts val="137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177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567382" lvl="2" indent="-348307">
              <a:spcBef>
                <a:spcPts val="102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177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2089843" lvl="3" indent="-261230">
              <a:spcBef>
                <a:spcPts val="68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177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612304" lvl="4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177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3134765" lvl="5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177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657226" lvl="6" indent="-261230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177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  <p:sp>
        <p:nvSpPr>
          <p:cNvPr id="54" name="PlaceHolder 3"/>
          <p:cNvSpPr>
            <a:spLocks noGrp="1"/>
          </p:cNvSpPr>
          <p:nvPr>
            <p:ph type="ftr" idx="19"/>
          </p:nvPr>
        </p:nvSpPr>
        <p:spPr>
          <a:xfrm>
            <a:off x="4169406" y="6246923"/>
            <a:ext cx="3863318" cy="47152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fr-FR" sz="1693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US"/>
              <a:t>&lt;pied de page&gt;</a:t>
            </a:r>
          </a:p>
        </p:txBody>
      </p:sp>
      <p:sp>
        <p:nvSpPr>
          <p:cNvPr id="55" name="PlaceHolder 4"/>
          <p:cNvSpPr>
            <a:spLocks noGrp="1"/>
          </p:cNvSpPr>
          <p:nvPr>
            <p:ph type="sldNum" idx="20"/>
          </p:nvPr>
        </p:nvSpPr>
        <p:spPr>
          <a:xfrm>
            <a:off x="8741122" y="6246923"/>
            <a:ext cx="2839254" cy="47152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fr-FR" sz="1693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F50D0532-7ABF-4676-A60A-CC9F36AD4AE0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6" name="PlaceHolder 5"/>
          <p:cNvSpPr>
            <a:spLocks noGrp="1"/>
          </p:cNvSpPr>
          <p:nvPr>
            <p:ph type="dt" idx="21"/>
          </p:nvPr>
        </p:nvSpPr>
        <p:spPr>
          <a:xfrm>
            <a:off x="609562" y="6246923"/>
            <a:ext cx="2839254" cy="47152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fr-FR" sz="1693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US"/>
              <a:t>&lt;date/heure&gt;</a:t>
            </a:r>
          </a:p>
        </p:txBody>
      </p:sp>
    </p:spTree>
    <p:extLst>
      <p:ext uri="{BB962C8B-B14F-4D97-AF65-F5344CB8AC3E}">
        <p14:creationId xmlns:p14="http://schemas.microsoft.com/office/powerpoint/2010/main" val="4576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indent="0" algn="l" defTabSz="1105875" rtl="0" eaLnBrk="1" latinLnBrk="0" hangingPunct="1">
        <a:lnSpc>
          <a:spcPct val="90000"/>
        </a:lnSpc>
        <a:spcBef>
          <a:spcPct val="0"/>
        </a:spcBef>
        <a:buNone/>
        <a:defRPr sz="53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2461" indent="-391846" algn="l" defTabSz="1105875" rtl="0" eaLnBrk="1" latinLnBrk="0" hangingPunct="1">
        <a:lnSpc>
          <a:spcPct val="90000"/>
        </a:lnSpc>
        <a:spcBef>
          <a:spcPts val="1714"/>
        </a:spcBef>
        <a:buClr>
          <a:srgbClr val="000000"/>
        </a:buClr>
        <a:buSzPct val="45000"/>
        <a:buFont typeface="Wingdings" charset="2"/>
        <a:buChar char=""/>
        <a:defRPr sz="3386" kern="1200">
          <a:solidFill>
            <a:schemeClr val="tx1"/>
          </a:solidFill>
          <a:latin typeface="+mn-lt"/>
          <a:ea typeface="+mn-ea"/>
          <a:cs typeface="+mn-cs"/>
        </a:defRPr>
      </a:lvl1pPr>
      <a:lvl2pPr marL="82940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2pPr>
      <a:lvl3pPr marL="1382344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9" kern="1200">
          <a:solidFill>
            <a:schemeClr val="tx1"/>
          </a:solidFill>
          <a:latin typeface="+mn-lt"/>
          <a:ea typeface="+mn-ea"/>
          <a:cs typeface="+mn-cs"/>
        </a:defRPr>
      </a:lvl3pPr>
      <a:lvl4pPr marL="1935282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48822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3041157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594095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4147033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699970" indent="-276469" algn="l" defTabSz="1105875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1pPr>
      <a:lvl2pPr marL="55293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105875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658813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175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64688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317626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870564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423501" algn="l" defTabSz="1105875" rtl="0" eaLnBrk="1" latinLnBrk="0" hangingPunct="1"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28/05/2024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Conseil Scientifique | GrAMI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13075-E8DC-4890-831F-EBAECF8136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68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0F43C1-AA05-4FCF-340E-A8B21AA7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C8D61-13F4-AA44-A688-9A644C1B4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01828-4B34-1909-52BC-FCD5A8532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E2CC06-B317-472B-B175-1A4F59566BB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5DA7C-5885-6126-F091-807100F77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320BB-99D0-7087-8785-47506435B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CBBD6C-D8D7-4B7B-970C-DD47545E6B6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1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Google Shape;20;p1"/>
          <p:cNvSpPr txBox="1">
            <a:spLocks noGrp="1"/>
          </p:cNvSpPr>
          <p:nvPr>
            <p:ph type="title"/>
          </p:nvPr>
        </p:nvSpPr>
        <p:spPr bwMode="auto">
          <a:xfrm>
            <a:off x="609600" y="274637"/>
            <a:ext cx="10953749" cy="74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body" idx="1"/>
          </p:nvPr>
        </p:nvSpPr>
        <p:spPr bwMode="auto">
          <a:xfrm>
            <a:off x="609600" y="1255005"/>
            <a:ext cx="10953749" cy="485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dt" idx="10"/>
          </p:nvPr>
        </p:nvSpPr>
        <p:spPr bwMode="auto">
          <a:xfrm>
            <a:off x="609600" y="6201603"/>
            <a:ext cx="2825749" cy="35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>
                <a:solidFill>
                  <a:srgbClr val="000000"/>
                </a:solidFill>
                <a:latin typeface="CMU Serif Roman"/>
                <a:ea typeface="CMU Serif Roman"/>
                <a:cs typeface="CMU Serif Roma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lvl9pPr>
          </a:lstStyle>
          <a:p>
            <a:pPr>
              <a:defRPr/>
            </a:pPr>
            <a:fld id="{7997F81A-FC9C-504D-AACA-D34D7FAC8B9D}" type="datetime1">
              <a:rPr lang="fr-FR"/>
              <a:t>09/10/2024</a:t>
            </a:fld>
            <a:endParaRPr lang="fr-FR"/>
          </a:p>
        </p:txBody>
      </p:sp>
      <p:sp>
        <p:nvSpPr>
          <p:cNvPr id="23" name="Google Shape;23;p1"/>
          <p:cNvSpPr/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>
              <a:solidFill>
                <a:srgbClr val="000000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4" name="Google Shape;24;p1"/>
          <p:cNvSpPr txBox="1">
            <a:spLocks noGrp="1"/>
          </p:cNvSpPr>
          <p:nvPr>
            <p:ph type="sldNum" idx="12"/>
          </p:nvPr>
        </p:nvSpPr>
        <p:spPr bwMode="auto">
          <a:xfrm>
            <a:off x="8737600" y="6201603"/>
            <a:ext cx="2825749" cy="35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CMU Serif Roman"/>
                <a:ea typeface="CMU Serif Roman"/>
                <a:cs typeface="CMU Serif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lvl9pPr>
          </a:lstStyle>
          <a:p>
            <a:pPr>
              <a:defRPr/>
            </a:pPr>
            <a:fld id="{00000000-1234-1234-1234-123412341234}" type="slidenum">
              <a:rPr lang="en-US"/>
              <a:t>‹N°›</a:t>
            </a:fld>
            <a:endParaRPr lang="en-US" sz="1400"/>
          </a:p>
        </p:txBody>
      </p:sp>
      <p:sp>
        <p:nvSpPr>
          <p:cNvPr id="2" name="Rectangle"/>
          <p:cNvSpPr/>
          <p:nvPr userDrawn="1"/>
        </p:nvSpPr>
        <p:spPr bwMode="auto">
          <a:xfrm>
            <a:off x="-10391" y="-10391"/>
            <a:ext cx="12319622" cy="2746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236874"/>
              </a:gs>
            </a:gsLst>
            <a:lin ang="9000000" scaled="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Rectangle"/>
          <p:cNvSpPr/>
          <p:nvPr userDrawn="1"/>
        </p:nvSpPr>
        <p:spPr bwMode="auto">
          <a:xfrm>
            <a:off x="-10391" y="6594391"/>
            <a:ext cx="12319622" cy="2746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236874"/>
              </a:gs>
            </a:gsLst>
            <a:lin ang="9000000" scaled="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Losange Losange" descr="Losange Losange"/>
          <p:cNvPicPr/>
          <p:nvPr userDrawn="1"/>
        </p:nvPicPr>
        <p:blipFill>
          <a:blip r:embed="rId3"/>
          <a:stretch/>
        </p:blipFill>
        <p:spPr bwMode="auto">
          <a:xfrm flipV="1">
            <a:off x="478102" y="1039564"/>
            <a:ext cx="11085247" cy="36000"/>
          </a:xfrm>
          <a:prstGeom prst="rect">
            <a:avLst/>
          </a:prstGeom>
        </p:spPr>
      </p:pic>
      <p:pic>
        <p:nvPicPr>
          <p:cNvPr id="6" name="Losange Losange" descr="Losange Losange"/>
          <p:cNvPicPr/>
          <p:nvPr userDrawn="1"/>
        </p:nvPicPr>
        <p:blipFill>
          <a:blip r:embed="rId4"/>
          <a:stretch/>
        </p:blipFill>
        <p:spPr bwMode="auto">
          <a:xfrm flipV="1">
            <a:off x="1325143" y="1123842"/>
            <a:ext cx="10238206" cy="36000"/>
          </a:xfrm>
          <a:prstGeom prst="rect">
            <a:avLst/>
          </a:prstGeom>
        </p:spPr>
      </p:pic>
      <p:pic>
        <p:nvPicPr>
          <p:cNvPr id="7" name="Ligne Ligne" descr="Ligne Ligne"/>
          <p:cNvPicPr/>
          <p:nvPr userDrawn="1"/>
        </p:nvPicPr>
        <p:blipFill>
          <a:blip r:embed="rId5"/>
          <a:stretch/>
        </p:blipFill>
        <p:spPr bwMode="auto">
          <a:xfrm flipV="1">
            <a:off x="562510" y="6551511"/>
            <a:ext cx="11338760" cy="4571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84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MU Serif Roman"/>
          <a:ea typeface="CMU Serif Roman"/>
          <a:cs typeface="CMU Serif Roman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tiff"/><Relationship Id="rId2" Type="http://schemas.openxmlformats.org/officeDocument/2006/relationships/hyperlink" Target="https://doi.org/10.1002/mp.173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jp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jpe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eg"/><Relationship Id="rId5" Type="http://schemas.openxmlformats.org/officeDocument/2006/relationships/image" Target="../media/image101.jpe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ophie.Heinrich@curie.f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microsoft.com/office/2007/relationships/hdphoto" Target="../media/hdphoto3.wdp"/><Relationship Id="rId3" Type="http://schemas.openxmlformats.org/officeDocument/2006/relationships/image" Target="../media/image109.jpeg"/><Relationship Id="rId7" Type="http://schemas.openxmlformats.org/officeDocument/2006/relationships/image" Target="../media/image113.tiff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0.png"/><Relationship Id="rId10" Type="http://schemas.openxmlformats.org/officeDocument/2006/relationships/image" Target="../media/image116.jpe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eg"/><Relationship Id="rId5" Type="http://schemas.openxmlformats.org/officeDocument/2006/relationships/image" Target="../media/image101.jpe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7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eg"/><Relationship Id="rId5" Type="http://schemas.openxmlformats.org/officeDocument/2006/relationships/image" Target="../media/image101.jpeg"/><Relationship Id="rId4" Type="http://schemas.openxmlformats.org/officeDocument/2006/relationships/image" Target="../media/image81.png"/><Relationship Id="rId9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0.png"/><Relationship Id="rId7" Type="http://schemas.openxmlformats.org/officeDocument/2006/relationships/image" Target="../media/image128.emf"/><Relationship Id="rId12" Type="http://schemas.openxmlformats.org/officeDocument/2006/relationships/image" Target="../media/image13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svg"/><Relationship Id="rId18" Type="http://schemas.openxmlformats.org/officeDocument/2006/relationships/image" Target="../media/image146.png"/><Relationship Id="rId3" Type="http://schemas.openxmlformats.org/officeDocument/2006/relationships/hyperlink" Target="mailto:rachel.delorme@lpsc.in2p3.fr" TargetMode="External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39.jpeg"/><Relationship Id="rId5" Type="http://schemas.openxmlformats.org/officeDocument/2006/relationships/image" Target="../media/image134.png"/><Relationship Id="rId15" Type="http://schemas.openxmlformats.org/officeDocument/2006/relationships/image" Target="../media/image143.jpeg"/><Relationship Id="rId10" Type="http://schemas.openxmlformats.org/officeDocument/2006/relationships/hyperlink" Target="https://github.com/lpc-umr6533/cpop" TargetMode="External"/><Relationship Id="rId4" Type="http://schemas.openxmlformats.org/officeDocument/2006/relationships/hyperlink" Target="https://doi.org/10.1002/mp.17407" TargetMode="External"/><Relationship Id="rId9" Type="http://schemas.openxmlformats.org/officeDocument/2006/relationships/image" Target="../media/image138.png"/><Relationship Id="rId1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lpc-umr6533/cpop" TargetMode="External"/><Relationship Id="rId13" Type="http://schemas.openxmlformats.org/officeDocument/2006/relationships/image" Target="../media/image143.jpeg"/><Relationship Id="rId18" Type="http://schemas.openxmlformats.org/officeDocument/2006/relationships/image" Target="../media/image150.png"/><Relationship Id="rId3" Type="http://schemas.openxmlformats.org/officeDocument/2006/relationships/hyperlink" Target="mailto:rachel.delorme@lpsc.in2p3.fr" TargetMode="External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1.svg"/><Relationship Id="rId5" Type="http://schemas.openxmlformats.org/officeDocument/2006/relationships/image" Target="../media/image134.png"/><Relationship Id="rId15" Type="http://schemas.openxmlformats.org/officeDocument/2006/relationships/image" Target="../media/image147.png"/><Relationship Id="rId10" Type="http://schemas.openxmlformats.org/officeDocument/2006/relationships/image" Target="../media/image140.png"/><Relationship Id="rId4" Type="http://schemas.openxmlformats.org/officeDocument/2006/relationships/hyperlink" Target="https://doi.org/10.1002/mp.17407" TargetMode="External"/><Relationship Id="rId9" Type="http://schemas.openxmlformats.org/officeDocument/2006/relationships/image" Target="../media/image139.jpeg"/><Relationship Id="rId14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tiff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emf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0.png"/><Relationship Id="rId21" Type="http://schemas.openxmlformats.org/officeDocument/2006/relationships/image" Target="../media/image43.png"/><Relationship Id="rId34" Type="http://schemas.openxmlformats.org/officeDocument/2006/relationships/image" Target="../media/image56.jpeg"/><Relationship Id="rId42" Type="http://schemas.openxmlformats.org/officeDocument/2006/relationships/image" Target="../media/image6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jpeg"/><Relationship Id="rId29" Type="http://schemas.openxmlformats.org/officeDocument/2006/relationships/image" Target="../media/image5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emf"/><Relationship Id="rId11" Type="http://schemas.openxmlformats.org/officeDocument/2006/relationships/image" Target="../media/image35.png"/><Relationship Id="rId24" Type="http://schemas.openxmlformats.org/officeDocument/2006/relationships/image" Target="../media/image46.png"/><Relationship Id="rId32" Type="http://schemas.openxmlformats.org/officeDocument/2006/relationships/image" Target="../media/image54.jpeg"/><Relationship Id="rId37" Type="http://schemas.openxmlformats.org/officeDocument/2006/relationships/image" Target="../media/image59.png"/><Relationship Id="rId40" Type="http://schemas.microsoft.com/office/2007/relationships/hdphoto" Target="../media/hdphoto2.wdp"/><Relationship Id="rId45" Type="http://schemas.openxmlformats.org/officeDocument/2006/relationships/image" Target="../media/image26.png"/><Relationship Id="rId5" Type="http://schemas.openxmlformats.org/officeDocument/2006/relationships/image" Target="../media/image29.emf"/><Relationship Id="rId15" Type="http://schemas.openxmlformats.org/officeDocument/2006/relationships/hyperlink" Target="https://espadon.cnrs.fr/" TargetMode="Externa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4.emf"/><Relationship Id="rId19" Type="http://schemas.openxmlformats.org/officeDocument/2006/relationships/image" Target="../media/image41.png"/><Relationship Id="rId31" Type="http://schemas.openxmlformats.org/officeDocument/2006/relationships/image" Target="../media/image53.jpeg"/><Relationship Id="rId44" Type="http://schemas.openxmlformats.org/officeDocument/2006/relationships/image" Target="../media/image6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Relationship Id="rId14" Type="http://schemas.openxmlformats.org/officeDocument/2006/relationships/hyperlink" Target="https://cran.r-project.org/package=espadon" TargetMode="External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jpeg"/><Relationship Id="rId35" Type="http://schemas.openxmlformats.org/officeDocument/2006/relationships/image" Target="../media/image57.jpeg"/><Relationship Id="rId43" Type="http://schemas.openxmlformats.org/officeDocument/2006/relationships/image" Target="../media/image63.png"/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12" Type="http://schemas.openxmlformats.org/officeDocument/2006/relationships/image" Target="../media/image36.emf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jpeg"/><Relationship Id="rId38" Type="http://schemas.microsoft.com/office/2007/relationships/hdphoto" Target="../media/hdphoto1.wdp"/><Relationship Id="rId20" Type="http://schemas.openxmlformats.org/officeDocument/2006/relationships/image" Target="../media/image42.png"/><Relationship Id="rId41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F6B8D-EF0C-D84F-BC56-17051DE4C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795" y="2754775"/>
            <a:ext cx="10476410" cy="1627124"/>
          </a:xfrm>
        </p:spPr>
        <p:txBody>
          <a:bodyPr>
            <a:normAutofit fontScale="90000"/>
          </a:bodyPr>
          <a:lstStyle/>
          <a:p>
            <a:r>
              <a:rPr lang="fr-FR" dirty="0"/>
              <a:t>Pôle « Outils et méthodes Physiques pour les Radiothérapies Innovantes »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6E2840-E501-6F4C-9734-4D7D4E1EE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7811" y="4974336"/>
            <a:ext cx="9144000" cy="1230558"/>
          </a:xfrm>
        </p:spPr>
        <p:txBody>
          <a:bodyPr>
            <a:normAutofit fontScale="92500" lnSpcReduction="10000"/>
          </a:bodyPr>
          <a:lstStyle/>
          <a:p>
            <a:r>
              <a:rPr lang="fr-FR" b="1" u="sng" dirty="0"/>
              <a:t>Co-Responsables du pôle:</a:t>
            </a:r>
          </a:p>
          <a:p>
            <a:r>
              <a:rPr lang="fr-FR" b="1" dirty="0"/>
              <a:t>Rachel DELORME (LPSC, Grenoble)</a:t>
            </a:r>
          </a:p>
          <a:p>
            <a:r>
              <a:rPr lang="fr-FR" b="1" dirty="0"/>
              <a:t>Jean-Michel LÉTANG (CREATIS, Lyon)</a:t>
            </a:r>
          </a:p>
        </p:txBody>
      </p:sp>
    </p:spTree>
    <p:extLst>
      <p:ext uri="{BB962C8B-B14F-4D97-AF65-F5344CB8AC3E}">
        <p14:creationId xmlns:p14="http://schemas.microsoft.com/office/powerpoint/2010/main" val="2694261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DE5FB-3F23-C244-DD47-4F844137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83"/>
            <a:ext cx="10515600" cy="792358"/>
          </a:xfrm>
        </p:spPr>
        <p:txBody>
          <a:bodyPr/>
          <a:lstStyle/>
          <a:p>
            <a:r>
              <a:rPr lang="fr-FR" dirty="0" err="1">
                <a:solidFill>
                  <a:schemeClr val="accent2"/>
                </a:solidFill>
              </a:rPr>
              <a:t>DeCuPro</a:t>
            </a:r>
            <a:r>
              <a:rPr lang="fr-FR" dirty="0">
                <a:solidFill>
                  <a:schemeClr val="accent2"/>
                </a:solidFill>
              </a:rPr>
              <a:t> : Mesure Dose Peau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EA7EA-79EB-398B-89F6-E2DA4A488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1682885"/>
            <a:ext cx="7527587" cy="51407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af-ZA" sz="18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LPC: </a:t>
            </a:r>
            <a:r>
              <a:rPr lang="af-ZA" sz="18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JM Fontbonne, R. Lafaye et G. Tosetti (doctorante)</a:t>
            </a:r>
          </a:p>
          <a:p>
            <a:pPr marL="0" indent="0">
              <a:buNone/>
            </a:pPr>
            <a:r>
              <a:rPr lang="af-ZA" sz="18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Baclesse: </a:t>
            </a:r>
            <a:r>
              <a:rPr lang="af-ZA" sz="18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Corroyer-Dulmont, D. Lebhertz, C. Moignier et A. Vela</a:t>
            </a:r>
          </a:p>
          <a:p>
            <a:pPr marL="0" indent="0" algn="just">
              <a:buNone/>
            </a:pPr>
            <a:r>
              <a:rPr lang="af-Z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Problématique: </a:t>
            </a:r>
            <a:r>
              <a:rPr lang="af-ZA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l’utilisation d’un </a:t>
            </a:r>
            <a:r>
              <a:rPr lang="af-Z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bolus avec les faisceaux RX ou e- entraine un gap d’air</a:t>
            </a:r>
            <a:r>
              <a:rPr lang="af-ZA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qui impacte la dose </a:t>
            </a:r>
            <a:r>
              <a:rPr lang="af-ZA" sz="18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(mal pris en compte dans le calcul)</a:t>
            </a:r>
            <a:r>
              <a:rPr lang="af-ZA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af-Z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L’utilisation de protons peut améliorer la dose à la peau en épargnant les tissus sous-jacents</a:t>
            </a:r>
            <a:r>
              <a:rPr lang="af-ZA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af-ZA" sz="1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Développement de détecteurs 2D pour l’évaluation des traitements des tumeurs superficielles par photonthérapie et protonthérapie. </a:t>
            </a:r>
          </a:p>
          <a:p>
            <a:pPr algn="just"/>
            <a:r>
              <a:rPr lang="af-ZA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1er prototype LPC pour la mesure de dose peau en RX (2024) :</a:t>
            </a:r>
          </a:p>
          <a:p>
            <a:pPr algn="just"/>
            <a:endParaRPr lang="af-ZA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af-ZA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af-ZA" sz="1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af-Z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Amélioration du dispositif par scintillation pour mesure photons.</a:t>
            </a:r>
          </a:p>
          <a:p>
            <a:pPr marL="0" indent="0">
              <a:buNone/>
            </a:pPr>
            <a:r>
              <a:rPr lang="af-ZA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Tests complémentaires en faisceau de photons au CFB en 2025.</a:t>
            </a:r>
          </a:p>
          <a:p>
            <a:r>
              <a:rPr lang="af-ZA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Réalisation dispositif avec chambre à ionization, adapté aux protons en 2025.</a:t>
            </a:r>
          </a:p>
          <a:p>
            <a:pPr marL="0" indent="0">
              <a:buNone/>
            </a:pPr>
            <a:r>
              <a:rPr lang="af-ZA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Tests en faisceaux de protons prévus avec ARRONAX en 2025 et CYCLHAD en 2026.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E2246-BC7B-966B-E5CA-3FA40CC2D215}"/>
              </a:ext>
            </a:extLst>
          </p:cNvPr>
          <p:cNvSpPr txBox="1"/>
          <p:nvPr/>
        </p:nvSpPr>
        <p:spPr>
          <a:xfrm>
            <a:off x="838200" y="826740"/>
            <a:ext cx="10515599" cy="646331"/>
          </a:xfrm>
          <a:prstGeom prst="rect">
            <a:avLst/>
          </a:prstGeom>
          <a:solidFill>
            <a:srgbClr val="34B5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34B5AD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Evaluation de la dose à la peau pour le traitement des tumeurs cutanées non mélanocytaire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34B5AD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TCNMs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34B5AD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) en radiothérapie conventionnelle et protonthérapie.</a:t>
            </a:r>
            <a:endParaRPr kumimoji="0" lang="af-ZA" sz="18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2">
            <a:extLst>
              <a:ext uri="{FF2B5EF4-FFF2-40B4-BE49-F238E27FC236}">
                <a16:creationId xmlns:a16="http://schemas.microsoft.com/office/drawing/2014/main" id="{73145094-D7EA-C824-9779-76DE2DFD6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814" y="5590070"/>
            <a:ext cx="1451613" cy="1117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7C8ECB-EA6E-747D-B1D5-19704C92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03" y="1704856"/>
            <a:ext cx="3431075" cy="339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blue and orange lines&#10;&#10;Description automatically generated">
            <a:extLst>
              <a:ext uri="{FF2B5EF4-FFF2-40B4-BE49-F238E27FC236}">
                <a16:creationId xmlns:a16="http://schemas.microsoft.com/office/drawing/2014/main" id="{8BC80231-05CA-0DAF-4932-B2C7DB1E5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43" y="5912528"/>
            <a:ext cx="947255" cy="7563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EC37200-B07B-4DCD-8563-7BAB1AE12EA6}"/>
              </a:ext>
            </a:extLst>
          </p:cNvPr>
          <p:cNvSpPr txBox="1"/>
          <p:nvPr/>
        </p:nvSpPr>
        <p:spPr>
          <a:xfrm>
            <a:off x="9628870" y="150926"/>
            <a:ext cx="1680300" cy="419277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defTabSz="1105875"/>
            <a:r>
              <a:rPr lang="fr-FR" sz="2177" b="1" i="1" spc="-1" dirty="0">
                <a:solidFill>
                  <a:srgbClr val="3465A4"/>
                </a:solidFill>
                <a:latin typeface="Arial"/>
                <a:ea typeface="DejaVu Sans"/>
                <a:cs typeface="DejaVu Sans"/>
              </a:rPr>
              <a:t>R. Lafaye</a:t>
            </a:r>
            <a:endParaRPr lang="fr-FR" sz="2177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CD552F-555C-4C44-82D3-188613EF96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742" y="0"/>
            <a:ext cx="997258" cy="7962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E7BD22-59D9-4396-8C16-42FD33720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935" y="3547371"/>
            <a:ext cx="2112236" cy="1567371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9CAB4B8D-9134-4BA2-8F89-F697D3275A03}"/>
              </a:ext>
            </a:extLst>
          </p:cNvPr>
          <p:cNvSpPr txBox="1"/>
          <p:nvPr/>
        </p:nvSpPr>
        <p:spPr>
          <a:xfrm>
            <a:off x="754062" y="4727655"/>
            <a:ext cx="5511043" cy="369332"/>
          </a:xfrm>
          <a:prstGeom prst="rect">
            <a:avLst/>
          </a:prstGeom>
          <a:solidFill>
            <a:srgbClr val="34B5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Projet MITI/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AAP Conjoint CNRS-IRSN 2025-2026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déposé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f-Z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8" descr="A red and blue logo&#10;&#10;Description automatically generated">
            <a:extLst>
              <a:ext uri="{FF2B5EF4-FFF2-40B4-BE49-F238E27FC236}">
                <a16:creationId xmlns:a16="http://schemas.microsoft.com/office/drawing/2014/main" id="{65E180FB-2B6F-4449-8597-05CF471CD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520" y="6054568"/>
            <a:ext cx="1172304" cy="5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F2FCE-E707-408C-93BA-50B9E16E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06"/>
            <a:ext cx="10515600" cy="1883207"/>
          </a:xfrm>
        </p:spPr>
        <p:txBody>
          <a:bodyPr/>
          <a:lstStyle/>
          <a:p>
            <a:r>
              <a:rPr lang="en-US" dirty="0"/>
              <a:t>Focus </a:t>
            </a:r>
            <a:r>
              <a:rPr lang="en-US" dirty="0" err="1"/>
              <a:t>faits</a:t>
            </a:r>
            <a:r>
              <a:rPr lang="en-US" dirty="0"/>
              <a:t> </a:t>
            </a:r>
            <a:r>
              <a:rPr lang="en-US" dirty="0" err="1"/>
              <a:t>marquants</a:t>
            </a:r>
            <a:r>
              <a:rPr lang="en-US" dirty="0"/>
              <a:t> </a:t>
            </a:r>
            <a:r>
              <a:rPr lang="en-US" dirty="0" err="1"/>
              <a:t>équipes</a:t>
            </a:r>
            <a:r>
              <a:rPr lang="en-US" dirty="0"/>
              <a:t> 2020-2024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74F3B8-91CB-4705-BEEE-40DB3EB4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392" y="3098313"/>
            <a:ext cx="105156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Caen</a:t>
            </a:r>
            <a:r>
              <a:rPr lang="en-US" dirty="0">
                <a:solidFill>
                  <a:schemeClr val="tx1"/>
                </a:solidFill>
              </a:rPr>
              <a:t>: LPC Caen		</a:t>
            </a:r>
          </a:p>
          <a:p>
            <a:endParaRPr lang="en-US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260DEF45-E7B8-437E-AED8-EB70C959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B7302E-89A8-4299-A5F0-907A437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87F196-3D23-4253-A92C-D5AD1323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87" y="2971295"/>
            <a:ext cx="1146484" cy="9154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AD6E4A-09BD-4BFE-9AE2-92271B4A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2" y="3098313"/>
            <a:ext cx="1851074" cy="39489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A1FE7B4-66B3-4C23-BD5D-B99F2660376C}"/>
              </a:ext>
            </a:extLst>
          </p:cNvPr>
          <p:cNvSpPr txBox="1">
            <a:spLocks/>
          </p:cNvSpPr>
          <p:nvPr/>
        </p:nvSpPr>
        <p:spPr>
          <a:xfrm>
            <a:off x="5975926" y="3098313"/>
            <a:ext cx="5335681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GANIL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40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322762" y="2465075"/>
            <a:ext cx="6736410" cy="3586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Développement d’un nouveau dosimètre à scintillation:</a:t>
            </a:r>
            <a:endParaRPr lang="en-US" sz="11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7249505" y="2466647"/>
            <a:ext cx="4710431" cy="12370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7249506" y="3811918"/>
            <a:ext cx="4691730" cy="2241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93602B-64FC-1543-97BD-1F612A59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3600" dirty="0"/>
              <a:t>GANIL/Groupe Thématique DOSADO </a:t>
            </a:r>
            <a:br>
              <a:rPr lang="fr-FR" sz="3600" dirty="0"/>
            </a:br>
            <a:r>
              <a:rPr lang="fr-FR" sz="2800" b="0" dirty="0"/>
              <a:t>(</a:t>
            </a:r>
            <a:r>
              <a:rPr lang="fr-FR" sz="2800" dirty="0" err="1"/>
              <a:t>DOS</a:t>
            </a:r>
            <a:r>
              <a:rPr lang="fr-FR" sz="2800" b="0" dirty="0" err="1"/>
              <a:t>imétrie</a:t>
            </a:r>
            <a:r>
              <a:rPr lang="fr-FR" sz="2800" b="0" dirty="0"/>
              <a:t>, </a:t>
            </a:r>
            <a:r>
              <a:rPr lang="fr-FR" sz="2800" dirty="0"/>
              <a:t>A</a:t>
            </a:r>
            <a:r>
              <a:rPr lang="fr-FR" sz="2800" b="0" dirty="0"/>
              <a:t>pplications, </a:t>
            </a:r>
            <a:r>
              <a:rPr lang="fr-FR" sz="2800" dirty="0" err="1"/>
              <a:t>DO</a:t>
            </a:r>
            <a:r>
              <a:rPr lang="fr-FR" sz="2800" b="0" dirty="0" err="1"/>
              <a:t>nnées</a:t>
            </a:r>
            <a:r>
              <a:rPr lang="fr-FR" sz="2800" b="0" dirty="0"/>
              <a:t> nucléaire)</a:t>
            </a:r>
            <a:endParaRPr lang="fr-FR" sz="3600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FDB8CD-688D-9D44-9C9C-D49B6E62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12</a:t>
            </a:fld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BEB8BE6-A13C-D047-B101-78A24685D06E}"/>
              </a:ext>
            </a:extLst>
          </p:cNvPr>
          <p:cNvSpPr txBox="1"/>
          <p:nvPr/>
        </p:nvSpPr>
        <p:spPr>
          <a:xfrm>
            <a:off x="7302294" y="3905529"/>
            <a:ext cx="3059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Faits marquants 2020-2024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FD90F7-F451-CFBC-B7D7-CAF543AC210D}"/>
              </a:ext>
            </a:extLst>
          </p:cNvPr>
          <p:cNvSpPr txBox="1"/>
          <p:nvPr/>
        </p:nvSpPr>
        <p:spPr>
          <a:xfrm>
            <a:off x="318916" y="1866562"/>
            <a:ext cx="697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Thématique générale : dosimétrie en proton thérapie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E9ED18-36B4-5682-9ABA-CEE3E4E11A66}"/>
              </a:ext>
            </a:extLst>
          </p:cNvPr>
          <p:cNvSpPr txBox="1"/>
          <p:nvPr/>
        </p:nvSpPr>
        <p:spPr>
          <a:xfrm>
            <a:off x="318916" y="1239278"/>
            <a:ext cx="605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Sous-groupe d’appartenance GDR: Radiothérapies innovantes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1E13637-44C8-5DC8-2F4C-6B9608118F10}"/>
              </a:ext>
            </a:extLst>
          </p:cNvPr>
          <p:cNvSpPr txBox="1"/>
          <p:nvPr/>
        </p:nvSpPr>
        <p:spPr>
          <a:xfrm>
            <a:off x="7302294" y="248011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Collaborations: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271091" y="5655207"/>
            <a:ext cx="19284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Frelin A-M et al, Med. Phys. 2024.</a:t>
            </a:r>
            <a:r>
              <a:rPr lang="en-GB" sz="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9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https://doi.org/10.1002/mp.17388</a:t>
            </a:r>
            <a:endParaRPr lang="en-GB" sz="9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sz="7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02294" y="4376948"/>
            <a:ext cx="2340469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dirty="0"/>
              <a:t>Validation du fonctionnement et des performances pour le contrôle des caractéristiques des </a:t>
            </a:r>
            <a:r>
              <a:rPr lang="fr-FR" sz="1400" dirty="0" err="1"/>
              <a:t>pencil</a:t>
            </a:r>
            <a:r>
              <a:rPr lang="fr-FR" sz="1400" dirty="0"/>
              <a:t> </a:t>
            </a:r>
            <a:r>
              <a:rPr lang="fr-FR" sz="1400" dirty="0" err="1"/>
              <a:t>beams</a:t>
            </a:r>
            <a:endParaRPr lang="fr-FR" sz="1400" dirty="0"/>
          </a:p>
          <a:p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49" y="2763895"/>
            <a:ext cx="1164592" cy="8961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976" y="2862032"/>
            <a:ext cx="1073704" cy="735487"/>
          </a:xfrm>
          <a:prstGeom prst="rect">
            <a:avLst/>
          </a:prstGeom>
        </p:spPr>
      </p:pic>
      <p:pic>
        <p:nvPicPr>
          <p:cNvPr id="29" name="Picture 2" descr="1303921d05926513f9bcbb55b42b8c290a8b6319@zimbr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9842" y="2750815"/>
            <a:ext cx="1394457" cy="7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433449" y="1326342"/>
            <a:ext cx="452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</a:t>
            </a:r>
            <a:r>
              <a:rPr lang="fr-FR" sz="2000" b="1" dirty="0">
                <a:solidFill>
                  <a:schemeClr val="accent2"/>
                </a:solidFill>
                <a:sym typeface="Symbol" panose="05050102010706020507" pitchFamily="18" charset="2"/>
              </a:rPr>
              <a:t> Présentation Gautier DAVIAU à 11h10</a:t>
            </a: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5962" y="4714935"/>
            <a:ext cx="3137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Scintillateur plastique BC412 10 </a:t>
            </a:r>
            <a:r>
              <a:rPr lang="fr-FR" sz="1200" dirty="0">
                <a:sym typeface="Symbol" panose="05050102010706020507" pitchFamily="18" charset="2"/>
              </a:rPr>
              <a:t> </a:t>
            </a:r>
            <a:r>
              <a:rPr lang="fr-FR" sz="1200" dirty="0"/>
              <a:t>10</a:t>
            </a:r>
            <a:r>
              <a:rPr lang="fr-FR" sz="1200" dirty="0">
                <a:sym typeface="Symbol" panose="05050102010706020507" pitchFamily="18" charset="2"/>
              </a:rPr>
              <a:t>  10 </a:t>
            </a:r>
            <a:r>
              <a:rPr lang="fr-FR" sz="1200" dirty="0"/>
              <a:t>cm</a:t>
            </a:r>
            <a:r>
              <a:rPr lang="fr-FR" sz="1200" baseline="30000" dirty="0"/>
              <a:t>3</a:t>
            </a:r>
          </a:p>
          <a:p>
            <a:r>
              <a:rPr lang="fr-FR" sz="1200" dirty="0"/>
              <a:t>Caméra ultra rapide : jusqu'à 5200 </a:t>
            </a:r>
            <a:r>
              <a:rPr lang="fr-FR" sz="1200" dirty="0" err="1"/>
              <a:t>fps</a:t>
            </a:r>
            <a:r>
              <a:rPr lang="fr-FR" sz="1200" dirty="0"/>
              <a:t> pour 1200 </a:t>
            </a:r>
            <a:r>
              <a:rPr lang="fr-FR" sz="1200" dirty="0">
                <a:sym typeface="Symbol" panose="05050102010706020507" pitchFamily="18" charset="2"/>
              </a:rPr>
              <a:t></a:t>
            </a:r>
            <a:r>
              <a:rPr lang="fr-FR" sz="1200" dirty="0"/>
              <a:t> 800 px</a:t>
            </a:r>
          </a:p>
          <a:p>
            <a:r>
              <a:rPr lang="fr-FR" sz="1200" dirty="0"/>
              <a:t>Synchronisée à la délivrance des </a:t>
            </a:r>
            <a:r>
              <a:rPr lang="fr-FR" sz="1200" dirty="0" err="1"/>
              <a:t>pencil</a:t>
            </a:r>
            <a:r>
              <a:rPr lang="fr-FR" sz="1200" dirty="0"/>
              <a:t> </a:t>
            </a:r>
            <a:r>
              <a:rPr lang="fr-FR" sz="1200" dirty="0" err="1"/>
              <a:t>beams</a:t>
            </a:r>
            <a:r>
              <a:rPr lang="fr-FR" sz="1200" dirty="0"/>
              <a:t> (1 kHz) </a:t>
            </a:r>
            <a:r>
              <a:rPr lang="fr-FR" sz="1200" dirty="0">
                <a:sym typeface="Symbol" panose="05050102010706020507" pitchFamily="18" charset="2"/>
              </a:rPr>
              <a:t></a:t>
            </a:r>
            <a:r>
              <a:rPr lang="fr-FR" sz="1200" dirty="0"/>
              <a:t> signal logique fourni par le </a:t>
            </a:r>
            <a:r>
              <a:rPr lang="fr-FR" sz="1200" dirty="0" err="1"/>
              <a:t>Proteus®ONE</a:t>
            </a:r>
            <a:endParaRPr lang="fr-FR" sz="1200" dirty="0"/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00" y="4262968"/>
            <a:ext cx="2450300" cy="1757027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5" y="2800883"/>
            <a:ext cx="6648715" cy="202207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273822" y="5027234"/>
            <a:ext cx="2888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Contrôle qualité (caractéristique des faisceaux délivrés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Dosimétrie 3D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ABA455-0B7E-4AD7-8672-4DBE432435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66" y="266824"/>
            <a:ext cx="1934697" cy="41273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C1570B1-9DBB-4E76-8C40-931A16FB36D7}"/>
              </a:ext>
            </a:extLst>
          </p:cNvPr>
          <p:cNvSpPr txBox="1"/>
          <p:nvPr/>
        </p:nvSpPr>
        <p:spPr>
          <a:xfrm>
            <a:off x="8004102" y="728667"/>
            <a:ext cx="1514366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A.M. Frelin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Espace réservé du pied de page 3">
            <a:extLst>
              <a:ext uri="{FF2B5EF4-FFF2-40B4-BE49-F238E27FC236}">
                <a16:creationId xmlns:a16="http://schemas.microsoft.com/office/drawing/2014/main" id="{04EA44C5-E828-4947-85D0-439477D2C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47034"/>
            <a:ext cx="10920530" cy="365125"/>
          </a:xfrm>
        </p:spPr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</p:spTree>
    <p:extLst>
      <p:ext uri="{BB962C8B-B14F-4D97-AF65-F5344CB8AC3E}">
        <p14:creationId xmlns:p14="http://schemas.microsoft.com/office/powerpoint/2010/main" val="23617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F2FCE-E707-408C-93BA-50B9E16E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06"/>
            <a:ext cx="10515600" cy="1883207"/>
          </a:xfrm>
        </p:spPr>
        <p:txBody>
          <a:bodyPr/>
          <a:lstStyle/>
          <a:p>
            <a:r>
              <a:rPr lang="en-US" dirty="0"/>
              <a:t>Focus </a:t>
            </a:r>
            <a:r>
              <a:rPr lang="en-US" dirty="0" err="1"/>
              <a:t>faits</a:t>
            </a:r>
            <a:r>
              <a:rPr lang="en-US" dirty="0"/>
              <a:t> </a:t>
            </a:r>
            <a:r>
              <a:rPr lang="en-US" dirty="0" err="1"/>
              <a:t>marquants</a:t>
            </a:r>
            <a:r>
              <a:rPr lang="en-US" dirty="0"/>
              <a:t> </a:t>
            </a:r>
            <a:r>
              <a:rPr lang="en-US" dirty="0" err="1"/>
              <a:t>équipes</a:t>
            </a:r>
            <a:r>
              <a:rPr lang="en-US" dirty="0"/>
              <a:t> 2020-2024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74F3B8-91CB-4705-BEEE-40DB3EB4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392" y="3098313"/>
            <a:ext cx="105156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Caen</a:t>
            </a:r>
            <a:r>
              <a:rPr lang="en-US" dirty="0">
                <a:solidFill>
                  <a:schemeClr val="tx1"/>
                </a:solidFill>
              </a:rPr>
              <a:t>: LPC Caen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IPHC – </a:t>
            </a:r>
            <a:r>
              <a:rPr lang="en-US" dirty="0" err="1">
                <a:solidFill>
                  <a:schemeClr val="tx1"/>
                </a:solidFill>
              </a:rPr>
              <a:t>équipe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260DEF45-E7B8-437E-AED8-EB70C959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B7302E-89A8-4299-A5F0-907A437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87F196-3D23-4253-A92C-D5AD1323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87" y="2971295"/>
            <a:ext cx="1146484" cy="9154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AD6E4A-09BD-4BFE-9AE2-92271B4A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2" y="3098313"/>
            <a:ext cx="1851074" cy="39489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A1FE7B4-66B3-4C23-BD5D-B99F2660376C}"/>
              </a:ext>
            </a:extLst>
          </p:cNvPr>
          <p:cNvSpPr txBox="1">
            <a:spLocks/>
          </p:cNvSpPr>
          <p:nvPr/>
        </p:nvSpPr>
        <p:spPr>
          <a:xfrm>
            <a:off x="6188364" y="3098313"/>
            <a:ext cx="5123243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GANIL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Courier New" panose="02070309020205020404" pitchFamily="49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23">
            <a:extLst>
              <a:ext uri="{FF2B5EF4-FFF2-40B4-BE49-F238E27FC236}">
                <a16:creationId xmlns:a16="http://schemas.microsoft.com/office/drawing/2014/main" id="{C8F4877A-423C-4865-B619-766CCDC71B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58" b="9608"/>
          <a:stretch/>
        </p:blipFill>
        <p:spPr bwMode="auto">
          <a:xfrm>
            <a:off x="3959060" y="3886705"/>
            <a:ext cx="843859" cy="6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44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Why do we need nuclear data for health?"/>
          <p:cNvSpPr txBox="1"/>
          <p:nvPr/>
        </p:nvSpPr>
        <p:spPr bwMode="auto">
          <a:xfrm>
            <a:off x="460104" y="261254"/>
            <a:ext cx="11004823" cy="766950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defTabSz="46151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5050" b="0" i="0" u="none" strike="noStrike" cap="none" spc="-100">
                <a:solidFill>
                  <a:srgbClr val="000000"/>
                </a:solidFill>
                <a:latin typeface="Optima"/>
                <a:ea typeface="Optima"/>
                <a:cs typeface="Optim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4615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4400" b="0" i="0" u="none" strike="noStrike" kern="0" cap="none" spc="-100" normalizeH="0" baseline="0" noProof="0" dirty="0">
                <a:ln>
                  <a:noFill/>
                </a:ln>
                <a:solidFill>
                  <a:srgbClr val="3B0002"/>
                </a:solidFill>
                <a:effectLst/>
                <a:uLnTx/>
                <a:uFillTx/>
                <a:latin typeface="Optima"/>
              </a:rPr>
              <a:t>Equipe </a:t>
            </a:r>
            <a:r>
              <a:rPr kumimoji="0" lang="fr-FR" sz="4400" b="0" i="0" u="none" strike="noStrike" kern="0" cap="none" spc="-100" normalizeH="0" baseline="0" noProof="0" dirty="0" err="1">
                <a:ln>
                  <a:noFill/>
                </a:ln>
                <a:solidFill>
                  <a:srgbClr val="3B0002"/>
                </a:solidFill>
                <a:effectLst/>
                <a:uLnTx/>
                <a:uFillTx/>
                <a:latin typeface="Optima"/>
              </a:rPr>
              <a:t>DeSIs</a:t>
            </a:r>
            <a:r>
              <a:rPr kumimoji="0" lang="fr-FR" sz="4400" b="0" i="0" u="none" strike="noStrike" kern="0" cap="none" spc="-100" normalizeH="0" baseline="0" noProof="0" dirty="0">
                <a:ln>
                  <a:noFill/>
                </a:ln>
                <a:solidFill>
                  <a:srgbClr val="3B0002"/>
                </a:solidFill>
                <a:effectLst/>
                <a:uLnTx/>
                <a:uFillTx/>
                <a:latin typeface="Optima"/>
              </a:rPr>
              <a:t>/IPHC - </a:t>
            </a:r>
            <a:r>
              <a:rPr kumimoji="0" lang="fr-FR" sz="3600" b="0" i="0" u="none" strike="noStrike" kern="0" cap="none" spc="-100" normalizeH="0" baseline="0" noProof="0" dirty="0">
                <a:ln>
                  <a:noFill/>
                </a:ln>
                <a:solidFill>
                  <a:srgbClr val="3B0002"/>
                </a:solidFill>
                <a:effectLst/>
                <a:uLnTx/>
                <a:uFillTx/>
                <a:latin typeface="Optima"/>
              </a:rPr>
              <a:t>Projets CLINM &amp; FOOT</a:t>
            </a:r>
            <a:endParaRPr kumimoji="0" sz="5050" b="0" i="0" u="none" strike="noStrike" kern="0" cap="none" spc="-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DB3581-529F-A351-5714-DBD19C026AD9}"/>
              </a:ext>
            </a:extLst>
          </p:cNvPr>
          <p:cNvSpPr txBox="1"/>
          <p:nvPr/>
        </p:nvSpPr>
        <p:spPr>
          <a:xfrm>
            <a:off x="277168" y="1340768"/>
            <a:ext cx="9455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2 projets visant </a:t>
            </a:r>
            <a:r>
              <a:rPr lang="fr-FR" b="1" dirty="0"/>
              <a:t>la mesure de particules secondaires pour l‘hadronthérapie et la radioprotection spatiale.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7813" indent="-277813" algn="just">
              <a:buClr>
                <a:srgbClr val="000000"/>
              </a:buClr>
              <a:buFont typeface="Arial"/>
              <a:buChar char="•"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Projet CLINM </a:t>
            </a:r>
            <a:r>
              <a:rPr lang="fr-FR" kern="0" dirty="0">
                <a:solidFill>
                  <a:srgbClr val="000000"/>
                </a:solidFill>
                <a:latin typeface="Arial"/>
                <a:cs typeface="Arial"/>
              </a:rPr>
              <a:t>: M</a:t>
            </a:r>
            <a:r>
              <a:rPr lang="fr-FR" dirty="0"/>
              <a:t>esure de taux de production de particules secondaires pour déterminer l’impact sur la radiolyse. 1ers tests sous faisceaux de </a:t>
            </a:r>
            <a:r>
              <a:rPr lang="fr-FR" baseline="30000" dirty="0"/>
              <a:t>12</a:t>
            </a:r>
            <a:r>
              <a:rPr lang="fr-FR" dirty="0"/>
              <a:t>C </a:t>
            </a:r>
            <a:r>
              <a:rPr lang="fr-FR" sz="1600" dirty="0"/>
              <a:t>(CNAO) </a:t>
            </a:r>
            <a:r>
              <a:rPr lang="fr-FR" dirty="0"/>
              <a:t>et </a:t>
            </a:r>
            <a:r>
              <a:rPr lang="fr-FR" baseline="30000" dirty="0"/>
              <a:t>8</a:t>
            </a:r>
            <a:r>
              <a:rPr lang="fr-FR" dirty="0"/>
              <a:t>Li </a:t>
            </a:r>
            <a:r>
              <a:rPr lang="fr-FR" sz="1600" dirty="0"/>
              <a:t>(GANIL).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6D4D87-00C1-B645-B2C4-AD2072B6CAAF}"/>
              </a:ext>
            </a:extLst>
          </p:cNvPr>
          <p:cNvSpPr txBox="1"/>
          <p:nvPr/>
        </p:nvSpPr>
        <p:spPr bwMode="auto">
          <a:xfrm>
            <a:off x="8905676" y="2432038"/>
            <a:ext cx="2752839" cy="60016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MU Serif Roman" panose="02000603000000000000" pitchFamily="2" charset="0"/>
                <a:cs typeface="CMU Serif Roman" panose="02000603000000000000" pitchFamily="2" charset="0"/>
              </a:rPr>
              <a:t>Profils de dépôt de dose expérimental et simulé de </a:t>
            </a:r>
            <a:r>
              <a:rPr kumimoji="0" lang="fr-FR" sz="11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MU Serif Roman" panose="02000603000000000000" pitchFamily="2" charset="0"/>
                <a:cs typeface="CMU Serif Roman" panose="02000603000000000000" pitchFamily="2" charset="0"/>
              </a:rPr>
              <a:t>8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MU Serif Roman" panose="02000603000000000000" pitchFamily="2" charset="0"/>
                <a:cs typeface="CMU Serif Roman" panose="02000603000000000000" pitchFamily="2" charset="0"/>
              </a:rPr>
              <a:t>Li de 63.82 MeV/u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MU Serif Roman" panose="02000603000000000000" pitchFamily="2" charset="0"/>
                <a:cs typeface="CMU Serif Roman" panose="02000603000000000000" pitchFamily="2" charset="0"/>
              </a:rPr>
              <a:t>Stage de Clara Pfeffer-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MU Serif Roman" panose="02000603000000000000" pitchFamily="2" charset="0"/>
                <a:cs typeface="CMU Serif Roman" panose="02000603000000000000" pitchFamily="2" charset="0"/>
              </a:rPr>
              <a:t>Richarme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MU Serif Roman" panose="02000603000000000000" pitchFamily="2" charset="0"/>
                <a:cs typeface="CMU Serif Roman" panose="02000603000000000000" pitchFamily="2" charset="0"/>
              </a:rPr>
              <a:t> (L3)</a:t>
            </a:r>
          </a:p>
        </p:txBody>
      </p:sp>
      <p:pic>
        <p:nvPicPr>
          <p:cNvPr id="9" name="Image 23">
            <a:extLst>
              <a:ext uri="{FF2B5EF4-FFF2-40B4-BE49-F238E27FC236}">
                <a16:creationId xmlns:a16="http://schemas.microsoft.com/office/drawing/2014/main" id="{CFE765AD-3B97-2281-9878-6AA95CDABA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58" b="9608"/>
          <a:stretch/>
        </p:blipFill>
        <p:spPr bwMode="auto">
          <a:xfrm>
            <a:off x="10868818" y="240594"/>
            <a:ext cx="843859" cy="6441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3F661E-ACF2-4D30-5D5E-3B754CA8E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723368" y="924165"/>
            <a:ext cx="1068107" cy="314756"/>
          </a:xfrm>
          <a:prstGeom prst="rect">
            <a:avLst/>
          </a:prstGeom>
        </p:spPr>
      </p:pic>
      <p:pic>
        <p:nvPicPr>
          <p:cNvPr id="13" name="Picture 2" descr="Twitch] Participer au direct des 50 ans de l'IN2P3 (14/04) | Bulletin des  bibliothèques de France">
            <a:extLst>
              <a:ext uri="{FF2B5EF4-FFF2-40B4-BE49-F238E27FC236}">
                <a16:creationId xmlns:a16="http://schemas.microsoft.com/office/drawing/2014/main" id="{3E764B46-D97A-3D79-4C79-D1E586A4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214" y="1584890"/>
            <a:ext cx="689985" cy="68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4FDF975-8A98-53F9-0EE6-F02AF3489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8819" y="997823"/>
            <a:ext cx="982581" cy="98258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F823642-0A62-38F2-53D6-7097BDDE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818" y="1629721"/>
            <a:ext cx="887235" cy="74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ject HITRI Plus - Cosylab">
            <a:extLst>
              <a:ext uri="{FF2B5EF4-FFF2-40B4-BE49-F238E27FC236}">
                <a16:creationId xmlns:a16="http://schemas.microsoft.com/office/drawing/2014/main" id="{903D1B21-59EA-8537-1088-483B478A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957" y="1205737"/>
            <a:ext cx="1044055" cy="3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E22EF7BA-2635-3E4E-D391-0C194690C7F3}"/>
              </a:ext>
            </a:extLst>
          </p:cNvPr>
          <p:cNvSpPr txBox="1"/>
          <p:nvPr/>
        </p:nvSpPr>
        <p:spPr bwMode="auto">
          <a:xfrm>
            <a:off x="304648" y="5109592"/>
            <a:ext cx="770126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marR="0" lvl="0" indent="-2778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Collaboration FOOT: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mesures de sections efficaces pour l’hadronthérapie :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MU Serif Roman" panose="02000603000000000000" pitchFamily="2" charset="0"/>
                <a:cs typeface="CMU Serif Roman" panose="02000603000000000000" pitchFamily="2" charset="0"/>
              </a:rPr>
              <a:t>Premières mesures de sections efficaces différentielles avec le dispositif complet @ CNAO.</a:t>
            </a:r>
          </a:p>
        </p:txBody>
      </p:sp>
      <p:pic>
        <p:nvPicPr>
          <p:cNvPr id="35" name="Image 23">
            <a:extLst>
              <a:ext uri="{FF2B5EF4-FFF2-40B4-BE49-F238E27FC236}">
                <a16:creationId xmlns:a16="http://schemas.microsoft.com/office/drawing/2014/main" id="{0E4F6B28-B8CF-5FA5-BDA0-D1E407A5BE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58" b="9608"/>
          <a:stretch/>
        </p:blipFill>
        <p:spPr bwMode="auto">
          <a:xfrm>
            <a:off x="9456171" y="5263532"/>
            <a:ext cx="854797" cy="652501"/>
          </a:xfrm>
          <a:prstGeom prst="rect">
            <a:avLst/>
          </a:prstGeom>
        </p:spPr>
      </p:pic>
      <p:pic>
        <p:nvPicPr>
          <p:cNvPr id="36" name="Picture 2" descr="GSI - Aktuelles">
            <a:extLst>
              <a:ext uri="{FF2B5EF4-FFF2-40B4-BE49-F238E27FC236}">
                <a16:creationId xmlns:a16="http://schemas.microsoft.com/office/drawing/2014/main" id="{802A72C6-57F9-A905-A2A4-82F6FBEC4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0372394" y="5323281"/>
            <a:ext cx="1040701" cy="346901"/>
          </a:xfrm>
          <a:prstGeom prst="rect">
            <a:avLst/>
          </a:prstGeom>
          <a:noFill/>
        </p:spPr>
      </p:pic>
      <p:pic>
        <p:nvPicPr>
          <p:cNvPr id="37" name="Image 4">
            <a:extLst>
              <a:ext uri="{FF2B5EF4-FFF2-40B4-BE49-F238E27FC236}">
                <a16:creationId xmlns:a16="http://schemas.microsoft.com/office/drawing/2014/main" id="{7DAEB9DB-7ECB-9FE9-9CB6-15E697D92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339092" y="5889011"/>
            <a:ext cx="1043156" cy="52679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35AF3CF-8428-46F0-0D04-9CFEE051D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502980" y="5997094"/>
            <a:ext cx="1054101" cy="31062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189C7CA-2818-4D25-894F-DB158571AAF2}"/>
              </a:ext>
            </a:extLst>
          </p:cNvPr>
          <p:cNvSpPr txBox="1"/>
          <p:nvPr/>
        </p:nvSpPr>
        <p:spPr>
          <a:xfrm>
            <a:off x="9216078" y="412467"/>
            <a:ext cx="1514366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1" u="none" strike="noStrike" kern="0" cap="none" spc="-1" normalizeH="0" baseline="0" noProof="0" dirty="0">
                <a:ln>
                  <a:noFill/>
                </a:ln>
                <a:solidFill>
                  <a:srgbClr val="3465A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M. </a:t>
            </a:r>
            <a:r>
              <a:rPr kumimoji="0" lang="fr-FR" sz="1800" b="1" i="1" u="none" strike="noStrike" kern="0" cap="none" spc="-1" normalizeH="0" baseline="0" noProof="0" dirty="0" err="1">
                <a:ln>
                  <a:noFill/>
                </a:ln>
                <a:solidFill>
                  <a:srgbClr val="3465A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Vanstalle</a:t>
            </a:r>
            <a:endParaRPr kumimoji="0" lang="fr-FR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9F6F3B4-CEFB-4C90-A49D-B71DD84B1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68" y="2560637"/>
            <a:ext cx="6899424" cy="238223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A0865F-6900-4DF8-A7E7-9268D8D072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0119" y="3109183"/>
            <a:ext cx="2752839" cy="17999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59F7FE-AFAB-48D0-BE18-4A712CC5A8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6237" y="4986097"/>
            <a:ext cx="11715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4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Why do we need nuclear data for health?"/>
          <p:cNvSpPr txBox="1"/>
          <p:nvPr/>
        </p:nvSpPr>
        <p:spPr bwMode="auto">
          <a:xfrm>
            <a:off x="460104" y="261254"/>
            <a:ext cx="11004823" cy="766950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defTabSz="46151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5050" b="0" i="0" u="none" strike="noStrike" cap="none" spc="-100">
                <a:solidFill>
                  <a:srgbClr val="000000"/>
                </a:solidFill>
                <a:latin typeface="Optima"/>
                <a:ea typeface="Optima"/>
                <a:cs typeface="Optim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4615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4400" b="0" i="0" u="none" strike="noStrike" kern="0" cap="none" spc="-100" normalizeH="0" baseline="0" noProof="0" dirty="0">
                <a:ln>
                  <a:noFill/>
                </a:ln>
                <a:solidFill>
                  <a:srgbClr val="3B0002"/>
                </a:solidFill>
                <a:effectLst/>
                <a:uLnTx/>
                <a:uFillTx/>
                <a:latin typeface="Optima"/>
              </a:rPr>
              <a:t>Instrumentation</a:t>
            </a:r>
            <a:endParaRPr kumimoji="0" sz="5050" b="0" i="0" u="none" strike="noStrike" kern="0" cap="none" spc="-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DB3581-529F-A351-5714-DBD19C026AD9}"/>
              </a:ext>
            </a:extLst>
          </p:cNvPr>
          <p:cNvSpPr txBox="1"/>
          <p:nvPr/>
        </p:nvSpPr>
        <p:spPr>
          <a:xfrm>
            <a:off x="277168" y="1475184"/>
            <a:ext cx="113634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7813" marR="0" lvl="0" indent="-2778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Dosimétrie neutron: prototype fonctionnel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du système de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mesure temps-réel des flux de neutrons thermiques/rapides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(technologie CMOS </a:t>
            </a:r>
            <a:r>
              <a:rPr kumimoji="0" lang="fr-FR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AlphaBeast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r>
              <a:rPr lang="fr-FR" kern="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fr-FR" sz="1600" kern="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hèse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80 PRIME CNRS (Octobre 2024, Lucia Garcia)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7813" marR="0" lvl="0" indent="-2778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7813" lvl="0" indent="-277813" algn="just">
              <a:buClr>
                <a:srgbClr val="000000"/>
              </a:buClr>
              <a:buFont typeface="Arial"/>
              <a:buChar char="•"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Développement d’un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moniteur faisceau à base de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GaN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(projet ANR MATRIX porté par le CRHEA): t</a:t>
            </a:r>
            <a:r>
              <a:rPr lang="fr-FR" kern="0" dirty="0" err="1">
                <a:solidFill>
                  <a:srgbClr val="000000"/>
                </a:solidFill>
              </a:rPr>
              <a:t>ests</a:t>
            </a:r>
            <a:r>
              <a:rPr lang="fr-FR" kern="0" dirty="0">
                <a:solidFill>
                  <a:srgbClr val="000000"/>
                </a:solidFill>
              </a:rPr>
              <a:t> sous faisceau (</a:t>
            </a:r>
            <a:r>
              <a:rPr lang="fr-FR" kern="0" dirty="0" err="1">
                <a:solidFill>
                  <a:srgbClr val="000000"/>
                </a:solidFill>
              </a:rPr>
              <a:t>Cyrcé</a:t>
            </a:r>
            <a:r>
              <a:rPr lang="fr-FR" kern="0" dirty="0">
                <a:solidFill>
                  <a:srgbClr val="000000"/>
                </a:solidFill>
              </a:rPr>
              <a:t>, protons)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7813" marR="0" lvl="0" indent="-2778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7813" marR="0" lvl="0" indent="-2778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77813" marR="0" lvl="0" indent="-2778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0239727-D064-6EEA-3BCA-331C053C1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3784" y="3163104"/>
            <a:ext cx="973364" cy="87602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5658CFF-5656-950F-BD91-16C4835C8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01465" y="5848713"/>
            <a:ext cx="3567151" cy="460607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2B134E2E-3526-75D3-C10F-9559537BE25B}"/>
              </a:ext>
            </a:extLst>
          </p:cNvPr>
          <p:cNvGrpSpPr/>
          <p:nvPr/>
        </p:nvGrpSpPr>
        <p:grpSpPr>
          <a:xfrm>
            <a:off x="6864065" y="5778829"/>
            <a:ext cx="4887286" cy="530491"/>
            <a:chOff x="6864065" y="5920721"/>
            <a:chExt cx="4887286" cy="530491"/>
          </a:xfrm>
        </p:grpSpPr>
        <p:pic>
          <p:nvPicPr>
            <p:cNvPr id="25" name="Picture 2" descr="CNRS-CRHEA | Page d'accueil &lt;!-- accessible --&gt;">
              <a:extLst>
                <a:ext uri="{FF2B5EF4-FFF2-40B4-BE49-F238E27FC236}">
                  <a16:creationId xmlns:a16="http://schemas.microsoft.com/office/drawing/2014/main" id="{FE0CE3E3-076D-FF4F-047C-D0260FD0D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6864065" y="5984864"/>
              <a:ext cx="960128" cy="466348"/>
            </a:xfrm>
            <a:prstGeom prst="rect">
              <a:avLst/>
            </a:prstGeom>
            <a:noFill/>
          </p:spPr>
        </p:pic>
        <p:pic>
          <p:nvPicPr>
            <p:cNvPr id="26" name="Picture 4" descr="Centre Antoine Lacassagne - Centre Antoine Lacassagne">
              <a:extLst>
                <a:ext uri="{FF2B5EF4-FFF2-40B4-BE49-F238E27FC236}">
                  <a16:creationId xmlns:a16="http://schemas.microsoft.com/office/drawing/2014/main" id="{3E4FF111-D4EF-5ACA-CF28-00D3D1A57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10667486" y="5920721"/>
              <a:ext cx="1083865" cy="460607"/>
            </a:xfrm>
            <a:prstGeom prst="rect">
              <a:avLst/>
            </a:prstGeom>
            <a:noFill/>
          </p:spPr>
        </p:pic>
        <p:pic>
          <p:nvPicPr>
            <p:cNvPr id="27" name="Picture 6" descr="RUB-Logo">
              <a:extLst>
                <a:ext uri="{FF2B5EF4-FFF2-40B4-BE49-F238E27FC236}">
                  <a16:creationId xmlns:a16="http://schemas.microsoft.com/office/drawing/2014/main" id="{56E08F49-41D0-C13B-EE00-B3901F7A1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28599" b="33008"/>
            <a:stretch/>
          </p:blipFill>
          <p:spPr bwMode="auto">
            <a:xfrm>
              <a:off x="7944431" y="6058658"/>
              <a:ext cx="1128032" cy="288412"/>
            </a:xfrm>
            <a:prstGeom prst="rect">
              <a:avLst/>
            </a:prstGeom>
            <a:noFill/>
          </p:spPr>
        </p:pic>
        <p:pic>
          <p:nvPicPr>
            <p:cNvPr id="28" name="Image 23">
              <a:extLst>
                <a:ext uri="{FF2B5EF4-FFF2-40B4-BE49-F238E27FC236}">
                  <a16:creationId xmlns:a16="http://schemas.microsoft.com/office/drawing/2014/main" id="{B62D6D0D-4165-BFFA-18CD-FB87CAC4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4058" b="9608"/>
            <a:stretch/>
          </p:blipFill>
          <p:spPr bwMode="auto">
            <a:xfrm>
              <a:off x="9867800" y="5949280"/>
              <a:ext cx="610931" cy="466348"/>
            </a:xfrm>
            <a:prstGeom prst="rect">
              <a:avLst/>
            </a:prstGeom>
          </p:spPr>
        </p:pic>
        <p:pic>
          <p:nvPicPr>
            <p:cNvPr id="29" name="Picture 8" descr="West German Proton Therapy Center Essen – THERADNET">
              <a:extLst>
                <a:ext uri="{FF2B5EF4-FFF2-40B4-BE49-F238E27FC236}">
                  <a16:creationId xmlns:a16="http://schemas.microsoft.com/office/drawing/2014/main" id="{B46974EC-C4A5-B506-8A0E-98C7B0E2A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9239828" y="5975840"/>
              <a:ext cx="460607" cy="460607"/>
            </a:xfrm>
            <a:prstGeom prst="rect">
              <a:avLst/>
            </a:prstGeom>
            <a:noFill/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F64074F-C020-49B9-B52C-015E0B633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2006" y="3467975"/>
            <a:ext cx="2999194" cy="16583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E5B24E-CB69-4A7C-953D-1A1467959E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8145" y="3320256"/>
            <a:ext cx="2141683" cy="195381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4D07D5B-14B6-41B4-BDE4-8D9165191F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0528" y="2664563"/>
            <a:ext cx="2191139" cy="31961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F2FCE-E707-408C-93BA-50B9E16E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06"/>
            <a:ext cx="10515600" cy="1883207"/>
          </a:xfrm>
        </p:spPr>
        <p:txBody>
          <a:bodyPr/>
          <a:lstStyle/>
          <a:p>
            <a:r>
              <a:rPr lang="en-US" dirty="0"/>
              <a:t>Focus </a:t>
            </a:r>
            <a:r>
              <a:rPr lang="en-US" dirty="0" err="1"/>
              <a:t>faits</a:t>
            </a:r>
            <a:r>
              <a:rPr lang="en-US" dirty="0"/>
              <a:t> </a:t>
            </a:r>
            <a:r>
              <a:rPr lang="en-US" dirty="0" err="1"/>
              <a:t>marquants</a:t>
            </a:r>
            <a:r>
              <a:rPr lang="en-US" dirty="0"/>
              <a:t> </a:t>
            </a:r>
            <a:r>
              <a:rPr lang="en-US" dirty="0" err="1"/>
              <a:t>équipes</a:t>
            </a:r>
            <a:r>
              <a:rPr lang="en-US" dirty="0"/>
              <a:t> 2020-2024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74F3B8-91CB-4705-BEEE-40DB3EB4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392" y="3098313"/>
            <a:ext cx="105156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Caen</a:t>
            </a:r>
            <a:r>
              <a:rPr lang="en-US" dirty="0">
                <a:solidFill>
                  <a:schemeClr val="tx1"/>
                </a:solidFill>
              </a:rPr>
              <a:t>: LPC Caen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Strasbourg</a:t>
            </a:r>
            <a:r>
              <a:rPr lang="en-US" dirty="0">
                <a:solidFill>
                  <a:schemeClr val="tx1"/>
                </a:solidFill>
              </a:rPr>
              <a:t>: IPHC – </a:t>
            </a:r>
            <a:r>
              <a:rPr lang="en-US" dirty="0" err="1">
                <a:solidFill>
                  <a:schemeClr val="tx1"/>
                </a:solidFill>
              </a:rPr>
              <a:t>équipe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260DEF45-E7B8-437E-AED8-EB70C959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B7302E-89A8-4299-A5F0-907A437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87F196-3D23-4253-A92C-D5AD1323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87" y="2971295"/>
            <a:ext cx="1146484" cy="9154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AD6E4A-09BD-4BFE-9AE2-92271B4A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80" y="3097613"/>
            <a:ext cx="1851074" cy="39489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A1FE7B4-66B3-4C23-BD5D-B99F2660376C}"/>
              </a:ext>
            </a:extLst>
          </p:cNvPr>
          <p:cNvSpPr txBox="1">
            <a:spLocks/>
          </p:cNvSpPr>
          <p:nvPr/>
        </p:nvSpPr>
        <p:spPr>
          <a:xfrm>
            <a:off x="7153839" y="3098312"/>
            <a:ext cx="4830934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GANIL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</a:rPr>
              <a:t>Palaiseau</a:t>
            </a:r>
            <a:r>
              <a:rPr lang="en-US" dirty="0">
                <a:solidFill>
                  <a:schemeClr val="tx1"/>
                </a:solidFill>
              </a:rPr>
              <a:t>: LLR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Image 23">
            <a:extLst>
              <a:ext uri="{FF2B5EF4-FFF2-40B4-BE49-F238E27FC236}">
                <a16:creationId xmlns:a16="http://schemas.microsoft.com/office/drawing/2014/main" id="{C8F4877A-423C-4865-B619-766CCDC71B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58" b="9608"/>
          <a:stretch/>
        </p:blipFill>
        <p:spPr bwMode="auto">
          <a:xfrm>
            <a:off x="5511803" y="3848406"/>
            <a:ext cx="843859" cy="6441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F22BAF-5A6D-4676-BCEF-3EFDCE4DD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6" y="3856458"/>
            <a:ext cx="1078814" cy="74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73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69B0017-6110-4C76-B3DA-EBF9DD848D56}"/>
              </a:ext>
            </a:extLst>
          </p:cNvPr>
          <p:cNvSpPr/>
          <p:nvPr/>
        </p:nvSpPr>
        <p:spPr>
          <a:xfrm>
            <a:off x="9653087" y="0"/>
            <a:ext cx="2538913" cy="922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95FE5B-4827-41D2-80F8-E80A7DCA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9079"/>
            <a:ext cx="11358837" cy="1208118"/>
          </a:xfrm>
        </p:spPr>
        <p:txBody>
          <a:bodyPr>
            <a:normAutofit/>
          </a:bodyPr>
          <a:lstStyle/>
          <a:p>
            <a:r>
              <a:rPr lang="fr-FR" dirty="0"/>
              <a:t>PEPITES 2020-2024 – LLR </a:t>
            </a:r>
            <a:br>
              <a:rPr lang="fr-FR" sz="3200" dirty="0"/>
            </a:br>
            <a:endParaRPr lang="en-US" sz="2000" b="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C01D6B-FA0F-45EF-8D80-ED208C43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17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36B22F6-A74A-444C-B6DD-105D8E142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32" y="97815"/>
            <a:ext cx="1208014" cy="83090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DAEC8C9-F6B8-4FF9-BF79-469EB2968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392" y="-197751"/>
            <a:ext cx="988922" cy="139932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AB9362E-A24E-4E7C-B94C-F5F4C9B94F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1" y="328450"/>
            <a:ext cx="1360636" cy="36964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37171BE-E079-41F4-81FA-C2DA9EB0D9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89" y="105211"/>
            <a:ext cx="1282257" cy="712365"/>
          </a:xfrm>
          <a:prstGeom prst="rect">
            <a:avLst/>
          </a:prstGeom>
        </p:spPr>
      </p:pic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D99A1EDF-7F0C-4FCE-8538-FD8A7B8C7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47034"/>
            <a:ext cx="10920530" cy="365125"/>
          </a:xfrm>
        </p:spPr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FC30624-98B8-4CC5-860A-6821F3273BE8}"/>
              </a:ext>
            </a:extLst>
          </p:cNvPr>
          <p:cNvSpPr txBox="1"/>
          <p:nvPr/>
        </p:nvSpPr>
        <p:spPr>
          <a:xfrm>
            <a:off x="568829" y="703451"/>
            <a:ext cx="286503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C. </a:t>
            </a:r>
            <a:r>
              <a:rPr lang="fr-FR" sz="1800" b="1" i="1" strike="noStrike" spc="-1" dirty="0" err="1">
                <a:solidFill>
                  <a:srgbClr val="3465A4"/>
                </a:solidFill>
                <a:latin typeface="Arial"/>
                <a:ea typeface="DejaVu Sans"/>
              </a:rPr>
              <a:t>Thiebaux</a:t>
            </a:r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, M. </a:t>
            </a:r>
            <a:r>
              <a:rPr lang="fr-FR" sz="1800" b="1" i="1" strike="noStrike" spc="-1" dirty="0" err="1">
                <a:solidFill>
                  <a:srgbClr val="3465A4"/>
                </a:solidFill>
                <a:latin typeface="Arial"/>
                <a:ea typeface="DejaVu Sans"/>
              </a:rPr>
              <a:t>Verderi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D857F7-7531-4ED0-ACD3-D80F741A2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92" y="1238095"/>
            <a:ext cx="10848975" cy="50673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5E0A711-FD85-43B8-951B-B20C9D506739}"/>
              </a:ext>
            </a:extLst>
          </p:cNvPr>
          <p:cNvSpPr txBox="1"/>
          <p:nvPr/>
        </p:nvSpPr>
        <p:spPr>
          <a:xfrm>
            <a:off x="395339" y="5772271"/>
            <a:ext cx="500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</a:t>
            </a:r>
            <a:r>
              <a:rPr lang="fr-FR" sz="2000" b="1" dirty="0">
                <a:solidFill>
                  <a:schemeClr val="accent2"/>
                </a:solidFill>
                <a:sym typeface="Symbol" panose="05050102010706020507" pitchFamily="18" charset="2"/>
              </a:rPr>
              <a:t> Présentation Christophe THIEBAUX à 9h40</a:t>
            </a:r>
            <a:endParaRPr lang="fr-FR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0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F2FCE-E707-408C-93BA-50B9E16E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06"/>
            <a:ext cx="10515600" cy="1883207"/>
          </a:xfrm>
        </p:spPr>
        <p:txBody>
          <a:bodyPr/>
          <a:lstStyle/>
          <a:p>
            <a:r>
              <a:rPr lang="en-US" dirty="0"/>
              <a:t>Focus </a:t>
            </a:r>
            <a:r>
              <a:rPr lang="en-US" dirty="0" err="1"/>
              <a:t>faits</a:t>
            </a:r>
            <a:r>
              <a:rPr lang="en-US" dirty="0"/>
              <a:t> </a:t>
            </a:r>
            <a:r>
              <a:rPr lang="en-US" dirty="0" err="1"/>
              <a:t>marquants</a:t>
            </a:r>
            <a:r>
              <a:rPr lang="en-US" dirty="0"/>
              <a:t> </a:t>
            </a:r>
            <a:r>
              <a:rPr lang="en-US" dirty="0" err="1"/>
              <a:t>équipes</a:t>
            </a:r>
            <a:r>
              <a:rPr lang="en-US" dirty="0"/>
              <a:t> 2020-2024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74F3B8-91CB-4705-BEEE-40DB3EB4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392" y="3098313"/>
            <a:ext cx="10515600" cy="321012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Caen</a:t>
            </a:r>
            <a:r>
              <a:rPr lang="en-US" dirty="0">
                <a:solidFill>
                  <a:schemeClr val="tx1"/>
                </a:solidFill>
              </a:rPr>
              <a:t>: LPC Caen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Strasbourg</a:t>
            </a:r>
            <a:r>
              <a:rPr lang="en-US" dirty="0">
                <a:solidFill>
                  <a:schemeClr val="tx1"/>
                </a:solidFill>
              </a:rPr>
              <a:t>: IPHC – </a:t>
            </a:r>
            <a:r>
              <a:rPr lang="en-US" dirty="0" err="1">
                <a:solidFill>
                  <a:schemeClr val="tx1"/>
                </a:solidFill>
              </a:rPr>
              <a:t>équipe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Orsay: </a:t>
            </a:r>
            <a:r>
              <a:rPr lang="en-US" dirty="0" err="1">
                <a:solidFill>
                  <a:schemeClr val="tx1"/>
                </a:solidFill>
              </a:rPr>
              <a:t>Institut</a:t>
            </a:r>
            <a:r>
              <a:rPr lang="en-US" dirty="0">
                <a:solidFill>
                  <a:schemeClr val="tx1"/>
                </a:solidFill>
              </a:rPr>
              <a:t> Curie </a:t>
            </a:r>
          </a:p>
          <a:p>
            <a:endParaRPr lang="en-US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260DEF45-E7B8-437E-AED8-EB70C959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B7302E-89A8-4299-A5F0-907A437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87F196-3D23-4253-A92C-D5AD1323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87" y="2971295"/>
            <a:ext cx="1146484" cy="9154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AD6E4A-09BD-4BFE-9AE2-92271B4A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80" y="3097613"/>
            <a:ext cx="1851074" cy="39489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A1FE7B4-66B3-4C23-BD5D-B99F2660376C}"/>
              </a:ext>
            </a:extLst>
          </p:cNvPr>
          <p:cNvSpPr txBox="1">
            <a:spLocks/>
          </p:cNvSpPr>
          <p:nvPr/>
        </p:nvSpPr>
        <p:spPr>
          <a:xfrm>
            <a:off x="7153839" y="3098312"/>
            <a:ext cx="4830934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GANIL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Palaiseau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LLR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Courier New" panose="02070309020205020404" pitchFamily="49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Courier New" panose="02070309020205020404" pitchFamily="49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23">
            <a:extLst>
              <a:ext uri="{FF2B5EF4-FFF2-40B4-BE49-F238E27FC236}">
                <a16:creationId xmlns:a16="http://schemas.microsoft.com/office/drawing/2014/main" id="{C8F4877A-423C-4865-B619-766CCDC71B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58" b="9608"/>
          <a:stretch/>
        </p:blipFill>
        <p:spPr bwMode="auto">
          <a:xfrm>
            <a:off x="5511803" y="3848406"/>
            <a:ext cx="843859" cy="6441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F22BAF-5A6D-4676-BCEF-3EFDCE4DD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6" y="3856458"/>
            <a:ext cx="1078814" cy="7420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8AFD90-2B6F-444D-8A14-4C8B585E79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78" y="4552317"/>
            <a:ext cx="1146485" cy="11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3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3602B-64FC-1543-97BD-1F612A59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58" y="146155"/>
            <a:ext cx="8559537" cy="1001066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latin typeface="+mn-lt"/>
              </a:rPr>
              <a:t>Institut Curie – Centre de Recherche/U1021/UMR3347/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Réparation, Radiations et thérapies innovantes anticancer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FDB8CD-688D-9D44-9C9C-D49B6E62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19</a:t>
            </a:fld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BEB8BE6-A13C-D047-B101-78A24685D06E}"/>
              </a:ext>
            </a:extLst>
          </p:cNvPr>
          <p:cNvSpPr txBox="1"/>
          <p:nvPr/>
        </p:nvSpPr>
        <p:spPr>
          <a:xfrm>
            <a:off x="7260450" y="1239278"/>
            <a:ext cx="3635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Faits marquants 2020-2024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AA41829-0025-01BB-B9B9-A4FC9CE7DEAA}"/>
              </a:ext>
            </a:extLst>
          </p:cNvPr>
          <p:cNvGrpSpPr/>
          <p:nvPr/>
        </p:nvGrpSpPr>
        <p:grpSpPr>
          <a:xfrm>
            <a:off x="1054102" y="1239278"/>
            <a:ext cx="3394904" cy="830721"/>
            <a:chOff x="1054102" y="1239278"/>
            <a:chExt cx="3394904" cy="83072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A074E30-AA79-0C9E-5BA8-82CDEEFCEFA7}"/>
                </a:ext>
              </a:extLst>
            </p:cNvPr>
            <p:cNvSpPr txBox="1"/>
            <p:nvPr/>
          </p:nvSpPr>
          <p:spPr>
            <a:xfrm>
              <a:off x="1412566" y="1700667"/>
              <a:ext cx="2677977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Radiothérapies innovantes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2E9ED18-36B4-5682-9ABA-CEE3E4E11A66}"/>
                </a:ext>
              </a:extLst>
            </p:cNvPr>
            <p:cNvSpPr txBox="1"/>
            <p:nvPr/>
          </p:nvSpPr>
          <p:spPr>
            <a:xfrm>
              <a:off x="1054102" y="1239278"/>
              <a:ext cx="3394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Sous-groupe d’appartenance GDR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F7FE34F-5C01-2768-2E45-B863E79CCCD5}"/>
              </a:ext>
            </a:extLst>
          </p:cNvPr>
          <p:cNvGrpSpPr/>
          <p:nvPr/>
        </p:nvGrpSpPr>
        <p:grpSpPr>
          <a:xfrm>
            <a:off x="1303882" y="2565918"/>
            <a:ext cx="2895344" cy="1014008"/>
            <a:chOff x="1303882" y="2414992"/>
            <a:chExt cx="2895344" cy="101400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BFD90F7-F451-CFBC-B7D7-CAF543AC210D}"/>
                </a:ext>
              </a:extLst>
            </p:cNvPr>
            <p:cNvSpPr txBox="1"/>
            <p:nvPr/>
          </p:nvSpPr>
          <p:spPr>
            <a:xfrm>
              <a:off x="1303882" y="2414992"/>
              <a:ext cx="28953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Thématique générale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5794D73-6E99-1C4E-9270-37F815A7764C}"/>
                </a:ext>
              </a:extLst>
            </p:cNvPr>
            <p:cNvSpPr txBox="1"/>
            <p:nvPr/>
          </p:nvSpPr>
          <p:spPr>
            <a:xfrm>
              <a:off x="1543948" y="3028890"/>
              <a:ext cx="2415213" cy="4001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2000" b="1" dirty="0"/>
                <a:t>Radiothérapie FLASH</a:t>
              </a:r>
            </a:p>
          </p:txBody>
        </p:sp>
      </p:grpSp>
      <p:pic>
        <p:nvPicPr>
          <p:cNvPr id="25" name="Image 24" descr="Une image contenant intérieur, mur, évier, machine&#10;&#10;Description générée automatiquement">
            <a:extLst>
              <a:ext uri="{FF2B5EF4-FFF2-40B4-BE49-F238E27FC236}">
                <a16:creationId xmlns:a16="http://schemas.microsoft.com/office/drawing/2014/main" id="{A38D2F4F-D1E6-5E11-298F-16E85CF5B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00" y="1700667"/>
            <a:ext cx="2718393" cy="21531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AC0C47C9-D5A7-8B3A-A89C-AD37830789E2}"/>
              </a:ext>
            </a:extLst>
          </p:cNvPr>
          <p:cNvGrpSpPr/>
          <p:nvPr/>
        </p:nvGrpSpPr>
        <p:grpSpPr>
          <a:xfrm>
            <a:off x="194643" y="4075845"/>
            <a:ext cx="5113822" cy="1774034"/>
            <a:chOff x="194643" y="4075845"/>
            <a:chExt cx="5113822" cy="1774034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1E13637-44C8-5DC8-2F4C-6B9608118F10}"/>
                </a:ext>
              </a:extLst>
            </p:cNvPr>
            <p:cNvSpPr txBox="1"/>
            <p:nvPr/>
          </p:nvSpPr>
          <p:spPr>
            <a:xfrm>
              <a:off x="461920" y="4075845"/>
              <a:ext cx="4579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Collaborations (intra et extra GDR)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5122EA9-60C8-9672-5760-A1A5A5360E7B}"/>
                </a:ext>
              </a:extLst>
            </p:cNvPr>
            <p:cNvSpPr txBox="1"/>
            <p:nvPr/>
          </p:nvSpPr>
          <p:spPr>
            <a:xfrm>
              <a:off x="194643" y="4680328"/>
              <a:ext cx="511382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FR" sz="1400" dirty="0"/>
                <a:t>Détecteurs Ultra-Haut Débit de Dose (Université La </a:t>
              </a:r>
              <a:r>
                <a:rPr lang="fr-FR" sz="1400" dirty="0" err="1"/>
                <a:t>Sapienza</a:t>
              </a:r>
              <a:r>
                <a:rPr lang="fr-FR" sz="1400" dirty="0"/>
                <a:t>, Rome; Centre National de Microélectronique, Barcelone) 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/>
                <a:t>Système de monitoring faisceau (Jean-Marc Fontbonne, </a:t>
              </a:r>
              <a:r>
                <a:rPr lang="fr-FR" sz="1400" dirty="0" err="1"/>
                <a:t>LPCaen</a:t>
              </a:r>
              <a:r>
                <a:rPr lang="fr-FR" sz="1400" dirty="0"/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/>
                <a:t>Accélérateur « jumeau » (Université d’Anvers)</a:t>
              </a:r>
            </a:p>
            <a:p>
              <a:pPr marL="285750" indent="-285750">
                <a:buFontTx/>
                <a:buChar char="-"/>
              </a:pPr>
              <a:r>
                <a:rPr lang="fr-FR" sz="1400" dirty="0"/>
                <a:t>Accélérateur laser-plasma (Alessandro </a:t>
              </a:r>
              <a:r>
                <a:rPr lang="fr-FR" sz="1400" dirty="0" err="1"/>
                <a:t>Flacco</a:t>
              </a:r>
              <a:r>
                <a:rPr lang="fr-FR" sz="1400" dirty="0"/>
                <a:t>, LOA)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C4E699D-8DEF-B28D-14CE-4E2E8ECA34CB}"/>
              </a:ext>
            </a:extLst>
          </p:cNvPr>
          <p:cNvGrpSpPr/>
          <p:nvPr/>
        </p:nvGrpSpPr>
        <p:grpSpPr>
          <a:xfrm>
            <a:off x="6094116" y="3582189"/>
            <a:ext cx="5704184" cy="1103602"/>
            <a:chOff x="5973466" y="3715539"/>
            <a:chExt cx="5704184" cy="110360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09EADDF4-73B6-7197-463E-9AFD521D4270}"/>
                </a:ext>
              </a:extLst>
            </p:cNvPr>
            <p:cNvSpPr txBox="1"/>
            <p:nvPr/>
          </p:nvSpPr>
          <p:spPr>
            <a:xfrm>
              <a:off x="6682391" y="4172155"/>
              <a:ext cx="4995259" cy="6469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</a:lstStyle>
            <a:p>
              <a:pPr marL="108000"/>
              <a:r>
                <a:rPr lang="fr-FR" sz="1600" dirty="0"/>
                <a:t>Installation de l’accélérateur d’électrons (7 MeV) à Ultra-Haut Débit de Dose </a:t>
              </a:r>
              <a:r>
                <a:rPr lang="fr-FR" sz="1600" b="1" i="1" dirty="0" err="1"/>
                <a:t>ElectronFLASH</a:t>
              </a:r>
              <a:r>
                <a:rPr lang="fr-FR" sz="1600" dirty="0"/>
                <a:t> (</a:t>
              </a:r>
              <a:r>
                <a:rPr lang="fr-FR" sz="1600" dirty="0" err="1"/>
                <a:t>Sordina</a:t>
              </a:r>
              <a:r>
                <a:rPr lang="fr-FR" sz="1600" dirty="0"/>
                <a:t> IORT)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28C09E8-4623-5722-06B4-BC74BC311E0D}"/>
                </a:ext>
              </a:extLst>
            </p:cNvPr>
            <p:cNvSpPr txBox="1"/>
            <p:nvPr/>
          </p:nvSpPr>
          <p:spPr>
            <a:xfrm>
              <a:off x="5973466" y="3715539"/>
              <a:ext cx="934651" cy="9088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b="1" dirty="0"/>
                <a:t>Sept </a:t>
              </a:r>
            </a:p>
            <a:p>
              <a:r>
                <a:rPr lang="fr-FR" b="1" dirty="0"/>
                <a:t>2020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610FEED-FCEF-6B03-16EB-5D39EAE3B102}"/>
              </a:ext>
            </a:extLst>
          </p:cNvPr>
          <p:cNvGrpSpPr/>
          <p:nvPr/>
        </p:nvGrpSpPr>
        <p:grpSpPr>
          <a:xfrm>
            <a:off x="6133004" y="4649671"/>
            <a:ext cx="5704184" cy="1614380"/>
            <a:chOff x="5973466" y="3715539"/>
            <a:chExt cx="5704184" cy="1614380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2E8DBE9-53B5-6EC7-0E9E-AB9570396FD7}"/>
                </a:ext>
              </a:extLst>
            </p:cNvPr>
            <p:cNvSpPr txBox="1"/>
            <p:nvPr/>
          </p:nvSpPr>
          <p:spPr>
            <a:xfrm>
              <a:off x="6682391" y="4172155"/>
              <a:ext cx="4995259" cy="115776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</a:lstStyle>
            <a:p>
              <a:pPr marL="108000"/>
              <a:r>
                <a:rPr lang="fr-FR" sz="1600" dirty="0"/>
                <a:t>Ouverture de l’</a:t>
              </a:r>
              <a:r>
                <a:rPr lang="fr-FR" sz="1600" dirty="0" err="1"/>
                <a:t>ElectronFLASH</a:t>
              </a:r>
              <a:r>
                <a:rPr lang="fr-FR" sz="1600" dirty="0"/>
                <a:t> aux équipes extérieures : Plateforme </a:t>
              </a:r>
              <a:r>
                <a:rPr lang="fr-FR" sz="1600" b="1" i="1" dirty="0"/>
                <a:t>e-FIRE</a:t>
              </a:r>
              <a:r>
                <a:rPr lang="fr-FR" sz="1600" dirty="0"/>
                <a:t> </a:t>
              </a:r>
              <a:r>
                <a:rPr lang="en-GB" sz="1600" dirty="0"/>
                <a:t> – electron FLASH Irradiation Research Environment</a:t>
              </a:r>
            </a:p>
            <a:p>
              <a:pPr marL="108000"/>
              <a:r>
                <a:rPr lang="en-GB" sz="1400" dirty="0"/>
                <a:t>Contacts : </a:t>
              </a:r>
              <a:r>
                <a:rPr lang="en-GB" sz="1400" dirty="0">
                  <a:hlinkClick r:id="rId4"/>
                </a:rPr>
                <a:t>Sophie.Heinrich@curie.fr</a:t>
              </a:r>
              <a:r>
                <a:rPr lang="en-GB" sz="1400" dirty="0"/>
                <a:t>, Charles.fouillade@curie.fr</a:t>
              </a:r>
              <a:endParaRPr lang="fr-FR" sz="1400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EF74134-6FF9-A373-D63A-79E61BC23D5C}"/>
                </a:ext>
              </a:extLst>
            </p:cNvPr>
            <p:cNvSpPr txBox="1"/>
            <p:nvPr/>
          </p:nvSpPr>
          <p:spPr>
            <a:xfrm>
              <a:off x="5973466" y="3715539"/>
              <a:ext cx="917880" cy="9088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b="1" dirty="0" err="1"/>
                <a:t>Oct</a:t>
              </a:r>
              <a:r>
                <a:rPr lang="fr-FR" b="1" dirty="0"/>
                <a:t> </a:t>
              </a:r>
            </a:p>
            <a:p>
              <a:r>
                <a:rPr lang="fr-FR" b="1" dirty="0"/>
                <a:t>2024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0C1996C-79B7-4BD6-9B45-C4B58F15F150}"/>
              </a:ext>
            </a:extLst>
          </p:cNvPr>
          <p:cNvSpPr txBox="1"/>
          <p:nvPr/>
        </p:nvSpPr>
        <p:spPr>
          <a:xfrm>
            <a:off x="8661303" y="714914"/>
            <a:ext cx="2364845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S. Heinrich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5ABF4CEE-73C4-4AC4-811B-A2242590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47034"/>
            <a:ext cx="1092053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</p:spTree>
    <p:extLst>
      <p:ext uri="{BB962C8B-B14F-4D97-AF65-F5344CB8AC3E}">
        <p14:creationId xmlns:p14="http://schemas.microsoft.com/office/powerpoint/2010/main" val="145691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E7FAD-B0C2-4058-9B6D-D592E892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911923"/>
          </a:xfrm>
        </p:spPr>
        <p:txBody>
          <a:bodyPr/>
          <a:lstStyle/>
          <a:p>
            <a:r>
              <a:rPr lang="fr-FR" dirty="0"/>
              <a:t>Organisation de la session: jeudi 10 octobre 24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0B7CE8-58C1-4297-AFDD-8965B05C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92" y="1306285"/>
            <a:ext cx="11808822" cy="5042263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9h: Rachel DELORME</a:t>
            </a:r>
            <a:r>
              <a:rPr lang="fr-FR" dirty="0"/>
              <a:t> (LPSC, Grenoble, 20’) : « Activités équipes du pôle RT: faits marquants des 5 dernières années »</a:t>
            </a:r>
          </a:p>
          <a:p>
            <a:pPr>
              <a:spcAft>
                <a:spcPts val="600"/>
              </a:spcAft>
            </a:pPr>
            <a:r>
              <a:rPr lang="fr-FR" b="1" dirty="0"/>
              <a:t>9h20: Jean LETANG </a:t>
            </a:r>
            <a:r>
              <a:rPr lang="fr-FR" dirty="0"/>
              <a:t>(</a:t>
            </a:r>
            <a:r>
              <a:rPr lang="en-US" dirty="0"/>
              <a:t>CREATIS</a:t>
            </a:r>
            <a:r>
              <a:rPr lang="fr-FR" dirty="0"/>
              <a:t>, Lyon, 20’) : </a:t>
            </a:r>
            <a:r>
              <a:rPr lang="en-US" dirty="0"/>
              <a:t>« </a:t>
            </a:r>
            <a:r>
              <a:rPr lang="fr-FR" dirty="0"/>
              <a:t>Activités laboratoire CREATIS au Centre Léon Bérard (CLB)  »</a:t>
            </a:r>
          </a:p>
          <a:p>
            <a:pPr>
              <a:spcAft>
                <a:spcPts val="600"/>
              </a:spcAft>
            </a:pPr>
            <a:r>
              <a:rPr lang="en-US" b="1" dirty="0"/>
              <a:t>9h40: Christophe THIEBAUX </a:t>
            </a:r>
            <a:r>
              <a:rPr lang="en-US" dirty="0"/>
              <a:t>(LLR, </a:t>
            </a:r>
            <a:r>
              <a:rPr lang="en-US" dirty="0" err="1"/>
              <a:t>Palaiseau</a:t>
            </a:r>
            <a:r>
              <a:rPr lang="en-US" dirty="0"/>
              <a:t>, 20’) : « Status du </a:t>
            </a:r>
            <a:r>
              <a:rPr lang="en-US" dirty="0" err="1"/>
              <a:t>détecteur</a:t>
            </a:r>
            <a:r>
              <a:rPr lang="en-US" dirty="0"/>
              <a:t> PEPITES</a:t>
            </a:r>
            <a:r>
              <a:rPr lang="fr-FR" dirty="0"/>
              <a:t> »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10h: Jayde LIVINGSTONE </a:t>
            </a:r>
            <a:r>
              <a:rPr lang="en-US" dirty="0"/>
              <a:t>(LPSC, Grenoble, 20’) : « </a:t>
            </a:r>
            <a:r>
              <a:rPr lang="fr-FR" dirty="0"/>
              <a:t>Développements des détecteurs Diamant pour le médical au LPSC »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fr-FR" sz="2700" dirty="0">
                <a:solidFill>
                  <a:schemeClr val="accent2"/>
                </a:solidFill>
              </a:rPr>
              <a:t>Pause café</a:t>
            </a:r>
            <a:endParaRPr lang="en-US" sz="2700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/>
              <a:t>10h50: J.F. ADAM </a:t>
            </a:r>
            <a:r>
              <a:rPr lang="en-US" dirty="0"/>
              <a:t>(STROBE, Grenoble, 20’) : « Development of a medical physics suite for microbeam radiation therapy</a:t>
            </a:r>
            <a:r>
              <a:rPr lang="fr-FR" dirty="0"/>
              <a:t> »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11h10: Gauthier DAVIAU </a:t>
            </a:r>
            <a:r>
              <a:rPr lang="en-US" dirty="0"/>
              <a:t>(GANIL, Caen 20’) : "</a:t>
            </a:r>
            <a:r>
              <a:rPr lang="fr-FR" dirty="0"/>
              <a:t> </a:t>
            </a:r>
            <a:r>
              <a:rPr lang="en-US" dirty="0"/>
              <a:t>Development of a 3-dimension scintillation dosimeter for small irradiation 					fields control in pencil beam scanning proton therapy "</a:t>
            </a:r>
          </a:p>
          <a:p>
            <a:pPr>
              <a:spcAft>
                <a:spcPts val="600"/>
              </a:spcAft>
            </a:pPr>
            <a:r>
              <a:rPr lang="en-US" b="1" dirty="0"/>
              <a:t>11h30: Thao Nguyen PHAM </a:t>
            </a:r>
            <a:r>
              <a:rPr lang="en-US" dirty="0"/>
              <a:t>(LPC, Caen, 20’) : "</a:t>
            </a:r>
            <a:r>
              <a:rPr lang="fr-FR" dirty="0"/>
              <a:t> </a:t>
            </a:r>
            <a:r>
              <a:rPr lang="en-US" dirty="0"/>
              <a:t>Predictive Modeling Approach for Assessing Optical Toxicity in Proton 					Therapy“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5"/>
                </a:solidFill>
                <a:sym typeface="Wingdings" panose="05000000000000000000" pitchFamily="2" charset="2"/>
              </a:rPr>
              <a:t>en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accent5"/>
                </a:solidFill>
                <a:sym typeface="Wingdings" panose="05000000000000000000" pitchFamily="2" charset="2"/>
              </a:rPr>
              <a:t>distanciel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r-FR" sz="2700" dirty="0">
                <a:solidFill>
                  <a:schemeClr val="accent2"/>
                </a:solidFill>
              </a:rPr>
              <a:t>11h50 : Session « transverse Modélisation »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2400" dirty="0">
                <a:solidFill>
                  <a:schemeClr val="accent2"/>
                </a:solidFill>
              </a:rPr>
              <a:t>Session « transverse Modélisation » :</a:t>
            </a:r>
            <a:r>
              <a:rPr lang="en-US" sz="2400" b="1" dirty="0"/>
              <a:t> 14h05: Maxime JACQUET</a:t>
            </a:r>
            <a:r>
              <a:rPr lang="en-US" sz="2400" dirty="0"/>
              <a:t> (CREATIS, Lyon, 20’) : "</a:t>
            </a:r>
            <a:r>
              <a:rPr lang="fr-FR" sz="2400" dirty="0"/>
              <a:t>Réduction de variance pour le calcul Monte-Carlo des 								doses hors-champs en radiothérapie </a:t>
            </a:r>
            <a:r>
              <a:rPr lang="en-US" sz="2400" dirty="0"/>
              <a:t>“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2400" dirty="0">
                <a:solidFill>
                  <a:schemeClr val="accent2"/>
                </a:solidFill>
              </a:rPr>
              <a:t>Session « Imagerie » :</a:t>
            </a:r>
            <a:r>
              <a:rPr lang="en-US" sz="2400" b="1" dirty="0"/>
              <a:t> 9 Oct –: A. ANDRE</a:t>
            </a:r>
            <a:r>
              <a:rPr lang="en-US" sz="2400" dirty="0"/>
              <a:t> (LPSC, Grenoble), </a:t>
            </a:r>
            <a:r>
              <a:rPr lang="en-US" sz="2400" b="1" dirty="0"/>
              <a:t>A. GARNIER </a:t>
            </a:r>
            <a:r>
              <a:rPr lang="en-US" sz="2400" dirty="0"/>
              <a:t>(CPPM, Marseille) &amp; </a:t>
            </a:r>
            <a:r>
              <a:rPr lang="en-US" sz="2400" b="1" dirty="0"/>
              <a:t>M. PINSON (LPSC) </a:t>
            </a:r>
            <a:r>
              <a:rPr lang="en-US" sz="2400" dirty="0"/>
              <a:t>: </a:t>
            </a:r>
            <a:r>
              <a:rPr lang="fr-FR" sz="2400" dirty="0"/>
              <a:t>3 présentations projet TIARA.</a:t>
            </a:r>
            <a:endParaRPr lang="en-US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CDBD72-35F2-467F-A1F5-C1EB43FC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92875"/>
            <a:ext cx="10920530" cy="365125"/>
          </a:xfrm>
        </p:spPr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BC6694-C857-4DD0-92D5-809055E9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123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1">
            <a:extLst>
              <a:ext uri="{FF2B5EF4-FFF2-40B4-BE49-F238E27FC236}">
                <a16:creationId xmlns:a16="http://schemas.microsoft.com/office/drawing/2014/main" id="{C1A4E3EF-8F0D-196B-2664-2BB65CED4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6856" flipV="1">
            <a:off x="11244765" y="3336021"/>
            <a:ext cx="947235" cy="10400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79A4E6-4457-CB0B-E8F6-7EBD5B489BD4}"/>
              </a:ext>
            </a:extLst>
          </p:cNvPr>
          <p:cNvSpPr txBox="1"/>
          <p:nvPr/>
        </p:nvSpPr>
        <p:spPr>
          <a:xfrm>
            <a:off x="8235656" y="5110617"/>
            <a:ext cx="3727119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u="sng" dirty="0"/>
              <a:t>Laboratoire de la casemate</a:t>
            </a:r>
          </a:p>
          <a:p>
            <a:r>
              <a:rPr lang="fr-FR" sz="1200" dirty="0"/>
              <a:t>Zone « publique » de radioprotection, Zone d’animalerie conventionnelle Curie. 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Micro-scanner petit animal (1)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Chambre à hypoxie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Incubateur de cellules (3 – 20% O2)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Hotte chimique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752964E-14C1-FD74-C6C3-78EC26736077}"/>
              </a:ext>
            </a:extLst>
          </p:cNvPr>
          <p:cNvSpPr txBox="1"/>
          <p:nvPr/>
        </p:nvSpPr>
        <p:spPr>
          <a:xfrm>
            <a:off x="257449" y="1674180"/>
            <a:ext cx="27720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u="sng" dirty="0"/>
              <a:t>Faisceaux </a:t>
            </a:r>
            <a:r>
              <a:rPr lang="fr-FR" sz="1200" u="sng" dirty="0" err="1"/>
              <a:t>ElectronFLASH</a:t>
            </a:r>
            <a:endParaRPr lang="fr-FR" sz="1200" u="sng" dirty="0"/>
          </a:p>
          <a:p>
            <a:pPr marL="285750" indent="-285750">
              <a:buFontTx/>
              <a:buChar char="-"/>
            </a:pPr>
            <a:r>
              <a:rPr lang="fr-FR" sz="1200" dirty="0"/>
              <a:t>électrons 5 – 7 MeV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IR verticale ou horizontale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Champ homogène &gt; 10 cm Ø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Collimation réglable pour IR localisée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Anesthésie gazeuse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Dose-par-pulse : 0.05 – 20 Gy 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Débit de dose : 0.1 –  4000 Gy/s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9BD000-C5D6-7B46-1F77-D75D7DF6945B}"/>
              </a:ext>
            </a:extLst>
          </p:cNvPr>
          <p:cNvSpPr txBox="1"/>
          <p:nvPr/>
        </p:nvSpPr>
        <p:spPr>
          <a:xfrm>
            <a:off x="6822270" y="1674180"/>
            <a:ext cx="312107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u="sng" dirty="0">
                <a:sym typeface="Wingdings" panose="05000000000000000000" pitchFamily="2" charset="2"/>
              </a:rPr>
              <a:t>Débit et dose/pulse </a:t>
            </a:r>
            <a:r>
              <a:rPr lang="fr-FR" sz="1200" dirty="0">
                <a:sym typeface="Wingdings" panose="05000000000000000000" pitchFamily="2" charset="2"/>
              </a:rPr>
              <a:t>ajustables en réglant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la durée du pulse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la fréquence de répétition des pulses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la longueur de l’applicateur</a:t>
            </a:r>
            <a:endParaRPr lang="fr-FR" sz="1200" dirty="0"/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DD775A04-587F-4D0D-9419-3CE4B255736C}"/>
              </a:ext>
            </a:extLst>
          </p:cNvPr>
          <p:cNvGrpSpPr/>
          <p:nvPr/>
        </p:nvGrpSpPr>
        <p:grpSpPr>
          <a:xfrm>
            <a:off x="257449" y="4268734"/>
            <a:ext cx="7345052" cy="2465263"/>
            <a:chOff x="747955" y="4214230"/>
            <a:chExt cx="7345052" cy="2465263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D166FC3-AAD8-8B64-A8DF-FDC497ADDB27}"/>
                </a:ext>
              </a:extLst>
            </p:cNvPr>
            <p:cNvSpPr txBox="1"/>
            <p:nvPr/>
          </p:nvSpPr>
          <p:spPr>
            <a:xfrm>
              <a:off x="747955" y="4274615"/>
              <a:ext cx="3333062" cy="19389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u="sng" dirty="0"/>
                <a:t>Effet « FLASH » démontré</a:t>
              </a:r>
            </a:p>
            <a:p>
              <a:r>
                <a:rPr lang="fr-FR" sz="1200" b="1" dirty="0"/>
                <a:t>Préservation des tissus sains</a:t>
              </a:r>
            </a:p>
            <a:p>
              <a:pPr marL="285750" indent="-285750">
                <a:buFontTx/>
                <a:buChar char="-"/>
              </a:pPr>
              <a:r>
                <a:rPr lang="fr-FR" sz="1200" dirty="0"/>
                <a:t>In vivo : fibrose pulmonaire (1), préservation des cryptes intestinales </a:t>
              </a:r>
            </a:p>
            <a:p>
              <a:pPr marL="285750" indent="-285750">
                <a:buFontTx/>
                <a:buChar char="-"/>
              </a:pPr>
              <a:r>
                <a:rPr lang="fr-FR" sz="1200" dirty="0"/>
                <a:t>Ex vivo : prolifération cellulaire dans le tissu pulmonaire murin et </a:t>
              </a:r>
              <a:r>
                <a:rPr lang="fr-FR" sz="1200" b="1" dirty="0"/>
                <a:t>humain </a:t>
              </a:r>
              <a:r>
                <a:rPr lang="fr-FR" sz="1200" dirty="0"/>
                <a:t>(2)</a:t>
              </a:r>
            </a:p>
            <a:p>
              <a:pPr marL="285750" indent="-285750">
                <a:buFontTx/>
                <a:buChar char="-"/>
              </a:pPr>
              <a:r>
                <a:rPr lang="fr-FR" sz="1200" dirty="0"/>
                <a:t>…</a:t>
              </a:r>
            </a:p>
            <a:p>
              <a:endParaRPr lang="fr-FR" sz="1200" dirty="0"/>
            </a:p>
            <a:p>
              <a:r>
                <a:rPr lang="fr-FR" sz="1200" b="1" dirty="0"/>
                <a:t>Efficacité </a:t>
              </a:r>
              <a:r>
                <a:rPr lang="fr-FR" sz="1200" b="1" dirty="0" err="1"/>
                <a:t>anti-tumorale</a:t>
              </a:r>
              <a:r>
                <a:rPr lang="fr-FR" sz="1200" b="1" dirty="0"/>
                <a:t> préservée </a:t>
              </a:r>
              <a:r>
                <a:rPr lang="fr-FR" sz="1200" dirty="0"/>
                <a:t>in vitro et in vivo (A549, TP1-Luc).</a:t>
              </a:r>
            </a:p>
          </p:txBody>
        </p:sp>
        <p:pic>
          <p:nvPicPr>
            <p:cNvPr id="40" name="Image 39" descr="Une image contenant texte, capture d’écran, diagramme, ligne&#10;&#10;Description générée automatiquement">
              <a:extLst>
                <a:ext uri="{FF2B5EF4-FFF2-40B4-BE49-F238E27FC236}">
                  <a16:creationId xmlns:a16="http://schemas.microsoft.com/office/drawing/2014/main" id="{2A97FAF4-C0BA-6F9A-9D02-FA0BD1C1B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715" t="51111"/>
            <a:stretch/>
          </p:blipFill>
          <p:spPr>
            <a:xfrm>
              <a:off x="6741241" y="5187501"/>
              <a:ext cx="1351766" cy="1491992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A9B33DEA-25D6-7935-0C6B-BCDF560E3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3898" y="4214230"/>
              <a:ext cx="2156795" cy="1193798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DD41CC84-01CE-CF01-8005-523D32FDA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9013" y="6013379"/>
              <a:ext cx="822412" cy="560939"/>
            </a:xfrm>
            <a:prstGeom prst="rect">
              <a:avLst/>
            </a:prstGeom>
          </p:spPr>
        </p:pic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F00E5DBB-DB39-8AAE-80EA-28C10B54E65D}"/>
                </a:ext>
              </a:extLst>
            </p:cNvPr>
            <p:cNvGrpSpPr/>
            <p:nvPr/>
          </p:nvGrpSpPr>
          <p:grpSpPr>
            <a:xfrm>
              <a:off x="5181422" y="5707679"/>
              <a:ext cx="1278573" cy="968017"/>
              <a:chOff x="9553856" y="5137981"/>
              <a:chExt cx="2477260" cy="2105209"/>
            </a:xfrm>
          </p:grpSpPr>
          <p:pic>
            <p:nvPicPr>
              <p:cNvPr id="68" name="Image 67" descr="Une image contenant capture d’écran, Bleu Majorelle, Bleu électrique, art&#10;&#10;Description générée automatiquement">
                <a:extLst>
                  <a:ext uri="{FF2B5EF4-FFF2-40B4-BE49-F238E27FC236}">
                    <a16:creationId xmlns:a16="http://schemas.microsoft.com/office/drawing/2014/main" id="{0544F2D4-EBAC-E2D4-8658-7ED984ADF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6"/>
              <a:stretch/>
            </p:blipFill>
            <p:spPr>
              <a:xfrm rot="5400000">
                <a:off x="9784477" y="4996552"/>
                <a:ext cx="2105209" cy="2388068"/>
              </a:xfrm>
              <a:prstGeom prst="rect">
                <a:avLst/>
              </a:prstGeom>
            </p:spPr>
          </p:pic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73BB1F70-F0E9-1103-AE1B-EEE5214C4188}"/>
                  </a:ext>
                </a:extLst>
              </p:cNvPr>
              <p:cNvSpPr txBox="1"/>
              <p:nvPr/>
            </p:nvSpPr>
            <p:spPr>
              <a:xfrm>
                <a:off x="9553856" y="6619634"/>
                <a:ext cx="2232530" cy="46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F30000"/>
                    </a:solidFill>
                  </a:rPr>
                  <a:t>Cellules </a:t>
                </a:r>
                <a:r>
                  <a:rPr lang="en-US" sz="800" b="1" dirty="0" err="1">
                    <a:solidFill>
                      <a:srgbClr val="F30000"/>
                    </a:solidFill>
                  </a:rPr>
                  <a:t>proliférantes</a:t>
                </a:r>
                <a:endParaRPr lang="en-US" sz="800" b="1" dirty="0">
                  <a:solidFill>
                    <a:srgbClr val="F30000"/>
                  </a:solidFill>
                </a:endParaRPr>
              </a:p>
            </p:txBody>
          </p:sp>
        </p:grpSp>
        <p:sp>
          <p:nvSpPr>
            <p:cNvPr id="71" name="Flèche : droite 70">
              <a:extLst>
                <a:ext uri="{FF2B5EF4-FFF2-40B4-BE49-F238E27FC236}">
                  <a16:creationId xmlns:a16="http://schemas.microsoft.com/office/drawing/2014/main" id="{CF51415F-BA03-5015-6168-BB038E63E776}"/>
                </a:ext>
              </a:extLst>
            </p:cNvPr>
            <p:cNvSpPr/>
            <p:nvPr/>
          </p:nvSpPr>
          <p:spPr>
            <a:xfrm>
              <a:off x="6506029" y="6225247"/>
              <a:ext cx="314102" cy="34907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07C8404F-D19C-0810-5706-5B9DE40E8AF8}"/>
                </a:ext>
              </a:extLst>
            </p:cNvPr>
            <p:cNvSpPr txBox="1"/>
            <p:nvPr/>
          </p:nvSpPr>
          <p:spPr>
            <a:xfrm>
              <a:off x="4219310" y="5665125"/>
              <a:ext cx="6310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(2)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5B3E3800-9031-15E9-1B79-4A28E586A1A4}"/>
                </a:ext>
              </a:extLst>
            </p:cNvPr>
            <p:cNvSpPr txBox="1"/>
            <p:nvPr/>
          </p:nvSpPr>
          <p:spPr>
            <a:xfrm>
              <a:off x="4219310" y="4345764"/>
              <a:ext cx="6310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(1)</a:t>
              </a:r>
            </a:p>
          </p:txBody>
        </p:sp>
      </p:grpSp>
      <p:sp>
        <p:nvSpPr>
          <p:cNvPr id="81" name="ZoneTexte 80">
            <a:extLst>
              <a:ext uri="{FF2B5EF4-FFF2-40B4-BE49-F238E27FC236}">
                <a16:creationId xmlns:a16="http://schemas.microsoft.com/office/drawing/2014/main" id="{77181087-11F5-5AAB-13B4-D374A2FE6C9D}"/>
              </a:ext>
            </a:extLst>
          </p:cNvPr>
          <p:cNvSpPr txBox="1"/>
          <p:nvPr/>
        </p:nvSpPr>
        <p:spPr>
          <a:xfrm>
            <a:off x="8235656" y="4016655"/>
            <a:ext cx="3727119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u="sng" dirty="0"/>
              <a:t>Dosimétrie</a:t>
            </a:r>
            <a:r>
              <a:rPr lang="fr-FR" sz="1200" dirty="0"/>
              <a:t> :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Détecteur diamant FLASH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Monitoring faisceau par Beam </a:t>
            </a:r>
            <a:r>
              <a:rPr lang="fr-FR" sz="1200" dirty="0" err="1"/>
              <a:t>Current</a:t>
            </a:r>
            <a:r>
              <a:rPr lang="fr-FR" sz="1200" dirty="0"/>
              <a:t> Transformer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Dosimétrie 2D par films </a:t>
            </a:r>
            <a:r>
              <a:rPr lang="fr-FR" sz="1200" dirty="0" err="1"/>
              <a:t>Gafchromic</a:t>
            </a:r>
            <a:endParaRPr lang="fr-FR" sz="1200" dirty="0"/>
          </a:p>
          <a:p>
            <a:pPr marL="285750" indent="-285750">
              <a:buFontTx/>
              <a:buChar char="-"/>
            </a:pPr>
            <a:r>
              <a:rPr lang="fr-FR" sz="1200" dirty="0"/>
              <a:t>Chambre d’ionisation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93602B-64FC-1543-97BD-1F612A59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58" y="146155"/>
            <a:ext cx="8559537" cy="1001066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latin typeface="+mn-lt"/>
              </a:rPr>
              <a:t>Institut Curie – Centre de Recherche/U1021/UMR3347/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Réparation, Radiations et thérapies innovantes anticancer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FDB8CD-688D-9D44-9C9C-D49B6E62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20</a:t>
            </a:fld>
            <a:endParaRPr lang="fr-FR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BEB8BE6-A13C-D047-B101-78A24685D06E}"/>
              </a:ext>
            </a:extLst>
          </p:cNvPr>
          <p:cNvSpPr txBox="1"/>
          <p:nvPr/>
        </p:nvSpPr>
        <p:spPr>
          <a:xfrm>
            <a:off x="553022" y="1107605"/>
            <a:ext cx="11328121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20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fr-FR" sz="1800" dirty="0"/>
              <a:t>Plate-forme e - FIRE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166E358-B305-8561-E8E0-1C952DC3CEAD}"/>
              </a:ext>
            </a:extLst>
          </p:cNvPr>
          <p:cNvGrpSpPr>
            <a:grpSpLocks noChangeAspect="1"/>
          </p:cNvGrpSpPr>
          <p:nvPr/>
        </p:nvGrpSpPr>
        <p:grpSpPr>
          <a:xfrm>
            <a:off x="3153931" y="1720462"/>
            <a:ext cx="2713662" cy="988165"/>
            <a:chOff x="677502" y="1845844"/>
            <a:chExt cx="3719964" cy="1354604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26EE597-C96B-1ABB-31B5-39146CAEA7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26898" y="1845844"/>
              <a:ext cx="2270568" cy="1353701"/>
              <a:chOff x="8830737" y="1885333"/>
              <a:chExt cx="3184261" cy="1898441"/>
            </a:xfrm>
          </p:grpSpPr>
          <p:pic>
            <p:nvPicPr>
              <p:cNvPr id="20" name="Image 19" descr="Une image contenant mur, intérieur, personne, Propreté&#10;&#10;Description générée automatiquement">
                <a:extLst>
                  <a:ext uri="{FF2B5EF4-FFF2-40B4-BE49-F238E27FC236}">
                    <a16:creationId xmlns:a16="http://schemas.microsoft.com/office/drawing/2014/main" id="{195DEDF8-44A8-D286-CB40-2A66A4C76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251" r="42903"/>
              <a:stretch/>
            </p:blipFill>
            <p:spPr>
              <a:xfrm>
                <a:off x="8830737" y="1885333"/>
                <a:ext cx="959257" cy="1898441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8AA72D03-E320-633C-3A58-553A65438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3549" r="10802"/>
              <a:stretch/>
            </p:blipFill>
            <p:spPr>
              <a:xfrm>
                <a:off x="9847013" y="1885333"/>
                <a:ext cx="2167985" cy="1898441"/>
              </a:xfrm>
              <a:prstGeom prst="rect">
                <a:avLst/>
              </a:prstGeom>
            </p:spPr>
          </p:pic>
        </p:grp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A29C4A20-8C63-0673-FB06-E4B9ED28D3CA}"/>
                </a:ext>
              </a:extLst>
            </p:cNvPr>
            <p:cNvCxnSpPr/>
            <p:nvPr/>
          </p:nvCxnSpPr>
          <p:spPr>
            <a:xfrm flipV="1">
              <a:off x="2514056" y="1978504"/>
              <a:ext cx="0" cy="398152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Image 5" descr="Une image contenant intérieur, plastique, machine, Instrument scientifique&#10;&#10;Description générée automatiquement">
              <a:extLst>
                <a:ext uri="{FF2B5EF4-FFF2-40B4-BE49-F238E27FC236}">
                  <a16:creationId xmlns:a16="http://schemas.microsoft.com/office/drawing/2014/main" id="{8A85D433-538E-67D9-C069-06AE8D357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882"/>
            <a:stretch/>
          </p:blipFill>
          <p:spPr>
            <a:xfrm>
              <a:off x="677502" y="1845844"/>
              <a:ext cx="1408738" cy="1354604"/>
            </a:xfrm>
            <a:prstGeom prst="rect">
              <a:avLst/>
            </a:prstGeom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01669313-2244-E34E-F09B-1EA45182F7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1556" y="2376656"/>
              <a:ext cx="211763" cy="197211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A684208-E703-944F-0E43-275873E0601A}"/>
              </a:ext>
            </a:extLst>
          </p:cNvPr>
          <p:cNvGrpSpPr>
            <a:grpSpLocks noChangeAspect="1"/>
          </p:cNvGrpSpPr>
          <p:nvPr/>
        </p:nvGrpSpPr>
        <p:grpSpPr>
          <a:xfrm>
            <a:off x="2954093" y="2804742"/>
            <a:ext cx="3228706" cy="1248941"/>
            <a:chOff x="55984" y="3320906"/>
            <a:chExt cx="4312803" cy="1668295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0C6F34C-DF60-36DB-99F3-60930F06A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984" y="3320906"/>
              <a:ext cx="2267170" cy="1668295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AD56AC0-E548-F455-EBC0-D85AFAFF1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7070"/>
            <a:stretch/>
          </p:blipFill>
          <p:spPr>
            <a:xfrm>
              <a:off x="2328805" y="3429000"/>
              <a:ext cx="2039982" cy="1386674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E77272E7-4E04-1D4F-ADEA-597D3F85FE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8976" y="1508112"/>
            <a:ext cx="2634506" cy="166503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F2C94CC-856F-DC4F-249C-47ED264093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2353" y="2731831"/>
            <a:ext cx="3068593" cy="1274495"/>
          </a:xfrm>
          <a:prstGeom prst="rect">
            <a:avLst/>
          </a:prstGeom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6628EEFD-CD0B-142B-4AB2-B5F192DB3633}"/>
              </a:ext>
            </a:extLst>
          </p:cNvPr>
          <p:cNvSpPr txBox="1"/>
          <p:nvPr/>
        </p:nvSpPr>
        <p:spPr>
          <a:xfrm>
            <a:off x="2323307" y="6519446"/>
            <a:ext cx="2500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b="1" dirty="0"/>
              <a:t>Dubail </a:t>
            </a:r>
            <a:r>
              <a:rPr lang="fr-FR" sz="800" b="1" i="1" dirty="0"/>
              <a:t>et al</a:t>
            </a:r>
            <a:r>
              <a:rPr lang="fr-FR" sz="800" b="1" dirty="0"/>
              <a:t>., </a:t>
            </a:r>
            <a:r>
              <a:rPr lang="fr-FR" sz="800" b="1" dirty="0" err="1"/>
              <a:t>Cells</a:t>
            </a:r>
            <a:r>
              <a:rPr lang="fr-FR" sz="800" b="1" dirty="0"/>
              <a:t>, 2023</a:t>
            </a:r>
          </a:p>
          <a:p>
            <a:r>
              <a:rPr lang="fr-FR" sz="800" b="1" dirty="0"/>
              <a:t>Dubail </a:t>
            </a:r>
            <a:r>
              <a:rPr lang="fr-FR" sz="800" b="1" i="1" dirty="0"/>
              <a:t>et al</a:t>
            </a:r>
            <a:r>
              <a:rPr lang="fr-FR" sz="800" b="1" dirty="0"/>
              <a:t>., </a:t>
            </a:r>
            <a:r>
              <a:rPr lang="fr-FR" sz="800" b="1" dirty="0" err="1"/>
              <a:t>Clinical</a:t>
            </a:r>
            <a:r>
              <a:rPr lang="fr-FR" sz="800" b="1" dirty="0"/>
              <a:t> Cancer </a:t>
            </a:r>
            <a:r>
              <a:rPr lang="fr-FR" sz="800" b="1" dirty="0" err="1"/>
              <a:t>Research</a:t>
            </a:r>
            <a:r>
              <a:rPr lang="fr-FR" sz="800" b="1" dirty="0"/>
              <a:t>, in </a:t>
            </a:r>
            <a:r>
              <a:rPr lang="fr-FR" sz="800" b="1" dirty="0" err="1"/>
              <a:t>review</a:t>
            </a:r>
            <a:r>
              <a:rPr lang="fr-FR" sz="800" b="1" dirty="0"/>
              <a:t> </a:t>
            </a:r>
            <a:endParaRPr lang="en-US" sz="800" b="1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B07EC221-6FDC-348A-30F4-44397609F429}"/>
              </a:ext>
            </a:extLst>
          </p:cNvPr>
          <p:cNvSpPr txBox="1"/>
          <p:nvPr/>
        </p:nvSpPr>
        <p:spPr>
          <a:xfrm>
            <a:off x="1169407" y="3686184"/>
            <a:ext cx="25009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b="1" dirty="0"/>
              <a:t>Giuliano </a:t>
            </a:r>
            <a:r>
              <a:rPr lang="fr-FR" sz="800" b="1" i="1" dirty="0"/>
              <a:t>et al</a:t>
            </a:r>
            <a:r>
              <a:rPr lang="fr-FR" sz="800" b="1" dirty="0"/>
              <a:t>., </a:t>
            </a:r>
            <a:r>
              <a:rPr lang="fr-FR" sz="800" b="1" dirty="0" err="1"/>
              <a:t>Applied</a:t>
            </a:r>
            <a:r>
              <a:rPr lang="fr-FR" sz="800" b="1" dirty="0"/>
              <a:t> Sciences, 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4C7974-EB7E-470D-A070-D58AB2999403}"/>
              </a:ext>
            </a:extLst>
          </p:cNvPr>
          <p:cNvSpPr txBox="1"/>
          <p:nvPr/>
        </p:nvSpPr>
        <p:spPr>
          <a:xfrm>
            <a:off x="10049652" y="3721910"/>
            <a:ext cx="16988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b="1" dirty="0"/>
              <a:t>Marinelli </a:t>
            </a:r>
            <a:r>
              <a:rPr lang="fr-FR" sz="800" b="1" i="1" dirty="0"/>
              <a:t>et al</a:t>
            </a:r>
            <a:r>
              <a:rPr lang="fr-FR" sz="800" b="1" dirty="0"/>
              <a:t>., </a:t>
            </a:r>
            <a:r>
              <a:rPr lang="fr-FR" sz="800" b="1" dirty="0" err="1"/>
              <a:t>Medical</a:t>
            </a:r>
            <a:r>
              <a:rPr lang="fr-FR" sz="800" b="1" dirty="0"/>
              <a:t> </a:t>
            </a:r>
            <a:r>
              <a:rPr lang="fr-FR" sz="800" b="1" dirty="0" err="1"/>
              <a:t>Physics</a:t>
            </a:r>
            <a:r>
              <a:rPr lang="fr-FR" sz="800" b="1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836807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F2FCE-E707-408C-93BA-50B9E16E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06"/>
            <a:ext cx="10515600" cy="1883207"/>
          </a:xfrm>
        </p:spPr>
        <p:txBody>
          <a:bodyPr/>
          <a:lstStyle/>
          <a:p>
            <a:r>
              <a:rPr lang="en-US" dirty="0"/>
              <a:t>Focus </a:t>
            </a:r>
            <a:r>
              <a:rPr lang="en-US" dirty="0" err="1"/>
              <a:t>faits</a:t>
            </a:r>
            <a:r>
              <a:rPr lang="en-US" dirty="0"/>
              <a:t> </a:t>
            </a:r>
            <a:r>
              <a:rPr lang="en-US" dirty="0" err="1"/>
              <a:t>marquants</a:t>
            </a:r>
            <a:r>
              <a:rPr lang="en-US" dirty="0"/>
              <a:t> </a:t>
            </a:r>
            <a:r>
              <a:rPr lang="en-US" dirty="0" err="1"/>
              <a:t>équipes</a:t>
            </a:r>
            <a:r>
              <a:rPr lang="en-US" dirty="0"/>
              <a:t> 2020-2024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74F3B8-91CB-4705-BEEE-40DB3EB4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392" y="3098313"/>
            <a:ext cx="10515600" cy="321012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Caen</a:t>
            </a:r>
            <a:r>
              <a:rPr lang="en-US" dirty="0">
                <a:solidFill>
                  <a:schemeClr val="tx1"/>
                </a:solidFill>
              </a:rPr>
              <a:t>: LPC Caen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Strasbourg</a:t>
            </a:r>
            <a:r>
              <a:rPr lang="en-US" dirty="0">
                <a:solidFill>
                  <a:schemeClr val="tx1"/>
                </a:solidFill>
              </a:rPr>
              <a:t>: IPHC – </a:t>
            </a:r>
            <a:r>
              <a:rPr lang="en-US" dirty="0" err="1">
                <a:solidFill>
                  <a:schemeClr val="tx1"/>
                </a:solidFill>
              </a:rPr>
              <a:t>équipe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Orsay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Institut</a:t>
            </a:r>
            <a:r>
              <a:rPr lang="en-US" dirty="0">
                <a:solidFill>
                  <a:schemeClr val="tx1"/>
                </a:solidFill>
              </a:rPr>
              <a:t> Curie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Grenoble</a:t>
            </a:r>
            <a:r>
              <a:rPr lang="en-US" dirty="0">
                <a:solidFill>
                  <a:schemeClr val="tx1"/>
                </a:solidFill>
              </a:rPr>
              <a:t>: LPSC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260DEF45-E7B8-437E-AED8-EB70C959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B7302E-89A8-4299-A5F0-907A437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87F196-3D23-4253-A92C-D5AD1323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87" y="2971295"/>
            <a:ext cx="1146484" cy="9154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AD6E4A-09BD-4BFE-9AE2-92271B4A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80" y="3097613"/>
            <a:ext cx="1851074" cy="39489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A1FE7B4-66B3-4C23-BD5D-B99F2660376C}"/>
              </a:ext>
            </a:extLst>
          </p:cNvPr>
          <p:cNvSpPr txBox="1">
            <a:spLocks/>
          </p:cNvSpPr>
          <p:nvPr/>
        </p:nvSpPr>
        <p:spPr>
          <a:xfrm>
            <a:off x="7153839" y="3098312"/>
            <a:ext cx="4830934" cy="334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GANIL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Palaiseau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LLR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pPr marL="342900" indent="-342900">
              <a:buClr>
                <a:srgbClr val="ED7D3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23">
            <a:extLst>
              <a:ext uri="{FF2B5EF4-FFF2-40B4-BE49-F238E27FC236}">
                <a16:creationId xmlns:a16="http://schemas.microsoft.com/office/drawing/2014/main" id="{C8F4877A-423C-4865-B619-766CCDC71B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58" b="9608"/>
          <a:stretch/>
        </p:blipFill>
        <p:spPr bwMode="auto">
          <a:xfrm>
            <a:off x="5511803" y="3848406"/>
            <a:ext cx="843859" cy="6441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F22BAF-5A6D-4676-BCEF-3EFDCE4DD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6" y="3856458"/>
            <a:ext cx="1078814" cy="7420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8AFD90-2B6F-444D-8A14-4C8B585E79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78" y="4552317"/>
            <a:ext cx="1146485" cy="11582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955148-A641-4E79-B876-C003A7EFD3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97" y="5678936"/>
            <a:ext cx="940410" cy="6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65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22FFF17-D319-4048-A374-5B2B1889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LPSC – </a:t>
            </a:r>
            <a:r>
              <a:rPr lang="en-US" dirty="0" err="1"/>
              <a:t>équipe</a:t>
            </a:r>
            <a:r>
              <a:rPr lang="en-US" dirty="0"/>
              <a:t> PNAM - PGEI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741019-4AF8-4CB1-9EB6-1E3941DC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317FC5B8-8CA9-45CC-923C-84A21950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47034"/>
            <a:ext cx="1092053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CAB5A6-C641-4C00-AA8C-90D37208D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77" y="1161878"/>
            <a:ext cx="10804499" cy="555959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16965C4-DADB-4060-9CEF-F4CCEC25F124}"/>
              </a:ext>
            </a:extLst>
          </p:cNvPr>
          <p:cNvSpPr txBox="1"/>
          <p:nvPr/>
        </p:nvSpPr>
        <p:spPr>
          <a:xfrm>
            <a:off x="7376028" y="625966"/>
            <a:ext cx="3144189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S. </a:t>
            </a:r>
            <a:r>
              <a:rPr lang="fr-FR" sz="1800" b="1" i="1" strike="noStrike" spc="-1" dirty="0" err="1">
                <a:solidFill>
                  <a:srgbClr val="3465A4"/>
                </a:solidFill>
                <a:latin typeface="Arial"/>
                <a:ea typeface="DejaVu Sans"/>
              </a:rPr>
              <a:t>Otmani</a:t>
            </a:r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, D. Dauvergne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103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22FFF17-D319-4048-A374-5B2B1889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LPSC – </a:t>
            </a:r>
            <a:r>
              <a:rPr lang="en-US" dirty="0" err="1"/>
              <a:t>équipe</a:t>
            </a:r>
            <a:r>
              <a:rPr lang="en-US" dirty="0"/>
              <a:t> PNAM - PGEI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741019-4AF8-4CB1-9EB6-1E3941DC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317FC5B8-8CA9-45CC-923C-84A21950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47034"/>
            <a:ext cx="1092053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6965C4-DADB-4060-9CEF-F4CCEC25F124}"/>
              </a:ext>
            </a:extLst>
          </p:cNvPr>
          <p:cNvSpPr txBox="1"/>
          <p:nvPr/>
        </p:nvSpPr>
        <p:spPr>
          <a:xfrm>
            <a:off x="7376028" y="625966"/>
            <a:ext cx="3144189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S. </a:t>
            </a:r>
            <a:r>
              <a:rPr lang="fr-FR" sz="1800" b="1" i="1" strike="noStrike" spc="-1" dirty="0" err="1">
                <a:solidFill>
                  <a:srgbClr val="3465A4"/>
                </a:solidFill>
                <a:latin typeface="Arial"/>
                <a:ea typeface="DejaVu Sans"/>
              </a:rPr>
              <a:t>Otmani</a:t>
            </a:r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, D. Dauvergne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C8DFA3-AB13-4D7B-8162-A8AF7BBE9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6" y="1248819"/>
            <a:ext cx="11712784" cy="50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F2FCE-E707-408C-93BA-50B9E16E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06"/>
            <a:ext cx="10515600" cy="1883207"/>
          </a:xfrm>
        </p:spPr>
        <p:txBody>
          <a:bodyPr/>
          <a:lstStyle/>
          <a:p>
            <a:r>
              <a:rPr lang="en-US" dirty="0"/>
              <a:t>Focus </a:t>
            </a:r>
            <a:r>
              <a:rPr lang="en-US" dirty="0" err="1"/>
              <a:t>faits</a:t>
            </a:r>
            <a:r>
              <a:rPr lang="en-US" dirty="0"/>
              <a:t> </a:t>
            </a:r>
            <a:r>
              <a:rPr lang="en-US" dirty="0" err="1"/>
              <a:t>marquants</a:t>
            </a:r>
            <a:r>
              <a:rPr lang="en-US" dirty="0"/>
              <a:t> </a:t>
            </a:r>
            <a:r>
              <a:rPr lang="en-US" dirty="0" err="1"/>
              <a:t>équipes</a:t>
            </a:r>
            <a:r>
              <a:rPr lang="en-US" dirty="0"/>
              <a:t> 2020-2024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74F3B8-91CB-4705-BEEE-40DB3EB4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392" y="3098313"/>
            <a:ext cx="10515600" cy="321012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Caen</a:t>
            </a:r>
            <a:r>
              <a:rPr lang="en-US" dirty="0">
                <a:solidFill>
                  <a:schemeClr val="tx1"/>
                </a:solidFill>
              </a:rPr>
              <a:t>: LPC Caen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Strasbourg</a:t>
            </a:r>
            <a:r>
              <a:rPr lang="en-US" dirty="0">
                <a:solidFill>
                  <a:schemeClr val="tx1"/>
                </a:solidFill>
              </a:rPr>
              <a:t>: IPHC – </a:t>
            </a:r>
            <a:r>
              <a:rPr lang="en-US" dirty="0" err="1">
                <a:solidFill>
                  <a:schemeClr val="tx1"/>
                </a:solidFill>
              </a:rPr>
              <a:t>équipe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Orsay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Institut</a:t>
            </a:r>
            <a:r>
              <a:rPr lang="en-US" dirty="0">
                <a:solidFill>
                  <a:schemeClr val="tx1"/>
                </a:solidFill>
              </a:rPr>
              <a:t> Curie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Grenoble</a:t>
            </a:r>
            <a:r>
              <a:rPr lang="en-US" dirty="0">
                <a:solidFill>
                  <a:schemeClr val="tx1"/>
                </a:solidFill>
              </a:rPr>
              <a:t>: LPSC</a:t>
            </a:r>
            <a:endParaRPr lang="en-US" sz="3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260DEF45-E7B8-437E-AED8-EB70C959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B7302E-89A8-4299-A5F0-907A437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87F196-3D23-4253-A92C-D5AD1323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87" y="2971295"/>
            <a:ext cx="1146484" cy="9154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AD6E4A-09BD-4BFE-9AE2-92271B4A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80" y="3097613"/>
            <a:ext cx="1851074" cy="39489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A1FE7B4-66B3-4C23-BD5D-B99F2660376C}"/>
              </a:ext>
            </a:extLst>
          </p:cNvPr>
          <p:cNvSpPr txBox="1">
            <a:spLocks/>
          </p:cNvSpPr>
          <p:nvPr/>
        </p:nvSpPr>
        <p:spPr>
          <a:xfrm>
            <a:off x="7153839" y="3098312"/>
            <a:ext cx="4830934" cy="334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GANIL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Palaiseau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LLR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IJCLab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pPr marL="342900" indent="-342900"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Lyon </a:t>
            </a:r>
            <a:r>
              <a:rPr lang="en-US" dirty="0">
                <a:solidFill>
                  <a:schemeClr val="tx1"/>
                </a:solidFill>
              </a:rPr>
              <a:t>: IP2I	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23">
            <a:extLst>
              <a:ext uri="{FF2B5EF4-FFF2-40B4-BE49-F238E27FC236}">
                <a16:creationId xmlns:a16="http://schemas.microsoft.com/office/drawing/2014/main" id="{C8F4877A-423C-4865-B619-766CCDC71B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58" b="9608"/>
          <a:stretch/>
        </p:blipFill>
        <p:spPr bwMode="auto">
          <a:xfrm>
            <a:off x="5511803" y="3848406"/>
            <a:ext cx="843859" cy="6441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F22BAF-5A6D-4676-BCEF-3EFDCE4DD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6" y="3856458"/>
            <a:ext cx="1078814" cy="7420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8AFD90-2B6F-444D-8A14-4C8B585E79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78" y="4552317"/>
            <a:ext cx="1146485" cy="11582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C5450D-AAE4-4214-BDAD-27F397FB4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524" y="4636389"/>
            <a:ext cx="1214593" cy="915410"/>
          </a:xfrm>
          <a:prstGeom prst="rect">
            <a:avLst/>
          </a:prstGeom>
        </p:spPr>
      </p:pic>
      <p:pic>
        <p:nvPicPr>
          <p:cNvPr id="14" name="Google Shape;56;p13">
            <a:extLst>
              <a:ext uri="{FF2B5EF4-FFF2-40B4-BE49-F238E27FC236}">
                <a16:creationId xmlns:a16="http://schemas.microsoft.com/office/drawing/2014/main" id="{62D229CA-2944-4967-8976-AE233179528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20872" y="5489280"/>
            <a:ext cx="1036873" cy="88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955148-A641-4E79-B876-C003A7EFD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97" y="5678936"/>
            <a:ext cx="940410" cy="61895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86F17E8-E3CD-4FBF-8858-756DF2464659}"/>
              </a:ext>
            </a:extLst>
          </p:cNvPr>
          <p:cNvSpPr/>
          <p:nvPr/>
        </p:nvSpPr>
        <p:spPr>
          <a:xfrm rot="21244373">
            <a:off x="834642" y="4769369"/>
            <a:ext cx="9753518" cy="21065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58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FC0CDA5-26B3-465B-907A-A28DCC5E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 </a:t>
            </a:r>
            <a:r>
              <a:rPr lang="fr-FR" dirty="0" err="1"/>
              <a:t>BioALTO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DC958F9-8B79-43C0-A3E9-3DFB9E250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63" y="1272949"/>
            <a:ext cx="7587882" cy="4916247"/>
          </a:xfrm>
        </p:spPr>
        <p:txBody>
          <a:bodyPr/>
          <a:lstStyle/>
          <a:p>
            <a:r>
              <a:rPr lang="en-US" b="1" dirty="0" err="1">
                <a:solidFill>
                  <a:srgbClr val="203864"/>
                </a:solidFill>
                <a:latin typeface="Calibri Light" panose="020F0302020204030204"/>
              </a:rPr>
              <a:t>BioALTO</a:t>
            </a:r>
            <a:r>
              <a:rPr lang="en-US" b="1" dirty="0">
                <a:solidFill>
                  <a:srgbClr val="203864"/>
                </a:solidFill>
                <a:latin typeface="Calibri Light" panose="020F030202020403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 Light" panose="020F0302020204030204"/>
              </a:rPr>
              <a:t>:</a:t>
            </a:r>
            <a:r>
              <a:rPr lang="en-US" sz="3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fr" sz="2400" dirty="0">
                <a:solidFill>
                  <a:schemeClr val="tx1"/>
                </a:solidFill>
              </a:rPr>
              <a:t>développement d’une </a:t>
            </a:r>
            <a:r>
              <a:rPr lang="fr" sz="2400" dirty="0">
                <a:solidFill>
                  <a:schemeClr val="accent6">
                    <a:lumMod val="75000"/>
                  </a:schemeClr>
                </a:solidFill>
              </a:rPr>
              <a:t>plateforme d’irradiation cellulaire sur l’accélérateur ALTO </a:t>
            </a:r>
            <a:r>
              <a:rPr lang="fr" sz="2400" dirty="0">
                <a:solidFill>
                  <a:schemeClr val="tx1"/>
                </a:solidFill>
              </a:rPr>
              <a:t>de l’IJClab </a:t>
            </a:r>
            <a:r>
              <a:rPr lang="en-US" sz="2400" dirty="0">
                <a:solidFill>
                  <a:schemeClr val="tx1"/>
                </a:solidFill>
              </a:rPr>
              <a:t>pour la </a:t>
            </a:r>
            <a:r>
              <a:rPr lang="en-US" sz="2400" dirty="0" err="1">
                <a:solidFill>
                  <a:schemeClr val="tx1"/>
                </a:solidFill>
              </a:rPr>
              <a:t>radiobiologie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des ions de “</a:t>
            </a:r>
            <a:r>
              <a:rPr lang="en-US" sz="2400" dirty="0" err="1">
                <a:solidFill>
                  <a:prstClr val="black"/>
                </a:solidFill>
              </a:rPr>
              <a:t>basse</a:t>
            </a:r>
            <a:r>
              <a:rPr lang="en-US" sz="2400" dirty="0">
                <a:solidFill>
                  <a:prstClr val="black"/>
                </a:solidFill>
              </a:rPr>
              <a:t>” </a:t>
            </a:r>
            <a:r>
              <a:rPr lang="en-US" sz="2400" dirty="0" err="1">
                <a:solidFill>
                  <a:prstClr val="black"/>
                </a:solidFill>
              </a:rPr>
              <a:t>énergie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lvl="1"/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Création du Master Projet IN2P3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(2024-2026) (IJClab-IP2I-LPSC)</a:t>
            </a:r>
          </a:p>
          <a:p>
            <a:pPr lvl="1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Installation de la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ligne d’irradiation «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Radiograaff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» </a:t>
            </a:r>
            <a:r>
              <a:rPr lang="fr-FR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(sans l’enceinte biologie, détecteurs..)</a:t>
            </a:r>
            <a:r>
              <a:rPr lang="fr-FR" sz="2000" dirty="0">
                <a:solidFill>
                  <a:srgbClr val="6AA84F"/>
                </a:solidFill>
              </a:rPr>
              <a:t>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sur un châssis dédié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salle 320</a:t>
            </a:r>
          </a:p>
          <a:p>
            <a:pPr lvl="1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Validation du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moniteur “diamant”            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 le banc de test IP2I avec une source d’</a:t>
            </a:r>
            <a:r>
              <a:rPr lang="fr-FR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241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Am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 transfert sur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BioALTO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2024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528CD5-2734-4FCA-864B-B5E642BB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221319-37B4-48B3-9916-0A4FA43EA8B3}"/>
              </a:ext>
            </a:extLst>
          </p:cNvPr>
          <p:cNvSpPr txBox="1"/>
          <p:nvPr/>
        </p:nvSpPr>
        <p:spPr>
          <a:xfrm>
            <a:off x="7358272" y="452627"/>
            <a:ext cx="3365953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A. </a:t>
            </a:r>
            <a:r>
              <a:rPr lang="fr-FR" sz="1800" b="1" i="1" strike="noStrike" spc="-1" dirty="0" err="1">
                <a:solidFill>
                  <a:srgbClr val="3465A4"/>
                </a:solidFill>
                <a:latin typeface="Arial"/>
                <a:ea typeface="DejaVu Sans"/>
              </a:rPr>
              <a:t>Leite</a:t>
            </a:r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, Q. Mouchard, M. Beuve, </a:t>
            </a:r>
            <a:r>
              <a:rPr lang="fr-FR" sz="1800" b="1" i="1" strike="noStrike" spc="-1" dirty="0" err="1">
                <a:solidFill>
                  <a:srgbClr val="3465A4"/>
                </a:solidFill>
                <a:latin typeface="Arial"/>
                <a:ea typeface="DejaVu Sans"/>
              </a:rPr>
              <a:t>E.Testa</a:t>
            </a:r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, R. Delorme…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Google Shape;56;p13">
            <a:extLst>
              <a:ext uri="{FF2B5EF4-FFF2-40B4-BE49-F238E27FC236}">
                <a16:creationId xmlns:a16="http://schemas.microsoft.com/office/drawing/2014/main" id="{78AB6B92-48CA-456E-AEBC-16270E31783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9825" y="84033"/>
            <a:ext cx="940410" cy="87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9E1D7C-0401-4505-B897-55BCB388B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22" y="62735"/>
            <a:ext cx="1214593" cy="9154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8B7BE1-15BC-4C3E-AD2F-3E7E3AD0B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0746"/>
            <a:ext cx="1154545" cy="759893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728420CB-6B1E-4F60-A617-92C320EF99C4}"/>
              </a:ext>
            </a:extLst>
          </p:cNvPr>
          <p:cNvGrpSpPr/>
          <p:nvPr/>
        </p:nvGrpSpPr>
        <p:grpSpPr>
          <a:xfrm>
            <a:off x="9180945" y="1094110"/>
            <a:ext cx="2778992" cy="2489599"/>
            <a:chOff x="990209" y="896009"/>
            <a:chExt cx="4532583" cy="4298098"/>
          </a:xfrm>
        </p:grpSpPr>
        <p:pic>
          <p:nvPicPr>
            <p:cNvPr id="14" name="Picture 33">
              <a:extLst>
                <a:ext uri="{FF2B5EF4-FFF2-40B4-BE49-F238E27FC236}">
                  <a16:creationId xmlns:a16="http://schemas.microsoft.com/office/drawing/2014/main" id="{5BE1D334-059D-4AB1-AE2E-A1FD62722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32" y="1576728"/>
              <a:ext cx="4142660" cy="2982928"/>
            </a:xfrm>
            <a:prstGeom prst="rect">
              <a:avLst/>
            </a:prstGeom>
          </p:spPr>
        </p:pic>
        <p:sp>
          <p:nvSpPr>
            <p:cNvPr id="15" name="ZoneTexte 31">
              <a:extLst>
                <a:ext uri="{FF2B5EF4-FFF2-40B4-BE49-F238E27FC236}">
                  <a16:creationId xmlns:a16="http://schemas.microsoft.com/office/drawing/2014/main" id="{2A89CA10-F20C-4280-8189-80930B49A3F7}"/>
                </a:ext>
              </a:extLst>
            </p:cNvPr>
            <p:cNvSpPr txBox="1"/>
            <p:nvPr/>
          </p:nvSpPr>
          <p:spPr>
            <a:xfrm>
              <a:off x="990209" y="896009"/>
              <a:ext cx="1895786" cy="600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BioALTO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Image 32">
              <a:extLst>
                <a:ext uri="{FF2B5EF4-FFF2-40B4-BE49-F238E27FC236}">
                  <a16:creationId xmlns:a16="http://schemas.microsoft.com/office/drawing/2014/main" id="{2F49DDB9-FEA3-4AFA-ABE3-FAC871EB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2839793" y="4517869"/>
              <a:ext cx="1993788" cy="676238"/>
            </a:xfrm>
            <a:prstGeom prst="rect">
              <a:avLst/>
            </a:prstGeom>
          </p:spPr>
        </p:pic>
        <p:grpSp>
          <p:nvGrpSpPr>
            <p:cNvPr id="17" name="Groupe 28">
              <a:extLst>
                <a:ext uri="{FF2B5EF4-FFF2-40B4-BE49-F238E27FC236}">
                  <a16:creationId xmlns:a16="http://schemas.microsoft.com/office/drawing/2014/main" id="{C2AD85E7-7738-43C5-A196-673C57E78DCA}"/>
                </a:ext>
              </a:extLst>
            </p:cNvPr>
            <p:cNvGrpSpPr/>
            <p:nvPr/>
          </p:nvGrpSpPr>
          <p:grpSpPr>
            <a:xfrm rot="19821080">
              <a:off x="1994388" y="1395078"/>
              <a:ext cx="255743" cy="774726"/>
              <a:chOff x="1360223" y="723091"/>
              <a:chExt cx="306250" cy="255209"/>
            </a:xfrm>
            <a:solidFill>
              <a:srgbClr val="00B050"/>
            </a:solidFill>
          </p:grpSpPr>
          <p:sp>
            <p:nvSpPr>
              <p:cNvPr id="18" name="Flèche : droite 29">
                <a:extLst>
                  <a:ext uri="{FF2B5EF4-FFF2-40B4-BE49-F238E27FC236}">
                    <a16:creationId xmlns:a16="http://schemas.microsoft.com/office/drawing/2014/main" id="{17E07CFA-AEFB-4EA2-9E1F-74455F6D7859}"/>
                  </a:ext>
                </a:extLst>
              </p:cNvPr>
              <p:cNvSpPr/>
              <p:nvPr/>
            </p:nvSpPr>
            <p:spPr>
              <a:xfrm rot="5400000">
                <a:off x="1385743" y="697571"/>
                <a:ext cx="255209" cy="30625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Flèche : droite 4">
                <a:extLst>
                  <a:ext uri="{FF2B5EF4-FFF2-40B4-BE49-F238E27FC236}">
                    <a16:creationId xmlns:a16="http://schemas.microsoft.com/office/drawing/2014/main" id="{E975FB32-63D9-4A08-8F32-6B92ECA72205}"/>
                  </a:ext>
                </a:extLst>
              </p:cNvPr>
              <p:cNvSpPr txBox="1"/>
              <p:nvPr/>
            </p:nvSpPr>
            <p:spPr>
              <a:xfrm>
                <a:off x="1421473" y="723092"/>
                <a:ext cx="183750" cy="17864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533414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2175FA9-3390-42E4-B1FA-46A82C777BA1}"/>
              </a:ext>
            </a:extLst>
          </p:cNvPr>
          <p:cNvSpPr/>
          <p:nvPr/>
        </p:nvSpPr>
        <p:spPr>
          <a:xfrm>
            <a:off x="9041248" y="3563539"/>
            <a:ext cx="3184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1400" b="1" dirty="0">
                <a:solidFill>
                  <a:prstClr val="black"/>
                </a:solidFill>
              </a:rPr>
              <a:t>ALTO</a:t>
            </a:r>
            <a:r>
              <a:rPr lang="fr-FR" sz="1400" dirty="0">
                <a:solidFill>
                  <a:prstClr val="black"/>
                </a:solidFill>
              </a:rPr>
              <a:t> = accélérateur 14.8 MV Tandem</a:t>
            </a:r>
            <a:br>
              <a:rPr lang="fr-FR" sz="1400" dirty="0">
                <a:solidFill>
                  <a:prstClr val="black"/>
                </a:solidFill>
              </a:rPr>
            </a:br>
            <a:r>
              <a:rPr lang="fr-FR" sz="1400" dirty="0">
                <a:solidFill>
                  <a:prstClr val="black"/>
                </a:solidFill>
              </a:rPr>
              <a:t>Faisceaux intenses (</a:t>
            </a:r>
            <a:r>
              <a:rPr lang="fr-FR" sz="1400" dirty="0">
                <a:solidFill>
                  <a:prstClr val="black"/>
                </a:solidFill>
                <a:sym typeface="Wingdings" panose="05000000000000000000" pitchFamily="2" charset="2"/>
              </a:rPr>
              <a:t> µA)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b="1" dirty="0">
                <a:solidFill>
                  <a:prstClr val="black"/>
                </a:solidFill>
              </a:rPr>
              <a:t>d’ions (</a:t>
            </a:r>
            <a:r>
              <a:rPr lang="fr-FR" sz="1400" b="1" baseline="30000" dirty="0">
                <a:solidFill>
                  <a:prstClr val="black"/>
                </a:solidFill>
              </a:rPr>
              <a:t>1</a:t>
            </a:r>
            <a:r>
              <a:rPr lang="fr-FR" sz="1400" b="1" dirty="0">
                <a:solidFill>
                  <a:prstClr val="black"/>
                </a:solidFill>
              </a:rPr>
              <a:t>H-</a:t>
            </a:r>
            <a:r>
              <a:rPr lang="fr-FR" sz="1400" b="1" baseline="30000" dirty="0">
                <a:solidFill>
                  <a:prstClr val="black"/>
                </a:solidFill>
              </a:rPr>
              <a:t>127</a:t>
            </a:r>
            <a:r>
              <a:rPr lang="fr-FR" sz="1400" b="1" dirty="0">
                <a:solidFill>
                  <a:prstClr val="black"/>
                </a:solidFill>
              </a:rPr>
              <a:t>I) </a:t>
            </a:r>
            <a:r>
              <a:rPr lang="fr-FR" sz="1400" dirty="0">
                <a:solidFill>
                  <a:prstClr val="black"/>
                </a:solidFill>
              </a:rPr>
              <a:t>avec une </a:t>
            </a:r>
            <a:r>
              <a:rPr lang="fr-FR" sz="1400" b="1" dirty="0">
                <a:solidFill>
                  <a:prstClr val="black"/>
                </a:solidFill>
              </a:rPr>
              <a:t>énergie réglable</a:t>
            </a:r>
          </a:p>
          <a:p>
            <a:pPr lvl="0">
              <a:defRPr/>
            </a:pPr>
            <a:endParaRPr lang="en-US" sz="1400" b="1" dirty="0"/>
          </a:p>
        </p:txBody>
      </p:sp>
      <p:pic>
        <p:nvPicPr>
          <p:cNvPr id="23" name="Image 11">
            <a:extLst>
              <a:ext uri="{FF2B5EF4-FFF2-40B4-BE49-F238E27FC236}">
                <a16:creationId xmlns:a16="http://schemas.microsoft.com/office/drawing/2014/main" id="{E661A024-6B54-4926-86A1-39676A453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190" y="4262838"/>
            <a:ext cx="1697810" cy="1054828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6B800071-91E8-4606-BE46-CA7185E2A5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7" y="4304362"/>
            <a:ext cx="2513112" cy="1884834"/>
          </a:xfrm>
          <a:prstGeom prst="rect">
            <a:avLst/>
          </a:prstGeom>
        </p:spPr>
      </p:pic>
      <p:sp>
        <p:nvSpPr>
          <p:cNvPr id="25" name="Flèche : virage 24">
            <a:extLst>
              <a:ext uri="{FF2B5EF4-FFF2-40B4-BE49-F238E27FC236}">
                <a16:creationId xmlns:a16="http://schemas.microsoft.com/office/drawing/2014/main" id="{9C230778-2189-4825-8840-6C4E911AFBF8}"/>
              </a:ext>
            </a:extLst>
          </p:cNvPr>
          <p:cNvSpPr/>
          <p:nvPr/>
        </p:nvSpPr>
        <p:spPr>
          <a:xfrm rot="5400000" flipV="1">
            <a:off x="18653" y="3460909"/>
            <a:ext cx="1300265" cy="386646"/>
          </a:xfrm>
          <a:prstGeom prst="bentArrow">
            <a:avLst>
              <a:gd name="adj1" fmla="val 25000"/>
              <a:gd name="adj2" fmla="val 24141"/>
              <a:gd name="adj3" fmla="val 25000"/>
              <a:gd name="adj4" fmla="val 4375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F40D927-1E85-4E4B-BDE5-8DCBCD759F97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3325239" y="4589214"/>
            <a:ext cx="1636163" cy="159998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3F4BF98-387F-4AAE-B098-0C87030F51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8" t="26191" b="29669"/>
          <a:stretch/>
        </p:blipFill>
        <p:spPr>
          <a:xfrm>
            <a:off x="5059825" y="4616230"/>
            <a:ext cx="2834568" cy="1325563"/>
          </a:xfrm>
          <a:prstGeom prst="rect">
            <a:avLst/>
          </a:prstGeom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FAFEFD35-F076-4856-BC50-2BC6D5A755E1}"/>
              </a:ext>
            </a:extLst>
          </p:cNvPr>
          <p:cNvSpPr/>
          <p:nvPr/>
        </p:nvSpPr>
        <p:spPr>
          <a:xfrm>
            <a:off x="5455606" y="4668635"/>
            <a:ext cx="952728" cy="86115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7A182D7B-885E-4EFC-B01D-19ECC46C6A5E}"/>
              </a:ext>
            </a:extLst>
          </p:cNvPr>
          <p:cNvSpPr/>
          <p:nvPr/>
        </p:nvSpPr>
        <p:spPr>
          <a:xfrm>
            <a:off x="3974026" y="4176893"/>
            <a:ext cx="295378" cy="303329"/>
          </a:xfrm>
          <a:prstGeom prst="downArrow">
            <a:avLst/>
          </a:prstGeom>
          <a:solidFill>
            <a:schemeClr val="accent6"/>
          </a:solidFill>
          <a:ln>
            <a:solidFill>
              <a:srgbClr val="215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CC5F41C-B5BE-4A82-AB30-025649612D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5690" y="4589214"/>
            <a:ext cx="2250890" cy="1497550"/>
          </a:xfrm>
          <a:prstGeom prst="rect">
            <a:avLst/>
          </a:prstGeom>
        </p:spPr>
      </p:pic>
      <p:sp>
        <p:nvSpPr>
          <p:cNvPr id="34" name="Espace réservé du pied de page 3">
            <a:extLst>
              <a:ext uri="{FF2B5EF4-FFF2-40B4-BE49-F238E27FC236}">
                <a16:creationId xmlns:a16="http://schemas.microsoft.com/office/drawing/2014/main" id="{9ED0A083-2124-4F75-96C3-A255460C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47034"/>
            <a:ext cx="1092053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DELORME - Jeudi 10 Octobre 2024 – AG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Mi2B - Pôle « Outils et méthodes physiques pour les radiothérapies innovantes »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BE0689F-75B6-4E5B-9A6F-85A7831BA17C}"/>
              </a:ext>
            </a:extLst>
          </p:cNvPr>
          <p:cNvSpPr txBox="1"/>
          <p:nvPr/>
        </p:nvSpPr>
        <p:spPr>
          <a:xfrm>
            <a:off x="3296385" y="6148174"/>
            <a:ext cx="4790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Compteur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4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diamants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&amp;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électronique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dédiée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développée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LPSC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2E7D158-8AB0-4500-8074-929C84A9997C}"/>
              </a:ext>
            </a:extLst>
          </p:cNvPr>
          <p:cNvSpPr txBox="1"/>
          <p:nvPr/>
        </p:nvSpPr>
        <p:spPr>
          <a:xfrm>
            <a:off x="-48992" y="6165761"/>
            <a:ext cx="3014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Installation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ligne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RG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salle 320 ALTO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F298B1F-1E91-4BC4-AB47-21B79AA32F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88" y="3487303"/>
            <a:ext cx="499055" cy="32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21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9E43AB7-17B8-4111-9488-4AC753ECACC0}"/>
              </a:ext>
            </a:extLst>
          </p:cNvPr>
          <p:cNvSpPr/>
          <p:nvPr/>
        </p:nvSpPr>
        <p:spPr>
          <a:xfrm>
            <a:off x="9596487" y="0"/>
            <a:ext cx="2595512" cy="1069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700EF4-8314-C749-A4B3-279A0C8FB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077" y="31821"/>
            <a:ext cx="8308070" cy="928419"/>
          </a:xfrm>
        </p:spPr>
        <p:txBody>
          <a:bodyPr anchor="ctr">
            <a:normAutofit fontScale="90000"/>
          </a:bodyPr>
          <a:lstStyle/>
          <a:p>
            <a:r>
              <a:rPr lang="fr-FR" dirty="0"/>
              <a:t>PICTURE </a:t>
            </a:r>
            <a:r>
              <a:rPr lang="fr-FR" sz="2700" dirty="0">
                <a:solidFill>
                  <a:schemeClr val="accent2"/>
                </a:solidFill>
              </a:rPr>
              <a:t>(IP2I, LPSC, LIRIS)</a:t>
            </a:r>
            <a:r>
              <a:rPr lang="fr-FR" dirty="0"/>
              <a:t> &amp; IEA </a:t>
            </a:r>
            <a:r>
              <a:rPr lang="fr-FR" sz="2700" dirty="0">
                <a:solidFill>
                  <a:schemeClr val="accent2"/>
                </a:solidFill>
              </a:rPr>
              <a:t>(LPSC, IP2I, LP2IB, US)</a:t>
            </a:r>
            <a:r>
              <a:rPr lang="fr-FR" dirty="0"/>
              <a:t> 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64E6D1-4CF3-ED47-BB5A-093A3B78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26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2C458-DECE-4154-8B97-558CE9260EC6}"/>
              </a:ext>
            </a:extLst>
          </p:cNvPr>
          <p:cNvSpPr/>
          <p:nvPr/>
        </p:nvSpPr>
        <p:spPr>
          <a:xfrm>
            <a:off x="1834901" y="730512"/>
            <a:ext cx="2634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rachel.delorme@lpsc.in2p3.fr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29E7B08-F681-4309-8296-696D6CEDAA10}"/>
              </a:ext>
            </a:extLst>
          </p:cNvPr>
          <p:cNvSpPr txBox="1">
            <a:spLocks/>
          </p:cNvSpPr>
          <p:nvPr/>
        </p:nvSpPr>
        <p:spPr>
          <a:xfrm>
            <a:off x="58062" y="1677003"/>
            <a:ext cx="5882072" cy="48123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b="1" u="sng" dirty="0"/>
              <a:t>Objectif </a:t>
            </a:r>
            <a:r>
              <a:rPr lang="fr-FR" sz="2000" dirty="0"/>
              <a:t>: </a:t>
            </a:r>
            <a:r>
              <a:rPr lang="fr-FR" sz="2000" dirty="0">
                <a:solidFill>
                  <a:schemeClr val="tx1"/>
                </a:solidFill>
              </a:rPr>
              <a:t>Prédiction de dose biologique pour les radiothérapies ciblées : </a:t>
            </a:r>
            <a:r>
              <a:rPr lang="fr-FR" sz="2000" b="1" dirty="0">
                <a:solidFill>
                  <a:schemeClr val="accent2"/>
                </a:solidFill>
              </a:rPr>
              <a:t>BNCT &amp; RIV-α</a:t>
            </a:r>
          </a:p>
          <a:p>
            <a:pPr algn="just">
              <a:spcBef>
                <a:spcPts val="1200"/>
              </a:spcBef>
            </a:pPr>
            <a:r>
              <a:rPr lang="fr-FR" sz="2000" b="1" u="sng" dirty="0"/>
              <a:t>Avancées </a:t>
            </a:r>
            <a:r>
              <a:rPr lang="fr-FR" sz="2000" dirty="0"/>
              <a:t>: </a:t>
            </a:r>
            <a:endParaRPr lang="fr-FR" sz="2000" dirty="0">
              <a:solidFill>
                <a:schemeClr val="tx1"/>
              </a:solidFill>
            </a:endParaRPr>
          </a:p>
          <a:p>
            <a:pPr lvl="1" algn="just"/>
            <a:r>
              <a:rPr lang="fr-FR" sz="1800" b="1" dirty="0">
                <a:solidFill>
                  <a:schemeClr val="tx1"/>
                </a:solidFill>
              </a:rPr>
              <a:t>Mise en place chaine de calcul 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CPOP/Geant4/</a:t>
            </a:r>
            <a:r>
              <a:rPr lang="fr-FR" sz="1800" b="1" kern="0" dirty="0" err="1">
                <a:solidFill>
                  <a:schemeClr val="tx1"/>
                </a:solidFill>
                <a:cs typeface="Arial"/>
                <a:sym typeface="Arial"/>
              </a:rPr>
              <a:t>NanOx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.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 Algorithme adapté basses énergies </a:t>
            </a:r>
          </a:p>
          <a:p>
            <a:pPr marL="457200" lvl="1" indent="0" algn="just">
              <a:buNone/>
            </a:pP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Alcocer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-Avila, M.,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Levrague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, V., Delorme, R., Testa, E. &amp; Beuve M.,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Biophysical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 modeling of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low-energy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 ion irradiations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with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NanOx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. Med Phys. 2024;1-14. 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https://doi.org/10.1002/mp.17407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  </a:t>
            </a:r>
            <a:endParaRPr lang="fr-FR" sz="1300" kern="0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  <a:p>
            <a:pPr lvl="1" algn="just"/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Prédictions biophysiques &lt;Survie&gt; et TCP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 pour configuration d’irradiation donnée 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2"/>
                </a:solidFill>
              </a:rPr>
              <a:t>Etude </a:t>
            </a:r>
            <a:r>
              <a:rPr lang="en-US" sz="1800" b="1" dirty="0" err="1">
                <a:solidFill>
                  <a:schemeClr val="accent2"/>
                </a:solidFill>
              </a:rPr>
              <a:t>d’impact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</a:rPr>
              <a:t>hétérogénéité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</a:rPr>
              <a:t>intratumorale</a:t>
            </a:r>
            <a:r>
              <a:rPr lang="en-US" sz="1800" b="1" dirty="0">
                <a:solidFill>
                  <a:schemeClr val="accent2"/>
                </a:solidFill>
              </a:rPr>
              <a:t> et </a:t>
            </a:r>
            <a:r>
              <a:rPr lang="en-US" sz="1800" b="1" dirty="0" err="1">
                <a:solidFill>
                  <a:schemeClr val="accent2"/>
                </a:solidFill>
              </a:rPr>
              <a:t>cellulaire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</a:rPr>
              <a:t>en</a:t>
            </a:r>
            <a:r>
              <a:rPr lang="en-US" sz="1800" b="1" dirty="0">
                <a:solidFill>
                  <a:schemeClr val="accent2"/>
                </a:solidFill>
              </a:rPr>
              <a:t> RIV-</a:t>
            </a:r>
            <a:r>
              <a:rPr lang="el-GR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b="1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b="1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algn="just">
              <a:spcBef>
                <a:spcPts val="1800"/>
              </a:spcBef>
            </a:pP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Perspectives : 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intégrer les dommages </a:t>
            </a:r>
            <a:r>
              <a:rPr lang="fr-FR" sz="1800" b="1" kern="0" dirty="0" err="1">
                <a:solidFill>
                  <a:schemeClr val="tx1"/>
                </a:solidFill>
                <a:cs typeface="Arial"/>
                <a:sym typeface="Arial"/>
              </a:rPr>
              <a:t>extra-nucléaires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92E5AB-17DD-4601-955A-A57076466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" y="58455"/>
            <a:ext cx="1380768" cy="7766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4709B9-71DB-4FF9-BCEE-1021CFAED5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712" y="6374366"/>
            <a:ext cx="1056287" cy="5017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9F902E-F4EA-4AA8-AE55-A71B6F70CE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857"/>
          <a:stretch/>
        </p:blipFill>
        <p:spPr>
          <a:xfrm>
            <a:off x="5973847" y="3088377"/>
            <a:ext cx="737588" cy="579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52D79B-DD8D-4F36-85A9-91247A5074DD}"/>
              </a:ext>
            </a:extLst>
          </p:cNvPr>
          <p:cNvSpPr/>
          <p:nvPr/>
        </p:nvSpPr>
        <p:spPr>
          <a:xfrm>
            <a:off x="2425832" y="1101169"/>
            <a:ext cx="1452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203864"/>
                </a:solidFill>
              </a:rPr>
              <a:t>PICTURE</a:t>
            </a:r>
            <a:endParaRPr lang="en-US" sz="2800" b="1" dirty="0">
              <a:solidFill>
                <a:srgbClr val="203864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DFCADDC-AA2B-49B9-9BFF-222469B847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8" b="17059"/>
          <a:stretch/>
        </p:blipFill>
        <p:spPr>
          <a:xfrm>
            <a:off x="0" y="1087879"/>
            <a:ext cx="861134" cy="58912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770078B-DD98-4B4A-9DB6-66CF5F7CE4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64" y="4303345"/>
            <a:ext cx="1612431" cy="1527567"/>
          </a:xfrm>
          <a:prstGeom prst="rect">
            <a:avLst/>
          </a:prstGeom>
        </p:spPr>
      </p:pic>
      <p:sp>
        <p:nvSpPr>
          <p:cNvPr id="5" name="Flèche : virage 4">
            <a:extLst>
              <a:ext uri="{FF2B5EF4-FFF2-40B4-BE49-F238E27FC236}">
                <a16:creationId xmlns:a16="http://schemas.microsoft.com/office/drawing/2014/main" id="{6529D98F-6974-4ABD-A791-7A34467BDA27}"/>
              </a:ext>
            </a:extLst>
          </p:cNvPr>
          <p:cNvSpPr/>
          <p:nvPr/>
        </p:nvSpPr>
        <p:spPr>
          <a:xfrm>
            <a:off x="4184486" y="2187859"/>
            <a:ext cx="254522" cy="23648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133DF3-4D22-477B-AA14-CA473C93BC46}"/>
              </a:ext>
            </a:extLst>
          </p:cNvPr>
          <p:cNvSpPr txBox="1"/>
          <p:nvPr/>
        </p:nvSpPr>
        <p:spPr>
          <a:xfrm>
            <a:off x="4439008" y="2082631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Dispo </a:t>
            </a:r>
            <a:r>
              <a:rPr lang="en-US" sz="1400" dirty="0" err="1">
                <a:solidFill>
                  <a:schemeClr val="accent1"/>
                </a:solidFill>
              </a:rPr>
              <a:t>Github</a:t>
            </a:r>
            <a:r>
              <a:rPr lang="en-US" sz="1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D5B1A-DE48-49E8-842C-E51395FD58B0}"/>
              </a:ext>
            </a:extLst>
          </p:cNvPr>
          <p:cNvSpPr/>
          <p:nvPr/>
        </p:nvSpPr>
        <p:spPr>
          <a:xfrm>
            <a:off x="6468919" y="766246"/>
            <a:ext cx="388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collab chercheurs travaillant pour NASA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D794BEC2-548D-4B14-9771-B750903C614F}"/>
              </a:ext>
            </a:extLst>
          </p:cNvPr>
          <p:cNvSpPr/>
          <p:nvPr/>
        </p:nvSpPr>
        <p:spPr>
          <a:xfrm>
            <a:off x="8776355" y="680103"/>
            <a:ext cx="245097" cy="18066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E9DC1-2898-4166-9ED6-1D428E8E0159}"/>
              </a:ext>
            </a:extLst>
          </p:cNvPr>
          <p:cNvSpPr/>
          <p:nvPr/>
        </p:nvSpPr>
        <p:spPr>
          <a:xfrm>
            <a:off x="-23825" y="6547676"/>
            <a:ext cx="3126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*</a:t>
            </a:r>
            <a:r>
              <a:rPr lang="en-US" sz="1400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https://github.com/lpc-umr6533/cpop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A5C342-87B1-44FB-9796-A8B97EA6EF59}"/>
              </a:ext>
            </a:extLst>
          </p:cNvPr>
          <p:cNvSpPr/>
          <p:nvPr/>
        </p:nvSpPr>
        <p:spPr>
          <a:xfrm>
            <a:off x="3247014" y="6453021"/>
            <a:ext cx="7888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kern="0" dirty="0">
                <a:solidFill>
                  <a:schemeClr val="accent2"/>
                </a:solidFill>
                <a:cs typeface="Arial"/>
                <a:sym typeface="Wingdings" panose="05000000000000000000" pitchFamily="2" charset="2"/>
              </a:rPr>
              <a:t></a:t>
            </a:r>
            <a:r>
              <a:rPr lang="fr-FR" sz="2000" kern="0" dirty="0">
                <a:solidFill>
                  <a:schemeClr val="accent2"/>
                </a:solidFill>
                <a:cs typeface="Arial"/>
                <a:sym typeface="Arial"/>
              </a:rPr>
              <a:t> </a:t>
            </a:r>
            <a:r>
              <a:rPr lang="fr-FR" sz="2000" b="1" kern="0" dirty="0">
                <a:solidFill>
                  <a:schemeClr val="accent2"/>
                </a:solidFill>
                <a:cs typeface="Arial"/>
                <a:sym typeface="Arial"/>
              </a:rPr>
              <a:t>Soutenance de thèse Victor </a:t>
            </a:r>
            <a:r>
              <a:rPr lang="fr-FR" sz="2000" b="1" kern="0" dirty="0" err="1">
                <a:solidFill>
                  <a:schemeClr val="accent2"/>
                </a:solidFill>
                <a:cs typeface="Arial"/>
                <a:sym typeface="Arial"/>
              </a:rPr>
              <a:t>Levrague</a:t>
            </a:r>
            <a:r>
              <a:rPr lang="fr-FR" sz="2000" b="1" kern="0" dirty="0">
                <a:solidFill>
                  <a:schemeClr val="accent2"/>
                </a:solidFill>
                <a:cs typeface="Arial"/>
                <a:sym typeface="Arial"/>
              </a:rPr>
              <a:t> 25 octobre 2024 @14h </a:t>
            </a:r>
            <a:r>
              <a:rPr lang="fr-FR" sz="2000" b="1" kern="0" dirty="0">
                <a:solidFill>
                  <a:schemeClr val="accent2"/>
                </a:solidFill>
                <a:cs typeface="Arial"/>
                <a:sym typeface="Wingdings" panose="05000000000000000000" pitchFamily="2" charset="2"/>
              </a:rPr>
              <a:t> zoom</a:t>
            </a:r>
            <a:endParaRPr lang="en-US" sz="2000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EA5C19C-D48B-4F6B-8E10-D3A510A8B2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099" y="729903"/>
            <a:ext cx="330590" cy="33059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ACF43407-E18A-4CBA-926A-E22D43B00B22}"/>
              </a:ext>
            </a:extLst>
          </p:cNvPr>
          <p:cNvGrpSpPr/>
          <p:nvPr/>
        </p:nvGrpSpPr>
        <p:grpSpPr>
          <a:xfrm>
            <a:off x="10833460" y="631157"/>
            <a:ext cx="516905" cy="337216"/>
            <a:chOff x="-1" y="1122363"/>
            <a:chExt cx="1080800" cy="59564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32D6EF-1E96-48C5-9532-663E1524C6D7}"/>
                </a:ext>
              </a:extLst>
            </p:cNvPr>
            <p:cNvSpPr/>
            <p:nvPr/>
          </p:nvSpPr>
          <p:spPr>
            <a:xfrm>
              <a:off x="0" y="1122363"/>
              <a:ext cx="1080799" cy="5937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97BF15E9-4BF1-4B56-A8AB-D607250F6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" y="1123566"/>
              <a:ext cx="1080799" cy="594439"/>
            </a:xfrm>
            <a:prstGeom prst="rect">
              <a:avLst/>
            </a:prstGeom>
          </p:spPr>
        </p:pic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703A9B07-FA20-41C8-87F6-220A0402BD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10" y="20957"/>
            <a:ext cx="609328" cy="61999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C036F86-91EC-44A6-920E-E2D5CF3EB9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220" y="49068"/>
            <a:ext cx="1108578" cy="59469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535D06C-E66D-49D7-AB09-AD0F8F2CBA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62" y="44788"/>
            <a:ext cx="705023" cy="705023"/>
          </a:xfrm>
          <a:prstGeom prst="rect">
            <a:avLst/>
          </a:prstGeom>
        </p:spPr>
      </p:pic>
      <p:pic>
        <p:nvPicPr>
          <p:cNvPr id="48" name="Google Shape;1091;p70">
            <a:extLst>
              <a:ext uri="{FF2B5EF4-FFF2-40B4-BE49-F238E27FC236}">
                <a16:creationId xmlns:a16="http://schemas.microsoft.com/office/drawing/2014/main" id="{27DB85C4-6FC3-471D-90B5-2227D3B63F85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835343" y="4014590"/>
            <a:ext cx="2824075" cy="202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C5F40A76-F0DC-43AA-BC73-1E93F6E9DD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92951" y="1492684"/>
            <a:ext cx="4866986" cy="4305695"/>
          </a:xfrm>
          <a:prstGeom prst="rect">
            <a:avLst/>
          </a:prstGeom>
        </p:spPr>
      </p:pic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E4CDED96-D590-4770-9C44-1F37D4C06653}"/>
              </a:ext>
            </a:extLst>
          </p:cNvPr>
          <p:cNvSpPr/>
          <p:nvPr/>
        </p:nvSpPr>
        <p:spPr>
          <a:xfrm>
            <a:off x="5996391" y="3713018"/>
            <a:ext cx="1096560" cy="20732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B7F746F-C415-4774-887C-0FA9FFE86EAC}"/>
              </a:ext>
            </a:extLst>
          </p:cNvPr>
          <p:cNvSpPr txBox="1"/>
          <p:nvPr/>
        </p:nvSpPr>
        <p:spPr>
          <a:xfrm>
            <a:off x="1786061" y="4391248"/>
            <a:ext cx="212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Comparaison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modèle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/experience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littérature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(proceeding Conf. ICCR 2024)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0CF2FD53-769F-4AA4-AA16-5DBF3C7A5916}"/>
              </a:ext>
            </a:extLst>
          </p:cNvPr>
          <p:cNvSpPr/>
          <p:nvPr/>
        </p:nvSpPr>
        <p:spPr>
          <a:xfrm>
            <a:off x="2085891" y="5486212"/>
            <a:ext cx="1612431" cy="1938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FF9DF45-A0C7-4281-800C-2208C6079FF3}"/>
              </a:ext>
            </a:extLst>
          </p:cNvPr>
          <p:cNvSpPr txBox="1"/>
          <p:nvPr/>
        </p:nvSpPr>
        <p:spPr>
          <a:xfrm>
            <a:off x="7525818" y="5834192"/>
            <a:ext cx="438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Détermination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paramètres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d’impact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majeurs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sur la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réponse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biologique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RIV-</a:t>
            </a:r>
            <a:r>
              <a:rPr lang="el-GR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9E43AB7-17B8-4111-9488-4AC753ECACC0}"/>
              </a:ext>
            </a:extLst>
          </p:cNvPr>
          <p:cNvSpPr/>
          <p:nvPr/>
        </p:nvSpPr>
        <p:spPr>
          <a:xfrm>
            <a:off x="9596487" y="0"/>
            <a:ext cx="2595512" cy="1069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700EF4-8314-C749-A4B3-279A0C8FB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077" y="31821"/>
            <a:ext cx="8308070" cy="928419"/>
          </a:xfrm>
        </p:spPr>
        <p:txBody>
          <a:bodyPr anchor="ctr">
            <a:normAutofit fontScale="90000"/>
          </a:bodyPr>
          <a:lstStyle/>
          <a:p>
            <a:r>
              <a:rPr lang="fr-FR" dirty="0"/>
              <a:t>PICTURE </a:t>
            </a:r>
            <a:r>
              <a:rPr lang="fr-FR" sz="2700" dirty="0">
                <a:solidFill>
                  <a:schemeClr val="accent2"/>
                </a:solidFill>
              </a:rPr>
              <a:t>(IP2I, LPSC, LIRIS)</a:t>
            </a:r>
            <a:r>
              <a:rPr lang="fr-FR" dirty="0"/>
              <a:t> &amp; IEA </a:t>
            </a:r>
            <a:r>
              <a:rPr lang="fr-FR" sz="2700" dirty="0">
                <a:solidFill>
                  <a:schemeClr val="accent2"/>
                </a:solidFill>
              </a:rPr>
              <a:t>(LPSC, IP2I, LP2IB, US)</a:t>
            </a:r>
            <a:r>
              <a:rPr lang="fr-FR" dirty="0"/>
              <a:t> 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64E6D1-4CF3-ED47-BB5A-093A3B78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27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2C458-DECE-4154-8B97-558CE9260EC6}"/>
              </a:ext>
            </a:extLst>
          </p:cNvPr>
          <p:cNvSpPr/>
          <p:nvPr/>
        </p:nvSpPr>
        <p:spPr>
          <a:xfrm>
            <a:off x="1834901" y="730512"/>
            <a:ext cx="2634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rachel.delorme@lpsc.in2p3.fr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29E7B08-F681-4309-8296-696D6CEDAA10}"/>
              </a:ext>
            </a:extLst>
          </p:cNvPr>
          <p:cNvSpPr txBox="1">
            <a:spLocks/>
          </p:cNvSpPr>
          <p:nvPr/>
        </p:nvSpPr>
        <p:spPr>
          <a:xfrm>
            <a:off x="58062" y="1677003"/>
            <a:ext cx="5882072" cy="48123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b="1" u="sng" dirty="0"/>
              <a:t>Objectif </a:t>
            </a:r>
            <a:r>
              <a:rPr lang="fr-FR" sz="2000" dirty="0"/>
              <a:t>: </a:t>
            </a:r>
            <a:r>
              <a:rPr lang="fr-FR" sz="2000" dirty="0">
                <a:solidFill>
                  <a:schemeClr val="tx1"/>
                </a:solidFill>
              </a:rPr>
              <a:t>Prédiction de dose biologique pour les radiothérapies ciblées : </a:t>
            </a:r>
            <a:r>
              <a:rPr lang="fr-FR" sz="2000" b="1" dirty="0">
                <a:solidFill>
                  <a:schemeClr val="accent2"/>
                </a:solidFill>
              </a:rPr>
              <a:t>BNCT &amp; RIV-α</a:t>
            </a:r>
          </a:p>
          <a:p>
            <a:pPr algn="just">
              <a:spcBef>
                <a:spcPts val="1200"/>
              </a:spcBef>
            </a:pPr>
            <a:r>
              <a:rPr lang="fr-FR" sz="2000" b="1" u="sng" dirty="0"/>
              <a:t>Avancées </a:t>
            </a:r>
            <a:r>
              <a:rPr lang="fr-FR" sz="2000" dirty="0"/>
              <a:t>: </a:t>
            </a:r>
            <a:endParaRPr lang="fr-FR" sz="2000" dirty="0">
              <a:solidFill>
                <a:schemeClr val="tx1"/>
              </a:solidFill>
            </a:endParaRPr>
          </a:p>
          <a:p>
            <a:pPr lvl="1" algn="just"/>
            <a:r>
              <a:rPr lang="fr-FR" sz="1800" b="1" dirty="0">
                <a:solidFill>
                  <a:schemeClr val="tx1"/>
                </a:solidFill>
              </a:rPr>
              <a:t>Mise en place chaine de calcul 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CPOP/Geant4/</a:t>
            </a:r>
            <a:r>
              <a:rPr lang="fr-FR" sz="1800" b="1" kern="0" dirty="0" err="1">
                <a:solidFill>
                  <a:schemeClr val="tx1"/>
                </a:solidFill>
                <a:cs typeface="Arial"/>
                <a:sym typeface="Arial"/>
              </a:rPr>
              <a:t>NanOx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.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 Algorithme adapté basses énergies </a:t>
            </a:r>
          </a:p>
          <a:p>
            <a:pPr marL="457200" lvl="1" indent="0" algn="just">
              <a:buNone/>
            </a:pP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Alcocer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-Avila, M.,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Levrague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, V., Delorme, R., Testa, E. &amp; Beuve M.,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Biophysical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 modeling of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low-energy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 ion irradiations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with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 </a:t>
            </a:r>
            <a:r>
              <a:rPr lang="fr-FR" sz="1300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NanOx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. Med Phys. 2024;1-14. 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https://doi.org/10.1002/mp.17407</a:t>
            </a:r>
            <a:r>
              <a:rPr lang="fr-FR" sz="13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sym typeface="Wingdings" panose="05000000000000000000" pitchFamily="2" charset="2"/>
              </a:rPr>
              <a:t>  </a:t>
            </a:r>
            <a:endParaRPr lang="fr-FR" sz="1300" kern="0" dirty="0">
              <a:solidFill>
                <a:schemeClr val="tx1">
                  <a:lumMod val="65000"/>
                  <a:lumOff val="35000"/>
                </a:schemeClr>
              </a:solidFill>
              <a:cs typeface="Arial"/>
              <a:sym typeface="Arial"/>
            </a:endParaRPr>
          </a:p>
          <a:p>
            <a:pPr lvl="1" algn="just"/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Prédictions biophysiques &lt;Survie&gt; et TCP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 pour configuration d’irradiation donnée 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Wingdings" panose="05000000000000000000" pitchFamily="2" charset="2"/>
              </a:rPr>
              <a:t> </a:t>
            </a:r>
            <a:r>
              <a:rPr lang="en-US" sz="1800" b="1" dirty="0">
                <a:solidFill>
                  <a:schemeClr val="accent2"/>
                </a:solidFill>
              </a:rPr>
              <a:t>Etude </a:t>
            </a:r>
            <a:r>
              <a:rPr lang="en-US" sz="1800" b="1" dirty="0" err="1">
                <a:solidFill>
                  <a:schemeClr val="accent2"/>
                </a:solidFill>
              </a:rPr>
              <a:t>d’impact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</a:rPr>
              <a:t>hétérogénéité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</a:rPr>
              <a:t>intratumorale</a:t>
            </a:r>
            <a:r>
              <a:rPr lang="en-US" sz="1800" b="1" dirty="0">
                <a:solidFill>
                  <a:schemeClr val="accent2"/>
                </a:solidFill>
              </a:rPr>
              <a:t> et </a:t>
            </a:r>
            <a:r>
              <a:rPr lang="en-US" sz="1800" b="1" dirty="0" err="1">
                <a:solidFill>
                  <a:schemeClr val="accent2"/>
                </a:solidFill>
              </a:rPr>
              <a:t>cellulaire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</a:rPr>
              <a:t>en</a:t>
            </a:r>
            <a:r>
              <a:rPr lang="en-US" sz="1800" b="1" dirty="0">
                <a:solidFill>
                  <a:schemeClr val="accent2"/>
                </a:solidFill>
              </a:rPr>
              <a:t> RIV-</a:t>
            </a:r>
            <a:r>
              <a:rPr lang="el-GR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b="1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b="1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algn="just">
              <a:spcBef>
                <a:spcPts val="1800"/>
              </a:spcBef>
            </a:pP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Perspectives : 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intégrer les dommages </a:t>
            </a:r>
            <a:r>
              <a:rPr lang="fr-FR" sz="1800" b="1" kern="0" dirty="0" err="1">
                <a:solidFill>
                  <a:schemeClr val="tx1"/>
                </a:solidFill>
                <a:cs typeface="Arial"/>
                <a:sym typeface="Arial"/>
              </a:rPr>
              <a:t>extra-nucléaires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92E5AB-17DD-4601-955A-A57076466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" y="58455"/>
            <a:ext cx="1380768" cy="7766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52D79B-DD8D-4F36-85A9-91247A5074DD}"/>
              </a:ext>
            </a:extLst>
          </p:cNvPr>
          <p:cNvSpPr/>
          <p:nvPr/>
        </p:nvSpPr>
        <p:spPr>
          <a:xfrm>
            <a:off x="2425832" y="1101169"/>
            <a:ext cx="1452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203864"/>
                </a:solidFill>
              </a:rPr>
              <a:t>PICTURE</a:t>
            </a:r>
            <a:endParaRPr lang="en-US" sz="2800" b="1" dirty="0">
              <a:solidFill>
                <a:srgbClr val="203864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DFCADDC-AA2B-49B9-9BFF-222469B847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8" b="17059"/>
          <a:stretch/>
        </p:blipFill>
        <p:spPr>
          <a:xfrm>
            <a:off x="0" y="1087879"/>
            <a:ext cx="861134" cy="58912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770078B-DD98-4B4A-9DB6-66CF5F7CE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4" y="4303345"/>
            <a:ext cx="1612431" cy="1527567"/>
          </a:xfrm>
          <a:prstGeom prst="rect">
            <a:avLst/>
          </a:prstGeom>
        </p:spPr>
      </p:pic>
      <p:sp>
        <p:nvSpPr>
          <p:cNvPr id="5" name="Flèche : virage 4">
            <a:extLst>
              <a:ext uri="{FF2B5EF4-FFF2-40B4-BE49-F238E27FC236}">
                <a16:creationId xmlns:a16="http://schemas.microsoft.com/office/drawing/2014/main" id="{6529D98F-6974-4ABD-A791-7A34467BDA27}"/>
              </a:ext>
            </a:extLst>
          </p:cNvPr>
          <p:cNvSpPr/>
          <p:nvPr/>
        </p:nvSpPr>
        <p:spPr>
          <a:xfrm>
            <a:off x="4184486" y="2187859"/>
            <a:ext cx="254522" cy="23648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133DF3-4D22-477B-AA14-CA473C93BC46}"/>
              </a:ext>
            </a:extLst>
          </p:cNvPr>
          <p:cNvSpPr txBox="1"/>
          <p:nvPr/>
        </p:nvSpPr>
        <p:spPr>
          <a:xfrm>
            <a:off x="4439008" y="2082631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Dispo </a:t>
            </a:r>
            <a:r>
              <a:rPr lang="en-US" sz="1400" dirty="0" err="1">
                <a:solidFill>
                  <a:schemeClr val="accent1"/>
                </a:solidFill>
              </a:rPr>
              <a:t>Github</a:t>
            </a:r>
            <a:r>
              <a:rPr lang="en-US" sz="1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D5B1A-DE48-49E8-842C-E51395FD58B0}"/>
              </a:ext>
            </a:extLst>
          </p:cNvPr>
          <p:cNvSpPr/>
          <p:nvPr/>
        </p:nvSpPr>
        <p:spPr>
          <a:xfrm>
            <a:off x="6468919" y="766246"/>
            <a:ext cx="388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collab chercheurs travaillant pour NASA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D794BEC2-548D-4B14-9771-B750903C614F}"/>
              </a:ext>
            </a:extLst>
          </p:cNvPr>
          <p:cNvSpPr/>
          <p:nvPr/>
        </p:nvSpPr>
        <p:spPr>
          <a:xfrm>
            <a:off x="8776355" y="680103"/>
            <a:ext cx="245097" cy="18066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E9DC1-2898-4166-9ED6-1D428E8E0159}"/>
              </a:ext>
            </a:extLst>
          </p:cNvPr>
          <p:cNvSpPr/>
          <p:nvPr/>
        </p:nvSpPr>
        <p:spPr>
          <a:xfrm>
            <a:off x="-23825" y="6547676"/>
            <a:ext cx="3126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*</a:t>
            </a:r>
            <a:r>
              <a:rPr lang="en-US" sz="14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https://github.com/lpc-umr6533/cpop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A5C342-87B1-44FB-9796-A8B97EA6EF59}"/>
              </a:ext>
            </a:extLst>
          </p:cNvPr>
          <p:cNvSpPr/>
          <p:nvPr/>
        </p:nvSpPr>
        <p:spPr>
          <a:xfrm>
            <a:off x="3247014" y="6453021"/>
            <a:ext cx="7888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kern="0" dirty="0">
                <a:solidFill>
                  <a:schemeClr val="accent2"/>
                </a:solidFill>
                <a:cs typeface="Arial"/>
                <a:sym typeface="Wingdings" panose="05000000000000000000" pitchFamily="2" charset="2"/>
              </a:rPr>
              <a:t></a:t>
            </a:r>
            <a:r>
              <a:rPr lang="fr-FR" sz="2000" kern="0" dirty="0">
                <a:solidFill>
                  <a:schemeClr val="accent2"/>
                </a:solidFill>
                <a:cs typeface="Arial"/>
                <a:sym typeface="Arial"/>
              </a:rPr>
              <a:t> </a:t>
            </a:r>
            <a:r>
              <a:rPr lang="fr-FR" sz="2000" b="1" kern="0" dirty="0">
                <a:solidFill>
                  <a:schemeClr val="accent2"/>
                </a:solidFill>
                <a:cs typeface="Arial"/>
                <a:sym typeface="Arial"/>
              </a:rPr>
              <a:t>Soutenance de thèse Victor </a:t>
            </a:r>
            <a:r>
              <a:rPr lang="fr-FR" sz="2000" b="1" kern="0" dirty="0" err="1">
                <a:solidFill>
                  <a:schemeClr val="accent2"/>
                </a:solidFill>
                <a:cs typeface="Arial"/>
                <a:sym typeface="Arial"/>
              </a:rPr>
              <a:t>Levrague</a:t>
            </a:r>
            <a:r>
              <a:rPr lang="fr-FR" sz="2000" b="1" kern="0" dirty="0">
                <a:solidFill>
                  <a:schemeClr val="accent2"/>
                </a:solidFill>
                <a:cs typeface="Arial"/>
                <a:sym typeface="Arial"/>
              </a:rPr>
              <a:t> 25 octobre 2024 @14h </a:t>
            </a:r>
            <a:r>
              <a:rPr lang="fr-FR" sz="2000" b="1" kern="0" dirty="0">
                <a:solidFill>
                  <a:schemeClr val="accent2"/>
                </a:solidFill>
                <a:cs typeface="Arial"/>
                <a:sym typeface="Wingdings" panose="05000000000000000000" pitchFamily="2" charset="2"/>
              </a:rPr>
              <a:t> zoom</a:t>
            </a:r>
            <a:endParaRPr lang="en-US" sz="2000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EA5C19C-D48B-4F6B-8E10-D3A510A8B2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099" y="729903"/>
            <a:ext cx="330590" cy="33059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ACF43407-E18A-4CBA-926A-E22D43B00B22}"/>
              </a:ext>
            </a:extLst>
          </p:cNvPr>
          <p:cNvGrpSpPr/>
          <p:nvPr/>
        </p:nvGrpSpPr>
        <p:grpSpPr>
          <a:xfrm>
            <a:off x="10833460" y="631157"/>
            <a:ext cx="516905" cy="337216"/>
            <a:chOff x="-1" y="1122363"/>
            <a:chExt cx="1080800" cy="59564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32D6EF-1E96-48C5-9532-663E1524C6D7}"/>
                </a:ext>
              </a:extLst>
            </p:cNvPr>
            <p:cNvSpPr/>
            <p:nvPr/>
          </p:nvSpPr>
          <p:spPr>
            <a:xfrm>
              <a:off x="0" y="1122363"/>
              <a:ext cx="1080799" cy="5937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97BF15E9-4BF1-4B56-A8AB-D607250F6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" y="1123566"/>
              <a:ext cx="1080799" cy="594439"/>
            </a:xfrm>
            <a:prstGeom prst="rect">
              <a:avLst/>
            </a:prstGeom>
          </p:spPr>
        </p:pic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703A9B07-FA20-41C8-87F6-220A0402BD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10" y="20957"/>
            <a:ext cx="609328" cy="61999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C036F86-91EC-44A6-920E-E2D5CF3EB9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220" y="49068"/>
            <a:ext cx="1108578" cy="59469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535D06C-E66D-49D7-AB09-AD0F8F2CB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62" y="44788"/>
            <a:ext cx="705023" cy="705023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0B7F746F-C415-4774-887C-0FA9FFE86EAC}"/>
              </a:ext>
            </a:extLst>
          </p:cNvPr>
          <p:cNvSpPr txBox="1"/>
          <p:nvPr/>
        </p:nvSpPr>
        <p:spPr>
          <a:xfrm>
            <a:off x="1786061" y="4391248"/>
            <a:ext cx="212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Comparaison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modèle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/experience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littérature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(proceeding Conf. ICCR 2024)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0CF2FD53-769F-4AA4-AA16-5DBF3C7A5916}"/>
              </a:ext>
            </a:extLst>
          </p:cNvPr>
          <p:cNvSpPr/>
          <p:nvPr/>
        </p:nvSpPr>
        <p:spPr>
          <a:xfrm>
            <a:off x="2085891" y="5486212"/>
            <a:ext cx="1612431" cy="1938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8A16416-0F8C-4EC3-9ED5-A89B69A766B5}"/>
              </a:ext>
            </a:extLst>
          </p:cNvPr>
          <p:cNvCxnSpPr>
            <a:cxnSpLocks/>
          </p:cNvCxnSpPr>
          <p:nvPr/>
        </p:nvCxnSpPr>
        <p:spPr>
          <a:xfrm>
            <a:off x="6162080" y="1288529"/>
            <a:ext cx="0" cy="496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46A9CC7E-0925-49D2-AA09-36CF09980DEC}"/>
              </a:ext>
            </a:extLst>
          </p:cNvPr>
          <p:cNvSpPr txBox="1">
            <a:spLocks/>
          </p:cNvSpPr>
          <p:nvPr/>
        </p:nvSpPr>
        <p:spPr>
          <a:xfrm>
            <a:off x="6215346" y="1821750"/>
            <a:ext cx="5882072" cy="46252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b="1" u="sng" dirty="0"/>
              <a:t>Objectif </a:t>
            </a:r>
            <a:r>
              <a:rPr lang="fr-FR" sz="2000" dirty="0"/>
              <a:t>: </a:t>
            </a:r>
            <a:r>
              <a:rPr lang="fr-FR" sz="2000" b="1" dirty="0">
                <a:solidFill>
                  <a:schemeClr val="tx1"/>
                </a:solidFill>
              </a:rPr>
              <a:t>Radioprotection du spatial : </a:t>
            </a:r>
            <a:r>
              <a:rPr lang="fr-FR" sz="2000" dirty="0">
                <a:solidFill>
                  <a:schemeClr val="tx1"/>
                </a:solidFill>
              </a:rPr>
              <a:t>déterminer l’impact de la </a:t>
            </a:r>
            <a:r>
              <a:rPr lang="fr-FR" sz="2000" dirty="0">
                <a:solidFill>
                  <a:schemeClr val="accent2"/>
                </a:solidFill>
              </a:rPr>
              <a:t>compaction de l’ADN</a:t>
            </a:r>
            <a:r>
              <a:rPr lang="fr-FR" sz="2000" dirty="0">
                <a:solidFill>
                  <a:schemeClr val="tx1"/>
                </a:solidFill>
              </a:rPr>
              <a:t> et l’ordre d’irradiation </a:t>
            </a:r>
            <a:r>
              <a:rPr lang="fr-FR" sz="2000" dirty="0">
                <a:solidFill>
                  <a:schemeClr val="accent2"/>
                </a:solidFill>
              </a:rPr>
              <a:t>d’ions de différents LET</a:t>
            </a:r>
            <a:r>
              <a:rPr lang="fr-FR" sz="2000" dirty="0">
                <a:solidFill>
                  <a:schemeClr val="tx1"/>
                </a:solidFill>
              </a:rPr>
              <a:t> sur </a:t>
            </a:r>
            <a:r>
              <a:rPr lang="fr-FR" sz="2000" b="1" dirty="0">
                <a:solidFill>
                  <a:schemeClr val="accent2"/>
                </a:solidFill>
              </a:rPr>
              <a:t>l’induction de cancers avec Geant4-DNA/RITCARD</a:t>
            </a:r>
            <a:endParaRPr lang="fr-FR" sz="2000" dirty="0">
              <a:solidFill>
                <a:schemeClr val="tx1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fr-FR" sz="2000" b="1" u="sng" dirty="0"/>
              <a:t>Avancées </a:t>
            </a:r>
            <a:r>
              <a:rPr lang="fr-FR" sz="2000" dirty="0"/>
              <a:t>: </a:t>
            </a:r>
            <a:endParaRPr lang="fr-FR" sz="2000" dirty="0">
              <a:solidFill>
                <a:schemeClr val="tx1"/>
              </a:solidFill>
            </a:endParaRPr>
          </a:p>
          <a:p>
            <a:pPr lvl="1" algn="just"/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Benchmark 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physique µ/</a:t>
            </a:r>
            <a:r>
              <a:rPr lang="fr-FR" sz="1800" kern="0" dirty="0" err="1">
                <a:solidFill>
                  <a:schemeClr val="tx1"/>
                </a:solidFill>
                <a:cs typeface="Arial"/>
                <a:sym typeface="Arial"/>
              </a:rPr>
              <a:t>nanodosi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G4-DNA vs </a:t>
            </a:r>
            <a:r>
              <a:rPr lang="fr-FR" sz="1800" b="1" kern="0" dirty="0" err="1">
                <a:solidFill>
                  <a:schemeClr val="tx1"/>
                </a:solidFill>
                <a:cs typeface="Arial"/>
                <a:sym typeface="Arial"/>
              </a:rPr>
              <a:t>Ritracks</a:t>
            </a:r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M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odèles de noyaux de fibroblaste avec ADN </a:t>
            </a:r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compacté (ou non) </a:t>
            </a:r>
            <a:r>
              <a:rPr lang="fr-FR" sz="1800" i="1" kern="0" dirty="0">
                <a:solidFill>
                  <a:schemeClr val="tx1"/>
                </a:solidFill>
                <a:cs typeface="Arial"/>
                <a:sym typeface="Arial"/>
              </a:rPr>
              <a:t>à partir de l’ex. G4-DNA « </a:t>
            </a:r>
            <a:r>
              <a:rPr lang="fr-FR" sz="1800" i="1" kern="0" dirty="0" err="1">
                <a:solidFill>
                  <a:schemeClr val="tx1"/>
                </a:solidFill>
                <a:cs typeface="Arial"/>
                <a:sym typeface="Arial"/>
              </a:rPr>
              <a:t>dsbandrepair</a:t>
            </a:r>
            <a:r>
              <a:rPr lang="fr-FR" sz="1800" i="1" kern="0" dirty="0">
                <a:solidFill>
                  <a:schemeClr val="tx1"/>
                </a:solidFill>
                <a:cs typeface="Arial"/>
                <a:sym typeface="Arial"/>
              </a:rPr>
              <a:t> »</a:t>
            </a:r>
          </a:p>
          <a:p>
            <a:pPr lvl="1" algn="just"/>
            <a:r>
              <a:rPr lang="fr-FR" sz="1800" kern="0" dirty="0">
                <a:solidFill>
                  <a:schemeClr val="tx1"/>
                </a:solidFill>
                <a:cs typeface="Arial"/>
                <a:sym typeface="Arial"/>
              </a:rPr>
              <a:t>1ers résultats de </a:t>
            </a:r>
            <a:r>
              <a:rPr lang="fr-FR" sz="1800" b="1" kern="0" dirty="0">
                <a:solidFill>
                  <a:schemeClr val="tx1"/>
                </a:solidFill>
                <a:cs typeface="Arial"/>
                <a:sym typeface="Arial"/>
              </a:rPr>
              <a:t>quantification DSB / DSB complexes</a:t>
            </a: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lvl="1" algn="just"/>
            <a:endParaRPr lang="fr-FR" sz="1800" kern="0" dirty="0">
              <a:solidFill>
                <a:schemeClr val="tx1"/>
              </a:solidFill>
              <a:cs typeface="Arial"/>
              <a:sym typeface="Arial"/>
            </a:endParaRPr>
          </a:p>
          <a:p>
            <a:pPr marL="0" indent="0" algn="just">
              <a:buNone/>
            </a:pPr>
            <a:r>
              <a:rPr lang="fr-FR" sz="1400" dirty="0">
                <a:solidFill>
                  <a:schemeClr val="tx1"/>
                </a:solidFill>
              </a:rPr>
              <a:t>   </a:t>
            </a:r>
          </a:p>
          <a:p>
            <a:pPr marL="0" indent="0" algn="just"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6B2B017-53B2-4AB8-9FE7-5B3E0D92C6D3}"/>
              </a:ext>
            </a:extLst>
          </p:cNvPr>
          <p:cNvSpPr/>
          <p:nvPr/>
        </p:nvSpPr>
        <p:spPr>
          <a:xfrm>
            <a:off x="8065153" y="1204348"/>
            <a:ext cx="2182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203864"/>
                </a:solidFill>
              </a:rPr>
              <a:t>IEA (2023-24)</a:t>
            </a:r>
            <a:endParaRPr lang="en-US" sz="2800" b="1" dirty="0">
              <a:solidFill>
                <a:srgbClr val="203864"/>
              </a:solidFill>
            </a:endParaRPr>
          </a:p>
        </p:txBody>
      </p:sp>
      <p:pic>
        <p:nvPicPr>
          <p:cNvPr id="42" name="Google Shape;224;p34">
            <a:extLst>
              <a:ext uri="{FF2B5EF4-FFF2-40B4-BE49-F238E27FC236}">
                <a16:creationId xmlns:a16="http://schemas.microsoft.com/office/drawing/2014/main" id="{0603AEAB-7D04-4293-BA82-5F2F2CF93587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158859" y="1132696"/>
            <a:ext cx="518575" cy="69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FCEB36-3126-4326-B37E-B58B919170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0003" y="5169252"/>
            <a:ext cx="2176352" cy="118778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DA63AC59-47F4-483F-95C3-2A513FB9C1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63441" y="4354321"/>
            <a:ext cx="1218836" cy="771725"/>
          </a:xfrm>
          <a:prstGeom prst="rect">
            <a:avLst/>
          </a:prstGeom>
        </p:spPr>
      </p:pic>
      <p:sp>
        <p:nvSpPr>
          <p:cNvPr id="6" name="Flèche : courbe vers la droite 5">
            <a:extLst>
              <a:ext uri="{FF2B5EF4-FFF2-40B4-BE49-F238E27FC236}">
                <a16:creationId xmlns:a16="http://schemas.microsoft.com/office/drawing/2014/main" id="{4F3EF1FB-C661-42E8-BE0F-75FCACA4471C}"/>
              </a:ext>
            </a:extLst>
          </p:cNvPr>
          <p:cNvSpPr/>
          <p:nvPr/>
        </p:nvSpPr>
        <p:spPr>
          <a:xfrm>
            <a:off x="6254243" y="3657600"/>
            <a:ext cx="345760" cy="125614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19FA5C-6C3A-488F-B5BC-09901EB1A75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08811" y="4194384"/>
            <a:ext cx="2704705" cy="219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1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E7FAD-B0C2-4058-9B6D-D592E892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911923"/>
          </a:xfrm>
        </p:spPr>
        <p:txBody>
          <a:bodyPr/>
          <a:lstStyle/>
          <a:p>
            <a:r>
              <a:rPr lang="fr-FR" dirty="0"/>
              <a:t>Organisation de la session: jeudi 10 octobre 24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0B7CE8-58C1-4297-AFDD-8965B05C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92" y="1306285"/>
            <a:ext cx="11808822" cy="5042263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9h: Rachel DELORME</a:t>
            </a:r>
            <a:r>
              <a:rPr lang="fr-FR" dirty="0"/>
              <a:t> (LPSC, Grenoble, 20’) : « Activités équipes du pôle RT: fait marquant des 4 dernières années »</a:t>
            </a:r>
          </a:p>
          <a:p>
            <a:pPr>
              <a:spcAft>
                <a:spcPts val="600"/>
              </a:spcAft>
            </a:pPr>
            <a:r>
              <a:rPr lang="fr-FR" b="1" dirty="0"/>
              <a:t>9h20: Jean LETANG </a:t>
            </a:r>
            <a:r>
              <a:rPr lang="fr-FR" dirty="0"/>
              <a:t>(</a:t>
            </a:r>
            <a:r>
              <a:rPr lang="en-US" dirty="0"/>
              <a:t>CREATIS</a:t>
            </a:r>
            <a:r>
              <a:rPr lang="fr-FR" dirty="0"/>
              <a:t>, Lyon, 20’) : </a:t>
            </a:r>
            <a:r>
              <a:rPr lang="en-US" dirty="0"/>
              <a:t>« </a:t>
            </a:r>
            <a:r>
              <a:rPr lang="fr-FR" dirty="0"/>
              <a:t>Activités laboratoire CREATIS au Centre Léon Bérard (CLB)  »</a:t>
            </a:r>
          </a:p>
          <a:p>
            <a:pPr>
              <a:spcAft>
                <a:spcPts val="600"/>
              </a:spcAft>
            </a:pPr>
            <a:r>
              <a:rPr lang="en-US" b="1" dirty="0"/>
              <a:t>9h40: Christophe THIEBAUX </a:t>
            </a:r>
            <a:r>
              <a:rPr lang="en-US" dirty="0"/>
              <a:t>(LLR, </a:t>
            </a:r>
            <a:r>
              <a:rPr lang="en-US" dirty="0" err="1"/>
              <a:t>Palaiseau</a:t>
            </a:r>
            <a:r>
              <a:rPr lang="en-US" dirty="0"/>
              <a:t>, 20’) : « Status du </a:t>
            </a:r>
            <a:r>
              <a:rPr lang="en-US" dirty="0" err="1"/>
              <a:t>détecteur</a:t>
            </a:r>
            <a:r>
              <a:rPr lang="en-US" dirty="0"/>
              <a:t> PEPITES</a:t>
            </a:r>
            <a:r>
              <a:rPr lang="fr-FR" dirty="0"/>
              <a:t> »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10h: Jayde LIVINGSTONE </a:t>
            </a:r>
            <a:r>
              <a:rPr lang="en-US" dirty="0"/>
              <a:t>(LPSC, Grenoble, 20’) : « </a:t>
            </a:r>
            <a:r>
              <a:rPr lang="fr-FR" dirty="0"/>
              <a:t>Activités détecteurs Diamant au LPSC »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fr-FR" sz="2700" dirty="0">
                <a:solidFill>
                  <a:schemeClr val="accent2"/>
                </a:solidFill>
              </a:rPr>
              <a:t>Pause café</a:t>
            </a:r>
            <a:endParaRPr lang="en-US" sz="2700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/>
              <a:t>10h50: J.F. ADAM </a:t>
            </a:r>
            <a:r>
              <a:rPr lang="en-US" dirty="0"/>
              <a:t>(STROBE, Grenoble, 20’) : « Development of a medical physics suite for microbeam radiation therapy</a:t>
            </a:r>
            <a:r>
              <a:rPr lang="fr-FR" dirty="0"/>
              <a:t> »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11h10: Gauthier DAVIAU </a:t>
            </a:r>
            <a:r>
              <a:rPr lang="en-US" dirty="0"/>
              <a:t>(GANIL, Caen 20’) : "</a:t>
            </a:r>
            <a:r>
              <a:rPr lang="fr-FR" dirty="0"/>
              <a:t> </a:t>
            </a:r>
            <a:r>
              <a:rPr lang="en-US" dirty="0"/>
              <a:t>Development of a 3-dimension scintillation dosimeter for small irradiation 					fields control in pencil beam scanning proton therapy "</a:t>
            </a:r>
          </a:p>
          <a:p>
            <a:pPr>
              <a:spcAft>
                <a:spcPts val="600"/>
              </a:spcAft>
            </a:pPr>
            <a:r>
              <a:rPr lang="en-US" b="1" dirty="0"/>
              <a:t>11h30: Thao Nguyen PHAM </a:t>
            </a:r>
            <a:r>
              <a:rPr lang="en-US" dirty="0"/>
              <a:t>(LPC, Caen, 20’) : "</a:t>
            </a:r>
            <a:r>
              <a:rPr lang="fr-FR" dirty="0"/>
              <a:t> </a:t>
            </a:r>
            <a:r>
              <a:rPr lang="en-US" dirty="0"/>
              <a:t>Predictive Modeling Approach for Assessing Optical Toxicity in Proton 					Therapy“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5"/>
                </a:solidFill>
                <a:sym typeface="Wingdings" panose="05000000000000000000" pitchFamily="2" charset="2"/>
              </a:rPr>
              <a:t>en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accent5"/>
                </a:solidFill>
                <a:sym typeface="Wingdings" panose="05000000000000000000" pitchFamily="2" charset="2"/>
              </a:rPr>
              <a:t>distanciel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r-FR" sz="2700" dirty="0">
                <a:solidFill>
                  <a:schemeClr val="accent2"/>
                </a:solidFill>
              </a:rPr>
              <a:t>11h50 : Session « transverse Modélisation »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2400" dirty="0">
                <a:solidFill>
                  <a:schemeClr val="accent2"/>
                </a:solidFill>
              </a:rPr>
              <a:t>Session « transverse Modélisation » :</a:t>
            </a:r>
            <a:r>
              <a:rPr lang="en-US" sz="2400" b="1" dirty="0"/>
              <a:t> 14h05: Maxime JACQUET</a:t>
            </a:r>
            <a:r>
              <a:rPr lang="en-US" sz="2400" dirty="0"/>
              <a:t> (CREATIS, Lyon, 20’) : "</a:t>
            </a:r>
            <a:r>
              <a:rPr lang="fr-FR" sz="2400" dirty="0"/>
              <a:t>Réduction de variance pour le calcul Monte-Carlo des 								doses hors-champs en radiothérapie </a:t>
            </a:r>
            <a:r>
              <a:rPr lang="en-US" sz="2400" dirty="0"/>
              <a:t>“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2400" dirty="0">
                <a:solidFill>
                  <a:schemeClr val="accent2"/>
                </a:solidFill>
              </a:rPr>
              <a:t>Session « Imagerie » :</a:t>
            </a:r>
            <a:r>
              <a:rPr lang="en-US" sz="2400" b="1" dirty="0"/>
              <a:t> 9 Oct –: A. ANDRE</a:t>
            </a:r>
            <a:r>
              <a:rPr lang="en-US" sz="2400" dirty="0"/>
              <a:t> (LPSC, Grenoble), </a:t>
            </a:r>
            <a:r>
              <a:rPr lang="en-US" sz="2400" b="1" dirty="0"/>
              <a:t>A. GARNIER </a:t>
            </a:r>
            <a:r>
              <a:rPr lang="en-US" sz="2400" dirty="0"/>
              <a:t>(CPPM, Marseille) &amp; </a:t>
            </a:r>
            <a:r>
              <a:rPr lang="en-US" sz="2400" b="1" dirty="0"/>
              <a:t>M. PINSON (LPSC) </a:t>
            </a:r>
            <a:r>
              <a:rPr lang="en-US" sz="2400" dirty="0"/>
              <a:t>: </a:t>
            </a:r>
            <a:r>
              <a:rPr lang="fr-FR" sz="2400" dirty="0"/>
              <a:t>3 présentations projet TIARA.</a:t>
            </a:r>
            <a:endParaRPr lang="en-US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CDBD72-35F2-467F-A1F5-C1EB43FC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92875"/>
            <a:ext cx="10920530" cy="365125"/>
          </a:xfrm>
        </p:spPr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BC6694-C857-4DD0-92D5-809055E9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28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946882-BD24-4F4F-9A51-2EC20FC00259}"/>
              </a:ext>
            </a:extLst>
          </p:cNvPr>
          <p:cNvSpPr/>
          <p:nvPr/>
        </p:nvSpPr>
        <p:spPr>
          <a:xfrm>
            <a:off x="184727" y="4738255"/>
            <a:ext cx="11808822" cy="14870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BD35E-1535-4960-AE7B-F7BA74603A4F}"/>
              </a:ext>
            </a:extLst>
          </p:cNvPr>
          <p:cNvSpPr/>
          <p:nvPr/>
        </p:nvSpPr>
        <p:spPr>
          <a:xfrm>
            <a:off x="151115" y="1188157"/>
            <a:ext cx="11808822" cy="48362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17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49A8305-DCE2-43B0-B7DA-FC2BCFDD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39" y="2857405"/>
            <a:ext cx="10515600" cy="1143190"/>
          </a:xfrm>
        </p:spPr>
        <p:txBody>
          <a:bodyPr/>
          <a:lstStyle/>
          <a:p>
            <a:r>
              <a:rPr lang="fr-FR" dirty="0"/>
              <a:t>Merci à tous les contributeurs!</a:t>
            </a:r>
            <a:endParaRPr lang="en-US" dirty="0"/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0901AFA1-AD54-48BD-B0A9-F58455EF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26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E7FAD-B0C2-4058-9B6D-D592E892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911923"/>
          </a:xfrm>
        </p:spPr>
        <p:txBody>
          <a:bodyPr/>
          <a:lstStyle/>
          <a:p>
            <a:r>
              <a:rPr lang="fr-FR" dirty="0"/>
              <a:t>Organisation de la session: jeudi 10 octobre 24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0B7CE8-58C1-4297-AFDD-8965B05C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92" y="1306285"/>
            <a:ext cx="11808822" cy="5042263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9h: Rachel DELORME</a:t>
            </a:r>
            <a:r>
              <a:rPr lang="fr-FR" dirty="0"/>
              <a:t> (LPSC, Grenoble, 20’) : « Activités équipes du pôle RT: faits marquants des 5 dernières années »</a:t>
            </a:r>
          </a:p>
          <a:p>
            <a:pPr>
              <a:spcAft>
                <a:spcPts val="600"/>
              </a:spcAft>
            </a:pPr>
            <a:r>
              <a:rPr lang="fr-FR" b="1" dirty="0"/>
              <a:t>9h20: Jean LETANG </a:t>
            </a:r>
            <a:r>
              <a:rPr lang="fr-FR" dirty="0"/>
              <a:t>(</a:t>
            </a:r>
            <a:r>
              <a:rPr lang="en-US" dirty="0"/>
              <a:t>CREATIS</a:t>
            </a:r>
            <a:r>
              <a:rPr lang="fr-FR" dirty="0"/>
              <a:t>, Lyon, 20’) : </a:t>
            </a:r>
            <a:r>
              <a:rPr lang="en-US" dirty="0"/>
              <a:t>« </a:t>
            </a:r>
            <a:r>
              <a:rPr lang="fr-FR" dirty="0"/>
              <a:t>Activités laboratoire CREATIS au Centre Léon Bérard (CLB)  »</a:t>
            </a:r>
          </a:p>
          <a:p>
            <a:pPr>
              <a:spcAft>
                <a:spcPts val="600"/>
              </a:spcAft>
            </a:pPr>
            <a:r>
              <a:rPr lang="en-US" b="1" dirty="0"/>
              <a:t>9h40: Christophe THIEBAUX </a:t>
            </a:r>
            <a:r>
              <a:rPr lang="en-US" dirty="0"/>
              <a:t>(LLR, </a:t>
            </a:r>
            <a:r>
              <a:rPr lang="en-US" dirty="0" err="1"/>
              <a:t>Palaiseau</a:t>
            </a:r>
            <a:r>
              <a:rPr lang="en-US" dirty="0"/>
              <a:t>, 20’) : « Status du </a:t>
            </a:r>
            <a:r>
              <a:rPr lang="en-US" dirty="0" err="1"/>
              <a:t>détecteur</a:t>
            </a:r>
            <a:r>
              <a:rPr lang="en-US" dirty="0"/>
              <a:t> PEPITES</a:t>
            </a:r>
            <a:r>
              <a:rPr lang="fr-FR" dirty="0"/>
              <a:t> »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10h: Jayde LIVINGSTONE </a:t>
            </a:r>
            <a:r>
              <a:rPr lang="en-US" dirty="0"/>
              <a:t>(LPSC, Grenoble, 20’) : « </a:t>
            </a:r>
            <a:r>
              <a:rPr lang="fr-FR" dirty="0"/>
              <a:t>Développements des détecteurs Diamant pour le médical au LPSC »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fr-FR" sz="2700" dirty="0">
                <a:solidFill>
                  <a:schemeClr val="accent2"/>
                </a:solidFill>
              </a:rPr>
              <a:t>Pause café</a:t>
            </a:r>
            <a:endParaRPr lang="en-US" sz="2700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/>
              <a:t>10h50: J.F. ADAM </a:t>
            </a:r>
            <a:r>
              <a:rPr lang="en-US" dirty="0"/>
              <a:t>(STROBE, Grenoble, 20’) : « Development of a medical physics suite for microbeam radiation therapy</a:t>
            </a:r>
            <a:r>
              <a:rPr lang="fr-FR" dirty="0"/>
              <a:t> »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11h10: Gauthier DAVIAU </a:t>
            </a:r>
            <a:r>
              <a:rPr lang="en-US" dirty="0"/>
              <a:t>(GANIL, Caen 20’) : "</a:t>
            </a:r>
            <a:r>
              <a:rPr lang="fr-FR" dirty="0"/>
              <a:t> </a:t>
            </a:r>
            <a:r>
              <a:rPr lang="en-US" dirty="0"/>
              <a:t>Development of a 3-dimension scintillation dosimeter for small irradiation 					fields control in pencil beam scanning proton therapy "</a:t>
            </a:r>
          </a:p>
          <a:p>
            <a:pPr>
              <a:spcAft>
                <a:spcPts val="600"/>
              </a:spcAft>
            </a:pPr>
            <a:r>
              <a:rPr lang="en-US" b="1" dirty="0"/>
              <a:t>11h30: Thao Nguyen PHAM </a:t>
            </a:r>
            <a:r>
              <a:rPr lang="en-US" dirty="0"/>
              <a:t>(LPC, Caen, 20’) : "</a:t>
            </a:r>
            <a:r>
              <a:rPr lang="fr-FR" dirty="0"/>
              <a:t> </a:t>
            </a:r>
            <a:r>
              <a:rPr lang="en-US" dirty="0"/>
              <a:t>Predictive Modeling Approach for Assessing Optical Toxicity in Proton 					Therapy“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accent5"/>
                </a:solidFill>
                <a:sym typeface="Wingdings" panose="05000000000000000000" pitchFamily="2" charset="2"/>
              </a:rPr>
              <a:t>en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accent5"/>
                </a:solidFill>
                <a:sym typeface="Wingdings" panose="05000000000000000000" pitchFamily="2" charset="2"/>
              </a:rPr>
              <a:t>distanciel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r-FR" sz="2700" dirty="0">
                <a:solidFill>
                  <a:schemeClr val="accent2"/>
                </a:solidFill>
              </a:rPr>
              <a:t>11h50 : Session « transverse Modélisation »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2400" dirty="0">
                <a:solidFill>
                  <a:schemeClr val="accent2"/>
                </a:solidFill>
              </a:rPr>
              <a:t>Session « transverse Modélisation » :</a:t>
            </a:r>
            <a:r>
              <a:rPr lang="en-US" sz="2400" b="1" dirty="0"/>
              <a:t> 14h05: Maxime JACQUET</a:t>
            </a:r>
            <a:r>
              <a:rPr lang="en-US" sz="2400" dirty="0"/>
              <a:t> (CREATIS, Lyon, 20’) : "</a:t>
            </a:r>
            <a:r>
              <a:rPr lang="fr-FR" sz="2400" dirty="0"/>
              <a:t>Réduction de variance pour le calcul Monte-Carlo des 								doses hors-champs en radiothérapie </a:t>
            </a:r>
            <a:r>
              <a:rPr lang="en-US" sz="2400" dirty="0"/>
              <a:t>“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2400" dirty="0">
                <a:solidFill>
                  <a:schemeClr val="accent2"/>
                </a:solidFill>
              </a:rPr>
              <a:t>Session « Imagerie » :</a:t>
            </a:r>
            <a:r>
              <a:rPr lang="en-US" sz="2400" b="1" dirty="0"/>
              <a:t> 9 Oct –: A. ANDRE</a:t>
            </a:r>
            <a:r>
              <a:rPr lang="en-US" sz="2400" dirty="0"/>
              <a:t> (LPSC, Grenoble), </a:t>
            </a:r>
            <a:r>
              <a:rPr lang="en-US" sz="2400" b="1" dirty="0"/>
              <a:t>A. GARNIER </a:t>
            </a:r>
            <a:r>
              <a:rPr lang="en-US" sz="2400" dirty="0"/>
              <a:t>(CPPM, Marseille) &amp; </a:t>
            </a:r>
            <a:r>
              <a:rPr lang="en-US" sz="2400" b="1" dirty="0"/>
              <a:t>M. PINSON (LPSC) </a:t>
            </a:r>
            <a:r>
              <a:rPr lang="en-US" sz="2400" dirty="0"/>
              <a:t>: </a:t>
            </a:r>
            <a:r>
              <a:rPr lang="fr-FR" sz="2400" dirty="0"/>
              <a:t>3 présentations projet TIARA.</a:t>
            </a:r>
            <a:endParaRPr lang="en-US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CDBD72-35F2-467F-A1F5-C1EB43FC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92875"/>
            <a:ext cx="10920530" cy="365125"/>
          </a:xfrm>
        </p:spPr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BC6694-C857-4DD0-92D5-809055E9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3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946882-BD24-4F4F-9A51-2EC20FC00259}"/>
              </a:ext>
            </a:extLst>
          </p:cNvPr>
          <p:cNvSpPr/>
          <p:nvPr/>
        </p:nvSpPr>
        <p:spPr>
          <a:xfrm>
            <a:off x="184727" y="1634836"/>
            <a:ext cx="11808822" cy="45904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E7FAD-B0C2-4058-9B6D-D592E892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911923"/>
          </a:xfrm>
        </p:spPr>
        <p:txBody>
          <a:bodyPr/>
          <a:lstStyle/>
          <a:p>
            <a:r>
              <a:rPr lang="fr-FR" dirty="0"/>
              <a:t>Actions menées au sein du pôle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0B7CE8-58C1-4297-AFDD-8965B05C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1306285"/>
            <a:ext cx="12053455" cy="513319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2020: </a:t>
            </a:r>
          </a:p>
          <a:p>
            <a:pPr lvl="1">
              <a:spcAft>
                <a:spcPts val="600"/>
              </a:spcAft>
            </a:pPr>
            <a:r>
              <a:rPr lang="fr-FR" sz="2000" dirty="0"/>
              <a:t>Workshops Moniteurs faisceau &amp; Archade </a:t>
            </a:r>
            <a:r>
              <a:rPr lang="fr-FR" sz="2000" dirty="0">
                <a:solidFill>
                  <a:schemeClr val="accent2"/>
                </a:solidFill>
                <a:sym typeface="Wingdings" panose="05000000000000000000" pitchFamily="2" charset="2"/>
              </a:rPr>
              <a:t> à</a:t>
            </a:r>
            <a:r>
              <a:rPr lang="fr-FR" sz="2000" dirty="0">
                <a:solidFill>
                  <a:schemeClr val="accent2"/>
                </a:solidFill>
              </a:rPr>
              <a:t> renouveler 2025+ ?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Contribution aux </a:t>
            </a:r>
            <a:r>
              <a:rPr lang="en-US" sz="2000" b="1" dirty="0" err="1"/>
              <a:t>Prospectives</a:t>
            </a:r>
            <a:r>
              <a:rPr lang="en-US" sz="2000" b="1" dirty="0"/>
              <a:t> IN2P3 GT 10 </a:t>
            </a:r>
            <a:r>
              <a:rPr lang="en-US" sz="2000" dirty="0"/>
              <a:t>«Radiation </a:t>
            </a:r>
            <a:r>
              <a:rPr lang="en-US" sz="2000" dirty="0" err="1"/>
              <a:t>Physicsfor</a:t>
            </a:r>
            <a:r>
              <a:rPr lang="en-US" sz="2000" dirty="0"/>
              <a:t> Health» </a:t>
            </a:r>
            <a:r>
              <a:rPr lang="en-US" sz="2000" dirty="0">
                <a:sym typeface="Wingdings" panose="05000000000000000000" pitchFamily="2" charset="2"/>
              </a:rPr>
              <a:t> representation des </a:t>
            </a:r>
            <a:r>
              <a:rPr lang="en-US" sz="2000" dirty="0" err="1">
                <a:sym typeface="Wingdings" panose="05000000000000000000" pitchFamily="2" charset="2"/>
              </a:rPr>
              <a:t>activités</a:t>
            </a:r>
            <a:r>
              <a:rPr lang="en-US" sz="2000" dirty="0">
                <a:sym typeface="Wingdings" panose="05000000000000000000" pitchFamily="2" charset="2"/>
              </a:rPr>
              <a:t> du </a:t>
            </a:r>
            <a:r>
              <a:rPr lang="en-US" sz="2000" dirty="0" err="1">
                <a:sym typeface="Wingdings" panose="05000000000000000000" pitchFamily="2" charset="2"/>
              </a:rPr>
              <a:t>pôle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autour</a:t>
            </a:r>
            <a:r>
              <a:rPr lang="en-US" sz="2000" dirty="0">
                <a:sym typeface="Wingdings" panose="05000000000000000000" pitchFamily="2" charset="2"/>
              </a:rPr>
              <a:t> des RT </a:t>
            </a:r>
            <a:r>
              <a:rPr lang="en-US" sz="2000" dirty="0" err="1">
                <a:sym typeface="Wingdings" panose="05000000000000000000" pitchFamily="2" charset="2"/>
              </a:rPr>
              <a:t>innovantes</a:t>
            </a:r>
            <a:endParaRPr lang="fr-FR" sz="2000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fr-FR" b="1" dirty="0"/>
              <a:t>2021</a:t>
            </a:r>
            <a:r>
              <a:rPr lang="fr-FR" dirty="0"/>
              <a:t>: </a:t>
            </a:r>
          </a:p>
          <a:p>
            <a:pPr lvl="1">
              <a:spcAft>
                <a:spcPts val="600"/>
              </a:spcAft>
            </a:pPr>
            <a:r>
              <a:rPr lang="fr-FR" sz="2000" b="1" dirty="0"/>
              <a:t>Journée IRSN,</a:t>
            </a:r>
            <a:r>
              <a:rPr lang="fr-FR" sz="2000" dirty="0"/>
              <a:t> renouvellement de </a:t>
            </a:r>
            <a:r>
              <a:rPr lang="fr-FR" sz="2000" b="1" dirty="0"/>
              <a:t>l'accord cadre CNRS - IRSN </a:t>
            </a:r>
            <a:r>
              <a:rPr lang="fr-FR" sz="2000" dirty="0"/>
              <a:t>(2020-2024) : présentation des activités du pôle. </a:t>
            </a:r>
          </a:p>
          <a:p>
            <a:pPr>
              <a:spcAft>
                <a:spcPts val="600"/>
              </a:spcAft>
            </a:pPr>
            <a:r>
              <a:rPr lang="fr-FR" b="1" dirty="0"/>
              <a:t>2022</a:t>
            </a:r>
            <a:r>
              <a:rPr lang="fr-FR" sz="2400" dirty="0"/>
              <a:t> : </a:t>
            </a:r>
          </a:p>
          <a:p>
            <a:pPr lvl="1">
              <a:spcAft>
                <a:spcPts val="600"/>
              </a:spcAft>
            </a:pPr>
            <a:r>
              <a:rPr lang="fr-FR" sz="2000" b="1" dirty="0"/>
              <a:t>Mars 22 : </a:t>
            </a:r>
            <a:r>
              <a:rPr lang="fr-FR" sz="2000" dirty="0"/>
              <a:t>Workshop thématique</a:t>
            </a:r>
            <a:r>
              <a:rPr lang="fr-FR" sz="2000" b="1" dirty="0"/>
              <a:t> « </a:t>
            </a:r>
            <a:r>
              <a:rPr lang="fr-FR" sz="2000" b="1" dirty="0">
                <a:solidFill>
                  <a:schemeClr val="accent2"/>
                </a:solidFill>
              </a:rPr>
              <a:t>Radiothérapie Interne Vectorisée alpha </a:t>
            </a:r>
            <a:r>
              <a:rPr lang="fr-FR" sz="2000" b="1" dirty="0"/>
              <a:t>»</a:t>
            </a:r>
            <a:r>
              <a:rPr lang="fr-FR" sz="2000" b="1" i="1" dirty="0"/>
              <a:t> </a:t>
            </a:r>
            <a:r>
              <a:rPr lang="fr-FR" sz="2000" i="1" dirty="0"/>
              <a:t>(Montpellier)	</a:t>
            </a:r>
            <a:br>
              <a:rPr lang="fr-FR" sz="2000" i="1" dirty="0"/>
            </a:br>
            <a:r>
              <a:rPr lang="fr-FR" sz="2000" dirty="0"/>
              <a:t>4 ½ journées couvrant les </a:t>
            </a:r>
            <a:r>
              <a:rPr lang="en-GB" sz="2000" b="1" dirty="0" err="1">
                <a:latin typeface="Trebuchet MS" panose="020B0703020202090204" pitchFamily="34" charset="0"/>
              </a:rPr>
              <a:t>Enjeux</a:t>
            </a:r>
            <a:r>
              <a:rPr lang="en-GB" sz="2000" b="1" dirty="0">
                <a:latin typeface="Trebuchet MS" panose="020B0703020202090204" pitchFamily="34" charset="0"/>
              </a:rPr>
              <a:t> </a:t>
            </a:r>
            <a:r>
              <a:rPr lang="en-GB" sz="2000" b="1" dirty="0" err="1">
                <a:latin typeface="Trebuchet MS" panose="020B0703020202090204" pitchFamily="34" charset="0"/>
              </a:rPr>
              <a:t>cliniques</a:t>
            </a:r>
            <a:r>
              <a:rPr lang="en-GB" sz="2000" b="1" dirty="0">
                <a:latin typeface="Trebuchet MS" panose="020B0703020202090204" pitchFamily="34" charset="0"/>
              </a:rPr>
              <a:t>, </a:t>
            </a:r>
            <a:r>
              <a:rPr lang="en-GB" sz="2000" dirty="0">
                <a:latin typeface="Trebuchet MS" panose="020B0703020202090204" pitchFamily="34" charset="0"/>
              </a:rPr>
              <a:t>les </a:t>
            </a:r>
            <a:r>
              <a:rPr lang="en-GB" sz="2000" b="1" dirty="0" err="1">
                <a:latin typeface="Trebuchet MS" panose="020B0703020202090204" pitchFamily="34" charset="0"/>
              </a:rPr>
              <a:t>Vecteurs</a:t>
            </a:r>
            <a:r>
              <a:rPr lang="en-GB" sz="2000" b="1" dirty="0">
                <a:latin typeface="Trebuchet MS" panose="020B0703020202090204" pitchFamily="34" charset="0"/>
              </a:rPr>
              <a:t> et </a:t>
            </a:r>
            <a:r>
              <a:rPr lang="en-GB" sz="2000" b="1" dirty="0" err="1">
                <a:latin typeface="Trebuchet MS" panose="020B0703020202090204" pitchFamily="34" charset="0"/>
              </a:rPr>
              <a:t>radionucléides</a:t>
            </a:r>
            <a:r>
              <a:rPr lang="en-GB" sz="2000" dirty="0">
                <a:latin typeface="Trebuchet MS" panose="020B0703020202090204" pitchFamily="34" charset="0"/>
              </a:rPr>
              <a:t>, la </a:t>
            </a:r>
            <a:r>
              <a:rPr lang="en-GB" sz="2000" b="1" dirty="0" err="1">
                <a:latin typeface="Trebuchet MS" panose="020B0703020202090204" pitchFamily="34" charset="0"/>
              </a:rPr>
              <a:t>Dosimétrie</a:t>
            </a:r>
            <a:r>
              <a:rPr lang="en-GB" sz="2000" b="1" dirty="0">
                <a:latin typeface="Trebuchet MS" panose="020B0703020202090204" pitchFamily="34" charset="0"/>
              </a:rPr>
              <a:t> </a:t>
            </a:r>
            <a:r>
              <a:rPr lang="en-GB" sz="2000" dirty="0">
                <a:latin typeface="Trebuchet MS" panose="020B0703020202090204" pitchFamily="34" charset="0"/>
              </a:rPr>
              <a:t>et la </a:t>
            </a:r>
            <a:r>
              <a:rPr lang="en-GB" sz="2000" b="1" dirty="0" err="1">
                <a:latin typeface="Trebuchet MS" panose="020B0703020202090204" pitchFamily="34" charset="0"/>
              </a:rPr>
              <a:t>Radiobiologie</a:t>
            </a:r>
            <a:r>
              <a:rPr lang="en-GB" sz="2000" b="1" dirty="0">
                <a:latin typeface="Trebuchet MS" panose="020B0703020202090204" pitchFamily="34" charset="0"/>
              </a:rPr>
              <a:t>. </a:t>
            </a:r>
            <a:r>
              <a:rPr lang="en-GB" sz="2000" dirty="0" err="1">
                <a:latin typeface="Trebuchet MS" panose="020B0703020202090204" pitchFamily="34" charset="0"/>
              </a:rPr>
              <a:t>Succès</a:t>
            </a:r>
            <a:r>
              <a:rPr lang="en-GB" sz="2000" b="1" dirty="0">
                <a:latin typeface="Trebuchet MS" panose="020B0703020202090204" pitchFamily="34" charset="0"/>
              </a:rPr>
              <a:t> </a:t>
            </a:r>
            <a:r>
              <a:rPr lang="en-GB" sz="2000" dirty="0">
                <a:latin typeface="Trebuchet MS" panose="020B0703020202090204" pitchFamily="34" charset="0"/>
              </a:rPr>
              <a:t>~150 participants</a:t>
            </a:r>
          </a:p>
          <a:p>
            <a:pPr lvl="1">
              <a:spcAft>
                <a:spcPts val="600"/>
              </a:spcAft>
            </a:pPr>
            <a:r>
              <a:rPr lang="fr-FR" sz="2000" b="1" dirty="0"/>
              <a:t>Sept 22</a:t>
            </a:r>
            <a:r>
              <a:rPr lang="fr-FR" sz="2000" dirty="0"/>
              <a:t>: Groupe de </a:t>
            </a:r>
            <a:r>
              <a:rPr lang="fr-FR" sz="2000" b="1" dirty="0"/>
              <a:t>travail </a:t>
            </a:r>
            <a:r>
              <a:rPr lang="fr-FR" sz="2000" b="1" dirty="0">
                <a:solidFill>
                  <a:schemeClr val="accent2"/>
                </a:solidFill>
              </a:rPr>
              <a:t>INSERM – CNRS </a:t>
            </a:r>
            <a:r>
              <a:rPr lang="fr-FR" sz="2000" b="1" dirty="0"/>
              <a:t>sur l</a:t>
            </a:r>
            <a:r>
              <a:rPr lang="fr-FR" sz="2000" b="1" dirty="0">
                <a:solidFill>
                  <a:schemeClr val="accent2"/>
                </a:solidFill>
              </a:rPr>
              <a:t>’alphathérapie</a:t>
            </a:r>
            <a:r>
              <a:rPr lang="fr-FR" sz="2000" b="1" dirty="0"/>
              <a:t> </a:t>
            </a:r>
            <a:r>
              <a:rPr lang="fr-FR" sz="2000" dirty="0"/>
              <a:t>(feuille de route rédigée 2023)</a:t>
            </a:r>
            <a:r>
              <a:rPr lang="fr-FR" sz="2000" b="1" dirty="0"/>
              <a:t> </a:t>
            </a:r>
            <a:r>
              <a:rPr lang="fr-FR" sz="2000" dirty="0">
                <a:sym typeface="Wingdings" panose="05000000000000000000" pitchFamily="2" charset="2"/>
              </a:rPr>
              <a:t> donné lieu à projets structurants interdisciplinaires</a:t>
            </a:r>
          </a:p>
          <a:p>
            <a:pPr lvl="1">
              <a:spcAft>
                <a:spcPts val="600"/>
              </a:spcAft>
            </a:pPr>
            <a:r>
              <a:rPr lang="fr-FR" sz="2000" b="1" dirty="0" err="1">
                <a:sym typeface="Wingdings" panose="05000000000000000000" pitchFamily="2" charset="2"/>
              </a:rPr>
              <a:t>Nov</a:t>
            </a:r>
            <a:r>
              <a:rPr lang="fr-FR" sz="2000" b="1" dirty="0">
                <a:sym typeface="Wingdings" panose="05000000000000000000" pitchFamily="2" charset="2"/>
              </a:rPr>
              <a:t> 22: </a:t>
            </a:r>
            <a:r>
              <a:rPr lang="fr-FR" sz="2000" dirty="0">
                <a:sym typeface="Wingdings" panose="05000000000000000000" pitchFamily="2" charset="2"/>
              </a:rPr>
              <a:t>Workshop thématique « </a:t>
            </a:r>
            <a:r>
              <a:rPr lang="fr-FR" sz="2000" b="1" dirty="0">
                <a:sym typeface="Wingdings" panose="05000000000000000000" pitchFamily="2" charset="2"/>
              </a:rPr>
              <a:t>Nanoparticules en Radiothérapie et Radiobiologie</a:t>
            </a:r>
            <a:r>
              <a:rPr lang="fr-FR" sz="2000" dirty="0">
                <a:sym typeface="Wingdings" panose="05000000000000000000" pitchFamily="2" charset="2"/>
              </a:rPr>
              <a:t> » (Clermont)</a:t>
            </a:r>
            <a:endParaRPr lang="fr-FR" dirty="0"/>
          </a:p>
          <a:p>
            <a:pPr>
              <a:spcAft>
                <a:spcPts val="600"/>
              </a:spcAft>
            </a:pPr>
            <a:r>
              <a:rPr lang="fr-FR" dirty="0"/>
              <a:t>…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CDBD72-35F2-467F-A1F5-C1EB43FC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92875"/>
            <a:ext cx="10920530" cy="365125"/>
          </a:xfrm>
        </p:spPr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BC6694-C857-4DD0-92D5-809055E9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827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93B40-4AB5-46FE-9989-C23B13E2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958779"/>
          </a:xfrm>
        </p:spPr>
        <p:txBody>
          <a:bodyPr/>
          <a:lstStyle/>
          <a:p>
            <a:r>
              <a:rPr lang="fr-FR" dirty="0"/>
              <a:t>Activités du pôle: Quelles équipes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2EB7B5-ECBC-4B7D-8C6C-5A7BB80EC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63" y="1462087"/>
            <a:ext cx="11358838" cy="4886461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Orsay</a:t>
            </a:r>
            <a:r>
              <a:rPr lang="fr-FR" dirty="0"/>
              <a:t> : </a:t>
            </a:r>
            <a:r>
              <a:rPr lang="fr-FR" dirty="0" err="1"/>
              <a:t>IJCLab</a:t>
            </a:r>
            <a:r>
              <a:rPr lang="fr-FR" dirty="0"/>
              <a:t> – Pôle Santé / Institut Curie (équipes NARA, CPO)</a:t>
            </a:r>
          </a:p>
          <a:p>
            <a:r>
              <a:rPr lang="fr-FR" b="1" dirty="0"/>
              <a:t>Palaiseau</a:t>
            </a:r>
            <a:r>
              <a:rPr lang="fr-FR" dirty="0"/>
              <a:t> : LLR / LOA</a:t>
            </a:r>
          </a:p>
          <a:p>
            <a:r>
              <a:rPr lang="fr-FR" b="1" dirty="0"/>
              <a:t>Strasbourg</a:t>
            </a:r>
            <a:r>
              <a:rPr lang="fr-FR" dirty="0"/>
              <a:t> : IPHC</a:t>
            </a:r>
          </a:p>
          <a:p>
            <a:r>
              <a:rPr lang="fr-FR" b="1" dirty="0"/>
              <a:t>Caen</a:t>
            </a:r>
            <a:r>
              <a:rPr lang="fr-FR" dirty="0"/>
              <a:t>: LPC-Caen / GANIL</a:t>
            </a:r>
          </a:p>
          <a:p>
            <a:r>
              <a:rPr lang="fr-FR" b="1" dirty="0"/>
              <a:t>Nantes</a:t>
            </a:r>
            <a:r>
              <a:rPr lang="fr-FR" dirty="0"/>
              <a:t> : </a:t>
            </a:r>
            <a:r>
              <a:rPr lang="fr-FR" dirty="0" err="1"/>
              <a:t>Subatech</a:t>
            </a:r>
            <a:r>
              <a:rPr lang="fr-FR" dirty="0"/>
              <a:t> / ARRONAX</a:t>
            </a:r>
          </a:p>
          <a:p>
            <a:r>
              <a:rPr lang="fr-FR" b="1" dirty="0"/>
              <a:t>Clermont-Ferrand</a:t>
            </a:r>
            <a:r>
              <a:rPr lang="fr-FR" dirty="0"/>
              <a:t> : LPC – Clermont </a:t>
            </a:r>
          </a:p>
          <a:p>
            <a:r>
              <a:rPr lang="fr-FR" b="1" dirty="0"/>
              <a:t>Lyon</a:t>
            </a:r>
            <a:r>
              <a:rPr lang="fr-FR" dirty="0"/>
              <a:t> : IP2I / CREATIS / LIRIS</a:t>
            </a:r>
          </a:p>
          <a:p>
            <a:r>
              <a:rPr lang="fr-FR" b="1" dirty="0"/>
              <a:t>Grenoble</a:t>
            </a:r>
            <a:r>
              <a:rPr lang="fr-FR" dirty="0"/>
              <a:t> : LPSC / Equipe STROBE </a:t>
            </a:r>
          </a:p>
          <a:p>
            <a:r>
              <a:rPr lang="fr-FR" b="1" dirty="0"/>
              <a:t>Marseille</a:t>
            </a:r>
            <a:r>
              <a:rPr lang="fr-FR" dirty="0"/>
              <a:t> : CPPM</a:t>
            </a:r>
          </a:p>
          <a:p>
            <a:r>
              <a:rPr lang="fr-FR" b="1" dirty="0"/>
              <a:t>Montpellier</a:t>
            </a:r>
            <a:r>
              <a:rPr lang="fr-FR" dirty="0"/>
              <a:t>: IRCM</a:t>
            </a:r>
          </a:p>
          <a:p>
            <a:r>
              <a:rPr lang="fr-FR" dirty="0"/>
              <a:t>…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ACD70D-86B6-4051-904A-F901C9C3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1A6ECE-3B49-4975-B3DE-F15E32588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54" y="4562379"/>
            <a:ext cx="984854" cy="6482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32A333-EC95-42A6-863B-08F1FB549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93" y="1233964"/>
            <a:ext cx="1334227" cy="10055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328E83-940C-4F4E-B81C-EBFEDFB29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50" y="3270328"/>
            <a:ext cx="1338802" cy="5344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302C0E-B0D9-472A-B01A-F1BF41C93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96" y="3270328"/>
            <a:ext cx="1689464" cy="4561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393CC2-11B3-449E-934A-8981EC17DD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523" y="1148723"/>
            <a:ext cx="1205981" cy="12183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0079C7-071D-4A66-8CD5-7B7C2D1705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02" y="3748514"/>
            <a:ext cx="802908" cy="8169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7F925D-33E0-4D3F-9374-603F244ADB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12077" b="18365"/>
          <a:stretch/>
        </p:blipFill>
        <p:spPr>
          <a:xfrm>
            <a:off x="4228650" y="2156432"/>
            <a:ext cx="1088835" cy="667667"/>
          </a:xfrm>
          <a:prstGeom prst="rect">
            <a:avLst/>
          </a:prstGeom>
        </p:spPr>
      </p:pic>
      <p:pic>
        <p:nvPicPr>
          <p:cNvPr id="14" name="Picture 6" descr="Picture 6">
            <a:extLst>
              <a:ext uri="{FF2B5EF4-FFF2-40B4-BE49-F238E27FC236}">
                <a16:creationId xmlns:a16="http://schemas.microsoft.com/office/drawing/2014/main" id="{D8A15373-F3A2-4D2F-BDEE-34A29C8B84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255" y="4107121"/>
            <a:ext cx="1636352" cy="356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4F0E9F0-CCA5-4A54-B0EA-D289490D0E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66" y="4824652"/>
            <a:ext cx="685630" cy="82864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A8BAE9-656C-4B54-A3CC-93D4CDABAB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55" y="1831068"/>
            <a:ext cx="970684" cy="66766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72CF055-F2A0-43FF-9FCD-8C55528D98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58" y="2756189"/>
            <a:ext cx="2013094" cy="4482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1E677A4-4BA9-4C7C-84C0-A9664C6F8A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25" y="1831773"/>
            <a:ext cx="744657" cy="85407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C598454-8EEA-4CFF-B1FB-3C02967FEA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203" y="3292237"/>
            <a:ext cx="1779454" cy="91255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4536EFE-83BE-4156-BB5D-5831601C45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252" y="4032740"/>
            <a:ext cx="1123406" cy="5055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A310E7E-2C39-45E3-A6E1-EDE2CC5386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902" y="5395913"/>
            <a:ext cx="979589" cy="49979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76D430D-C301-4E9D-9FD5-91AC81A3D6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07" y="4458083"/>
            <a:ext cx="1445275" cy="578110"/>
          </a:xfrm>
          <a:prstGeom prst="rect">
            <a:avLst/>
          </a:prstGeom>
        </p:spPr>
      </p:pic>
      <p:sp>
        <p:nvSpPr>
          <p:cNvPr id="26" name="Espace réservé du pied de page 3">
            <a:extLst>
              <a:ext uri="{FF2B5EF4-FFF2-40B4-BE49-F238E27FC236}">
                <a16:creationId xmlns:a16="http://schemas.microsoft.com/office/drawing/2014/main" id="{0E263102-02B5-424B-9C02-21B6775A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74742"/>
            <a:ext cx="10920530" cy="365125"/>
          </a:xfrm>
        </p:spPr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8A5A825-1BF5-40D3-90A7-CB2FCC58C1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55" y="2517732"/>
            <a:ext cx="942570" cy="7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86D526-E299-534D-AE71-150D50E24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62" y="1305536"/>
            <a:ext cx="11634034" cy="5098357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/>
              <a:t>Radiothérapie photon 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 D</a:t>
            </a:r>
            <a:r>
              <a:rPr lang="fr-FR" sz="2600" dirty="0">
                <a:solidFill>
                  <a:schemeClr val="accent1"/>
                </a:solidFill>
              </a:rPr>
              <a:t>ose à la peau </a:t>
            </a:r>
            <a:r>
              <a:rPr lang="fr-FR" sz="2300" i="1" dirty="0">
                <a:solidFill>
                  <a:schemeClr val="accent1"/>
                </a:solidFill>
              </a:rPr>
              <a:t>(IPHC, LPC-Caen)</a:t>
            </a:r>
            <a:r>
              <a:rPr lang="fr-FR" sz="2600" dirty="0">
                <a:solidFill>
                  <a:schemeClr val="accent1"/>
                </a:solidFill>
              </a:rPr>
              <a:t>, </a:t>
            </a:r>
            <a:r>
              <a:rPr lang="fr-FR" sz="2600" dirty="0">
                <a:solidFill>
                  <a:schemeClr val="accent2"/>
                </a:solidFill>
              </a:rPr>
              <a:t>Modélisation/IA</a:t>
            </a:r>
            <a:r>
              <a:rPr lang="fr-FR" sz="2600" dirty="0">
                <a:solidFill>
                  <a:schemeClr val="accent1"/>
                </a:solidFill>
              </a:rPr>
              <a:t> </a:t>
            </a:r>
            <a:r>
              <a:rPr lang="fr-FR" sz="2300" i="1" dirty="0">
                <a:solidFill>
                  <a:schemeClr val="accent2"/>
                </a:solidFill>
              </a:rPr>
              <a:t>(CREATIS)*</a:t>
            </a:r>
            <a:r>
              <a:rPr lang="fr-FR" sz="2300" i="1" dirty="0">
                <a:solidFill>
                  <a:schemeClr val="accent1"/>
                </a:solidFill>
              </a:rPr>
              <a:t>, </a:t>
            </a:r>
            <a:r>
              <a:rPr lang="fr-FR" sz="2500" dirty="0">
                <a:solidFill>
                  <a:schemeClr val="accent2"/>
                </a:solidFill>
              </a:rPr>
              <a:t>PMRT</a:t>
            </a:r>
            <a:r>
              <a:rPr lang="fr-FR" sz="2300" dirty="0">
                <a:solidFill>
                  <a:schemeClr val="accent2"/>
                </a:solidFill>
              </a:rPr>
              <a:t> </a:t>
            </a:r>
            <a:r>
              <a:rPr lang="fr-FR" sz="2300" i="1" dirty="0">
                <a:solidFill>
                  <a:schemeClr val="accent2"/>
                </a:solidFill>
              </a:rPr>
              <a:t>(LPC-Caen)*</a:t>
            </a:r>
          </a:p>
          <a:p>
            <a:pPr>
              <a:spcBef>
                <a:spcPts val="1800"/>
              </a:spcBef>
            </a:pPr>
            <a:r>
              <a:rPr lang="fr-FR" b="1" dirty="0"/>
              <a:t>Hadronthérapie</a:t>
            </a:r>
            <a:r>
              <a:rPr lang="fr-FR" dirty="0"/>
              <a:t> (p,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r>
              <a:rPr lang="fr-FR" dirty="0"/>
              <a:t> 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Outils numériques			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 ESPADON, PMRT </a:t>
            </a:r>
            <a:r>
              <a:rPr lang="fr-FR" sz="2100" i="1" dirty="0">
                <a:solidFill>
                  <a:schemeClr val="accent1"/>
                </a:solidFill>
                <a:sym typeface="Wingdings" panose="05000000000000000000" pitchFamily="2" charset="2"/>
              </a:rPr>
              <a:t>(LPC-Caen), </a:t>
            </a:r>
            <a:r>
              <a:rPr lang="fr-FR" dirty="0" err="1">
                <a:solidFill>
                  <a:schemeClr val="accent1"/>
                </a:solidFill>
                <a:sym typeface="Wingdings" panose="05000000000000000000" pitchFamily="2" charset="2"/>
              </a:rPr>
              <a:t>NanOx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i="1" dirty="0">
                <a:solidFill>
                  <a:schemeClr val="accent1"/>
                </a:solidFill>
                <a:sym typeface="Wingdings" panose="05000000000000000000" pitchFamily="2" charset="2"/>
              </a:rPr>
              <a:t>(IP2I)</a:t>
            </a:r>
            <a:r>
              <a:rPr lang="fr-FR" sz="2800" i="1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fr-FR" sz="2300" dirty="0" err="1">
                <a:solidFill>
                  <a:schemeClr val="accent1"/>
                </a:solidFill>
                <a:sym typeface="Wingdings" panose="05000000000000000000" pitchFamily="2" charset="2"/>
              </a:rPr>
              <a:t>BioDoseActor</a:t>
            </a:r>
            <a:r>
              <a:rPr lang="fr-FR" sz="2100" i="1" dirty="0">
                <a:solidFill>
                  <a:schemeClr val="accent1"/>
                </a:solidFill>
                <a:sym typeface="Wingdings" panose="05000000000000000000" pitchFamily="2" charset="2"/>
              </a:rPr>
              <a:t> (</a:t>
            </a:r>
            <a:r>
              <a:rPr lang="fr-FR" sz="2100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LPClermont</a:t>
            </a:r>
            <a:r>
              <a:rPr lang="fr-FR" sz="2100" i="1" dirty="0">
                <a:solidFill>
                  <a:schemeClr val="accent1"/>
                </a:solidFill>
                <a:sym typeface="Wingdings" panose="05000000000000000000" pitchFamily="2" charset="2"/>
              </a:rPr>
              <a:t>)… </a:t>
            </a:r>
            <a:endParaRPr lang="fr-FR" sz="3100" dirty="0">
              <a:sym typeface="Wingdings" panose="05000000000000000000" pitchFamily="2" charset="2"/>
            </a:endParaRPr>
          </a:p>
          <a:p>
            <a:pPr lvl="1"/>
            <a:r>
              <a:rPr lang="fr-FR" dirty="0">
                <a:sym typeface="Wingdings" panose="05000000000000000000" pitchFamily="2" charset="2"/>
              </a:rPr>
              <a:t>Systèmes de dosimétrie 		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chemeClr val="accent2"/>
                </a:solidFill>
                <a:sym typeface="Wingdings" panose="05000000000000000000" pitchFamily="2" charset="2"/>
              </a:rPr>
              <a:t>Scintillateur 3D </a:t>
            </a:r>
            <a:r>
              <a:rPr lang="fr-FR" sz="2100" i="1" dirty="0">
                <a:solidFill>
                  <a:schemeClr val="accent2"/>
                </a:solidFill>
                <a:sym typeface="Wingdings" panose="05000000000000000000" pitchFamily="2" charset="2"/>
              </a:rPr>
              <a:t>(GANIL)*</a:t>
            </a:r>
            <a:r>
              <a:rPr lang="fr-FR" sz="1600" i="1" dirty="0">
                <a:solidFill>
                  <a:schemeClr val="accent1"/>
                </a:solidFill>
                <a:sym typeface="Wingdings" panose="05000000000000000000" pitchFamily="2" charset="2"/>
              </a:rPr>
              <a:t>,</a:t>
            </a:r>
            <a:r>
              <a:rPr lang="fr-FR" i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Dose 2</a:t>
            </a:r>
            <a:r>
              <a:rPr lang="fr-FR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ndaire </a:t>
            </a:r>
            <a:r>
              <a:rPr lang="fr-FR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(IPHC)</a:t>
            </a:r>
            <a:r>
              <a:rPr lang="fr-FR" i="1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µdétecteurs</a:t>
            </a:r>
            <a:r>
              <a:rPr lang="fr-FR" i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(</a:t>
            </a:r>
            <a:r>
              <a:rPr lang="fr-FR" sz="2000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IJCLab</a:t>
            </a:r>
            <a:r>
              <a:rPr lang="fr-FR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) </a:t>
            </a:r>
            <a:endParaRPr lang="fr-FR" i="1" dirty="0">
              <a:solidFill>
                <a:schemeClr val="accent1"/>
              </a:solidFill>
            </a:endParaRPr>
          </a:p>
          <a:p>
            <a:pPr lvl="1"/>
            <a:r>
              <a:rPr lang="fr-FR" dirty="0">
                <a:sym typeface="Wingdings" panose="05000000000000000000" pitchFamily="2" charset="2"/>
              </a:rPr>
              <a:t>Moniteurs faisceaux 			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2600" dirty="0">
                <a:sym typeface="Wingdings" panose="05000000000000000000" pitchFamily="2" charset="2"/>
              </a:rPr>
              <a:t> 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PEPITE </a:t>
            </a:r>
            <a:r>
              <a:rPr lang="fr-FR" sz="2300" i="1" dirty="0">
                <a:solidFill>
                  <a:schemeClr val="accent1"/>
                </a:solidFill>
                <a:sym typeface="Wingdings" panose="05000000000000000000" pitchFamily="2" charset="2"/>
              </a:rPr>
              <a:t>(LLR-</a:t>
            </a:r>
            <a:r>
              <a:rPr lang="fr-FR" sz="2300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Arronax</a:t>
            </a:r>
            <a:r>
              <a:rPr lang="fr-FR" sz="2300" i="1" dirty="0">
                <a:solidFill>
                  <a:schemeClr val="accent1"/>
                </a:solidFill>
                <a:sym typeface="Wingdings" panose="05000000000000000000" pitchFamily="2" charset="2"/>
              </a:rPr>
              <a:t>)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fr-FR" sz="2600" dirty="0">
                <a:solidFill>
                  <a:schemeClr val="accent2"/>
                </a:solidFill>
                <a:sym typeface="Wingdings" panose="05000000000000000000" pitchFamily="2" charset="2"/>
              </a:rPr>
              <a:t>Diamants* </a:t>
            </a:r>
            <a:r>
              <a:rPr lang="fr-FR" sz="2300" i="1" dirty="0">
                <a:solidFill>
                  <a:schemeClr val="accent2"/>
                </a:solidFill>
                <a:sym typeface="Wingdings" panose="05000000000000000000" pitchFamily="2" charset="2"/>
              </a:rPr>
              <a:t>(LPSC-CLARYS</a:t>
            </a:r>
            <a:r>
              <a:rPr lang="fr-FR" sz="2300" i="1" dirty="0">
                <a:solidFill>
                  <a:schemeClr val="accent1"/>
                </a:solidFill>
                <a:sym typeface="Wingdings" panose="05000000000000000000" pitchFamily="2" charset="2"/>
              </a:rPr>
              <a:t>-</a:t>
            </a:r>
            <a:r>
              <a:rPr lang="fr-FR" sz="2300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Arronax</a:t>
            </a:r>
            <a:r>
              <a:rPr lang="fr-FR" sz="2300" dirty="0">
                <a:solidFill>
                  <a:schemeClr val="accent1"/>
                </a:solidFill>
                <a:sym typeface="Wingdings" panose="05000000000000000000" pitchFamily="2" charset="2"/>
              </a:rPr>
              <a:t>)…</a:t>
            </a:r>
            <a:endParaRPr lang="fr-FR" sz="26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lvl="1"/>
            <a:r>
              <a:rPr lang="fr-FR" dirty="0">
                <a:sym typeface="Wingdings" panose="05000000000000000000" pitchFamily="2" charset="2"/>
              </a:rPr>
              <a:t>Contrôle en ligne du parcours des ions 	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Collab. CLARYS </a:t>
            </a:r>
            <a:r>
              <a:rPr lang="fr-FR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(</a:t>
            </a:r>
            <a:r>
              <a:rPr lang="en-US" sz="2000" i="1" spc="75" dirty="0">
                <a:solidFill>
                  <a:schemeClr val="accent1"/>
                </a:solidFill>
                <a:cs typeface="Calibri"/>
              </a:rPr>
              <a:t>IP2I–CPPM–LPSC-CREATIS)</a:t>
            </a:r>
            <a:r>
              <a:rPr lang="en-US" spc="75" dirty="0">
                <a:solidFill>
                  <a:schemeClr val="accent1"/>
                </a:solidFill>
                <a:cs typeface="Calibri"/>
              </a:rPr>
              <a:t>, </a:t>
            </a:r>
            <a:r>
              <a:rPr lang="fr-FR" dirty="0">
                <a:solidFill>
                  <a:schemeClr val="accent2"/>
                </a:solidFill>
                <a:sym typeface="Wingdings" panose="05000000000000000000" pitchFamily="2" charset="2"/>
              </a:rPr>
              <a:t>TIARA/PGTI* </a:t>
            </a:r>
            <a:r>
              <a:rPr lang="fr-FR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(LPSC-CPPM)</a:t>
            </a:r>
            <a:r>
              <a:rPr lang="en-US" spc="10" dirty="0">
                <a:solidFill>
                  <a:schemeClr val="accent1"/>
                </a:solidFill>
                <a:cs typeface="Calibri"/>
              </a:rPr>
              <a:t>, 					     </a:t>
            </a:r>
            <a:r>
              <a:rPr lang="en-US" spc="75" dirty="0">
                <a:solidFill>
                  <a:schemeClr val="accent1"/>
                </a:solidFill>
                <a:cs typeface="Calibri"/>
              </a:rPr>
              <a:t>PGEI </a:t>
            </a:r>
            <a:r>
              <a:rPr lang="en-US" sz="2100" i="1" spc="75" dirty="0">
                <a:solidFill>
                  <a:schemeClr val="accent1"/>
                </a:solidFill>
                <a:cs typeface="Calibri"/>
              </a:rPr>
              <a:t>(LPSC)</a:t>
            </a:r>
            <a:r>
              <a:rPr lang="en-US" spc="75" dirty="0">
                <a:solidFill>
                  <a:schemeClr val="accent1"/>
                </a:solidFill>
                <a:cs typeface="Calibri"/>
              </a:rPr>
              <a:t>, </a:t>
            </a:r>
            <a:r>
              <a:rPr lang="en-US" spc="10" dirty="0">
                <a:solidFill>
                  <a:schemeClr val="accent1"/>
                </a:solidFill>
                <a:cs typeface="Calibri"/>
              </a:rPr>
              <a:t>detect. </a:t>
            </a:r>
            <a:r>
              <a:rPr lang="en-US" spc="5" dirty="0">
                <a:solidFill>
                  <a:schemeClr val="accent1"/>
                </a:solidFill>
                <a:cs typeface="Calibri"/>
              </a:rPr>
              <a:t>Bremsstrahlung</a:t>
            </a:r>
            <a:r>
              <a:rPr lang="en-US" spc="10" dirty="0">
                <a:solidFill>
                  <a:schemeClr val="accent1"/>
                </a:solidFill>
                <a:cs typeface="Calibri"/>
              </a:rPr>
              <a:t> 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(</a:t>
            </a:r>
            <a:r>
              <a:rPr lang="fr-FR" sz="2000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Subatech</a:t>
            </a:r>
            <a:r>
              <a:rPr lang="fr-FR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), </a:t>
            </a:r>
            <a:r>
              <a:rPr lang="fr-FR" sz="2300" dirty="0">
                <a:solidFill>
                  <a:schemeClr val="accent1"/>
                </a:solidFill>
                <a:sym typeface="Wingdings" panose="05000000000000000000" pitchFamily="2" charset="2"/>
              </a:rPr>
              <a:t>CLINM/FOOT </a:t>
            </a:r>
            <a:r>
              <a:rPr lang="fr-FR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(IPHC)</a:t>
            </a:r>
          </a:p>
          <a:p>
            <a:pPr>
              <a:spcBef>
                <a:spcPts val="1800"/>
              </a:spcBef>
            </a:pPr>
            <a:r>
              <a:rPr lang="fr-FR" b="1" dirty="0"/>
              <a:t>Thérapie FLASH /VHEE		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2600" dirty="0">
                <a:solidFill>
                  <a:schemeClr val="accent1"/>
                </a:solidFill>
              </a:rPr>
              <a:t> </a:t>
            </a:r>
            <a:r>
              <a:rPr lang="fr-FR" sz="2600" dirty="0" err="1">
                <a:solidFill>
                  <a:schemeClr val="accent1"/>
                </a:solidFill>
              </a:rPr>
              <a:t>Inst</a:t>
            </a:r>
            <a:r>
              <a:rPr lang="fr-FR" sz="2600" dirty="0">
                <a:solidFill>
                  <a:schemeClr val="accent1"/>
                </a:solidFill>
              </a:rPr>
              <a:t>. Curie, plateformes </a:t>
            </a:r>
            <a:r>
              <a:rPr lang="fr-FR" sz="2600" dirty="0" err="1">
                <a:solidFill>
                  <a:schemeClr val="accent1"/>
                </a:solidFill>
              </a:rPr>
              <a:t>Arronax</a:t>
            </a:r>
            <a:r>
              <a:rPr lang="fr-FR" sz="2600" dirty="0">
                <a:solidFill>
                  <a:schemeClr val="accent1"/>
                </a:solidFill>
              </a:rPr>
              <a:t> &amp; </a:t>
            </a:r>
            <a:r>
              <a:rPr lang="fr-FR" sz="2600" dirty="0" err="1">
                <a:solidFill>
                  <a:schemeClr val="accent1"/>
                </a:solidFill>
              </a:rPr>
              <a:t>Precy</a:t>
            </a:r>
            <a:r>
              <a:rPr lang="fr-FR" sz="2600" dirty="0">
                <a:solidFill>
                  <a:schemeClr val="accent1"/>
                </a:solidFill>
              </a:rPr>
              <a:t>		 					 	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fr-FR" sz="26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IDORA </a:t>
            </a:r>
            <a:r>
              <a:rPr lang="fr-FR" sz="2600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(LPSC)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fr-FR" sz="2600" dirty="0" err="1">
                <a:solidFill>
                  <a:schemeClr val="accent1"/>
                </a:solidFill>
              </a:rPr>
              <a:t>Dosi</a:t>
            </a:r>
            <a:r>
              <a:rPr lang="fr-FR" sz="2600" dirty="0">
                <a:solidFill>
                  <a:schemeClr val="accent1"/>
                </a:solidFill>
              </a:rPr>
              <a:t>-FLASH </a:t>
            </a:r>
            <a:r>
              <a:rPr lang="fr-FR" sz="2600" i="1" dirty="0">
                <a:solidFill>
                  <a:schemeClr val="accent1"/>
                </a:solidFill>
              </a:rPr>
              <a:t>(LPC-Caen)</a:t>
            </a:r>
            <a:r>
              <a:rPr lang="fr-FR" sz="2600" dirty="0">
                <a:solidFill>
                  <a:schemeClr val="accent1"/>
                </a:solidFill>
              </a:rPr>
              <a:t>, </a:t>
            </a:r>
            <a:r>
              <a:rPr lang="fr-FR" sz="2600" dirty="0" err="1">
                <a:solidFill>
                  <a:schemeClr val="accent1"/>
                </a:solidFill>
              </a:rPr>
              <a:t>Subatech</a:t>
            </a:r>
            <a:r>
              <a:rPr lang="fr-FR" sz="2600" dirty="0">
                <a:solidFill>
                  <a:schemeClr val="accent1"/>
                </a:solidFill>
              </a:rPr>
              <a:t>, </a:t>
            </a:r>
            <a:r>
              <a:rPr lang="fr-FR" sz="2600" dirty="0">
                <a:solidFill>
                  <a:schemeClr val="accent2"/>
                </a:solidFill>
              </a:rPr>
              <a:t>LPSC</a:t>
            </a:r>
            <a:r>
              <a:rPr lang="fr-FR" sz="2600" dirty="0">
                <a:solidFill>
                  <a:schemeClr val="accent1"/>
                </a:solidFill>
              </a:rPr>
              <a:t>…</a:t>
            </a:r>
            <a:br>
              <a:rPr lang="fr-FR" sz="2600" dirty="0">
                <a:solidFill>
                  <a:schemeClr val="accent1"/>
                </a:solidFill>
              </a:rPr>
            </a:br>
            <a:r>
              <a:rPr lang="fr-FR" sz="2600" dirty="0">
                <a:solidFill>
                  <a:schemeClr val="accent1"/>
                </a:solidFill>
              </a:rPr>
              <a:t>					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 LOA, </a:t>
            </a:r>
            <a:r>
              <a:rPr lang="fr-FR" sz="2600" dirty="0">
                <a:solidFill>
                  <a:schemeClr val="accent2"/>
                </a:solidFill>
                <a:sym typeface="Wingdings" panose="05000000000000000000" pitchFamily="2" charset="2"/>
              </a:rPr>
              <a:t>PEPITES</a:t>
            </a:r>
            <a:r>
              <a:rPr lang="fr-FR" sz="2600" i="1" dirty="0">
                <a:solidFill>
                  <a:schemeClr val="accent2"/>
                </a:solidFill>
                <a:sym typeface="Wingdings" panose="05000000000000000000" pitchFamily="2" charset="2"/>
              </a:rPr>
              <a:t> (LRR)*</a:t>
            </a:r>
            <a:endParaRPr lang="fr-FR" sz="2600" i="1" dirty="0">
              <a:solidFill>
                <a:schemeClr val="accent2"/>
              </a:solidFill>
            </a:endParaRPr>
          </a:p>
          <a:p>
            <a:pPr>
              <a:spcBef>
                <a:spcPts val="1800"/>
              </a:spcBef>
            </a:pPr>
            <a:r>
              <a:rPr lang="fr-FR" b="1" dirty="0"/>
              <a:t>Fractionnement spatial 		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dirty="0" err="1">
                <a:solidFill>
                  <a:schemeClr val="accent1"/>
                </a:solidFill>
              </a:rPr>
              <a:t>Minifaisceaux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300" i="1" dirty="0">
                <a:solidFill>
                  <a:schemeClr val="accent1"/>
                </a:solidFill>
              </a:rPr>
              <a:t>(</a:t>
            </a:r>
            <a:r>
              <a:rPr lang="fr-FR" sz="2300" i="1" dirty="0" err="1">
                <a:solidFill>
                  <a:schemeClr val="accent1"/>
                </a:solidFill>
              </a:rPr>
              <a:t>Inst</a:t>
            </a:r>
            <a:r>
              <a:rPr lang="fr-FR" sz="2300" i="1" dirty="0">
                <a:solidFill>
                  <a:schemeClr val="accent1"/>
                </a:solidFill>
              </a:rPr>
              <a:t>. Curie)</a:t>
            </a:r>
            <a:r>
              <a:rPr lang="fr-FR" sz="2600" dirty="0">
                <a:solidFill>
                  <a:schemeClr val="accent1"/>
                </a:solidFill>
              </a:rPr>
              <a:t>, </a:t>
            </a:r>
            <a:r>
              <a:rPr lang="fr-FR" sz="2600" dirty="0">
                <a:solidFill>
                  <a:schemeClr val="accent2"/>
                </a:solidFill>
              </a:rPr>
              <a:t>Microfaisceaux </a:t>
            </a:r>
            <a:r>
              <a:rPr lang="fr-FR" sz="2300" i="1" dirty="0">
                <a:solidFill>
                  <a:schemeClr val="accent2"/>
                </a:solidFill>
              </a:rPr>
              <a:t>(LPSC-STROBE)*</a:t>
            </a:r>
          </a:p>
          <a:p>
            <a:pPr>
              <a:spcBef>
                <a:spcPts val="1800"/>
              </a:spcBef>
            </a:pPr>
            <a:r>
              <a:rPr lang="fr-FR" b="1" dirty="0"/>
              <a:t>Capture Neutronique par le Bore (BNCT) 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2600" dirty="0">
                <a:solidFill>
                  <a:schemeClr val="accent1"/>
                </a:solidFill>
              </a:rPr>
              <a:t> AB-NCT &amp; PICTURE </a:t>
            </a:r>
            <a:r>
              <a:rPr lang="fr-FR" sz="2300" i="1" dirty="0">
                <a:solidFill>
                  <a:schemeClr val="accent1"/>
                </a:solidFill>
              </a:rPr>
              <a:t>(LPSC) </a:t>
            </a:r>
          </a:p>
          <a:p>
            <a:pPr>
              <a:spcBef>
                <a:spcPts val="1800"/>
              </a:spcBef>
            </a:pPr>
            <a:r>
              <a:rPr lang="fr-FR" b="1" dirty="0"/>
              <a:t>Radiothérapie interne </a:t>
            </a:r>
            <a:r>
              <a:rPr lang="fr-FR" sz="2600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2600" dirty="0">
                <a:solidFill>
                  <a:schemeClr val="accent1"/>
                </a:solidFill>
              </a:rPr>
              <a:t> IRCM, LATIM, LPSC, dosimètre </a:t>
            </a:r>
            <a:r>
              <a:rPr lang="el-GR" sz="2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fr-FR" sz="2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3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300" i="1" dirty="0">
                <a:solidFill>
                  <a:schemeClr val="accent1"/>
                </a:solidFill>
              </a:rPr>
              <a:t>GANIL)</a:t>
            </a:r>
            <a:r>
              <a:rPr lang="fr-FR" sz="2600" dirty="0">
                <a:solidFill>
                  <a:schemeClr val="accent1"/>
                </a:solidFill>
              </a:rPr>
              <a:t>, </a:t>
            </a:r>
            <a:r>
              <a:rPr lang="fr-FR" sz="2600" dirty="0">
                <a:solidFill>
                  <a:schemeClr val="accent2"/>
                </a:solidFill>
              </a:rPr>
              <a:t>CREATIS*</a:t>
            </a:r>
            <a:r>
              <a:rPr lang="fr-FR" sz="2600" dirty="0">
                <a:solidFill>
                  <a:schemeClr val="accent1"/>
                </a:solidFill>
              </a:rPr>
              <a:t>, THIDOS </a:t>
            </a:r>
            <a:r>
              <a:rPr lang="fr-FR" sz="2300" i="1" dirty="0">
                <a:solidFill>
                  <a:schemeClr val="accent1"/>
                </a:solidFill>
              </a:rPr>
              <a:t>(</a:t>
            </a:r>
            <a:r>
              <a:rPr lang="fr-FR" sz="2300" i="1" dirty="0" err="1">
                <a:solidFill>
                  <a:schemeClr val="accent1"/>
                </a:solidFill>
              </a:rPr>
              <a:t>IJCLab</a:t>
            </a:r>
            <a:r>
              <a:rPr lang="fr-FR" sz="2300" i="1" dirty="0">
                <a:solidFill>
                  <a:schemeClr val="accent1"/>
                </a:solidFill>
              </a:rPr>
              <a:t>), CRCI2NA</a:t>
            </a:r>
            <a:r>
              <a:rPr lang="fr-FR" sz="2600" i="1" dirty="0">
                <a:solidFill>
                  <a:schemeClr val="accent1"/>
                </a:solidFill>
              </a:rPr>
              <a:t>…</a:t>
            </a:r>
          </a:p>
          <a:p>
            <a:pPr>
              <a:spcBef>
                <a:spcPts val="1800"/>
              </a:spcBef>
            </a:pPr>
            <a:r>
              <a:rPr lang="fr-FR" b="1" dirty="0">
                <a:solidFill>
                  <a:srgbClr val="4472C4">
                    <a:lumMod val="50000"/>
                  </a:srgbClr>
                </a:solidFill>
              </a:rPr>
              <a:t>Radiothérapie + Nanoparticules… </a:t>
            </a:r>
            <a:r>
              <a:rPr lang="fr-FR" sz="2200" i="1" dirty="0">
                <a:solidFill>
                  <a:schemeClr val="accent2"/>
                </a:solidFill>
                <a:sym typeface="Wingdings" panose="05000000000000000000" pitchFamily="2" charset="2"/>
              </a:rPr>
              <a:t> cf. pôle</a:t>
            </a:r>
            <a:r>
              <a:rPr lang="fr-FR" sz="2200" i="1" dirty="0">
                <a:solidFill>
                  <a:schemeClr val="accent2"/>
                </a:solidFill>
              </a:rPr>
              <a:t> Effets des Irradiations sur le Vivant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700EF4-8314-C749-A4B3-279A0C8FB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0"/>
            <a:ext cx="9396549" cy="10798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dirty="0"/>
              <a:t>Quels projets par type de Radiothérapies</a:t>
            </a:r>
            <a:endParaRPr lang="fr-FR" i="1" dirty="0">
              <a:solidFill>
                <a:schemeClr val="accent2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64E6D1-4CF3-ED47-BB5A-093A3B78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6</a:t>
            </a:fld>
            <a:endParaRPr lang="fr-FR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07694248-34B0-482D-9FC5-EE79CA27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62" y="6447034"/>
            <a:ext cx="10920530" cy="365125"/>
          </a:xfrm>
        </p:spPr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EC1C1-D14F-4339-92B2-83E7674EC70F}"/>
              </a:ext>
            </a:extLst>
          </p:cNvPr>
          <p:cNvSpPr/>
          <p:nvPr/>
        </p:nvSpPr>
        <p:spPr>
          <a:xfrm>
            <a:off x="6888068" y="753672"/>
            <a:ext cx="2391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accent2"/>
                </a:solidFill>
              </a:rPr>
              <a:t>* Présentations dédiées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3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F2FCE-E707-408C-93BA-50B9E16EC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06"/>
            <a:ext cx="10515600" cy="1883207"/>
          </a:xfrm>
        </p:spPr>
        <p:txBody>
          <a:bodyPr/>
          <a:lstStyle/>
          <a:p>
            <a:r>
              <a:rPr lang="en-US" dirty="0"/>
              <a:t>Focus </a:t>
            </a:r>
            <a:r>
              <a:rPr lang="en-US" dirty="0" err="1"/>
              <a:t>faits</a:t>
            </a:r>
            <a:r>
              <a:rPr lang="en-US" dirty="0"/>
              <a:t> </a:t>
            </a:r>
            <a:r>
              <a:rPr lang="en-US" dirty="0" err="1"/>
              <a:t>marquants</a:t>
            </a:r>
            <a:r>
              <a:rPr lang="en-US" dirty="0"/>
              <a:t> </a:t>
            </a:r>
            <a:r>
              <a:rPr lang="en-US" dirty="0" err="1"/>
              <a:t>équipes</a:t>
            </a:r>
            <a:r>
              <a:rPr lang="en-US" dirty="0"/>
              <a:t> 2020-2024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74F3B8-91CB-4705-BEEE-40DB3EB4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392" y="3098313"/>
            <a:ext cx="10515600" cy="150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Caen</a:t>
            </a:r>
            <a:r>
              <a:rPr lang="en-US" dirty="0">
                <a:solidFill>
                  <a:schemeClr val="tx1"/>
                </a:solidFill>
              </a:rPr>
              <a:t>: LPC Caen</a:t>
            </a:r>
          </a:p>
          <a:p>
            <a:endParaRPr lang="en-US" dirty="0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260DEF45-E7B8-437E-AED8-EB70C959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Rachel DELORME - Jeudi 10 Octobre 2024 – AG </a:t>
            </a:r>
            <a:r>
              <a:rPr lang="fr-FR" dirty="0" err="1"/>
              <a:t>GdR</a:t>
            </a:r>
            <a:r>
              <a:rPr lang="fr-FR" dirty="0"/>
              <a:t> Mi2B - Pôle « Outils et méthodes physiques pour les radiothérapies innovantes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B7302E-89A8-4299-A5F0-907A437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87F196-3D23-4253-A92C-D5AD1323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87" y="2971295"/>
            <a:ext cx="1146484" cy="9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Espace réservé du numéro de diapositive 6">
            <a:extLst>
              <a:ext uri="{FF2B5EF4-FFF2-40B4-BE49-F238E27FC236}">
                <a16:creationId xmlns:a16="http://schemas.microsoft.com/office/drawing/2014/main" id="{405885DC-3CBF-4F03-ABCB-5504415373C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437619" y="6429890"/>
            <a:ext cx="68639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923B6-02FA-4980-9998-409BCC4363F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" name="Image 1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02" y="263320"/>
            <a:ext cx="2373146" cy="880967"/>
          </a:xfrm>
          <a:prstGeom prst="rect">
            <a:avLst/>
          </a:prstGeom>
        </p:spPr>
      </p:pic>
      <p:sp>
        <p:nvSpPr>
          <p:cNvPr id="161" name="ZoneTexte 160"/>
          <p:cNvSpPr txBox="1"/>
          <p:nvPr/>
        </p:nvSpPr>
        <p:spPr>
          <a:xfrm>
            <a:off x="405299" y="1839941"/>
            <a:ext cx="4291824" cy="22844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librairie logicielle 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144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lecture fichiers DICOM</a:t>
            </a:r>
          </a:p>
          <a:p>
            <a:pPr marL="144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pseudonymisation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144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contrôle qualité : représentation 2D-3D, lien entre les données</a:t>
            </a:r>
          </a:p>
          <a:p>
            <a:pPr marL="144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calcul de métriques usuelles + nouvelles</a:t>
            </a:r>
          </a:p>
          <a:p>
            <a:pPr marL="144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automatisation des analyses et des études cliniques</a:t>
            </a:r>
          </a:p>
          <a:p>
            <a:pPr marL="144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exploration</a:t>
            </a:r>
          </a:p>
        </p:txBody>
      </p:sp>
      <p:grpSp>
        <p:nvGrpSpPr>
          <p:cNvPr id="182" name="Groupe 181"/>
          <p:cNvGrpSpPr>
            <a:grpSpLocks noChangeAspect="1"/>
          </p:cNvGrpSpPr>
          <p:nvPr/>
        </p:nvGrpSpPr>
        <p:grpSpPr>
          <a:xfrm>
            <a:off x="405299" y="4135286"/>
            <a:ext cx="4261532" cy="2516950"/>
            <a:chOff x="5692208" y="2084641"/>
            <a:chExt cx="5882542" cy="3474353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3372657-4300-76E8-79D4-A91F5E587122}"/>
                </a:ext>
              </a:extLst>
            </p:cNvPr>
            <p:cNvSpPr/>
            <p:nvPr/>
          </p:nvSpPr>
          <p:spPr>
            <a:xfrm>
              <a:off x="10729229" y="2882103"/>
              <a:ext cx="711392" cy="557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9BC2D6C-4B5D-0D4C-8CAD-ABA27427D46B}"/>
                </a:ext>
              </a:extLst>
            </p:cNvPr>
            <p:cNvSpPr/>
            <p:nvPr/>
          </p:nvSpPr>
          <p:spPr>
            <a:xfrm>
              <a:off x="9772689" y="2888749"/>
              <a:ext cx="711392" cy="557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5" name="Groupe 184">
              <a:extLst>
                <a:ext uri="{FF2B5EF4-FFF2-40B4-BE49-F238E27FC236}">
                  <a16:creationId xmlns:a16="http://schemas.microsoft.com/office/drawing/2014/main" id="{FC5B7323-11BB-6F74-0EC9-CCEB0510E641}"/>
                </a:ext>
              </a:extLst>
            </p:cNvPr>
            <p:cNvGrpSpPr/>
            <p:nvPr/>
          </p:nvGrpSpPr>
          <p:grpSpPr>
            <a:xfrm>
              <a:off x="9066698" y="2084641"/>
              <a:ext cx="2505450" cy="1876256"/>
              <a:chOff x="6396959" y="3388247"/>
              <a:chExt cx="2505450" cy="1876256"/>
            </a:xfrm>
          </p:grpSpPr>
          <p:sp>
            <p:nvSpPr>
              <p:cNvPr id="195" name="ZoneTexte 194">
                <a:extLst>
                  <a:ext uri="{FF2B5EF4-FFF2-40B4-BE49-F238E27FC236}">
                    <a16:creationId xmlns:a16="http://schemas.microsoft.com/office/drawing/2014/main" id="{8F67D99D-6526-D5AD-F449-9C274339F4E6}"/>
                  </a:ext>
                </a:extLst>
              </p:cNvPr>
              <p:cNvSpPr txBox="1"/>
              <p:nvPr/>
            </p:nvSpPr>
            <p:spPr>
              <a:xfrm>
                <a:off x="6396959" y="3388247"/>
                <a:ext cx="2505450" cy="1687604"/>
              </a:xfrm>
              <a:prstGeom prst="rect">
                <a:avLst/>
              </a:prstGeom>
              <a:noFill/>
              <a:ln w="28575">
                <a:solidFill>
                  <a:srgbClr val="1833A4"/>
                </a:solidFill>
              </a:ln>
            </p:spPr>
            <p:txBody>
              <a:bodyPr wrap="square" lIns="36000" tIns="0" rIns="3600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morpho-mathématique, </a:t>
                </a:r>
                <a:r>
                  <a:rPr kumimoji="0" lang="fr-FR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clusterisation</a:t>
                </a:r>
                <a:endParaRPr kumimoji="0" lang="fr-FR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6" name="Image 195">
                <a:extLst>
                  <a:ext uri="{FF2B5EF4-FFF2-40B4-BE49-F238E27FC236}">
                    <a16:creationId xmlns:a16="http://schemas.microsoft.com/office/drawing/2014/main" id="{0E8B0A24-B8A2-447A-5D84-EB26F7215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40749" y="3932503"/>
                <a:ext cx="1061660" cy="1332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7" name="Image 196">
                <a:extLst>
                  <a:ext uri="{FF2B5EF4-FFF2-40B4-BE49-F238E27FC236}">
                    <a16:creationId xmlns:a16="http://schemas.microsoft.com/office/drawing/2014/main" id="{9DF766EE-1859-A717-A081-E6732D255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8993" y="3932503"/>
                <a:ext cx="1061656" cy="1332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8" name="Image 197">
                <a:extLst>
                  <a:ext uri="{FF2B5EF4-FFF2-40B4-BE49-F238E27FC236}">
                    <a16:creationId xmlns:a16="http://schemas.microsoft.com/office/drawing/2014/main" id="{83D0AC3A-43F3-E61A-4BB9-0CA87757D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5677"/>
              <a:stretch/>
            </p:blipFill>
            <p:spPr>
              <a:xfrm>
                <a:off x="6468962" y="3929906"/>
                <a:ext cx="895218" cy="13320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86" name="ZoneTexte 185">
              <a:extLst>
                <a:ext uri="{FF2B5EF4-FFF2-40B4-BE49-F238E27FC236}">
                  <a16:creationId xmlns:a16="http://schemas.microsoft.com/office/drawing/2014/main" id="{CD807E2A-4636-D538-EF97-02642C11C305}"/>
                </a:ext>
              </a:extLst>
            </p:cNvPr>
            <p:cNvSpPr txBox="1"/>
            <p:nvPr/>
          </p:nvSpPr>
          <p:spPr>
            <a:xfrm>
              <a:off x="5692208" y="2084642"/>
              <a:ext cx="3280051" cy="3449381"/>
            </a:xfrm>
            <a:prstGeom prst="rect">
              <a:avLst/>
            </a:prstGeom>
            <a:noFill/>
            <a:ln w="28575">
              <a:solidFill>
                <a:srgbClr val="1833A4"/>
              </a:solidFill>
            </a:ln>
          </p:spPr>
          <p:txBody>
            <a:bodyPr wrap="square" lIns="36000" tIns="0" rIns="36000" bIns="3600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Représentations 2D/3D,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Changement de repère</a:t>
              </a:r>
            </a:p>
          </p:txBody>
        </p:sp>
        <p:pic>
          <p:nvPicPr>
            <p:cNvPr id="187" name="Image 186">
              <a:extLst>
                <a:ext uri="{FF2B5EF4-FFF2-40B4-BE49-F238E27FC236}">
                  <a16:creationId xmlns:a16="http://schemas.microsoft.com/office/drawing/2014/main" id="{171F4CE6-3125-F231-0867-2DE66D923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626" y="2741159"/>
              <a:ext cx="871692" cy="972000"/>
            </a:xfrm>
            <a:prstGeom prst="rect">
              <a:avLst/>
            </a:prstGeom>
          </p:spPr>
        </p:pic>
        <p:pic>
          <p:nvPicPr>
            <p:cNvPr id="188" name="Image 187">
              <a:extLst>
                <a:ext uri="{FF2B5EF4-FFF2-40B4-BE49-F238E27FC236}">
                  <a16:creationId xmlns:a16="http://schemas.microsoft.com/office/drawing/2014/main" id="{681DF928-E45E-FA88-F4C6-82FABAE4F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81879" y="2764247"/>
              <a:ext cx="883502" cy="1008000"/>
            </a:xfrm>
            <a:prstGeom prst="rect">
              <a:avLst/>
            </a:prstGeom>
          </p:spPr>
        </p:pic>
        <p:pic>
          <p:nvPicPr>
            <p:cNvPr id="189" name="Image 188">
              <a:extLst>
                <a:ext uri="{FF2B5EF4-FFF2-40B4-BE49-F238E27FC236}">
                  <a16:creationId xmlns:a16="http://schemas.microsoft.com/office/drawing/2014/main" id="{489B47D0-3F42-4FA6-B5AE-4F16AC753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46081" y="4173231"/>
              <a:ext cx="1066064" cy="1224000"/>
            </a:xfrm>
            <a:prstGeom prst="rect">
              <a:avLst/>
            </a:prstGeom>
          </p:spPr>
        </p:pic>
        <p:pic>
          <p:nvPicPr>
            <p:cNvPr id="190" name="Image 189">
              <a:extLst>
                <a:ext uri="{FF2B5EF4-FFF2-40B4-BE49-F238E27FC236}">
                  <a16:creationId xmlns:a16="http://schemas.microsoft.com/office/drawing/2014/main" id="{9F2040D2-90CC-D16D-A360-B30937441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5378" y="2705189"/>
              <a:ext cx="1332000" cy="1332000"/>
            </a:xfrm>
            <a:prstGeom prst="rect">
              <a:avLst/>
            </a:prstGeom>
          </p:spPr>
        </p:pic>
        <p:sp>
          <p:nvSpPr>
            <p:cNvPr id="191" name="ZoneTexte 190">
              <a:extLst>
                <a:ext uri="{FF2B5EF4-FFF2-40B4-BE49-F238E27FC236}">
                  <a16:creationId xmlns:a16="http://schemas.microsoft.com/office/drawing/2014/main" id="{8FF067F4-F6C7-3B6E-B3E2-7D2F756E7BC2}"/>
                </a:ext>
              </a:extLst>
            </p:cNvPr>
            <p:cNvSpPr txBox="1"/>
            <p:nvPr/>
          </p:nvSpPr>
          <p:spPr>
            <a:xfrm>
              <a:off x="9069301" y="3846155"/>
              <a:ext cx="2505449" cy="1687867"/>
            </a:xfrm>
            <a:prstGeom prst="rect">
              <a:avLst/>
            </a:prstGeom>
            <a:noFill/>
            <a:ln w="28575">
              <a:solidFill>
                <a:srgbClr val="1833A4"/>
              </a:solidFill>
            </a:ln>
          </p:spPr>
          <p:txBody>
            <a:bodyPr wrap="square" lIns="36000" tIns="0" rIns="36000" bIns="3600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Critères de qualité des traitements</a:t>
              </a:r>
            </a:p>
          </p:txBody>
        </p:sp>
        <p:pic>
          <p:nvPicPr>
            <p:cNvPr id="192" name="Image 19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861" y="3852768"/>
              <a:ext cx="1718406" cy="1606100"/>
            </a:xfrm>
            <a:prstGeom prst="rect">
              <a:avLst/>
            </a:prstGeom>
          </p:spPr>
        </p:pic>
        <p:pic>
          <p:nvPicPr>
            <p:cNvPr id="193" name="Image 192">
              <a:extLst>
                <a:ext uri="{FF2B5EF4-FFF2-40B4-BE49-F238E27FC236}">
                  <a16:creationId xmlns:a16="http://schemas.microsoft.com/office/drawing/2014/main" id="{D92D4661-9F0C-1A46-F99B-B4A7FEA71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79484" y="4514994"/>
              <a:ext cx="1044000" cy="1044000"/>
            </a:xfrm>
            <a:prstGeom prst="rect">
              <a:avLst/>
            </a:prstGeom>
          </p:spPr>
        </p:pic>
        <p:pic>
          <p:nvPicPr>
            <p:cNvPr id="194" name="Image 193">
              <a:extLst>
                <a:ext uri="{FF2B5EF4-FFF2-40B4-BE49-F238E27FC236}">
                  <a16:creationId xmlns:a16="http://schemas.microsoft.com/office/drawing/2014/main" id="{D0DA5724-C333-FD3A-6DF9-9AAE0EA7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84218" y="4514994"/>
              <a:ext cx="1044000" cy="1044000"/>
            </a:xfrm>
            <a:prstGeom prst="rect">
              <a:avLst/>
            </a:prstGeom>
          </p:spPr>
        </p:pic>
      </p:grpSp>
      <p:sp>
        <p:nvSpPr>
          <p:cNvPr id="266" name="ZoneTexte 265"/>
          <p:cNvSpPr txBox="1"/>
          <p:nvPr/>
        </p:nvSpPr>
        <p:spPr>
          <a:xfrm>
            <a:off x="1964940" y="1126334"/>
            <a:ext cx="277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4"/>
              </a:rPr>
              <a:t>https://CRAN.R-project.org/package=espadon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Information sur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5"/>
              </a:rPr>
              <a:t>https://espadon.cnrs.fr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5270531" y="680160"/>
            <a:ext cx="6840878" cy="5972076"/>
            <a:chOff x="5157151" y="783315"/>
            <a:chExt cx="6840878" cy="5972076"/>
          </a:xfrm>
        </p:grpSpPr>
        <p:sp>
          <p:nvSpPr>
            <p:cNvPr id="267" name="Rectangle à coins arrondis 266"/>
            <p:cNvSpPr>
              <a:spLocks noChangeAspect="1"/>
            </p:cNvSpPr>
            <p:nvPr/>
          </p:nvSpPr>
          <p:spPr>
            <a:xfrm>
              <a:off x="5170074" y="1474998"/>
              <a:ext cx="6783018" cy="1021846"/>
            </a:xfrm>
            <a:prstGeom prst="roundRect">
              <a:avLst>
                <a:gd name="adj" fmla="val 27504"/>
              </a:avLst>
            </a:prstGeom>
            <a:solidFill>
              <a:srgbClr val="1833A4"/>
            </a:solidFill>
            <a:ln w="31750">
              <a:solidFill>
                <a:srgbClr val="1833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tIns="0" rIns="36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5157151" y="1535391"/>
              <a:ext cx="6840878" cy="5220000"/>
              <a:chOff x="5253062" y="1491094"/>
              <a:chExt cx="6840878" cy="5220000"/>
            </a:xfrm>
          </p:grpSpPr>
          <p:sp>
            <p:nvSpPr>
              <p:cNvPr id="7" name="Rectangle à coins arrondis 6"/>
              <p:cNvSpPr>
                <a:spLocks noChangeAspect="1"/>
              </p:cNvSpPr>
              <p:nvPr/>
            </p:nvSpPr>
            <p:spPr>
              <a:xfrm>
                <a:off x="5253062" y="1728554"/>
                <a:ext cx="6783018" cy="4977021"/>
              </a:xfrm>
              <a:prstGeom prst="roundRect">
                <a:avLst>
                  <a:gd name="adj" fmla="val 3645"/>
                </a:avLst>
              </a:prstGeom>
              <a:solidFill>
                <a:schemeClr val="bg1"/>
              </a:solidFill>
              <a:ln w="31750">
                <a:solidFill>
                  <a:srgbClr val="1833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" name="Groupe 15"/>
              <p:cNvGrpSpPr>
                <a:grpSpLocks noChangeAspect="1"/>
              </p:cNvGrpSpPr>
              <p:nvPr/>
            </p:nvGrpSpPr>
            <p:grpSpPr>
              <a:xfrm>
                <a:off x="5354988" y="4471674"/>
                <a:ext cx="6596315" cy="940306"/>
                <a:chOff x="5307729" y="4136720"/>
                <a:chExt cx="6596315" cy="940306"/>
              </a:xfrm>
            </p:grpSpPr>
            <p:pic>
              <p:nvPicPr>
                <p:cNvPr id="139" name="Image 138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601"/>
                <a:stretch/>
              </p:blipFill>
              <p:spPr>
                <a:xfrm>
                  <a:off x="11025815" y="4136720"/>
                  <a:ext cx="878229" cy="940306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140" name="Groupe 139"/>
                <p:cNvGrpSpPr/>
                <p:nvPr/>
              </p:nvGrpSpPr>
              <p:grpSpPr>
                <a:xfrm>
                  <a:off x="5307729" y="4389303"/>
                  <a:ext cx="1694774" cy="287573"/>
                  <a:chOff x="5934084" y="4574168"/>
                  <a:chExt cx="1694774" cy="287573"/>
                </a:xfrm>
              </p:grpSpPr>
              <p:sp>
                <p:nvSpPr>
                  <p:cNvPr id="141" name="Cœur 140"/>
                  <p:cNvSpPr>
                    <a:spLocks/>
                  </p:cNvSpPr>
                  <p:nvPr/>
                </p:nvSpPr>
                <p:spPr>
                  <a:xfrm>
                    <a:off x="5934084" y="4574168"/>
                    <a:ext cx="252000" cy="252000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2" name="Image 141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302610" y="4592283"/>
                    <a:ext cx="1326248" cy="26945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3" name="Rectangle 142"/>
                <p:cNvSpPr/>
                <p:nvPr/>
              </p:nvSpPr>
              <p:spPr>
                <a:xfrm>
                  <a:off x="6874087" y="4144691"/>
                  <a:ext cx="3075178" cy="830997"/>
                </a:xfrm>
                <a:prstGeom prst="rect">
                  <a:avLst/>
                </a:prstGeom>
              </p:spPr>
              <p:txBody>
                <a:bodyPr wrap="square" lIns="7200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rPr>
                    <a:t>Comparaison des délinéations automatiques des OAR TPS / délinéations manuelles de référence.</a:t>
                  </a:r>
                </a:p>
              </p:txBody>
            </p:sp>
            <p:grpSp>
              <p:nvGrpSpPr>
                <p:cNvPr id="144" name="Groupe 143"/>
                <p:cNvGrpSpPr>
                  <a:grpSpLocks noChangeAspect="1"/>
                </p:cNvGrpSpPr>
                <p:nvPr/>
              </p:nvGrpSpPr>
              <p:grpSpPr>
                <a:xfrm>
                  <a:off x="9767336" y="4267433"/>
                  <a:ext cx="1314515" cy="695180"/>
                  <a:chOff x="5082167" y="729406"/>
                  <a:chExt cx="1933108" cy="1022328"/>
                </a:xfrm>
              </p:grpSpPr>
              <p:pic>
                <p:nvPicPr>
                  <p:cNvPr id="145" name="Image 144"/>
                  <p:cNvPicPr>
                    <a:picLocks noChangeAspect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865" b="16379"/>
                  <a:stretch/>
                </p:blipFill>
                <p:spPr>
                  <a:xfrm>
                    <a:off x="6187276" y="764763"/>
                    <a:ext cx="827999" cy="195654"/>
                  </a:xfrm>
                  <a:prstGeom prst="rect">
                    <a:avLst/>
                  </a:prstGeom>
                </p:spPr>
              </p:pic>
              <p:pic>
                <p:nvPicPr>
                  <p:cNvPr id="146" name="Image 145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8086" y="1463734"/>
                    <a:ext cx="830103" cy="288000"/>
                  </a:xfrm>
                  <a:prstGeom prst="rect">
                    <a:avLst/>
                  </a:prstGeom>
                </p:spPr>
              </p:pic>
              <p:pic>
                <p:nvPicPr>
                  <p:cNvPr id="147" name="Image 146"/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0772" y="1148720"/>
                    <a:ext cx="661454" cy="180001"/>
                  </a:xfrm>
                  <a:prstGeom prst="rect">
                    <a:avLst/>
                  </a:prstGeom>
                </p:spPr>
              </p:pic>
              <p:pic>
                <p:nvPicPr>
                  <p:cNvPr id="148" name="Image 147"/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1313" y="1504649"/>
                    <a:ext cx="772874" cy="163085"/>
                  </a:xfrm>
                  <a:prstGeom prst="rect">
                    <a:avLst/>
                  </a:prstGeom>
                </p:spPr>
              </p:pic>
              <p:pic>
                <p:nvPicPr>
                  <p:cNvPr id="149" name="Image 148"/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82167" y="1085513"/>
                    <a:ext cx="919455" cy="269934"/>
                  </a:xfrm>
                  <a:prstGeom prst="rect">
                    <a:avLst/>
                  </a:prstGeom>
                </p:spPr>
              </p:pic>
              <p:pic>
                <p:nvPicPr>
                  <p:cNvPr id="150" name="Image 149">
                    <a:extLst>
                      <a:ext uri="{FF2B5EF4-FFF2-40B4-BE49-F238E27FC236}">
                        <a16:creationId xmlns:a16="http://schemas.microsoft.com/office/drawing/2014/main" id="{650BFCCB-B9BC-2645-57E0-1A3E02640C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127846" y="729406"/>
                    <a:ext cx="837475" cy="215999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5" name="Groupe 14"/>
              <p:cNvGrpSpPr>
                <a:grpSpLocks noChangeAspect="1"/>
              </p:cNvGrpSpPr>
              <p:nvPr/>
            </p:nvGrpSpPr>
            <p:grpSpPr>
              <a:xfrm>
                <a:off x="5354297" y="1836467"/>
                <a:ext cx="4012574" cy="338554"/>
                <a:chOff x="5306933" y="1263094"/>
                <a:chExt cx="4005595" cy="338554"/>
              </a:xfrm>
            </p:grpSpPr>
            <p:grpSp>
              <p:nvGrpSpPr>
                <p:cNvPr id="9" name="Groupe 8"/>
                <p:cNvGrpSpPr/>
                <p:nvPr/>
              </p:nvGrpSpPr>
              <p:grpSpPr>
                <a:xfrm>
                  <a:off x="5306933" y="1270074"/>
                  <a:ext cx="1440812" cy="326066"/>
                  <a:chOff x="5927817" y="1929537"/>
                  <a:chExt cx="1440812" cy="326066"/>
                </a:xfrm>
              </p:grpSpPr>
              <p:pic>
                <p:nvPicPr>
                  <p:cNvPr id="36" name="Image 35"/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346478" y="1929537"/>
                    <a:ext cx="574998" cy="326066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4" descr="logo CHU de Caen Normandie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09255" y="1969381"/>
                    <a:ext cx="359374" cy="17429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7" name="Cœur 36"/>
                  <p:cNvSpPr>
                    <a:spLocks noChangeAspect="1"/>
                  </p:cNvSpPr>
                  <p:nvPr/>
                </p:nvSpPr>
                <p:spPr>
                  <a:xfrm>
                    <a:off x="5927817" y="1982125"/>
                    <a:ext cx="251562" cy="252000"/>
                  </a:xfrm>
                  <a:prstGeom prst="heart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2" name="ZoneTexte 91"/>
                <p:cNvSpPr txBox="1"/>
                <p:nvPr/>
              </p:nvSpPr>
              <p:spPr>
                <a:xfrm>
                  <a:off x="6865758" y="1263094"/>
                  <a:ext cx="2446770" cy="338554"/>
                </a:xfrm>
                <a:prstGeom prst="rect">
                  <a:avLst/>
                </a:prstGeom>
                <a:noFill/>
              </p:spPr>
              <p:txBody>
                <a:bodyPr wrap="square" lIns="72000" rIns="7200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rPr>
                    <a:t>Thèse de Nathan </a:t>
                  </a:r>
                  <a:r>
                    <a:rPr kumimoji="0" lang="fr-FR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rPr>
                    <a:t>Azémar</a:t>
                  </a:r>
                  <a:endPara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14A631-71CB-4423-B78E-02C19011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5985" y="2192449"/>
                <a:ext cx="6732000" cy="36000"/>
              </a:xfrm>
              <a:prstGeom prst="rect">
                <a:avLst/>
              </a:prstGeom>
              <a:solidFill>
                <a:srgbClr val="1833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114A631-71CB-4423-B78E-02C19011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6674" y="3451396"/>
                <a:ext cx="6732000" cy="36000"/>
              </a:xfrm>
              <a:prstGeom prst="rect">
                <a:avLst/>
              </a:prstGeom>
              <a:solidFill>
                <a:srgbClr val="1833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114A631-71CB-4423-B78E-02C19011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0721" y="4393781"/>
                <a:ext cx="6732000" cy="36000"/>
              </a:xfrm>
              <a:prstGeom prst="rect">
                <a:avLst/>
              </a:prstGeom>
              <a:solidFill>
                <a:srgbClr val="1833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114A631-71CB-4423-B78E-02C19011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6674" y="5340518"/>
                <a:ext cx="6732000" cy="36000"/>
              </a:xfrm>
              <a:prstGeom prst="rect">
                <a:avLst/>
              </a:prstGeom>
              <a:solidFill>
                <a:srgbClr val="1833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114A631-71CB-4423-B78E-02C19011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4287933" y="4083578"/>
                <a:ext cx="5220000" cy="35032"/>
              </a:xfrm>
              <a:prstGeom prst="rect">
                <a:avLst/>
              </a:prstGeom>
              <a:solidFill>
                <a:srgbClr val="1833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e 13"/>
              <p:cNvGrpSpPr>
                <a:grpSpLocks noChangeAspect="1"/>
              </p:cNvGrpSpPr>
              <p:nvPr/>
            </p:nvGrpSpPr>
            <p:grpSpPr>
              <a:xfrm>
                <a:off x="5347810" y="2251039"/>
                <a:ext cx="6686575" cy="1190593"/>
                <a:chOff x="5307539" y="1562520"/>
                <a:chExt cx="6686575" cy="1190593"/>
              </a:xfrm>
            </p:grpSpPr>
            <p:grpSp>
              <p:nvGrpSpPr>
                <p:cNvPr id="12" name="Groupe 11"/>
                <p:cNvGrpSpPr/>
                <p:nvPr/>
              </p:nvGrpSpPr>
              <p:grpSpPr>
                <a:xfrm>
                  <a:off x="5307539" y="1765493"/>
                  <a:ext cx="1413420" cy="698362"/>
                  <a:chOff x="5972832" y="2179754"/>
                  <a:chExt cx="1413420" cy="698362"/>
                </a:xfrm>
              </p:grpSpPr>
              <p:pic>
                <p:nvPicPr>
                  <p:cNvPr id="39" name="Image 38"/>
                  <p:cNvPicPr>
                    <a:picLocks noChangeAspect="1"/>
                  </p:cNvPicPr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359673" y="2179754"/>
                    <a:ext cx="825745" cy="365091"/>
                  </a:xfrm>
                  <a:prstGeom prst="rect">
                    <a:avLst/>
                  </a:prstGeom>
                </p:spPr>
              </p:pic>
              <p:sp>
                <p:nvSpPr>
                  <p:cNvPr id="40" name="Cœur 39"/>
                  <p:cNvSpPr>
                    <a:spLocks/>
                  </p:cNvSpPr>
                  <p:nvPr/>
                </p:nvSpPr>
                <p:spPr>
                  <a:xfrm>
                    <a:off x="5972832" y="2482229"/>
                    <a:ext cx="252000" cy="252000"/>
                  </a:xfrm>
                  <a:prstGeom prst="heart">
                    <a:avLst/>
                  </a:prstGeom>
                  <a:solidFill>
                    <a:srgbClr val="92D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47" name="Image 46"/>
                  <p:cNvPicPr>
                    <a:picLocks noChangeAspect="1"/>
                  </p:cNvPicPr>
                  <p:nvPr/>
                </p:nvPicPr>
                <p:blipFill rotWithShape="1">
                  <a:blip r:embed="rId27"/>
                  <a:srcRect r="72706" b="12611"/>
                  <a:stretch/>
                </p:blipFill>
                <p:spPr>
                  <a:xfrm>
                    <a:off x="7073891" y="2330817"/>
                    <a:ext cx="312361" cy="301564"/>
                  </a:xfrm>
                  <a:prstGeom prst="rect">
                    <a:avLst/>
                  </a:prstGeom>
                </p:spPr>
              </p:pic>
              <p:pic>
                <p:nvPicPr>
                  <p:cNvPr id="49" name="Image 48"/>
                  <p:cNvPicPr>
                    <a:picLocks noChangeAspect="1"/>
                  </p:cNvPicPr>
                  <p:nvPr/>
                </p:nvPicPr>
                <p:blipFill rotWithShape="1">
                  <a:blip r:embed="rId28"/>
                  <a:srcRect r="41778"/>
                  <a:stretch/>
                </p:blipFill>
                <p:spPr>
                  <a:xfrm>
                    <a:off x="6543494" y="2608970"/>
                    <a:ext cx="762343" cy="26914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" name="Groupe 4"/>
                <p:cNvGrpSpPr/>
                <p:nvPr/>
              </p:nvGrpSpPr>
              <p:grpSpPr>
                <a:xfrm>
                  <a:off x="6893376" y="1562520"/>
                  <a:ext cx="5100738" cy="1190593"/>
                  <a:chOff x="6893376" y="1638720"/>
                  <a:chExt cx="5100738" cy="1190593"/>
                </a:xfrm>
              </p:grpSpPr>
              <p:sp>
                <p:nvSpPr>
                  <p:cNvPr id="99" name="ZoneTexte 98"/>
                  <p:cNvSpPr txBox="1"/>
                  <p:nvPr/>
                </p:nvSpPr>
                <p:spPr>
                  <a:xfrm>
                    <a:off x="6893376" y="1638720"/>
                    <a:ext cx="5100738" cy="338554"/>
                  </a:xfrm>
                  <a:prstGeom prst="rect">
                    <a:avLst/>
                  </a:prstGeom>
                  <a:noFill/>
                </p:spPr>
                <p:txBody>
                  <a:bodyPr wrap="square" lIns="7200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rPr>
                      <a:t>Etude des corrélations dose / dermites </a:t>
                    </a:r>
                    <a:r>
                      <a:rPr kumimoji="0" lang="fr-FR" sz="16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rPr>
                      <a:t>radiques</a:t>
                    </a:r>
                    <a:r>
                      <a:rPr kumimoji="0" lang="fr-F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rPr>
                      <a:t> &amp; œdèmes.</a:t>
                    </a:r>
                  </a:p>
                </p:txBody>
              </p:sp>
              <p:grpSp>
                <p:nvGrpSpPr>
                  <p:cNvPr id="104" name="Groupe 103"/>
                  <p:cNvGrpSpPr>
                    <a:grpSpLocks noChangeAspect="1"/>
                  </p:cNvGrpSpPr>
                  <p:nvPr/>
                </p:nvGrpSpPr>
                <p:grpSpPr>
                  <a:xfrm>
                    <a:off x="8925147" y="2091643"/>
                    <a:ext cx="1416048" cy="507176"/>
                    <a:chOff x="5718587" y="4907840"/>
                    <a:chExt cx="3378522" cy="1362875"/>
                  </a:xfrm>
                </p:grpSpPr>
                <p:pic>
                  <p:nvPicPr>
                    <p:cNvPr id="105" name="Image 104"/>
                    <p:cNvPicPr>
                      <a:picLocks noChangeAspect="1"/>
                    </p:cNvPicPr>
                    <p:nvPr/>
                  </p:nvPicPr>
                  <p:blipFill rotWithShape="1">
                    <a:blip r:embed="rId2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131" t="10156" r="4700" b="14598"/>
                    <a:stretch/>
                  </p:blipFill>
                  <p:spPr>
                    <a:xfrm>
                      <a:off x="7885081" y="4907843"/>
                      <a:ext cx="1212028" cy="108354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6" name="Image 105"/>
                    <p:cNvPicPr>
                      <a:picLocks noChangeAspect="1"/>
                    </p:cNvPicPr>
                    <p:nvPr/>
                  </p:nvPicPr>
                  <p:blipFill rotWithShape="1">
                    <a:blip r:embed="rId3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432" t="10009" r="3821" b="14153"/>
                    <a:stretch/>
                  </p:blipFill>
                  <p:spPr>
                    <a:xfrm>
                      <a:off x="7536624" y="4907843"/>
                      <a:ext cx="1234755" cy="109207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7" name="Image 106"/>
                    <p:cNvPicPr>
                      <a:picLocks noChangeAspect="1"/>
                    </p:cNvPicPr>
                    <p:nvPr/>
                  </p:nvPicPr>
                  <p:blipFill rotWithShape="1">
                    <a:blip r:embed="rId3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200" t="11048" r="4052" b="13707"/>
                    <a:stretch/>
                  </p:blipFill>
                  <p:spPr>
                    <a:xfrm>
                      <a:off x="7180590" y="4924906"/>
                      <a:ext cx="1234755" cy="10835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Image 107"/>
                    <p:cNvPicPr>
                      <a:picLocks noChangeAspect="1"/>
                    </p:cNvPicPr>
                    <p:nvPr/>
                  </p:nvPicPr>
                  <p:blipFill rotWithShape="1">
                    <a:blip r:embed="rId3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329" t="10009" r="3977" b="14153"/>
                    <a:stretch/>
                  </p:blipFill>
                  <p:spPr>
                    <a:xfrm>
                      <a:off x="6862433" y="4907840"/>
                      <a:ext cx="1219603" cy="109207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9" name="Image 108"/>
                    <p:cNvPicPr>
                      <a:picLocks noChangeAspect="1"/>
                    </p:cNvPicPr>
                    <p:nvPr/>
                  </p:nvPicPr>
                  <p:blipFill rotWithShape="1">
                    <a:blip r:embed="rId3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558" t="10601" r="4748" b="14153"/>
                    <a:stretch/>
                  </p:blipFill>
                  <p:spPr>
                    <a:xfrm>
                      <a:off x="6589727" y="4916374"/>
                      <a:ext cx="1219605" cy="10835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0" name="Image 109"/>
                    <p:cNvPicPr>
                      <a:picLocks noChangeAspect="1"/>
                    </p:cNvPicPr>
                    <p:nvPr/>
                  </p:nvPicPr>
                  <p:blipFill rotWithShape="1">
                    <a:blip r:embed="rId3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366" t="12295" r="5166" b="15817"/>
                    <a:stretch/>
                  </p:blipFill>
                  <p:spPr>
                    <a:xfrm>
                      <a:off x="5718587" y="4916374"/>
                      <a:ext cx="1572479" cy="135434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1" name="Image 110"/>
                  <p:cNvPicPr>
                    <a:picLocks noChangeAspect="1"/>
                  </p:cNvPicPr>
                  <p:nvPr/>
                </p:nvPicPr>
                <p:blipFill rotWithShape="1">
                  <a:blip r:embed="rId3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614" t="12746" r="6719" b="15365"/>
                  <a:stretch/>
                </p:blipFill>
                <p:spPr>
                  <a:xfrm>
                    <a:off x="7197701" y="2091655"/>
                    <a:ext cx="571661" cy="503222"/>
                  </a:xfrm>
                  <a:prstGeom prst="rect">
                    <a:avLst/>
                  </a:prstGeom>
                </p:spPr>
              </p:pic>
              <p:grpSp>
                <p:nvGrpSpPr>
                  <p:cNvPr id="112" name="Groupe 111"/>
                  <p:cNvGrpSpPr>
                    <a:grpSpLocks noChangeAspect="1"/>
                  </p:cNvGrpSpPr>
                  <p:nvPr/>
                </p:nvGrpSpPr>
                <p:grpSpPr>
                  <a:xfrm>
                    <a:off x="7052872" y="1958067"/>
                    <a:ext cx="3780000" cy="151633"/>
                    <a:chOff x="2674746" y="4048808"/>
                    <a:chExt cx="7676865" cy="307971"/>
                  </a:xfrm>
                </p:grpSpPr>
                <p:sp>
                  <p:nvSpPr>
                    <p:cNvPr id="113" name="Flèche droite 112"/>
                    <p:cNvSpPr/>
                    <p:nvPr/>
                  </p:nvSpPr>
                  <p:spPr>
                    <a:xfrm>
                      <a:off x="2674746" y="4092990"/>
                      <a:ext cx="7676865" cy="242185"/>
                    </a:xfrm>
                    <a:prstGeom prst="rightArrow">
                      <a:avLst>
                        <a:gd name="adj1" fmla="val 23762"/>
                        <a:gd name="adj2" fmla="val 50000"/>
                      </a:avLst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14" name="Connecteur droit 113"/>
                    <p:cNvCxnSpPr/>
                    <p:nvPr/>
                  </p:nvCxnSpPr>
                  <p:spPr>
                    <a:xfrm>
                      <a:off x="6888175" y="4222731"/>
                      <a:ext cx="2376000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5" name="Ellipse 114"/>
                    <p:cNvSpPr>
                      <a:spLocks noChangeAspect="1"/>
                    </p:cNvSpPr>
                    <p:nvPr/>
                  </p:nvSpPr>
                  <p:spPr>
                    <a:xfrm>
                      <a:off x="3458109" y="4135833"/>
                      <a:ext cx="161450" cy="1597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Ellipse 115"/>
                    <p:cNvSpPr>
                      <a:spLocks noChangeAspect="1"/>
                    </p:cNvSpPr>
                    <p:nvPr/>
                  </p:nvSpPr>
                  <p:spPr>
                    <a:xfrm>
                      <a:off x="6838418" y="4166667"/>
                      <a:ext cx="121087" cy="119805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Ellipse 116"/>
                    <p:cNvSpPr>
                      <a:spLocks noChangeAspect="1"/>
                    </p:cNvSpPr>
                    <p:nvPr/>
                  </p:nvSpPr>
                  <p:spPr>
                    <a:xfrm>
                      <a:off x="7100040" y="4166667"/>
                      <a:ext cx="121087" cy="119805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8" name="Rectangle 117"/>
                    <p:cNvSpPr/>
                    <p:nvPr/>
                  </p:nvSpPr>
                  <p:spPr>
                    <a:xfrm>
                      <a:off x="7871163" y="4048808"/>
                      <a:ext cx="137160" cy="28505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8132782" y="4071728"/>
                      <a:ext cx="137160" cy="28505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Rectangle 119"/>
                    <p:cNvSpPr/>
                    <p:nvPr/>
                  </p:nvSpPr>
                  <p:spPr>
                    <a:xfrm>
                      <a:off x="8394398" y="4088508"/>
                      <a:ext cx="137160" cy="2018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1" name="Ellipse 120"/>
                    <p:cNvSpPr>
                      <a:spLocks noChangeAspect="1"/>
                    </p:cNvSpPr>
                    <p:nvPr/>
                  </p:nvSpPr>
                  <p:spPr>
                    <a:xfrm>
                      <a:off x="7361659" y="4166667"/>
                      <a:ext cx="121087" cy="119805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Ellipse 121"/>
                    <p:cNvSpPr>
                      <a:spLocks noChangeAspect="1"/>
                    </p:cNvSpPr>
                    <p:nvPr/>
                  </p:nvSpPr>
                  <p:spPr>
                    <a:xfrm>
                      <a:off x="8923862" y="4163115"/>
                      <a:ext cx="121087" cy="119805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Ellipse 122"/>
                    <p:cNvSpPr>
                      <a:spLocks noChangeAspect="1"/>
                    </p:cNvSpPr>
                    <p:nvPr/>
                  </p:nvSpPr>
                  <p:spPr>
                    <a:xfrm>
                      <a:off x="9164790" y="4178587"/>
                      <a:ext cx="121087" cy="11980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4" name="ZoneTexte 123"/>
                  <p:cNvSpPr txBox="1"/>
                  <p:nvPr/>
                </p:nvSpPr>
                <p:spPr>
                  <a:xfrm>
                    <a:off x="8331594" y="2552314"/>
                    <a:ext cx="24352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scanners de repositionnement….</a:t>
                    </a:r>
                    <a:endPara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ZoneTexte 124"/>
                  <p:cNvSpPr txBox="1"/>
                  <p:nvPr/>
                </p:nvSpPr>
                <p:spPr>
                  <a:xfrm>
                    <a:off x="6905170" y="2538973"/>
                    <a:ext cx="112082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scanner initial</a:t>
                    </a:r>
                    <a:endPara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26" name="Image 125"/>
                  <p:cNvPicPr>
                    <a:picLocks noChangeAspect="1"/>
                  </p:cNvPicPr>
                  <p:nvPr/>
                </p:nvPicPr>
                <p:blipFill rotWithShape="1">
                  <a:blip r:embed="rId3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97" t="22884" b="20028"/>
                  <a:stretch/>
                </p:blipFill>
                <p:spPr>
                  <a:xfrm>
                    <a:off x="10845903" y="2031625"/>
                    <a:ext cx="986596" cy="61419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0" name="Groupe 9"/>
              <p:cNvGrpSpPr>
                <a:grpSpLocks noChangeAspect="1"/>
              </p:cNvGrpSpPr>
              <p:nvPr/>
            </p:nvGrpSpPr>
            <p:grpSpPr>
              <a:xfrm>
                <a:off x="5348135" y="3476460"/>
                <a:ext cx="6667161" cy="922799"/>
                <a:chOff x="5470744" y="3317927"/>
                <a:chExt cx="6667161" cy="922799"/>
              </a:xfrm>
            </p:grpSpPr>
            <p:grpSp>
              <p:nvGrpSpPr>
                <p:cNvPr id="4" name="Groupe 3"/>
                <p:cNvGrpSpPr/>
                <p:nvPr/>
              </p:nvGrpSpPr>
              <p:grpSpPr>
                <a:xfrm>
                  <a:off x="10065811" y="3535688"/>
                  <a:ext cx="1983909" cy="705038"/>
                  <a:chOff x="9809427" y="3507073"/>
                  <a:chExt cx="1983909" cy="705038"/>
                </a:xfrm>
              </p:grpSpPr>
              <p:grpSp>
                <p:nvGrpSpPr>
                  <p:cNvPr id="157" name="Groupe 156"/>
                  <p:cNvGrpSpPr>
                    <a:grpSpLocks noChangeAspect="1"/>
                  </p:cNvGrpSpPr>
                  <p:nvPr/>
                </p:nvGrpSpPr>
                <p:grpSpPr>
                  <a:xfrm>
                    <a:off x="9809427" y="3507073"/>
                    <a:ext cx="1682039" cy="639139"/>
                    <a:chOff x="1718892" y="2877418"/>
                    <a:chExt cx="3634447" cy="1381025"/>
                  </a:xfrm>
                </p:grpSpPr>
                <p:pic>
                  <p:nvPicPr>
                    <p:cNvPr id="158" name="Image 157"/>
                    <p:cNvPicPr>
                      <a:picLocks noChangeAspect="1"/>
                    </p:cNvPicPr>
                    <p:nvPr/>
                  </p:nvPicPr>
                  <p:blipFill>
                    <a:blip r:embed="rId37">
                      <a:extLst>
                        <a:ext uri="{BEBA8EAE-BF5A-486C-A8C5-ECC9F3942E4B}">
                          <a14:imgProps xmlns:a14="http://schemas.microsoft.com/office/drawing/2010/main">
                            <a14:imgLayer r:embed="rId38">
                              <a14:imgEffect>
                                <a14:sharpenSoften amount="5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18892" y="2936059"/>
                      <a:ext cx="1629593" cy="13223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9" name="Image 158"/>
                    <p:cNvPicPr>
                      <a:picLocks noChangeAspect="1"/>
                    </p:cNvPicPr>
                    <p:nvPr/>
                  </p:nvPicPr>
                  <p:blipFill>
                    <a:blip r:embed="rId39">
                      <a:extLst>
                        <a:ext uri="{BEBA8EAE-BF5A-486C-A8C5-ECC9F3942E4B}">
                          <a14:imgProps xmlns:a14="http://schemas.microsoft.com/office/drawing/2010/main">
                            <a14:imgLayer r:embed="rId40">
                              <a14:imgEffect>
                                <a14:sharpenSoften amount="5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04878" y="2877418"/>
                      <a:ext cx="1548461" cy="1322384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56" name="ZoneTexte 155"/>
                  <p:cNvSpPr txBox="1"/>
                  <p:nvPr/>
                </p:nvSpPr>
                <p:spPr>
                  <a:xfrm>
                    <a:off x="10479253" y="3954936"/>
                    <a:ext cx="348172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Gy</a:t>
                    </a:r>
                  </a:p>
                </p:txBody>
              </p:sp>
              <p:sp>
                <p:nvSpPr>
                  <p:cNvPr id="164" name="ZoneTexte 163"/>
                  <p:cNvSpPr txBox="1"/>
                  <p:nvPr/>
                </p:nvSpPr>
                <p:spPr>
                  <a:xfrm>
                    <a:off x="11445164" y="3965890"/>
                    <a:ext cx="348172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Gy</a:t>
                    </a:r>
                  </a:p>
                </p:txBody>
              </p:sp>
            </p:grpSp>
            <p:grpSp>
              <p:nvGrpSpPr>
                <p:cNvPr id="93" name="Groupe 92"/>
                <p:cNvGrpSpPr/>
                <p:nvPr/>
              </p:nvGrpSpPr>
              <p:grpSpPr>
                <a:xfrm>
                  <a:off x="5470744" y="3370485"/>
                  <a:ext cx="1524612" cy="750007"/>
                  <a:chOff x="5885576" y="3371033"/>
                  <a:chExt cx="1524612" cy="750007"/>
                </a:xfrm>
              </p:grpSpPr>
              <p:pic>
                <p:nvPicPr>
                  <p:cNvPr id="42" name="Image 41"/>
                  <p:cNvPicPr>
                    <a:picLocks noChangeAspect="1"/>
                  </p:cNvPicPr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534941" y="3746567"/>
                    <a:ext cx="616277" cy="374473"/>
                  </a:xfrm>
                  <a:prstGeom prst="rect">
                    <a:avLst/>
                  </a:prstGeom>
                </p:spPr>
              </p:pic>
              <p:sp>
                <p:nvSpPr>
                  <p:cNvPr id="41" name="Cœur 40"/>
                  <p:cNvSpPr>
                    <a:spLocks/>
                  </p:cNvSpPr>
                  <p:nvPr/>
                </p:nvSpPr>
                <p:spPr>
                  <a:xfrm>
                    <a:off x="5885576" y="3705375"/>
                    <a:ext cx="252000" cy="252000"/>
                  </a:xfrm>
                  <a:prstGeom prst="hear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ZoneTexte 49"/>
                  <p:cNvSpPr txBox="1">
                    <a:spLocks noChangeAspect="1"/>
                  </p:cNvSpPr>
                  <p:nvPr/>
                </p:nvSpPr>
                <p:spPr>
                  <a:xfrm>
                    <a:off x="6386255" y="3371033"/>
                    <a:ext cx="102393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ARPHYCO</a:t>
                    </a:r>
                    <a:endPara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5" name="ZoneTexte 154"/>
                <p:cNvSpPr txBox="1"/>
                <p:nvPr/>
              </p:nvSpPr>
              <p:spPr>
                <a:xfrm>
                  <a:off x="7037459" y="3354323"/>
                  <a:ext cx="3096196" cy="584775"/>
                </a:xfrm>
                <a:prstGeom prst="rect">
                  <a:avLst/>
                </a:prstGeom>
                <a:noFill/>
              </p:spPr>
              <p:txBody>
                <a:bodyPr wrap="square" lIns="7200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rPr>
                    <a:t>Comparaison multicentrique d’un traitement du cancer du sein</a:t>
                  </a:r>
                </a:p>
              </p:txBody>
            </p:sp>
            <p:sp>
              <p:nvSpPr>
                <p:cNvPr id="160" name="ZoneTexte 159"/>
                <p:cNvSpPr txBox="1"/>
                <p:nvPr/>
              </p:nvSpPr>
              <p:spPr>
                <a:xfrm>
                  <a:off x="11197230" y="3628060"/>
                  <a:ext cx="90922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poumon g.</a:t>
                  </a:r>
                </a:p>
              </p:txBody>
            </p:sp>
            <p:sp>
              <p:nvSpPr>
                <p:cNvPr id="162" name="ZoneTexte 161"/>
                <p:cNvSpPr txBox="1"/>
                <p:nvPr/>
              </p:nvSpPr>
              <p:spPr>
                <a:xfrm>
                  <a:off x="9957501" y="3317927"/>
                  <a:ext cx="21804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Histogrammes dose - volume</a:t>
                  </a:r>
                </a:p>
              </p:txBody>
            </p:sp>
            <p:sp>
              <p:nvSpPr>
                <p:cNvPr id="163" name="ZoneTexte 162"/>
                <p:cNvSpPr txBox="1"/>
                <p:nvPr/>
              </p:nvSpPr>
              <p:spPr>
                <a:xfrm>
                  <a:off x="10223496" y="3647923"/>
                  <a:ext cx="5774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Cœur</a:t>
                  </a:r>
                </a:p>
              </p:txBody>
            </p:sp>
          </p:grpSp>
          <p:grpSp>
            <p:nvGrpSpPr>
              <p:cNvPr id="19" name="Groupe 18"/>
              <p:cNvGrpSpPr>
                <a:grpSpLocks noChangeAspect="1"/>
              </p:cNvGrpSpPr>
              <p:nvPr/>
            </p:nvGrpSpPr>
            <p:grpSpPr>
              <a:xfrm>
                <a:off x="5347810" y="6045966"/>
                <a:ext cx="6360253" cy="584775"/>
                <a:chOff x="5300361" y="5864876"/>
                <a:chExt cx="6360253" cy="584775"/>
              </a:xfrm>
            </p:grpSpPr>
            <p:grpSp>
              <p:nvGrpSpPr>
                <p:cNvPr id="136" name="Groupe 135"/>
                <p:cNvGrpSpPr/>
                <p:nvPr/>
              </p:nvGrpSpPr>
              <p:grpSpPr>
                <a:xfrm>
                  <a:off x="5300361" y="5984864"/>
                  <a:ext cx="1478246" cy="352640"/>
                  <a:chOff x="5282097" y="4727625"/>
                  <a:chExt cx="1478246" cy="352640"/>
                </a:xfrm>
              </p:grpSpPr>
              <p:sp>
                <p:nvSpPr>
                  <p:cNvPr id="137" name="Cœur 136"/>
                  <p:cNvSpPr>
                    <a:spLocks/>
                  </p:cNvSpPr>
                  <p:nvPr/>
                </p:nvSpPr>
                <p:spPr>
                  <a:xfrm>
                    <a:off x="5282097" y="4773345"/>
                    <a:ext cx="252000" cy="252000"/>
                  </a:xfrm>
                  <a:prstGeom prst="heart">
                    <a:avLst/>
                  </a:prstGeom>
                  <a:solidFill>
                    <a:srgbClr val="FC34D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38" name="Image 137"/>
                  <p:cNvPicPr>
                    <a:picLocks noChangeAspect="1"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590827" y="4727625"/>
                    <a:ext cx="1169516" cy="35264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5" name="ZoneTexte 164"/>
                <p:cNvSpPr txBox="1"/>
                <p:nvPr/>
              </p:nvSpPr>
              <p:spPr>
                <a:xfrm>
                  <a:off x="6867401" y="5864876"/>
                  <a:ext cx="4793213" cy="584775"/>
                </a:xfrm>
                <a:prstGeom prst="rect">
                  <a:avLst/>
                </a:prstGeom>
                <a:noFill/>
              </p:spPr>
              <p:txBody>
                <a:bodyPr wrap="square" lIns="7200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rPr>
                    <a:t>Développement d’outils pour le calcul de la dosimétrie en cas de ré-irradiations (cancer secondaire).</a:t>
                  </a:r>
                </a:p>
              </p:txBody>
            </p:sp>
          </p:grp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114A631-71CB-4423-B78E-02C19011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6674" y="5995741"/>
                <a:ext cx="6732000" cy="36000"/>
              </a:xfrm>
              <a:prstGeom prst="rect">
                <a:avLst/>
              </a:prstGeom>
              <a:solidFill>
                <a:srgbClr val="1833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e 17"/>
              <p:cNvGrpSpPr>
                <a:grpSpLocks noChangeAspect="1"/>
              </p:cNvGrpSpPr>
              <p:nvPr/>
            </p:nvGrpSpPr>
            <p:grpSpPr>
              <a:xfrm>
                <a:off x="5347810" y="5405633"/>
                <a:ext cx="6746130" cy="594524"/>
                <a:chOff x="5300361" y="5152153"/>
                <a:chExt cx="6746130" cy="594524"/>
              </a:xfrm>
            </p:grpSpPr>
            <p:pic>
              <p:nvPicPr>
                <p:cNvPr id="3" name="Image 2"/>
                <p:cNvPicPr>
                  <a:picLocks noChangeAspect="1"/>
                </p:cNvPicPr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05657" y="5218671"/>
                  <a:ext cx="370212" cy="528006"/>
                </a:xfrm>
                <a:prstGeom prst="rect">
                  <a:avLst/>
                </a:prstGeom>
              </p:spPr>
            </p:pic>
            <p:sp>
              <p:nvSpPr>
                <p:cNvPr id="127" name="Cœur 126"/>
                <p:cNvSpPr>
                  <a:spLocks/>
                </p:cNvSpPr>
                <p:nvPr/>
              </p:nvSpPr>
              <p:spPr>
                <a:xfrm>
                  <a:off x="5300361" y="5331449"/>
                  <a:ext cx="252000" cy="252000"/>
                </a:xfrm>
                <a:prstGeom prst="hear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78548" y="5152153"/>
                  <a:ext cx="5167943" cy="584775"/>
                </a:xfrm>
                <a:prstGeom prst="rect">
                  <a:avLst/>
                </a:prstGeom>
              </p:spPr>
              <p:txBody>
                <a:bodyPr wrap="square" lIns="7200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rPr>
                    <a:t>Comparaison des CT et </a:t>
                  </a:r>
                  <a:r>
                    <a:rPr kumimoji="0" lang="fr-FR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rPr>
                    <a:t>synthetic</a:t>
                  </a: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rPr>
                    <a:t> CT (</a:t>
                  </a: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  <a:sym typeface="Wingdings" panose="05000000000000000000" pitchFamily="2" charset="2"/>
                    </a:rPr>
                    <a:t>IRM),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  <a:sym typeface="Wingdings" panose="05000000000000000000" pitchFamily="2" charset="2"/>
                    </a:rPr>
                    <a:t>+ conséquence sur la dosimétrie.</a:t>
                  </a:r>
                  <a:endPara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e 5"/>
            <p:cNvGrpSpPr>
              <a:grpSpLocks noChangeAspect="1"/>
            </p:cNvGrpSpPr>
            <p:nvPr/>
          </p:nvGrpSpPr>
          <p:grpSpPr>
            <a:xfrm>
              <a:off x="10642736" y="783315"/>
              <a:ext cx="1348898" cy="1512956"/>
              <a:chOff x="70710" y="1519334"/>
              <a:chExt cx="2845355" cy="3191419"/>
            </a:xfrm>
          </p:grpSpPr>
          <p:sp>
            <p:nvSpPr>
              <p:cNvPr id="128" name="Cœur 127"/>
              <p:cNvSpPr/>
              <p:nvPr/>
            </p:nvSpPr>
            <p:spPr>
              <a:xfrm>
                <a:off x="2262300" y="3869887"/>
                <a:ext cx="120592" cy="115295"/>
              </a:xfrm>
              <a:prstGeom prst="hear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" name="Groupe 1"/>
              <p:cNvGrpSpPr>
                <a:grpSpLocks noChangeAspect="1"/>
              </p:cNvGrpSpPr>
              <p:nvPr/>
            </p:nvGrpSpPr>
            <p:grpSpPr>
              <a:xfrm>
                <a:off x="70710" y="1519334"/>
                <a:ext cx="2845355" cy="3191419"/>
                <a:chOff x="402911" y="1224473"/>
                <a:chExt cx="3942670" cy="4422194"/>
              </a:xfrm>
            </p:grpSpPr>
            <p:grpSp>
              <p:nvGrpSpPr>
                <p:cNvPr id="51" name="Groupe 50"/>
                <p:cNvGrpSpPr/>
                <p:nvPr/>
              </p:nvGrpSpPr>
              <p:grpSpPr>
                <a:xfrm>
                  <a:off x="402911" y="1224473"/>
                  <a:ext cx="3942670" cy="4422194"/>
                  <a:chOff x="1449292" y="1533658"/>
                  <a:chExt cx="3942670" cy="4422194"/>
                </a:xfrm>
              </p:grpSpPr>
              <p:grpSp>
                <p:nvGrpSpPr>
                  <p:cNvPr id="52" name="Groupe 51"/>
                  <p:cNvGrpSpPr>
                    <a:grpSpLocks noChangeAspect="1"/>
                  </p:cNvGrpSpPr>
                  <p:nvPr/>
                </p:nvGrpSpPr>
                <p:grpSpPr>
                  <a:xfrm>
                    <a:off x="1449292" y="1533658"/>
                    <a:ext cx="3942670" cy="4422194"/>
                    <a:chOff x="3454755" y="2548094"/>
                    <a:chExt cx="2463306" cy="2889858"/>
                  </a:xfrm>
                </p:grpSpPr>
                <p:sp>
                  <p:nvSpPr>
                    <p:cNvPr id="65" name="Forme libre 64"/>
                    <p:cNvSpPr/>
                    <p:nvPr/>
                  </p:nvSpPr>
                  <p:spPr>
                    <a:xfrm>
                      <a:off x="3454755" y="2548094"/>
                      <a:ext cx="2463306" cy="2516262"/>
                    </a:xfrm>
                    <a:custGeom>
                      <a:avLst/>
                      <a:gdLst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72212 w 2465494"/>
                        <a:gd name="connsiteY7" fmla="*/ 381050 h 2533836"/>
                        <a:gd name="connsiteX8" fmla="*/ 934112 w 2465494"/>
                        <a:gd name="connsiteY8" fmla="*/ 463600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0312 w 2465494"/>
                        <a:gd name="connsiteY72" fmla="*/ 1619300 h 2533836"/>
                        <a:gd name="connsiteX73" fmla="*/ 2235862 w 2465494"/>
                        <a:gd name="connsiteY73" fmla="*/ 1574850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42212 w 2465494"/>
                        <a:gd name="connsiteY81" fmla="*/ 965250 h 2533836"/>
                        <a:gd name="connsiteX82" fmla="*/ 2299362 w 2465494"/>
                        <a:gd name="connsiteY82" fmla="*/ 1022400 h 2533836"/>
                        <a:gd name="connsiteX83" fmla="*/ 2318412 w 2465494"/>
                        <a:gd name="connsiteY83" fmla="*/ 927150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486562 w 2465494"/>
                        <a:gd name="connsiteY94" fmla="*/ 171500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72212 w 2465494"/>
                        <a:gd name="connsiteY7" fmla="*/ 381050 h 2533836"/>
                        <a:gd name="connsiteX8" fmla="*/ 934112 w 2465494"/>
                        <a:gd name="connsiteY8" fmla="*/ 463600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0312 w 2465494"/>
                        <a:gd name="connsiteY72" fmla="*/ 1619300 h 2533836"/>
                        <a:gd name="connsiteX73" fmla="*/ 2235862 w 2465494"/>
                        <a:gd name="connsiteY73" fmla="*/ 1574850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16019 w 2465494"/>
                        <a:gd name="connsiteY81" fmla="*/ 993825 h 2533836"/>
                        <a:gd name="connsiteX82" fmla="*/ 2299362 w 2465494"/>
                        <a:gd name="connsiteY82" fmla="*/ 1022400 h 2533836"/>
                        <a:gd name="connsiteX83" fmla="*/ 2318412 w 2465494"/>
                        <a:gd name="connsiteY83" fmla="*/ 927150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486562 w 2465494"/>
                        <a:gd name="connsiteY94" fmla="*/ 171500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72212 w 2465494"/>
                        <a:gd name="connsiteY7" fmla="*/ 381050 h 2533836"/>
                        <a:gd name="connsiteX8" fmla="*/ 934112 w 2465494"/>
                        <a:gd name="connsiteY8" fmla="*/ 463600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0312 w 2465494"/>
                        <a:gd name="connsiteY72" fmla="*/ 1619300 h 2533836"/>
                        <a:gd name="connsiteX73" fmla="*/ 2254912 w 2465494"/>
                        <a:gd name="connsiteY73" fmla="*/ 1558181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16019 w 2465494"/>
                        <a:gd name="connsiteY81" fmla="*/ 993825 h 2533836"/>
                        <a:gd name="connsiteX82" fmla="*/ 2299362 w 2465494"/>
                        <a:gd name="connsiteY82" fmla="*/ 1022400 h 2533836"/>
                        <a:gd name="connsiteX83" fmla="*/ 2318412 w 2465494"/>
                        <a:gd name="connsiteY83" fmla="*/ 927150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486562 w 2465494"/>
                        <a:gd name="connsiteY94" fmla="*/ 171500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72212 w 2465494"/>
                        <a:gd name="connsiteY7" fmla="*/ 381050 h 2533836"/>
                        <a:gd name="connsiteX8" fmla="*/ 934112 w 2465494"/>
                        <a:gd name="connsiteY8" fmla="*/ 463600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9837 w 2465494"/>
                        <a:gd name="connsiteY72" fmla="*/ 1619300 h 2533836"/>
                        <a:gd name="connsiteX73" fmla="*/ 2254912 w 2465494"/>
                        <a:gd name="connsiteY73" fmla="*/ 1558181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16019 w 2465494"/>
                        <a:gd name="connsiteY81" fmla="*/ 993825 h 2533836"/>
                        <a:gd name="connsiteX82" fmla="*/ 2299362 w 2465494"/>
                        <a:gd name="connsiteY82" fmla="*/ 1022400 h 2533836"/>
                        <a:gd name="connsiteX83" fmla="*/ 2318412 w 2465494"/>
                        <a:gd name="connsiteY83" fmla="*/ 927150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486562 w 2465494"/>
                        <a:gd name="connsiteY94" fmla="*/ 171500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72212 w 2465494"/>
                        <a:gd name="connsiteY7" fmla="*/ 381050 h 2533836"/>
                        <a:gd name="connsiteX8" fmla="*/ 946018 w 2465494"/>
                        <a:gd name="connsiteY8" fmla="*/ 477888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9837 w 2465494"/>
                        <a:gd name="connsiteY72" fmla="*/ 1619300 h 2533836"/>
                        <a:gd name="connsiteX73" fmla="*/ 2254912 w 2465494"/>
                        <a:gd name="connsiteY73" fmla="*/ 1558181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16019 w 2465494"/>
                        <a:gd name="connsiteY81" fmla="*/ 993825 h 2533836"/>
                        <a:gd name="connsiteX82" fmla="*/ 2299362 w 2465494"/>
                        <a:gd name="connsiteY82" fmla="*/ 1022400 h 2533836"/>
                        <a:gd name="connsiteX83" fmla="*/ 2318412 w 2465494"/>
                        <a:gd name="connsiteY83" fmla="*/ 927150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486562 w 2465494"/>
                        <a:gd name="connsiteY94" fmla="*/ 171500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57925 w 2465494"/>
                        <a:gd name="connsiteY7" fmla="*/ 381050 h 2533836"/>
                        <a:gd name="connsiteX8" fmla="*/ 946018 w 2465494"/>
                        <a:gd name="connsiteY8" fmla="*/ 477888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9837 w 2465494"/>
                        <a:gd name="connsiteY72" fmla="*/ 1619300 h 2533836"/>
                        <a:gd name="connsiteX73" fmla="*/ 2254912 w 2465494"/>
                        <a:gd name="connsiteY73" fmla="*/ 1558181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16019 w 2465494"/>
                        <a:gd name="connsiteY81" fmla="*/ 993825 h 2533836"/>
                        <a:gd name="connsiteX82" fmla="*/ 2299362 w 2465494"/>
                        <a:gd name="connsiteY82" fmla="*/ 1022400 h 2533836"/>
                        <a:gd name="connsiteX83" fmla="*/ 2318412 w 2465494"/>
                        <a:gd name="connsiteY83" fmla="*/ 927150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486562 w 2465494"/>
                        <a:gd name="connsiteY94" fmla="*/ 171500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57925 w 2465494"/>
                        <a:gd name="connsiteY7" fmla="*/ 381050 h 2533836"/>
                        <a:gd name="connsiteX8" fmla="*/ 946018 w 2465494"/>
                        <a:gd name="connsiteY8" fmla="*/ 477888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9837 w 2465494"/>
                        <a:gd name="connsiteY72" fmla="*/ 1619300 h 2533836"/>
                        <a:gd name="connsiteX73" fmla="*/ 2254912 w 2465494"/>
                        <a:gd name="connsiteY73" fmla="*/ 1558181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16019 w 2465494"/>
                        <a:gd name="connsiteY81" fmla="*/ 993825 h 2533836"/>
                        <a:gd name="connsiteX82" fmla="*/ 2299362 w 2465494"/>
                        <a:gd name="connsiteY82" fmla="*/ 1022400 h 2533836"/>
                        <a:gd name="connsiteX83" fmla="*/ 2318412 w 2465494"/>
                        <a:gd name="connsiteY83" fmla="*/ 927150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507993 w 2465494"/>
                        <a:gd name="connsiteY94" fmla="*/ 154831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57925 w 2465494"/>
                        <a:gd name="connsiteY7" fmla="*/ 381050 h 2533836"/>
                        <a:gd name="connsiteX8" fmla="*/ 946018 w 2465494"/>
                        <a:gd name="connsiteY8" fmla="*/ 477888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9837 w 2465494"/>
                        <a:gd name="connsiteY72" fmla="*/ 1619300 h 2533836"/>
                        <a:gd name="connsiteX73" fmla="*/ 2254912 w 2465494"/>
                        <a:gd name="connsiteY73" fmla="*/ 1558181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16019 w 2465494"/>
                        <a:gd name="connsiteY81" fmla="*/ 993825 h 2533836"/>
                        <a:gd name="connsiteX82" fmla="*/ 2299362 w 2465494"/>
                        <a:gd name="connsiteY82" fmla="*/ 1022400 h 2533836"/>
                        <a:gd name="connsiteX83" fmla="*/ 2318412 w 2465494"/>
                        <a:gd name="connsiteY83" fmla="*/ 927150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507993 w 2465494"/>
                        <a:gd name="connsiteY94" fmla="*/ 154831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5494"/>
                        <a:gd name="connsiteY0" fmla="*/ 50 h 2533836"/>
                        <a:gd name="connsiteX1" fmla="*/ 1302412 w 2465494"/>
                        <a:gd name="connsiteY1" fmla="*/ 31800 h 2533836"/>
                        <a:gd name="connsiteX2" fmla="*/ 1270662 w 2465494"/>
                        <a:gd name="connsiteY2" fmla="*/ 127050 h 2533836"/>
                        <a:gd name="connsiteX3" fmla="*/ 1232562 w 2465494"/>
                        <a:gd name="connsiteY3" fmla="*/ 247700 h 2533836"/>
                        <a:gd name="connsiteX4" fmla="*/ 1188112 w 2465494"/>
                        <a:gd name="connsiteY4" fmla="*/ 292150 h 2533836"/>
                        <a:gd name="connsiteX5" fmla="*/ 1092862 w 2465494"/>
                        <a:gd name="connsiteY5" fmla="*/ 330250 h 2533836"/>
                        <a:gd name="connsiteX6" fmla="*/ 1003962 w 2465494"/>
                        <a:gd name="connsiteY6" fmla="*/ 355650 h 2533836"/>
                        <a:gd name="connsiteX7" fmla="*/ 957925 w 2465494"/>
                        <a:gd name="connsiteY7" fmla="*/ 381050 h 2533836"/>
                        <a:gd name="connsiteX8" fmla="*/ 946018 w 2465494"/>
                        <a:gd name="connsiteY8" fmla="*/ 477888 h 2533836"/>
                        <a:gd name="connsiteX9" fmla="*/ 845212 w 2465494"/>
                        <a:gd name="connsiteY9" fmla="*/ 476300 h 2533836"/>
                        <a:gd name="connsiteX10" fmla="*/ 730912 w 2465494"/>
                        <a:gd name="connsiteY10" fmla="*/ 457250 h 2533836"/>
                        <a:gd name="connsiteX11" fmla="*/ 692812 w 2465494"/>
                        <a:gd name="connsiteY11" fmla="*/ 419150 h 2533836"/>
                        <a:gd name="connsiteX12" fmla="*/ 673762 w 2465494"/>
                        <a:gd name="connsiteY12" fmla="*/ 355650 h 2533836"/>
                        <a:gd name="connsiteX13" fmla="*/ 654712 w 2465494"/>
                        <a:gd name="connsiteY13" fmla="*/ 349300 h 2533836"/>
                        <a:gd name="connsiteX14" fmla="*/ 591212 w 2465494"/>
                        <a:gd name="connsiteY14" fmla="*/ 355650 h 2533836"/>
                        <a:gd name="connsiteX15" fmla="*/ 559462 w 2465494"/>
                        <a:gd name="connsiteY15" fmla="*/ 393750 h 2533836"/>
                        <a:gd name="connsiteX16" fmla="*/ 572162 w 2465494"/>
                        <a:gd name="connsiteY16" fmla="*/ 457250 h 2533836"/>
                        <a:gd name="connsiteX17" fmla="*/ 610262 w 2465494"/>
                        <a:gd name="connsiteY17" fmla="*/ 565200 h 2533836"/>
                        <a:gd name="connsiteX18" fmla="*/ 610262 w 2465494"/>
                        <a:gd name="connsiteY18" fmla="*/ 635050 h 2533836"/>
                        <a:gd name="connsiteX19" fmla="*/ 610262 w 2465494"/>
                        <a:gd name="connsiteY19" fmla="*/ 660450 h 2533836"/>
                        <a:gd name="connsiteX20" fmla="*/ 553112 w 2465494"/>
                        <a:gd name="connsiteY20" fmla="*/ 673150 h 2533836"/>
                        <a:gd name="connsiteX21" fmla="*/ 457862 w 2465494"/>
                        <a:gd name="connsiteY21" fmla="*/ 654100 h 2533836"/>
                        <a:gd name="connsiteX22" fmla="*/ 330862 w 2465494"/>
                        <a:gd name="connsiteY22" fmla="*/ 590600 h 2533836"/>
                        <a:gd name="connsiteX23" fmla="*/ 222912 w 2465494"/>
                        <a:gd name="connsiteY23" fmla="*/ 577900 h 2533836"/>
                        <a:gd name="connsiteX24" fmla="*/ 89562 w 2465494"/>
                        <a:gd name="connsiteY24" fmla="*/ 584250 h 2533836"/>
                        <a:gd name="connsiteX25" fmla="*/ 38762 w 2465494"/>
                        <a:gd name="connsiteY25" fmla="*/ 635050 h 2533836"/>
                        <a:gd name="connsiteX26" fmla="*/ 7012 w 2465494"/>
                        <a:gd name="connsiteY26" fmla="*/ 685850 h 2533836"/>
                        <a:gd name="connsiteX27" fmla="*/ 7012 w 2465494"/>
                        <a:gd name="connsiteY27" fmla="*/ 762050 h 2533836"/>
                        <a:gd name="connsiteX28" fmla="*/ 83212 w 2465494"/>
                        <a:gd name="connsiteY28" fmla="*/ 850950 h 2533836"/>
                        <a:gd name="connsiteX29" fmla="*/ 261012 w 2465494"/>
                        <a:gd name="connsiteY29" fmla="*/ 908100 h 2533836"/>
                        <a:gd name="connsiteX30" fmla="*/ 413412 w 2465494"/>
                        <a:gd name="connsiteY30" fmla="*/ 1003350 h 2533836"/>
                        <a:gd name="connsiteX31" fmla="*/ 457862 w 2465494"/>
                        <a:gd name="connsiteY31" fmla="*/ 1124000 h 2533836"/>
                        <a:gd name="connsiteX32" fmla="*/ 476912 w 2465494"/>
                        <a:gd name="connsiteY32" fmla="*/ 1238300 h 2533836"/>
                        <a:gd name="connsiteX33" fmla="*/ 603912 w 2465494"/>
                        <a:gd name="connsiteY33" fmla="*/ 1327200 h 2533836"/>
                        <a:gd name="connsiteX34" fmla="*/ 642012 w 2465494"/>
                        <a:gd name="connsiteY34" fmla="*/ 1384350 h 2533836"/>
                        <a:gd name="connsiteX35" fmla="*/ 635662 w 2465494"/>
                        <a:gd name="connsiteY35" fmla="*/ 1416100 h 2533836"/>
                        <a:gd name="connsiteX36" fmla="*/ 565812 w 2465494"/>
                        <a:gd name="connsiteY36" fmla="*/ 1435150 h 2533836"/>
                        <a:gd name="connsiteX37" fmla="*/ 635662 w 2465494"/>
                        <a:gd name="connsiteY37" fmla="*/ 1492300 h 2533836"/>
                        <a:gd name="connsiteX38" fmla="*/ 686462 w 2465494"/>
                        <a:gd name="connsiteY38" fmla="*/ 1562150 h 2533836"/>
                        <a:gd name="connsiteX39" fmla="*/ 737262 w 2465494"/>
                        <a:gd name="connsiteY39" fmla="*/ 1689150 h 2533836"/>
                        <a:gd name="connsiteX40" fmla="*/ 680112 w 2465494"/>
                        <a:gd name="connsiteY40" fmla="*/ 1581200 h 2533836"/>
                        <a:gd name="connsiteX41" fmla="*/ 654712 w 2465494"/>
                        <a:gd name="connsiteY41" fmla="*/ 1555800 h 2533836"/>
                        <a:gd name="connsiteX42" fmla="*/ 603912 w 2465494"/>
                        <a:gd name="connsiteY42" fmla="*/ 1587550 h 2533836"/>
                        <a:gd name="connsiteX43" fmla="*/ 597562 w 2465494"/>
                        <a:gd name="connsiteY43" fmla="*/ 1651050 h 2533836"/>
                        <a:gd name="connsiteX44" fmla="*/ 603912 w 2465494"/>
                        <a:gd name="connsiteY44" fmla="*/ 1816150 h 2533836"/>
                        <a:gd name="connsiteX45" fmla="*/ 546762 w 2465494"/>
                        <a:gd name="connsiteY45" fmla="*/ 2006650 h 2533836"/>
                        <a:gd name="connsiteX46" fmla="*/ 508662 w 2465494"/>
                        <a:gd name="connsiteY46" fmla="*/ 2089200 h 2533836"/>
                        <a:gd name="connsiteX47" fmla="*/ 445162 w 2465494"/>
                        <a:gd name="connsiteY47" fmla="*/ 2133650 h 2533836"/>
                        <a:gd name="connsiteX48" fmla="*/ 419762 w 2465494"/>
                        <a:gd name="connsiteY48" fmla="*/ 2159050 h 2533836"/>
                        <a:gd name="connsiteX49" fmla="*/ 546762 w 2465494"/>
                        <a:gd name="connsiteY49" fmla="*/ 2292400 h 2533836"/>
                        <a:gd name="connsiteX50" fmla="*/ 788062 w 2465494"/>
                        <a:gd name="connsiteY50" fmla="*/ 2406700 h 2533836"/>
                        <a:gd name="connsiteX51" fmla="*/ 934112 w 2465494"/>
                        <a:gd name="connsiteY51" fmla="*/ 2368600 h 2533836"/>
                        <a:gd name="connsiteX52" fmla="*/ 1054762 w 2465494"/>
                        <a:gd name="connsiteY52" fmla="*/ 2368600 h 2533836"/>
                        <a:gd name="connsiteX53" fmla="*/ 1315112 w 2465494"/>
                        <a:gd name="connsiteY53" fmla="*/ 2521000 h 2533836"/>
                        <a:gd name="connsiteX54" fmla="*/ 1372262 w 2465494"/>
                        <a:gd name="connsiteY54" fmla="*/ 2521000 h 2533836"/>
                        <a:gd name="connsiteX55" fmla="*/ 1423062 w 2465494"/>
                        <a:gd name="connsiteY55" fmla="*/ 2482900 h 2533836"/>
                        <a:gd name="connsiteX56" fmla="*/ 1473862 w 2465494"/>
                        <a:gd name="connsiteY56" fmla="*/ 2362250 h 2533836"/>
                        <a:gd name="connsiteX57" fmla="*/ 1511962 w 2465494"/>
                        <a:gd name="connsiteY57" fmla="*/ 2235250 h 2533836"/>
                        <a:gd name="connsiteX58" fmla="*/ 1632612 w 2465494"/>
                        <a:gd name="connsiteY58" fmla="*/ 2197150 h 2533836"/>
                        <a:gd name="connsiteX59" fmla="*/ 1753262 w 2465494"/>
                        <a:gd name="connsiteY59" fmla="*/ 2197150 h 2533836"/>
                        <a:gd name="connsiteX60" fmla="*/ 1905662 w 2465494"/>
                        <a:gd name="connsiteY60" fmla="*/ 2247950 h 2533836"/>
                        <a:gd name="connsiteX61" fmla="*/ 2089812 w 2465494"/>
                        <a:gd name="connsiteY61" fmla="*/ 2311450 h 2533836"/>
                        <a:gd name="connsiteX62" fmla="*/ 2178712 w 2465494"/>
                        <a:gd name="connsiteY62" fmla="*/ 2286050 h 2533836"/>
                        <a:gd name="connsiteX63" fmla="*/ 2293012 w 2465494"/>
                        <a:gd name="connsiteY63" fmla="*/ 2190800 h 2533836"/>
                        <a:gd name="connsiteX64" fmla="*/ 2413662 w 2465494"/>
                        <a:gd name="connsiteY64" fmla="*/ 2000300 h 2533836"/>
                        <a:gd name="connsiteX65" fmla="*/ 2400962 w 2465494"/>
                        <a:gd name="connsiteY65" fmla="*/ 1981250 h 2533836"/>
                        <a:gd name="connsiteX66" fmla="*/ 2293012 w 2465494"/>
                        <a:gd name="connsiteY66" fmla="*/ 1943150 h 2533836"/>
                        <a:gd name="connsiteX67" fmla="*/ 2261262 w 2465494"/>
                        <a:gd name="connsiteY67" fmla="*/ 1911400 h 2533836"/>
                        <a:gd name="connsiteX68" fmla="*/ 2280312 w 2465494"/>
                        <a:gd name="connsiteY68" fmla="*/ 1809800 h 2533836"/>
                        <a:gd name="connsiteX69" fmla="*/ 2197762 w 2465494"/>
                        <a:gd name="connsiteY69" fmla="*/ 1733600 h 2533836"/>
                        <a:gd name="connsiteX70" fmla="*/ 2210462 w 2465494"/>
                        <a:gd name="connsiteY70" fmla="*/ 1689150 h 2533836"/>
                        <a:gd name="connsiteX71" fmla="*/ 2293012 w 2465494"/>
                        <a:gd name="connsiteY71" fmla="*/ 1657400 h 2533836"/>
                        <a:gd name="connsiteX72" fmla="*/ 2289837 w 2465494"/>
                        <a:gd name="connsiteY72" fmla="*/ 1619300 h 2533836"/>
                        <a:gd name="connsiteX73" fmla="*/ 2254912 w 2465494"/>
                        <a:gd name="connsiteY73" fmla="*/ 1558181 h 2533836"/>
                        <a:gd name="connsiteX74" fmla="*/ 2235862 w 2465494"/>
                        <a:gd name="connsiteY74" fmla="*/ 1435150 h 2533836"/>
                        <a:gd name="connsiteX75" fmla="*/ 2216812 w 2465494"/>
                        <a:gd name="connsiteY75" fmla="*/ 1358950 h 2533836"/>
                        <a:gd name="connsiteX76" fmla="*/ 2153312 w 2465494"/>
                        <a:gd name="connsiteY76" fmla="*/ 1314500 h 2533836"/>
                        <a:gd name="connsiteX77" fmla="*/ 2108862 w 2465494"/>
                        <a:gd name="connsiteY77" fmla="*/ 1384350 h 2533836"/>
                        <a:gd name="connsiteX78" fmla="*/ 2070762 w 2465494"/>
                        <a:gd name="connsiteY78" fmla="*/ 1416100 h 2533836"/>
                        <a:gd name="connsiteX79" fmla="*/ 2051712 w 2465494"/>
                        <a:gd name="connsiteY79" fmla="*/ 1371650 h 2533836"/>
                        <a:gd name="connsiteX80" fmla="*/ 2223162 w 2465494"/>
                        <a:gd name="connsiteY80" fmla="*/ 1104950 h 2533836"/>
                        <a:gd name="connsiteX81" fmla="*/ 2216019 w 2465494"/>
                        <a:gd name="connsiteY81" fmla="*/ 993825 h 2533836"/>
                        <a:gd name="connsiteX82" fmla="*/ 2299362 w 2465494"/>
                        <a:gd name="connsiteY82" fmla="*/ 1022400 h 2533836"/>
                        <a:gd name="connsiteX83" fmla="*/ 2337462 w 2465494"/>
                        <a:gd name="connsiteY83" fmla="*/ 936675 h 2533836"/>
                        <a:gd name="connsiteX84" fmla="*/ 2324762 w 2465494"/>
                        <a:gd name="connsiteY84" fmla="*/ 831900 h 2533836"/>
                        <a:gd name="connsiteX85" fmla="*/ 2331112 w 2465494"/>
                        <a:gd name="connsiteY85" fmla="*/ 723950 h 2533836"/>
                        <a:gd name="connsiteX86" fmla="*/ 2445412 w 2465494"/>
                        <a:gd name="connsiteY86" fmla="*/ 635050 h 2533836"/>
                        <a:gd name="connsiteX87" fmla="*/ 2439062 w 2465494"/>
                        <a:gd name="connsiteY87" fmla="*/ 565200 h 2533836"/>
                        <a:gd name="connsiteX88" fmla="*/ 2185062 w 2465494"/>
                        <a:gd name="connsiteY88" fmla="*/ 546150 h 2533836"/>
                        <a:gd name="connsiteX89" fmla="*/ 2051712 w 2465494"/>
                        <a:gd name="connsiteY89" fmla="*/ 482650 h 2533836"/>
                        <a:gd name="connsiteX90" fmla="*/ 1854862 w 2465494"/>
                        <a:gd name="connsiteY90" fmla="*/ 406450 h 2533836"/>
                        <a:gd name="connsiteX91" fmla="*/ 1791362 w 2465494"/>
                        <a:gd name="connsiteY91" fmla="*/ 336600 h 2533836"/>
                        <a:gd name="connsiteX92" fmla="*/ 1791362 w 2465494"/>
                        <a:gd name="connsiteY92" fmla="*/ 298500 h 2533836"/>
                        <a:gd name="connsiteX93" fmla="*/ 1715162 w 2465494"/>
                        <a:gd name="connsiteY93" fmla="*/ 304850 h 2533836"/>
                        <a:gd name="connsiteX94" fmla="*/ 1507993 w 2465494"/>
                        <a:gd name="connsiteY94" fmla="*/ 154831 h 2533836"/>
                        <a:gd name="connsiteX95" fmla="*/ 1435762 w 2465494"/>
                        <a:gd name="connsiteY95" fmla="*/ 76250 h 2533836"/>
                        <a:gd name="connsiteX96" fmla="*/ 1429412 w 2465494"/>
                        <a:gd name="connsiteY96" fmla="*/ 25450 h 2533836"/>
                        <a:gd name="connsiteX97" fmla="*/ 1378612 w 2465494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46762 w 2464322"/>
                        <a:gd name="connsiteY49" fmla="*/ 2292400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11962 w 2464322"/>
                        <a:gd name="connsiteY57" fmla="*/ 2235250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13662 w 2464322"/>
                        <a:gd name="connsiteY64" fmla="*/ 2000300 h 2533836"/>
                        <a:gd name="connsiteX65" fmla="*/ 2400962 w 2464322"/>
                        <a:gd name="connsiteY65" fmla="*/ 1981250 h 2533836"/>
                        <a:gd name="connsiteX66" fmla="*/ 2293012 w 2464322"/>
                        <a:gd name="connsiteY66" fmla="*/ 1943150 h 2533836"/>
                        <a:gd name="connsiteX67" fmla="*/ 2261262 w 2464322"/>
                        <a:gd name="connsiteY67" fmla="*/ 1911400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51712 w 2464322"/>
                        <a:gd name="connsiteY89" fmla="*/ 482650 h 2533836"/>
                        <a:gd name="connsiteX90" fmla="*/ 1854862 w 2464322"/>
                        <a:gd name="connsiteY90" fmla="*/ 406450 h 2533836"/>
                        <a:gd name="connsiteX91" fmla="*/ 1791362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46762 w 2464322"/>
                        <a:gd name="connsiteY49" fmla="*/ 2292400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11962 w 2464322"/>
                        <a:gd name="connsiteY57" fmla="*/ 2235250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13662 w 2464322"/>
                        <a:gd name="connsiteY64" fmla="*/ 2000300 h 2533836"/>
                        <a:gd name="connsiteX65" fmla="*/ 2400962 w 2464322"/>
                        <a:gd name="connsiteY65" fmla="*/ 1981250 h 2533836"/>
                        <a:gd name="connsiteX66" fmla="*/ 2293012 w 2464322"/>
                        <a:gd name="connsiteY66" fmla="*/ 1943150 h 2533836"/>
                        <a:gd name="connsiteX67" fmla="*/ 2261262 w 2464322"/>
                        <a:gd name="connsiteY67" fmla="*/ 1911400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54862 w 2464322"/>
                        <a:gd name="connsiteY90" fmla="*/ 406450 h 2533836"/>
                        <a:gd name="connsiteX91" fmla="*/ 1791362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46762 w 2464322"/>
                        <a:gd name="connsiteY49" fmla="*/ 2292400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11962 w 2464322"/>
                        <a:gd name="connsiteY57" fmla="*/ 2235250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13662 w 2464322"/>
                        <a:gd name="connsiteY64" fmla="*/ 2000300 h 2533836"/>
                        <a:gd name="connsiteX65" fmla="*/ 2400962 w 2464322"/>
                        <a:gd name="connsiteY65" fmla="*/ 1981250 h 2533836"/>
                        <a:gd name="connsiteX66" fmla="*/ 2293012 w 2464322"/>
                        <a:gd name="connsiteY66" fmla="*/ 1943150 h 2533836"/>
                        <a:gd name="connsiteX67" fmla="*/ 2261262 w 2464322"/>
                        <a:gd name="connsiteY67" fmla="*/ 1911400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54862 w 2464322"/>
                        <a:gd name="connsiteY90" fmla="*/ 406450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46762 w 2464322"/>
                        <a:gd name="connsiteY49" fmla="*/ 2292400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11962 w 2464322"/>
                        <a:gd name="connsiteY57" fmla="*/ 2235250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13662 w 2464322"/>
                        <a:gd name="connsiteY64" fmla="*/ 2000300 h 2533836"/>
                        <a:gd name="connsiteX65" fmla="*/ 2400962 w 2464322"/>
                        <a:gd name="connsiteY65" fmla="*/ 1981250 h 2533836"/>
                        <a:gd name="connsiteX66" fmla="*/ 2293012 w 2464322"/>
                        <a:gd name="connsiteY66" fmla="*/ 1943150 h 2533836"/>
                        <a:gd name="connsiteX67" fmla="*/ 2261262 w 2464322"/>
                        <a:gd name="connsiteY67" fmla="*/ 1911400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46762 w 2464322"/>
                        <a:gd name="connsiteY49" fmla="*/ 2292400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11962 w 2464322"/>
                        <a:gd name="connsiteY57" fmla="*/ 2235250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13662 w 2464322"/>
                        <a:gd name="connsiteY64" fmla="*/ 2000300 h 2533836"/>
                        <a:gd name="connsiteX65" fmla="*/ 2400962 w 2464322"/>
                        <a:gd name="connsiteY65" fmla="*/ 1981250 h 2533836"/>
                        <a:gd name="connsiteX66" fmla="*/ 2293012 w 2464322"/>
                        <a:gd name="connsiteY66" fmla="*/ 1943150 h 2533836"/>
                        <a:gd name="connsiteX67" fmla="*/ 2275550 w 2464322"/>
                        <a:gd name="connsiteY67" fmla="*/ 1904256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46762 w 2464322"/>
                        <a:gd name="connsiteY49" fmla="*/ 2292400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11962 w 2464322"/>
                        <a:gd name="connsiteY57" fmla="*/ 2235250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13662 w 2464322"/>
                        <a:gd name="connsiteY64" fmla="*/ 2000300 h 2533836"/>
                        <a:gd name="connsiteX65" fmla="*/ 2400962 w 2464322"/>
                        <a:gd name="connsiteY65" fmla="*/ 1981250 h 2533836"/>
                        <a:gd name="connsiteX66" fmla="*/ 2300156 w 2464322"/>
                        <a:gd name="connsiteY66" fmla="*/ 1943150 h 2533836"/>
                        <a:gd name="connsiteX67" fmla="*/ 2275550 w 2464322"/>
                        <a:gd name="connsiteY67" fmla="*/ 1904256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46762 w 2464322"/>
                        <a:gd name="connsiteY49" fmla="*/ 2292400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11962 w 2464322"/>
                        <a:gd name="connsiteY57" fmla="*/ 2235250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27950 w 2464322"/>
                        <a:gd name="connsiteY64" fmla="*/ 2007444 h 2533836"/>
                        <a:gd name="connsiteX65" fmla="*/ 2400962 w 2464322"/>
                        <a:gd name="connsiteY65" fmla="*/ 1981250 h 2533836"/>
                        <a:gd name="connsiteX66" fmla="*/ 2300156 w 2464322"/>
                        <a:gd name="connsiteY66" fmla="*/ 1943150 h 2533836"/>
                        <a:gd name="connsiteX67" fmla="*/ 2275550 w 2464322"/>
                        <a:gd name="connsiteY67" fmla="*/ 1904256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46762 w 2464322"/>
                        <a:gd name="connsiteY49" fmla="*/ 2292400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26250 w 2464322"/>
                        <a:gd name="connsiteY57" fmla="*/ 2242393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27950 w 2464322"/>
                        <a:gd name="connsiteY64" fmla="*/ 2007444 h 2533836"/>
                        <a:gd name="connsiteX65" fmla="*/ 2400962 w 2464322"/>
                        <a:gd name="connsiteY65" fmla="*/ 1981250 h 2533836"/>
                        <a:gd name="connsiteX66" fmla="*/ 2300156 w 2464322"/>
                        <a:gd name="connsiteY66" fmla="*/ 1943150 h 2533836"/>
                        <a:gd name="connsiteX67" fmla="*/ 2275550 w 2464322"/>
                        <a:gd name="connsiteY67" fmla="*/ 1904256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19762 w 2464322"/>
                        <a:gd name="connsiteY48" fmla="*/ 2159050 h 2533836"/>
                        <a:gd name="connsiteX49" fmla="*/ 570574 w 2464322"/>
                        <a:gd name="connsiteY49" fmla="*/ 2280494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26250 w 2464322"/>
                        <a:gd name="connsiteY57" fmla="*/ 2242393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27950 w 2464322"/>
                        <a:gd name="connsiteY64" fmla="*/ 2007444 h 2533836"/>
                        <a:gd name="connsiteX65" fmla="*/ 2400962 w 2464322"/>
                        <a:gd name="connsiteY65" fmla="*/ 1981250 h 2533836"/>
                        <a:gd name="connsiteX66" fmla="*/ 2300156 w 2464322"/>
                        <a:gd name="connsiteY66" fmla="*/ 1943150 h 2533836"/>
                        <a:gd name="connsiteX67" fmla="*/ 2275550 w 2464322"/>
                        <a:gd name="connsiteY67" fmla="*/ 1904256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45162 w 2464322"/>
                        <a:gd name="connsiteY47" fmla="*/ 2133650 h 2533836"/>
                        <a:gd name="connsiteX48" fmla="*/ 450718 w 2464322"/>
                        <a:gd name="connsiteY48" fmla="*/ 2161431 h 2533836"/>
                        <a:gd name="connsiteX49" fmla="*/ 570574 w 2464322"/>
                        <a:gd name="connsiteY49" fmla="*/ 2280494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26250 w 2464322"/>
                        <a:gd name="connsiteY57" fmla="*/ 2242393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27950 w 2464322"/>
                        <a:gd name="connsiteY64" fmla="*/ 2007444 h 2533836"/>
                        <a:gd name="connsiteX65" fmla="*/ 2400962 w 2464322"/>
                        <a:gd name="connsiteY65" fmla="*/ 1981250 h 2533836"/>
                        <a:gd name="connsiteX66" fmla="*/ 2300156 w 2464322"/>
                        <a:gd name="connsiteY66" fmla="*/ 1943150 h 2533836"/>
                        <a:gd name="connsiteX67" fmla="*/ 2275550 w 2464322"/>
                        <a:gd name="connsiteY67" fmla="*/ 1904256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61831 w 2464322"/>
                        <a:gd name="connsiteY47" fmla="*/ 2136032 h 2533836"/>
                        <a:gd name="connsiteX48" fmla="*/ 450718 w 2464322"/>
                        <a:gd name="connsiteY48" fmla="*/ 2161431 h 2533836"/>
                        <a:gd name="connsiteX49" fmla="*/ 570574 w 2464322"/>
                        <a:gd name="connsiteY49" fmla="*/ 2280494 h 2533836"/>
                        <a:gd name="connsiteX50" fmla="*/ 788062 w 2464322"/>
                        <a:gd name="connsiteY50" fmla="*/ 2406700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26250 w 2464322"/>
                        <a:gd name="connsiteY57" fmla="*/ 2242393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27950 w 2464322"/>
                        <a:gd name="connsiteY64" fmla="*/ 2007444 h 2533836"/>
                        <a:gd name="connsiteX65" fmla="*/ 2400962 w 2464322"/>
                        <a:gd name="connsiteY65" fmla="*/ 1981250 h 2533836"/>
                        <a:gd name="connsiteX66" fmla="*/ 2300156 w 2464322"/>
                        <a:gd name="connsiteY66" fmla="*/ 1943150 h 2533836"/>
                        <a:gd name="connsiteX67" fmla="*/ 2275550 w 2464322"/>
                        <a:gd name="connsiteY67" fmla="*/ 1904256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33836"/>
                        <a:gd name="connsiteX1" fmla="*/ 1302412 w 2464322"/>
                        <a:gd name="connsiteY1" fmla="*/ 31800 h 2533836"/>
                        <a:gd name="connsiteX2" fmla="*/ 1270662 w 2464322"/>
                        <a:gd name="connsiteY2" fmla="*/ 127050 h 2533836"/>
                        <a:gd name="connsiteX3" fmla="*/ 1232562 w 2464322"/>
                        <a:gd name="connsiteY3" fmla="*/ 247700 h 2533836"/>
                        <a:gd name="connsiteX4" fmla="*/ 1188112 w 2464322"/>
                        <a:gd name="connsiteY4" fmla="*/ 292150 h 2533836"/>
                        <a:gd name="connsiteX5" fmla="*/ 1092862 w 2464322"/>
                        <a:gd name="connsiteY5" fmla="*/ 330250 h 2533836"/>
                        <a:gd name="connsiteX6" fmla="*/ 1003962 w 2464322"/>
                        <a:gd name="connsiteY6" fmla="*/ 355650 h 2533836"/>
                        <a:gd name="connsiteX7" fmla="*/ 957925 w 2464322"/>
                        <a:gd name="connsiteY7" fmla="*/ 381050 h 2533836"/>
                        <a:gd name="connsiteX8" fmla="*/ 946018 w 2464322"/>
                        <a:gd name="connsiteY8" fmla="*/ 477888 h 2533836"/>
                        <a:gd name="connsiteX9" fmla="*/ 845212 w 2464322"/>
                        <a:gd name="connsiteY9" fmla="*/ 476300 h 2533836"/>
                        <a:gd name="connsiteX10" fmla="*/ 730912 w 2464322"/>
                        <a:gd name="connsiteY10" fmla="*/ 457250 h 2533836"/>
                        <a:gd name="connsiteX11" fmla="*/ 692812 w 2464322"/>
                        <a:gd name="connsiteY11" fmla="*/ 419150 h 2533836"/>
                        <a:gd name="connsiteX12" fmla="*/ 673762 w 2464322"/>
                        <a:gd name="connsiteY12" fmla="*/ 355650 h 2533836"/>
                        <a:gd name="connsiteX13" fmla="*/ 654712 w 2464322"/>
                        <a:gd name="connsiteY13" fmla="*/ 349300 h 2533836"/>
                        <a:gd name="connsiteX14" fmla="*/ 591212 w 2464322"/>
                        <a:gd name="connsiteY14" fmla="*/ 355650 h 2533836"/>
                        <a:gd name="connsiteX15" fmla="*/ 559462 w 2464322"/>
                        <a:gd name="connsiteY15" fmla="*/ 393750 h 2533836"/>
                        <a:gd name="connsiteX16" fmla="*/ 572162 w 2464322"/>
                        <a:gd name="connsiteY16" fmla="*/ 457250 h 2533836"/>
                        <a:gd name="connsiteX17" fmla="*/ 610262 w 2464322"/>
                        <a:gd name="connsiteY17" fmla="*/ 565200 h 2533836"/>
                        <a:gd name="connsiteX18" fmla="*/ 610262 w 2464322"/>
                        <a:gd name="connsiteY18" fmla="*/ 635050 h 2533836"/>
                        <a:gd name="connsiteX19" fmla="*/ 610262 w 2464322"/>
                        <a:gd name="connsiteY19" fmla="*/ 660450 h 2533836"/>
                        <a:gd name="connsiteX20" fmla="*/ 553112 w 2464322"/>
                        <a:gd name="connsiteY20" fmla="*/ 673150 h 2533836"/>
                        <a:gd name="connsiteX21" fmla="*/ 457862 w 2464322"/>
                        <a:gd name="connsiteY21" fmla="*/ 654100 h 2533836"/>
                        <a:gd name="connsiteX22" fmla="*/ 330862 w 2464322"/>
                        <a:gd name="connsiteY22" fmla="*/ 590600 h 2533836"/>
                        <a:gd name="connsiteX23" fmla="*/ 222912 w 2464322"/>
                        <a:gd name="connsiteY23" fmla="*/ 577900 h 2533836"/>
                        <a:gd name="connsiteX24" fmla="*/ 89562 w 2464322"/>
                        <a:gd name="connsiteY24" fmla="*/ 584250 h 2533836"/>
                        <a:gd name="connsiteX25" fmla="*/ 38762 w 2464322"/>
                        <a:gd name="connsiteY25" fmla="*/ 635050 h 2533836"/>
                        <a:gd name="connsiteX26" fmla="*/ 7012 w 2464322"/>
                        <a:gd name="connsiteY26" fmla="*/ 685850 h 2533836"/>
                        <a:gd name="connsiteX27" fmla="*/ 7012 w 2464322"/>
                        <a:gd name="connsiteY27" fmla="*/ 762050 h 2533836"/>
                        <a:gd name="connsiteX28" fmla="*/ 83212 w 2464322"/>
                        <a:gd name="connsiteY28" fmla="*/ 850950 h 2533836"/>
                        <a:gd name="connsiteX29" fmla="*/ 261012 w 2464322"/>
                        <a:gd name="connsiteY29" fmla="*/ 908100 h 2533836"/>
                        <a:gd name="connsiteX30" fmla="*/ 413412 w 2464322"/>
                        <a:gd name="connsiteY30" fmla="*/ 1003350 h 2533836"/>
                        <a:gd name="connsiteX31" fmla="*/ 457862 w 2464322"/>
                        <a:gd name="connsiteY31" fmla="*/ 1124000 h 2533836"/>
                        <a:gd name="connsiteX32" fmla="*/ 476912 w 2464322"/>
                        <a:gd name="connsiteY32" fmla="*/ 1238300 h 2533836"/>
                        <a:gd name="connsiteX33" fmla="*/ 603912 w 2464322"/>
                        <a:gd name="connsiteY33" fmla="*/ 1327200 h 2533836"/>
                        <a:gd name="connsiteX34" fmla="*/ 642012 w 2464322"/>
                        <a:gd name="connsiteY34" fmla="*/ 1384350 h 2533836"/>
                        <a:gd name="connsiteX35" fmla="*/ 635662 w 2464322"/>
                        <a:gd name="connsiteY35" fmla="*/ 1416100 h 2533836"/>
                        <a:gd name="connsiteX36" fmla="*/ 565812 w 2464322"/>
                        <a:gd name="connsiteY36" fmla="*/ 1435150 h 2533836"/>
                        <a:gd name="connsiteX37" fmla="*/ 635662 w 2464322"/>
                        <a:gd name="connsiteY37" fmla="*/ 1492300 h 2533836"/>
                        <a:gd name="connsiteX38" fmla="*/ 686462 w 2464322"/>
                        <a:gd name="connsiteY38" fmla="*/ 1562150 h 2533836"/>
                        <a:gd name="connsiteX39" fmla="*/ 737262 w 2464322"/>
                        <a:gd name="connsiteY39" fmla="*/ 1689150 h 2533836"/>
                        <a:gd name="connsiteX40" fmla="*/ 680112 w 2464322"/>
                        <a:gd name="connsiteY40" fmla="*/ 1581200 h 2533836"/>
                        <a:gd name="connsiteX41" fmla="*/ 654712 w 2464322"/>
                        <a:gd name="connsiteY41" fmla="*/ 1555800 h 2533836"/>
                        <a:gd name="connsiteX42" fmla="*/ 603912 w 2464322"/>
                        <a:gd name="connsiteY42" fmla="*/ 1587550 h 2533836"/>
                        <a:gd name="connsiteX43" fmla="*/ 597562 w 2464322"/>
                        <a:gd name="connsiteY43" fmla="*/ 1651050 h 2533836"/>
                        <a:gd name="connsiteX44" fmla="*/ 603912 w 2464322"/>
                        <a:gd name="connsiteY44" fmla="*/ 1816150 h 2533836"/>
                        <a:gd name="connsiteX45" fmla="*/ 546762 w 2464322"/>
                        <a:gd name="connsiteY45" fmla="*/ 2006650 h 2533836"/>
                        <a:gd name="connsiteX46" fmla="*/ 508662 w 2464322"/>
                        <a:gd name="connsiteY46" fmla="*/ 2089200 h 2533836"/>
                        <a:gd name="connsiteX47" fmla="*/ 461831 w 2464322"/>
                        <a:gd name="connsiteY47" fmla="*/ 2136032 h 2533836"/>
                        <a:gd name="connsiteX48" fmla="*/ 450718 w 2464322"/>
                        <a:gd name="connsiteY48" fmla="*/ 2161431 h 2533836"/>
                        <a:gd name="connsiteX49" fmla="*/ 570574 w 2464322"/>
                        <a:gd name="connsiteY49" fmla="*/ 2280494 h 2533836"/>
                        <a:gd name="connsiteX50" fmla="*/ 797587 w 2464322"/>
                        <a:gd name="connsiteY50" fmla="*/ 2392412 h 2533836"/>
                        <a:gd name="connsiteX51" fmla="*/ 934112 w 2464322"/>
                        <a:gd name="connsiteY51" fmla="*/ 2368600 h 2533836"/>
                        <a:gd name="connsiteX52" fmla="*/ 1054762 w 2464322"/>
                        <a:gd name="connsiteY52" fmla="*/ 2368600 h 2533836"/>
                        <a:gd name="connsiteX53" fmla="*/ 1315112 w 2464322"/>
                        <a:gd name="connsiteY53" fmla="*/ 2521000 h 2533836"/>
                        <a:gd name="connsiteX54" fmla="*/ 1372262 w 2464322"/>
                        <a:gd name="connsiteY54" fmla="*/ 2521000 h 2533836"/>
                        <a:gd name="connsiteX55" fmla="*/ 1423062 w 2464322"/>
                        <a:gd name="connsiteY55" fmla="*/ 2482900 h 2533836"/>
                        <a:gd name="connsiteX56" fmla="*/ 1473862 w 2464322"/>
                        <a:gd name="connsiteY56" fmla="*/ 2362250 h 2533836"/>
                        <a:gd name="connsiteX57" fmla="*/ 1526250 w 2464322"/>
                        <a:gd name="connsiteY57" fmla="*/ 2242393 h 2533836"/>
                        <a:gd name="connsiteX58" fmla="*/ 1632612 w 2464322"/>
                        <a:gd name="connsiteY58" fmla="*/ 2197150 h 2533836"/>
                        <a:gd name="connsiteX59" fmla="*/ 1753262 w 2464322"/>
                        <a:gd name="connsiteY59" fmla="*/ 2197150 h 2533836"/>
                        <a:gd name="connsiteX60" fmla="*/ 1905662 w 2464322"/>
                        <a:gd name="connsiteY60" fmla="*/ 2247950 h 2533836"/>
                        <a:gd name="connsiteX61" fmla="*/ 2089812 w 2464322"/>
                        <a:gd name="connsiteY61" fmla="*/ 2311450 h 2533836"/>
                        <a:gd name="connsiteX62" fmla="*/ 2178712 w 2464322"/>
                        <a:gd name="connsiteY62" fmla="*/ 2286050 h 2533836"/>
                        <a:gd name="connsiteX63" fmla="*/ 2293012 w 2464322"/>
                        <a:gd name="connsiteY63" fmla="*/ 2190800 h 2533836"/>
                        <a:gd name="connsiteX64" fmla="*/ 2427950 w 2464322"/>
                        <a:gd name="connsiteY64" fmla="*/ 2007444 h 2533836"/>
                        <a:gd name="connsiteX65" fmla="*/ 2400962 w 2464322"/>
                        <a:gd name="connsiteY65" fmla="*/ 1981250 h 2533836"/>
                        <a:gd name="connsiteX66" fmla="*/ 2300156 w 2464322"/>
                        <a:gd name="connsiteY66" fmla="*/ 1943150 h 2533836"/>
                        <a:gd name="connsiteX67" fmla="*/ 2275550 w 2464322"/>
                        <a:gd name="connsiteY67" fmla="*/ 1904256 h 2533836"/>
                        <a:gd name="connsiteX68" fmla="*/ 2280312 w 2464322"/>
                        <a:gd name="connsiteY68" fmla="*/ 1809800 h 2533836"/>
                        <a:gd name="connsiteX69" fmla="*/ 2197762 w 2464322"/>
                        <a:gd name="connsiteY69" fmla="*/ 1733600 h 2533836"/>
                        <a:gd name="connsiteX70" fmla="*/ 2210462 w 2464322"/>
                        <a:gd name="connsiteY70" fmla="*/ 1689150 h 2533836"/>
                        <a:gd name="connsiteX71" fmla="*/ 2293012 w 2464322"/>
                        <a:gd name="connsiteY71" fmla="*/ 1657400 h 2533836"/>
                        <a:gd name="connsiteX72" fmla="*/ 2289837 w 2464322"/>
                        <a:gd name="connsiteY72" fmla="*/ 1619300 h 2533836"/>
                        <a:gd name="connsiteX73" fmla="*/ 2254912 w 2464322"/>
                        <a:gd name="connsiteY73" fmla="*/ 1558181 h 2533836"/>
                        <a:gd name="connsiteX74" fmla="*/ 2235862 w 2464322"/>
                        <a:gd name="connsiteY74" fmla="*/ 1435150 h 2533836"/>
                        <a:gd name="connsiteX75" fmla="*/ 2216812 w 2464322"/>
                        <a:gd name="connsiteY75" fmla="*/ 1358950 h 2533836"/>
                        <a:gd name="connsiteX76" fmla="*/ 2153312 w 2464322"/>
                        <a:gd name="connsiteY76" fmla="*/ 1314500 h 2533836"/>
                        <a:gd name="connsiteX77" fmla="*/ 2108862 w 2464322"/>
                        <a:gd name="connsiteY77" fmla="*/ 1384350 h 2533836"/>
                        <a:gd name="connsiteX78" fmla="*/ 2070762 w 2464322"/>
                        <a:gd name="connsiteY78" fmla="*/ 1416100 h 2533836"/>
                        <a:gd name="connsiteX79" fmla="*/ 2051712 w 2464322"/>
                        <a:gd name="connsiteY79" fmla="*/ 1371650 h 2533836"/>
                        <a:gd name="connsiteX80" fmla="*/ 2223162 w 2464322"/>
                        <a:gd name="connsiteY80" fmla="*/ 1104950 h 2533836"/>
                        <a:gd name="connsiteX81" fmla="*/ 2216019 w 2464322"/>
                        <a:gd name="connsiteY81" fmla="*/ 993825 h 2533836"/>
                        <a:gd name="connsiteX82" fmla="*/ 2299362 w 2464322"/>
                        <a:gd name="connsiteY82" fmla="*/ 1022400 h 2533836"/>
                        <a:gd name="connsiteX83" fmla="*/ 2337462 w 2464322"/>
                        <a:gd name="connsiteY83" fmla="*/ 936675 h 2533836"/>
                        <a:gd name="connsiteX84" fmla="*/ 2324762 w 2464322"/>
                        <a:gd name="connsiteY84" fmla="*/ 831900 h 2533836"/>
                        <a:gd name="connsiteX85" fmla="*/ 2352543 w 2464322"/>
                        <a:gd name="connsiteY85" fmla="*/ 759668 h 2533836"/>
                        <a:gd name="connsiteX86" fmla="*/ 2445412 w 2464322"/>
                        <a:gd name="connsiteY86" fmla="*/ 635050 h 2533836"/>
                        <a:gd name="connsiteX87" fmla="*/ 2439062 w 2464322"/>
                        <a:gd name="connsiteY87" fmla="*/ 565200 h 2533836"/>
                        <a:gd name="connsiteX88" fmla="*/ 2185062 w 2464322"/>
                        <a:gd name="connsiteY88" fmla="*/ 546150 h 2533836"/>
                        <a:gd name="connsiteX89" fmla="*/ 2061237 w 2464322"/>
                        <a:gd name="connsiteY89" fmla="*/ 461219 h 2533836"/>
                        <a:gd name="connsiteX90" fmla="*/ 1862006 w 2464322"/>
                        <a:gd name="connsiteY90" fmla="*/ 401687 h 2533836"/>
                        <a:gd name="connsiteX91" fmla="*/ 1800887 w 2464322"/>
                        <a:gd name="connsiteY91" fmla="*/ 336600 h 2533836"/>
                        <a:gd name="connsiteX92" fmla="*/ 1791362 w 2464322"/>
                        <a:gd name="connsiteY92" fmla="*/ 298500 h 2533836"/>
                        <a:gd name="connsiteX93" fmla="*/ 1715162 w 2464322"/>
                        <a:gd name="connsiteY93" fmla="*/ 304850 h 2533836"/>
                        <a:gd name="connsiteX94" fmla="*/ 1507993 w 2464322"/>
                        <a:gd name="connsiteY94" fmla="*/ 154831 h 2533836"/>
                        <a:gd name="connsiteX95" fmla="*/ 1435762 w 2464322"/>
                        <a:gd name="connsiteY95" fmla="*/ 76250 h 2533836"/>
                        <a:gd name="connsiteX96" fmla="*/ 1429412 w 2464322"/>
                        <a:gd name="connsiteY96" fmla="*/ 25450 h 2533836"/>
                        <a:gd name="connsiteX97" fmla="*/ 1378612 w 2464322"/>
                        <a:gd name="connsiteY97" fmla="*/ 50 h 2533836"/>
                        <a:gd name="connsiteX0" fmla="*/ 1378612 w 2464322"/>
                        <a:gd name="connsiteY0" fmla="*/ 50 h 2523997"/>
                        <a:gd name="connsiteX1" fmla="*/ 1302412 w 2464322"/>
                        <a:gd name="connsiteY1" fmla="*/ 31800 h 2523997"/>
                        <a:gd name="connsiteX2" fmla="*/ 1270662 w 2464322"/>
                        <a:gd name="connsiteY2" fmla="*/ 127050 h 2523997"/>
                        <a:gd name="connsiteX3" fmla="*/ 1232562 w 2464322"/>
                        <a:gd name="connsiteY3" fmla="*/ 247700 h 2523997"/>
                        <a:gd name="connsiteX4" fmla="*/ 1188112 w 2464322"/>
                        <a:gd name="connsiteY4" fmla="*/ 292150 h 2523997"/>
                        <a:gd name="connsiteX5" fmla="*/ 1092862 w 2464322"/>
                        <a:gd name="connsiteY5" fmla="*/ 330250 h 2523997"/>
                        <a:gd name="connsiteX6" fmla="*/ 1003962 w 2464322"/>
                        <a:gd name="connsiteY6" fmla="*/ 355650 h 2523997"/>
                        <a:gd name="connsiteX7" fmla="*/ 957925 w 2464322"/>
                        <a:gd name="connsiteY7" fmla="*/ 381050 h 2523997"/>
                        <a:gd name="connsiteX8" fmla="*/ 946018 w 2464322"/>
                        <a:gd name="connsiteY8" fmla="*/ 477888 h 2523997"/>
                        <a:gd name="connsiteX9" fmla="*/ 845212 w 2464322"/>
                        <a:gd name="connsiteY9" fmla="*/ 476300 h 2523997"/>
                        <a:gd name="connsiteX10" fmla="*/ 730912 w 2464322"/>
                        <a:gd name="connsiteY10" fmla="*/ 457250 h 2523997"/>
                        <a:gd name="connsiteX11" fmla="*/ 692812 w 2464322"/>
                        <a:gd name="connsiteY11" fmla="*/ 419150 h 2523997"/>
                        <a:gd name="connsiteX12" fmla="*/ 673762 w 2464322"/>
                        <a:gd name="connsiteY12" fmla="*/ 355650 h 2523997"/>
                        <a:gd name="connsiteX13" fmla="*/ 654712 w 2464322"/>
                        <a:gd name="connsiteY13" fmla="*/ 349300 h 2523997"/>
                        <a:gd name="connsiteX14" fmla="*/ 591212 w 2464322"/>
                        <a:gd name="connsiteY14" fmla="*/ 355650 h 2523997"/>
                        <a:gd name="connsiteX15" fmla="*/ 559462 w 2464322"/>
                        <a:gd name="connsiteY15" fmla="*/ 393750 h 2523997"/>
                        <a:gd name="connsiteX16" fmla="*/ 572162 w 2464322"/>
                        <a:gd name="connsiteY16" fmla="*/ 457250 h 2523997"/>
                        <a:gd name="connsiteX17" fmla="*/ 610262 w 2464322"/>
                        <a:gd name="connsiteY17" fmla="*/ 565200 h 2523997"/>
                        <a:gd name="connsiteX18" fmla="*/ 610262 w 2464322"/>
                        <a:gd name="connsiteY18" fmla="*/ 635050 h 2523997"/>
                        <a:gd name="connsiteX19" fmla="*/ 610262 w 2464322"/>
                        <a:gd name="connsiteY19" fmla="*/ 660450 h 2523997"/>
                        <a:gd name="connsiteX20" fmla="*/ 553112 w 2464322"/>
                        <a:gd name="connsiteY20" fmla="*/ 673150 h 2523997"/>
                        <a:gd name="connsiteX21" fmla="*/ 457862 w 2464322"/>
                        <a:gd name="connsiteY21" fmla="*/ 654100 h 2523997"/>
                        <a:gd name="connsiteX22" fmla="*/ 330862 w 2464322"/>
                        <a:gd name="connsiteY22" fmla="*/ 590600 h 2523997"/>
                        <a:gd name="connsiteX23" fmla="*/ 222912 w 2464322"/>
                        <a:gd name="connsiteY23" fmla="*/ 577900 h 2523997"/>
                        <a:gd name="connsiteX24" fmla="*/ 89562 w 2464322"/>
                        <a:gd name="connsiteY24" fmla="*/ 584250 h 2523997"/>
                        <a:gd name="connsiteX25" fmla="*/ 38762 w 2464322"/>
                        <a:gd name="connsiteY25" fmla="*/ 635050 h 2523997"/>
                        <a:gd name="connsiteX26" fmla="*/ 7012 w 2464322"/>
                        <a:gd name="connsiteY26" fmla="*/ 685850 h 2523997"/>
                        <a:gd name="connsiteX27" fmla="*/ 7012 w 2464322"/>
                        <a:gd name="connsiteY27" fmla="*/ 762050 h 2523997"/>
                        <a:gd name="connsiteX28" fmla="*/ 83212 w 2464322"/>
                        <a:gd name="connsiteY28" fmla="*/ 850950 h 2523997"/>
                        <a:gd name="connsiteX29" fmla="*/ 261012 w 2464322"/>
                        <a:gd name="connsiteY29" fmla="*/ 908100 h 2523997"/>
                        <a:gd name="connsiteX30" fmla="*/ 413412 w 2464322"/>
                        <a:gd name="connsiteY30" fmla="*/ 1003350 h 2523997"/>
                        <a:gd name="connsiteX31" fmla="*/ 457862 w 2464322"/>
                        <a:gd name="connsiteY31" fmla="*/ 1124000 h 2523997"/>
                        <a:gd name="connsiteX32" fmla="*/ 476912 w 2464322"/>
                        <a:gd name="connsiteY32" fmla="*/ 1238300 h 2523997"/>
                        <a:gd name="connsiteX33" fmla="*/ 603912 w 2464322"/>
                        <a:gd name="connsiteY33" fmla="*/ 1327200 h 2523997"/>
                        <a:gd name="connsiteX34" fmla="*/ 642012 w 2464322"/>
                        <a:gd name="connsiteY34" fmla="*/ 1384350 h 2523997"/>
                        <a:gd name="connsiteX35" fmla="*/ 635662 w 2464322"/>
                        <a:gd name="connsiteY35" fmla="*/ 1416100 h 2523997"/>
                        <a:gd name="connsiteX36" fmla="*/ 565812 w 2464322"/>
                        <a:gd name="connsiteY36" fmla="*/ 1435150 h 2523997"/>
                        <a:gd name="connsiteX37" fmla="*/ 635662 w 2464322"/>
                        <a:gd name="connsiteY37" fmla="*/ 1492300 h 2523997"/>
                        <a:gd name="connsiteX38" fmla="*/ 686462 w 2464322"/>
                        <a:gd name="connsiteY38" fmla="*/ 1562150 h 2523997"/>
                        <a:gd name="connsiteX39" fmla="*/ 737262 w 2464322"/>
                        <a:gd name="connsiteY39" fmla="*/ 1689150 h 2523997"/>
                        <a:gd name="connsiteX40" fmla="*/ 680112 w 2464322"/>
                        <a:gd name="connsiteY40" fmla="*/ 1581200 h 2523997"/>
                        <a:gd name="connsiteX41" fmla="*/ 654712 w 2464322"/>
                        <a:gd name="connsiteY41" fmla="*/ 1555800 h 2523997"/>
                        <a:gd name="connsiteX42" fmla="*/ 603912 w 2464322"/>
                        <a:gd name="connsiteY42" fmla="*/ 1587550 h 2523997"/>
                        <a:gd name="connsiteX43" fmla="*/ 597562 w 2464322"/>
                        <a:gd name="connsiteY43" fmla="*/ 1651050 h 2523997"/>
                        <a:gd name="connsiteX44" fmla="*/ 603912 w 2464322"/>
                        <a:gd name="connsiteY44" fmla="*/ 1816150 h 2523997"/>
                        <a:gd name="connsiteX45" fmla="*/ 546762 w 2464322"/>
                        <a:gd name="connsiteY45" fmla="*/ 2006650 h 2523997"/>
                        <a:gd name="connsiteX46" fmla="*/ 508662 w 2464322"/>
                        <a:gd name="connsiteY46" fmla="*/ 2089200 h 2523997"/>
                        <a:gd name="connsiteX47" fmla="*/ 461831 w 2464322"/>
                        <a:gd name="connsiteY47" fmla="*/ 2136032 h 2523997"/>
                        <a:gd name="connsiteX48" fmla="*/ 450718 w 2464322"/>
                        <a:gd name="connsiteY48" fmla="*/ 2161431 h 2523997"/>
                        <a:gd name="connsiteX49" fmla="*/ 570574 w 2464322"/>
                        <a:gd name="connsiteY49" fmla="*/ 2280494 h 2523997"/>
                        <a:gd name="connsiteX50" fmla="*/ 797587 w 2464322"/>
                        <a:gd name="connsiteY50" fmla="*/ 2392412 h 2523997"/>
                        <a:gd name="connsiteX51" fmla="*/ 934112 w 2464322"/>
                        <a:gd name="connsiteY51" fmla="*/ 2368600 h 2523997"/>
                        <a:gd name="connsiteX52" fmla="*/ 1054762 w 2464322"/>
                        <a:gd name="connsiteY52" fmla="*/ 2368600 h 2523997"/>
                        <a:gd name="connsiteX53" fmla="*/ 1317493 w 2464322"/>
                        <a:gd name="connsiteY53" fmla="*/ 2504332 h 2523997"/>
                        <a:gd name="connsiteX54" fmla="*/ 1372262 w 2464322"/>
                        <a:gd name="connsiteY54" fmla="*/ 2521000 h 2523997"/>
                        <a:gd name="connsiteX55" fmla="*/ 1423062 w 2464322"/>
                        <a:gd name="connsiteY55" fmla="*/ 2482900 h 2523997"/>
                        <a:gd name="connsiteX56" fmla="*/ 1473862 w 2464322"/>
                        <a:gd name="connsiteY56" fmla="*/ 2362250 h 2523997"/>
                        <a:gd name="connsiteX57" fmla="*/ 1526250 w 2464322"/>
                        <a:gd name="connsiteY57" fmla="*/ 2242393 h 2523997"/>
                        <a:gd name="connsiteX58" fmla="*/ 1632612 w 2464322"/>
                        <a:gd name="connsiteY58" fmla="*/ 2197150 h 2523997"/>
                        <a:gd name="connsiteX59" fmla="*/ 1753262 w 2464322"/>
                        <a:gd name="connsiteY59" fmla="*/ 2197150 h 2523997"/>
                        <a:gd name="connsiteX60" fmla="*/ 1905662 w 2464322"/>
                        <a:gd name="connsiteY60" fmla="*/ 2247950 h 2523997"/>
                        <a:gd name="connsiteX61" fmla="*/ 2089812 w 2464322"/>
                        <a:gd name="connsiteY61" fmla="*/ 2311450 h 2523997"/>
                        <a:gd name="connsiteX62" fmla="*/ 2178712 w 2464322"/>
                        <a:gd name="connsiteY62" fmla="*/ 2286050 h 2523997"/>
                        <a:gd name="connsiteX63" fmla="*/ 2293012 w 2464322"/>
                        <a:gd name="connsiteY63" fmla="*/ 2190800 h 2523997"/>
                        <a:gd name="connsiteX64" fmla="*/ 2427950 w 2464322"/>
                        <a:gd name="connsiteY64" fmla="*/ 2007444 h 2523997"/>
                        <a:gd name="connsiteX65" fmla="*/ 2400962 w 2464322"/>
                        <a:gd name="connsiteY65" fmla="*/ 1981250 h 2523997"/>
                        <a:gd name="connsiteX66" fmla="*/ 2300156 w 2464322"/>
                        <a:gd name="connsiteY66" fmla="*/ 1943150 h 2523997"/>
                        <a:gd name="connsiteX67" fmla="*/ 2275550 w 2464322"/>
                        <a:gd name="connsiteY67" fmla="*/ 1904256 h 2523997"/>
                        <a:gd name="connsiteX68" fmla="*/ 2280312 w 2464322"/>
                        <a:gd name="connsiteY68" fmla="*/ 1809800 h 2523997"/>
                        <a:gd name="connsiteX69" fmla="*/ 2197762 w 2464322"/>
                        <a:gd name="connsiteY69" fmla="*/ 1733600 h 2523997"/>
                        <a:gd name="connsiteX70" fmla="*/ 2210462 w 2464322"/>
                        <a:gd name="connsiteY70" fmla="*/ 1689150 h 2523997"/>
                        <a:gd name="connsiteX71" fmla="*/ 2293012 w 2464322"/>
                        <a:gd name="connsiteY71" fmla="*/ 1657400 h 2523997"/>
                        <a:gd name="connsiteX72" fmla="*/ 2289837 w 2464322"/>
                        <a:gd name="connsiteY72" fmla="*/ 1619300 h 2523997"/>
                        <a:gd name="connsiteX73" fmla="*/ 2254912 w 2464322"/>
                        <a:gd name="connsiteY73" fmla="*/ 1558181 h 2523997"/>
                        <a:gd name="connsiteX74" fmla="*/ 2235862 w 2464322"/>
                        <a:gd name="connsiteY74" fmla="*/ 1435150 h 2523997"/>
                        <a:gd name="connsiteX75" fmla="*/ 2216812 w 2464322"/>
                        <a:gd name="connsiteY75" fmla="*/ 1358950 h 2523997"/>
                        <a:gd name="connsiteX76" fmla="*/ 2153312 w 2464322"/>
                        <a:gd name="connsiteY76" fmla="*/ 1314500 h 2523997"/>
                        <a:gd name="connsiteX77" fmla="*/ 2108862 w 2464322"/>
                        <a:gd name="connsiteY77" fmla="*/ 1384350 h 2523997"/>
                        <a:gd name="connsiteX78" fmla="*/ 2070762 w 2464322"/>
                        <a:gd name="connsiteY78" fmla="*/ 1416100 h 2523997"/>
                        <a:gd name="connsiteX79" fmla="*/ 2051712 w 2464322"/>
                        <a:gd name="connsiteY79" fmla="*/ 1371650 h 2523997"/>
                        <a:gd name="connsiteX80" fmla="*/ 2223162 w 2464322"/>
                        <a:gd name="connsiteY80" fmla="*/ 1104950 h 2523997"/>
                        <a:gd name="connsiteX81" fmla="*/ 2216019 w 2464322"/>
                        <a:gd name="connsiteY81" fmla="*/ 993825 h 2523997"/>
                        <a:gd name="connsiteX82" fmla="*/ 2299362 w 2464322"/>
                        <a:gd name="connsiteY82" fmla="*/ 1022400 h 2523997"/>
                        <a:gd name="connsiteX83" fmla="*/ 2337462 w 2464322"/>
                        <a:gd name="connsiteY83" fmla="*/ 936675 h 2523997"/>
                        <a:gd name="connsiteX84" fmla="*/ 2324762 w 2464322"/>
                        <a:gd name="connsiteY84" fmla="*/ 831900 h 2523997"/>
                        <a:gd name="connsiteX85" fmla="*/ 2352543 w 2464322"/>
                        <a:gd name="connsiteY85" fmla="*/ 759668 h 2523997"/>
                        <a:gd name="connsiteX86" fmla="*/ 2445412 w 2464322"/>
                        <a:gd name="connsiteY86" fmla="*/ 635050 h 2523997"/>
                        <a:gd name="connsiteX87" fmla="*/ 2439062 w 2464322"/>
                        <a:gd name="connsiteY87" fmla="*/ 565200 h 2523997"/>
                        <a:gd name="connsiteX88" fmla="*/ 2185062 w 2464322"/>
                        <a:gd name="connsiteY88" fmla="*/ 546150 h 2523997"/>
                        <a:gd name="connsiteX89" fmla="*/ 2061237 w 2464322"/>
                        <a:gd name="connsiteY89" fmla="*/ 461219 h 2523997"/>
                        <a:gd name="connsiteX90" fmla="*/ 1862006 w 2464322"/>
                        <a:gd name="connsiteY90" fmla="*/ 401687 h 2523997"/>
                        <a:gd name="connsiteX91" fmla="*/ 1800887 w 2464322"/>
                        <a:gd name="connsiteY91" fmla="*/ 336600 h 2523997"/>
                        <a:gd name="connsiteX92" fmla="*/ 1791362 w 2464322"/>
                        <a:gd name="connsiteY92" fmla="*/ 298500 h 2523997"/>
                        <a:gd name="connsiteX93" fmla="*/ 1715162 w 2464322"/>
                        <a:gd name="connsiteY93" fmla="*/ 304850 h 2523997"/>
                        <a:gd name="connsiteX94" fmla="*/ 1507993 w 2464322"/>
                        <a:gd name="connsiteY94" fmla="*/ 154831 h 2523997"/>
                        <a:gd name="connsiteX95" fmla="*/ 1435762 w 2464322"/>
                        <a:gd name="connsiteY95" fmla="*/ 76250 h 2523997"/>
                        <a:gd name="connsiteX96" fmla="*/ 1429412 w 2464322"/>
                        <a:gd name="connsiteY96" fmla="*/ 25450 h 2523997"/>
                        <a:gd name="connsiteX97" fmla="*/ 1378612 w 2464322"/>
                        <a:gd name="connsiteY97" fmla="*/ 50 h 2523997"/>
                        <a:gd name="connsiteX0" fmla="*/ 1378612 w 2464322"/>
                        <a:gd name="connsiteY0" fmla="*/ 50 h 2516151"/>
                        <a:gd name="connsiteX1" fmla="*/ 1302412 w 2464322"/>
                        <a:gd name="connsiteY1" fmla="*/ 31800 h 2516151"/>
                        <a:gd name="connsiteX2" fmla="*/ 1270662 w 2464322"/>
                        <a:gd name="connsiteY2" fmla="*/ 127050 h 2516151"/>
                        <a:gd name="connsiteX3" fmla="*/ 1232562 w 2464322"/>
                        <a:gd name="connsiteY3" fmla="*/ 247700 h 2516151"/>
                        <a:gd name="connsiteX4" fmla="*/ 1188112 w 2464322"/>
                        <a:gd name="connsiteY4" fmla="*/ 292150 h 2516151"/>
                        <a:gd name="connsiteX5" fmla="*/ 1092862 w 2464322"/>
                        <a:gd name="connsiteY5" fmla="*/ 330250 h 2516151"/>
                        <a:gd name="connsiteX6" fmla="*/ 1003962 w 2464322"/>
                        <a:gd name="connsiteY6" fmla="*/ 355650 h 2516151"/>
                        <a:gd name="connsiteX7" fmla="*/ 957925 w 2464322"/>
                        <a:gd name="connsiteY7" fmla="*/ 381050 h 2516151"/>
                        <a:gd name="connsiteX8" fmla="*/ 946018 w 2464322"/>
                        <a:gd name="connsiteY8" fmla="*/ 477888 h 2516151"/>
                        <a:gd name="connsiteX9" fmla="*/ 845212 w 2464322"/>
                        <a:gd name="connsiteY9" fmla="*/ 476300 h 2516151"/>
                        <a:gd name="connsiteX10" fmla="*/ 730912 w 2464322"/>
                        <a:gd name="connsiteY10" fmla="*/ 457250 h 2516151"/>
                        <a:gd name="connsiteX11" fmla="*/ 692812 w 2464322"/>
                        <a:gd name="connsiteY11" fmla="*/ 419150 h 2516151"/>
                        <a:gd name="connsiteX12" fmla="*/ 673762 w 2464322"/>
                        <a:gd name="connsiteY12" fmla="*/ 355650 h 2516151"/>
                        <a:gd name="connsiteX13" fmla="*/ 654712 w 2464322"/>
                        <a:gd name="connsiteY13" fmla="*/ 349300 h 2516151"/>
                        <a:gd name="connsiteX14" fmla="*/ 591212 w 2464322"/>
                        <a:gd name="connsiteY14" fmla="*/ 355650 h 2516151"/>
                        <a:gd name="connsiteX15" fmla="*/ 559462 w 2464322"/>
                        <a:gd name="connsiteY15" fmla="*/ 393750 h 2516151"/>
                        <a:gd name="connsiteX16" fmla="*/ 572162 w 2464322"/>
                        <a:gd name="connsiteY16" fmla="*/ 457250 h 2516151"/>
                        <a:gd name="connsiteX17" fmla="*/ 610262 w 2464322"/>
                        <a:gd name="connsiteY17" fmla="*/ 565200 h 2516151"/>
                        <a:gd name="connsiteX18" fmla="*/ 610262 w 2464322"/>
                        <a:gd name="connsiteY18" fmla="*/ 635050 h 2516151"/>
                        <a:gd name="connsiteX19" fmla="*/ 610262 w 2464322"/>
                        <a:gd name="connsiteY19" fmla="*/ 660450 h 2516151"/>
                        <a:gd name="connsiteX20" fmla="*/ 553112 w 2464322"/>
                        <a:gd name="connsiteY20" fmla="*/ 673150 h 2516151"/>
                        <a:gd name="connsiteX21" fmla="*/ 457862 w 2464322"/>
                        <a:gd name="connsiteY21" fmla="*/ 654100 h 2516151"/>
                        <a:gd name="connsiteX22" fmla="*/ 330862 w 2464322"/>
                        <a:gd name="connsiteY22" fmla="*/ 590600 h 2516151"/>
                        <a:gd name="connsiteX23" fmla="*/ 222912 w 2464322"/>
                        <a:gd name="connsiteY23" fmla="*/ 577900 h 2516151"/>
                        <a:gd name="connsiteX24" fmla="*/ 89562 w 2464322"/>
                        <a:gd name="connsiteY24" fmla="*/ 584250 h 2516151"/>
                        <a:gd name="connsiteX25" fmla="*/ 38762 w 2464322"/>
                        <a:gd name="connsiteY25" fmla="*/ 635050 h 2516151"/>
                        <a:gd name="connsiteX26" fmla="*/ 7012 w 2464322"/>
                        <a:gd name="connsiteY26" fmla="*/ 685850 h 2516151"/>
                        <a:gd name="connsiteX27" fmla="*/ 7012 w 2464322"/>
                        <a:gd name="connsiteY27" fmla="*/ 762050 h 2516151"/>
                        <a:gd name="connsiteX28" fmla="*/ 83212 w 2464322"/>
                        <a:gd name="connsiteY28" fmla="*/ 850950 h 2516151"/>
                        <a:gd name="connsiteX29" fmla="*/ 261012 w 2464322"/>
                        <a:gd name="connsiteY29" fmla="*/ 908100 h 2516151"/>
                        <a:gd name="connsiteX30" fmla="*/ 413412 w 2464322"/>
                        <a:gd name="connsiteY30" fmla="*/ 1003350 h 2516151"/>
                        <a:gd name="connsiteX31" fmla="*/ 457862 w 2464322"/>
                        <a:gd name="connsiteY31" fmla="*/ 1124000 h 2516151"/>
                        <a:gd name="connsiteX32" fmla="*/ 476912 w 2464322"/>
                        <a:gd name="connsiteY32" fmla="*/ 1238300 h 2516151"/>
                        <a:gd name="connsiteX33" fmla="*/ 603912 w 2464322"/>
                        <a:gd name="connsiteY33" fmla="*/ 1327200 h 2516151"/>
                        <a:gd name="connsiteX34" fmla="*/ 642012 w 2464322"/>
                        <a:gd name="connsiteY34" fmla="*/ 1384350 h 2516151"/>
                        <a:gd name="connsiteX35" fmla="*/ 635662 w 2464322"/>
                        <a:gd name="connsiteY35" fmla="*/ 1416100 h 2516151"/>
                        <a:gd name="connsiteX36" fmla="*/ 565812 w 2464322"/>
                        <a:gd name="connsiteY36" fmla="*/ 1435150 h 2516151"/>
                        <a:gd name="connsiteX37" fmla="*/ 635662 w 2464322"/>
                        <a:gd name="connsiteY37" fmla="*/ 1492300 h 2516151"/>
                        <a:gd name="connsiteX38" fmla="*/ 686462 w 2464322"/>
                        <a:gd name="connsiteY38" fmla="*/ 1562150 h 2516151"/>
                        <a:gd name="connsiteX39" fmla="*/ 737262 w 2464322"/>
                        <a:gd name="connsiteY39" fmla="*/ 1689150 h 2516151"/>
                        <a:gd name="connsiteX40" fmla="*/ 680112 w 2464322"/>
                        <a:gd name="connsiteY40" fmla="*/ 1581200 h 2516151"/>
                        <a:gd name="connsiteX41" fmla="*/ 654712 w 2464322"/>
                        <a:gd name="connsiteY41" fmla="*/ 1555800 h 2516151"/>
                        <a:gd name="connsiteX42" fmla="*/ 603912 w 2464322"/>
                        <a:gd name="connsiteY42" fmla="*/ 1587550 h 2516151"/>
                        <a:gd name="connsiteX43" fmla="*/ 597562 w 2464322"/>
                        <a:gd name="connsiteY43" fmla="*/ 1651050 h 2516151"/>
                        <a:gd name="connsiteX44" fmla="*/ 603912 w 2464322"/>
                        <a:gd name="connsiteY44" fmla="*/ 1816150 h 2516151"/>
                        <a:gd name="connsiteX45" fmla="*/ 546762 w 2464322"/>
                        <a:gd name="connsiteY45" fmla="*/ 2006650 h 2516151"/>
                        <a:gd name="connsiteX46" fmla="*/ 508662 w 2464322"/>
                        <a:gd name="connsiteY46" fmla="*/ 2089200 h 2516151"/>
                        <a:gd name="connsiteX47" fmla="*/ 461831 w 2464322"/>
                        <a:gd name="connsiteY47" fmla="*/ 2136032 h 2516151"/>
                        <a:gd name="connsiteX48" fmla="*/ 450718 w 2464322"/>
                        <a:gd name="connsiteY48" fmla="*/ 2161431 h 2516151"/>
                        <a:gd name="connsiteX49" fmla="*/ 570574 w 2464322"/>
                        <a:gd name="connsiteY49" fmla="*/ 2280494 h 2516151"/>
                        <a:gd name="connsiteX50" fmla="*/ 797587 w 2464322"/>
                        <a:gd name="connsiteY50" fmla="*/ 2392412 h 2516151"/>
                        <a:gd name="connsiteX51" fmla="*/ 934112 w 2464322"/>
                        <a:gd name="connsiteY51" fmla="*/ 2368600 h 2516151"/>
                        <a:gd name="connsiteX52" fmla="*/ 1054762 w 2464322"/>
                        <a:gd name="connsiteY52" fmla="*/ 2368600 h 2516151"/>
                        <a:gd name="connsiteX53" fmla="*/ 1317493 w 2464322"/>
                        <a:gd name="connsiteY53" fmla="*/ 2504332 h 2516151"/>
                        <a:gd name="connsiteX54" fmla="*/ 1367499 w 2464322"/>
                        <a:gd name="connsiteY54" fmla="*/ 2506712 h 2516151"/>
                        <a:gd name="connsiteX55" fmla="*/ 1423062 w 2464322"/>
                        <a:gd name="connsiteY55" fmla="*/ 2482900 h 2516151"/>
                        <a:gd name="connsiteX56" fmla="*/ 1473862 w 2464322"/>
                        <a:gd name="connsiteY56" fmla="*/ 2362250 h 2516151"/>
                        <a:gd name="connsiteX57" fmla="*/ 1526250 w 2464322"/>
                        <a:gd name="connsiteY57" fmla="*/ 2242393 h 2516151"/>
                        <a:gd name="connsiteX58" fmla="*/ 1632612 w 2464322"/>
                        <a:gd name="connsiteY58" fmla="*/ 2197150 h 2516151"/>
                        <a:gd name="connsiteX59" fmla="*/ 1753262 w 2464322"/>
                        <a:gd name="connsiteY59" fmla="*/ 2197150 h 2516151"/>
                        <a:gd name="connsiteX60" fmla="*/ 1905662 w 2464322"/>
                        <a:gd name="connsiteY60" fmla="*/ 2247950 h 2516151"/>
                        <a:gd name="connsiteX61" fmla="*/ 2089812 w 2464322"/>
                        <a:gd name="connsiteY61" fmla="*/ 2311450 h 2516151"/>
                        <a:gd name="connsiteX62" fmla="*/ 2178712 w 2464322"/>
                        <a:gd name="connsiteY62" fmla="*/ 2286050 h 2516151"/>
                        <a:gd name="connsiteX63" fmla="*/ 2293012 w 2464322"/>
                        <a:gd name="connsiteY63" fmla="*/ 2190800 h 2516151"/>
                        <a:gd name="connsiteX64" fmla="*/ 2427950 w 2464322"/>
                        <a:gd name="connsiteY64" fmla="*/ 2007444 h 2516151"/>
                        <a:gd name="connsiteX65" fmla="*/ 2400962 w 2464322"/>
                        <a:gd name="connsiteY65" fmla="*/ 1981250 h 2516151"/>
                        <a:gd name="connsiteX66" fmla="*/ 2300156 w 2464322"/>
                        <a:gd name="connsiteY66" fmla="*/ 1943150 h 2516151"/>
                        <a:gd name="connsiteX67" fmla="*/ 2275550 w 2464322"/>
                        <a:gd name="connsiteY67" fmla="*/ 1904256 h 2516151"/>
                        <a:gd name="connsiteX68" fmla="*/ 2280312 w 2464322"/>
                        <a:gd name="connsiteY68" fmla="*/ 1809800 h 2516151"/>
                        <a:gd name="connsiteX69" fmla="*/ 2197762 w 2464322"/>
                        <a:gd name="connsiteY69" fmla="*/ 1733600 h 2516151"/>
                        <a:gd name="connsiteX70" fmla="*/ 2210462 w 2464322"/>
                        <a:gd name="connsiteY70" fmla="*/ 1689150 h 2516151"/>
                        <a:gd name="connsiteX71" fmla="*/ 2293012 w 2464322"/>
                        <a:gd name="connsiteY71" fmla="*/ 1657400 h 2516151"/>
                        <a:gd name="connsiteX72" fmla="*/ 2289837 w 2464322"/>
                        <a:gd name="connsiteY72" fmla="*/ 1619300 h 2516151"/>
                        <a:gd name="connsiteX73" fmla="*/ 2254912 w 2464322"/>
                        <a:gd name="connsiteY73" fmla="*/ 1558181 h 2516151"/>
                        <a:gd name="connsiteX74" fmla="*/ 2235862 w 2464322"/>
                        <a:gd name="connsiteY74" fmla="*/ 1435150 h 2516151"/>
                        <a:gd name="connsiteX75" fmla="*/ 2216812 w 2464322"/>
                        <a:gd name="connsiteY75" fmla="*/ 1358950 h 2516151"/>
                        <a:gd name="connsiteX76" fmla="*/ 2153312 w 2464322"/>
                        <a:gd name="connsiteY76" fmla="*/ 1314500 h 2516151"/>
                        <a:gd name="connsiteX77" fmla="*/ 2108862 w 2464322"/>
                        <a:gd name="connsiteY77" fmla="*/ 1384350 h 2516151"/>
                        <a:gd name="connsiteX78" fmla="*/ 2070762 w 2464322"/>
                        <a:gd name="connsiteY78" fmla="*/ 1416100 h 2516151"/>
                        <a:gd name="connsiteX79" fmla="*/ 2051712 w 2464322"/>
                        <a:gd name="connsiteY79" fmla="*/ 1371650 h 2516151"/>
                        <a:gd name="connsiteX80" fmla="*/ 2223162 w 2464322"/>
                        <a:gd name="connsiteY80" fmla="*/ 1104950 h 2516151"/>
                        <a:gd name="connsiteX81" fmla="*/ 2216019 w 2464322"/>
                        <a:gd name="connsiteY81" fmla="*/ 993825 h 2516151"/>
                        <a:gd name="connsiteX82" fmla="*/ 2299362 w 2464322"/>
                        <a:gd name="connsiteY82" fmla="*/ 1022400 h 2516151"/>
                        <a:gd name="connsiteX83" fmla="*/ 2337462 w 2464322"/>
                        <a:gd name="connsiteY83" fmla="*/ 936675 h 2516151"/>
                        <a:gd name="connsiteX84" fmla="*/ 2324762 w 2464322"/>
                        <a:gd name="connsiteY84" fmla="*/ 831900 h 2516151"/>
                        <a:gd name="connsiteX85" fmla="*/ 2352543 w 2464322"/>
                        <a:gd name="connsiteY85" fmla="*/ 759668 h 2516151"/>
                        <a:gd name="connsiteX86" fmla="*/ 2445412 w 2464322"/>
                        <a:gd name="connsiteY86" fmla="*/ 635050 h 2516151"/>
                        <a:gd name="connsiteX87" fmla="*/ 2439062 w 2464322"/>
                        <a:gd name="connsiteY87" fmla="*/ 565200 h 2516151"/>
                        <a:gd name="connsiteX88" fmla="*/ 2185062 w 2464322"/>
                        <a:gd name="connsiteY88" fmla="*/ 546150 h 2516151"/>
                        <a:gd name="connsiteX89" fmla="*/ 2061237 w 2464322"/>
                        <a:gd name="connsiteY89" fmla="*/ 461219 h 2516151"/>
                        <a:gd name="connsiteX90" fmla="*/ 1862006 w 2464322"/>
                        <a:gd name="connsiteY90" fmla="*/ 401687 h 2516151"/>
                        <a:gd name="connsiteX91" fmla="*/ 1800887 w 2464322"/>
                        <a:gd name="connsiteY91" fmla="*/ 336600 h 2516151"/>
                        <a:gd name="connsiteX92" fmla="*/ 1791362 w 2464322"/>
                        <a:gd name="connsiteY92" fmla="*/ 298500 h 2516151"/>
                        <a:gd name="connsiteX93" fmla="*/ 1715162 w 2464322"/>
                        <a:gd name="connsiteY93" fmla="*/ 304850 h 2516151"/>
                        <a:gd name="connsiteX94" fmla="*/ 1507993 w 2464322"/>
                        <a:gd name="connsiteY94" fmla="*/ 154831 h 2516151"/>
                        <a:gd name="connsiteX95" fmla="*/ 1435762 w 2464322"/>
                        <a:gd name="connsiteY95" fmla="*/ 76250 h 2516151"/>
                        <a:gd name="connsiteX96" fmla="*/ 1429412 w 2464322"/>
                        <a:gd name="connsiteY96" fmla="*/ 25450 h 2516151"/>
                        <a:gd name="connsiteX97" fmla="*/ 1378612 w 2464322"/>
                        <a:gd name="connsiteY97" fmla="*/ 50 h 2516151"/>
                        <a:gd name="connsiteX0" fmla="*/ 1378612 w 2464322"/>
                        <a:gd name="connsiteY0" fmla="*/ 50 h 2516261"/>
                        <a:gd name="connsiteX1" fmla="*/ 1302412 w 2464322"/>
                        <a:gd name="connsiteY1" fmla="*/ 31800 h 2516261"/>
                        <a:gd name="connsiteX2" fmla="*/ 1270662 w 2464322"/>
                        <a:gd name="connsiteY2" fmla="*/ 127050 h 2516261"/>
                        <a:gd name="connsiteX3" fmla="*/ 1232562 w 2464322"/>
                        <a:gd name="connsiteY3" fmla="*/ 247700 h 2516261"/>
                        <a:gd name="connsiteX4" fmla="*/ 1188112 w 2464322"/>
                        <a:gd name="connsiteY4" fmla="*/ 292150 h 2516261"/>
                        <a:gd name="connsiteX5" fmla="*/ 1092862 w 2464322"/>
                        <a:gd name="connsiteY5" fmla="*/ 330250 h 2516261"/>
                        <a:gd name="connsiteX6" fmla="*/ 1003962 w 2464322"/>
                        <a:gd name="connsiteY6" fmla="*/ 355650 h 2516261"/>
                        <a:gd name="connsiteX7" fmla="*/ 957925 w 2464322"/>
                        <a:gd name="connsiteY7" fmla="*/ 381050 h 2516261"/>
                        <a:gd name="connsiteX8" fmla="*/ 946018 w 2464322"/>
                        <a:gd name="connsiteY8" fmla="*/ 477888 h 2516261"/>
                        <a:gd name="connsiteX9" fmla="*/ 845212 w 2464322"/>
                        <a:gd name="connsiteY9" fmla="*/ 476300 h 2516261"/>
                        <a:gd name="connsiteX10" fmla="*/ 730912 w 2464322"/>
                        <a:gd name="connsiteY10" fmla="*/ 457250 h 2516261"/>
                        <a:gd name="connsiteX11" fmla="*/ 692812 w 2464322"/>
                        <a:gd name="connsiteY11" fmla="*/ 419150 h 2516261"/>
                        <a:gd name="connsiteX12" fmla="*/ 673762 w 2464322"/>
                        <a:gd name="connsiteY12" fmla="*/ 355650 h 2516261"/>
                        <a:gd name="connsiteX13" fmla="*/ 654712 w 2464322"/>
                        <a:gd name="connsiteY13" fmla="*/ 349300 h 2516261"/>
                        <a:gd name="connsiteX14" fmla="*/ 591212 w 2464322"/>
                        <a:gd name="connsiteY14" fmla="*/ 355650 h 2516261"/>
                        <a:gd name="connsiteX15" fmla="*/ 559462 w 2464322"/>
                        <a:gd name="connsiteY15" fmla="*/ 393750 h 2516261"/>
                        <a:gd name="connsiteX16" fmla="*/ 572162 w 2464322"/>
                        <a:gd name="connsiteY16" fmla="*/ 457250 h 2516261"/>
                        <a:gd name="connsiteX17" fmla="*/ 610262 w 2464322"/>
                        <a:gd name="connsiteY17" fmla="*/ 565200 h 2516261"/>
                        <a:gd name="connsiteX18" fmla="*/ 610262 w 2464322"/>
                        <a:gd name="connsiteY18" fmla="*/ 635050 h 2516261"/>
                        <a:gd name="connsiteX19" fmla="*/ 610262 w 2464322"/>
                        <a:gd name="connsiteY19" fmla="*/ 660450 h 2516261"/>
                        <a:gd name="connsiteX20" fmla="*/ 553112 w 2464322"/>
                        <a:gd name="connsiteY20" fmla="*/ 673150 h 2516261"/>
                        <a:gd name="connsiteX21" fmla="*/ 457862 w 2464322"/>
                        <a:gd name="connsiteY21" fmla="*/ 654100 h 2516261"/>
                        <a:gd name="connsiteX22" fmla="*/ 330862 w 2464322"/>
                        <a:gd name="connsiteY22" fmla="*/ 590600 h 2516261"/>
                        <a:gd name="connsiteX23" fmla="*/ 222912 w 2464322"/>
                        <a:gd name="connsiteY23" fmla="*/ 577900 h 2516261"/>
                        <a:gd name="connsiteX24" fmla="*/ 89562 w 2464322"/>
                        <a:gd name="connsiteY24" fmla="*/ 584250 h 2516261"/>
                        <a:gd name="connsiteX25" fmla="*/ 38762 w 2464322"/>
                        <a:gd name="connsiteY25" fmla="*/ 635050 h 2516261"/>
                        <a:gd name="connsiteX26" fmla="*/ 7012 w 2464322"/>
                        <a:gd name="connsiteY26" fmla="*/ 685850 h 2516261"/>
                        <a:gd name="connsiteX27" fmla="*/ 7012 w 2464322"/>
                        <a:gd name="connsiteY27" fmla="*/ 762050 h 2516261"/>
                        <a:gd name="connsiteX28" fmla="*/ 83212 w 2464322"/>
                        <a:gd name="connsiteY28" fmla="*/ 850950 h 2516261"/>
                        <a:gd name="connsiteX29" fmla="*/ 261012 w 2464322"/>
                        <a:gd name="connsiteY29" fmla="*/ 908100 h 2516261"/>
                        <a:gd name="connsiteX30" fmla="*/ 413412 w 2464322"/>
                        <a:gd name="connsiteY30" fmla="*/ 1003350 h 2516261"/>
                        <a:gd name="connsiteX31" fmla="*/ 457862 w 2464322"/>
                        <a:gd name="connsiteY31" fmla="*/ 1124000 h 2516261"/>
                        <a:gd name="connsiteX32" fmla="*/ 476912 w 2464322"/>
                        <a:gd name="connsiteY32" fmla="*/ 1238300 h 2516261"/>
                        <a:gd name="connsiteX33" fmla="*/ 603912 w 2464322"/>
                        <a:gd name="connsiteY33" fmla="*/ 1327200 h 2516261"/>
                        <a:gd name="connsiteX34" fmla="*/ 642012 w 2464322"/>
                        <a:gd name="connsiteY34" fmla="*/ 1384350 h 2516261"/>
                        <a:gd name="connsiteX35" fmla="*/ 635662 w 2464322"/>
                        <a:gd name="connsiteY35" fmla="*/ 1416100 h 2516261"/>
                        <a:gd name="connsiteX36" fmla="*/ 565812 w 2464322"/>
                        <a:gd name="connsiteY36" fmla="*/ 1435150 h 2516261"/>
                        <a:gd name="connsiteX37" fmla="*/ 635662 w 2464322"/>
                        <a:gd name="connsiteY37" fmla="*/ 1492300 h 2516261"/>
                        <a:gd name="connsiteX38" fmla="*/ 686462 w 2464322"/>
                        <a:gd name="connsiteY38" fmla="*/ 1562150 h 2516261"/>
                        <a:gd name="connsiteX39" fmla="*/ 737262 w 2464322"/>
                        <a:gd name="connsiteY39" fmla="*/ 1689150 h 2516261"/>
                        <a:gd name="connsiteX40" fmla="*/ 680112 w 2464322"/>
                        <a:gd name="connsiteY40" fmla="*/ 1581200 h 2516261"/>
                        <a:gd name="connsiteX41" fmla="*/ 654712 w 2464322"/>
                        <a:gd name="connsiteY41" fmla="*/ 1555800 h 2516261"/>
                        <a:gd name="connsiteX42" fmla="*/ 603912 w 2464322"/>
                        <a:gd name="connsiteY42" fmla="*/ 1587550 h 2516261"/>
                        <a:gd name="connsiteX43" fmla="*/ 597562 w 2464322"/>
                        <a:gd name="connsiteY43" fmla="*/ 1651050 h 2516261"/>
                        <a:gd name="connsiteX44" fmla="*/ 603912 w 2464322"/>
                        <a:gd name="connsiteY44" fmla="*/ 1816150 h 2516261"/>
                        <a:gd name="connsiteX45" fmla="*/ 546762 w 2464322"/>
                        <a:gd name="connsiteY45" fmla="*/ 2006650 h 2516261"/>
                        <a:gd name="connsiteX46" fmla="*/ 508662 w 2464322"/>
                        <a:gd name="connsiteY46" fmla="*/ 2089200 h 2516261"/>
                        <a:gd name="connsiteX47" fmla="*/ 461831 w 2464322"/>
                        <a:gd name="connsiteY47" fmla="*/ 2136032 h 2516261"/>
                        <a:gd name="connsiteX48" fmla="*/ 450718 w 2464322"/>
                        <a:gd name="connsiteY48" fmla="*/ 2161431 h 2516261"/>
                        <a:gd name="connsiteX49" fmla="*/ 570574 w 2464322"/>
                        <a:gd name="connsiteY49" fmla="*/ 2280494 h 2516261"/>
                        <a:gd name="connsiteX50" fmla="*/ 797587 w 2464322"/>
                        <a:gd name="connsiteY50" fmla="*/ 2392412 h 2516261"/>
                        <a:gd name="connsiteX51" fmla="*/ 934112 w 2464322"/>
                        <a:gd name="connsiteY51" fmla="*/ 2368600 h 2516261"/>
                        <a:gd name="connsiteX52" fmla="*/ 1054762 w 2464322"/>
                        <a:gd name="connsiteY52" fmla="*/ 2368600 h 2516261"/>
                        <a:gd name="connsiteX53" fmla="*/ 1317493 w 2464322"/>
                        <a:gd name="connsiteY53" fmla="*/ 2504332 h 2516261"/>
                        <a:gd name="connsiteX54" fmla="*/ 1367499 w 2464322"/>
                        <a:gd name="connsiteY54" fmla="*/ 2506712 h 2516261"/>
                        <a:gd name="connsiteX55" fmla="*/ 1413537 w 2464322"/>
                        <a:gd name="connsiteY55" fmla="*/ 2480519 h 2516261"/>
                        <a:gd name="connsiteX56" fmla="*/ 1473862 w 2464322"/>
                        <a:gd name="connsiteY56" fmla="*/ 2362250 h 2516261"/>
                        <a:gd name="connsiteX57" fmla="*/ 1526250 w 2464322"/>
                        <a:gd name="connsiteY57" fmla="*/ 2242393 h 2516261"/>
                        <a:gd name="connsiteX58" fmla="*/ 1632612 w 2464322"/>
                        <a:gd name="connsiteY58" fmla="*/ 2197150 h 2516261"/>
                        <a:gd name="connsiteX59" fmla="*/ 1753262 w 2464322"/>
                        <a:gd name="connsiteY59" fmla="*/ 2197150 h 2516261"/>
                        <a:gd name="connsiteX60" fmla="*/ 1905662 w 2464322"/>
                        <a:gd name="connsiteY60" fmla="*/ 2247950 h 2516261"/>
                        <a:gd name="connsiteX61" fmla="*/ 2089812 w 2464322"/>
                        <a:gd name="connsiteY61" fmla="*/ 2311450 h 2516261"/>
                        <a:gd name="connsiteX62" fmla="*/ 2178712 w 2464322"/>
                        <a:gd name="connsiteY62" fmla="*/ 2286050 h 2516261"/>
                        <a:gd name="connsiteX63" fmla="*/ 2293012 w 2464322"/>
                        <a:gd name="connsiteY63" fmla="*/ 2190800 h 2516261"/>
                        <a:gd name="connsiteX64" fmla="*/ 2427950 w 2464322"/>
                        <a:gd name="connsiteY64" fmla="*/ 2007444 h 2516261"/>
                        <a:gd name="connsiteX65" fmla="*/ 2400962 w 2464322"/>
                        <a:gd name="connsiteY65" fmla="*/ 1981250 h 2516261"/>
                        <a:gd name="connsiteX66" fmla="*/ 2300156 w 2464322"/>
                        <a:gd name="connsiteY66" fmla="*/ 1943150 h 2516261"/>
                        <a:gd name="connsiteX67" fmla="*/ 2275550 w 2464322"/>
                        <a:gd name="connsiteY67" fmla="*/ 1904256 h 2516261"/>
                        <a:gd name="connsiteX68" fmla="*/ 2280312 w 2464322"/>
                        <a:gd name="connsiteY68" fmla="*/ 1809800 h 2516261"/>
                        <a:gd name="connsiteX69" fmla="*/ 2197762 w 2464322"/>
                        <a:gd name="connsiteY69" fmla="*/ 1733600 h 2516261"/>
                        <a:gd name="connsiteX70" fmla="*/ 2210462 w 2464322"/>
                        <a:gd name="connsiteY70" fmla="*/ 1689150 h 2516261"/>
                        <a:gd name="connsiteX71" fmla="*/ 2293012 w 2464322"/>
                        <a:gd name="connsiteY71" fmla="*/ 1657400 h 2516261"/>
                        <a:gd name="connsiteX72" fmla="*/ 2289837 w 2464322"/>
                        <a:gd name="connsiteY72" fmla="*/ 1619300 h 2516261"/>
                        <a:gd name="connsiteX73" fmla="*/ 2254912 w 2464322"/>
                        <a:gd name="connsiteY73" fmla="*/ 1558181 h 2516261"/>
                        <a:gd name="connsiteX74" fmla="*/ 2235862 w 2464322"/>
                        <a:gd name="connsiteY74" fmla="*/ 1435150 h 2516261"/>
                        <a:gd name="connsiteX75" fmla="*/ 2216812 w 2464322"/>
                        <a:gd name="connsiteY75" fmla="*/ 1358950 h 2516261"/>
                        <a:gd name="connsiteX76" fmla="*/ 2153312 w 2464322"/>
                        <a:gd name="connsiteY76" fmla="*/ 1314500 h 2516261"/>
                        <a:gd name="connsiteX77" fmla="*/ 2108862 w 2464322"/>
                        <a:gd name="connsiteY77" fmla="*/ 1384350 h 2516261"/>
                        <a:gd name="connsiteX78" fmla="*/ 2070762 w 2464322"/>
                        <a:gd name="connsiteY78" fmla="*/ 1416100 h 2516261"/>
                        <a:gd name="connsiteX79" fmla="*/ 2051712 w 2464322"/>
                        <a:gd name="connsiteY79" fmla="*/ 1371650 h 2516261"/>
                        <a:gd name="connsiteX80" fmla="*/ 2223162 w 2464322"/>
                        <a:gd name="connsiteY80" fmla="*/ 1104950 h 2516261"/>
                        <a:gd name="connsiteX81" fmla="*/ 2216019 w 2464322"/>
                        <a:gd name="connsiteY81" fmla="*/ 993825 h 2516261"/>
                        <a:gd name="connsiteX82" fmla="*/ 2299362 w 2464322"/>
                        <a:gd name="connsiteY82" fmla="*/ 1022400 h 2516261"/>
                        <a:gd name="connsiteX83" fmla="*/ 2337462 w 2464322"/>
                        <a:gd name="connsiteY83" fmla="*/ 936675 h 2516261"/>
                        <a:gd name="connsiteX84" fmla="*/ 2324762 w 2464322"/>
                        <a:gd name="connsiteY84" fmla="*/ 831900 h 2516261"/>
                        <a:gd name="connsiteX85" fmla="*/ 2352543 w 2464322"/>
                        <a:gd name="connsiteY85" fmla="*/ 759668 h 2516261"/>
                        <a:gd name="connsiteX86" fmla="*/ 2445412 w 2464322"/>
                        <a:gd name="connsiteY86" fmla="*/ 635050 h 2516261"/>
                        <a:gd name="connsiteX87" fmla="*/ 2439062 w 2464322"/>
                        <a:gd name="connsiteY87" fmla="*/ 565200 h 2516261"/>
                        <a:gd name="connsiteX88" fmla="*/ 2185062 w 2464322"/>
                        <a:gd name="connsiteY88" fmla="*/ 546150 h 2516261"/>
                        <a:gd name="connsiteX89" fmla="*/ 2061237 w 2464322"/>
                        <a:gd name="connsiteY89" fmla="*/ 461219 h 2516261"/>
                        <a:gd name="connsiteX90" fmla="*/ 1862006 w 2464322"/>
                        <a:gd name="connsiteY90" fmla="*/ 401687 h 2516261"/>
                        <a:gd name="connsiteX91" fmla="*/ 1800887 w 2464322"/>
                        <a:gd name="connsiteY91" fmla="*/ 336600 h 2516261"/>
                        <a:gd name="connsiteX92" fmla="*/ 1791362 w 2464322"/>
                        <a:gd name="connsiteY92" fmla="*/ 298500 h 2516261"/>
                        <a:gd name="connsiteX93" fmla="*/ 1715162 w 2464322"/>
                        <a:gd name="connsiteY93" fmla="*/ 304850 h 2516261"/>
                        <a:gd name="connsiteX94" fmla="*/ 1507993 w 2464322"/>
                        <a:gd name="connsiteY94" fmla="*/ 154831 h 2516261"/>
                        <a:gd name="connsiteX95" fmla="*/ 1435762 w 2464322"/>
                        <a:gd name="connsiteY95" fmla="*/ 76250 h 2516261"/>
                        <a:gd name="connsiteX96" fmla="*/ 1429412 w 2464322"/>
                        <a:gd name="connsiteY96" fmla="*/ 25450 h 2516261"/>
                        <a:gd name="connsiteX97" fmla="*/ 1378612 w 2464322"/>
                        <a:gd name="connsiteY97" fmla="*/ 50 h 2516261"/>
                        <a:gd name="connsiteX0" fmla="*/ 1378612 w 2464322"/>
                        <a:gd name="connsiteY0" fmla="*/ 50 h 2516261"/>
                        <a:gd name="connsiteX1" fmla="*/ 1302412 w 2464322"/>
                        <a:gd name="connsiteY1" fmla="*/ 31800 h 2516261"/>
                        <a:gd name="connsiteX2" fmla="*/ 1270662 w 2464322"/>
                        <a:gd name="connsiteY2" fmla="*/ 127050 h 2516261"/>
                        <a:gd name="connsiteX3" fmla="*/ 1232562 w 2464322"/>
                        <a:gd name="connsiteY3" fmla="*/ 247700 h 2516261"/>
                        <a:gd name="connsiteX4" fmla="*/ 1188112 w 2464322"/>
                        <a:gd name="connsiteY4" fmla="*/ 292150 h 2516261"/>
                        <a:gd name="connsiteX5" fmla="*/ 1092862 w 2464322"/>
                        <a:gd name="connsiteY5" fmla="*/ 330250 h 2516261"/>
                        <a:gd name="connsiteX6" fmla="*/ 1003962 w 2464322"/>
                        <a:gd name="connsiteY6" fmla="*/ 355650 h 2516261"/>
                        <a:gd name="connsiteX7" fmla="*/ 957925 w 2464322"/>
                        <a:gd name="connsiteY7" fmla="*/ 381050 h 2516261"/>
                        <a:gd name="connsiteX8" fmla="*/ 946018 w 2464322"/>
                        <a:gd name="connsiteY8" fmla="*/ 477888 h 2516261"/>
                        <a:gd name="connsiteX9" fmla="*/ 845212 w 2464322"/>
                        <a:gd name="connsiteY9" fmla="*/ 476300 h 2516261"/>
                        <a:gd name="connsiteX10" fmla="*/ 730912 w 2464322"/>
                        <a:gd name="connsiteY10" fmla="*/ 457250 h 2516261"/>
                        <a:gd name="connsiteX11" fmla="*/ 692812 w 2464322"/>
                        <a:gd name="connsiteY11" fmla="*/ 419150 h 2516261"/>
                        <a:gd name="connsiteX12" fmla="*/ 673762 w 2464322"/>
                        <a:gd name="connsiteY12" fmla="*/ 355650 h 2516261"/>
                        <a:gd name="connsiteX13" fmla="*/ 654712 w 2464322"/>
                        <a:gd name="connsiteY13" fmla="*/ 349300 h 2516261"/>
                        <a:gd name="connsiteX14" fmla="*/ 591212 w 2464322"/>
                        <a:gd name="connsiteY14" fmla="*/ 355650 h 2516261"/>
                        <a:gd name="connsiteX15" fmla="*/ 559462 w 2464322"/>
                        <a:gd name="connsiteY15" fmla="*/ 393750 h 2516261"/>
                        <a:gd name="connsiteX16" fmla="*/ 572162 w 2464322"/>
                        <a:gd name="connsiteY16" fmla="*/ 457250 h 2516261"/>
                        <a:gd name="connsiteX17" fmla="*/ 610262 w 2464322"/>
                        <a:gd name="connsiteY17" fmla="*/ 565200 h 2516261"/>
                        <a:gd name="connsiteX18" fmla="*/ 610262 w 2464322"/>
                        <a:gd name="connsiteY18" fmla="*/ 635050 h 2516261"/>
                        <a:gd name="connsiteX19" fmla="*/ 610262 w 2464322"/>
                        <a:gd name="connsiteY19" fmla="*/ 660450 h 2516261"/>
                        <a:gd name="connsiteX20" fmla="*/ 553112 w 2464322"/>
                        <a:gd name="connsiteY20" fmla="*/ 673150 h 2516261"/>
                        <a:gd name="connsiteX21" fmla="*/ 457862 w 2464322"/>
                        <a:gd name="connsiteY21" fmla="*/ 654100 h 2516261"/>
                        <a:gd name="connsiteX22" fmla="*/ 330862 w 2464322"/>
                        <a:gd name="connsiteY22" fmla="*/ 590600 h 2516261"/>
                        <a:gd name="connsiteX23" fmla="*/ 222912 w 2464322"/>
                        <a:gd name="connsiteY23" fmla="*/ 577900 h 2516261"/>
                        <a:gd name="connsiteX24" fmla="*/ 89562 w 2464322"/>
                        <a:gd name="connsiteY24" fmla="*/ 584250 h 2516261"/>
                        <a:gd name="connsiteX25" fmla="*/ 38762 w 2464322"/>
                        <a:gd name="connsiteY25" fmla="*/ 635050 h 2516261"/>
                        <a:gd name="connsiteX26" fmla="*/ 7012 w 2464322"/>
                        <a:gd name="connsiteY26" fmla="*/ 685850 h 2516261"/>
                        <a:gd name="connsiteX27" fmla="*/ 7012 w 2464322"/>
                        <a:gd name="connsiteY27" fmla="*/ 762050 h 2516261"/>
                        <a:gd name="connsiteX28" fmla="*/ 83212 w 2464322"/>
                        <a:gd name="connsiteY28" fmla="*/ 850950 h 2516261"/>
                        <a:gd name="connsiteX29" fmla="*/ 261012 w 2464322"/>
                        <a:gd name="connsiteY29" fmla="*/ 908100 h 2516261"/>
                        <a:gd name="connsiteX30" fmla="*/ 413412 w 2464322"/>
                        <a:gd name="connsiteY30" fmla="*/ 1003350 h 2516261"/>
                        <a:gd name="connsiteX31" fmla="*/ 457862 w 2464322"/>
                        <a:gd name="connsiteY31" fmla="*/ 1124000 h 2516261"/>
                        <a:gd name="connsiteX32" fmla="*/ 476912 w 2464322"/>
                        <a:gd name="connsiteY32" fmla="*/ 1238300 h 2516261"/>
                        <a:gd name="connsiteX33" fmla="*/ 603912 w 2464322"/>
                        <a:gd name="connsiteY33" fmla="*/ 1327200 h 2516261"/>
                        <a:gd name="connsiteX34" fmla="*/ 642012 w 2464322"/>
                        <a:gd name="connsiteY34" fmla="*/ 1384350 h 2516261"/>
                        <a:gd name="connsiteX35" fmla="*/ 635662 w 2464322"/>
                        <a:gd name="connsiteY35" fmla="*/ 1416100 h 2516261"/>
                        <a:gd name="connsiteX36" fmla="*/ 565812 w 2464322"/>
                        <a:gd name="connsiteY36" fmla="*/ 1435150 h 2516261"/>
                        <a:gd name="connsiteX37" fmla="*/ 635662 w 2464322"/>
                        <a:gd name="connsiteY37" fmla="*/ 1492300 h 2516261"/>
                        <a:gd name="connsiteX38" fmla="*/ 686462 w 2464322"/>
                        <a:gd name="connsiteY38" fmla="*/ 1562150 h 2516261"/>
                        <a:gd name="connsiteX39" fmla="*/ 737262 w 2464322"/>
                        <a:gd name="connsiteY39" fmla="*/ 1689150 h 2516261"/>
                        <a:gd name="connsiteX40" fmla="*/ 680112 w 2464322"/>
                        <a:gd name="connsiteY40" fmla="*/ 1581200 h 2516261"/>
                        <a:gd name="connsiteX41" fmla="*/ 654712 w 2464322"/>
                        <a:gd name="connsiteY41" fmla="*/ 1555800 h 2516261"/>
                        <a:gd name="connsiteX42" fmla="*/ 603912 w 2464322"/>
                        <a:gd name="connsiteY42" fmla="*/ 1587550 h 2516261"/>
                        <a:gd name="connsiteX43" fmla="*/ 597562 w 2464322"/>
                        <a:gd name="connsiteY43" fmla="*/ 1651050 h 2516261"/>
                        <a:gd name="connsiteX44" fmla="*/ 603912 w 2464322"/>
                        <a:gd name="connsiteY44" fmla="*/ 1816150 h 2516261"/>
                        <a:gd name="connsiteX45" fmla="*/ 546762 w 2464322"/>
                        <a:gd name="connsiteY45" fmla="*/ 2006650 h 2516261"/>
                        <a:gd name="connsiteX46" fmla="*/ 508662 w 2464322"/>
                        <a:gd name="connsiteY46" fmla="*/ 2089200 h 2516261"/>
                        <a:gd name="connsiteX47" fmla="*/ 461831 w 2464322"/>
                        <a:gd name="connsiteY47" fmla="*/ 2136032 h 2516261"/>
                        <a:gd name="connsiteX48" fmla="*/ 450718 w 2464322"/>
                        <a:gd name="connsiteY48" fmla="*/ 2161431 h 2516261"/>
                        <a:gd name="connsiteX49" fmla="*/ 570574 w 2464322"/>
                        <a:gd name="connsiteY49" fmla="*/ 2280494 h 2516261"/>
                        <a:gd name="connsiteX50" fmla="*/ 797587 w 2464322"/>
                        <a:gd name="connsiteY50" fmla="*/ 2392412 h 2516261"/>
                        <a:gd name="connsiteX51" fmla="*/ 934112 w 2464322"/>
                        <a:gd name="connsiteY51" fmla="*/ 2368600 h 2516261"/>
                        <a:gd name="connsiteX52" fmla="*/ 1054762 w 2464322"/>
                        <a:gd name="connsiteY52" fmla="*/ 2368600 h 2516261"/>
                        <a:gd name="connsiteX53" fmla="*/ 1317493 w 2464322"/>
                        <a:gd name="connsiteY53" fmla="*/ 2504332 h 2516261"/>
                        <a:gd name="connsiteX54" fmla="*/ 1367499 w 2464322"/>
                        <a:gd name="connsiteY54" fmla="*/ 2506712 h 2516261"/>
                        <a:gd name="connsiteX55" fmla="*/ 1413537 w 2464322"/>
                        <a:gd name="connsiteY55" fmla="*/ 2480519 h 2516261"/>
                        <a:gd name="connsiteX56" fmla="*/ 1466718 w 2464322"/>
                        <a:gd name="connsiteY56" fmla="*/ 2359869 h 2516261"/>
                        <a:gd name="connsiteX57" fmla="*/ 1526250 w 2464322"/>
                        <a:gd name="connsiteY57" fmla="*/ 2242393 h 2516261"/>
                        <a:gd name="connsiteX58" fmla="*/ 1632612 w 2464322"/>
                        <a:gd name="connsiteY58" fmla="*/ 2197150 h 2516261"/>
                        <a:gd name="connsiteX59" fmla="*/ 1753262 w 2464322"/>
                        <a:gd name="connsiteY59" fmla="*/ 2197150 h 2516261"/>
                        <a:gd name="connsiteX60" fmla="*/ 1905662 w 2464322"/>
                        <a:gd name="connsiteY60" fmla="*/ 2247950 h 2516261"/>
                        <a:gd name="connsiteX61" fmla="*/ 2089812 w 2464322"/>
                        <a:gd name="connsiteY61" fmla="*/ 2311450 h 2516261"/>
                        <a:gd name="connsiteX62" fmla="*/ 2178712 w 2464322"/>
                        <a:gd name="connsiteY62" fmla="*/ 2286050 h 2516261"/>
                        <a:gd name="connsiteX63" fmla="*/ 2293012 w 2464322"/>
                        <a:gd name="connsiteY63" fmla="*/ 2190800 h 2516261"/>
                        <a:gd name="connsiteX64" fmla="*/ 2427950 w 2464322"/>
                        <a:gd name="connsiteY64" fmla="*/ 2007444 h 2516261"/>
                        <a:gd name="connsiteX65" fmla="*/ 2400962 w 2464322"/>
                        <a:gd name="connsiteY65" fmla="*/ 1981250 h 2516261"/>
                        <a:gd name="connsiteX66" fmla="*/ 2300156 w 2464322"/>
                        <a:gd name="connsiteY66" fmla="*/ 1943150 h 2516261"/>
                        <a:gd name="connsiteX67" fmla="*/ 2275550 w 2464322"/>
                        <a:gd name="connsiteY67" fmla="*/ 1904256 h 2516261"/>
                        <a:gd name="connsiteX68" fmla="*/ 2280312 w 2464322"/>
                        <a:gd name="connsiteY68" fmla="*/ 1809800 h 2516261"/>
                        <a:gd name="connsiteX69" fmla="*/ 2197762 w 2464322"/>
                        <a:gd name="connsiteY69" fmla="*/ 1733600 h 2516261"/>
                        <a:gd name="connsiteX70" fmla="*/ 2210462 w 2464322"/>
                        <a:gd name="connsiteY70" fmla="*/ 1689150 h 2516261"/>
                        <a:gd name="connsiteX71" fmla="*/ 2293012 w 2464322"/>
                        <a:gd name="connsiteY71" fmla="*/ 1657400 h 2516261"/>
                        <a:gd name="connsiteX72" fmla="*/ 2289837 w 2464322"/>
                        <a:gd name="connsiteY72" fmla="*/ 1619300 h 2516261"/>
                        <a:gd name="connsiteX73" fmla="*/ 2254912 w 2464322"/>
                        <a:gd name="connsiteY73" fmla="*/ 1558181 h 2516261"/>
                        <a:gd name="connsiteX74" fmla="*/ 2235862 w 2464322"/>
                        <a:gd name="connsiteY74" fmla="*/ 1435150 h 2516261"/>
                        <a:gd name="connsiteX75" fmla="*/ 2216812 w 2464322"/>
                        <a:gd name="connsiteY75" fmla="*/ 1358950 h 2516261"/>
                        <a:gd name="connsiteX76" fmla="*/ 2153312 w 2464322"/>
                        <a:gd name="connsiteY76" fmla="*/ 1314500 h 2516261"/>
                        <a:gd name="connsiteX77" fmla="*/ 2108862 w 2464322"/>
                        <a:gd name="connsiteY77" fmla="*/ 1384350 h 2516261"/>
                        <a:gd name="connsiteX78" fmla="*/ 2070762 w 2464322"/>
                        <a:gd name="connsiteY78" fmla="*/ 1416100 h 2516261"/>
                        <a:gd name="connsiteX79" fmla="*/ 2051712 w 2464322"/>
                        <a:gd name="connsiteY79" fmla="*/ 1371650 h 2516261"/>
                        <a:gd name="connsiteX80" fmla="*/ 2223162 w 2464322"/>
                        <a:gd name="connsiteY80" fmla="*/ 1104950 h 2516261"/>
                        <a:gd name="connsiteX81" fmla="*/ 2216019 w 2464322"/>
                        <a:gd name="connsiteY81" fmla="*/ 993825 h 2516261"/>
                        <a:gd name="connsiteX82" fmla="*/ 2299362 w 2464322"/>
                        <a:gd name="connsiteY82" fmla="*/ 1022400 h 2516261"/>
                        <a:gd name="connsiteX83" fmla="*/ 2337462 w 2464322"/>
                        <a:gd name="connsiteY83" fmla="*/ 936675 h 2516261"/>
                        <a:gd name="connsiteX84" fmla="*/ 2324762 w 2464322"/>
                        <a:gd name="connsiteY84" fmla="*/ 831900 h 2516261"/>
                        <a:gd name="connsiteX85" fmla="*/ 2352543 w 2464322"/>
                        <a:gd name="connsiteY85" fmla="*/ 759668 h 2516261"/>
                        <a:gd name="connsiteX86" fmla="*/ 2445412 w 2464322"/>
                        <a:gd name="connsiteY86" fmla="*/ 635050 h 2516261"/>
                        <a:gd name="connsiteX87" fmla="*/ 2439062 w 2464322"/>
                        <a:gd name="connsiteY87" fmla="*/ 565200 h 2516261"/>
                        <a:gd name="connsiteX88" fmla="*/ 2185062 w 2464322"/>
                        <a:gd name="connsiteY88" fmla="*/ 546150 h 2516261"/>
                        <a:gd name="connsiteX89" fmla="*/ 2061237 w 2464322"/>
                        <a:gd name="connsiteY89" fmla="*/ 461219 h 2516261"/>
                        <a:gd name="connsiteX90" fmla="*/ 1862006 w 2464322"/>
                        <a:gd name="connsiteY90" fmla="*/ 401687 h 2516261"/>
                        <a:gd name="connsiteX91" fmla="*/ 1800887 w 2464322"/>
                        <a:gd name="connsiteY91" fmla="*/ 336600 h 2516261"/>
                        <a:gd name="connsiteX92" fmla="*/ 1791362 w 2464322"/>
                        <a:gd name="connsiteY92" fmla="*/ 298500 h 2516261"/>
                        <a:gd name="connsiteX93" fmla="*/ 1715162 w 2464322"/>
                        <a:gd name="connsiteY93" fmla="*/ 304850 h 2516261"/>
                        <a:gd name="connsiteX94" fmla="*/ 1507993 w 2464322"/>
                        <a:gd name="connsiteY94" fmla="*/ 154831 h 2516261"/>
                        <a:gd name="connsiteX95" fmla="*/ 1435762 w 2464322"/>
                        <a:gd name="connsiteY95" fmla="*/ 76250 h 2516261"/>
                        <a:gd name="connsiteX96" fmla="*/ 1429412 w 2464322"/>
                        <a:gd name="connsiteY96" fmla="*/ 25450 h 2516261"/>
                        <a:gd name="connsiteX97" fmla="*/ 1378612 w 2464322"/>
                        <a:gd name="connsiteY97" fmla="*/ 50 h 2516261"/>
                        <a:gd name="connsiteX0" fmla="*/ 1378612 w 2464322"/>
                        <a:gd name="connsiteY0" fmla="*/ 50 h 2516261"/>
                        <a:gd name="connsiteX1" fmla="*/ 1302412 w 2464322"/>
                        <a:gd name="connsiteY1" fmla="*/ 31800 h 2516261"/>
                        <a:gd name="connsiteX2" fmla="*/ 1270662 w 2464322"/>
                        <a:gd name="connsiteY2" fmla="*/ 127050 h 2516261"/>
                        <a:gd name="connsiteX3" fmla="*/ 1232562 w 2464322"/>
                        <a:gd name="connsiteY3" fmla="*/ 247700 h 2516261"/>
                        <a:gd name="connsiteX4" fmla="*/ 1188112 w 2464322"/>
                        <a:gd name="connsiteY4" fmla="*/ 292150 h 2516261"/>
                        <a:gd name="connsiteX5" fmla="*/ 1092862 w 2464322"/>
                        <a:gd name="connsiteY5" fmla="*/ 330250 h 2516261"/>
                        <a:gd name="connsiteX6" fmla="*/ 1003962 w 2464322"/>
                        <a:gd name="connsiteY6" fmla="*/ 355650 h 2516261"/>
                        <a:gd name="connsiteX7" fmla="*/ 957925 w 2464322"/>
                        <a:gd name="connsiteY7" fmla="*/ 381050 h 2516261"/>
                        <a:gd name="connsiteX8" fmla="*/ 946018 w 2464322"/>
                        <a:gd name="connsiteY8" fmla="*/ 477888 h 2516261"/>
                        <a:gd name="connsiteX9" fmla="*/ 845212 w 2464322"/>
                        <a:gd name="connsiteY9" fmla="*/ 476300 h 2516261"/>
                        <a:gd name="connsiteX10" fmla="*/ 730912 w 2464322"/>
                        <a:gd name="connsiteY10" fmla="*/ 457250 h 2516261"/>
                        <a:gd name="connsiteX11" fmla="*/ 692812 w 2464322"/>
                        <a:gd name="connsiteY11" fmla="*/ 419150 h 2516261"/>
                        <a:gd name="connsiteX12" fmla="*/ 673762 w 2464322"/>
                        <a:gd name="connsiteY12" fmla="*/ 355650 h 2516261"/>
                        <a:gd name="connsiteX13" fmla="*/ 654712 w 2464322"/>
                        <a:gd name="connsiteY13" fmla="*/ 349300 h 2516261"/>
                        <a:gd name="connsiteX14" fmla="*/ 591212 w 2464322"/>
                        <a:gd name="connsiteY14" fmla="*/ 355650 h 2516261"/>
                        <a:gd name="connsiteX15" fmla="*/ 559462 w 2464322"/>
                        <a:gd name="connsiteY15" fmla="*/ 393750 h 2516261"/>
                        <a:gd name="connsiteX16" fmla="*/ 572162 w 2464322"/>
                        <a:gd name="connsiteY16" fmla="*/ 457250 h 2516261"/>
                        <a:gd name="connsiteX17" fmla="*/ 610262 w 2464322"/>
                        <a:gd name="connsiteY17" fmla="*/ 565200 h 2516261"/>
                        <a:gd name="connsiteX18" fmla="*/ 610262 w 2464322"/>
                        <a:gd name="connsiteY18" fmla="*/ 635050 h 2516261"/>
                        <a:gd name="connsiteX19" fmla="*/ 610262 w 2464322"/>
                        <a:gd name="connsiteY19" fmla="*/ 660450 h 2516261"/>
                        <a:gd name="connsiteX20" fmla="*/ 553112 w 2464322"/>
                        <a:gd name="connsiteY20" fmla="*/ 673150 h 2516261"/>
                        <a:gd name="connsiteX21" fmla="*/ 457862 w 2464322"/>
                        <a:gd name="connsiteY21" fmla="*/ 654100 h 2516261"/>
                        <a:gd name="connsiteX22" fmla="*/ 330862 w 2464322"/>
                        <a:gd name="connsiteY22" fmla="*/ 590600 h 2516261"/>
                        <a:gd name="connsiteX23" fmla="*/ 222912 w 2464322"/>
                        <a:gd name="connsiteY23" fmla="*/ 577900 h 2516261"/>
                        <a:gd name="connsiteX24" fmla="*/ 89562 w 2464322"/>
                        <a:gd name="connsiteY24" fmla="*/ 584250 h 2516261"/>
                        <a:gd name="connsiteX25" fmla="*/ 38762 w 2464322"/>
                        <a:gd name="connsiteY25" fmla="*/ 635050 h 2516261"/>
                        <a:gd name="connsiteX26" fmla="*/ 7012 w 2464322"/>
                        <a:gd name="connsiteY26" fmla="*/ 685850 h 2516261"/>
                        <a:gd name="connsiteX27" fmla="*/ 7012 w 2464322"/>
                        <a:gd name="connsiteY27" fmla="*/ 762050 h 2516261"/>
                        <a:gd name="connsiteX28" fmla="*/ 83212 w 2464322"/>
                        <a:gd name="connsiteY28" fmla="*/ 850950 h 2516261"/>
                        <a:gd name="connsiteX29" fmla="*/ 261012 w 2464322"/>
                        <a:gd name="connsiteY29" fmla="*/ 908100 h 2516261"/>
                        <a:gd name="connsiteX30" fmla="*/ 413412 w 2464322"/>
                        <a:gd name="connsiteY30" fmla="*/ 1003350 h 2516261"/>
                        <a:gd name="connsiteX31" fmla="*/ 457862 w 2464322"/>
                        <a:gd name="connsiteY31" fmla="*/ 1124000 h 2516261"/>
                        <a:gd name="connsiteX32" fmla="*/ 476912 w 2464322"/>
                        <a:gd name="connsiteY32" fmla="*/ 1238300 h 2516261"/>
                        <a:gd name="connsiteX33" fmla="*/ 603912 w 2464322"/>
                        <a:gd name="connsiteY33" fmla="*/ 1327200 h 2516261"/>
                        <a:gd name="connsiteX34" fmla="*/ 642012 w 2464322"/>
                        <a:gd name="connsiteY34" fmla="*/ 1384350 h 2516261"/>
                        <a:gd name="connsiteX35" fmla="*/ 635662 w 2464322"/>
                        <a:gd name="connsiteY35" fmla="*/ 1416100 h 2516261"/>
                        <a:gd name="connsiteX36" fmla="*/ 565812 w 2464322"/>
                        <a:gd name="connsiteY36" fmla="*/ 1435150 h 2516261"/>
                        <a:gd name="connsiteX37" fmla="*/ 635662 w 2464322"/>
                        <a:gd name="connsiteY37" fmla="*/ 1492300 h 2516261"/>
                        <a:gd name="connsiteX38" fmla="*/ 686462 w 2464322"/>
                        <a:gd name="connsiteY38" fmla="*/ 1562150 h 2516261"/>
                        <a:gd name="connsiteX39" fmla="*/ 737262 w 2464322"/>
                        <a:gd name="connsiteY39" fmla="*/ 1689150 h 2516261"/>
                        <a:gd name="connsiteX40" fmla="*/ 680112 w 2464322"/>
                        <a:gd name="connsiteY40" fmla="*/ 1581200 h 2516261"/>
                        <a:gd name="connsiteX41" fmla="*/ 654712 w 2464322"/>
                        <a:gd name="connsiteY41" fmla="*/ 1555800 h 2516261"/>
                        <a:gd name="connsiteX42" fmla="*/ 603912 w 2464322"/>
                        <a:gd name="connsiteY42" fmla="*/ 1587550 h 2516261"/>
                        <a:gd name="connsiteX43" fmla="*/ 597562 w 2464322"/>
                        <a:gd name="connsiteY43" fmla="*/ 1651050 h 2516261"/>
                        <a:gd name="connsiteX44" fmla="*/ 603912 w 2464322"/>
                        <a:gd name="connsiteY44" fmla="*/ 1816150 h 2516261"/>
                        <a:gd name="connsiteX45" fmla="*/ 568193 w 2464322"/>
                        <a:gd name="connsiteY45" fmla="*/ 2006650 h 2516261"/>
                        <a:gd name="connsiteX46" fmla="*/ 508662 w 2464322"/>
                        <a:gd name="connsiteY46" fmla="*/ 2089200 h 2516261"/>
                        <a:gd name="connsiteX47" fmla="*/ 461831 w 2464322"/>
                        <a:gd name="connsiteY47" fmla="*/ 2136032 h 2516261"/>
                        <a:gd name="connsiteX48" fmla="*/ 450718 w 2464322"/>
                        <a:gd name="connsiteY48" fmla="*/ 2161431 h 2516261"/>
                        <a:gd name="connsiteX49" fmla="*/ 570574 w 2464322"/>
                        <a:gd name="connsiteY49" fmla="*/ 2280494 h 2516261"/>
                        <a:gd name="connsiteX50" fmla="*/ 797587 w 2464322"/>
                        <a:gd name="connsiteY50" fmla="*/ 2392412 h 2516261"/>
                        <a:gd name="connsiteX51" fmla="*/ 934112 w 2464322"/>
                        <a:gd name="connsiteY51" fmla="*/ 2368600 h 2516261"/>
                        <a:gd name="connsiteX52" fmla="*/ 1054762 w 2464322"/>
                        <a:gd name="connsiteY52" fmla="*/ 2368600 h 2516261"/>
                        <a:gd name="connsiteX53" fmla="*/ 1317493 w 2464322"/>
                        <a:gd name="connsiteY53" fmla="*/ 2504332 h 2516261"/>
                        <a:gd name="connsiteX54" fmla="*/ 1367499 w 2464322"/>
                        <a:gd name="connsiteY54" fmla="*/ 2506712 h 2516261"/>
                        <a:gd name="connsiteX55" fmla="*/ 1413537 w 2464322"/>
                        <a:gd name="connsiteY55" fmla="*/ 2480519 h 2516261"/>
                        <a:gd name="connsiteX56" fmla="*/ 1466718 w 2464322"/>
                        <a:gd name="connsiteY56" fmla="*/ 2359869 h 2516261"/>
                        <a:gd name="connsiteX57" fmla="*/ 1526250 w 2464322"/>
                        <a:gd name="connsiteY57" fmla="*/ 2242393 h 2516261"/>
                        <a:gd name="connsiteX58" fmla="*/ 1632612 w 2464322"/>
                        <a:gd name="connsiteY58" fmla="*/ 2197150 h 2516261"/>
                        <a:gd name="connsiteX59" fmla="*/ 1753262 w 2464322"/>
                        <a:gd name="connsiteY59" fmla="*/ 2197150 h 2516261"/>
                        <a:gd name="connsiteX60" fmla="*/ 1905662 w 2464322"/>
                        <a:gd name="connsiteY60" fmla="*/ 2247950 h 2516261"/>
                        <a:gd name="connsiteX61" fmla="*/ 2089812 w 2464322"/>
                        <a:gd name="connsiteY61" fmla="*/ 2311450 h 2516261"/>
                        <a:gd name="connsiteX62" fmla="*/ 2178712 w 2464322"/>
                        <a:gd name="connsiteY62" fmla="*/ 2286050 h 2516261"/>
                        <a:gd name="connsiteX63" fmla="*/ 2293012 w 2464322"/>
                        <a:gd name="connsiteY63" fmla="*/ 2190800 h 2516261"/>
                        <a:gd name="connsiteX64" fmla="*/ 2427950 w 2464322"/>
                        <a:gd name="connsiteY64" fmla="*/ 2007444 h 2516261"/>
                        <a:gd name="connsiteX65" fmla="*/ 2400962 w 2464322"/>
                        <a:gd name="connsiteY65" fmla="*/ 1981250 h 2516261"/>
                        <a:gd name="connsiteX66" fmla="*/ 2300156 w 2464322"/>
                        <a:gd name="connsiteY66" fmla="*/ 1943150 h 2516261"/>
                        <a:gd name="connsiteX67" fmla="*/ 2275550 w 2464322"/>
                        <a:gd name="connsiteY67" fmla="*/ 1904256 h 2516261"/>
                        <a:gd name="connsiteX68" fmla="*/ 2280312 w 2464322"/>
                        <a:gd name="connsiteY68" fmla="*/ 1809800 h 2516261"/>
                        <a:gd name="connsiteX69" fmla="*/ 2197762 w 2464322"/>
                        <a:gd name="connsiteY69" fmla="*/ 1733600 h 2516261"/>
                        <a:gd name="connsiteX70" fmla="*/ 2210462 w 2464322"/>
                        <a:gd name="connsiteY70" fmla="*/ 1689150 h 2516261"/>
                        <a:gd name="connsiteX71" fmla="*/ 2293012 w 2464322"/>
                        <a:gd name="connsiteY71" fmla="*/ 1657400 h 2516261"/>
                        <a:gd name="connsiteX72" fmla="*/ 2289837 w 2464322"/>
                        <a:gd name="connsiteY72" fmla="*/ 1619300 h 2516261"/>
                        <a:gd name="connsiteX73" fmla="*/ 2254912 w 2464322"/>
                        <a:gd name="connsiteY73" fmla="*/ 1558181 h 2516261"/>
                        <a:gd name="connsiteX74" fmla="*/ 2235862 w 2464322"/>
                        <a:gd name="connsiteY74" fmla="*/ 1435150 h 2516261"/>
                        <a:gd name="connsiteX75" fmla="*/ 2216812 w 2464322"/>
                        <a:gd name="connsiteY75" fmla="*/ 1358950 h 2516261"/>
                        <a:gd name="connsiteX76" fmla="*/ 2153312 w 2464322"/>
                        <a:gd name="connsiteY76" fmla="*/ 1314500 h 2516261"/>
                        <a:gd name="connsiteX77" fmla="*/ 2108862 w 2464322"/>
                        <a:gd name="connsiteY77" fmla="*/ 1384350 h 2516261"/>
                        <a:gd name="connsiteX78" fmla="*/ 2070762 w 2464322"/>
                        <a:gd name="connsiteY78" fmla="*/ 1416100 h 2516261"/>
                        <a:gd name="connsiteX79" fmla="*/ 2051712 w 2464322"/>
                        <a:gd name="connsiteY79" fmla="*/ 1371650 h 2516261"/>
                        <a:gd name="connsiteX80" fmla="*/ 2223162 w 2464322"/>
                        <a:gd name="connsiteY80" fmla="*/ 1104950 h 2516261"/>
                        <a:gd name="connsiteX81" fmla="*/ 2216019 w 2464322"/>
                        <a:gd name="connsiteY81" fmla="*/ 993825 h 2516261"/>
                        <a:gd name="connsiteX82" fmla="*/ 2299362 w 2464322"/>
                        <a:gd name="connsiteY82" fmla="*/ 1022400 h 2516261"/>
                        <a:gd name="connsiteX83" fmla="*/ 2337462 w 2464322"/>
                        <a:gd name="connsiteY83" fmla="*/ 936675 h 2516261"/>
                        <a:gd name="connsiteX84" fmla="*/ 2324762 w 2464322"/>
                        <a:gd name="connsiteY84" fmla="*/ 831900 h 2516261"/>
                        <a:gd name="connsiteX85" fmla="*/ 2352543 w 2464322"/>
                        <a:gd name="connsiteY85" fmla="*/ 759668 h 2516261"/>
                        <a:gd name="connsiteX86" fmla="*/ 2445412 w 2464322"/>
                        <a:gd name="connsiteY86" fmla="*/ 635050 h 2516261"/>
                        <a:gd name="connsiteX87" fmla="*/ 2439062 w 2464322"/>
                        <a:gd name="connsiteY87" fmla="*/ 565200 h 2516261"/>
                        <a:gd name="connsiteX88" fmla="*/ 2185062 w 2464322"/>
                        <a:gd name="connsiteY88" fmla="*/ 546150 h 2516261"/>
                        <a:gd name="connsiteX89" fmla="*/ 2061237 w 2464322"/>
                        <a:gd name="connsiteY89" fmla="*/ 461219 h 2516261"/>
                        <a:gd name="connsiteX90" fmla="*/ 1862006 w 2464322"/>
                        <a:gd name="connsiteY90" fmla="*/ 401687 h 2516261"/>
                        <a:gd name="connsiteX91" fmla="*/ 1800887 w 2464322"/>
                        <a:gd name="connsiteY91" fmla="*/ 336600 h 2516261"/>
                        <a:gd name="connsiteX92" fmla="*/ 1791362 w 2464322"/>
                        <a:gd name="connsiteY92" fmla="*/ 298500 h 2516261"/>
                        <a:gd name="connsiteX93" fmla="*/ 1715162 w 2464322"/>
                        <a:gd name="connsiteY93" fmla="*/ 304850 h 2516261"/>
                        <a:gd name="connsiteX94" fmla="*/ 1507993 w 2464322"/>
                        <a:gd name="connsiteY94" fmla="*/ 154831 h 2516261"/>
                        <a:gd name="connsiteX95" fmla="*/ 1435762 w 2464322"/>
                        <a:gd name="connsiteY95" fmla="*/ 76250 h 2516261"/>
                        <a:gd name="connsiteX96" fmla="*/ 1429412 w 2464322"/>
                        <a:gd name="connsiteY96" fmla="*/ 25450 h 2516261"/>
                        <a:gd name="connsiteX97" fmla="*/ 1378612 w 2464322"/>
                        <a:gd name="connsiteY97" fmla="*/ 50 h 2516261"/>
                        <a:gd name="connsiteX0" fmla="*/ 1378612 w 2464322"/>
                        <a:gd name="connsiteY0" fmla="*/ 50 h 2516261"/>
                        <a:gd name="connsiteX1" fmla="*/ 1302412 w 2464322"/>
                        <a:gd name="connsiteY1" fmla="*/ 31800 h 2516261"/>
                        <a:gd name="connsiteX2" fmla="*/ 1270662 w 2464322"/>
                        <a:gd name="connsiteY2" fmla="*/ 127050 h 2516261"/>
                        <a:gd name="connsiteX3" fmla="*/ 1232562 w 2464322"/>
                        <a:gd name="connsiteY3" fmla="*/ 247700 h 2516261"/>
                        <a:gd name="connsiteX4" fmla="*/ 1188112 w 2464322"/>
                        <a:gd name="connsiteY4" fmla="*/ 292150 h 2516261"/>
                        <a:gd name="connsiteX5" fmla="*/ 1092862 w 2464322"/>
                        <a:gd name="connsiteY5" fmla="*/ 330250 h 2516261"/>
                        <a:gd name="connsiteX6" fmla="*/ 1003962 w 2464322"/>
                        <a:gd name="connsiteY6" fmla="*/ 355650 h 2516261"/>
                        <a:gd name="connsiteX7" fmla="*/ 957925 w 2464322"/>
                        <a:gd name="connsiteY7" fmla="*/ 381050 h 2516261"/>
                        <a:gd name="connsiteX8" fmla="*/ 946018 w 2464322"/>
                        <a:gd name="connsiteY8" fmla="*/ 477888 h 2516261"/>
                        <a:gd name="connsiteX9" fmla="*/ 845212 w 2464322"/>
                        <a:gd name="connsiteY9" fmla="*/ 476300 h 2516261"/>
                        <a:gd name="connsiteX10" fmla="*/ 730912 w 2464322"/>
                        <a:gd name="connsiteY10" fmla="*/ 457250 h 2516261"/>
                        <a:gd name="connsiteX11" fmla="*/ 692812 w 2464322"/>
                        <a:gd name="connsiteY11" fmla="*/ 419150 h 2516261"/>
                        <a:gd name="connsiteX12" fmla="*/ 673762 w 2464322"/>
                        <a:gd name="connsiteY12" fmla="*/ 355650 h 2516261"/>
                        <a:gd name="connsiteX13" fmla="*/ 654712 w 2464322"/>
                        <a:gd name="connsiteY13" fmla="*/ 349300 h 2516261"/>
                        <a:gd name="connsiteX14" fmla="*/ 591212 w 2464322"/>
                        <a:gd name="connsiteY14" fmla="*/ 355650 h 2516261"/>
                        <a:gd name="connsiteX15" fmla="*/ 559462 w 2464322"/>
                        <a:gd name="connsiteY15" fmla="*/ 393750 h 2516261"/>
                        <a:gd name="connsiteX16" fmla="*/ 572162 w 2464322"/>
                        <a:gd name="connsiteY16" fmla="*/ 457250 h 2516261"/>
                        <a:gd name="connsiteX17" fmla="*/ 610262 w 2464322"/>
                        <a:gd name="connsiteY17" fmla="*/ 565200 h 2516261"/>
                        <a:gd name="connsiteX18" fmla="*/ 610262 w 2464322"/>
                        <a:gd name="connsiteY18" fmla="*/ 635050 h 2516261"/>
                        <a:gd name="connsiteX19" fmla="*/ 610262 w 2464322"/>
                        <a:gd name="connsiteY19" fmla="*/ 660450 h 2516261"/>
                        <a:gd name="connsiteX20" fmla="*/ 553112 w 2464322"/>
                        <a:gd name="connsiteY20" fmla="*/ 673150 h 2516261"/>
                        <a:gd name="connsiteX21" fmla="*/ 457862 w 2464322"/>
                        <a:gd name="connsiteY21" fmla="*/ 654100 h 2516261"/>
                        <a:gd name="connsiteX22" fmla="*/ 330862 w 2464322"/>
                        <a:gd name="connsiteY22" fmla="*/ 590600 h 2516261"/>
                        <a:gd name="connsiteX23" fmla="*/ 222912 w 2464322"/>
                        <a:gd name="connsiteY23" fmla="*/ 577900 h 2516261"/>
                        <a:gd name="connsiteX24" fmla="*/ 89562 w 2464322"/>
                        <a:gd name="connsiteY24" fmla="*/ 584250 h 2516261"/>
                        <a:gd name="connsiteX25" fmla="*/ 38762 w 2464322"/>
                        <a:gd name="connsiteY25" fmla="*/ 635050 h 2516261"/>
                        <a:gd name="connsiteX26" fmla="*/ 7012 w 2464322"/>
                        <a:gd name="connsiteY26" fmla="*/ 685850 h 2516261"/>
                        <a:gd name="connsiteX27" fmla="*/ 7012 w 2464322"/>
                        <a:gd name="connsiteY27" fmla="*/ 762050 h 2516261"/>
                        <a:gd name="connsiteX28" fmla="*/ 83212 w 2464322"/>
                        <a:gd name="connsiteY28" fmla="*/ 850950 h 2516261"/>
                        <a:gd name="connsiteX29" fmla="*/ 261012 w 2464322"/>
                        <a:gd name="connsiteY29" fmla="*/ 908100 h 2516261"/>
                        <a:gd name="connsiteX30" fmla="*/ 413412 w 2464322"/>
                        <a:gd name="connsiteY30" fmla="*/ 1003350 h 2516261"/>
                        <a:gd name="connsiteX31" fmla="*/ 457862 w 2464322"/>
                        <a:gd name="connsiteY31" fmla="*/ 1124000 h 2516261"/>
                        <a:gd name="connsiteX32" fmla="*/ 476912 w 2464322"/>
                        <a:gd name="connsiteY32" fmla="*/ 1238300 h 2516261"/>
                        <a:gd name="connsiteX33" fmla="*/ 603912 w 2464322"/>
                        <a:gd name="connsiteY33" fmla="*/ 1327200 h 2516261"/>
                        <a:gd name="connsiteX34" fmla="*/ 642012 w 2464322"/>
                        <a:gd name="connsiteY34" fmla="*/ 1384350 h 2516261"/>
                        <a:gd name="connsiteX35" fmla="*/ 635662 w 2464322"/>
                        <a:gd name="connsiteY35" fmla="*/ 1416100 h 2516261"/>
                        <a:gd name="connsiteX36" fmla="*/ 565812 w 2464322"/>
                        <a:gd name="connsiteY36" fmla="*/ 1435150 h 2516261"/>
                        <a:gd name="connsiteX37" fmla="*/ 635662 w 2464322"/>
                        <a:gd name="connsiteY37" fmla="*/ 1492300 h 2516261"/>
                        <a:gd name="connsiteX38" fmla="*/ 686462 w 2464322"/>
                        <a:gd name="connsiteY38" fmla="*/ 1562150 h 2516261"/>
                        <a:gd name="connsiteX39" fmla="*/ 737262 w 2464322"/>
                        <a:gd name="connsiteY39" fmla="*/ 1689150 h 2516261"/>
                        <a:gd name="connsiteX40" fmla="*/ 680112 w 2464322"/>
                        <a:gd name="connsiteY40" fmla="*/ 1581200 h 2516261"/>
                        <a:gd name="connsiteX41" fmla="*/ 654712 w 2464322"/>
                        <a:gd name="connsiteY41" fmla="*/ 1555800 h 2516261"/>
                        <a:gd name="connsiteX42" fmla="*/ 603912 w 2464322"/>
                        <a:gd name="connsiteY42" fmla="*/ 1587550 h 2516261"/>
                        <a:gd name="connsiteX43" fmla="*/ 597562 w 2464322"/>
                        <a:gd name="connsiteY43" fmla="*/ 1651050 h 2516261"/>
                        <a:gd name="connsiteX44" fmla="*/ 613437 w 2464322"/>
                        <a:gd name="connsiteY44" fmla="*/ 1820912 h 2516261"/>
                        <a:gd name="connsiteX45" fmla="*/ 568193 w 2464322"/>
                        <a:gd name="connsiteY45" fmla="*/ 2006650 h 2516261"/>
                        <a:gd name="connsiteX46" fmla="*/ 508662 w 2464322"/>
                        <a:gd name="connsiteY46" fmla="*/ 2089200 h 2516261"/>
                        <a:gd name="connsiteX47" fmla="*/ 461831 w 2464322"/>
                        <a:gd name="connsiteY47" fmla="*/ 2136032 h 2516261"/>
                        <a:gd name="connsiteX48" fmla="*/ 450718 w 2464322"/>
                        <a:gd name="connsiteY48" fmla="*/ 2161431 h 2516261"/>
                        <a:gd name="connsiteX49" fmla="*/ 570574 w 2464322"/>
                        <a:gd name="connsiteY49" fmla="*/ 2280494 h 2516261"/>
                        <a:gd name="connsiteX50" fmla="*/ 797587 w 2464322"/>
                        <a:gd name="connsiteY50" fmla="*/ 2392412 h 2516261"/>
                        <a:gd name="connsiteX51" fmla="*/ 934112 w 2464322"/>
                        <a:gd name="connsiteY51" fmla="*/ 2368600 h 2516261"/>
                        <a:gd name="connsiteX52" fmla="*/ 1054762 w 2464322"/>
                        <a:gd name="connsiteY52" fmla="*/ 2368600 h 2516261"/>
                        <a:gd name="connsiteX53" fmla="*/ 1317493 w 2464322"/>
                        <a:gd name="connsiteY53" fmla="*/ 2504332 h 2516261"/>
                        <a:gd name="connsiteX54" fmla="*/ 1367499 w 2464322"/>
                        <a:gd name="connsiteY54" fmla="*/ 2506712 h 2516261"/>
                        <a:gd name="connsiteX55" fmla="*/ 1413537 w 2464322"/>
                        <a:gd name="connsiteY55" fmla="*/ 2480519 h 2516261"/>
                        <a:gd name="connsiteX56" fmla="*/ 1466718 w 2464322"/>
                        <a:gd name="connsiteY56" fmla="*/ 2359869 h 2516261"/>
                        <a:gd name="connsiteX57" fmla="*/ 1526250 w 2464322"/>
                        <a:gd name="connsiteY57" fmla="*/ 2242393 h 2516261"/>
                        <a:gd name="connsiteX58" fmla="*/ 1632612 w 2464322"/>
                        <a:gd name="connsiteY58" fmla="*/ 2197150 h 2516261"/>
                        <a:gd name="connsiteX59" fmla="*/ 1753262 w 2464322"/>
                        <a:gd name="connsiteY59" fmla="*/ 2197150 h 2516261"/>
                        <a:gd name="connsiteX60" fmla="*/ 1905662 w 2464322"/>
                        <a:gd name="connsiteY60" fmla="*/ 2247950 h 2516261"/>
                        <a:gd name="connsiteX61" fmla="*/ 2089812 w 2464322"/>
                        <a:gd name="connsiteY61" fmla="*/ 2311450 h 2516261"/>
                        <a:gd name="connsiteX62" fmla="*/ 2178712 w 2464322"/>
                        <a:gd name="connsiteY62" fmla="*/ 2286050 h 2516261"/>
                        <a:gd name="connsiteX63" fmla="*/ 2293012 w 2464322"/>
                        <a:gd name="connsiteY63" fmla="*/ 2190800 h 2516261"/>
                        <a:gd name="connsiteX64" fmla="*/ 2427950 w 2464322"/>
                        <a:gd name="connsiteY64" fmla="*/ 2007444 h 2516261"/>
                        <a:gd name="connsiteX65" fmla="*/ 2400962 w 2464322"/>
                        <a:gd name="connsiteY65" fmla="*/ 1981250 h 2516261"/>
                        <a:gd name="connsiteX66" fmla="*/ 2300156 w 2464322"/>
                        <a:gd name="connsiteY66" fmla="*/ 1943150 h 2516261"/>
                        <a:gd name="connsiteX67" fmla="*/ 2275550 w 2464322"/>
                        <a:gd name="connsiteY67" fmla="*/ 1904256 h 2516261"/>
                        <a:gd name="connsiteX68" fmla="*/ 2280312 w 2464322"/>
                        <a:gd name="connsiteY68" fmla="*/ 1809800 h 2516261"/>
                        <a:gd name="connsiteX69" fmla="*/ 2197762 w 2464322"/>
                        <a:gd name="connsiteY69" fmla="*/ 1733600 h 2516261"/>
                        <a:gd name="connsiteX70" fmla="*/ 2210462 w 2464322"/>
                        <a:gd name="connsiteY70" fmla="*/ 1689150 h 2516261"/>
                        <a:gd name="connsiteX71" fmla="*/ 2293012 w 2464322"/>
                        <a:gd name="connsiteY71" fmla="*/ 1657400 h 2516261"/>
                        <a:gd name="connsiteX72" fmla="*/ 2289837 w 2464322"/>
                        <a:gd name="connsiteY72" fmla="*/ 1619300 h 2516261"/>
                        <a:gd name="connsiteX73" fmla="*/ 2254912 w 2464322"/>
                        <a:gd name="connsiteY73" fmla="*/ 1558181 h 2516261"/>
                        <a:gd name="connsiteX74" fmla="*/ 2235862 w 2464322"/>
                        <a:gd name="connsiteY74" fmla="*/ 1435150 h 2516261"/>
                        <a:gd name="connsiteX75" fmla="*/ 2216812 w 2464322"/>
                        <a:gd name="connsiteY75" fmla="*/ 1358950 h 2516261"/>
                        <a:gd name="connsiteX76" fmla="*/ 2153312 w 2464322"/>
                        <a:gd name="connsiteY76" fmla="*/ 1314500 h 2516261"/>
                        <a:gd name="connsiteX77" fmla="*/ 2108862 w 2464322"/>
                        <a:gd name="connsiteY77" fmla="*/ 1384350 h 2516261"/>
                        <a:gd name="connsiteX78" fmla="*/ 2070762 w 2464322"/>
                        <a:gd name="connsiteY78" fmla="*/ 1416100 h 2516261"/>
                        <a:gd name="connsiteX79" fmla="*/ 2051712 w 2464322"/>
                        <a:gd name="connsiteY79" fmla="*/ 1371650 h 2516261"/>
                        <a:gd name="connsiteX80" fmla="*/ 2223162 w 2464322"/>
                        <a:gd name="connsiteY80" fmla="*/ 1104950 h 2516261"/>
                        <a:gd name="connsiteX81" fmla="*/ 2216019 w 2464322"/>
                        <a:gd name="connsiteY81" fmla="*/ 993825 h 2516261"/>
                        <a:gd name="connsiteX82" fmla="*/ 2299362 w 2464322"/>
                        <a:gd name="connsiteY82" fmla="*/ 1022400 h 2516261"/>
                        <a:gd name="connsiteX83" fmla="*/ 2337462 w 2464322"/>
                        <a:gd name="connsiteY83" fmla="*/ 936675 h 2516261"/>
                        <a:gd name="connsiteX84" fmla="*/ 2324762 w 2464322"/>
                        <a:gd name="connsiteY84" fmla="*/ 831900 h 2516261"/>
                        <a:gd name="connsiteX85" fmla="*/ 2352543 w 2464322"/>
                        <a:gd name="connsiteY85" fmla="*/ 759668 h 2516261"/>
                        <a:gd name="connsiteX86" fmla="*/ 2445412 w 2464322"/>
                        <a:gd name="connsiteY86" fmla="*/ 635050 h 2516261"/>
                        <a:gd name="connsiteX87" fmla="*/ 2439062 w 2464322"/>
                        <a:gd name="connsiteY87" fmla="*/ 565200 h 2516261"/>
                        <a:gd name="connsiteX88" fmla="*/ 2185062 w 2464322"/>
                        <a:gd name="connsiteY88" fmla="*/ 546150 h 2516261"/>
                        <a:gd name="connsiteX89" fmla="*/ 2061237 w 2464322"/>
                        <a:gd name="connsiteY89" fmla="*/ 461219 h 2516261"/>
                        <a:gd name="connsiteX90" fmla="*/ 1862006 w 2464322"/>
                        <a:gd name="connsiteY90" fmla="*/ 401687 h 2516261"/>
                        <a:gd name="connsiteX91" fmla="*/ 1800887 w 2464322"/>
                        <a:gd name="connsiteY91" fmla="*/ 336600 h 2516261"/>
                        <a:gd name="connsiteX92" fmla="*/ 1791362 w 2464322"/>
                        <a:gd name="connsiteY92" fmla="*/ 298500 h 2516261"/>
                        <a:gd name="connsiteX93" fmla="*/ 1715162 w 2464322"/>
                        <a:gd name="connsiteY93" fmla="*/ 304850 h 2516261"/>
                        <a:gd name="connsiteX94" fmla="*/ 1507993 w 2464322"/>
                        <a:gd name="connsiteY94" fmla="*/ 154831 h 2516261"/>
                        <a:gd name="connsiteX95" fmla="*/ 1435762 w 2464322"/>
                        <a:gd name="connsiteY95" fmla="*/ 76250 h 2516261"/>
                        <a:gd name="connsiteX96" fmla="*/ 1429412 w 2464322"/>
                        <a:gd name="connsiteY96" fmla="*/ 25450 h 2516261"/>
                        <a:gd name="connsiteX97" fmla="*/ 1378612 w 2464322"/>
                        <a:gd name="connsiteY97" fmla="*/ 50 h 2516261"/>
                        <a:gd name="connsiteX0" fmla="*/ 1378612 w 2464322"/>
                        <a:gd name="connsiteY0" fmla="*/ 50 h 2516261"/>
                        <a:gd name="connsiteX1" fmla="*/ 1302412 w 2464322"/>
                        <a:gd name="connsiteY1" fmla="*/ 31800 h 2516261"/>
                        <a:gd name="connsiteX2" fmla="*/ 1270662 w 2464322"/>
                        <a:gd name="connsiteY2" fmla="*/ 127050 h 2516261"/>
                        <a:gd name="connsiteX3" fmla="*/ 1232562 w 2464322"/>
                        <a:gd name="connsiteY3" fmla="*/ 247700 h 2516261"/>
                        <a:gd name="connsiteX4" fmla="*/ 1188112 w 2464322"/>
                        <a:gd name="connsiteY4" fmla="*/ 292150 h 2516261"/>
                        <a:gd name="connsiteX5" fmla="*/ 1092862 w 2464322"/>
                        <a:gd name="connsiteY5" fmla="*/ 330250 h 2516261"/>
                        <a:gd name="connsiteX6" fmla="*/ 1003962 w 2464322"/>
                        <a:gd name="connsiteY6" fmla="*/ 355650 h 2516261"/>
                        <a:gd name="connsiteX7" fmla="*/ 957925 w 2464322"/>
                        <a:gd name="connsiteY7" fmla="*/ 381050 h 2516261"/>
                        <a:gd name="connsiteX8" fmla="*/ 946018 w 2464322"/>
                        <a:gd name="connsiteY8" fmla="*/ 477888 h 2516261"/>
                        <a:gd name="connsiteX9" fmla="*/ 845212 w 2464322"/>
                        <a:gd name="connsiteY9" fmla="*/ 476300 h 2516261"/>
                        <a:gd name="connsiteX10" fmla="*/ 730912 w 2464322"/>
                        <a:gd name="connsiteY10" fmla="*/ 457250 h 2516261"/>
                        <a:gd name="connsiteX11" fmla="*/ 692812 w 2464322"/>
                        <a:gd name="connsiteY11" fmla="*/ 419150 h 2516261"/>
                        <a:gd name="connsiteX12" fmla="*/ 673762 w 2464322"/>
                        <a:gd name="connsiteY12" fmla="*/ 355650 h 2516261"/>
                        <a:gd name="connsiteX13" fmla="*/ 654712 w 2464322"/>
                        <a:gd name="connsiteY13" fmla="*/ 349300 h 2516261"/>
                        <a:gd name="connsiteX14" fmla="*/ 591212 w 2464322"/>
                        <a:gd name="connsiteY14" fmla="*/ 355650 h 2516261"/>
                        <a:gd name="connsiteX15" fmla="*/ 559462 w 2464322"/>
                        <a:gd name="connsiteY15" fmla="*/ 393750 h 2516261"/>
                        <a:gd name="connsiteX16" fmla="*/ 572162 w 2464322"/>
                        <a:gd name="connsiteY16" fmla="*/ 457250 h 2516261"/>
                        <a:gd name="connsiteX17" fmla="*/ 610262 w 2464322"/>
                        <a:gd name="connsiteY17" fmla="*/ 565200 h 2516261"/>
                        <a:gd name="connsiteX18" fmla="*/ 610262 w 2464322"/>
                        <a:gd name="connsiteY18" fmla="*/ 635050 h 2516261"/>
                        <a:gd name="connsiteX19" fmla="*/ 610262 w 2464322"/>
                        <a:gd name="connsiteY19" fmla="*/ 660450 h 2516261"/>
                        <a:gd name="connsiteX20" fmla="*/ 553112 w 2464322"/>
                        <a:gd name="connsiteY20" fmla="*/ 673150 h 2516261"/>
                        <a:gd name="connsiteX21" fmla="*/ 457862 w 2464322"/>
                        <a:gd name="connsiteY21" fmla="*/ 654100 h 2516261"/>
                        <a:gd name="connsiteX22" fmla="*/ 330862 w 2464322"/>
                        <a:gd name="connsiteY22" fmla="*/ 590600 h 2516261"/>
                        <a:gd name="connsiteX23" fmla="*/ 222912 w 2464322"/>
                        <a:gd name="connsiteY23" fmla="*/ 577900 h 2516261"/>
                        <a:gd name="connsiteX24" fmla="*/ 89562 w 2464322"/>
                        <a:gd name="connsiteY24" fmla="*/ 584250 h 2516261"/>
                        <a:gd name="connsiteX25" fmla="*/ 38762 w 2464322"/>
                        <a:gd name="connsiteY25" fmla="*/ 635050 h 2516261"/>
                        <a:gd name="connsiteX26" fmla="*/ 7012 w 2464322"/>
                        <a:gd name="connsiteY26" fmla="*/ 685850 h 2516261"/>
                        <a:gd name="connsiteX27" fmla="*/ 7012 w 2464322"/>
                        <a:gd name="connsiteY27" fmla="*/ 762050 h 2516261"/>
                        <a:gd name="connsiteX28" fmla="*/ 83212 w 2464322"/>
                        <a:gd name="connsiteY28" fmla="*/ 850950 h 2516261"/>
                        <a:gd name="connsiteX29" fmla="*/ 261012 w 2464322"/>
                        <a:gd name="connsiteY29" fmla="*/ 908100 h 2516261"/>
                        <a:gd name="connsiteX30" fmla="*/ 413412 w 2464322"/>
                        <a:gd name="connsiteY30" fmla="*/ 1003350 h 2516261"/>
                        <a:gd name="connsiteX31" fmla="*/ 457862 w 2464322"/>
                        <a:gd name="connsiteY31" fmla="*/ 1124000 h 2516261"/>
                        <a:gd name="connsiteX32" fmla="*/ 476912 w 2464322"/>
                        <a:gd name="connsiteY32" fmla="*/ 1238300 h 2516261"/>
                        <a:gd name="connsiteX33" fmla="*/ 603912 w 2464322"/>
                        <a:gd name="connsiteY33" fmla="*/ 1327200 h 2516261"/>
                        <a:gd name="connsiteX34" fmla="*/ 642012 w 2464322"/>
                        <a:gd name="connsiteY34" fmla="*/ 1384350 h 2516261"/>
                        <a:gd name="connsiteX35" fmla="*/ 635662 w 2464322"/>
                        <a:gd name="connsiteY35" fmla="*/ 1416100 h 2516261"/>
                        <a:gd name="connsiteX36" fmla="*/ 565812 w 2464322"/>
                        <a:gd name="connsiteY36" fmla="*/ 1435150 h 2516261"/>
                        <a:gd name="connsiteX37" fmla="*/ 635662 w 2464322"/>
                        <a:gd name="connsiteY37" fmla="*/ 1492300 h 2516261"/>
                        <a:gd name="connsiteX38" fmla="*/ 707893 w 2464322"/>
                        <a:gd name="connsiteY38" fmla="*/ 1564531 h 2516261"/>
                        <a:gd name="connsiteX39" fmla="*/ 737262 w 2464322"/>
                        <a:gd name="connsiteY39" fmla="*/ 1689150 h 2516261"/>
                        <a:gd name="connsiteX40" fmla="*/ 680112 w 2464322"/>
                        <a:gd name="connsiteY40" fmla="*/ 1581200 h 2516261"/>
                        <a:gd name="connsiteX41" fmla="*/ 654712 w 2464322"/>
                        <a:gd name="connsiteY41" fmla="*/ 1555800 h 2516261"/>
                        <a:gd name="connsiteX42" fmla="*/ 603912 w 2464322"/>
                        <a:gd name="connsiteY42" fmla="*/ 1587550 h 2516261"/>
                        <a:gd name="connsiteX43" fmla="*/ 597562 w 2464322"/>
                        <a:gd name="connsiteY43" fmla="*/ 1651050 h 2516261"/>
                        <a:gd name="connsiteX44" fmla="*/ 613437 w 2464322"/>
                        <a:gd name="connsiteY44" fmla="*/ 1820912 h 2516261"/>
                        <a:gd name="connsiteX45" fmla="*/ 568193 w 2464322"/>
                        <a:gd name="connsiteY45" fmla="*/ 2006650 h 2516261"/>
                        <a:gd name="connsiteX46" fmla="*/ 508662 w 2464322"/>
                        <a:gd name="connsiteY46" fmla="*/ 2089200 h 2516261"/>
                        <a:gd name="connsiteX47" fmla="*/ 461831 w 2464322"/>
                        <a:gd name="connsiteY47" fmla="*/ 2136032 h 2516261"/>
                        <a:gd name="connsiteX48" fmla="*/ 450718 w 2464322"/>
                        <a:gd name="connsiteY48" fmla="*/ 2161431 h 2516261"/>
                        <a:gd name="connsiteX49" fmla="*/ 570574 w 2464322"/>
                        <a:gd name="connsiteY49" fmla="*/ 2280494 h 2516261"/>
                        <a:gd name="connsiteX50" fmla="*/ 797587 w 2464322"/>
                        <a:gd name="connsiteY50" fmla="*/ 2392412 h 2516261"/>
                        <a:gd name="connsiteX51" fmla="*/ 934112 w 2464322"/>
                        <a:gd name="connsiteY51" fmla="*/ 2368600 h 2516261"/>
                        <a:gd name="connsiteX52" fmla="*/ 1054762 w 2464322"/>
                        <a:gd name="connsiteY52" fmla="*/ 2368600 h 2516261"/>
                        <a:gd name="connsiteX53" fmla="*/ 1317493 w 2464322"/>
                        <a:gd name="connsiteY53" fmla="*/ 2504332 h 2516261"/>
                        <a:gd name="connsiteX54" fmla="*/ 1367499 w 2464322"/>
                        <a:gd name="connsiteY54" fmla="*/ 2506712 h 2516261"/>
                        <a:gd name="connsiteX55" fmla="*/ 1413537 w 2464322"/>
                        <a:gd name="connsiteY55" fmla="*/ 2480519 h 2516261"/>
                        <a:gd name="connsiteX56" fmla="*/ 1466718 w 2464322"/>
                        <a:gd name="connsiteY56" fmla="*/ 2359869 h 2516261"/>
                        <a:gd name="connsiteX57" fmla="*/ 1526250 w 2464322"/>
                        <a:gd name="connsiteY57" fmla="*/ 2242393 h 2516261"/>
                        <a:gd name="connsiteX58" fmla="*/ 1632612 w 2464322"/>
                        <a:gd name="connsiteY58" fmla="*/ 2197150 h 2516261"/>
                        <a:gd name="connsiteX59" fmla="*/ 1753262 w 2464322"/>
                        <a:gd name="connsiteY59" fmla="*/ 2197150 h 2516261"/>
                        <a:gd name="connsiteX60" fmla="*/ 1905662 w 2464322"/>
                        <a:gd name="connsiteY60" fmla="*/ 2247950 h 2516261"/>
                        <a:gd name="connsiteX61" fmla="*/ 2089812 w 2464322"/>
                        <a:gd name="connsiteY61" fmla="*/ 2311450 h 2516261"/>
                        <a:gd name="connsiteX62" fmla="*/ 2178712 w 2464322"/>
                        <a:gd name="connsiteY62" fmla="*/ 2286050 h 2516261"/>
                        <a:gd name="connsiteX63" fmla="*/ 2293012 w 2464322"/>
                        <a:gd name="connsiteY63" fmla="*/ 2190800 h 2516261"/>
                        <a:gd name="connsiteX64" fmla="*/ 2427950 w 2464322"/>
                        <a:gd name="connsiteY64" fmla="*/ 2007444 h 2516261"/>
                        <a:gd name="connsiteX65" fmla="*/ 2400962 w 2464322"/>
                        <a:gd name="connsiteY65" fmla="*/ 1981250 h 2516261"/>
                        <a:gd name="connsiteX66" fmla="*/ 2300156 w 2464322"/>
                        <a:gd name="connsiteY66" fmla="*/ 1943150 h 2516261"/>
                        <a:gd name="connsiteX67" fmla="*/ 2275550 w 2464322"/>
                        <a:gd name="connsiteY67" fmla="*/ 1904256 h 2516261"/>
                        <a:gd name="connsiteX68" fmla="*/ 2280312 w 2464322"/>
                        <a:gd name="connsiteY68" fmla="*/ 1809800 h 2516261"/>
                        <a:gd name="connsiteX69" fmla="*/ 2197762 w 2464322"/>
                        <a:gd name="connsiteY69" fmla="*/ 1733600 h 2516261"/>
                        <a:gd name="connsiteX70" fmla="*/ 2210462 w 2464322"/>
                        <a:gd name="connsiteY70" fmla="*/ 1689150 h 2516261"/>
                        <a:gd name="connsiteX71" fmla="*/ 2293012 w 2464322"/>
                        <a:gd name="connsiteY71" fmla="*/ 1657400 h 2516261"/>
                        <a:gd name="connsiteX72" fmla="*/ 2289837 w 2464322"/>
                        <a:gd name="connsiteY72" fmla="*/ 1619300 h 2516261"/>
                        <a:gd name="connsiteX73" fmla="*/ 2254912 w 2464322"/>
                        <a:gd name="connsiteY73" fmla="*/ 1558181 h 2516261"/>
                        <a:gd name="connsiteX74" fmla="*/ 2235862 w 2464322"/>
                        <a:gd name="connsiteY74" fmla="*/ 1435150 h 2516261"/>
                        <a:gd name="connsiteX75" fmla="*/ 2216812 w 2464322"/>
                        <a:gd name="connsiteY75" fmla="*/ 1358950 h 2516261"/>
                        <a:gd name="connsiteX76" fmla="*/ 2153312 w 2464322"/>
                        <a:gd name="connsiteY76" fmla="*/ 1314500 h 2516261"/>
                        <a:gd name="connsiteX77" fmla="*/ 2108862 w 2464322"/>
                        <a:gd name="connsiteY77" fmla="*/ 1384350 h 2516261"/>
                        <a:gd name="connsiteX78" fmla="*/ 2070762 w 2464322"/>
                        <a:gd name="connsiteY78" fmla="*/ 1416100 h 2516261"/>
                        <a:gd name="connsiteX79" fmla="*/ 2051712 w 2464322"/>
                        <a:gd name="connsiteY79" fmla="*/ 1371650 h 2516261"/>
                        <a:gd name="connsiteX80" fmla="*/ 2223162 w 2464322"/>
                        <a:gd name="connsiteY80" fmla="*/ 1104950 h 2516261"/>
                        <a:gd name="connsiteX81" fmla="*/ 2216019 w 2464322"/>
                        <a:gd name="connsiteY81" fmla="*/ 993825 h 2516261"/>
                        <a:gd name="connsiteX82" fmla="*/ 2299362 w 2464322"/>
                        <a:gd name="connsiteY82" fmla="*/ 1022400 h 2516261"/>
                        <a:gd name="connsiteX83" fmla="*/ 2337462 w 2464322"/>
                        <a:gd name="connsiteY83" fmla="*/ 936675 h 2516261"/>
                        <a:gd name="connsiteX84" fmla="*/ 2324762 w 2464322"/>
                        <a:gd name="connsiteY84" fmla="*/ 831900 h 2516261"/>
                        <a:gd name="connsiteX85" fmla="*/ 2352543 w 2464322"/>
                        <a:gd name="connsiteY85" fmla="*/ 759668 h 2516261"/>
                        <a:gd name="connsiteX86" fmla="*/ 2445412 w 2464322"/>
                        <a:gd name="connsiteY86" fmla="*/ 635050 h 2516261"/>
                        <a:gd name="connsiteX87" fmla="*/ 2439062 w 2464322"/>
                        <a:gd name="connsiteY87" fmla="*/ 565200 h 2516261"/>
                        <a:gd name="connsiteX88" fmla="*/ 2185062 w 2464322"/>
                        <a:gd name="connsiteY88" fmla="*/ 546150 h 2516261"/>
                        <a:gd name="connsiteX89" fmla="*/ 2061237 w 2464322"/>
                        <a:gd name="connsiteY89" fmla="*/ 461219 h 2516261"/>
                        <a:gd name="connsiteX90" fmla="*/ 1862006 w 2464322"/>
                        <a:gd name="connsiteY90" fmla="*/ 401687 h 2516261"/>
                        <a:gd name="connsiteX91" fmla="*/ 1800887 w 2464322"/>
                        <a:gd name="connsiteY91" fmla="*/ 336600 h 2516261"/>
                        <a:gd name="connsiteX92" fmla="*/ 1791362 w 2464322"/>
                        <a:gd name="connsiteY92" fmla="*/ 298500 h 2516261"/>
                        <a:gd name="connsiteX93" fmla="*/ 1715162 w 2464322"/>
                        <a:gd name="connsiteY93" fmla="*/ 304850 h 2516261"/>
                        <a:gd name="connsiteX94" fmla="*/ 1507993 w 2464322"/>
                        <a:gd name="connsiteY94" fmla="*/ 154831 h 2516261"/>
                        <a:gd name="connsiteX95" fmla="*/ 1435762 w 2464322"/>
                        <a:gd name="connsiteY95" fmla="*/ 76250 h 2516261"/>
                        <a:gd name="connsiteX96" fmla="*/ 1429412 w 2464322"/>
                        <a:gd name="connsiteY96" fmla="*/ 25450 h 2516261"/>
                        <a:gd name="connsiteX97" fmla="*/ 1378612 w 2464322"/>
                        <a:gd name="connsiteY97" fmla="*/ 50 h 2516261"/>
                        <a:gd name="connsiteX0" fmla="*/ 1378612 w 2464322"/>
                        <a:gd name="connsiteY0" fmla="*/ 50 h 2516261"/>
                        <a:gd name="connsiteX1" fmla="*/ 1302412 w 2464322"/>
                        <a:gd name="connsiteY1" fmla="*/ 31800 h 2516261"/>
                        <a:gd name="connsiteX2" fmla="*/ 1270662 w 2464322"/>
                        <a:gd name="connsiteY2" fmla="*/ 127050 h 2516261"/>
                        <a:gd name="connsiteX3" fmla="*/ 1232562 w 2464322"/>
                        <a:gd name="connsiteY3" fmla="*/ 247700 h 2516261"/>
                        <a:gd name="connsiteX4" fmla="*/ 1188112 w 2464322"/>
                        <a:gd name="connsiteY4" fmla="*/ 292150 h 2516261"/>
                        <a:gd name="connsiteX5" fmla="*/ 1092862 w 2464322"/>
                        <a:gd name="connsiteY5" fmla="*/ 330250 h 2516261"/>
                        <a:gd name="connsiteX6" fmla="*/ 1003962 w 2464322"/>
                        <a:gd name="connsiteY6" fmla="*/ 355650 h 2516261"/>
                        <a:gd name="connsiteX7" fmla="*/ 957925 w 2464322"/>
                        <a:gd name="connsiteY7" fmla="*/ 381050 h 2516261"/>
                        <a:gd name="connsiteX8" fmla="*/ 946018 w 2464322"/>
                        <a:gd name="connsiteY8" fmla="*/ 477888 h 2516261"/>
                        <a:gd name="connsiteX9" fmla="*/ 845212 w 2464322"/>
                        <a:gd name="connsiteY9" fmla="*/ 476300 h 2516261"/>
                        <a:gd name="connsiteX10" fmla="*/ 730912 w 2464322"/>
                        <a:gd name="connsiteY10" fmla="*/ 457250 h 2516261"/>
                        <a:gd name="connsiteX11" fmla="*/ 692812 w 2464322"/>
                        <a:gd name="connsiteY11" fmla="*/ 419150 h 2516261"/>
                        <a:gd name="connsiteX12" fmla="*/ 673762 w 2464322"/>
                        <a:gd name="connsiteY12" fmla="*/ 355650 h 2516261"/>
                        <a:gd name="connsiteX13" fmla="*/ 654712 w 2464322"/>
                        <a:gd name="connsiteY13" fmla="*/ 349300 h 2516261"/>
                        <a:gd name="connsiteX14" fmla="*/ 591212 w 2464322"/>
                        <a:gd name="connsiteY14" fmla="*/ 355650 h 2516261"/>
                        <a:gd name="connsiteX15" fmla="*/ 559462 w 2464322"/>
                        <a:gd name="connsiteY15" fmla="*/ 393750 h 2516261"/>
                        <a:gd name="connsiteX16" fmla="*/ 572162 w 2464322"/>
                        <a:gd name="connsiteY16" fmla="*/ 457250 h 2516261"/>
                        <a:gd name="connsiteX17" fmla="*/ 610262 w 2464322"/>
                        <a:gd name="connsiteY17" fmla="*/ 565200 h 2516261"/>
                        <a:gd name="connsiteX18" fmla="*/ 610262 w 2464322"/>
                        <a:gd name="connsiteY18" fmla="*/ 635050 h 2516261"/>
                        <a:gd name="connsiteX19" fmla="*/ 610262 w 2464322"/>
                        <a:gd name="connsiteY19" fmla="*/ 660450 h 2516261"/>
                        <a:gd name="connsiteX20" fmla="*/ 553112 w 2464322"/>
                        <a:gd name="connsiteY20" fmla="*/ 673150 h 2516261"/>
                        <a:gd name="connsiteX21" fmla="*/ 457862 w 2464322"/>
                        <a:gd name="connsiteY21" fmla="*/ 654100 h 2516261"/>
                        <a:gd name="connsiteX22" fmla="*/ 330862 w 2464322"/>
                        <a:gd name="connsiteY22" fmla="*/ 590600 h 2516261"/>
                        <a:gd name="connsiteX23" fmla="*/ 222912 w 2464322"/>
                        <a:gd name="connsiteY23" fmla="*/ 577900 h 2516261"/>
                        <a:gd name="connsiteX24" fmla="*/ 89562 w 2464322"/>
                        <a:gd name="connsiteY24" fmla="*/ 584250 h 2516261"/>
                        <a:gd name="connsiteX25" fmla="*/ 38762 w 2464322"/>
                        <a:gd name="connsiteY25" fmla="*/ 635050 h 2516261"/>
                        <a:gd name="connsiteX26" fmla="*/ 7012 w 2464322"/>
                        <a:gd name="connsiteY26" fmla="*/ 685850 h 2516261"/>
                        <a:gd name="connsiteX27" fmla="*/ 7012 w 2464322"/>
                        <a:gd name="connsiteY27" fmla="*/ 762050 h 2516261"/>
                        <a:gd name="connsiteX28" fmla="*/ 83212 w 2464322"/>
                        <a:gd name="connsiteY28" fmla="*/ 850950 h 2516261"/>
                        <a:gd name="connsiteX29" fmla="*/ 261012 w 2464322"/>
                        <a:gd name="connsiteY29" fmla="*/ 908100 h 2516261"/>
                        <a:gd name="connsiteX30" fmla="*/ 413412 w 2464322"/>
                        <a:gd name="connsiteY30" fmla="*/ 1003350 h 2516261"/>
                        <a:gd name="connsiteX31" fmla="*/ 457862 w 2464322"/>
                        <a:gd name="connsiteY31" fmla="*/ 1124000 h 2516261"/>
                        <a:gd name="connsiteX32" fmla="*/ 476912 w 2464322"/>
                        <a:gd name="connsiteY32" fmla="*/ 1238300 h 2516261"/>
                        <a:gd name="connsiteX33" fmla="*/ 603912 w 2464322"/>
                        <a:gd name="connsiteY33" fmla="*/ 1327200 h 2516261"/>
                        <a:gd name="connsiteX34" fmla="*/ 642012 w 2464322"/>
                        <a:gd name="connsiteY34" fmla="*/ 1384350 h 2516261"/>
                        <a:gd name="connsiteX35" fmla="*/ 635662 w 2464322"/>
                        <a:gd name="connsiteY35" fmla="*/ 1416100 h 2516261"/>
                        <a:gd name="connsiteX36" fmla="*/ 565812 w 2464322"/>
                        <a:gd name="connsiteY36" fmla="*/ 1435150 h 2516261"/>
                        <a:gd name="connsiteX37" fmla="*/ 635662 w 2464322"/>
                        <a:gd name="connsiteY37" fmla="*/ 1492300 h 2516261"/>
                        <a:gd name="connsiteX38" fmla="*/ 707893 w 2464322"/>
                        <a:gd name="connsiteY38" fmla="*/ 1564531 h 2516261"/>
                        <a:gd name="connsiteX39" fmla="*/ 746787 w 2464322"/>
                        <a:gd name="connsiteY39" fmla="*/ 1686769 h 2516261"/>
                        <a:gd name="connsiteX40" fmla="*/ 680112 w 2464322"/>
                        <a:gd name="connsiteY40" fmla="*/ 1581200 h 2516261"/>
                        <a:gd name="connsiteX41" fmla="*/ 654712 w 2464322"/>
                        <a:gd name="connsiteY41" fmla="*/ 1555800 h 2516261"/>
                        <a:gd name="connsiteX42" fmla="*/ 603912 w 2464322"/>
                        <a:gd name="connsiteY42" fmla="*/ 1587550 h 2516261"/>
                        <a:gd name="connsiteX43" fmla="*/ 597562 w 2464322"/>
                        <a:gd name="connsiteY43" fmla="*/ 1651050 h 2516261"/>
                        <a:gd name="connsiteX44" fmla="*/ 613437 w 2464322"/>
                        <a:gd name="connsiteY44" fmla="*/ 1820912 h 2516261"/>
                        <a:gd name="connsiteX45" fmla="*/ 568193 w 2464322"/>
                        <a:gd name="connsiteY45" fmla="*/ 2006650 h 2516261"/>
                        <a:gd name="connsiteX46" fmla="*/ 508662 w 2464322"/>
                        <a:gd name="connsiteY46" fmla="*/ 2089200 h 2516261"/>
                        <a:gd name="connsiteX47" fmla="*/ 461831 w 2464322"/>
                        <a:gd name="connsiteY47" fmla="*/ 2136032 h 2516261"/>
                        <a:gd name="connsiteX48" fmla="*/ 450718 w 2464322"/>
                        <a:gd name="connsiteY48" fmla="*/ 2161431 h 2516261"/>
                        <a:gd name="connsiteX49" fmla="*/ 570574 w 2464322"/>
                        <a:gd name="connsiteY49" fmla="*/ 2280494 h 2516261"/>
                        <a:gd name="connsiteX50" fmla="*/ 797587 w 2464322"/>
                        <a:gd name="connsiteY50" fmla="*/ 2392412 h 2516261"/>
                        <a:gd name="connsiteX51" fmla="*/ 934112 w 2464322"/>
                        <a:gd name="connsiteY51" fmla="*/ 2368600 h 2516261"/>
                        <a:gd name="connsiteX52" fmla="*/ 1054762 w 2464322"/>
                        <a:gd name="connsiteY52" fmla="*/ 2368600 h 2516261"/>
                        <a:gd name="connsiteX53" fmla="*/ 1317493 w 2464322"/>
                        <a:gd name="connsiteY53" fmla="*/ 2504332 h 2516261"/>
                        <a:gd name="connsiteX54" fmla="*/ 1367499 w 2464322"/>
                        <a:gd name="connsiteY54" fmla="*/ 2506712 h 2516261"/>
                        <a:gd name="connsiteX55" fmla="*/ 1413537 w 2464322"/>
                        <a:gd name="connsiteY55" fmla="*/ 2480519 h 2516261"/>
                        <a:gd name="connsiteX56" fmla="*/ 1466718 w 2464322"/>
                        <a:gd name="connsiteY56" fmla="*/ 2359869 h 2516261"/>
                        <a:gd name="connsiteX57" fmla="*/ 1526250 w 2464322"/>
                        <a:gd name="connsiteY57" fmla="*/ 2242393 h 2516261"/>
                        <a:gd name="connsiteX58" fmla="*/ 1632612 w 2464322"/>
                        <a:gd name="connsiteY58" fmla="*/ 2197150 h 2516261"/>
                        <a:gd name="connsiteX59" fmla="*/ 1753262 w 2464322"/>
                        <a:gd name="connsiteY59" fmla="*/ 2197150 h 2516261"/>
                        <a:gd name="connsiteX60" fmla="*/ 1905662 w 2464322"/>
                        <a:gd name="connsiteY60" fmla="*/ 2247950 h 2516261"/>
                        <a:gd name="connsiteX61" fmla="*/ 2089812 w 2464322"/>
                        <a:gd name="connsiteY61" fmla="*/ 2311450 h 2516261"/>
                        <a:gd name="connsiteX62" fmla="*/ 2178712 w 2464322"/>
                        <a:gd name="connsiteY62" fmla="*/ 2286050 h 2516261"/>
                        <a:gd name="connsiteX63" fmla="*/ 2293012 w 2464322"/>
                        <a:gd name="connsiteY63" fmla="*/ 2190800 h 2516261"/>
                        <a:gd name="connsiteX64" fmla="*/ 2427950 w 2464322"/>
                        <a:gd name="connsiteY64" fmla="*/ 2007444 h 2516261"/>
                        <a:gd name="connsiteX65" fmla="*/ 2400962 w 2464322"/>
                        <a:gd name="connsiteY65" fmla="*/ 1981250 h 2516261"/>
                        <a:gd name="connsiteX66" fmla="*/ 2300156 w 2464322"/>
                        <a:gd name="connsiteY66" fmla="*/ 1943150 h 2516261"/>
                        <a:gd name="connsiteX67" fmla="*/ 2275550 w 2464322"/>
                        <a:gd name="connsiteY67" fmla="*/ 1904256 h 2516261"/>
                        <a:gd name="connsiteX68" fmla="*/ 2280312 w 2464322"/>
                        <a:gd name="connsiteY68" fmla="*/ 1809800 h 2516261"/>
                        <a:gd name="connsiteX69" fmla="*/ 2197762 w 2464322"/>
                        <a:gd name="connsiteY69" fmla="*/ 1733600 h 2516261"/>
                        <a:gd name="connsiteX70" fmla="*/ 2210462 w 2464322"/>
                        <a:gd name="connsiteY70" fmla="*/ 1689150 h 2516261"/>
                        <a:gd name="connsiteX71" fmla="*/ 2293012 w 2464322"/>
                        <a:gd name="connsiteY71" fmla="*/ 1657400 h 2516261"/>
                        <a:gd name="connsiteX72" fmla="*/ 2289837 w 2464322"/>
                        <a:gd name="connsiteY72" fmla="*/ 1619300 h 2516261"/>
                        <a:gd name="connsiteX73" fmla="*/ 2254912 w 2464322"/>
                        <a:gd name="connsiteY73" fmla="*/ 1558181 h 2516261"/>
                        <a:gd name="connsiteX74" fmla="*/ 2235862 w 2464322"/>
                        <a:gd name="connsiteY74" fmla="*/ 1435150 h 2516261"/>
                        <a:gd name="connsiteX75" fmla="*/ 2216812 w 2464322"/>
                        <a:gd name="connsiteY75" fmla="*/ 1358950 h 2516261"/>
                        <a:gd name="connsiteX76" fmla="*/ 2153312 w 2464322"/>
                        <a:gd name="connsiteY76" fmla="*/ 1314500 h 2516261"/>
                        <a:gd name="connsiteX77" fmla="*/ 2108862 w 2464322"/>
                        <a:gd name="connsiteY77" fmla="*/ 1384350 h 2516261"/>
                        <a:gd name="connsiteX78" fmla="*/ 2070762 w 2464322"/>
                        <a:gd name="connsiteY78" fmla="*/ 1416100 h 2516261"/>
                        <a:gd name="connsiteX79" fmla="*/ 2051712 w 2464322"/>
                        <a:gd name="connsiteY79" fmla="*/ 1371650 h 2516261"/>
                        <a:gd name="connsiteX80" fmla="*/ 2223162 w 2464322"/>
                        <a:gd name="connsiteY80" fmla="*/ 1104950 h 2516261"/>
                        <a:gd name="connsiteX81" fmla="*/ 2216019 w 2464322"/>
                        <a:gd name="connsiteY81" fmla="*/ 993825 h 2516261"/>
                        <a:gd name="connsiteX82" fmla="*/ 2299362 w 2464322"/>
                        <a:gd name="connsiteY82" fmla="*/ 1022400 h 2516261"/>
                        <a:gd name="connsiteX83" fmla="*/ 2337462 w 2464322"/>
                        <a:gd name="connsiteY83" fmla="*/ 936675 h 2516261"/>
                        <a:gd name="connsiteX84" fmla="*/ 2324762 w 2464322"/>
                        <a:gd name="connsiteY84" fmla="*/ 831900 h 2516261"/>
                        <a:gd name="connsiteX85" fmla="*/ 2352543 w 2464322"/>
                        <a:gd name="connsiteY85" fmla="*/ 759668 h 2516261"/>
                        <a:gd name="connsiteX86" fmla="*/ 2445412 w 2464322"/>
                        <a:gd name="connsiteY86" fmla="*/ 635050 h 2516261"/>
                        <a:gd name="connsiteX87" fmla="*/ 2439062 w 2464322"/>
                        <a:gd name="connsiteY87" fmla="*/ 565200 h 2516261"/>
                        <a:gd name="connsiteX88" fmla="*/ 2185062 w 2464322"/>
                        <a:gd name="connsiteY88" fmla="*/ 546150 h 2516261"/>
                        <a:gd name="connsiteX89" fmla="*/ 2061237 w 2464322"/>
                        <a:gd name="connsiteY89" fmla="*/ 461219 h 2516261"/>
                        <a:gd name="connsiteX90" fmla="*/ 1862006 w 2464322"/>
                        <a:gd name="connsiteY90" fmla="*/ 401687 h 2516261"/>
                        <a:gd name="connsiteX91" fmla="*/ 1800887 w 2464322"/>
                        <a:gd name="connsiteY91" fmla="*/ 336600 h 2516261"/>
                        <a:gd name="connsiteX92" fmla="*/ 1791362 w 2464322"/>
                        <a:gd name="connsiteY92" fmla="*/ 298500 h 2516261"/>
                        <a:gd name="connsiteX93" fmla="*/ 1715162 w 2464322"/>
                        <a:gd name="connsiteY93" fmla="*/ 304850 h 2516261"/>
                        <a:gd name="connsiteX94" fmla="*/ 1507993 w 2464322"/>
                        <a:gd name="connsiteY94" fmla="*/ 154831 h 2516261"/>
                        <a:gd name="connsiteX95" fmla="*/ 1435762 w 2464322"/>
                        <a:gd name="connsiteY95" fmla="*/ 76250 h 2516261"/>
                        <a:gd name="connsiteX96" fmla="*/ 1429412 w 2464322"/>
                        <a:gd name="connsiteY96" fmla="*/ 25450 h 2516261"/>
                        <a:gd name="connsiteX97" fmla="*/ 1378612 w 2464322"/>
                        <a:gd name="connsiteY97" fmla="*/ 50 h 2516261"/>
                        <a:gd name="connsiteX0" fmla="*/ 1378612 w 2464322"/>
                        <a:gd name="connsiteY0" fmla="*/ 50 h 2516261"/>
                        <a:gd name="connsiteX1" fmla="*/ 1302412 w 2464322"/>
                        <a:gd name="connsiteY1" fmla="*/ 31800 h 2516261"/>
                        <a:gd name="connsiteX2" fmla="*/ 1270662 w 2464322"/>
                        <a:gd name="connsiteY2" fmla="*/ 127050 h 2516261"/>
                        <a:gd name="connsiteX3" fmla="*/ 1232562 w 2464322"/>
                        <a:gd name="connsiteY3" fmla="*/ 247700 h 2516261"/>
                        <a:gd name="connsiteX4" fmla="*/ 1188112 w 2464322"/>
                        <a:gd name="connsiteY4" fmla="*/ 292150 h 2516261"/>
                        <a:gd name="connsiteX5" fmla="*/ 1092862 w 2464322"/>
                        <a:gd name="connsiteY5" fmla="*/ 330250 h 2516261"/>
                        <a:gd name="connsiteX6" fmla="*/ 1003962 w 2464322"/>
                        <a:gd name="connsiteY6" fmla="*/ 355650 h 2516261"/>
                        <a:gd name="connsiteX7" fmla="*/ 957925 w 2464322"/>
                        <a:gd name="connsiteY7" fmla="*/ 381050 h 2516261"/>
                        <a:gd name="connsiteX8" fmla="*/ 946018 w 2464322"/>
                        <a:gd name="connsiteY8" fmla="*/ 477888 h 2516261"/>
                        <a:gd name="connsiteX9" fmla="*/ 845212 w 2464322"/>
                        <a:gd name="connsiteY9" fmla="*/ 476300 h 2516261"/>
                        <a:gd name="connsiteX10" fmla="*/ 730912 w 2464322"/>
                        <a:gd name="connsiteY10" fmla="*/ 457250 h 2516261"/>
                        <a:gd name="connsiteX11" fmla="*/ 692812 w 2464322"/>
                        <a:gd name="connsiteY11" fmla="*/ 419150 h 2516261"/>
                        <a:gd name="connsiteX12" fmla="*/ 673762 w 2464322"/>
                        <a:gd name="connsiteY12" fmla="*/ 355650 h 2516261"/>
                        <a:gd name="connsiteX13" fmla="*/ 654712 w 2464322"/>
                        <a:gd name="connsiteY13" fmla="*/ 349300 h 2516261"/>
                        <a:gd name="connsiteX14" fmla="*/ 591212 w 2464322"/>
                        <a:gd name="connsiteY14" fmla="*/ 355650 h 2516261"/>
                        <a:gd name="connsiteX15" fmla="*/ 559462 w 2464322"/>
                        <a:gd name="connsiteY15" fmla="*/ 393750 h 2516261"/>
                        <a:gd name="connsiteX16" fmla="*/ 572162 w 2464322"/>
                        <a:gd name="connsiteY16" fmla="*/ 457250 h 2516261"/>
                        <a:gd name="connsiteX17" fmla="*/ 610262 w 2464322"/>
                        <a:gd name="connsiteY17" fmla="*/ 565200 h 2516261"/>
                        <a:gd name="connsiteX18" fmla="*/ 610262 w 2464322"/>
                        <a:gd name="connsiteY18" fmla="*/ 635050 h 2516261"/>
                        <a:gd name="connsiteX19" fmla="*/ 610262 w 2464322"/>
                        <a:gd name="connsiteY19" fmla="*/ 660450 h 2516261"/>
                        <a:gd name="connsiteX20" fmla="*/ 553112 w 2464322"/>
                        <a:gd name="connsiteY20" fmla="*/ 673150 h 2516261"/>
                        <a:gd name="connsiteX21" fmla="*/ 457862 w 2464322"/>
                        <a:gd name="connsiteY21" fmla="*/ 654100 h 2516261"/>
                        <a:gd name="connsiteX22" fmla="*/ 330862 w 2464322"/>
                        <a:gd name="connsiteY22" fmla="*/ 590600 h 2516261"/>
                        <a:gd name="connsiteX23" fmla="*/ 222912 w 2464322"/>
                        <a:gd name="connsiteY23" fmla="*/ 577900 h 2516261"/>
                        <a:gd name="connsiteX24" fmla="*/ 89562 w 2464322"/>
                        <a:gd name="connsiteY24" fmla="*/ 584250 h 2516261"/>
                        <a:gd name="connsiteX25" fmla="*/ 38762 w 2464322"/>
                        <a:gd name="connsiteY25" fmla="*/ 635050 h 2516261"/>
                        <a:gd name="connsiteX26" fmla="*/ 7012 w 2464322"/>
                        <a:gd name="connsiteY26" fmla="*/ 685850 h 2516261"/>
                        <a:gd name="connsiteX27" fmla="*/ 7012 w 2464322"/>
                        <a:gd name="connsiteY27" fmla="*/ 762050 h 2516261"/>
                        <a:gd name="connsiteX28" fmla="*/ 83212 w 2464322"/>
                        <a:gd name="connsiteY28" fmla="*/ 850950 h 2516261"/>
                        <a:gd name="connsiteX29" fmla="*/ 261012 w 2464322"/>
                        <a:gd name="connsiteY29" fmla="*/ 908100 h 2516261"/>
                        <a:gd name="connsiteX30" fmla="*/ 413412 w 2464322"/>
                        <a:gd name="connsiteY30" fmla="*/ 1003350 h 2516261"/>
                        <a:gd name="connsiteX31" fmla="*/ 457862 w 2464322"/>
                        <a:gd name="connsiteY31" fmla="*/ 1124000 h 2516261"/>
                        <a:gd name="connsiteX32" fmla="*/ 476912 w 2464322"/>
                        <a:gd name="connsiteY32" fmla="*/ 1238300 h 2516261"/>
                        <a:gd name="connsiteX33" fmla="*/ 603912 w 2464322"/>
                        <a:gd name="connsiteY33" fmla="*/ 1327200 h 2516261"/>
                        <a:gd name="connsiteX34" fmla="*/ 642012 w 2464322"/>
                        <a:gd name="connsiteY34" fmla="*/ 1384350 h 2516261"/>
                        <a:gd name="connsiteX35" fmla="*/ 635662 w 2464322"/>
                        <a:gd name="connsiteY35" fmla="*/ 1416100 h 2516261"/>
                        <a:gd name="connsiteX36" fmla="*/ 565812 w 2464322"/>
                        <a:gd name="connsiteY36" fmla="*/ 1435150 h 2516261"/>
                        <a:gd name="connsiteX37" fmla="*/ 635662 w 2464322"/>
                        <a:gd name="connsiteY37" fmla="*/ 1492300 h 2516261"/>
                        <a:gd name="connsiteX38" fmla="*/ 707893 w 2464322"/>
                        <a:gd name="connsiteY38" fmla="*/ 1564531 h 2516261"/>
                        <a:gd name="connsiteX39" fmla="*/ 746787 w 2464322"/>
                        <a:gd name="connsiteY39" fmla="*/ 1686769 h 2516261"/>
                        <a:gd name="connsiteX40" fmla="*/ 694400 w 2464322"/>
                        <a:gd name="connsiteY40" fmla="*/ 1581200 h 2516261"/>
                        <a:gd name="connsiteX41" fmla="*/ 654712 w 2464322"/>
                        <a:gd name="connsiteY41" fmla="*/ 1555800 h 2516261"/>
                        <a:gd name="connsiteX42" fmla="*/ 603912 w 2464322"/>
                        <a:gd name="connsiteY42" fmla="*/ 1587550 h 2516261"/>
                        <a:gd name="connsiteX43" fmla="*/ 597562 w 2464322"/>
                        <a:gd name="connsiteY43" fmla="*/ 1651050 h 2516261"/>
                        <a:gd name="connsiteX44" fmla="*/ 613437 w 2464322"/>
                        <a:gd name="connsiteY44" fmla="*/ 1820912 h 2516261"/>
                        <a:gd name="connsiteX45" fmla="*/ 568193 w 2464322"/>
                        <a:gd name="connsiteY45" fmla="*/ 2006650 h 2516261"/>
                        <a:gd name="connsiteX46" fmla="*/ 508662 w 2464322"/>
                        <a:gd name="connsiteY46" fmla="*/ 2089200 h 2516261"/>
                        <a:gd name="connsiteX47" fmla="*/ 461831 w 2464322"/>
                        <a:gd name="connsiteY47" fmla="*/ 2136032 h 2516261"/>
                        <a:gd name="connsiteX48" fmla="*/ 450718 w 2464322"/>
                        <a:gd name="connsiteY48" fmla="*/ 2161431 h 2516261"/>
                        <a:gd name="connsiteX49" fmla="*/ 570574 w 2464322"/>
                        <a:gd name="connsiteY49" fmla="*/ 2280494 h 2516261"/>
                        <a:gd name="connsiteX50" fmla="*/ 797587 w 2464322"/>
                        <a:gd name="connsiteY50" fmla="*/ 2392412 h 2516261"/>
                        <a:gd name="connsiteX51" fmla="*/ 934112 w 2464322"/>
                        <a:gd name="connsiteY51" fmla="*/ 2368600 h 2516261"/>
                        <a:gd name="connsiteX52" fmla="*/ 1054762 w 2464322"/>
                        <a:gd name="connsiteY52" fmla="*/ 2368600 h 2516261"/>
                        <a:gd name="connsiteX53" fmla="*/ 1317493 w 2464322"/>
                        <a:gd name="connsiteY53" fmla="*/ 2504332 h 2516261"/>
                        <a:gd name="connsiteX54" fmla="*/ 1367499 w 2464322"/>
                        <a:gd name="connsiteY54" fmla="*/ 2506712 h 2516261"/>
                        <a:gd name="connsiteX55" fmla="*/ 1413537 w 2464322"/>
                        <a:gd name="connsiteY55" fmla="*/ 2480519 h 2516261"/>
                        <a:gd name="connsiteX56" fmla="*/ 1466718 w 2464322"/>
                        <a:gd name="connsiteY56" fmla="*/ 2359869 h 2516261"/>
                        <a:gd name="connsiteX57" fmla="*/ 1526250 w 2464322"/>
                        <a:gd name="connsiteY57" fmla="*/ 2242393 h 2516261"/>
                        <a:gd name="connsiteX58" fmla="*/ 1632612 w 2464322"/>
                        <a:gd name="connsiteY58" fmla="*/ 2197150 h 2516261"/>
                        <a:gd name="connsiteX59" fmla="*/ 1753262 w 2464322"/>
                        <a:gd name="connsiteY59" fmla="*/ 2197150 h 2516261"/>
                        <a:gd name="connsiteX60" fmla="*/ 1905662 w 2464322"/>
                        <a:gd name="connsiteY60" fmla="*/ 2247950 h 2516261"/>
                        <a:gd name="connsiteX61" fmla="*/ 2089812 w 2464322"/>
                        <a:gd name="connsiteY61" fmla="*/ 2311450 h 2516261"/>
                        <a:gd name="connsiteX62" fmla="*/ 2178712 w 2464322"/>
                        <a:gd name="connsiteY62" fmla="*/ 2286050 h 2516261"/>
                        <a:gd name="connsiteX63" fmla="*/ 2293012 w 2464322"/>
                        <a:gd name="connsiteY63" fmla="*/ 2190800 h 2516261"/>
                        <a:gd name="connsiteX64" fmla="*/ 2427950 w 2464322"/>
                        <a:gd name="connsiteY64" fmla="*/ 2007444 h 2516261"/>
                        <a:gd name="connsiteX65" fmla="*/ 2400962 w 2464322"/>
                        <a:gd name="connsiteY65" fmla="*/ 1981250 h 2516261"/>
                        <a:gd name="connsiteX66" fmla="*/ 2300156 w 2464322"/>
                        <a:gd name="connsiteY66" fmla="*/ 1943150 h 2516261"/>
                        <a:gd name="connsiteX67" fmla="*/ 2275550 w 2464322"/>
                        <a:gd name="connsiteY67" fmla="*/ 1904256 h 2516261"/>
                        <a:gd name="connsiteX68" fmla="*/ 2280312 w 2464322"/>
                        <a:gd name="connsiteY68" fmla="*/ 1809800 h 2516261"/>
                        <a:gd name="connsiteX69" fmla="*/ 2197762 w 2464322"/>
                        <a:gd name="connsiteY69" fmla="*/ 1733600 h 2516261"/>
                        <a:gd name="connsiteX70" fmla="*/ 2210462 w 2464322"/>
                        <a:gd name="connsiteY70" fmla="*/ 1689150 h 2516261"/>
                        <a:gd name="connsiteX71" fmla="*/ 2293012 w 2464322"/>
                        <a:gd name="connsiteY71" fmla="*/ 1657400 h 2516261"/>
                        <a:gd name="connsiteX72" fmla="*/ 2289837 w 2464322"/>
                        <a:gd name="connsiteY72" fmla="*/ 1619300 h 2516261"/>
                        <a:gd name="connsiteX73" fmla="*/ 2254912 w 2464322"/>
                        <a:gd name="connsiteY73" fmla="*/ 1558181 h 2516261"/>
                        <a:gd name="connsiteX74" fmla="*/ 2235862 w 2464322"/>
                        <a:gd name="connsiteY74" fmla="*/ 1435150 h 2516261"/>
                        <a:gd name="connsiteX75" fmla="*/ 2216812 w 2464322"/>
                        <a:gd name="connsiteY75" fmla="*/ 1358950 h 2516261"/>
                        <a:gd name="connsiteX76" fmla="*/ 2153312 w 2464322"/>
                        <a:gd name="connsiteY76" fmla="*/ 1314500 h 2516261"/>
                        <a:gd name="connsiteX77" fmla="*/ 2108862 w 2464322"/>
                        <a:gd name="connsiteY77" fmla="*/ 1384350 h 2516261"/>
                        <a:gd name="connsiteX78" fmla="*/ 2070762 w 2464322"/>
                        <a:gd name="connsiteY78" fmla="*/ 1416100 h 2516261"/>
                        <a:gd name="connsiteX79" fmla="*/ 2051712 w 2464322"/>
                        <a:gd name="connsiteY79" fmla="*/ 1371650 h 2516261"/>
                        <a:gd name="connsiteX80" fmla="*/ 2223162 w 2464322"/>
                        <a:gd name="connsiteY80" fmla="*/ 1104950 h 2516261"/>
                        <a:gd name="connsiteX81" fmla="*/ 2216019 w 2464322"/>
                        <a:gd name="connsiteY81" fmla="*/ 993825 h 2516261"/>
                        <a:gd name="connsiteX82" fmla="*/ 2299362 w 2464322"/>
                        <a:gd name="connsiteY82" fmla="*/ 1022400 h 2516261"/>
                        <a:gd name="connsiteX83" fmla="*/ 2337462 w 2464322"/>
                        <a:gd name="connsiteY83" fmla="*/ 936675 h 2516261"/>
                        <a:gd name="connsiteX84" fmla="*/ 2324762 w 2464322"/>
                        <a:gd name="connsiteY84" fmla="*/ 831900 h 2516261"/>
                        <a:gd name="connsiteX85" fmla="*/ 2352543 w 2464322"/>
                        <a:gd name="connsiteY85" fmla="*/ 759668 h 2516261"/>
                        <a:gd name="connsiteX86" fmla="*/ 2445412 w 2464322"/>
                        <a:gd name="connsiteY86" fmla="*/ 635050 h 2516261"/>
                        <a:gd name="connsiteX87" fmla="*/ 2439062 w 2464322"/>
                        <a:gd name="connsiteY87" fmla="*/ 565200 h 2516261"/>
                        <a:gd name="connsiteX88" fmla="*/ 2185062 w 2464322"/>
                        <a:gd name="connsiteY88" fmla="*/ 546150 h 2516261"/>
                        <a:gd name="connsiteX89" fmla="*/ 2061237 w 2464322"/>
                        <a:gd name="connsiteY89" fmla="*/ 461219 h 2516261"/>
                        <a:gd name="connsiteX90" fmla="*/ 1862006 w 2464322"/>
                        <a:gd name="connsiteY90" fmla="*/ 401687 h 2516261"/>
                        <a:gd name="connsiteX91" fmla="*/ 1800887 w 2464322"/>
                        <a:gd name="connsiteY91" fmla="*/ 336600 h 2516261"/>
                        <a:gd name="connsiteX92" fmla="*/ 1791362 w 2464322"/>
                        <a:gd name="connsiteY92" fmla="*/ 298500 h 2516261"/>
                        <a:gd name="connsiteX93" fmla="*/ 1715162 w 2464322"/>
                        <a:gd name="connsiteY93" fmla="*/ 304850 h 2516261"/>
                        <a:gd name="connsiteX94" fmla="*/ 1507993 w 2464322"/>
                        <a:gd name="connsiteY94" fmla="*/ 154831 h 2516261"/>
                        <a:gd name="connsiteX95" fmla="*/ 1435762 w 2464322"/>
                        <a:gd name="connsiteY95" fmla="*/ 76250 h 2516261"/>
                        <a:gd name="connsiteX96" fmla="*/ 1429412 w 2464322"/>
                        <a:gd name="connsiteY96" fmla="*/ 25450 h 2516261"/>
                        <a:gd name="connsiteX97" fmla="*/ 1378612 w 2464322"/>
                        <a:gd name="connsiteY97" fmla="*/ 50 h 2516261"/>
                        <a:gd name="connsiteX0" fmla="*/ 1378612 w 2464322"/>
                        <a:gd name="connsiteY0" fmla="*/ 50 h 2516261"/>
                        <a:gd name="connsiteX1" fmla="*/ 1302412 w 2464322"/>
                        <a:gd name="connsiteY1" fmla="*/ 31800 h 2516261"/>
                        <a:gd name="connsiteX2" fmla="*/ 1270662 w 2464322"/>
                        <a:gd name="connsiteY2" fmla="*/ 127050 h 2516261"/>
                        <a:gd name="connsiteX3" fmla="*/ 1232562 w 2464322"/>
                        <a:gd name="connsiteY3" fmla="*/ 247700 h 2516261"/>
                        <a:gd name="connsiteX4" fmla="*/ 1188112 w 2464322"/>
                        <a:gd name="connsiteY4" fmla="*/ 292150 h 2516261"/>
                        <a:gd name="connsiteX5" fmla="*/ 1092862 w 2464322"/>
                        <a:gd name="connsiteY5" fmla="*/ 330250 h 2516261"/>
                        <a:gd name="connsiteX6" fmla="*/ 1003962 w 2464322"/>
                        <a:gd name="connsiteY6" fmla="*/ 355650 h 2516261"/>
                        <a:gd name="connsiteX7" fmla="*/ 957925 w 2464322"/>
                        <a:gd name="connsiteY7" fmla="*/ 381050 h 2516261"/>
                        <a:gd name="connsiteX8" fmla="*/ 946018 w 2464322"/>
                        <a:gd name="connsiteY8" fmla="*/ 477888 h 2516261"/>
                        <a:gd name="connsiteX9" fmla="*/ 845212 w 2464322"/>
                        <a:gd name="connsiteY9" fmla="*/ 476300 h 2516261"/>
                        <a:gd name="connsiteX10" fmla="*/ 730912 w 2464322"/>
                        <a:gd name="connsiteY10" fmla="*/ 457250 h 2516261"/>
                        <a:gd name="connsiteX11" fmla="*/ 692812 w 2464322"/>
                        <a:gd name="connsiteY11" fmla="*/ 419150 h 2516261"/>
                        <a:gd name="connsiteX12" fmla="*/ 673762 w 2464322"/>
                        <a:gd name="connsiteY12" fmla="*/ 355650 h 2516261"/>
                        <a:gd name="connsiteX13" fmla="*/ 654712 w 2464322"/>
                        <a:gd name="connsiteY13" fmla="*/ 349300 h 2516261"/>
                        <a:gd name="connsiteX14" fmla="*/ 591212 w 2464322"/>
                        <a:gd name="connsiteY14" fmla="*/ 355650 h 2516261"/>
                        <a:gd name="connsiteX15" fmla="*/ 559462 w 2464322"/>
                        <a:gd name="connsiteY15" fmla="*/ 393750 h 2516261"/>
                        <a:gd name="connsiteX16" fmla="*/ 572162 w 2464322"/>
                        <a:gd name="connsiteY16" fmla="*/ 457250 h 2516261"/>
                        <a:gd name="connsiteX17" fmla="*/ 610262 w 2464322"/>
                        <a:gd name="connsiteY17" fmla="*/ 565200 h 2516261"/>
                        <a:gd name="connsiteX18" fmla="*/ 610262 w 2464322"/>
                        <a:gd name="connsiteY18" fmla="*/ 635050 h 2516261"/>
                        <a:gd name="connsiteX19" fmla="*/ 610262 w 2464322"/>
                        <a:gd name="connsiteY19" fmla="*/ 660450 h 2516261"/>
                        <a:gd name="connsiteX20" fmla="*/ 553112 w 2464322"/>
                        <a:gd name="connsiteY20" fmla="*/ 673150 h 2516261"/>
                        <a:gd name="connsiteX21" fmla="*/ 457862 w 2464322"/>
                        <a:gd name="connsiteY21" fmla="*/ 654100 h 2516261"/>
                        <a:gd name="connsiteX22" fmla="*/ 330862 w 2464322"/>
                        <a:gd name="connsiteY22" fmla="*/ 590600 h 2516261"/>
                        <a:gd name="connsiteX23" fmla="*/ 222912 w 2464322"/>
                        <a:gd name="connsiteY23" fmla="*/ 577900 h 2516261"/>
                        <a:gd name="connsiteX24" fmla="*/ 89562 w 2464322"/>
                        <a:gd name="connsiteY24" fmla="*/ 584250 h 2516261"/>
                        <a:gd name="connsiteX25" fmla="*/ 38762 w 2464322"/>
                        <a:gd name="connsiteY25" fmla="*/ 635050 h 2516261"/>
                        <a:gd name="connsiteX26" fmla="*/ 7012 w 2464322"/>
                        <a:gd name="connsiteY26" fmla="*/ 685850 h 2516261"/>
                        <a:gd name="connsiteX27" fmla="*/ 7012 w 2464322"/>
                        <a:gd name="connsiteY27" fmla="*/ 762050 h 2516261"/>
                        <a:gd name="connsiteX28" fmla="*/ 83212 w 2464322"/>
                        <a:gd name="connsiteY28" fmla="*/ 850950 h 2516261"/>
                        <a:gd name="connsiteX29" fmla="*/ 261012 w 2464322"/>
                        <a:gd name="connsiteY29" fmla="*/ 908100 h 2516261"/>
                        <a:gd name="connsiteX30" fmla="*/ 413412 w 2464322"/>
                        <a:gd name="connsiteY30" fmla="*/ 1003350 h 2516261"/>
                        <a:gd name="connsiteX31" fmla="*/ 457862 w 2464322"/>
                        <a:gd name="connsiteY31" fmla="*/ 1124000 h 2516261"/>
                        <a:gd name="connsiteX32" fmla="*/ 476912 w 2464322"/>
                        <a:gd name="connsiteY32" fmla="*/ 1238300 h 2516261"/>
                        <a:gd name="connsiteX33" fmla="*/ 603912 w 2464322"/>
                        <a:gd name="connsiteY33" fmla="*/ 1327200 h 2516261"/>
                        <a:gd name="connsiteX34" fmla="*/ 642012 w 2464322"/>
                        <a:gd name="connsiteY34" fmla="*/ 1384350 h 2516261"/>
                        <a:gd name="connsiteX35" fmla="*/ 635662 w 2464322"/>
                        <a:gd name="connsiteY35" fmla="*/ 1416100 h 2516261"/>
                        <a:gd name="connsiteX36" fmla="*/ 599149 w 2464322"/>
                        <a:gd name="connsiteY36" fmla="*/ 1439912 h 2516261"/>
                        <a:gd name="connsiteX37" fmla="*/ 635662 w 2464322"/>
                        <a:gd name="connsiteY37" fmla="*/ 1492300 h 2516261"/>
                        <a:gd name="connsiteX38" fmla="*/ 707893 w 2464322"/>
                        <a:gd name="connsiteY38" fmla="*/ 1564531 h 2516261"/>
                        <a:gd name="connsiteX39" fmla="*/ 746787 w 2464322"/>
                        <a:gd name="connsiteY39" fmla="*/ 1686769 h 2516261"/>
                        <a:gd name="connsiteX40" fmla="*/ 694400 w 2464322"/>
                        <a:gd name="connsiteY40" fmla="*/ 1581200 h 2516261"/>
                        <a:gd name="connsiteX41" fmla="*/ 654712 w 2464322"/>
                        <a:gd name="connsiteY41" fmla="*/ 1555800 h 2516261"/>
                        <a:gd name="connsiteX42" fmla="*/ 603912 w 2464322"/>
                        <a:gd name="connsiteY42" fmla="*/ 1587550 h 2516261"/>
                        <a:gd name="connsiteX43" fmla="*/ 597562 w 2464322"/>
                        <a:gd name="connsiteY43" fmla="*/ 1651050 h 2516261"/>
                        <a:gd name="connsiteX44" fmla="*/ 613437 w 2464322"/>
                        <a:gd name="connsiteY44" fmla="*/ 1820912 h 2516261"/>
                        <a:gd name="connsiteX45" fmla="*/ 568193 w 2464322"/>
                        <a:gd name="connsiteY45" fmla="*/ 2006650 h 2516261"/>
                        <a:gd name="connsiteX46" fmla="*/ 508662 w 2464322"/>
                        <a:gd name="connsiteY46" fmla="*/ 2089200 h 2516261"/>
                        <a:gd name="connsiteX47" fmla="*/ 461831 w 2464322"/>
                        <a:gd name="connsiteY47" fmla="*/ 2136032 h 2516261"/>
                        <a:gd name="connsiteX48" fmla="*/ 450718 w 2464322"/>
                        <a:gd name="connsiteY48" fmla="*/ 2161431 h 2516261"/>
                        <a:gd name="connsiteX49" fmla="*/ 570574 w 2464322"/>
                        <a:gd name="connsiteY49" fmla="*/ 2280494 h 2516261"/>
                        <a:gd name="connsiteX50" fmla="*/ 797587 w 2464322"/>
                        <a:gd name="connsiteY50" fmla="*/ 2392412 h 2516261"/>
                        <a:gd name="connsiteX51" fmla="*/ 934112 w 2464322"/>
                        <a:gd name="connsiteY51" fmla="*/ 2368600 h 2516261"/>
                        <a:gd name="connsiteX52" fmla="*/ 1054762 w 2464322"/>
                        <a:gd name="connsiteY52" fmla="*/ 2368600 h 2516261"/>
                        <a:gd name="connsiteX53" fmla="*/ 1317493 w 2464322"/>
                        <a:gd name="connsiteY53" fmla="*/ 2504332 h 2516261"/>
                        <a:gd name="connsiteX54" fmla="*/ 1367499 w 2464322"/>
                        <a:gd name="connsiteY54" fmla="*/ 2506712 h 2516261"/>
                        <a:gd name="connsiteX55" fmla="*/ 1413537 w 2464322"/>
                        <a:gd name="connsiteY55" fmla="*/ 2480519 h 2516261"/>
                        <a:gd name="connsiteX56" fmla="*/ 1466718 w 2464322"/>
                        <a:gd name="connsiteY56" fmla="*/ 2359869 h 2516261"/>
                        <a:gd name="connsiteX57" fmla="*/ 1526250 w 2464322"/>
                        <a:gd name="connsiteY57" fmla="*/ 2242393 h 2516261"/>
                        <a:gd name="connsiteX58" fmla="*/ 1632612 w 2464322"/>
                        <a:gd name="connsiteY58" fmla="*/ 2197150 h 2516261"/>
                        <a:gd name="connsiteX59" fmla="*/ 1753262 w 2464322"/>
                        <a:gd name="connsiteY59" fmla="*/ 2197150 h 2516261"/>
                        <a:gd name="connsiteX60" fmla="*/ 1905662 w 2464322"/>
                        <a:gd name="connsiteY60" fmla="*/ 2247950 h 2516261"/>
                        <a:gd name="connsiteX61" fmla="*/ 2089812 w 2464322"/>
                        <a:gd name="connsiteY61" fmla="*/ 2311450 h 2516261"/>
                        <a:gd name="connsiteX62" fmla="*/ 2178712 w 2464322"/>
                        <a:gd name="connsiteY62" fmla="*/ 2286050 h 2516261"/>
                        <a:gd name="connsiteX63" fmla="*/ 2293012 w 2464322"/>
                        <a:gd name="connsiteY63" fmla="*/ 2190800 h 2516261"/>
                        <a:gd name="connsiteX64" fmla="*/ 2427950 w 2464322"/>
                        <a:gd name="connsiteY64" fmla="*/ 2007444 h 2516261"/>
                        <a:gd name="connsiteX65" fmla="*/ 2400962 w 2464322"/>
                        <a:gd name="connsiteY65" fmla="*/ 1981250 h 2516261"/>
                        <a:gd name="connsiteX66" fmla="*/ 2300156 w 2464322"/>
                        <a:gd name="connsiteY66" fmla="*/ 1943150 h 2516261"/>
                        <a:gd name="connsiteX67" fmla="*/ 2275550 w 2464322"/>
                        <a:gd name="connsiteY67" fmla="*/ 1904256 h 2516261"/>
                        <a:gd name="connsiteX68" fmla="*/ 2280312 w 2464322"/>
                        <a:gd name="connsiteY68" fmla="*/ 1809800 h 2516261"/>
                        <a:gd name="connsiteX69" fmla="*/ 2197762 w 2464322"/>
                        <a:gd name="connsiteY69" fmla="*/ 1733600 h 2516261"/>
                        <a:gd name="connsiteX70" fmla="*/ 2210462 w 2464322"/>
                        <a:gd name="connsiteY70" fmla="*/ 1689150 h 2516261"/>
                        <a:gd name="connsiteX71" fmla="*/ 2293012 w 2464322"/>
                        <a:gd name="connsiteY71" fmla="*/ 1657400 h 2516261"/>
                        <a:gd name="connsiteX72" fmla="*/ 2289837 w 2464322"/>
                        <a:gd name="connsiteY72" fmla="*/ 1619300 h 2516261"/>
                        <a:gd name="connsiteX73" fmla="*/ 2254912 w 2464322"/>
                        <a:gd name="connsiteY73" fmla="*/ 1558181 h 2516261"/>
                        <a:gd name="connsiteX74" fmla="*/ 2235862 w 2464322"/>
                        <a:gd name="connsiteY74" fmla="*/ 1435150 h 2516261"/>
                        <a:gd name="connsiteX75" fmla="*/ 2216812 w 2464322"/>
                        <a:gd name="connsiteY75" fmla="*/ 1358950 h 2516261"/>
                        <a:gd name="connsiteX76" fmla="*/ 2153312 w 2464322"/>
                        <a:gd name="connsiteY76" fmla="*/ 1314500 h 2516261"/>
                        <a:gd name="connsiteX77" fmla="*/ 2108862 w 2464322"/>
                        <a:gd name="connsiteY77" fmla="*/ 1384350 h 2516261"/>
                        <a:gd name="connsiteX78" fmla="*/ 2070762 w 2464322"/>
                        <a:gd name="connsiteY78" fmla="*/ 1416100 h 2516261"/>
                        <a:gd name="connsiteX79" fmla="*/ 2051712 w 2464322"/>
                        <a:gd name="connsiteY79" fmla="*/ 1371650 h 2516261"/>
                        <a:gd name="connsiteX80" fmla="*/ 2223162 w 2464322"/>
                        <a:gd name="connsiteY80" fmla="*/ 1104950 h 2516261"/>
                        <a:gd name="connsiteX81" fmla="*/ 2216019 w 2464322"/>
                        <a:gd name="connsiteY81" fmla="*/ 993825 h 2516261"/>
                        <a:gd name="connsiteX82" fmla="*/ 2299362 w 2464322"/>
                        <a:gd name="connsiteY82" fmla="*/ 1022400 h 2516261"/>
                        <a:gd name="connsiteX83" fmla="*/ 2337462 w 2464322"/>
                        <a:gd name="connsiteY83" fmla="*/ 936675 h 2516261"/>
                        <a:gd name="connsiteX84" fmla="*/ 2324762 w 2464322"/>
                        <a:gd name="connsiteY84" fmla="*/ 831900 h 2516261"/>
                        <a:gd name="connsiteX85" fmla="*/ 2352543 w 2464322"/>
                        <a:gd name="connsiteY85" fmla="*/ 759668 h 2516261"/>
                        <a:gd name="connsiteX86" fmla="*/ 2445412 w 2464322"/>
                        <a:gd name="connsiteY86" fmla="*/ 635050 h 2516261"/>
                        <a:gd name="connsiteX87" fmla="*/ 2439062 w 2464322"/>
                        <a:gd name="connsiteY87" fmla="*/ 565200 h 2516261"/>
                        <a:gd name="connsiteX88" fmla="*/ 2185062 w 2464322"/>
                        <a:gd name="connsiteY88" fmla="*/ 546150 h 2516261"/>
                        <a:gd name="connsiteX89" fmla="*/ 2061237 w 2464322"/>
                        <a:gd name="connsiteY89" fmla="*/ 461219 h 2516261"/>
                        <a:gd name="connsiteX90" fmla="*/ 1862006 w 2464322"/>
                        <a:gd name="connsiteY90" fmla="*/ 401687 h 2516261"/>
                        <a:gd name="connsiteX91" fmla="*/ 1800887 w 2464322"/>
                        <a:gd name="connsiteY91" fmla="*/ 336600 h 2516261"/>
                        <a:gd name="connsiteX92" fmla="*/ 1791362 w 2464322"/>
                        <a:gd name="connsiteY92" fmla="*/ 298500 h 2516261"/>
                        <a:gd name="connsiteX93" fmla="*/ 1715162 w 2464322"/>
                        <a:gd name="connsiteY93" fmla="*/ 304850 h 2516261"/>
                        <a:gd name="connsiteX94" fmla="*/ 1507993 w 2464322"/>
                        <a:gd name="connsiteY94" fmla="*/ 154831 h 2516261"/>
                        <a:gd name="connsiteX95" fmla="*/ 1435762 w 2464322"/>
                        <a:gd name="connsiteY95" fmla="*/ 76250 h 2516261"/>
                        <a:gd name="connsiteX96" fmla="*/ 1429412 w 2464322"/>
                        <a:gd name="connsiteY96" fmla="*/ 25450 h 2516261"/>
                        <a:gd name="connsiteX97" fmla="*/ 1378612 w 2464322"/>
                        <a:gd name="connsiteY97" fmla="*/ 50 h 2516261"/>
                        <a:gd name="connsiteX0" fmla="*/ 1377949 w 2463659"/>
                        <a:gd name="connsiteY0" fmla="*/ 50 h 2516261"/>
                        <a:gd name="connsiteX1" fmla="*/ 1301749 w 2463659"/>
                        <a:gd name="connsiteY1" fmla="*/ 31800 h 2516261"/>
                        <a:gd name="connsiteX2" fmla="*/ 1269999 w 2463659"/>
                        <a:gd name="connsiteY2" fmla="*/ 127050 h 2516261"/>
                        <a:gd name="connsiteX3" fmla="*/ 1231899 w 2463659"/>
                        <a:gd name="connsiteY3" fmla="*/ 247700 h 2516261"/>
                        <a:gd name="connsiteX4" fmla="*/ 1187449 w 2463659"/>
                        <a:gd name="connsiteY4" fmla="*/ 292150 h 2516261"/>
                        <a:gd name="connsiteX5" fmla="*/ 1092199 w 2463659"/>
                        <a:gd name="connsiteY5" fmla="*/ 330250 h 2516261"/>
                        <a:gd name="connsiteX6" fmla="*/ 1003299 w 2463659"/>
                        <a:gd name="connsiteY6" fmla="*/ 355650 h 2516261"/>
                        <a:gd name="connsiteX7" fmla="*/ 957262 w 2463659"/>
                        <a:gd name="connsiteY7" fmla="*/ 381050 h 2516261"/>
                        <a:gd name="connsiteX8" fmla="*/ 945355 w 2463659"/>
                        <a:gd name="connsiteY8" fmla="*/ 477888 h 2516261"/>
                        <a:gd name="connsiteX9" fmla="*/ 844549 w 2463659"/>
                        <a:gd name="connsiteY9" fmla="*/ 476300 h 2516261"/>
                        <a:gd name="connsiteX10" fmla="*/ 730249 w 2463659"/>
                        <a:gd name="connsiteY10" fmla="*/ 457250 h 2516261"/>
                        <a:gd name="connsiteX11" fmla="*/ 692149 w 2463659"/>
                        <a:gd name="connsiteY11" fmla="*/ 419150 h 2516261"/>
                        <a:gd name="connsiteX12" fmla="*/ 673099 w 2463659"/>
                        <a:gd name="connsiteY12" fmla="*/ 355650 h 2516261"/>
                        <a:gd name="connsiteX13" fmla="*/ 654049 w 2463659"/>
                        <a:gd name="connsiteY13" fmla="*/ 349300 h 2516261"/>
                        <a:gd name="connsiteX14" fmla="*/ 590549 w 2463659"/>
                        <a:gd name="connsiteY14" fmla="*/ 355650 h 2516261"/>
                        <a:gd name="connsiteX15" fmla="*/ 558799 w 2463659"/>
                        <a:gd name="connsiteY15" fmla="*/ 393750 h 2516261"/>
                        <a:gd name="connsiteX16" fmla="*/ 571499 w 2463659"/>
                        <a:gd name="connsiteY16" fmla="*/ 457250 h 2516261"/>
                        <a:gd name="connsiteX17" fmla="*/ 609599 w 2463659"/>
                        <a:gd name="connsiteY17" fmla="*/ 565200 h 2516261"/>
                        <a:gd name="connsiteX18" fmla="*/ 609599 w 2463659"/>
                        <a:gd name="connsiteY18" fmla="*/ 635050 h 2516261"/>
                        <a:gd name="connsiteX19" fmla="*/ 609599 w 2463659"/>
                        <a:gd name="connsiteY19" fmla="*/ 660450 h 2516261"/>
                        <a:gd name="connsiteX20" fmla="*/ 552449 w 2463659"/>
                        <a:gd name="connsiteY20" fmla="*/ 673150 h 2516261"/>
                        <a:gd name="connsiteX21" fmla="*/ 457199 w 2463659"/>
                        <a:gd name="connsiteY21" fmla="*/ 654100 h 2516261"/>
                        <a:gd name="connsiteX22" fmla="*/ 330199 w 2463659"/>
                        <a:gd name="connsiteY22" fmla="*/ 590600 h 2516261"/>
                        <a:gd name="connsiteX23" fmla="*/ 222249 w 2463659"/>
                        <a:gd name="connsiteY23" fmla="*/ 577900 h 2516261"/>
                        <a:gd name="connsiteX24" fmla="*/ 88899 w 2463659"/>
                        <a:gd name="connsiteY24" fmla="*/ 584250 h 2516261"/>
                        <a:gd name="connsiteX25" fmla="*/ 23812 w 2463659"/>
                        <a:gd name="connsiteY25" fmla="*/ 637432 h 2516261"/>
                        <a:gd name="connsiteX26" fmla="*/ 6349 w 2463659"/>
                        <a:gd name="connsiteY26" fmla="*/ 685850 h 2516261"/>
                        <a:gd name="connsiteX27" fmla="*/ 6349 w 2463659"/>
                        <a:gd name="connsiteY27" fmla="*/ 762050 h 2516261"/>
                        <a:gd name="connsiteX28" fmla="*/ 82549 w 2463659"/>
                        <a:gd name="connsiteY28" fmla="*/ 850950 h 2516261"/>
                        <a:gd name="connsiteX29" fmla="*/ 260349 w 2463659"/>
                        <a:gd name="connsiteY29" fmla="*/ 908100 h 2516261"/>
                        <a:gd name="connsiteX30" fmla="*/ 412749 w 2463659"/>
                        <a:gd name="connsiteY30" fmla="*/ 1003350 h 2516261"/>
                        <a:gd name="connsiteX31" fmla="*/ 457199 w 2463659"/>
                        <a:gd name="connsiteY31" fmla="*/ 1124000 h 2516261"/>
                        <a:gd name="connsiteX32" fmla="*/ 476249 w 2463659"/>
                        <a:gd name="connsiteY32" fmla="*/ 1238300 h 2516261"/>
                        <a:gd name="connsiteX33" fmla="*/ 603249 w 2463659"/>
                        <a:gd name="connsiteY33" fmla="*/ 1327200 h 2516261"/>
                        <a:gd name="connsiteX34" fmla="*/ 641349 w 2463659"/>
                        <a:gd name="connsiteY34" fmla="*/ 1384350 h 2516261"/>
                        <a:gd name="connsiteX35" fmla="*/ 634999 w 2463659"/>
                        <a:gd name="connsiteY35" fmla="*/ 1416100 h 2516261"/>
                        <a:gd name="connsiteX36" fmla="*/ 598486 w 2463659"/>
                        <a:gd name="connsiteY36" fmla="*/ 1439912 h 2516261"/>
                        <a:gd name="connsiteX37" fmla="*/ 634999 w 2463659"/>
                        <a:gd name="connsiteY37" fmla="*/ 1492300 h 2516261"/>
                        <a:gd name="connsiteX38" fmla="*/ 707230 w 2463659"/>
                        <a:gd name="connsiteY38" fmla="*/ 1564531 h 2516261"/>
                        <a:gd name="connsiteX39" fmla="*/ 746124 w 2463659"/>
                        <a:gd name="connsiteY39" fmla="*/ 1686769 h 2516261"/>
                        <a:gd name="connsiteX40" fmla="*/ 693737 w 2463659"/>
                        <a:gd name="connsiteY40" fmla="*/ 1581200 h 2516261"/>
                        <a:gd name="connsiteX41" fmla="*/ 654049 w 2463659"/>
                        <a:gd name="connsiteY41" fmla="*/ 1555800 h 2516261"/>
                        <a:gd name="connsiteX42" fmla="*/ 603249 w 2463659"/>
                        <a:gd name="connsiteY42" fmla="*/ 1587550 h 2516261"/>
                        <a:gd name="connsiteX43" fmla="*/ 596899 w 2463659"/>
                        <a:gd name="connsiteY43" fmla="*/ 1651050 h 2516261"/>
                        <a:gd name="connsiteX44" fmla="*/ 612774 w 2463659"/>
                        <a:gd name="connsiteY44" fmla="*/ 1820912 h 2516261"/>
                        <a:gd name="connsiteX45" fmla="*/ 567530 w 2463659"/>
                        <a:gd name="connsiteY45" fmla="*/ 2006650 h 2516261"/>
                        <a:gd name="connsiteX46" fmla="*/ 507999 w 2463659"/>
                        <a:gd name="connsiteY46" fmla="*/ 2089200 h 2516261"/>
                        <a:gd name="connsiteX47" fmla="*/ 461168 w 2463659"/>
                        <a:gd name="connsiteY47" fmla="*/ 2136032 h 2516261"/>
                        <a:gd name="connsiteX48" fmla="*/ 450055 w 2463659"/>
                        <a:gd name="connsiteY48" fmla="*/ 2161431 h 2516261"/>
                        <a:gd name="connsiteX49" fmla="*/ 569911 w 2463659"/>
                        <a:gd name="connsiteY49" fmla="*/ 2280494 h 2516261"/>
                        <a:gd name="connsiteX50" fmla="*/ 796924 w 2463659"/>
                        <a:gd name="connsiteY50" fmla="*/ 2392412 h 2516261"/>
                        <a:gd name="connsiteX51" fmla="*/ 933449 w 2463659"/>
                        <a:gd name="connsiteY51" fmla="*/ 2368600 h 2516261"/>
                        <a:gd name="connsiteX52" fmla="*/ 1054099 w 2463659"/>
                        <a:gd name="connsiteY52" fmla="*/ 2368600 h 2516261"/>
                        <a:gd name="connsiteX53" fmla="*/ 1316830 w 2463659"/>
                        <a:gd name="connsiteY53" fmla="*/ 2504332 h 2516261"/>
                        <a:gd name="connsiteX54" fmla="*/ 1366836 w 2463659"/>
                        <a:gd name="connsiteY54" fmla="*/ 2506712 h 2516261"/>
                        <a:gd name="connsiteX55" fmla="*/ 1412874 w 2463659"/>
                        <a:gd name="connsiteY55" fmla="*/ 2480519 h 2516261"/>
                        <a:gd name="connsiteX56" fmla="*/ 1466055 w 2463659"/>
                        <a:gd name="connsiteY56" fmla="*/ 2359869 h 2516261"/>
                        <a:gd name="connsiteX57" fmla="*/ 1525587 w 2463659"/>
                        <a:gd name="connsiteY57" fmla="*/ 2242393 h 2516261"/>
                        <a:gd name="connsiteX58" fmla="*/ 1631949 w 2463659"/>
                        <a:gd name="connsiteY58" fmla="*/ 2197150 h 2516261"/>
                        <a:gd name="connsiteX59" fmla="*/ 1752599 w 2463659"/>
                        <a:gd name="connsiteY59" fmla="*/ 2197150 h 2516261"/>
                        <a:gd name="connsiteX60" fmla="*/ 1904999 w 2463659"/>
                        <a:gd name="connsiteY60" fmla="*/ 2247950 h 2516261"/>
                        <a:gd name="connsiteX61" fmla="*/ 2089149 w 2463659"/>
                        <a:gd name="connsiteY61" fmla="*/ 2311450 h 2516261"/>
                        <a:gd name="connsiteX62" fmla="*/ 2178049 w 2463659"/>
                        <a:gd name="connsiteY62" fmla="*/ 2286050 h 2516261"/>
                        <a:gd name="connsiteX63" fmla="*/ 2292349 w 2463659"/>
                        <a:gd name="connsiteY63" fmla="*/ 2190800 h 2516261"/>
                        <a:gd name="connsiteX64" fmla="*/ 2427287 w 2463659"/>
                        <a:gd name="connsiteY64" fmla="*/ 2007444 h 2516261"/>
                        <a:gd name="connsiteX65" fmla="*/ 2400299 w 2463659"/>
                        <a:gd name="connsiteY65" fmla="*/ 1981250 h 2516261"/>
                        <a:gd name="connsiteX66" fmla="*/ 2299493 w 2463659"/>
                        <a:gd name="connsiteY66" fmla="*/ 1943150 h 2516261"/>
                        <a:gd name="connsiteX67" fmla="*/ 2274887 w 2463659"/>
                        <a:gd name="connsiteY67" fmla="*/ 1904256 h 2516261"/>
                        <a:gd name="connsiteX68" fmla="*/ 2279649 w 2463659"/>
                        <a:gd name="connsiteY68" fmla="*/ 1809800 h 2516261"/>
                        <a:gd name="connsiteX69" fmla="*/ 2197099 w 2463659"/>
                        <a:gd name="connsiteY69" fmla="*/ 1733600 h 2516261"/>
                        <a:gd name="connsiteX70" fmla="*/ 2209799 w 2463659"/>
                        <a:gd name="connsiteY70" fmla="*/ 1689150 h 2516261"/>
                        <a:gd name="connsiteX71" fmla="*/ 2292349 w 2463659"/>
                        <a:gd name="connsiteY71" fmla="*/ 1657400 h 2516261"/>
                        <a:gd name="connsiteX72" fmla="*/ 2289174 w 2463659"/>
                        <a:gd name="connsiteY72" fmla="*/ 1619300 h 2516261"/>
                        <a:gd name="connsiteX73" fmla="*/ 2254249 w 2463659"/>
                        <a:gd name="connsiteY73" fmla="*/ 1558181 h 2516261"/>
                        <a:gd name="connsiteX74" fmla="*/ 2235199 w 2463659"/>
                        <a:gd name="connsiteY74" fmla="*/ 1435150 h 2516261"/>
                        <a:gd name="connsiteX75" fmla="*/ 2216149 w 2463659"/>
                        <a:gd name="connsiteY75" fmla="*/ 1358950 h 2516261"/>
                        <a:gd name="connsiteX76" fmla="*/ 2152649 w 2463659"/>
                        <a:gd name="connsiteY76" fmla="*/ 1314500 h 2516261"/>
                        <a:gd name="connsiteX77" fmla="*/ 2108199 w 2463659"/>
                        <a:gd name="connsiteY77" fmla="*/ 1384350 h 2516261"/>
                        <a:gd name="connsiteX78" fmla="*/ 2070099 w 2463659"/>
                        <a:gd name="connsiteY78" fmla="*/ 1416100 h 2516261"/>
                        <a:gd name="connsiteX79" fmla="*/ 2051049 w 2463659"/>
                        <a:gd name="connsiteY79" fmla="*/ 1371650 h 2516261"/>
                        <a:gd name="connsiteX80" fmla="*/ 2222499 w 2463659"/>
                        <a:gd name="connsiteY80" fmla="*/ 1104950 h 2516261"/>
                        <a:gd name="connsiteX81" fmla="*/ 2215356 w 2463659"/>
                        <a:gd name="connsiteY81" fmla="*/ 993825 h 2516261"/>
                        <a:gd name="connsiteX82" fmla="*/ 2298699 w 2463659"/>
                        <a:gd name="connsiteY82" fmla="*/ 1022400 h 2516261"/>
                        <a:gd name="connsiteX83" fmla="*/ 2336799 w 2463659"/>
                        <a:gd name="connsiteY83" fmla="*/ 936675 h 2516261"/>
                        <a:gd name="connsiteX84" fmla="*/ 2324099 w 2463659"/>
                        <a:gd name="connsiteY84" fmla="*/ 831900 h 2516261"/>
                        <a:gd name="connsiteX85" fmla="*/ 2351880 w 2463659"/>
                        <a:gd name="connsiteY85" fmla="*/ 759668 h 2516261"/>
                        <a:gd name="connsiteX86" fmla="*/ 2444749 w 2463659"/>
                        <a:gd name="connsiteY86" fmla="*/ 635050 h 2516261"/>
                        <a:gd name="connsiteX87" fmla="*/ 2438399 w 2463659"/>
                        <a:gd name="connsiteY87" fmla="*/ 565200 h 2516261"/>
                        <a:gd name="connsiteX88" fmla="*/ 2184399 w 2463659"/>
                        <a:gd name="connsiteY88" fmla="*/ 546150 h 2516261"/>
                        <a:gd name="connsiteX89" fmla="*/ 2060574 w 2463659"/>
                        <a:gd name="connsiteY89" fmla="*/ 461219 h 2516261"/>
                        <a:gd name="connsiteX90" fmla="*/ 1861343 w 2463659"/>
                        <a:gd name="connsiteY90" fmla="*/ 401687 h 2516261"/>
                        <a:gd name="connsiteX91" fmla="*/ 1800224 w 2463659"/>
                        <a:gd name="connsiteY91" fmla="*/ 336600 h 2516261"/>
                        <a:gd name="connsiteX92" fmla="*/ 1790699 w 2463659"/>
                        <a:gd name="connsiteY92" fmla="*/ 298500 h 2516261"/>
                        <a:gd name="connsiteX93" fmla="*/ 1714499 w 2463659"/>
                        <a:gd name="connsiteY93" fmla="*/ 304850 h 2516261"/>
                        <a:gd name="connsiteX94" fmla="*/ 1507330 w 2463659"/>
                        <a:gd name="connsiteY94" fmla="*/ 154831 h 2516261"/>
                        <a:gd name="connsiteX95" fmla="*/ 1435099 w 2463659"/>
                        <a:gd name="connsiteY95" fmla="*/ 76250 h 2516261"/>
                        <a:gd name="connsiteX96" fmla="*/ 1428749 w 2463659"/>
                        <a:gd name="connsiteY96" fmla="*/ 25450 h 2516261"/>
                        <a:gd name="connsiteX97" fmla="*/ 1377949 w 2463659"/>
                        <a:gd name="connsiteY97" fmla="*/ 50 h 2516261"/>
                        <a:gd name="connsiteX0" fmla="*/ 1372810 w 2458520"/>
                        <a:gd name="connsiteY0" fmla="*/ 50 h 2516261"/>
                        <a:gd name="connsiteX1" fmla="*/ 1296610 w 2458520"/>
                        <a:gd name="connsiteY1" fmla="*/ 31800 h 2516261"/>
                        <a:gd name="connsiteX2" fmla="*/ 1264860 w 2458520"/>
                        <a:gd name="connsiteY2" fmla="*/ 127050 h 2516261"/>
                        <a:gd name="connsiteX3" fmla="*/ 1226760 w 2458520"/>
                        <a:gd name="connsiteY3" fmla="*/ 247700 h 2516261"/>
                        <a:gd name="connsiteX4" fmla="*/ 1182310 w 2458520"/>
                        <a:gd name="connsiteY4" fmla="*/ 292150 h 2516261"/>
                        <a:gd name="connsiteX5" fmla="*/ 1087060 w 2458520"/>
                        <a:gd name="connsiteY5" fmla="*/ 330250 h 2516261"/>
                        <a:gd name="connsiteX6" fmla="*/ 998160 w 2458520"/>
                        <a:gd name="connsiteY6" fmla="*/ 355650 h 2516261"/>
                        <a:gd name="connsiteX7" fmla="*/ 952123 w 2458520"/>
                        <a:gd name="connsiteY7" fmla="*/ 381050 h 2516261"/>
                        <a:gd name="connsiteX8" fmla="*/ 940216 w 2458520"/>
                        <a:gd name="connsiteY8" fmla="*/ 477888 h 2516261"/>
                        <a:gd name="connsiteX9" fmla="*/ 839410 w 2458520"/>
                        <a:gd name="connsiteY9" fmla="*/ 476300 h 2516261"/>
                        <a:gd name="connsiteX10" fmla="*/ 725110 w 2458520"/>
                        <a:gd name="connsiteY10" fmla="*/ 457250 h 2516261"/>
                        <a:gd name="connsiteX11" fmla="*/ 687010 w 2458520"/>
                        <a:gd name="connsiteY11" fmla="*/ 419150 h 2516261"/>
                        <a:gd name="connsiteX12" fmla="*/ 667960 w 2458520"/>
                        <a:gd name="connsiteY12" fmla="*/ 355650 h 2516261"/>
                        <a:gd name="connsiteX13" fmla="*/ 648910 w 2458520"/>
                        <a:gd name="connsiteY13" fmla="*/ 349300 h 2516261"/>
                        <a:gd name="connsiteX14" fmla="*/ 585410 w 2458520"/>
                        <a:gd name="connsiteY14" fmla="*/ 355650 h 2516261"/>
                        <a:gd name="connsiteX15" fmla="*/ 553660 w 2458520"/>
                        <a:gd name="connsiteY15" fmla="*/ 393750 h 2516261"/>
                        <a:gd name="connsiteX16" fmla="*/ 566360 w 2458520"/>
                        <a:gd name="connsiteY16" fmla="*/ 457250 h 2516261"/>
                        <a:gd name="connsiteX17" fmla="*/ 604460 w 2458520"/>
                        <a:gd name="connsiteY17" fmla="*/ 565200 h 2516261"/>
                        <a:gd name="connsiteX18" fmla="*/ 604460 w 2458520"/>
                        <a:gd name="connsiteY18" fmla="*/ 635050 h 2516261"/>
                        <a:gd name="connsiteX19" fmla="*/ 604460 w 2458520"/>
                        <a:gd name="connsiteY19" fmla="*/ 660450 h 2516261"/>
                        <a:gd name="connsiteX20" fmla="*/ 547310 w 2458520"/>
                        <a:gd name="connsiteY20" fmla="*/ 673150 h 2516261"/>
                        <a:gd name="connsiteX21" fmla="*/ 452060 w 2458520"/>
                        <a:gd name="connsiteY21" fmla="*/ 654100 h 2516261"/>
                        <a:gd name="connsiteX22" fmla="*/ 325060 w 2458520"/>
                        <a:gd name="connsiteY22" fmla="*/ 590600 h 2516261"/>
                        <a:gd name="connsiteX23" fmla="*/ 217110 w 2458520"/>
                        <a:gd name="connsiteY23" fmla="*/ 577900 h 2516261"/>
                        <a:gd name="connsiteX24" fmla="*/ 83760 w 2458520"/>
                        <a:gd name="connsiteY24" fmla="*/ 584250 h 2516261"/>
                        <a:gd name="connsiteX25" fmla="*/ 18673 w 2458520"/>
                        <a:gd name="connsiteY25" fmla="*/ 637432 h 2516261"/>
                        <a:gd name="connsiteX26" fmla="*/ 29785 w 2458520"/>
                        <a:gd name="connsiteY26" fmla="*/ 690612 h 2516261"/>
                        <a:gd name="connsiteX27" fmla="*/ 1210 w 2458520"/>
                        <a:gd name="connsiteY27" fmla="*/ 762050 h 2516261"/>
                        <a:gd name="connsiteX28" fmla="*/ 77410 w 2458520"/>
                        <a:gd name="connsiteY28" fmla="*/ 850950 h 2516261"/>
                        <a:gd name="connsiteX29" fmla="*/ 255210 w 2458520"/>
                        <a:gd name="connsiteY29" fmla="*/ 908100 h 2516261"/>
                        <a:gd name="connsiteX30" fmla="*/ 407610 w 2458520"/>
                        <a:gd name="connsiteY30" fmla="*/ 1003350 h 2516261"/>
                        <a:gd name="connsiteX31" fmla="*/ 452060 w 2458520"/>
                        <a:gd name="connsiteY31" fmla="*/ 1124000 h 2516261"/>
                        <a:gd name="connsiteX32" fmla="*/ 471110 w 2458520"/>
                        <a:gd name="connsiteY32" fmla="*/ 1238300 h 2516261"/>
                        <a:gd name="connsiteX33" fmla="*/ 598110 w 2458520"/>
                        <a:gd name="connsiteY33" fmla="*/ 1327200 h 2516261"/>
                        <a:gd name="connsiteX34" fmla="*/ 636210 w 2458520"/>
                        <a:gd name="connsiteY34" fmla="*/ 1384350 h 2516261"/>
                        <a:gd name="connsiteX35" fmla="*/ 629860 w 2458520"/>
                        <a:gd name="connsiteY35" fmla="*/ 1416100 h 2516261"/>
                        <a:gd name="connsiteX36" fmla="*/ 593347 w 2458520"/>
                        <a:gd name="connsiteY36" fmla="*/ 1439912 h 2516261"/>
                        <a:gd name="connsiteX37" fmla="*/ 629860 w 2458520"/>
                        <a:gd name="connsiteY37" fmla="*/ 1492300 h 2516261"/>
                        <a:gd name="connsiteX38" fmla="*/ 702091 w 2458520"/>
                        <a:gd name="connsiteY38" fmla="*/ 1564531 h 2516261"/>
                        <a:gd name="connsiteX39" fmla="*/ 740985 w 2458520"/>
                        <a:gd name="connsiteY39" fmla="*/ 1686769 h 2516261"/>
                        <a:gd name="connsiteX40" fmla="*/ 688598 w 2458520"/>
                        <a:gd name="connsiteY40" fmla="*/ 1581200 h 2516261"/>
                        <a:gd name="connsiteX41" fmla="*/ 648910 w 2458520"/>
                        <a:gd name="connsiteY41" fmla="*/ 1555800 h 2516261"/>
                        <a:gd name="connsiteX42" fmla="*/ 598110 w 2458520"/>
                        <a:gd name="connsiteY42" fmla="*/ 1587550 h 2516261"/>
                        <a:gd name="connsiteX43" fmla="*/ 591760 w 2458520"/>
                        <a:gd name="connsiteY43" fmla="*/ 1651050 h 2516261"/>
                        <a:gd name="connsiteX44" fmla="*/ 607635 w 2458520"/>
                        <a:gd name="connsiteY44" fmla="*/ 1820912 h 2516261"/>
                        <a:gd name="connsiteX45" fmla="*/ 562391 w 2458520"/>
                        <a:gd name="connsiteY45" fmla="*/ 2006650 h 2516261"/>
                        <a:gd name="connsiteX46" fmla="*/ 502860 w 2458520"/>
                        <a:gd name="connsiteY46" fmla="*/ 2089200 h 2516261"/>
                        <a:gd name="connsiteX47" fmla="*/ 456029 w 2458520"/>
                        <a:gd name="connsiteY47" fmla="*/ 2136032 h 2516261"/>
                        <a:gd name="connsiteX48" fmla="*/ 444916 w 2458520"/>
                        <a:gd name="connsiteY48" fmla="*/ 2161431 h 2516261"/>
                        <a:gd name="connsiteX49" fmla="*/ 564772 w 2458520"/>
                        <a:gd name="connsiteY49" fmla="*/ 2280494 h 2516261"/>
                        <a:gd name="connsiteX50" fmla="*/ 791785 w 2458520"/>
                        <a:gd name="connsiteY50" fmla="*/ 2392412 h 2516261"/>
                        <a:gd name="connsiteX51" fmla="*/ 928310 w 2458520"/>
                        <a:gd name="connsiteY51" fmla="*/ 2368600 h 2516261"/>
                        <a:gd name="connsiteX52" fmla="*/ 1048960 w 2458520"/>
                        <a:gd name="connsiteY52" fmla="*/ 2368600 h 2516261"/>
                        <a:gd name="connsiteX53" fmla="*/ 1311691 w 2458520"/>
                        <a:gd name="connsiteY53" fmla="*/ 2504332 h 2516261"/>
                        <a:gd name="connsiteX54" fmla="*/ 1361697 w 2458520"/>
                        <a:gd name="connsiteY54" fmla="*/ 2506712 h 2516261"/>
                        <a:gd name="connsiteX55" fmla="*/ 1407735 w 2458520"/>
                        <a:gd name="connsiteY55" fmla="*/ 2480519 h 2516261"/>
                        <a:gd name="connsiteX56" fmla="*/ 1460916 w 2458520"/>
                        <a:gd name="connsiteY56" fmla="*/ 2359869 h 2516261"/>
                        <a:gd name="connsiteX57" fmla="*/ 1520448 w 2458520"/>
                        <a:gd name="connsiteY57" fmla="*/ 2242393 h 2516261"/>
                        <a:gd name="connsiteX58" fmla="*/ 1626810 w 2458520"/>
                        <a:gd name="connsiteY58" fmla="*/ 2197150 h 2516261"/>
                        <a:gd name="connsiteX59" fmla="*/ 1747460 w 2458520"/>
                        <a:gd name="connsiteY59" fmla="*/ 2197150 h 2516261"/>
                        <a:gd name="connsiteX60" fmla="*/ 1899860 w 2458520"/>
                        <a:gd name="connsiteY60" fmla="*/ 2247950 h 2516261"/>
                        <a:gd name="connsiteX61" fmla="*/ 2084010 w 2458520"/>
                        <a:gd name="connsiteY61" fmla="*/ 2311450 h 2516261"/>
                        <a:gd name="connsiteX62" fmla="*/ 2172910 w 2458520"/>
                        <a:gd name="connsiteY62" fmla="*/ 2286050 h 2516261"/>
                        <a:gd name="connsiteX63" fmla="*/ 2287210 w 2458520"/>
                        <a:gd name="connsiteY63" fmla="*/ 2190800 h 2516261"/>
                        <a:gd name="connsiteX64" fmla="*/ 2422148 w 2458520"/>
                        <a:gd name="connsiteY64" fmla="*/ 2007444 h 2516261"/>
                        <a:gd name="connsiteX65" fmla="*/ 2395160 w 2458520"/>
                        <a:gd name="connsiteY65" fmla="*/ 1981250 h 2516261"/>
                        <a:gd name="connsiteX66" fmla="*/ 2294354 w 2458520"/>
                        <a:gd name="connsiteY66" fmla="*/ 1943150 h 2516261"/>
                        <a:gd name="connsiteX67" fmla="*/ 2269748 w 2458520"/>
                        <a:gd name="connsiteY67" fmla="*/ 1904256 h 2516261"/>
                        <a:gd name="connsiteX68" fmla="*/ 2274510 w 2458520"/>
                        <a:gd name="connsiteY68" fmla="*/ 1809800 h 2516261"/>
                        <a:gd name="connsiteX69" fmla="*/ 2191960 w 2458520"/>
                        <a:gd name="connsiteY69" fmla="*/ 1733600 h 2516261"/>
                        <a:gd name="connsiteX70" fmla="*/ 2204660 w 2458520"/>
                        <a:gd name="connsiteY70" fmla="*/ 1689150 h 2516261"/>
                        <a:gd name="connsiteX71" fmla="*/ 2287210 w 2458520"/>
                        <a:gd name="connsiteY71" fmla="*/ 1657400 h 2516261"/>
                        <a:gd name="connsiteX72" fmla="*/ 2284035 w 2458520"/>
                        <a:gd name="connsiteY72" fmla="*/ 1619300 h 2516261"/>
                        <a:gd name="connsiteX73" fmla="*/ 2249110 w 2458520"/>
                        <a:gd name="connsiteY73" fmla="*/ 1558181 h 2516261"/>
                        <a:gd name="connsiteX74" fmla="*/ 2230060 w 2458520"/>
                        <a:gd name="connsiteY74" fmla="*/ 1435150 h 2516261"/>
                        <a:gd name="connsiteX75" fmla="*/ 2211010 w 2458520"/>
                        <a:gd name="connsiteY75" fmla="*/ 1358950 h 2516261"/>
                        <a:gd name="connsiteX76" fmla="*/ 2147510 w 2458520"/>
                        <a:gd name="connsiteY76" fmla="*/ 1314500 h 2516261"/>
                        <a:gd name="connsiteX77" fmla="*/ 2103060 w 2458520"/>
                        <a:gd name="connsiteY77" fmla="*/ 1384350 h 2516261"/>
                        <a:gd name="connsiteX78" fmla="*/ 2064960 w 2458520"/>
                        <a:gd name="connsiteY78" fmla="*/ 1416100 h 2516261"/>
                        <a:gd name="connsiteX79" fmla="*/ 2045910 w 2458520"/>
                        <a:gd name="connsiteY79" fmla="*/ 1371650 h 2516261"/>
                        <a:gd name="connsiteX80" fmla="*/ 2217360 w 2458520"/>
                        <a:gd name="connsiteY80" fmla="*/ 1104950 h 2516261"/>
                        <a:gd name="connsiteX81" fmla="*/ 2210217 w 2458520"/>
                        <a:gd name="connsiteY81" fmla="*/ 993825 h 2516261"/>
                        <a:gd name="connsiteX82" fmla="*/ 2293560 w 2458520"/>
                        <a:gd name="connsiteY82" fmla="*/ 1022400 h 2516261"/>
                        <a:gd name="connsiteX83" fmla="*/ 2331660 w 2458520"/>
                        <a:gd name="connsiteY83" fmla="*/ 936675 h 2516261"/>
                        <a:gd name="connsiteX84" fmla="*/ 2318960 w 2458520"/>
                        <a:gd name="connsiteY84" fmla="*/ 831900 h 2516261"/>
                        <a:gd name="connsiteX85" fmla="*/ 2346741 w 2458520"/>
                        <a:gd name="connsiteY85" fmla="*/ 759668 h 2516261"/>
                        <a:gd name="connsiteX86" fmla="*/ 2439610 w 2458520"/>
                        <a:gd name="connsiteY86" fmla="*/ 635050 h 2516261"/>
                        <a:gd name="connsiteX87" fmla="*/ 2433260 w 2458520"/>
                        <a:gd name="connsiteY87" fmla="*/ 565200 h 2516261"/>
                        <a:gd name="connsiteX88" fmla="*/ 2179260 w 2458520"/>
                        <a:gd name="connsiteY88" fmla="*/ 546150 h 2516261"/>
                        <a:gd name="connsiteX89" fmla="*/ 2055435 w 2458520"/>
                        <a:gd name="connsiteY89" fmla="*/ 461219 h 2516261"/>
                        <a:gd name="connsiteX90" fmla="*/ 1856204 w 2458520"/>
                        <a:gd name="connsiteY90" fmla="*/ 401687 h 2516261"/>
                        <a:gd name="connsiteX91" fmla="*/ 1795085 w 2458520"/>
                        <a:gd name="connsiteY91" fmla="*/ 336600 h 2516261"/>
                        <a:gd name="connsiteX92" fmla="*/ 1785560 w 2458520"/>
                        <a:gd name="connsiteY92" fmla="*/ 298500 h 2516261"/>
                        <a:gd name="connsiteX93" fmla="*/ 1709360 w 2458520"/>
                        <a:gd name="connsiteY93" fmla="*/ 304850 h 2516261"/>
                        <a:gd name="connsiteX94" fmla="*/ 1502191 w 2458520"/>
                        <a:gd name="connsiteY94" fmla="*/ 154831 h 2516261"/>
                        <a:gd name="connsiteX95" fmla="*/ 1429960 w 2458520"/>
                        <a:gd name="connsiteY95" fmla="*/ 76250 h 2516261"/>
                        <a:gd name="connsiteX96" fmla="*/ 1423610 w 2458520"/>
                        <a:gd name="connsiteY96" fmla="*/ 25450 h 2516261"/>
                        <a:gd name="connsiteX97" fmla="*/ 1372810 w 2458520"/>
                        <a:gd name="connsiteY97" fmla="*/ 50 h 2516261"/>
                        <a:gd name="connsiteX0" fmla="*/ 1388473 w 2474183"/>
                        <a:gd name="connsiteY0" fmla="*/ 50 h 2516261"/>
                        <a:gd name="connsiteX1" fmla="*/ 1312273 w 2474183"/>
                        <a:gd name="connsiteY1" fmla="*/ 31800 h 2516261"/>
                        <a:gd name="connsiteX2" fmla="*/ 1280523 w 2474183"/>
                        <a:gd name="connsiteY2" fmla="*/ 127050 h 2516261"/>
                        <a:gd name="connsiteX3" fmla="*/ 1242423 w 2474183"/>
                        <a:gd name="connsiteY3" fmla="*/ 247700 h 2516261"/>
                        <a:gd name="connsiteX4" fmla="*/ 1197973 w 2474183"/>
                        <a:gd name="connsiteY4" fmla="*/ 292150 h 2516261"/>
                        <a:gd name="connsiteX5" fmla="*/ 1102723 w 2474183"/>
                        <a:gd name="connsiteY5" fmla="*/ 330250 h 2516261"/>
                        <a:gd name="connsiteX6" fmla="*/ 1013823 w 2474183"/>
                        <a:gd name="connsiteY6" fmla="*/ 355650 h 2516261"/>
                        <a:gd name="connsiteX7" fmla="*/ 967786 w 2474183"/>
                        <a:gd name="connsiteY7" fmla="*/ 381050 h 2516261"/>
                        <a:gd name="connsiteX8" fmla="*/ 955879 w 2474183"/>
                        <a:gd name="connsiteY8" fmla="*/ 477888 h 2516261"/>
                        <a:gd name="connsiteX9" fmla="*/ 855073 w 2474183"/>
                        <a:gd name="connsiteY9" fmla="*/ 476300 h 2516261"/>
                        <a:gd name="connsiteX10" fmla="*/ 740773 w 2474183"/>
                        <a:gd name="connsiteY10" fmla="*/ 457250 h 2516261"/>
                        <a:gd name="connsiteX11" fmla="*/ 702673 w 2474183"/>
                        <a:gd name="connsiteY11" fmla="*/ 419150 h 2516261"/>
                        <a:gd name="connsiteX12" fmla="*/ 683623 w 2474183"/>
                        <a:gd name="connsiteY12" fmla="*/ 355650 h 2516261"/>
                        <a:gd name="connsiteX13" fmla="*/ 664573 w 2474183"/>
                        <a:gd name="connsiteY13" fmla="*/ 349300 h 2516261"/>
                        <a:gd name="connsiteX14" fmla="*/ 601073 w 2474183"/>
                        <a:gd name="connsiteY14" fmla="*/ 355650 h 2516261"/>
                        <a:gd name="connsiteX15" fmla="*/ 569323 w 2474183"/>
                        <a:gd name="connsiteY15" fmla="*/ 393750 h 2516261"/>
                        <a:gd name="connsiteX16" fmla="*/ 582023 w 2474183"/>
                        <a:gd name="connsiteY16" fmla="*/ 457250 h 2516261"/>
                        <a:gd name="connsiteX17" fmla="*/ 620123 w 2474183"/>
                        <a:gd name="connsiteY17" fmla="*/ 565200 h 2516261"/>
                        <a:gd name="connsiteX18" fmla="*/ 620123 w 2474183"/>
                        <a:gd name="connsiteY18" fmla="*/ 635050 h 2516261"/>
                        <a:gd name="connsiteX19" fmla="*/ 620123 w 2474183"/>
                        <a:gd name="connsiteY19" fmla="*/ 660450 h 2516261"/>
                        <a:gd name="connsiteX20" fmla="*/ 562973 w 2474183"/>
                        <a:gd name="connsiteY20" fmla="*/ 673150 h 2516261"/>
                        <a:gd name="connsiteX21" fmla="*/ 467723 w 2474183"/>
                        <a:gd name="connsiteY21" fmla="*/ 654100 h 2516261"/>
                        <a:gd name="connsiteX22" fmla="*/ 340723 w 2474183"/>
                        <a:gd name="connsiteY22" fmla="*/ 590600 h 2516261"/>
                        <a:gd name="connsiteX23" fmla="*/ 232773 w 2474183"/>
                        <a:gd name="connsiteY23" fmla="*/ 577900 h 2516261"/>
                        <a:gd name="connsiteX24" fmla="*/ 99423 w 2474183"/>
                        <a:gd name="connsiteY24" fmla="*/ 584250 h 2516261"/>
                        <a:gd name="connsiteX25" fmla="*/ 34336 w 2474183"/>
                        <a:gd name="connsiteY25" fmla="*/ 637432 h 2516261"/>
                        <a:gd name="connsiteX26" fmla="*/ 45448 w 2474183"/>
                        <a:gd name="connsiteY26" fmla="*/ 690612 h 2516261"/>
                        <a:gd name="connsiteX27" fmla="*/ 1791 w 2474183"/>
                        <a:gd name="connsiteY27" fmla="*/ 726126 h 2516261"/>
                        <a:gd name="connsiteX28" fmla="*/ 16873 w 2474183"/>
                        <a:gd name="connsiteY28" fmla="*/ 762050 h 2516261"/>
                        <a:gd name="connsiteX29" fmla="*/ 93073 w 2474183"/>
                        <a:gd name="connsiteY29" fmla="*/ 850950 h 2516261"/>
                        <a:gd name="connsiteX30" fmla="*/ 270873 w 2474183"/>
                        <a:gd name="connsiteY30" fmla="*/ 908100 h 2516261"/>
                        <a:gd name="connsiteX31" fmla="*/ 423273 w 2474183"/>
                        <a:gd name="connsiteY31" fmla="*/ 1003350 h 2516261"/>
                        <a:gd name="connsiteX32" fmla="*/ 467723 w 2474183"/>
                        <a:gd name="connsiteY32" fmla="*/ 1124000 h 2516261"/>
                        <a:gd name="connsiteX33" fmla="*/ 486773 w 2474183"/>
                        <a:gd name="connsiteY33" fmla="*/ 1238300 h 2516261"/>
                        <a:gd name="connsiteX34" fmla="*/ 613773 w 2474183"/>
                        <a:gd name="connsiteY34" fmla="*/ 1327200 h 2516261"/>
                        <a:gd name="connsiteX35" fmla="*/ 651873 w 2474183"/>
                        <a:gd name="connsiteY35" fmla="*/ 1384350 h 2516261"/>
                        <a:gd name="connsiteX36" fmla="*/ 645523 w 2474183"/>
                        <a:gd name="connsiteY36" fmla="*/ 1416100 h 2516261"/>
                        <a:gd name="connsiteX37" fmla="*/ 609010 w 2474183"/>
                        <a:gd name="connsiteY37" fmla="*/ 1439912 h 2516261"/>
                        <a:gd name="connsiteX38" fmla="*/ 645523 w 2474183"/>
                        <a:gd name="connsiteY38" fmla="*/ 1492300 h 2516261"/>
                        <a:gd name="connsiteX39" fmla="*/ 717754 w 2474183"/>
                        <a:gd name="connsiteY39" fmla="*/ 1564531 h 2516261"/>
                        <a:gd name="connsiteX40" fmla="*/ 756648 w 2474183"/>
                        <a:gd name="connsiteY40" fmla="*/ 1686769 h 2516261"/>
                        <a:gd name="connsiteX41" fmla="*/ 704261 w 2474183"/>
                        <a:gd name="connsiteY41" fmla="*/ 1581200 h 2516261"/>
                        <a:gd name="connsiteX42" fmla="*/ 664573 w 2474183"/>
                        <a:gd name="connsiteY42" fmla="*/ 1555800 h 2516261"/>
                        <a:gd name="connsiteX43" fmla="*/ 613773 w 2474183"/>
                        <a:gd name="connsiteY43" fmla="*/ 1587550 h 2516261"/>
                        <a:gd name="connsiteX44" fmla="*/ 607423 w 2474183"/>
                        <a:gd name="connsiteY44" fmla="*/ 1651050 h 2516261"/>
                        <a:gd name="connsiteX45" fmla="*/ 623298 w 2474183"/>
                        <a:gd name="connsiteY45" fmla="*/ 1820912 h 2516261"/>
                        <a:gd name="connsiteX46" fmla="*/ 578054 w 2474183"/>
                        <a:gd name="connsiteY46" fmla="*/ 2006650 h 2516261"/>
                        <a:gd name="connsiteX47" fmla="*/ 518523 w 2474183"/>
                        <a:gd name="connsiteY47" fmla="*/ 2089200 h 2516261"/>
                        <a:gd name="connsiteX48" fmla="*/ 471692 w 2474183"/>
                        <a:gd name="connsiteY48" fmla="*/ 2136032 h 2516261"/>
                        <a:gd name="connsiteX49" fmla="*/ 460579 w 2474183"/>
                        <a:gd name="connsiteY49" fmla="*/ 2161431 h 2516261"/>
                        <a:gd name="connsiteX50" fmla="*/ 580435 w 2474183"/>
                        <a:gd name="connsiteY50" fmla="*/ 2280494 h 2516261"/>
                        <a:gd name="connsiteX51" fmla="*/ 807448 w 2474183"/>
                        <a:gd name="connsiteY51" fmla="*/ 2392412 h 2516261"/>
                        <a:gd name="connsiteX52" fmla="*/ 943973 w 2474183"/>
                        <a:gd name="connsiteY52" fmla="*/ 2368600 h 2516261"/>
                        <a:gd name="connsiteX53" fmla="*/ 1064623 w 2474183"/>
                        <a:gd name="connsiteY53" fmla="*/ 2368600 h 2516261"/>
                        <a:gd name="connsiteX54" fmla="*/ 1327354 w 2474183"/>
                        <a:gd name="connsiteY54" fmla="*/ 2504332 h 2516261"/>
                        <a:gd name="connsiteX55" fmla="*/ 1377360 w 2474183"/>
                        <a:gd name="connsiteY55" fmla="*/ 2506712 h 2516261"/>
                        <a:gd name="connsiteX56" fmla="*/ 1423398 w 2474183"/>
                        <a:gd name="connsiteY56" fmla="*/ 2480519 h 2516261"/>
                        <a:gd name="connsiteX57" fmla="*/ 1476579 w 2474183"/>
                        <a:gd name="connsiteY57" fmla="*/ 2359869 h 2516261"/>
                        <a:gd name="connsiteX58" fmla="*/ 1536111 w 2474183"/>
                        <a:gd name="connsiteY58" fmla="*/ 2242393 h 2516261"/>
                        <a:gd name="connsiteX59" fmla="*/ 1642473 w 2474183"/>
                        <a:gd name="connsiteY59" fmla="*/ 2197150 h 2516261"/>
                        <a:gd name="connsiteX60" fmla="*/ 1763123 w 2474183"/>
                        <a:gd name="connsiteY60" fmla="*/ 2197150 h 2516261"/>
                        <a:gd name="connsiteX61" fmla="*/ 1915523 w 2474183"/>
                        <a:gd name="connsiteY61" fmla="*/ 2247950 h 2516261"/>
                        <a:gd name="connsiteX62" fmla="*/ 2099673 w 2474183"/>
                        <a:gd name="connsiteY62" fmla="*/ 2311450 h 2516261"/>
                        <a:gd name="connsiteX63" fmla="*/ 2188573 w 2474183"/>
                        <a:gd name="connsiteY63" fmla="*/ 2286050 h 2516261"/>
                        <a:gd name="connsiteX64" fmla="*/ 2302873 w 2474183"/>
                        <a:gd name="connsiteY64" fmla="*/ 2190800 h 2516261"/>
                        <a:gd name="connsiteX65" fmla="*/ 2437811 w 2474183"/>
                        <a:gd name="connsiteY65" fmla="*/ 2007444 h 2516261"/>
                        <a:gd name="connsiteX66" fmla="*/ 2410823 w 2474183"/>
                        <a:gd name="connsiteY66" fmla="*/ 1981250 h 2516261"/>
                        <a:gd name="connsiteX67" fmla="*/ 2310017 w 2474183"/>
                        <a:gd name="connsiteY67" fmla="*/ 1943150 h 2516261"/>
                        <a:gd name="connsiteX68" fmla="*/ 2285411 w 2474183"/>
                        <a:gd name="connsiteY68" fmla="*/ 1904256 h 2516261"/>
                        <a:gd name="connsiteX69" fmla="*/ 2290173 w 2474183"/>
                        <a:gd name="connsiteY69" fmla="*/ 1809800 h 2516261"/>
                        <a:gd name="connsiteX70" fmla="*/ 2207623 w 2474183"/>
                        <a:gd name="connsiteY70" fmla="*/ 1733600 h 2516261"/>
                        <a:gd name="connsiteX71" fmla="*/ 2220323 w 2474183"/>
                        <a:gd name="connsiteY71" fmla="*/ 1689150 h 2516261"/>
                        <a:gd name="connsiteX72" fmla="*/ 2302873 w 2474183"/>
                        <a:gd name="connsiteY72" fmla="*/ 1657400 h 2516261"/>
                        <a:gd name="connsiteX73" fmla="*/ 2299698 w 2474183"/>
                        <a:gd name="connsiteY73" fmla="*/ 1619300 h 2516261"/>
                        <a:gd name="connsiteX74" fmla="*/ 2264773 w 2474183"/>
                        <a:gd name="connsiteY74" fmla="*/ 1558181 h 2516261"/>
                        <a:gd name="connsiteX75" fmla="*/ 2245723 w 2474183"/>
                        <a:gd name="connsiteY75" fmla="*/ 1435150 h 2516261"/>
                        <a:gd name="connsiteX76" fmla="*/ 2226673 w 2474183"/>
                        <a:gd name="connsiteY76" fmla="*/ 1358950 h 2516261"/>
                        <a:gd name="connsiteX77" fmla="*/ 2163173 w 2474183"/>
                        <a:gd name="connsiteY77" fmla="*/ 1314500 h 2516261"/>
                        <a:gd name="connsiteX78" fmla="*/ 2118723 w 2474183"/>
                        <a:gd name="connsiteY78" fmla="*/ 1384350 h 2516261"/>
                        <a:gd name="connsiteX79" fmla="*/ 2080623 w 2474183"/>
                        <a:gd name="connsiteY79" fmla="*/ 1416100 h 2516261"/>
                        <a:gd name="connsiteX80" fmla="*/ 2061573 w 2474183"/>
                        <a:gd name="connsiteY80" fmla="*/ 1371650 h 2516261"/>
                        <a:gd name="connsiteX81" fmla="*/ 2233023 w 2474183"/>
                        <a:gd name="connsiteY81" fmla="*/ 1104950 h 2516261"/>
                        <a:gd name="connsiteX82" fmla="*/ 2225880 w 2474183"/>
                        <a:gd name="connsiteY82" fmla="*/ 993825 h 2516261"/>
                        <a:gd name="connsiteX83" fmla="*/ 2309223 w 2474183"/>
                        <a:gd name="connsiteY83" fmla="*/ 1022400 h 2516261"/>
                        <a:gd name="connsiteX84" fmla="*/ 2347323 w 2474183"/>
                        <a:gd name="connsiteY84" fmla="*/ 936675 h 2516261"/>
                        <a:gd name="connsiteX85" fmla="*/ 2334623 w 2474183"/>
                        <a:gd name="connsiteY85" fmla="*/ 831900 h 2516261"/>
                        <a:gd name="connsiteX86" fmla="*/ 2362404 w 2474183"/>
                        <a:gd name="connsiteY86" fmla="*/ 759668 h 2516261"/>
                        <a:gd name="connsiteX87" fmla="*/ 2455273 w 2474183"/>
                        <a:gd name="connsiteY87" fmla="*/ 635050 h 2516261"/>
                        <a:gd name="connsiteX88" fmla="*/ 2448923 w 2474183"/>
                        <a:gd name="connsiteY88" fmla="*/ 565200 h 2516261"/>
                        <a:gd name="connsiteX89" fmla="*/ 2194923 w 2474183"/>
                        <a:gd name="connsiteY89" fmla="*/ 546150 h 2516261"/>
                        <a:gd name="connsiteX90" fmla="*/ 2071098 w 2474183"/>
                        <a:gd name="connsiteY90" fmla="*/ 461219 h 2516261"/>
                        <a:gd name="connsiteX91" fmla="*/ 1871867 w 2474183"/>
                        <a:gd name="connsiteY91" fmla="*/ 401687 h 2516261"/>
                        <a:gd name="connsiteX92" fmla="*/ 1810748 w 2474183"/>
                        <a:gd name="connsiteY92" fmla="*/ 336600 h 2516261"/>
                        <a:gd name="connsiteX93" fmla="*/ 1801223 w 2474183"/>
                        <a:gd name="connsiteY93" fmla="*/ 298500 h 2516261"/>
                        <a:gd name="connsiteX94" fmla="*/ 1725023 w 2474183"/>
                        <a:gd name="connsiteY94" fmla="*/ 304850 h 2516261"/>
                        <a:gd name="connsiteX95" fmla="*/ 1517854 w 2474183"/>
                        <a:gd name="connsiteY95" fmla="*/ 154831 h 2516261"/>
                        <a:gd name="connsiteX96" fmla="*/ 1445623 w 2474183"/>
                        <a:gd name="connsiteY96" fmla="*/ 76250 h 2516261"/>
                        <a:gd name="connsiteX97" fmla="*/ 1439273 w 2474183"/>
                        <a:gd name="connsiteY97" fmla="*/ 25450 h 2516261"/>
                        <a:gd name="connsiteX98" fmla="*/ 1388473 w 2474183"/>
                        <a:gd name="connsiteY98" fmla="*/ 50 h 2516261"/>
                        <a:gd name="connsiteX0" fmla="*/ 1388473 w 2474183"/>
                        <a:gd name="connsiteY0" fmla="*/ 50 h 2516261"/>
                        <a:gd name="connsiteX1" fmla="*/ 1312273 w 2474183"/>
                        <a:gd name="connsiteY1" fmla="*/ 31800 h 2516261"/>
                        <a:gd name="connsiteX2" fmla="*/ 1280523 w 2474183"/>
                        <a:gd name="connsiteY2" fmla="*/ 127050 h 2516261"/>
                        <a:gd name="connsiteX3" fmla="*/ 1242423 w 2474183"/>
                        <a:gd name="connsiteY3" fmla="*/ 247700 h 2516261"/>
                        <a:gd name="connsiteX4" fmla="*/ 1197973 w 2474183"/>
                        <a:gd name="connsiteY4" fmla="*/ 292150 h 2516261"/>
                        <a:gd name="connsiteX5" fmla="*/ 1102723 w 2474183"/>
                        <a:gd name="connsiteY5" fmla="*/ 330250 h 2516261"/>
                        <a:gd name="connsiteX6" fmla="*/ 1013823 w 2474183"/>
                        <a:gd name="connsiteY6" fmla="*/ 355650 h 2516261"/>
                        <a:gd name="connsiteX7" fmla="*/ 967786 w 2474183"/>
                        <a:gd name="connsiteY7" fmla="*/ 381050 h 2516261"/>
                        <a:gd name="connsiteX8" fmla="*/ 955879 w 2474183"/>
                        <a:gd name="connsiteY8" fmla="*/ 477888 h 2516261"/>
                        <a:gd name="connsiteX9" fmla="*/ 855073 w 2474183"/>
                        <a:gd name="connsiteY9" fmla="*/ 476300 h 2516261"/>
                        <a:gd name="connsiteX10" fmla="*/ 740773 w 2474183"/>
                        <a:gd name="connsiteY10" fmla="*/ 457250 h 2516261"/>
                        <a:gd name="connsiteX11" fmla="*/ 702673 w 2474183"/>
                        <a:gd name="connsiteY11" fmla="*/ 419150 h 2516261"/>
                        <a:gd name="connsiteX12" fmla="*/ 683623 w 2474183"/>
                        <a:gd name="connsiteY12" fmla="*/ 355650 h 2516261"/>
                        <a:gd name="connsiteX13" fmla="*/ 664573 w 2474183"/>
                        <a:gd name="connsiteY13" fmla="*/ 349300 h 2516261"/>
                        <a:gd name="connsiteX14" fmla="*/ 601073 w 2474183"/>
                        <a:gd name="connsiteY14" fmla="*/ 355650 h 2516261"/>
                        <a:gd name="connsiteX15" fmla="*/ 569323 w 2474183"/>
                        <a:gd name="connsiteY15" fmla="*/ 393750 h 2516261"/>
                        <a:gd name="connsiteX16" fmla="*/ 582023 w 2474183"/>
                        <a:gd name="connsiteY16" fmla="*/ 457250 h 2516261"/>
                        <a:gd name="connsiteX17" fmla="*/ 620123 w 2474183"/>
                        <a:gd name="connsiteY17" fmla="*/ 565200 h 2516261"/>
                        <a:gd name="connsiteX18" fmla="*/ 620123 w 2474183"/>
                        <a:gd name="connsiteY18" fmla="*/ 635050 h 2516261"/>
                        <a:gd name="connsiteX19" fmla="*/ 620123 w 2474183"/>
                        <a:gd name="connsiteY19" fmla="*/ 660450 h 2516261"/>
                        <a:gd name="connsiteX20" fmla="*/ 562973 w 2474183"/>
                        <a:gd name="connsiteY20" fmla="*/ 673150 h 2516261"/>
                        <a:gd name="connsiteX21" fmla="*/ 467723 w 2474183"/>
                        <a:gd name="connsiteY21" fmla="*/ 654100 h 2516261"/>
                        <a:gd name="connsiteX22" fmla="*/ 340723 w 2474183"/>
                        <a:gd name="connsiteY22" fmla="*/ 590600 h 2516261"/>
                        <a:gd name="connsiteX23" fmla="*/ 232773 w 2474183"/>
                        <a:gd name="connsiteY23" fmla="*/ 577900 h 2516261"/>
                        <a:gd name="connsiteX24" fmla="*/ 99423 w 2474183"/>
                        <a:gd name="connsiteY24" fmla="*/ 584250 h 2516261"/>
                        <a:gd name="connsiteX25" fmla="*/ 12905 w 2474183"/>
                        <a:gd name="connsiteY25" fmla="*/ 666007 h 2516261"/>
                        <a:gd name="connsiteX26" fmla="*/ 45448 w 2474183"/>
                        <a:gd name="connsiteY26" fmla="*/ 690612 h 2516261"/>
                        <a:gd name="connsiteX27" fmla="*/ 1791 w 2474183"/>
                        <a:gd name="connsiteY27" fmla="*/ 726126 h 2516261"/>
                        <a:gd name="connsiteX28" fmla="*/ 16873 w 2474183"/>
                        <a:gd name="connsiteY28" fmla="*/ 762050 h 2516261"/>
                        <a:gd name="connsiteX29" fmla="*/ 93073 w 2474183"/>
                        <a:gd name="connsiteY29" fmla="*/ 850950 h 2516261"/>
                        <a:gd name="connsiteX30" fmla="*/ 270873 w 2474183"/>
                        <a:gd name="connsiteY30" fmla="*/ 908100 h 2516261"/>
                        <a:gd name="connsiteX31" fmla="*/ 423273 w 2474183"/>
                        <a:gd name="connsiteY31" fmla="*/ 1003350 h 2516261"/>
                        <a:gd name="connsiteX32" fmla="*/ 467723 w 2474183"/>
                        <a:gd name="connsiteY32" fmla="*/ 1124000 h 2516261"/>
                        <a:gd name="connsiteX33" fmla="*/ 486773 w 2474183"/>
                        <a:gd name="connsiteY33" fmla="*/ 1238300 h 2516261"/>
                        <a:gd name="connsiteX34" fmla="*/ 613773 w 2474183"/>
                        <a:gd name="connsiteY34" fmla="*/ 1327200 h 2516261"/>
                        <a:gd name="connsiteX35" fmla="*/ 651873 w 2474183"/>
                        <a:gd name="connsiteY35" fmla="*/ 1384350 h 2516261"/>
                        <a:gd name="connsiteX36" fmla="*/ 645523 w 2474183"/>
                        <a:gd name="connsiteY36" fmla="*/ 1416100 h 2516261"/>
                        <a:gd name="connsiteX37" fmla="*/ 609010 w 2474183"/>
                        <a:gd name="connsiteY37" fmla="*/ 1439912 h 2516261"/>
                        <a:gd name="connsiteX38" fmla="*/ 645523 w 2474183"/>
                        <a:gd name="connsiteY38" fmla="*/ 1492300 h 2516261"/>
                        <a:gd name="connsiteX39" fmla="*/ 717754 w 2474183"/>
                        <a:gd name="connsiteY39" fmla="*/ 1564531 h 2516261"/>
                        <a:gd name="connsiteX40" fmla="*/ 756648 w 2474183"/>
                        <a:gd name="connsiteY40" fmla="*/ 1686769 h 2516261"/>
                        <a:gd name="connsiteX41" fmla="*/ 704261 w 2474183"/>
                        <a:gd name="connsiteY41" fmla="*/ 1581200 h 2516261"/>
                        <a:gd name="connsiteX42" fmla="*/ 664573 w 2474183"/>
                        <a:gd name="connsiteY42" fmla="*/ 1555800 h 2516261"/>
                        <a:gd name="connsiteX43" fmla="*/ 613773 w 2474183"/>
                        <a:gd name="connsiteY43" fmla="*/ 1587550 h 2516261"/>
                        <a:gd name="connsiteX44" fmla="*/ 607423 w 2474183"/>
                        <a:gd name="connsiteY44" fmla="*/ 1651050 h 2516261"/>
                        <a:gd name="connsiteX45" fmla="*/ 623298 w 2474183"/>
                        <a:gd name="connsiteY45" fmla="*/ 1820912 h 2516261"/>
                        <a:gd name="connsiteX46" fmla="*/ 578054 w 2474183"/>
                        <a:gd name="connsiteY46" fmla="*/ 2006650 h 2516261"/>
                        <a:gd name="connsiteX47" fmla="*/ 518523 w 2474183"/>
                        <a:gd name="connsiteY47" fmla="*/ 2089200 h 2516261"/>
                        <a:gd name="connsiteX48" fmla="*/ 471692 w 2474183"/>
                        <a:gd name="connsiteY48" fmla="*/ 2136032 h 2516261"/>
                        <a:gd name="connsiteX49" fmla="*/ 460579 w 2474183"/>
                        <a:gd name="connsiteY49" fmla="*/ 2161431 h 2516261"/>
                        <a:gd name="connsiteX50" fmla="*/ 580435 w 2474183"/>
                        <a:gd name="connsiteY50" fmla="*/ 2280494 h 2516261"/>
                        <a:gd name="connsiteX51" fmla="*/ 807448 w 2474183"/>
                        <a:gd name="connsiteY51" fmla="*/ 2392412 h 2516261"/>
                        <a:gd name="connsiteX52" fmla="*/ 943973 w 2474183"/>
                        <a:gd name="connsiteY52" fmla="*/ 2368600 h 2516261"/>
                        <a:gd name="connsiteX53" fmla="*/ 1064623 w 2474183"/>
                        <a:gd name="connsiteY53" fmla="*/ 2368600 h 2516261"/>
                        <a:gd name="connsiteX54" fmla="*/ 1327354 w 2474183"/>
                        <a:gd name="connsiteY54" fmla="*/ 2504332 h 2516261"/>
                        <a:gd name="connsiteX55" fmla="*/ 1377360 w 2474183"/>
                        <a:gd name="connsiteY55" fmla="*/ 2506712 h 2516261"/>
                        <a:gd name="connsiteX56" fmla="*/ 1423398 w 2474183"/>
                        <a:gd name="connsiteY56" fmla="*/ 2480519 h 2516261"/>
                        <a:gd name="connsiteX57" fmla="*/ 1476579 w 2474183"/>
                        <a:gd name="connsiteY57" fmla="*/ 2359869 h 2516261"/>
                        <a:gd name="connsiteX58" fmla="*/ 1536111 w 2474183"/>
                        <a:gd name="connsiteY58" fmla="*/ 2242393 h 2516261"/>
                        <a:gd name="connsiteX59" fmla="*/ 1642473 w 2474183"/>
                        <a:gd name="connsiteY59" fmla="*/ 2197150 h 2516261"/>
                        <a:gd name="connsiteX60" fmla="*/ 1763123 w 2474183"/>
                        <a:gd name="connsiteY60" fmla="*/ 2197150 h 2516261"/>
                        <a:gd name="connsiteX61" fmla="*/ 1915523 w 2474183"/>
                        <a:gd name="connsiteY61" fmla="*/ 2247950 h 2516261"/>
                        <a:gd name="connsiteX62" fmla="*/ 2099673 w 2474183"/>
                        <a:gd name="connsiteY62" fmla="*/ 2311450 h 2516261"/>
                        <a:gd name="connsiteX63" fmla="*/ 2188573 w 2474183"/>
                        <a:gd name="connsiteY63" fmla="*/ 2286050 h 2516261"/>
                        <a:gd name="connsiteX64" fmla="*/ 2302873 w 2474183"/>
                        <a:gd name="connsiteY64" fmla="*/ 2190800 h 2516261"/>
                        <a:gd name="connsiteX65" fmla="*/ 2437811 w 2474183"/>
                        <a:gd name="connsiteY65" fmla="*/ 2007444 h 2516261"/>
                        <a:gd name="connsiteX66" fmla="*/ 2410823 w 2474183"/>
                        <a:gd name="connsiteY66" fmla="*/ 1981250 h 2516261"/>
                        <a:gd name="connsiteX67" fmla="*/ 2310017 w 2474183"/>
                        <a:gd name="connsiteY67" fmla="*/ 1943150 h 2516261"/>
                        <a:gd name="connsiteX68" fmla="*/ 2285411 w 2474183"/>
                        <a:gd name="connsiteY68" fmla="*/ 1904256 h 2516261"/>
                        <a:gd name="connsiteX69" fmla="*/ 2290173 w 2474183"/>
                        <a:gd name="connsiteY69" fmla="*/ 1809800 h 2516261"/>
                        <a:gd name="connsiteX70" fmla="*/ 2207623 w 2474183"/>
                        <a:gd name="connsiteY70" fmla="*/ 1733600 h 2516261"/>
                        <a:gd name="connsiteX71" fmla="*/ 2220323 w 2474183"/>
                        <a:gd name="connsiteY71" fmla="*/ 1689150 h 2516261"/>
                        <a:gd name="connsiteX72" fmla="*/ 2302873 w 2474183"/>
                        <a:gd name="connsiteY72" fmla="*/ 1657400 h 2516261"/>
                        <a:gd name="connsiteX73" fmla="*/ 2299698 w 2474183"/>
                        <a:gd name="connsiteY73" fmla="*/ 1619300 h 2516261"/>
                        <a:gd name="connsiteX74" fmla="*/ 2264773 w 2474183"/>
                        <a:gd name="connsiteY74" fmla="*/ 1558181 h 2516261"/>
                        <a:gd name="connsiteX75" fmla="*/ 2245723 w 2474183"/>
                        <a:gd name="connsiteY75" fmla="*/ 1435150 h 2516261"/>
                        <a:gd name="connsiteX76" fmla="*/ 2226673 w 2474183"/>
                        <a:gd name="connsiteY76" fmla="*/ 1358950 h 2516261"/>
                        <a:gd name="connsiteX77" fmla="*/ 2163173 w 2474183"/>
                        <a:gd name="connsiteY77" fmla="*/ 1314500 h 2516261"/>
                        <a:gd name="connsiteX78" fmla="*/ 2118723 w 2474183"/>
                        <a:gd name="connsiteY78" fmla="*/ 1384350 h 2516261"/>
                        <a:gd name="connsiteX79" fmla="*/ 2080623 w 2474183"/>
                        <a:gd name="connsiteY79" fmla="*/ 1416100 h 2516261"/>
                        <a:gd name="connsiteX80" fmla="*/ 2061573 w 2474183"/>
                        <a:gd name="connsiteY80" fmla="*/ 1371650 h 2516261"/>
                        <a:gd name="connsiteX81" fmla="*/ 2233023 w 2474183"/>
                        <a:gd name="connsiteY81" fmla="*/ 1104950 h 2516261"/>
                        <a:gd name="connsiteX82" fmla="*/ 2225880 w 2474183"/>
                        <a:gd name="connsiteY82" fmla="*/ 993825 h 2516261"/>
                        <a:gd name="connsiteX83" fmla="*/ 2309223 w 2474183"/>
                        <a:gd name="connsiteY83" fmla="*/ 1022400 h 2516261"/>
                        <a:gd name="connsiteX84" fmla="*/ 2347323 w 2474183"/>
                        <a:gd name="connsiteY84" fmla="*/ 936675 h 2516261"/>
                        <a:gd name="connsiteX85" fmla="*/ 2334623 w 2474183"/>
                        <a:gd name="connsiteY85" fmla="*/ 831900 h 2516261"/>
                        <a:gd name="connsiteX86" fmla="*/ 2362404 w 2474183"/>
                        <a:gd name="connsiteY86" fmla="*/ 759668 h 2516261"/>
                        <a:gd name="connsiteX87" fmla="*/ 2455273 w 2474183"/>
                        <a:gd name="connsiteY87" fmla="*/ 635050 h 2516261"/>
                        <a:gd name="connsiteX88" fmla="*/ 2448923 w 2474183"/>
                        <a:gd name="connsiteY88" fmla="*/ 565200 h 2516261"/>
                        <a:gd name="connsiteX89" fmla="*/ 2194923 w 2474183"/>
                        <a:gd name="connsiteY89" fmla="*/ 546150 h 2516261"/>
                        <a:gd name="connsiteX90" fmla="*/ 2071098 w 2474183"/>
                        <a:gd name="connsiteY90" fmla="*/ 461219 h 2516261"/>
                        <a:gd name="connsiteX91" fmla="*/ 1871867 w 2474183"/>
                        <a:gd name="connsiteY91" fmla="*/ 401687 h 2516261"/>
                        <a:gd name="connsiteX92" fmla="*/ 1810748 w 2474183"/>
                        <a:gd name="connsiteY92" fmla="*/ 336600 h 2516261"/>
                        <a:gd name="connsiteX93" fmla="*/ 1801223 w 2474183"/>
                        <a:gd name="connsiteY93" fmla="*/ 298500 h 2516261"/>
                        <a:gd name="connsiteX94" fmla="*/ 1725023 w 2474183"/>
                        <a:gd name="connsiteY94" fmla="*/ 304850 h 2516261"/>
                        <a:gd name="connsiteX95" fmla="*/ 1517854 w 2474183"/>
                        <a:gd name="connsiteY95" fmla="*/ 154831 h 2516261"/>
                        <a:gd name="connsiteX96" fmla="*/ 1445623 w 2474183"/>
                        <a:gd name="connsiteY96" fmla="*/ 76250 h 2516261"/>
                        <a:gd name="connsiteX97" fmla="*/ 1439273 w 2474183"/>
                        <a:gd name="connsiteY97" fmla="*/ 25450 h 2516261"/>
                        <a:gd name="connsiteX98" fmla="*/ 1388473 w 2474183"/>
                        <a:gd name="connsiteY98" fmla="*/ 50 h 2516261"/>
                        <a:gd name="connsiteX0" fmla="*/ 1394972 w 2480682"/>
                        <a:gd name="connsiteY0" fmla="*/ 50 h 2516261"/>
                        <a:gd name="connsiteX1" fmla="*/ 1318772 w 2480682"/>
                        <a:gd name="connsiteY1" fmla="*/ 31800 h 2516261"/>
                        <a:gd name="connsiteX2" fmla="*/ 1287022 w 2480682"/>
                        <a:gd name="connsiteY2" fmla="*/ 127050 h 2516261"/>
                        <a:gd name="connsiteX3" fmla="*/ 1248922 w 2480682"/>
                        <a:gd name="connsiteY3" fmla="*/ 247700 h 2516261"/>
                        <a:gd name="connsiteX4" fmla="*/ 1204472 w 2480682"/>
                        <a:gd name="connsiteY4" fmla="*/ 292150 h 2516261"/>
                        <a:gd name="connsiteX5" fmla="*/ 1109222 w 2480682"/>
                        <a:gd name="connsiteY5" fmla="*/ 330250 h 2516261"/>
                        <a:gd name="connsiteX6" fmla="*/ 1020322 w 2480682"/>
                        <a:gd name="connsiteY6" fmla="*/ 355650 h 2516261"/>
                        <a:gd name="connsiteX7" fmla="*/ 974285 w 2480682"/>
                        <a:gd name="connsiteY7" fmla="*/ 381050 h 2516261"/>
                        <a:gd name="connsiteX8" fmla="*/ 962378 w 2480682"/>
                        <a:gd name="connsiteY8" fmla="*/ 477888 h 2516261"/>
                        <a:gd name="connsiteX9" fmla="*/ 861572 w 2480682"/>
                        <a:gd name="connsiteY9" fmla="*/ 476300 h 2516261"/>
                        <a:gd name="connsiteX10" fmla="*/ 747272 w 2480682"/>
                        <a:gd name="connsiteY10" fmla="*/ 457250 h 2516261"/>
                        <a:gd name="connsiteX11" fmla="*/ 709172 w 2480682"/>
                        <a:gd name="connsiteY11" fmla="*/ 419150 h 2516261"/>
                        <a:gd name="connsiteX12" fmla="*/ 690122 w 2480682"/>
                        <a:gd name="connsiteY12" fmla="*/ 355650 h 2516261"/>
                        <a:gd name="connsiteX13" fmla="*/ 671072 w 2480682"/>
                        <a:gd name="connsiteY13" fmla="*/ 349300 h 2516261"/>
                        <a:gd name="connsiteX14" fmla="*/ 607572 w 2480682"/>
                        <a:gd name="connsiteY14" fmla="*/ 355650 h 2516261"/>
                        <a:gd name="connsiteX15" fmla="*/ 575822 w 2480682"/>
                        <a:gd name="connsiteY15" fmla="*/ 393750 h 2516261"/>
                        <a:gd name="connsiteX16" fmla="*/ 588522 w 2480682"/>
                        <a:gd name="connsiteY16" fmla="*/ 457250 h 2516261"/>
                        <a:gd name="connsiteX17" fmla="*/ 626622 w 2480682"/>
                        <a:gd name="connsiteY17" fmla="*/ 565200 h 2516261"/>
                        <a:gd name="connsiteX18" fmla="*/ 626622 w 2480682"/>
                        <a:gd name="connsiteY18" fmla="*/ 635050 h 2516261"/>
                        <a:gd name="connsiteX19" fmla="*/ 626622 w 2480682"/>
                        <a:gd name="connsiteY19" fmla="*/ 660450 h 2516261"/>
                        <a:gd name="connsiteX20" fmla="*/ 569472 w 2480682"/>
                        <a:gd name="connsiteY20" fmla="*/ 673150 h 2516261"/>
                        <a:gd name="connsiteX21" fmla="*/ 474222 w 2480682"/>
                        <a:gd name="connsiteY21" fmla="*/ 654100 h 2516261"/>
                        <a:gd name="connsiteX22" fmla="*/ 347222 w 2480682"/>
                        <a:gd name="connsiteY22" fmla="*/ 590600 h 2516261"/>
                        <a:gd name="connsiteX23" fmla="*/ 239272 w 2480682"/>
                        <a:gd name="connsiteY23" fmla="*/ 577900 h 2516261"/>
                        <a:gd name="connsiteX24" fmla="*/ 105922 w 2480682"/>
                        <a:gd name="connsiteY24" fmla="*/ 584250 h 2516261"/>
                        <a:gd name="connsiteX25" fmla="*/ 19404 w 2480682"/>
                        <a:gd name="connsiteY25" fmla="*/ 666007 h 2516261"/>
                        <a:gd name="connsiteX26" fmla="*/ 51947 w 2480682"/>
                        <a:gd name="connsiteY26" fmla="*/ 690612 h 2516261"/>
                        <a:gd name="connsiteX27" fmla="*/ 1146 w 2480682"/>
                        <a:gd name="connsiteY27" fmla="*/ 709457 h 2516261"/>
                        <a:gd name="connsiteX28" fmla="*/ 23372 w 2480682"/>
                        <a:gd name="connsiteY28" fmla="*/ 762050 h 2516261"/>
                        <a:gd name="connsiteX29" fmla="*/ 99572 w 2480682"/>
                        <a:gd name="connsiteY29" fmla="*/ 850950 h 2516261"/>
                        <a:gd name="connsiteX30" fmla="*/ 277372 w 2480682"/>
                        <a:gd name="connsiteY30" fmla="*/ 908100 h 2516261"/>
                        <a:gd name="connsiteX31" fmla="*/ 429772 w 2480682"/>
                        <a:gd name="connsiteY31" fmla="*/ 1003350 h 2516261"/>
                        <a:gd name="connsiteX32" fmla="*/ 474222 w 2480682"/>
                        <a:gd name="connsiteY32" fmla="*/ 1124000 h 2516261"/>
                        <a:gd name="connsiteX33" fmla="*/ 493272 w 2480682"/>
                        <a:gd name="connsiteY33" fmla="*/ 1238300 h 2516261"/>
                        <a:gd name="connsiteX34" fmla="*/ 620272 w 2480682"/>
                        <a:gd name="connsiteY34" fmla="*/ 1327200 h 2516261"/>
                        <a:gd name="connsiteX35" fmla="*/ 658372 w 2480682"/>
                        <a:gd name="connsiteY35" fmla="*/ 1384350 h 2516261"/>
                        <a:gd name="connsiteX36" fmla="*/ 652022 w 2480682"/>
                        <a:gd name="connsiteY36" fmla="*/ 1416100 h 2516261"/>
                        <a:gd name="connsiteX37" fmla="*/ 615509 w 2480682"/>
                        <a:gd name="connsiteY37" fmla="*/ 1439912 h 2516261"/>
                        <a:gd name="connsiteX38" fmla="*/ 652022 w 2480682"/>
                        <a:gd name="connsiteY38" fmla="*/ 1492300 h 2516261"/>
                        <a:gd name="connsiteX39" fmla="*/ 724253 w 2480682"/>
                        <a:gd name="connsiteY39" fmla="*/ 1564531 h 2516261"/>
                        <a:gd name="connsiteX40" fmla="*/ 763147 w 2480682"/>
                        <a:gd name="connsiteY40" fmla="*/ 1686769 h 2516261"/>
                        <a:gd name="connsiteX41" fmla="*/ 710760 w 2480682"/>
                        <a:gd name="connsiteY41" fmla="*/ 1581200 h 2516261"/>
                        <a:gd name="connsiteX42" fmla="*/ 671072 w 2480682"/>
                        <a:gd name="connsiteY42" fmla="*/ 1555800 h 2516261"/>
                        <a:gd name="connsiteX43" fmla="*/ 620272 w 2480682"/>
                        <a:gd name="connsiteY43" fmla="*/ 1587550 h 2516261"/>
                        <a:gd name="connsiteX44" fmla="*/ 613922 w 2480682"/>
                        <a:gd name="connsiteY44" fmla="*/ 1651050 h 2516261"/>
                        <a:gd name="connsiteX45" fmla="*/ 629797 w 2480682"/>
                        <a:gd name="connsiteY45" fmla="*/ 1820912 h 2516261"/>
                        <a:gd name="connsiteX46" fmla="*/ 584553 w 2480682"/>
                        <a:gd name="connsiteY46" fmla="*/ 2006650 h 2516261"/>
                        <a:gd name="connsiteX47" fmla="*/ 525022 w 2480682"/>
                        <a:gd name="connsiteY47" fmla="*/ 2089200 h 2516261"/>
                        <a:gd name="connsiteX48" fmla="*/ 478191 w 2480682"/>
                        <a:gd name="connsiteY48" fmla="*/ 2136032 h 2516261"/>
                        <a:gd name="connsiteX49" fmla="*/ 467078 w 2480682"/>
                        <a:gd name="connsiteY49" fmla="*/ 2161431 h 2516261"/>
                        <a:gd name="connsiteX50" fmla="*/ 586934 w 2480682"/>
                        <a:gd name="connsiteY50" fmla="*/ 2280494 h 2516261"/>
                        <a:gd name="connsiteX51" fmla="*/ 813947 w 2480682"/>
                        <a:gd name="connsiteY51" fmla="*/ 2392412 h 2516261"/>
                        <a:gd name="connsiteX52" fmla="*/ 950472 w 2480682"/>
                        <a:gd name="connsiteY52" fmla="*/ 2368600 h 2516261"/>
                        <a:gd name="connsiteX53" fmla="*/ 1071122 w 2480682"/>
                        <a:gd name="connsiteY53" fmla="*/ 2368600 h 2516261"/>
                        <a:gd name="connsiteX54" fmla="*/ 1333853 w 2480682"/>
                        <a:gd name="connsiteY54" fmla="*/ 2504332 h 2516261"/>
                        <a:gd name="connsiteX55" fmla="*/ 1383859 w 2480682"/>
                        <a:gd name="connsiteY55" fmla="*/ 2506712 h 2516261"/>
                        <a:gd name="connsiteX56" fmla="*/ 1429897 w 2480682"/>
                        <a:gd name="connsiteY56" fmla="*/ 2480519 h 2516261"/>
                        <a:gd name="connsiteX57" fmla="*/ 1483078 w 2480682"/>
                        <a:gd name="connsiteY57" fmla="*/ 2359869 h 2516261"/>
                        <a:gd name="connsiteX58" fmla="*/ 1542610 w 2480682"/>
                        <a:gd name="connsiteY58" fmla="*/ 2242393 h 2516261"/>
                        <a:gd name="connsiteX59" fmla="*/ 1648972 w 2480682"/>
                        <a:gd name="connsiteY59" fmla="*/ 2197150 h 2516261"/>
                        <a:gd name="connsiteX60" fmla="*/ 1769622 w 2480682"/>
                        <a:gd name="connsiteY60" fmla="*/ 2197150 h 2516261"/>
                        <a:gd name="connsiteX61" fmla="*/ 1922022 w 2480682"/>
                        <a:gd name="connsiteY61" fmla="*/ 2247950 h 2516261"/>
                        <a:gd name="connsiteX62" fmla="*/ 2106172 w 2480682"/>
                        <a:gd name="connsiteY62" fmla="*/ 2311450 h 2516261"/>
                        <a:gd name="connsiteX63" fmla="*/ 2195072 w 2480682"/>
                        <a:gd name="connsiteY63" fmla="*/ 2286050 h 2516261"/>
                        <a:gd name="connsiteX64" fmla="*/ 2309372 w 2480682"/>
                        <a:gd name="connsiteY64" fmla="*/ 2190800 h 2516261"/>
                        <a:gd name="connsiteX65" fmla="*/ 2444310 w 2480682"/>
                        <a:gd name="connsiteY65" fmla="*/ 2007444 h 2516261"/>
                        <a:gd name="connsiteX66" fmla="*/ 2417322 w 2480682"/>
                        <a:gd name="connsiteY66" fmla="*/ 1981250 h 2516261"/>
                        <a:gd name="connsiteX67" fmla="*/ 2316516 w 2480682"/>
                        <a:gd name="connsiteY67" fmla="*/ 1943150 h 2516261"/>
                        <a:gd name="connsiteX68" fmla="*/ 2291910 w 2480682"/>
                        <a:gd name="connsiteY68" fmla="*/ 1904256 h 2516261"/>
                        <a:gd name="connsiteX69" fmla="*/ 2296672 w 2480682"/>
                        <a:gd name="connsiteY69" fmla="*/ 1809800 h 2516261"/>
                        <a:gd name="connsiteX70" fmla="*/ 2214122 w 2480682"/>
                        <a:gd name="connsiteY70" fmla="*/ 1733600 h 2516261"/>
                        <a:gd name="connsiteX71" fmla="*/ 2226822 w 2480682"/>
                        <a:gd name="connsiteY71" fmla="*/ 1689150 h 2516261"/>
                        <a:gd name="connsiteX72" fmla="*/ 2309372 w 2480682"/>
                        <a:gd name="connsiteY72" fmla="*/ 1657400 h 2516261"/>
                        <a:gd name="connsiteX73" fmla="*/ 2306197 w 2480682"/>
                        <a:gd name="connsiteY73" fmla="*/ 1619300 h 2516261"/>
                        <a:gd name="connsiteX74" fmla="*/ 2271272 w 2480682"/>
                        <a:gd name="connsiteY74" fmla="*/ 1558181 h 2516261"/>
                        <a:gd name="connsiteX75" fmla="*/ 2252222 w 2480682"/>
                        <a:gd name="connsiteY75" fmla="*/ 1435150 h 2516261"/>
                        <a:gd name="connsiteX76" fmla="*/ 2233172 w 2480682"/>
                        <a:gd name="connsiteY76" fmla="*/ 1358950 h 2516261"/>
                        <a:gd name="connsiteX77" fmla="*/ 2169672 w 2480682"/>
                        <a:gd name="connsiteY77" fmla="*/ 1314500 h 2516261"/>
                        <a:gd name="connsiteX78" fmla="*/ 2125222 w 2480682"/>
                        <a:gd name="connsiteY78" fmla="*/ 1384350 h 2516261"/>
                        <a:gd name="connsiteX79" fmla="*/ 2087122 w 2480682"/>
                        <a:gd name="connsiteY79" fmla="*/ 1416100 h 2516261"/>
                        <a:gd name="connsiteX80" fmla="*/ 2068072 w 2480682"/>
                        <a:gd name="connsiteY80" fmla="*/ 1371650 h 2516261"/>
                        <a:gd name="connsiteX81" fmla="*/ 2239522 w 2480682"/>
                        <a:gd name="connsiteY81" fmla="*/ 1104950 h 2516261"/>
                        <a:gd name="connsiteX82" fmla="*/ 2232379 w 2480682"/>
                        <a:gd name="connsiteY82" fmla="*/ 993825 h 2516261"/>
                        <a:gd name="connsiteX83" fmla="*/ 2315722 w 2480682"/>
                        <a:gd name="connsiteY83" fmla="*/ 1022400 h 2516261"/>
                        <a:gd name="connsiteX84" fmla="*/ 2353822 w 2480682"/>
                        <a:gd name="connsiteY84" fmla="*/ 936675 h 2516261"/>
                        <a:gd name="connsiteX85" fmla="*/ 2341122 w 2480682"/>
                        <a:gd name="connsiteY85" fmla="*/ 831900 h 2516261"/>
                        <a:gd name="connsiteX86" fmla="*/ 2368903 w 2480682"/>
                        <a:gd name="connsiteY86" fmla="*/ 759668 h 2516261"/>
                        <a:gd name="connsiteX87" fmla="*/ 2461772 w 2480682"/>
                        <a:gd name="connsiteY87" fmla="*/ 635050 h 2516261"/>
                        <a:gd name="connsiteX88" fmla="*/ 2455422 w 2480682"/>
                        <a:gd name="connsiteY88" fmla="*/ 565200 h 2516261"/>
                        <a:gd name="connsiteX89" fmla="*/ 2201422 w 2480682"/>
                        <a:gd name="connsiteY89" fmla="*/ 546150 h 2516261"/>
                        <a:gd name="connsiteX90" fmla="*/ 2077597 w 2480682"/>
                        <a:gd name="connsiteY90" fmla="*/ 461219 h 2516261"/>
                        <a:gd name="connsiteX91" fmla="*/ 1878366 w 2480682"/>
                        <a:gd name="connsiteY91" fmla="*/ 401687 h 2516261"/>
                        <a:gd name="connsiteX92" fmla="*/ 1817247 w 2480682"/>
                        <a:gd name="connsiteY92" fmla="*/ 336600 h 2516261"/>
                        <a:gd name="connsiteX93" fmla="*/ 1807722 w 2480682"/>
                        <a:gd name="connsiteY93" fmla="*/ 298500 h 2516261"/>
                        <a:gd name="connsiteX94" fmla="*/ 1731522 w 2480682"/>
                        <a:gd name="connsiteY94" fmla="*/ 304850 h 2516261"/>
                        <a:gd name="connsiteX95" fmla="*/ 1524353 w 2480682"/>
                        <a:gd name="connsiteY95" fmla="*/ 154831 h 2516261"/>
                        <a:gd name="connsiteX96" fmla="*/ 1452122 w 2480682"/>
                        <a:gd name="connsiteY96" fmla="*/ 76250 h 2516261"/>
                        <a:gd name="connsiteX97" fmla="*/ 1445772 w 2480682"/>
                        <a:gd name="connsiteY97" fmla="*/ 25450 h 2516261"/>
                        <a:gd name="connsiteX98" fmla="*/ 1394972 w 2480682"/>
                        <a:gd name="connsiteY98" fmla="*/ 50 h 2516261"/>
                        <a:gd name="connsiteX0" fmla="*/ 1394248 w 2479958"/>
                        <a:gd name="connsiteY0" fmla="*/ 50 h 2516261"/>
                        <a:gd name="connsiteX1" fmla="*/ 1318048 w 2479958"/>
                        <a:gd name="connsiteY1" fmla="*/ 31800 h 2516261"/>
                        <a:gd name="connsiteX2" fmla="*/ 1286298 w 2479958"/>
                        <a:gd name="connsiteY2" fmla="*/ 127050 h 2516261"/>
                        <a:gd name="connsiteX3" fmla="*/ 1248198 w 2479958"/>
                        <a:gd name="connsiteY3" fmla="*/ 247700 h 2516261"/>
                        <a:gd name="connsiteX4" fmla="*/ 1203748 w 2479958"/>
                        <a:gd name="connsiteY4" fmla="*/ 292150 h 2516261"/>
                        <a:gd name="connsiteX5" fmla="*/ 1108498 w 2479958"/>
                        <a:gd name="connsiteY5" fmla="*/ 330250 h 2516261"/>
                        <a:gd name="connsiteX6" fmla="*/ 1019598 w 2479958"/>
                        <a:gd name="connsiteY6" fmla="*/ 355650 h 2516261"/>
                        <a:gd name="connsiteX7" fmla="*/ 973561 w 2479958"/>
                        <a:gd name="connsiteY7" fmla="*/ 381050 h 2516261"/>
                        <a:gd name="connsiteX8" fmla="*/ 961654 w 2479958"/>
                        <a:gd name="connsiteY8" fmla="*/ 477888 h 2516261"/>
                        <a:gd name="connsiteX9" fmla="*/ 860848 w 2479958"/>
                        <a:gd name="connsiteY9" fmla="*/ 476300 h 2516261"/>
                        <a:gd name="connsiteX10" fmla="*/ 746548 w 2479958"/>
                        <a:gd name="connsiteY10" fmla="*/ 457250 h 2516261"/>
                        <a:gd name="connsiteX11" fmla="*/ 708448 w 2479958"/>
                        <a:gd name="connsiteY11" fmla="*/ 419150 h 2516261"/>
                        <a:gd name="connsiteX12" fmla="*/ 689398 w 2479958"/>
                        <a:gd name="connsiteY12" fmla="*/ 355650 h 2516261"/>
                        <a:gd name="connsiteX13" fmla="*/ 670348 w 2479958"/>
                        <a:gd name="connsiteY13" fmla="*/ 349300 h 2516261"/>
                        <a:gd name="connsiteX14" fmla="*/ 606848 w 2479958"/>
                        <a:gd name="connsiteY14" fmla="*/ 355650 h 2516261"/>
                        <a:gd name="connsiteX15" fmla="*/ 575098 w 2479958"/>
                        <a:gd name="connsiteY15" fmla="*/ 393750 h 2516261"/>
                        <a:gd name="connsiteX16" fmla="*/ 587798 w 2479958"/>
                        <a:gd name="connsiteY16" fmla="*/ 457250 h 2516261"/>
                        <a:gd name="connsiteX17" fmla="*/ 625898 w 2479958"/>
                        <a:gd name="connsiteY17" fmla="*/ 565200 h 2516261"/>
                        <a:gd name="connsiteX18" fmla="*/ 625898 w 2479958"/>
                        <a:gd name="connsiteY18" fmla="*/ 635050 h 2516261"/>
                        <a:gd name="connsiteX19" fmla="*/ 625898 w 2479958"/>
                        <a:gd name="connsiteY19" fmla="*/ 660450 h 2516261"/>
                        <a:gd name="connsiteX20" fmla="*/ 568748 w 2479958"/>
                        <a:gd name="connsiteY20" fmla="*/ 673150 h 2516261"/>
                        <a:gd name="connsiteX21" fmla="*/ 473498 w 2479958"/>
                        <a:gd name="connsiteY21" fmla="*/ 654100 h 2516261"/>
                        <a:gd name="connsiteX22" fmla="*/ 346498 w 2479958"/>
                        <a:gd name="connsiteY22" fmla="*/ 590600 h 2516261"/>
                        <a:gd name="connsiteX23" fmla="*/ 238548 w 2479958"/>
                        <a:gd name="connsiteY23" fmla="*/ 577900 h 2516261"/>
                        <a:gd name="connsiteX24" fmla="*/ 105198 w 2479958"/>
                        <a:gd name="connsiteY24" fmla="*/ 584250 h 2516261"/>
                        <a:gd name="connsiteX25" fmla="*/ 18680 w 2479958"/>
                        <a:gd name="connsiteY25" fmla="*/ 666007 h 2516261"/>
                        <a:gd name="connsiteX26" fmla="*/ 51223 w 2479958"/>
                        <a:gd name="connsiteY26" fmla="*/ 690612 h 2516261"/>
                        <a:gd name="connsiteX27" fmla="*/ 422 w 2479958"/>
                        <a:gd name="connsiteY27" fmla="*/ 709457 h 2516261"/>
                        <a:gd name="connsiteX28" fmla="*/ 48842 w 2479958"/>
                        <a:gd name="connsiteY28" fmla="*/ 733475 h 2516261"/>
                        <a:gd name="connsiteX29" fmla="*/ 98848 w 2479958"/>
                        <a:gd name="connsiteY29" fmla="*/ 850950 h 2516261"/>
                        <a:gd name="connsiteX30" fmla="*/ 276648 w 2479958"/>
                        <a:gd name="connsiteY30" fmla="*/ 908100 h 2516261"/>
                        <a:gd name="connsiteX31" fmla="*/ 429048 w 2479958"/>
                        <a:gd name="connsiteY31" fmla="*/ 1003350 h 2516261"/>
                        <a:gd name="connsiteX32" fmla="*/ 473498 w 2479958"/>
                        <a:gd name="connsiteY32" fmla="*/ 1124000 h 2516261"/>
                        <a:gd name="connsiteX33" fmla="*/ 492548 w 2479958"/>
                        <a:gd name="connsiteY33" fmla="*/ 1238300 h 2516261"/>
                        <a:gd name="connsiteX34" fmla="*/ 619548 w 2479958"/>
                        <a:gd name="connsiteY34" fmla="*/ 1327200 h 2516261"/>
                        <a:gd name="connsiteX35" fmla="*/ 657648 w 2479958"/>
                        <a:gd name="connsiteY35" fmla="*/ 1384350 h 2516261"/>
                        <a:gd name="connsiteX36" fmla="*/ 651298 w 2479958"/>
                        <a:gd name="connsiteY36" fmla="*/ 1416100 h 2516261"/>
                        <a:gd name="connsiteX37" fmla="*/ 614785 w 2479958"/>
                        <a:gd name="connsiteY37" fmla="*/ 1439912 h 2516261"/>
                        <a:gd name="connsiteX38" fmla="*/ 651298 w 2479958"/>
                        <a:gd name="connsiteY38" fmla="*/ 1492300 h 2516261"/>
                        <a:gd name="connsiteX39" fmla="*/ 723529 w 2479958"/>
                        <a:gd name="connsiteY39" fmla="*/ 1564531 h 2516261"/>
                        <a:gd name="connsiteX40" fmla="*/ 762423 w 2479958"/>
                        <a:gd name="connsiteY40" fmla="*/ 1686769 h 2516261"/>
                        <a:gd name="connsiteX41" fmla="*/ 710036 w 2479958"/>
                        <a:gd name="connsiteY41" fmla="*/ 1581200 h 2516261"/>
                        <a:gd name="connsiteX42" fmla="*/ 670348 w 2479958"/>
                        <a:gd name="connsiteY42" fmla="*/ 1555800 h 2516261"/>
                        <a:gd name="connsiteX43" fmla="*/ 619548 w 2479958"/>
                        <a:gd name="connsiteY43" fmla="*/ 1587550 h 2516261"/>
                        <a:gd name="connsiteX44" fmla="*/ 613198 w 2479958"/>
                        <a:gd name="connsiteY44" fmla="*/ 1651050 h 2516261"/>
                        <a:gd name="connsiteX45" fmla="*/ 629073 w 2479958"/>
                        <a:gd name="connsiteY45" fmla="*/ 1820912 h 2516261"/>
                        <a:gd name="connsiteX46" fmla="*/ 583829 w 2479958"/>
                        <a:gd name="connsiteY46" fmla="*/ 2006650 h 2516261"/>
                        <a:gd name="connsiteX47" fmla="*/ 524298 w 2479958"/>
                        <a:gd name="connsiteY47" fmla="*/ 2089200 h 2516261"/>
                        <a:gd name="connsiteX48" fmla="*/ 477467 w 2479958"/>
                        <a:gd name="connsiteY48" fmla="*/ 2136032 h 2516261"/>
                        <a:gd name="connsiteX49" fmla="*/ 466354 w 2479958"/>
                        <a:gd name="connsiteY49" fmla="*/ 2161431 h 2516261"/>
                        <a:gd name="connsiteX50" fmla="*/ 586210 w 2479958"/>
                        <a:gd name="connsiteY50" fmla="*/ 2280494 h 2516261"/>
                        <a:gd name="connsiteX51" fmla="*/ 813223 w 2479958"/>
                        <a:gd name="connsiteY51" fmla="*/ 2392412 h 2516261"/>
                        <a:gd name="connsiteX52" fmla="*/ 949748 w 2479958"/>
                        <a:gd name="connsiteY52" fmla="*/ 2368600 h 2516261"/>
                        <a:gd name="connsiteX53" fmla="*/ 1070398 w 2479958"/>
                        <a:gd name="connsiteY53" fmla="*/ 2368600 h 2516261"/>
                        <a:gd name="connsiteX54" fmla="*/ 1333129 w 2479958"/>
                        <a:gd name="connsiteY54" fmla="*/ 2504332 h 2516261"/>
                        <a:gd name="connsiteX55" fmla="*/ 1383135 w 2479958"/>
                        <a:gd name="connsiteY55" fmla="*/ 2506712 h 2516261"/>
                        <a:gd name="connsiteX56" fmla="*/ 1429173 w 2479958"/>
                        <a:gd name="connsiteY56" fmla="*/ 2480519 h 2516261"/>
                        <a:gd name="connsiteX57" fmla="*/ 1482354 w 2479958"/>
                        <a:gd name="connsiteY57" fmla="*/ 2359869 h 2516261"/>
                        <a:gd name="connsiteX58" fmla="*/ 1541886 w 2479958"/>
                        <a:gd name="connsiteY58" fmla="*/ 2242393 h 2516261"/>
                        <a:gd name="connsiteX59" fmla="*/ 1648248 w 2479958"/>
                        <a:gd name="connsiteY59" fmla="*/ 2197150 h 2516261"/>
                        <a:gd name="connsiteX60" fmla="*/ 1768898 w 2479958"/>
                        <a:gd name="connsiteY60" fmla="*/ 2197150 h 2516261"/>
                        <a:gd name="connsiteX61" fmla="*/ 1921298 w 2479958"/>
                        <a:gd name="connsiteY61" fmla="*/ 2247950 h 2516261"/>
                        <a:gd name="connsiteX62" fmla="*/ 2105448 w 2479958"/>
                        <a:gd name="connsiteY62" fmla="*/ 2311450 h 2516261"/>
                        <a:gd name="connsiteX63" fmla="*/ 2194348 w 2479958"/>
                        <a:gd name="connsiteY63" fmla="*/ 2286050 h 2516261"/>
                        <a:gd name="connsiteX64" fmla="*/ 2308648 w 2479958"/>
                        <a:gd name="connsiteY64" fmla="*/ 2190800 h 2516261"/>
                        <a:gd name="connsiteX65" fmla="*/ 2443586 w 2479958"/>
                        <a:gd name="connsiteY65" fmla="*/ 2007444 h 2516261"/>
                        <a:gd name="connsiteX66" fmla="*/ 2416598 w 2479958"/>
                        <a:gd name="connsiteY66" fmla="*/ 1981250 h 2516261"/>
                        <a:gd name="connsiteX67" fmla="*/ 2315792 w 2479958"/>
                        <a:gd name="connsiteY67" fmla="*/ 1943150 h 2516261"/>
                        <a:gd name="connsiteX68" fmla="*/ 2291186 w 2479958"/>
                        <a:gd name="connsiteY68" fmla="*/ 1904256 h 2516261"/>
                        <a:gd name="connsiteX69" fmla="*/ 2295948 w 2479958"/>
                        <a:gd name="connsiteY69" fmla="*/ 1809800 h 2516261"/>
                        <a:gd name="connsiteX70" fmla="*/ 2213398 w 2479958"/>
                        <a:gd name="connsiteY70" fmla="*/ 1733600 h 2516261"/>
                        <a:gd name="connsiteX71" fmla="*/ 2226098 w 2479958"/>
                        <a:gd name="connsiteY71" fmla="*/ 1689150 h 2516261"/>
                        <a:gd name="connsiteX72" fmla="*/ 2308648 w 2479958"/>
                        <a:gd name="connsiteY72" fmla="*/ 1657400 h 2516261"/>
                        <a:gd name="connsiteX73" fmla="*/ 2305473 w 2479958"/>
                        <a:gd name="connsiteY73" fmla="*/ 1619300 h 2516261"/>
                        <a:gd name="connsiteX74" fmla="*/ 2270548 w 2479958"/>
                        <a:gd name="connsiteY74" fmla="*/ 1558181 h 2516261"/>
                        <a:gd name="connsiteX75" fmla="*/ 2251498 w 2479958"/>
                        <a:gd name="connsiteY75" fmla="*/ 1435150 h 2516261"/>
                        <a:gd name="connsiteX76" fmla="*/ 2232448 w 2479958"/>
                        <a:gd name="connsiteY76" fmla="*/ 1358950 h 2516261"/>
                        <a:gd name="connsiteX77" fmla="*/ 2168948 w 2479958"/>
                        <a:gd name="connsiteY77" fmla="*/ 1314500 h 2516261"/>
                        <a:gd name="connsiteX78" fmla="*/ 2124498 w 2479958"/>
                        <a:gd name="connsiteY78" fmla="*/ 1384350 h 2516261"/>
                        <a:gd name="connsiteX79" fmla="*/ 2086398 w 2479958"/>
                        <a:gd name="connsiteY79" fmla="*/ 1416100 h 2516261"/>
                        <a:gd name="connsiteX80" fmla="*/ 2067348 w 2479958"/>
                        <a:gd name="connsiteY80" fmla="*/ 1371650 h 2516261"/>
                        <a:gd name="connsiteX81" fmla="*/ 2238798 w 2479958"/>
                        <a:gd name="connsiteY81" fmla="*/ 1104950 h 2516261"/>
                        <a:gd name="connsiteX82" fmla="*/ 2231655 w 2479958"/>
                        <a:gd name="connsiteY82" fmla="*/ 993825 h 2516261"/>
                        <a:gd name="connsiteX83" fmla="*/ 2314998 w 2479958"/>
                        <a:gd name="connsiteY83" fmla="*/ 1022400 h 2516261"/>
                        <a:gd name="connsiteX84" fmla="*/ 2353098 w 2479958"/>
                        <a:gd name="connsiteY84" fmla="*/ 936675 h 2516261"/>
                        <a:gd name="connsiteX85" fmla="*/ 2340398 w 2479958"/>
                        <a:gd name="connsiteY85" fmla="*/ 831900 h 2516261"/>
                        <a:gd name="connsiteX86" fmla="*/ 2368179 w 2479958"/>
                        <a:gd name="connsiteY86" fmla="*/ 759668 h 2516261"/>
                        <a:gd name="connsiteX87" fmla="*/ 2461048 w 2479958"/>
                        <a:gd name="connsiteY87" fmla="*/ 635050 h 2516261"/>
                        <a:gd name="connsiteX88" fmla="*/ 2454698 w 2479958"/>
                        <a:gd name="connsiteY88" fmla="*/ 565200 h 2516261"/>
                        <a:gd name="connsiteX89" fmla="*/ 2200698 w 2479958"/>
                        <a:gd name="connsiteY89" fmla="*/ 546150 h 2516261"/>
                        <a:gd name="connsiteX90" fmla="*/ 2076873 w 2479958"/>
                        <a:gd name="connsiteY90" fmla="*/ 461219 h 2516261"/>
                        <a:gd name="connsiteX91" fmla="*/ 1877642 w 2479958"/>
                        <a:gd name="connsiteY91" fmla="*/ 401687 h 2516261"/>
                        <a:gd name="connsiteX92" fmla="*/ 1816523 w 2479958"/>
                        <a:gd name="connsiteY92" fmla="*/ 336600 h 2516261"/>
                        <a:gd name="connsiteX93" fmla="*/ 1806998 w 2479958"/>
                        <a:gd name="connsiteY93" fmla="*/ 298500 h 2516261"/>
                        <a:gd name="connsiteX94" fmla="*/ 1730798 w 2479958"/>
                        <a:gd name="connsiteY94" fmla="*/ 304850 h 2516261"/>
                        <a:gd name="connsiteX95" fmla="*/ 1523629 w 2479958"/>
                        <a:gd name="connsiteY95" fmla="*/ 154831 h 2516261"/>
                        <a:gd name="connsiteX96" fmla="*/ 1451398 w 2479958"/>
                        <a:gd name="connsiteY96" fmla="*/ 76250 h 2516261"/>
                        <a:gd name="connsiteX97" fmla="*/ 1445048 w 2479958"/>
                        <a:gd name="connsiteY97" fmla="*/ 25450 h 2516261"/>
                        <a:gd name="connsiteX98" fmla="*/ 1394248 w 2479958"/>
                        <a:gd name="connsiteY98" fmla="*/ 50 h 2516261"/>
                        <a:gd name="connsiteX0" fmla="*/ 1394248 w 2479958"/>
                        <a:gd name="connsiteY0" fmla="*/ 50 h 2516261"/>
                        <a:gd name="connsiteX1" fmla="*/ 1318048 w 2479958"/>
                        <a:gd name="connsiteY1" fmla="*/ 31800 h 2516261"/>
                        <a:gd name="connsiteX2" fmla="*/ 1286298 w 2479958"/>
                        <a:gd name="connsiteY2" fmla="*/ 127050 h 2516261"/>
                        <a:gd name="connsiteX3" fmla="*/ 1248198 w 2479958"/>
                        <a:gd name="connsiteY3" fmla="*/ 247700 h 2516261"/>
                        <a:gd name="connsiteX4" fmla="*/ 1203748 w 2479958"/>
                        <a:gd name="connsiteY4" fmla="*/ 292150 h 2516261"/>
                        <a:gd name="connsiteX5" fmla="*/ 1108498 w 2479958"/>
                        <a:gd name="connsiteY5" fmla="*/ 330250 h 2516261"/>
                        <a:gd name="connsiteX6" fmla="*/ 1019598 w 2479958"/>
                        <a:gd name="connsiteY6" fmla="*/ 355650 h 2516261"/>
                        <a:gd name="connsiteX7" fmla="*/ 973561 w 2479958"/>
                        <a:gd name="connsiteY7" fmla="*/ 381050 h 2516261"/>
                        <a:gd name="connsiteX8" fmla="*/ 961654 w 2479958"/>
                        <a:gd name="connsiteY8" fmla="*/ 477888 h 2516261"/>
                        <a:gd name="connsiteX9" fmla="*/ 860848 w 2479958"/>
                        <a:gd name="connsiteY9" fmla="*/ 476300 h 2516261"/>
                        <a:gd name="connsiteX10" fmla="*/ 746548 w 2479958"/>
                        <a:gd name="connsiteY10" fmla="*/ 457250 h 2516261"/>
                        <a:gd name="connsiteX11" fmla="*/ 708448 w 2479958"/>
                        <a:gd name="connsiteY11" fmla="*/ 419150 h 2516261"/>
                        <a:gd name="connsiteX12" fmla="*/ 689398 w 2479958"/>
                        <a:gd name="connsiteY12" fmla="*/ 355650 h 2516261"/>
                        <a:gd name="connsiteX13" fmla="*/ 670348 w 2479958"/>
                        <a:gd name="connsiteY13" fmla="*/ 349300 h 2516261"/>
                        <a:gd name="connsiteX14" fmla="*/ 606848 w 2479958"/>
                        <a:gd name="connsiteY14" fmla="*/ 355650 h 2516261"/>
                        <a:gd name="connsiteX15" fmla="*/ 575098 w 2479958"/>
                        <a:gd name="connsiteY15" fmla="*/ 393750 h 2516261"/>
                        <a:gd name="connsiteX16" fmla="*/ 587798 w 2479958"/>
                        <a:gd name="connsiteY16" fmla="*/ 457250 h 2516261"/>
                        <a:gd name="connsiteX17" fmla="*/ 625898 w 2479958"/>
                        <a:gd name="connsiteY17" fmla="*/ 565200 h 2516261"/>
                        <a:gd name="connsiteX18" fmla="*/ 625898 w 2479958"/>
                        <a:gd name="connsiteY18" fmla="*/ 635050 h 2516261"/>
                        <a:gd name="connsiteX19" fmla="*/ 625898 w 2479958"/>
                        <a:gd name="connsiteY19" fmla="*/ 660450 h 2516261"/>
                        <a:gd name="connsiteX20" fmla="*/ 568748 w 2479958"/>
                        <a:gd name="connsiteY20" fmla="*/ 673150 h 2516261"/>
                        <a:gd name="connsiteX21" fmla="*/ 473498 w 2479958"/>
                        <a:gd name="connsiteY21" fmla="*/ 654100 h 2516261"/>
                        <a:gd name="connsiteX22" fmla="*/ 346498 w 2479958"/>
                        <a:gd name="connsiteY22" fmla="*/ 590600 h 2516261"/>
                        <a:gd name="connsiteX23" fmla="*/ 238548 w 2479958"/>
                        <a:gd name="connsiteY23" fmla="*/ 577900 h 2516261"/>
                        <a:gd name="connsiteX24" fmla="*/ 105198 w 2479958"/>
                        <a:gd name="connsiteY24" fmla="*/ 584250 h 2516261"/>
                        <a:gd name="connsiteX25" fmla="*/ 18680 w 2479958"/>
                        <a:gd name="connsiteY25" fmla="*/ 666007 h 2516261"/>
                        <a:gd name="connsiteX26" fmla="*/ 51223 w 2479958"/>
                        <a:gd name="connsiteY26" fmla="*/ 690612 h 2516261"/>
                        <a:gd name="connsiteX27" fmla="*/ 422 w 2479958"/>
                        <a:gd name="connsiteY27" fmla="*/ 709457 h 2516261"/>
                        <a:gd name="connsiteX28" fmla="*/ 48842 w 2479958"/>
                        <a:gd name="connsiteY28" fmla="*/ 733475 h 2516261"/>
                        <a:gd name="connsiteX29" fmla="*/ 98848 w 2479958"/>
                        <a:gd name="connsiteY29" fmla="*/ 850950 h 2516261"/>
                        <a:gd name="connsiteX30" fmla="*/ 57573 w 2479958"/>
                        <a:gd name="connsiteY30" fmla="*/ 768988 h 2516261"/>
                        <a:gd name="connsiteX31" fmla="*/ 276648 w 2479958"/>
                        <a:gd name="connsiteY31" fmla="*/ 908100 h 2516261"/>
                        <a:gd name="connsiteX32" fmla="*/ 429048 w 2479958"/>
                        <a:gd name="connsiteY32" fmla="*/ 1003350 h 2516261"/>
                        <a:gd name="connsiteX33" fmla="*/ 473498 w 2479958"/>
                        <a:gd name="connsiteY33" fmla="*/ 1124000 h 2516261"/>
                        <a:gd name="connsiteX34" fmla="*/ 492548 w 2479958"/>
                        <a:gd name="connsiteY34" fmla="*/ 1238300 h 2516261"/>
                        <a:gd name="connsiteX35" fmla="*/ 619548 w 2479958"/>
                        <a:gd name="connsiteY35" fmla="*/ 1327200 h 2516261"/>
                        <a:gd name="connsiteX36" fmla="*/ 657648 w 2479958"/>
                        <a:gd name="connsiteY36" fmla="*/ 1384350 h 2516261"/>
                        <a:gd name="connsiteX37" fmla="*/ 651298 w 2479958"/>
                        <a:gd name="connsiteY37" fmla="*/ 1416100 h 2516261"/>
                        <a:gd name="connsiteX38" fmla="*/ 614785 w 2479958"/>
                        <a:gd name="connsiteY38" fmla="*/ 1439912 h 2516261"/>
                        <a:gd name="connsiteX39" fmla="*/ 651298 w 2479958"/>
                        <a:gd name="connsiteY39" fmla="*/ 1492300 h 2516261"/>
                        <a:gd name="connsiteX40" fmla="*/ 723529 w 2479958"/>
                        <a:gd name="connsiteY40" fmla="*/ 1564531 h 2516261"/>
                        <a:gd name="connsiteX41" fmla="*/ 762423 w 2479958"/>
                        <a:gd name="connsiteY41" fmla="*/ 1686769 h 2516261"/>
                        <a:gd name="connsiteX42" fmla="*/ 710036 w 2479958"/>
                        <a:gd name="connsiteY42" fmla="*/ 1581200 h 2516261"/>
                        <a:gd name="connsiteX43" fmla="*/ 670348 w 2479958"/>
                        <a:gd name="connsiteY43" fmla="*/ 1555800 h 2516261"/>
                        <a:gd name="connsiteX44" fmla="*/ 619548 w 2479958"/>
                        <a:gd name="connsiteY44" fmla="*/ 1587550 h 2516261"/>
                        <a:gd name="connsiteX45" fmla="*/ 613198 w 2479958"/>
                        <a:gd name="connsiteY45" fmla="*/ 1651050 h 2516261"/>
                        <a:gd name="connsiteX46" fmla="*/ 629073 w 2479958"/>
                        <a:gd name="connsiteY46" fmla="*/ 1820912 h 2516261"/>
                        <a:gd name="connsiteX47" fmla="*/ 583829 w 2479958"/>
                        <a:gd name="connsiteY47" fmla="*/ 2006650 h 2516261"/>
                        <a:gd name="connsiteX48" fmla="*/ 524298 w 2479958"/>
                        <a:gd name="connsiteY48" fmla="*/ 2089200 h 2516261"/>
                        <a:gd name="connsiteX49" fmla="*/ 477467 w 2479958"/>
                        <a:gd name="connsiteY49" fmla="*/ 2136032 h 2516261"/>
                        <a:gd name="connsiteX50" fmla="*/ 466354 w 2479958"/>
                        <a:gd name="connsiteY50" fmla="*/ 2161431 h 2516261"/>
                        <a:gd name="connsiteX51" fmla="*/ 586210 w 2479958"/>
                        <a:gd name="connsiteY51" fmla="*/ 2280494 h 2516261"/>
                        <a:gd name="connsiteX52" fmla="*/ 813223 w 2479958"/>
                        <a:gd name="connsiteY52" fmla="*/ 2392412 h 2516261"/>
                        <a:gd name="connsiteX53" fmla="*/ 949748 w 2479958"/>
                        <a:gd name="connsiteY53" fmla="*/ 2368600 h 2516261"/>
                        <a:gd name="connsiteX54" fmla="*/ 1070398 w 2479958"/>
                        <a:gd name="connsiteY54" fmla="*/ 2368600 h 2516261"/>
                        <a:gd name="connsiteX55" fmla="*/ 1333129 w 2479958"/>
                        <a:gd name="connsiteY55" fmla="*/ 2504332 h 2516261"/>
                        <a:gd name="connsiteX56" fmla="*/ 1383135 w 2479958"/>
                        <a:gd name="connsiteY56" fmla="*/ 2506712 h 2516261"/>
                        <a:gd name="connsiteX57" fmla="*/ 1429173 w 2479958"/>
                        <a:gd name="connsiteY57" fmla="*/ 2480519 h 2516261"/>
                        <a:gd name="connsiteX58" fmla="*/ 1482354 w 2479958"/>
                        <a:gd name="connsiteY58" fmla="*/ 2359869 h 2516261"/>
                        <a:gd name="connsiteX59" fmla="*/ 1541886 w 2479958"/>
                        <a:gd name="connsiteY59" fmla="*/ 2242393 h 2516261"/>
                        <a:gd name="connsiteX60" fmla="*/ 1648248 w 2479958"/>
                        <a:gd name="connsiteY60" fmla="*/ 2197150 h 2516261"/>
                        <a:gd name="connsiteX61" fmla="*/ 1768898 w 2479958"/>
                        <a:gd name="connsiteY61" fmla="*/ 2197150 h 2516261"/>
                        <a:gd name="connsiteX62" fmla="*/ 1921298 w 2479958"/>
                        <a:gd name="connsiteY62" fmla="*/ 2247950 h 2516261"/>
                        <a:gd name="connsiteX63" fmla="*/ 2105448 w 2479958"/>
                        <a:gd name="connsiteY63" fmla="*/ 2311450 h 2516261"/>
                        <a:gd name="connsiteX64" fmla="*/ 2194348 w 2479958"/>
                        <a:gd name="connsiteY64" fmla="*/ 2286050 h 2516261"/>
                        <a:gd name="connsiteX65" fmla="*/ 2308648 w 2479958"/>
                        <a:gd name="connsiteY65" fmla="*/ 2190800 h 2516261"/>
                        <a:gd name="connsiteX66" fmla="*/ 2443586 w 2479958"/>
                        <a:gd name="connsiteY66" fmla="*/ 2007444 h 2516261"/>
                        <a:gd name="connsiteX67" fmla="*/ 2416598 w 2479958"/>
                        <a:gd name="connsiteY67" fmla="*/ 1981250 h 2516261"/>
                        <a:gd name="connsiteX68" fmla="*/ 2315792 w 2479958"/>
                        <a:gd name="connsiteY68" fmla="*/ 1943150 h 2516261"/>
                        <a:gd name="connsiteX69" fmla="*/ 2291186 w 2479958"/>
                        <a:gd name="connsiteY69" fmla="*/ 1904256 h 2516261"/>
                        <a:gd name="connsiteX70" fmla="*/ 2295948 w 2479958"/>
                        <a:gd name="connsiteY70" fmla="*/ 1809800 h 2516261"/>
                        <a:gd name="connsiteX71" fmla="*/ 2213398 w 2479958"/>
                        <a:gd name="connsiteY71" fmla="*/ 1733600 h 2516261"/>
                        <a:gd name="connsiteX72" fmla="*/ 2226098 w 2479958"/>
                        <a:gd name="connsiteY72" fmla="*/ 1689150 h 2516261"/>
                        <a:gd name="connsiteX73" fmla="*/ 2308648 w 2479958"/>
                        <a:gd name="connsiteY73" fmla="*/ 1657400 h 2516261"/>
                        <a:gd name="connsiteX74" fmla="*/ 2305473 w 2479958"/>
                        <a:gd name="connsiteY74" fmla="*/ 1619300 h 2516261"/>
                        <a:gd name="connsiteX75" fmla="*/ 2270548 w 2479958"/>
                        <a:gd name="connsiteY75" fmla="*/ 1558181 h 2516261"/>
                        <a:gd name="connsiteX76" fmla="*/ 2251498 w 2479958"/>
                        <a:gd name="connsiteY76" fmla="*/ 1435150 h 2516261"/>
                        <a:gd name="connsiteX77" fmla="*/ 2232448 w 2479958"/>
                        <a:gd name="connsiteY77" fmla="*/ 1358950 h 2516261"/>
                        <a:gd name="connsiteX78" fmla="*/ 2168948 w 2479958"/>
                        <a:gd name="connsiteY78" fmla="*/ 1314500 h 2516261"/>
                        <a:gd name="connsiteX79" fmla="*/ 2124498 w 2479958"/>
                        <a:gd name="connsiteY79" fmla="*/ 1384350 h 2516261"/>
                        <a:gd name="connsiteX80" fmla="*/ 2086398 w 2479958"/>
                        <a:gd name="connsiteY80" fmla="*/ 1416100 h 2516261"/>
                        <a:gd name="connsiteX81" fmla="*/ 2067348 w 2479958"/>
                        <a:gd name="connsiteY81" fmla="*/ 1371650 h 2516261"/>
                        <a:gd name="connsiteX82" fmla="*/ 2238798 w 2479958"/>
                        <a:gd name="connsiteY82" fmla="*/ 1104950 h 2516261"/>
                        <a:gd name="connsiteX83" fmla="*/ 2231655 w 2479958"/>
                        <a:gd name="connsiteY83" fmla="*/ 993825 h 2516261"/>
                        <a:gd name="connsiteX84" fmla="*/ 2314998 w 2479958"/>
                        <a:gd name="connsiteY84" fmla="*/ 1022400 h 2516261"/>
                        <a:gd name="connsiteX85" fmla="*/ 2353098 w 2479958"/>
                        <a:gd name="connsiteY85" fmla="*/ 936675 h 2516261"/>
                        <a:gd name="connsiteX86" fmla="*/ 2340398 w 2479958"/>
                        <a:gd name="connsiteY86" fmla="*/ 831900 h 2516261"/>
                        <a:gd name="connsiteX87" fmla="*/ 2368179 w 2479958"/>
                        <a:gd name="connsiteY87" fmla="*/ 759668 h 2516261"/>
                        <a:gd name="connsiteX88" fmla="*/ 2461048 w 2479958"/>
                        <a:gd name="connsiteY88" fmla="*/ 635050 h 2516261"/>
                        <a:gd name="connsiteX89" fmla="*/ 2454698 w 2479958"/>
                        <a:gd name="connsiteY89" fmla="*/ 565200 h 2516261"/>
                        <a:gd name="connsiteX90" fmla="*/ 2200698 w 2479958"/>
                        <a:gd name="connsiteY90" fmla="*/ 546150 h 2516261"/>
                        <a:gd name="connsiteX91" fmla="*/ 2076873 w 2479958"/>
                        <a:gd name="connsiteY91" fmla="*/ 461219 h 2516261"/>
                        <a:gd name="connsiteX92" fmla="*/ 1877642 w 2479958"/>
                        <a:gd name="connsiteY92" fmla="*/ 401687 h 2516261"/>
                        <a:gd name="connsiteX93" fmla="*/ 1816523 w 2479958"/>
                        <a:gd name="connsiteY93" fmla="*/ 336600 h 2516261"/>
                        <a:gd name="connsiteX94" fmla="*/ 1806998 w 2479958"/>
                        <a:gd name="connsiteY94" fmla="*/ 298500 h 2516261"/>
                        <a:gd name="connsiteX95" fmla="*/ 1730798 w 2479958"/>
                        <a:gd name="connsiteY95" fmla="*/ 304850 h 2516261"/>
                        <a:gd name="connsiteX96" fmla="*/ 1523629 w 2479958"/>
                        <a:gd name="connsiteY96" fmla="*/ 154831 h 2516261"/>
                        <a:gd name="connsiteX97" fmla="*/ 1451398 w 2479958"/>
                        <a:gd name="connsiteY97" fmla="*/ 76250 h 2516261"/>
                        <a:gd name="connsiteX98" fmla="*/ 1445048 w 2479958"/>
                        <a:gd name="connsiteY98" fmla="*/ 25450 h 2516261"/>
                        <a:gd name="connsiteX99" fmla="*/ 1394248 w 2479958"/>
                        <a:gd name="connsiteY99" fmla="*/ 50 h 2516261"/>
                        <a:gd name="connsiteX0" fmla="*/ 1394248 w 2479958"/>
                        <a:gd name="connsiteY0" fmla="*/ 50 h 2516261"/>
                        <a:gd name="connsiteX1" fmla="*/ 1318048 w 2479958"/>
                        <a:gd name="connsiteY1" fmla="*/ 31800 h 2516261"/>
                        <a:gd name="connsiteX2" fmla="*/ 1286298 w 2479958"/>
                        <a:gd name="connsiteY2" fmla="*/ 127050 h 2516261"/>
                        <a:gd name="connsiteX3" fmla="*/ 1248198 w 2479958"/>
                        <a:gd name="connsiteY3" fmla="*/ 247700 h 2516261"/>
                        <a:gd name="connsiteX4" fmla="*/ 1203748 w 2479958"/>
                        <a:gd name="connsiteY4" fmla="*/ 292150 h 2516261"/>
                        <a:gd name="connsiteX5" fmla="*/ 1108498 w 2479958"/>
                        <a:gd name="connsiteY5" fmla="*/ 330250 h 2516261"/>
                        <a:gd name="connsiteX6" fmla="*/ 1019598 w 2479958"/>
                        <a:gd name="connsiteY6" fmla="*/ 355650 h 2516261"/>
                        <a:gd name="connsiteX7" fmla="*/ 973561 w 2479958"/>
                        <a:gd name="connsiteY7" fmla="*/ 381050 h 2516261"/>
                        <a:gd name="connsiteX8" fmla="*/ 961654 w 2479958"/>
                        <a:gd name="connsiteY8" fmla="*/ 477888 h 2516261"/>
                        <a:gd name="connsiteX9" fmla="*/ 860848 w 2479958"/>
                        <a:gd name="connsiteY9" fmla="*/ 476300 h 2516261"/>
                        <a:gd name="connsiteX10" fmla="*/ 746548 w 2479958"/>
                        <a:gd name="connsiteY10" fmla="*/ 457250 h 2516261"/>
                        <a:gd name="connsiteX11" fmla="*/ 708448 w 2479958"/>
                        <a:gd name="connsiteY11" fmla="*/ 419150 h 2516261"/>
                        <a:gd name="connsiteX12" fmla="*/ 689398 w 2479958"/>
                        <a:gd name="connsiteY12" fmla="*/ 355650 h 2516261"/>
                        <a:gd name="connsiteX13" fmla="*/ 670348 w 2479958"/>
                        <a:gd name="connsiteY13" fmla="*/ 349300 h 2516261"/>
                        <a:gd name="connsiteX14" fmla="*/ 606848 w 2479958"/>
                        <a:gd name="connsiteY14" fmla="*/ 355650 h 2516261"/>
                        <a:gd name="connsiteX15" fmla="*/ 575098 w 2479958"/>
                        <a:gd name="connsiteY15" fmla="*/ 393750 h 2516261"/>
                        <a:gd name="connsiteX16" fmla="*/ 587798 w 2479958"/>
                        <a:gd name="connsiteY16" fmla="*/ 457250 h 2516261"/>
                        <a:gd name="connsiteX17" fmla="*/ 625898 w 2479958"/>
                        <a:gd name="connsiteY17" fmla="*/ 565200 h 2516261"/>
                        <a:gd name="connsiteX18" fmla="*/ 625898 w 2479958"/>
                        <a:gd name="connsiteY18" fmla="*/ 635050 h 2516261"/>
                        <a:gd name="connsiteX19" fmla="*/ 625898 w 2479958"/>
                        <a:gd name="connsiteY19" fmla="*/ 660450 h 2516261"/>
                        <a:gd name="connsiteX20" fmla="*/ 568748 w 2479958"/>
                        <a:gd name="connsiteY20" fmla="*/ 673150 h 2516261"/>
                        <a:gd name="connsiteX21" fmla="*/ 473498 w 2479958"/>
                        <a:gd name="connsiteY21" fmla="*/ 654100 h 2516261"/>
                        <a:gd name="connsiteX22" fmla="*/ 346498 w 2479958"/>
                        <a:gd name="connsiteY22" fmla="*/ 590600 h 2516261"/>
                        <a:gd name="connsiteX23" fmla="*/ 238548 w 2479958"/>
                        <a:gd name="connsiteY23" fmla="*/ 577900 h 2516261"/>
                        <a:gd name="connsiteX24" fmla="*/ 105198 w 2479958"/>
                        <a:gd name="connsiteY24" fmla="*/ 584250 h 2516261"/>
                        <a:gd name="connsiteX25" fmla="*/ 18680 w 2479958"/>
                        <a:gd name="connsiteY25" fmla="*/ 666007 h 2516261"/>
                        <a:gd name="connsiteX26" fmla="*/ 51223 w 2479958"/>
                        <a:gd name="connsiteY26" fmla="*/ 690612 h 2516261"/>
                        <a:gd name="connsiteX27" fmla="*/ 422 w 2479958"/>
                        <a:gd name="connsiteY27" fmla="*/ 709457 h 2516261"/>
                        <a:gd name="connsiteX28" fmla="*/ 48842 w 2479958"/>
                        <a:gd name="connsiteY28" fmla="*/ 733475 h 2516261"/>
                        <a:gd name="connsiteX29" fmla="*/ 98848 w 2479958"/>
                        <a:gd name="connsiteY29" fmla="*/ 850950 h 2516261"/>
                        <a:gd name="connsiteX30" fmla="*/ 121867 w 2479958"/>
                        <a:gd name="connsiteY30" fmla="*/ 828519 h 2516261"/>
                        <a:gd name="connsiteX31" fmla="*/ 276648 w 2479958"/>
                        <a:gd name="connsiteY31" fmla="*/ 908100 h 2516261"/>
                        <a:gd name="connsiteX32" fmla="*/ 429048 w 2479958"/>
                        <a:gd name="connsiteY32" fmla="*/ 1003350 h 2516261"/>
                        <a:gd name="connsiteX33" fmla="*/ 473498 w 2479958"/>
                        <a:gd name="connsiteY33" fmla="*/ 1124000 h 2516261"/>
                        <a:gd name="connsiteX34" fmla="*/ 492548 w 2479958"/>
                        <a:gd name="connsiteY34" fmla="*/ 1238300 h 2516261"/>
                        <a:gd name="connsiteX35" fmla="*/ 619548 w 2479958"/>
                        <a:gd name="connsiteY35" fmla="*/ 1327200 h 2516261"/>
                        <a:gd name="connsiteX36" fmla="*/ 657648 w 2479958"/>
                        <a:gd name="connsiteY36" fmla="*/ 1384350 h 2516261"/>
                        <a:gd name="connsiteX37" fmla="*/ 651298 w 2479958"/>
                        <a:gd name="connsiteY37" fmla="*/ 1416100 h 2516261"/>
                        <a:gd name="connsiteX38" fmla="*/ 614785 w 2479958"/>
                        <a:gd name="connsiteY38" fmla="*/ 1439912 h 2516261"/>
                        <a:gd name="connsiteX39" fmla="*/ 651298 w 2479958"/>
                        <a:gd name="connsiteY39" fmla="*/ 1492300 h 2516261"/>
                        <a:gd name="connsiteX40" fmla="*/ 723529 w 2479958"/>
                        <a:gd name="connsiteY40" fmla="*/ 1564531 h 2516261"/>
                        <a:gd name="connsiteX41" fmla="*/ 762423 w 2479958"/>
                        <a:gd name="connsiteY41" fmla="*/ 1686769 h 2516261"/>
                        <a:gd name="connsiteX42" fmla="*/ 710036 w 2479958"/>
                        <a:gd name="connsiteY42" fmla="*/ 1581200 h 2516261"/>
                        <a:gd name="connsiteX43" fmla="*/ 670348 w 2479958"/>
                        <a:gd name="connsiteY43" fmla="*/ 1555800 h 2516261"/>
                        <a:gd name="connsiteX44" fmla="*/ 619548 w 2479958"/>
                        <a:gd name="connsiteY44" fmla="*/ 1587550 h 2516261"/>
                        <a:gd name="connsiteX45" fmla="*/ 613198 w 2479958"/>
                        <a:gd name="connsiteY45" fmla="*/ 1651050 h 2516261"/>
                        <a:gd name="connsiteX46" fmla="*/ 629073 w 2479958"/>
                        <a:gd name="connsiteY46" fmla="*/ 1820912 h 2516261"/>
                        <a:gd name="connsiteX47" fmla="*/ 583829 w 2479958"/>
                        <a:gd name="connsiteY47" fmla="*/ 2006650 h 2516261"/>
                        <a:gd name="connsiteX48" fmla="*/ 524298 w 2479958"/>
                        <a:gd name="connsiteY48" fmla="*/ 2089200 h 2516261"/>
                        <a:gd name="connsiteX49" fmla="*/ 477467 w 2479958"/>
                        <a:gd name="connsiteY49" fmla="*/ 2136032 h 2516261"/>
                        <a:gd name="connsiteX50" fmla="*/ 466354 w 2479958"/>
                        <a:gd name="connsiteY50" fmla="*/ 2161431 h 2516261"/>
                        <a:gd name="connsiteX51" fmla="*/ 586210 w 2479958"/>
                        <a:gd name="connsiteY51" fmla="*/ 2280494 h 2516261"/>
                        <a:gd name="connsiteX52" fmla="*/ 813223 w 2479958"/>
                        <a:gd name="connsiteY52" fmla="*/ 2392412 h 2516261"/>
                        <a:gd name="connsiteX53" fmla="*/ 949748 w 2479958"/>
                        <a:gd name="connsiteY53" fmla="*/ 2368600 h 2516261"/>
                        <a:gd name="connsiteX54" fmla="*/ 1070398 w 2479958"/>
                        <a:gd name="connsiteY54" fmla="*/ 2368600 h 2516261"/>
                        <a:gd name="connsiteX55" fmla="*/ 1333129 w 2479958"/>
                        <a:gd name="connsiteY55" fmla="*/ 2504332 h 2516261"/>
                        <a:gd name="connsiteX56" fmla="*/ 1383135 w 2479958"/>
                        <a:gd name="connsiteY56" fmla="*/ 2506712 h 2516261"/>
                        <a:gd name="connsiteX57" fmla="*/ 1429173 w 2479958"/>
                        <a:gd name="connsiteY57" fmla="*/ 2480519 h 2516261"/>
                        <a:gd name="connsiteX58" fmla="*/ 1482354 w 2479958"/>
                        <a:gd name="connsiteY58" fmla="*/ 2359869 h 2516261"/>
                        <a:gd name="connsiteX59" fmla="*/ 1541886 w 2479958"/>
                        <a:gd name="connsiteY59" fmla="*/ 2242393 h 2516261"/>
                        <a:gd name="connsiteX60" fmla="*/ 1648248 w 2479958"/>
                        <a:gd name="connsiteY60" fmla="*/ 2197150 h 2516261"/>
                        <a:gd name="connsiteX61" fmla="*/ 1768898 w 2479958"/>
                        <a:gd name="connsiteY61" fmla="*/ 2197150 h 2516261"/>
                        <a:gd name="connsiteX62" fmla="*/ 1921298 w 2479958"/>
                        <a:gd name="connsiteY62" fmla="*/ 2247950 h 2516261"/>
                        <a:gd name="connsiteX63" fmla="*/ 2105448 w 2479958"/>
                        <a:gd name="connsiteY63" fmla="*/ 2311450 h 2516261"/>
                        <a:gd name="connsiteX64" fmla="*/ 2194348 w 2479958"/>
                        <a:gd name="connsiteY64" fmla="*/ 2286050 h 2516261"/>
                        <a:gd name="connsiteX65" fmla="*/ 2308648 w 2479958"/>
                        <a:gd name="connsiteY65" fmla="*/ 2190800 h 2516261"/>
                        <a:gd name="connsiteX66" fmla="*/ 2443586 w 2479958"/>
                        <a:gd name="connsiteY66" fmla="*/ 2007444 h 2516261"/>
                        <a:gd name="connsiteX67" fmla="*/ 2416598 w 2479958"/>
                        <a:gd name="connsiteY67" fmla="*/ 1981250 h 2516261"/>
                        <a:gd name="connsiteX68" fmla="*/ 2315792 w 2479958"/>
                        <a:gd name="connsiteY68" fmla="*/ 1943150 h 2516261"/>
                        <a:gd name="connsiteX69" fmla="*/ 2291186 w 2479958"/>
                        <a:gd name="connsiteY69" fmla="*/ 1904256 h 2516261"/>
                        <a:gd name="connsiteX70" fmla="*/ 2295948 w 2479958"/>
                        <a:gd name="connsiteY70" fmla="*/ 1809800 h 2516261"/>
                        <a:gd name="connsiteX71" fmla="*/ 2213398 w 2479958"/>
                        <a:gd name="connsiteY71" fmla="*/ 1733600 h 2516261"/>
                        <a:gd name="connsiteX72" fmla="*/ 2226098 w 2479958"/>
                        <a:gd name="connsiteY72" fmla="*/ 1689150 h 2516261"/>
                        <a:gd name="connsiteX73" fmla="*/ 2308648 w 2479958"/>
                        <a:gd name="connsiteY73" fmla="*/ 1657400 h 2516261"/>
                        <a:gd name="connsiteX74" fmla="*/ 2305473 w 2479958"/>
                        <a:gd name="connsiteY74" fmla="*/ 1619300 h 2516261"/>
                        <a:gd name="connsiteX75" fmla="*/ 2270548 w 2479958"/>
                        <a:gd name="connsiteY75" fmla="*/ 1558181 h 2516261"/>
                        <a:gd name="connsiteX76" fmla="*/ 2251498 w 2479958"/>
                        <a:gd name="connsiteY76" fmla="*/ 1435150 h 2516261"/>
                        <a:gd name="connsiteX77" fmla="*/ 2232448 w 2479958"/>
                        <a:gd name="connsiteY77" fmla="*/ 1358950 h 2516261"/>
                        <a:gd name="connsiteX78" fmla="*/ 2168948 w 2479958"/>
                        <a:gd name="connsiteY78" fmla="*/ 1314500 h 2516261"/>
                        <a:gd name="connsiteX79" fmla="*/ 2124498 w 2479958"/>
                        <a:gd name="connsiteY79" fmla="*/ 1384350 h 2516261"/>
                        <a:gd name="connsiteX80" fmla="*/ 2086398 w 2479958"/>
                        <a:gd name="connsiteY80" fmla="*/ 1416100 h 2516261"/>
                        <a:gd name="connsiteX81" fmla="*/ 2067348 w 2479958"/>
                        <a:gd name="connsiteY81" fmla="*/ 1371650 h 2516261"/>
                        <a:gd name="connsiteX82" fmla="*/ 2238798 w 2479958"/>
                        <a:gd name="connsiteY82" fmla="*/ 1104950 h 2516261"/>
                        <a:gd name="connsiteX83" fmla="*/ 2231655 w 2479958"/>
                        <a:gd name="connsiteY83" fmla="*/ 993825 h 2516261"/>
                        <a:gd name="connsiteX84" fmla="*/ 2314998 w 2479958"/>
                        <a:gd name="connsiteY84" fmla="*/ 1022400 h 2516261"/>
                        <a:gd name="connsiteX85" fmla="*/ 2353098 w 2479958"/>
                        <a:gd name="connsiteY85" fmla="*/ 936675 h 2516261"/>
                        <a:gd name="connsiteX86" fmla="*/ 2340398 w 2479958"/>
                        <a:gd name="connsiteY86" fmla="*/ 831900 h 2516261"/>
                        <a:gd name="connsiteX87" fmla="*/ 2368179 w 2479958"/>
                        <a:gd name="connsiteY87" fmla="*/ 759668 h 2516261"/>
                        <a:gd name="connsiteX88" fmla="*/ 2461048 w 2479958"/>
                        <a:gd name="connsiteY88" fmla="*/ 635050 h 2516261"/>
                        <a:gd name="connsiteX89" fmla="*/ 2454698 w 2479958"/>
                        <a:gd name="connsiteY89" fmla="*/ 565200 h 2516261"/>
                        <a:gd name="connsiteX90" fmla="*/ 2200698 w 2479958"/>
                        <a:gd name="connsiteY90" fmla="*/ 546150 h 2516261"/>
                        <a:gd name="connsiteX91" fmla="*/ 2076873 w 2479958"/>
                        <a:gd name="connsiteY91" fmla="*/ 461219 h 2516261"/>
                        <a:gd name="connsiteX92" fmla="*/ 1877642 w 2479958"/>
                        <a:gd name="connsiteY92" fmla="*/ 401687 h 2516261"/>
                        <a:gd name="connsiteX93" fmla="*/ 1816523 w 2479958"/>
                        <a:gd name="connsiteY93" fmla="*/ 336600 h 2516261"/>
                        <a:gd name="connsiteX94" fmla="*/ 1806998 w 2479958"/>
                        <a:gd name="connsiteY94" fmla="*/ 298500 h 2516261"/>
                        <a:gd name="connsiteX95" fmla="*/ 1730798 w 2479958"/>
                        <a:gd name="connsiteY95" fmla="*/ 304850 h 2516261"/>
                        <a:gd name="connsiteX96" fmla="*/ 1523629 w 2479958"/>
                        <a:gd name="connsiteY96" fmla="*/ 154831 h 2516261"/>
                        <a:gd name="connsiteX97" fmla="*/ 1451398 w 2479958"/>
                        <a:gd name="connsiteY97" fmla="*/ 76250 h 2516261"/>
                        <a:gd name="connsiteX98" fmla="*/ 1445048 w 2479958"/>
                        <a:gd name="connsiteY98" fmla="*/ 25450 h 2516261"/>
                        <a:gd name="connsiteX99" fmla="*/ 1394248 w 2479958"/>
                        <a:gd name="connsiteY99" fmla="*/ 50 h 2516261"/>
                        <a:gd name="connsiteX0" fmla="*/ 1394161 w 2479871"/>
                        <a:gd name="connsiteY0" fmla="*/ 50 h 2516261"/>
                        <a:gd name="connsiteX1" fmla="*/ 1317961 w 2479871"/>
                        <a:gd name="connsiteY1" fmla="*/ 31800 h 2516261"/>
                        <a:gd name="connsiteX2" fmla="*/ 1286211 w 2479871"/>
                        <a:gd name="connsiteY2" fmla="*/ 127050 h 2516261"/>
                        <a:gd name="connsiteX3" fmla="*/ 1248111 w 2479871"/>
                        <a:gd name="connsiteY3" fmla="*/ 247700 h 2516261"/>
                        <a:gd name="connsiteX4" fmla="*/ 1203661 w 2479871"/>
                        <a:gd name="connsiteY4" fmla="*/ 292150 h 2516261"/>
                        <a:gd name="connsiteX5" fmla="*/ 1108411 w 2479871"/>
                        <a:gd name="connsiteY5" fmla="*/ 330250 h 2516261"/>
                        <a:gd name="connsiteX6" fmla="*/ 1019511 w 2479871"/>
                        <a:gd name="connsiteY6" fmla="*/ 355650 h 2516261"/>
                        <a:gd name="connsiteX7" fmla="*/ 973474 w 2479871"/>
                        <a:gd name="connsiteY7" fmla="*/ 381050 h 2516261"/>
                        <a:gd name="connsiteX8" fmla="*/ 961567 w 2479871"/>
                        <a:gd name="connsiteY8" fmla="*/ 477888 h 2516261"/>
                        <a:gd name="connsiteX9" fmla="*/ 860761 w 2479871"/>
                        <a:gd name="connsiteY9" fmla="*/ 476300 h 2516261"/>
                        <a:gd name="connsiteX10" fmla="*/ 746461 w 2479871"/>
                        <a:gd name="connsiteY10" fmla="*/ 457250 h 2516261"/>
                        <a:gd name="connsiteX11" fmla="*/ 708361 w 2479871"/>
                        <a:gd name="connsiteY11" fmla="*/ 419150 h 2516261"/>
                        <a:gd name="connsiteX12" fmla="*/ 689311 w 2479871"/>
                        <a:gd name="connsiteY12" fmla="*/ 355650 h 2516261"/>
                        <a:gd name="connsiteX13" fmla="*/ 670261 w 2479871"/>
                        <a:gd name="connsiteY13" fmla="*/ 349300 h 2516261"/>
                        <a:gd name="connsiteX14" fmla="*/ 606761 w 2479871"/>
                        <a:gd name="connsiteY14" fmla="*/ 355650 h 2516261"/>
                        <a:gd name="connsiteX15" fmla="*/ 575011 w 2479871"/>
                        <a:gd name="connsiteY15" fmla="*/ 393750 h 2516261"/>
                        <a:gd name="connsiteX16" fmla="*/ 587711 w 2479871"/>
                        <a:gd name="connsiteY16" fmla="*/ 457250 h 2516261"/>
                        <a:gd name="connsiteX17" fmla="*/ 625811 w 2479871"/>
                        <a:gd name="connsiteY17" fmla="*/ 565200 h 2516261"/>
                        <a:gd name="connsiteX18" fmla="*/ 625811 w 2479871"/>
                        <a:gd name="connsiteY18" fmla="*/ 635050 h 2516261"/>
                        <a:gd name="connsiteX19" fmla="*/ 625811 w 2479871"/>
                        <a:gd name="connsiteY19" fmla="*/ 660450 h 2516261"/>
                        <a:gd name="connsiteX20" fmla="*/ 568661 w 2479871"/>
                        <a:gd name="connsiteY20" fmla="*/ 673150 h 2516261"/>
                        <a:gd name="connsiteX21" fmla="*/ 473411 w 2479871"/>
                        <a:gd name="connsiteY21" fmla="*/ 654100 h 2516261"/>
                        <a:gd name="connsiteX22" fmla="*/ 346411 w 2479871"/>
                        <a:gd name="connsiteY22" fmla="*/ 590600 h 2516261"/>
                        <a:gd name="connsiteX23" fmla="*/ 238461 w 2479871"/>
                        <a:gd name="connsiteY23" fmla="*/ 577900 h 2516261"/>
                        <a:gd name="connsiteX24" fmla="*/ 105111 w 2479871"/>
                        <a:gd name="connsiteY24" fmla="*/ 584250 h 2516261"/>
                        <a:gd name="connsiteX25" fmla="*/ 18593 w 2479871"/>
                        <a:gd name="connsiteY25" fmla="*/ 666007 h 2516261"/>
                        <a:gd name="connsiteX26" fmla="*/ 51136 w 2479871"/>
                        <a:gd name="connsiteY26" fmla="*/ 690612 h 2516261"/>
                        <a:gd name="connsiteX27" fmla="*/ 335 w 2479871"/>
                        <a:gd name="connsiteY27" fmla="*/ 709457 h 2516261"/>
                        <a:gd name="connsiteX28" fmla="*/ 48755 w 2479871"/>
                        <a:gd name="connsiteY28" fmla="*/ 733475 h 2516261"/>
                        <a:gd name="connsiteX29" fmla="*/ 34468 w 2479871"/>
                        <a:gd name="connsiteY29" fmla="*/ 774750 h 2516261"/>
                        <a:gd name="connsiteX30" fmla="*/ 121780 w 2479871"/>
                        <a:gd name="connsiteY30" fmla="*/ 828519 h 2516261"/>
                        <a:gd name="connsiteX31" fmla="*/ 276561 w 2479871"/>
                        <a:gd name="connsiteY31" fmla="*/ 908100 h 2516261"/>
                        <a:gd name="connsiteX32" fmla="*/ 428961 w 2479871"/>
                        <a:gd name="connsiteY32" fmla="*/ 1003350 h 2516261"/>
                        <a:gd name="connsiteX33" fmla="*/ 473411 w 2479871"/>
                        <a:gd name="connsiteY33" fmla="*/ 1124000 h 2516261"/>
                        <a:gd name="connsiteX34" fmla="*/ 492461 w 2479871"/>
                        <a:gd name="connsiteY34" fmla="*/ 1238300 h 2516261"/>
                        <a:gd name="connsiteX35" fmla="*/ 619461 w 2479871"/>
                        <a:gd name="connsiteY35" fmla="*/ 1327200 h 2516261"/>
                        <a:gd name="connsiteX36" fmla="*/ 657561 w 2479871"/>
                        <a:gd name="connsiteY36" fmla="*/ 1384350 h 2516261"/>
                        <a:gd name="connsiteX37" fmla="*/ 651211 w 2479871"/>
                        <a:gd name="connsiteY37" fmla="*/ 1416100 h 2516261"/>
                        <a:gd name="connsiteX38" fmla="*/ 614698 w 2479871"/>
                        <a:gd name="connsiteY38" fmla="*/ 1439912 h 2516261"/>
                        <a:gd name="connsiteX39" fmla="*/ 651211 w 2479871"/>
                        <a:gd name="connsiteY39" fmla="*/ 1492300 h 2516261"/>
                        <a:gd name="connsiteX40" fmla="*/ 723442 w 2479871"/>
                        <a:gd name="connsiteY40" fmla="*/ 1564531 h 2516261"/>
                        <a:gd name="connsiteX41" fmla="*/ 762336 w 2479871"/>
                        <a:gd name="connsiteY41" fmla="*/ 1686769 h 2516261"/>
                        <a:gd name="connsiteX42" fmla="*/ 709949 w 2479871"/>
                        <a:gd name="connsiteY42" fmla="*/ 1581200 h 2516261"/>
                        <a:gd name="connsiteX43" fmla="*/ 670261 w 2479871"/>
                        <a:gd name="connsiteY43" fmla="*/ 1555800 h 2516261"/>
                        <a:gd name="connsiteX44" fmla="*/ 619461 w 2479871"/>
                        <a:gd name="connsiteY44" fmla="*/ 1587550 h 2516261"/>
                        <a:gd name="connsiteX45" fmla="*/ 613111 w 2479871"/>
                        <a:gd name="connsiteY45" fmla="*/ 1651050 h 2516261"/>
                        <a:gd name="connsiteX46" fmla="*/ 628986 w 2479871"/>
                        <a:gd name="connsiteY46" fmla="*/ 1820912 h 2516261"/>
                        <a:gd name="connsiteX47" fmla="*/ 583742 w 2479871"/>
                        <a:gd name="connsiteY47" fmla="*/ 2006650 h 2516261"/>
                        <a:gd name="connsiteX48" fmla="*/ 524211 w 2479871"/>
                        <a:gd name="connsiteY48" fmla="*/ 2089200 h 2516261"/>
                        <a:gd name="connsiteX49" fmla="*/ 477380 w 2479871"/>
                        <a:gd name="connsiteY49" fmla="*/ 2136032 h 2516261"/>
                        <a:gd name="connsiteX50" fmla="*/ 466267 w 2479871"/>
                        <a:gd name="connsiteY50" fmla="*/ 2161431 h 2516261"/>
                        <a:gd name="connsiteX51" fmla="*/ 586123 w 2479871"/>
                        <a:gd name="connsiteY51" fmla="*/ 2280494 h 2516261"/>
                        <a:gd name="connsiteX52" fmla="*/ 813136 w 2479871"/>
                        <a:gd name="connsiteY52" fmla="*/ 2392412 h 2516261"/>
                        <a:gd name="connsiteX53" fmla="*/ 949661 w 2479871"/>
                        <a:gd name="connsiteY53" fmla="*/ 2368600 h 2516261"/>
                        <a:gd name="connsiteX54" fmla="*/ 1070311 w 2479871"/>
                        <a:gd name="connsiteY54" fmla="*/ 2368600 h 2516261"/>
                        <a:gd name="connsiteX55" fmla="*/ 1333042 w 2479871"/>
                        <a:gd name="connsiteY55" fmla="*/ 2504332 h 2516261"/>
                        <a:gd name="connsiteX56" fmla="*/ 1383048 w 2479871"/>
                        <a:gd name="connsiteY56" fmla="*/ 2506712 h 2516261"/>
                        <a:gd name="connsiteX57" fmla="*/ 1429086 w 2479871"/>
                        <a:gd name="connsiteY57" fmla="*/ 2480519 h 2516261"/>
                        <a:gd name="connsiteX58" fmla="*/ 1482267 w 2479871"/>
                        <a:gd name="connsiteY58" fmla="*/ 2359869 h 2516261"/>
                        <a:gd name="connsiteX59" fmla="*/ 1541799 w 2479871"/>
                        <a:gd name="connsiteY59" fmla="*/ 2242393 h 2516261"/>
                        <a:gd name="connsiteX60" fmla="*/ 1648161 w 2479871"/>
                        <a:gd name="connsiteY60" fmla="*/ 2197150 h 2516261"/>
                        <a:gd name="connsiteX61" fmla="*/ 1768811 w 2479871"/>
                        <a:gd name="connsiteY61" fmla="*/ 2197150 h 2516261"/>
                        <a:gd name="connsiteX62" fmla="*/ 1921211 w 2479871"/>
                        <a:gd name="connsiteY62" fmla="*/ 2247950 h 2516261"/>
                        <a:gd name="connsiteX63" fmla="*/ 2105361 w 2479871"/>
                        <a:gd name="connsiteY63" fmla="*/ 2311450 h 2516261"/>
                        <a:gd name="connsiteX64" fmla="*/ 2194261 w 2479871"/>
                        <a:gd name="connsiteY64" fmla="*/ 2286050 h 2516261"/>
                        <a:gd name="connsiteX65" fmla="*/ 2308561 w 2479871"/>
                        <a:gd name="connsiteY65" fmla="*/ 2190800 h 2516261"/>
                        <a:gd name="connsiteX66" fmla="*/ 2443499 w 2479871"/>
                        <a:gd name="connsiteY66" fmla="*/ 2007444 h 2516261"/>
                        <a:gd name="connsiteX67" fmla="*/ 2416511 w 2479871"/>
                        <a:gd name="connsiteY67" fmla="*/ 1981250 h 2516261"/>
                        <a:gd name="connsiteX68" fmla="*/ 2315705 w 2479871"/>
                        <a:gd name="connsiteY68" fmla="*/ 1943150 h 2516261"/>
                        <a:gd name="connsiteX69" fmla="*/ 2291099 w 2479871"/>
                        <a:gd name="connsiteY69" fmla="*/ 1904256 h 2516261"/>
                        <a:gd name="connsiteX70" fmla="*/ 2295861 w 2479871"/>
                        <a:gd name="connsiteY70" fmla="*/ 1809800 h 2516261"/>
                        <a:gd name="connsiteX71" fmla="*/ 2213311 w 2479871"/>
                        <a:gd name="connsiteY71" fmla="*/ 1733600 h 2516261"/>
                        <a:gd name="connsiteX72" fmla="*/ 2226011 w 2479871"/>
                        <a:gd name="connsiteY72" fmla="*/ 1689150 h 2516261"/>
                        <a:gd name="connsiteX73" fmla="*/ 2308561 w 2479871"/>
                        <a:gd name="connsiteY73" fmla="*/ 1657400 h 2516261"/>
                        <a:gd name="connsiteX74" fmla="*/ 2305386 w 2479871"/>
                        <a:gd name="connsiteY74" fmla="*/ 1619300 h 2516261"/>
                        <a:gd name="connsiteX75" fmla="*/ 2270461 w 2479871"/>
                        <a:gd name="connsiteY75" fmla="*/ 1558181 h 2516261"/>
                        <a:gd name="connsiteX76" fmla="*/ 2251411 w 2479871"/>
                        <a:gd name="connsiteY76" fmla="*/ 1435150 h 2516261"/>
                        <a:gd name="connsiteX77" fmla="*/ 2232361 w 2479871"/>
                        <a:gd name="connsiteY77" fmla="*/ 1358950 h 2516261"/>
                        <a:gd name="connsiteX78" fmla="*/ 2168861 w 2479871"/>
                        <a:gd name="connsiteY78" fmla="*/ 1314500 h 2516261"/>
                        <a:gd name="connsiteX79" fmla="*/ 2124411 w 2479871"/>
                        <a:gd name="connsiteY79" fmla="*/ 1384350 h 2516261"/>
                        <a:gd name="connsiteX80" fmla="*/ 2086311 w 2479871"/>
                        <a:gd name="connsiteY80" fmla="*/ 1416100 h 2516261"/>
                        <a:gd name="connsiteX81" fmla="*/ 2067261 w 2479871"/>
                        <a:gd name="connsiteY81" fmla="*/ 1371650 h 2516261"/>
                        <a:gd name="connsiteX82" fmla="*/ 2238711 w 2479871"/>
                        <a:gd name="connsiteY82" fmla="*/ 1104950 h 2516261"/>
                        <a:gd name="connsiteX83" fmla="*/ 2231568 w 2479871"/>
                        <a:gd name="connsiteY83" fmla="*/ 993825 h 2516261"/>
                        <a:gd name="connsiteX84" fmla="*/ 2314911 w 2479871"/>
                        <a:gd name="connsiteY84" fmla="*/ 1022400 h 2516261"/>
                        <a:gd name="connsiteX85" fmla="*/ 2353011 w 2479871"/>
                        <a:gd name="connsiteY85" fmla="*/ 936675 h 2516261"/>
                        <a:gd name="connsiteX86" fmla="*/ 2340311 w 2479871"/>
                        <a:gd name="connsiteY86" fmla="*/ 831900 h 2516261"/>
                        <a:gd name="connsiteX87" fmla="*/ 2368092 w 2479871"/>
                        <a:gd name="connsiteY87" fmla="*/ 759668 h 2516261"/>
                        <a:gd name="connsiteX88" fmla="*/ 2460961 w 2479871"/>
                        <a:gd name="connsiteY88" fmla="*/ 635050 h 2516261"/>
                        <a:gd name="connsiteX89" fmla="*/ 2454611 w 2479871"/>
                        <a:gd name="connsiteY89" fmla="*/ 565200 h 2516261"/>
                        <a:gd name="connsiteX90" fmla="*/ 2200611 w 2479871"/>
                        <a:gd name="connsiteY90" fmla="*/ 546150 h 2516261"/>
                        <a:gd name="connsiteX91" fmla="*/ 2076786 w 2479871"/>
                        <a:gd name="connsiteY91" fmla="*/ 461219 h 2516261"/>
                        <a:gd name="connsiteX92" fmla="*/ 1877555 w 2479871"/>
                        <a:gd name="connsiteY92" fmla="*/ 401687 h 2516261"/>
                        <a:gd name="connsiteX93" fmla="*/ 1816436 w 2479871"/>
                        <a:gd name="connsiteY93" fmla="*/ 336600 h 2516261"/>
                        <a:gd name="connsiteX94" fmla="*/ 1806911 w 2479871"/>
                        <a:gd name="connsiteY94" fmla="*/ 298500 h 2516261"/>
                        <a:gd name="connsiteX95" fmla="*/ 1730711 w 2479871"/>
                        <a:gd name="connsiteY95" fmla="*/ 304850 h 2516261"/>
                        <a:gd name="connsiteX96" fmla="*/ 1523542 w 2479871"/>
                        <a:gd name="connsiteY96" fmla="*/ 154831 h 2516261"/>
                        <a:gd name="connsiteX97" fmla="*/ 1451311 w 2479871"/>
                        <a:gd name="connsiteY97" fmla="*/ 76250 h 2516261"/>
                        <a:gd name="connsiteX98" fmla="*/ 1444961 w 2479871"/>
                        <a:gd name="connsiteY98" fmla="*/ 25450 h 2516261"/>
                        <a:gd name="connsiteX99" fmla="*/ 1394161 w 2479871"/>
                        <a:gd name="connsiteY99" fmla="*/ 50 h 2516261"/>
                        <a:gd name="connsiteX0" fmla="*/ 1394161 w 2479871"/>
                        <a:gd name="connsiteY0" fmla="*/ 50 h 2516261"/>
                        <a:gd name="connsiteX1" fmla="*/ 1317961 w 2479871"/>
                        <a:gd name="connsiteY1" fmla="*/ 31800 h 2516261"/>
                        <a:gd name="connsiteX2" fmla="*/ 1286211 w 2479871"/>
                        <a:gd name="connsiteY2" fmla="*/ 127050 h 2516261"/>
                        <a:gd name="connsiteX3" fmla="*/ 1248111 w 2479871"/>
                        <a:gd name="connsiteY3" fmla="*/ 247700 h 2516261"/>
                        <a:gd name="connsiteX4" fmla="*/ 1203661 w 2479871"/>
                        <a:gd name="connsiteY4" fmla="*/ 292150 h 2516261"/>
                        <a:gd name="connsiteX5" fmla="*/ 1108411 w 2479871"/>
                        <a:gd name="connsiteY5" fmla="*/ 330250 h 2516261"/>
                        <a:gd name="connsiteX6" fmla="*/ 1019511 w 2479871"/>
                        <a:gd name="connsiteY6" fmla="*/ 355650 h 2516261"/>
                        <a:gd name="connsiteX7" fmla="*/ 973474 w 2479871"/>
                        <a:gd name="connsiteY7" fmla="*/ 381050 h 2516261"/>
                        <a:gd name="connsiteX8" fmla="*/ 961567 w 2479871"/>
                        <a:gd name="connsiteY8" fmla="*/ 477888 h 2516261"/>
                        <a:gd name="connsiteX9" fmla="*/ 860761 w 2479871"/>
                        <a:gd name="connsiteY9" fmla="*/ 476300 h 2516261"/>
                        <a:gd name="connsiteX10" fmla="*/ 746461 w 2479871"/>
                        <a:gd name="connsiteY10" fmla="*/ 457250 h 2516261"/>
                        <a:gd name="connsiteX11" fmla="*/ 708361 w 2479871"/>
                        <a:gd name="connsiteY11" fmla="*/ 419150 h 2516261"/>
                        <a:gd name="connsiteX12" fmla="*/ 689311 w 2479871"/>
                        <a:gd name="connsiteY12" fmla="*/ 355650 h 2516261"/>
                        <a:gd name="connsiteX13" fmla="*/ 670261 w 2479871"/>
                        <a:gd name="connsiteY13" fmla="*/ 349300 h 2516261"/>
                        <a:gd name="connsiteX14" fmla="*/ 606761 w 2479871"/>
                        <a:gd name="connsiteY14" fmla="*/ 355650 h 2516261"/>
                        <a:gd name="connsiteX15" fmla="*/ 575011 w 2479871"/>
                        <a:gd name="connsiteY15" fmla="*/ 393750 h 2516261"/>
                        <a:gd name="connsiteX16" fmla="*/ 587711 w 2479871"/>
                        <a:gd name="connsiteY16" fmla="*/ 457250 h 2516261"/>
                        <a:gd name="connsiteX17" fmla="*/ 625811 w 2479871"/>
                        <a:gd name="connsiteY17" fmla="*/ 565200 h 2516261"/>
                        <a:gd name="connsiteX18" fmla="*/ 625811 w 2479871"/>
                        <a:gd name="connsiteY18" fmla="*/ 635050 h 2516261"/>
                        <a:gd name="connsiteX19" fmla="*/ 625811 w 2479871"/>
                        <a:gd name="connsiteY19" fmla="*/ 660450 h 2516261"/>
                        <a:gd name="connsiteX20" fmla="*/ 568661 w 2479871"/>
                        <a:gd name="connsiteY20" fmla="*/ 673150 h 2516261"/>
                        <a:gd name="connsiteX21" fmla="*/ 473411 w 2479871"/>
                        <a:gd name="connsiteY21" fmla="*/ 654100 h 2516261"/>
                        <a:gd name="connsiteX22" fmla="*/ 346411 w 2479871"/>
                        <a:gd name="connsiteY22" fmla="*/ 590600 h 2516261"/>
                        <a:gd name="connsiteX23" fmla="*/ 238461 w 2479871"/>
                        <a:gd name="connsiteY23" fmla="*/ 577900 h 2516261"/>
                        <a:gd name="connsiteX24" fmla="*/ 105111 w 2479871"/>
                        <a:gd name="connsiteY24" fmla="*/ 584250 h 2516261"/>
                        <a:gd name="connsiteX25" fmla="*/ 18593 w 2479871"/>
                        <a:gd name="connsiteY25" fmla="*/ 666007 h 2516261"/>
                        <a:gd name="connsiteX26" fmla="*/ 51136 w 2479871"/>
                        <a:gd name="connsiteY26" fmla="*/ 690612 h 2516261"/>
                        <a:gd name="connsiteX27" fmla="*/ 335 w 2479871"/>
                        <a:gd name="connsiteY27" fmla="*/ 709457 h 2516261"/>
                        <a:gd name="connsiteX28" fmla="*/ 48755 w 2479871"/>
                        <a:gd name="connsiteY28" fmla="*/ 733475 h 2516261"/>
                        <a:gd name="connsiteX29" fmla="*/ 34468 w 2479871"/>
                        <a:gd name="connsiteY29" fmla="*/ 774750 h 2516261"/>
                        <a:gd name="connsiteX30" fmla="*/ 114636 w 2479871"/>
                        <a:gd name="connsiteY30" fmla="*/ 847569 h 2516261"/>
                        <a:gd name="connsiteX31" fmla="*/ 276561 w 2479871"/>
                        <a:gd name="connsiteY31" fmla="*/ 908100 h 2516261"/>
                        <a:gd name="connsiteX32" fmla="*/ 428961 w 2479871"/>
                        <a:gd name="connsiteY32" fmla="*/ 1003350 h 2516261"/>
                        <a:gd name="connsiteX33" fmla="*/ 473411 w 2479871"/>
                        <a:gd name="connsiteY33" fmla="*/ 1124000 h 2516261"/>
                        <a:gd name="connsiteX34" fmla="*/ 492461 w 2479871"/>
                        <a:gd name="connsiteY34" fmla="*/ 1238300 h 2516261"/>
                        <a:gd name="connsiteX35" fmla="*/ 619461 w 2479871"/>
                        <a:gd name="connsiteY35" fmla="*/ 1327200 h 2516261"/>
                        <a:gd name="connsiteX36" fmla="*/ 657561 w 2479871"/>
                        <a:gd name="connsiteY36" fmla="*/ 1384350 h 2516261"/>
                        <a:gd name="connsiteX37" fmla="*/ 651211 w 2479871"/>
                        <a:gd name="connsiteY37" fmla="*/ 1416100 h 2516261"/>
                        <a:gd name="connsiteX38" fmla="*/ 614698 w 2479871"/>
                        <a:gd name="connsiteY38" fmla="*/ 1439912 h 2516261"/>
                        <a:gd name="connsiteX39" fmla="*/ 651211 w 2479871"/>
                        <a:gd name="connsiteY39" fmla="*/ 1492300 h 2516261"/>
                        <a:gd name="connsiteX40" fmla="*/ 723442 w 2479871"/>
                        <a:gd name="connsiteY40" fmla="*/ 1564531 h 2516261"/>
                        <a:gd name="connsiteX41" fmla="*/ 762336 w 2479871"/>
                        <a:gd name="connsiteY41" fmla="*/ 1686769 h 2516261"/>
                        <a:gd name="connsiteX42" fmla="*/ 709949 w 2479871"/>
                        <a:gd name="connsiteY42" fmla="*/ 1581200 h 2516261"/>
                        <a:gd name="connsiteX43" fmla="*/ 670261 w 2479871"/>
                        <a:gd name="connsiteY43" fmla="*/ 1555800 h 2516261"/>
                        <a:gd name="connsiteX44" fmla="*/ 619461 w 2479871"/>
                        <a:gd name="connsiteY44" fmla="*/ 1587550 h 2516261"/>
                        <a:gd name="connsiteX45" fmla="*/ 613111 w 2479871"/>
                        <a:gd name="connsiteY45" fmla="*/ 1651050 h 2516261"/>
                        <a:gd name="connsiteX46" fmla="*/ 628986 w 2479871"/>
                        <a:gd name="connsiteY46" fmla="*/ 1820912 h 2516261"/>
                        <a:gd name="connsiteX47" fmla="*/ 583742 w 2479871"/>
                        <a:gd name="connsiteY47" fmla="*/ 2006650 h 2516261"/>
                        <a:gd name="connsiteX48" fmla="*/ 524211 w 2479871"/>
                        <a:gd name="connsiteY48" fmla="*/ 2089200 h 2516261"/>
                        <a:gd name="connsiteX49" fmla="*/ 477380 w 2479871"/>
                        <a:gd name="connsiteY49" fmla="*/ 2136032 h 2516261"/>
                        <a:gd name="connsiteX50" fmla="*/ 466267 w 2479871"/>
                        <a:gd name="connsiteY50" fmla="*/ 2161431 h 2516261"/>
                        <a:gd name="connsiteX51" fmla="*/ 586123 w 2479871"/>
                        <a:gd name="connsiteY51" fmla="*/ 2280494 h 2516261"/>
                        <a:gd name="connsiteX52" fmla="*/ 813136 w 2479871"/>
                        <a:gd name="connsiteY52" fmla="*/ 2392412 h 2516261"/>
                        <a:gd name="connsiteX53" fmla="*/ 949661 w 2479871"/>
                        <a:gd name="connsiteY53" fmla="*/ 2368600 h 2516261"/>
                        <a:gd name="connsiteX54" fmla="*/ 1070311 w 2479871"/>
                        <a:gd name="connsiteY54" fmla="*/ 2368600 h 2516261"/>
                        <a:gd name="connsiteX55" fmla="*/ 1333042 w 2479871"/>
                        <a:gd name="connsiteY55" fmla="*/ 2504332 h 2516261"/>
                        <a:gd name="connsiteX56" fmla="*/ 1383048 w 2479871"/>
                        <a:gd name="connsiteY56" fmla="*/ 2506712 h 2516261"/>
                        <a:gd name="connsiteX57" fmla="*/ 1429086 w 2479871"/>
                        <a:gd name="connsiteY57" fmla="*/ 2480519 h 2516261"/>
                        <a:gd name="connsiteX58" fmla="*/ 1482267 w 2479871"/>
                        <a:gd name="connsiteY58" fmla="*/ 2359869 h 2516261"/>
                        <a:gd name="connsiteX59" fmla="*/ 1541799 w 2479871"/>
                        <a:gd name="connsiteY59" fmla="*/ 2242393 h 2516261"/>
                        <a:gd name="connsiteX60" fmla="*/ 1648161 w 2479871"/>
                        <a:gd name="connsiteY60" fmla="*/ 2197150 h 2516261"/>
                        <a:gd name="connsiteX61" fmla="*/ 1768811 w 2479871"/>
                        <a:gd name="connsiteY61" fmla="*/ 2197150 h 2516261"/>
                        <a:gd name="connsiteX62" fmla="*/ 1921211 w 2479871"/>
                        <a:gd name="connsiteY62" fmla="*/ 2247950 h 2516261"/>
                        <a:gd name="connsiteX63" fmla="*/ 2105361 w 2479871"/>
                        <a:gd name="connsiteY63" fmla="*/ 2311450 h 2516261"/>
                        <a:gd name="connsiteX64" fmla="*/ 2194261 w 2479871"/>
                        <a:gd name="connsiteY64" fmla="*/ 2286050 h 2516261"/>
                        <a:gd name="connsiteX65" fmla="*/ 2308561 w 2479871"/>
                        <a:gd name="connsiteY65" fmla="*/ 2190800 h 2516261"/>
                        <a:gd name="connsiteX66" fmla="*/ 2443499 w 2479871"/>
                        <a:gd name="connsiteY66" fmla="*/ 2007444 h 2516261"/>
                        <a:gd name="connsiteX67" fmla="*/ 2416511 w 2479871"/>
                        <a:gd name="connsiteY67" fmla="*/ 1981250 h 2516261"/>
                        <a:gd name="connsiteX68" fmla="*/ 2315705 w 2479871"/>
                        <a:gd name="connsiteY68" fmla="*/ 1943150 h 2516261"/>
                        <a:gd name="connsiteX69" fmla="*/ 2291099 w 2479871"/>
                        <a:gd name="connsiteY69" fmla="*/ 1904256 h 2516261"/>
                        <a:gd name="connsiteX70" fmla="*/ 2295861 w 2479871"/>
                        <a:gd name="connsiteY70" fmla="*/ 1809800 h 2516261"/>
                        <a:gd name="connsiteX71" fmla="*/ 2213311 w 2479871"/>
                        <a:gd name="connsiteY71" fmla="*/ 1733600 h 2516261"/>
                        <a:gd name="connsiteX72" fmla="*/ 2226011 w 2479871"/>
                        <a:gd name="connsiteY72" fmla="*/ 1689150 h 2516261"/>
                        <a:gd name="connsiteX73" fmla="*/ 2308561 w 2479871"/>
                        <a:gd name="connsiteY73" fmla="*/ 1657400 h 2516261"/>
                        <a:gd name="connsiteX74" fmla="*/ 2305386 w 2479871"/>
                        <a:gd name="connsiteY74" fmla="*/ 1619300 h 2516261"/>
                        <a:gd name="connsiteX75" fmla="*/ 2270461 w 2479871"/>
                        <a:gd name="connsiteY75" fmla="*/ 1558181 h 2516261"/>
                        <a:gd name="connsiteX76" fmla="*/ 2251411 w 2479871"/>
                        <a:gd name="connsiteY76" fmla="*/ 1435150 h 2516261"/>
                        <a:gd name="connsiteX77" fmla="*/ 2232361 w 2479871"/>
                        <a:gd name="connsiteY77" fmla="*/ 1358950 h 2516261"/>
                        <a:gd name="connsiteX78" fmla="*/ 2168861 w 2479871"/>
                        <a:gd name="connsiteY78" fmla="*/ 1314500 h 2516261"/>
                        <a:gd name="connsiteX79" fmla="*/ 2124411 w 2479871"/>
                        <a:gd name="connsiteY79" fmla="*/ 1384350 h 2516261"/>
                        <a:gd name="connsiteX80" fmla="*/ 2086311 w 2479871"/>
                        <a:gd name="connsiteY80" fmla="*/ 1416100 h 2516261"/>
                        <a:gd name="connsiteX81" fmla="*/ 2067261 w 2479871"/>
                        <a:gd name="connsiteY81" fmla="*/ 1371650 h 2516261"/>
                        <a:gd name="connsiteX82" fmla="*/ 2238711 w 2479871"/>
                        <a:gd name="connsiteY82" fmla="*/ 1104950 h 2516261"/>
                        <a:gd name="connsiteX83" fmla="*/ 2231568 w 2479871"/>
                        <a:gd name="connsiteY83" fmla="*/ 993825 h 2516261"/>
                        <a:gd name="connsiteX84" fmla="*/ 2314911 w 2479871"/>
                        <a:gd name="connsiteY84" fmla="*/ 1022400 h 2516261"/>
                        <a:gd name="connsiteX85" fmla="*/ 2353011 w 2479871"/>
                        <a:gd name="connsiteY85" fmla="*/ 936675 h 2516261"/>
                        <a:gd name="connsiteX86" fmla="*/ 2340311 w 2479871"/>
                        <a:gd name="connsiteY86" fmla="*/ 831900 h 2516261"/>
                        <a:gd name="connsiteX87" fmla="*/ 2368092 w 2479871"/>
                        <a:gd name="connsiteY87" fmla="*/ 759668 h 2516261"/>
                        <a:gd name="connsiteX88" fmla="*/ 2460961 w 2479871"/>
                        <a:gd name="connsiteY88" fmla="*/ 635050 h 2516261"/>
                        <a:gd name="connsiteX89" fmla="*/ 2454611 w 2479871"/>
                        <a:gd name="connsiteY89" fmla="*/ 565200 h 2516261"/>
                        <a:gd name="connsiteX90" fmla="*/ 2200611 w 2479871"/>
                        <a:gd name="connsiteY90" fmla="*/ 546150 h 2516261"/>
                        <a:gd name="connsiteX91" fmla="*/ 2076786 w 2479871"/>
                        <a:gd name="connsiteY91" fmla="*/ 461219 h 2516261"/>
                        <a:gd name="connsiteX92" fmla="*/ 1877555 w 2479871"/>
                        <a:gd name="connsiteY92" fmla="*/ 401687 h 2516261"/>
                        <a:gd name="connsiteX93" fmla="*/ 1816436 w 2479871"/>
                        <a:gd name="connsiteY93" fmla="*/ 336600 h 2516261"/>
                        <a:gd name="connsiteX94" fmla="*/ 1806911 w 2479871"/>
                        <a:gd name="connsiteY94" fmla="*/ 298500 h 2516261"/>
                        <a:gd name="connsiteX95" fmla="*/ 1730711 w 2479871"/>
                        <a:gd name="connsiteY95" fmla="*/ 304850 h 2516261"/>
                        <a:gd name="connsiteX96" fmla="*/ 1523542 w 2479871"/>
                        <a:gd name="connsiteY96" fmla="*/ 154831 h 2516261"/>
                        <a:gd name="connsiteX97" fmla="*/ 1451311 w 2479871"/>
                        <a:gd name="connsiteY97" fmla="*/ 76250 h 2516261"/>
                        <a:gd name="connsiteX98" fmla="*/ 1444961 w 2479871"/>
                        <a:gd name="connsiteY98" fmla="*/ 25450 h 2516261"/>
                        <a:gd name="connsiteX99" fmla="*/ 1394161 w 2479871"/>
                        <a:gd name="connsiteY99" fmla="*/ 50 h 2516261"/>
                        <a:gd name="connsiteX0" fmla="*/ 1394154 w 2479864"/>
                        <a:gd name="connsiteY0" fmla="*/ 50 h 2516261"/>
                        <a:gd name="connsiteX1" fmla="*/ 1317954 w 2479864"/>
                        <a:gd name="connsiteY1" fmla="*/ 31800 h 2516261"/>
                        <a:gd name="connsiteX2" fmla="*/ 1286204 w 2479864"/>
                        <a:gd name="connsiteY2" fmla="*/ 127050 h 2516261"/>
                        <a:gd name="connsiteX3" fmla="*/ 1248104 w 2479864"/>
                        <a:gd name="connsiteY3" fmla="*/ 247700 h 2516261"/>
                        <a:gd name="connsiteX4" fmla="*/ 1203654 w 2479864"/>
                        <a:gd name="connsiteY4" fmla="*/ 292150 h 2516261"/>
                        <a:gd name="connsiteX5" fmla="*/ 1108404 w 2479864"/>
                        <a:gd name="connsiteY5" fmla="*/ 330250 h 2516261"/>
                        <a:gd name="connsiteX6" fmla="*/ 1019504 w 2479864"/>
                        <a:gd name="connsiteY6" fmla="*/ 355650 h 2516261"/>
                        <a:gd name="connsiteX7" fmla="*/ 973467 w 2479864"/>
                        <a:gd name="connsiteY7" fmla="*/ 381050 h 2516261"/>
                        <a:gd name="connsiteX8" fmla="*/ 961560 w 2479864"/>
                        <a:gd name="connsiteY8" fmla="*/ 477888 h 2516261"/>
                        <a:gd name="connsiteX9" fmla="*/ 860754 w 2479864"/>
                        <a:gd name="connsiteY9" fmla="*/ 476300 h 2516261"/>
                        <a:gd name="connsiteX10" fmla="*/ 746454 w 2479864"/>
                        <a:gd name="connsiteY10" fmla="*/ 457250 h 2516261"/>
                        <a:gd name="connsiteX11" fmla="*/ 708354 w 2479864"/>
                        <a:gd name="connsiteY11" fmla="*/ 419150 h 2516261"/>
                        <a:gd name="connsiteX12" fmla="*/ 689304 w 2479864"/>
                        <a:gd name="connsiteY12" fmla="*/ 355650 h 2516261"/>
                        <a:gd name="connsiteX13" fmla="*/ 670254 w 2479864"/>
                        <a:gd name="connsiteY13" fmla="*/ 349300 h 2516261"/>
                        <a:gd name="connsiteX14" fmla="*/ 606754 w 2479864"/>
                        <a:gd name="connsiteY14" fmla="*/ 355650 h 2516261"/>
                        <a:gd name="connsiteX15" fmla="*/ 575004 w 2479864"/>
                        <a:gd name="connsiteY15" fmla="*/ 393750 h 2516261"/>
                        <a:gd name="connsiteX16" fmla="*/ 587704 w 2479864"/>
                        <a:gd name="connsiteY16" fmla="*/ 457250 h 2516261"/>
                        <a:gd name="connsiteX17" fmla="*/ 625804 w 2479864"/>
                        <a:gd name="connsiteY17" fmla="*/ 565200 h 2516261"/>
                        <a:gd name="connsiteX18" fmla="*/ 625804 w 2479864"/>
                        <a:gd name="connsiteY18" fmla="*/ 635050 h 2516261"/>
                        <a:gd name="connsiteX19" fmla="*/ 625804 w 2479864"/>
                        <a:gd name="connsiteY19" fmla="*/ 660450 h 2516261"/>
                        <a:gd name="connsiteX20" fmla="*/ 568654 w 2479864"/>
                        <a:gd name="connsiteY20" fmla="*/ 673150 h 2516261"/>
                        <a:gd name="connsiteX21" fmla="*/ 473404 w 2479864"/>
                        <a:gd name="connsiteY21" fmla="*/ 654100 h 2516261"/>
                        <a:gd name="connsiteX22" fmla="*/ 346404 w 2479864"/>
                        <a:gd name="connsiteY22" fmla="*/ 590600 h 2516261"/>
                        <a:gd name="connsiteX23" fmla="*/ 238454 w 2479864"/>
                        <a:gd name="connsiteY23" fmla="*/ 577900 h 2516261"/>
                        <a:gd name="connsiteX24" fmla="*/ 105104 w 2479864"/>
                        <a:gd name="connsiteY24" fmla="*/ 584250 h 2516261"/>
                        <a:gd name="connsiteX25" fmla="*/ 18586 w 2479864"/>
                        <a:gd name="connsiteY25" fmla="*/ 666007 h 2516261"/>
                        <a:gd name="connsiteX26" fmla="*/ 51129 w 2479864"/>
                        <a:gd name="connsiteY26" fmla="*/ 690612 h 2516261"/>
                        <a:gd name="connsiteX27" fmla="*/ 328 w 2479864"/>
                        <a:gd name="connsiteY27" fmla="*/ 709457 h 2516261"/>
                        <a:gd name="connsiteX28" fmla="*/ 48748 w 2479864"/>
                        <a:gd name="connsiteY28" fmla="*/ 733475 h 2516261"/>
                        <a:gd name="connsiteX29" fmla="*/ 27317 w 2479864"/>
                        <a:gd name="connsiteY29" fmla="*/ 765225 h 2516261"/>
                        <a:gd name="connsiteX30" fmla="*/ 114629 w 2479864"/>
                        <a:gd name="connsiteY30" fmla="*/ 847569 h 2516261"/>
                        <a:gd name="connsiteX31" fmla="*/ 276554 w 2479864"/>
                        <a:gd name="connsiteY31" fmla="*/ 908100 h 2516261"/>
                        <a:gd name="connsiteX32" fmla="*/ 428954 w 2479864"/>
                        <a:gd name="connsiteY32" fmla="*/ 1003350 h 2516261"/>
                        <a:gd name="connsiteX33" fmla="*/ 473404 w 2479864"/>
                        <a:gd name="connsiteY33" fmla="*/ 1124000 h 2516261"/>
                        <a:gd name="connsiteX34" fmla="*/ 492454 w 2479864"/>
                        <a:gd name="connsiteY34" fmla="*/ 1238300 h 2516261"/>
                        <a:gd name="connsiteX35" fmla="*/ 619454 w 2479864"/>
                        <a:gd name="connsiteY35" fmla="*/ 1327200 h 2516261"/>
                        <a:gd name="connsiteX36" fmla="*/ 657554 w 2479864"/>
                        <a:gd name="connsiteY36" fmla="*/ 1384350 h 2516261"/>
                        <a:gd name="connsiteX37" fmla="*/ 651204 w 2479864"/>
                        <a:gd name="connsiteY37" fmla="*/ 1416100 h 2516261"/>
                        <a:gd name="connsiteX38" fmla="*/ 614691 w 2479864"/>
                        <a:gd name="connsiteY38" fmla="*/ 1439912 h 2516261"/>
                        <a:gd name="connsiteX39" fmla="*/ 651204 w 2479864"/>
                        <a:gd name="connsiteY39" fmla="*/ 1492300 h 2516261"/>
                        <a:gd name="connsiteX40" fmla="*/ 723435 w 2479864"/>
                        <a:gd name="connsiteY40" fmla="*/ 1564531 h 2516261"/>
                        <a:gd name="connsiteX41" fmla="*/ 762329 w 2479864"/>
                        <a:gd name="connsiteY41" fmla="*/ 1686769 h 2516261"/>
                        <a:gd name="connsiteX42" fmla="*/ 709942 w 2479864"/>
                        <a:gd name="connsiteY42" fmla="*/ 1581200 h 2516261"/>
                        <a:gd name="connsiteX43" fmla="*/ 670254 w 2479864"/>
                        <a:gd name="connsiteY43" fmla="*/ 1555800 h 2516261"/>
                        <a:gd name="connsiteX44" fmla="*/ 619454 w 2479864"/>
                        <a:gd name="connsiteY44" fmla="*/ 1587550 h 2516261"/>
                        <a:gd name="connsiteX45" fmla="*/ 613104 w 2479864"/>
                        <a:gd name="connsiteY45" fmla="*/ 1651050 h 2516261"/>
                        <a:gd name="connsiteX46" fmla="*/ 628979 w 2479864"/>
                        <a:gd name="connsiteY46" fmla="*/ 1820912 h 2516261"/>
                        <a:gd name="connsiteX47" fmla="*/ 583735 w 2479864"/>
                        <a:gd name="connsiteY47" fmla="*/ 2006650 h 2516261"/>
                        <a:gd name="connsiteX48" fmla="*/ 524204 w 2479864"/>
                        <a:gd name="connsiteY48" fmla="*/ 2089200 h 2516261"/>
                        <a:gd name="connsiteX49" fmla="*/ 477373 w 2479864"/>
                        <a:gd name="connsiteY49" fmla="*/ 2136032 h 2516261"/>
                        <a:gd name="connsiteX50" fmla="*/ 466260 w 2479864"/>
                        <a:gd name="connsiteY50" fmla="*/ 2161431 h 2516261"/>
                        <a:gd name="connsiteX51" fmla="*/ 586116 w 2479864"/>
                        <a:gd name="connsiteY51" fmla="*/ 2280494 h 2516261"/>
                        <a:gd name="connsiteX52" fmla="*/ 813129 w 2479864"/>
                        <a:gd name="connsiteY52" fmla="*/ 2392412 h 2516261"/>
                        <a:gd name="connsiteX53" fmla="*/ 949654 w 2479864"/>
                        <a:gd name="connsiteY53" fmla="*/ 2368600 h 2516261"/>
                        <a:gd name="connsiteX54" fmla="*/ 1070304 w 2479864"/>
                        <a:gd name="connsiteY54" fmla="*/ 2368600 h 2516261"/>
                        <a:gd name="connsiteX55" fmla="*/ 1333035 w 2479864"/>
                        <a:gd name="connsiteY55" fmla="*/ 2504332 h 2516261"/>
                        <a:gd name="connsiteX56" fmla="*/ 1383041 w 2479864"/>
                        <a:gd name="connsiteY56" fmla="*/ 2506712 h 2516261"/>
                        <a:gd name="connsiteX57" fmla="*/ 1429079 w 2479864"/>
                        <a:gd name="connsiteY57" fmla="*/ 2480519 h 2516261"/>
                        <a:gd name="connsiteX58" fmla="*/ 1482260 w 2479864"/>
                        <a:gd name="connsiteY58" fmla="*/ 2359869 h 2516261"/>
                        <a:gd name="connsiteX59" fmla="*/ 1541792 w 2479864"/>
                        <a:gd name="connsiteY59" fmla="*/ 2242393 h 2516261"/>
                        <a:gd name="connsiteX60" fmla="*/ 1648154 w 2479864"/>
                        <a:gd name="connsiteY60" fmla="*/ 2197150 h 2516261"/>
                        <a:gd name="connsiteX61" fmla="*/ 1768804 w 2479864"/>
                        <a:gd name="connsiteY61" fmla="*/ 2197150 h 2516261"/>
                        <a:gd name="connsiteX62" fmla="*/ 1921204 w 2479864"/>
                        <a:gd name="connsiteY62" fmla="*/ 2247950 h 2516261"/>
                        <a:gd name="connsiteX63" fmla="*/ 2105354 w 2479864"/>
                        <a:gd name="connsiteY63" fmla="*/ 2311450 h 2516261"/>
                        <a:gd name="connsiteX64" fmla="*/ 2194254 w 2479864"/>
                        <a:gd name="connsiteY64" fmla="*/ 2286050 h 2516261"/>
                        <a:gd name="connsiteX65" fmla="*/ 2308554 w 2479864"/>
                        <a:gd name="connsiteY65" fmla="*/ 2190800 h 2516261"/>
                        <a:gd name="connsiteX66" fmla="*/ 2443492 w 2479864"/>
                        <a:gd name="connsiteY66" fmla="*/ 2007444 h 2516261"/>
                        <a:gd name="connsiteX67" fmla="*/ 2416504 w 2479864"/>
                        <a:gd name="connsiteY67" fmla="*/ 1981250 h 2516261"/>
                        <a:gd name="connsiteX68" fmla="*/ 2315698 w 2479864"/>
                        <a:gd name="connsiteY68" fmla="*/ 1943150 h 2516261"/>
                        <a:gd name="connsiteX69" fmla="*/ 2291092 w 2479864"/>
                        <a:gd name="connsiteY69" fmla="*/ 1904256 h 2516261"/>
                        <a:gd name="connsiteX70" fmla="*/ 2295854 w 2479864"/>
                        <a:gd name="connsiteY70" fmla="*/ 1809800 h 2516261"/>
                        <a:gd name="connsiteX71" fmla="*/ 2213304 w 2479864"/>
                        <a:gd name="connsiteY71" fmla="*/ 1733600 h 2516261"/>
                        <a:gd name="connsiteX72" fmla="*/ 2226004 w 2479864"/>
                        <a:gd name="connsiteY72" fmla="*/ 1689150 h 2516261"/>
                        <a:gd name="connsiteX73" fmla="*/ 2308554 w 2479864"/>
                        <a:gd name="connsiteY73" fmla="*/ 1657400 h 2516261"/>
                        <a:gd name="connsiteX74" fmla="*/ 2305379 w 2479864"/>
                        <a:gd name="connsiteY74" fmla="*/ 1619300 h 2516261"/>
                        <a:gd name="connsiteX75" fmla="*/ 2270454 w 2479864"/>
                        <a:gd name="connsiteY75" fmla="*/ 1558181 h 2516261"/>
                        <a:gd name="connsiteX76" fmla="*/ 2251404 w 2479864"/>
                        <a:gd name="connsiteY76" fmla="*/ 1435150 h 2516261"/>
                        <a:gd name="connsiteX77" fmla="*/ 2232354 w 2479864"/>
                        <a:gd name="connsiteY77" fmla="*/ 1358950 h 2516261"/>
                        <a:gd name="connsiteX78" fmla="*/ 2168854 w 2479864"/>
                        <a:gd name="connsiteY78" fmla="*/ 1314500 h 2516261"/>
                        <a:gd name="connsiteX79" fmla="*/ 2124404 w 2479864"/>
                        <a:gd name="connsiteY79" fmla="*/ 1384350 h 2516261"/>
                        <a:gd name="connsiteX80" fmla="*/ 2086304 w 2479864"/>
                        <a:gd name="connsiteY80" fmla="*/ 1416100 h 2516261"/>
                        <a:gd name="connsiteX81" fmla="*/ 2067254 w 2479864"/>
                        <a:gd name="connsiteY81" fmla="*/ 1371650 h 2516261"/>
                        <a:gd name="connsiteX82" fmla="*/ 2238704 w 2479864"/>
                        <a:gd name="connsiteY82" fmla="*/ 1104950 h 2516261"/>
                        <a:gd name="connsiteX83" fmla="*/ 2231561 w 2479864"/>
                        <a:gd name="connsiteY83" fmla="*/ 993825 h 2516261"/>
                        <a:gd name="connsiteX84" fmla="*/ 2314904 w 2479864"/>
                        <a:gd name="connsiteY84" fmla="*/ 1022400 h 2516261"/>
                        <a:gd name="connsiteX85" fmla="*/ 2353004 w 2479864"/>
                        <a:gd name="connsiteY85" fmla="*/ 936675 h 2516261"/>
                        <a:gd name="connsiteX86" fmla="*/ 2340304 w 2479864"/>
                        <a:gd name="connsiteY86" fmla="*/ 831900 h 2516261"/>
                        <a:gd name="connsiteX87" fmla="*/ 2368085 w 2479864"/>
                        <a:gd name="connsiteY87" fmla="*/ 759668 h 2516261"/>
                        <a:gd name="connsiteX88" fmla="*/ 2460954 w 2479864"/>
                        <a:gd name="connsiteY88" fmla="*/ 635050 h 2516261"/>
                        <a:gd name="connsiteX89" fmla="*/ 2454604 w 2479864"/>
                        <a:gd name="connsiteY89" fmla="*/ 565200 h 2516261"/>
                        <a:gd name="connsiteX90" fmla="*/ 2200604 w 2479864"/>
                        <a:gd name="connsiteY90" fmla="*/ 546150 h 2516261"/>
                        <a:gd name="connsiteX91" fmla="*/ 2076779 w 2479864"/>
                        <a:gd name="connsiteY91" fmla="*/ 461219 h 2516261"/>
                        <a:gd name="connsiteX92" fmla="*/ 1877548 w 2479864"/>
                        <a:gd name="connsiteY92" fmla="*/ 401687 h 2516261"/>
                        <a:gd name="connsiteX93" fmla="*/ 1816429 w 2479864"/>
                        <a:gd name="connsiteY93" fmla="*/ 336600 h 2516261"/>
                        <a:gd name="connsiteX94" fmla="*/ 1806904 w 2479864"/>
                        <a:gd name="connsiteY94" fmla="*/ 298500 h 2516261"/>
                        <a:gd name="connsiteX95" fmla="*/ 1730704 w 2479864"/>
                        <a:gd name="connsiteY95" fmla="*/ 304850 h 2516261"/>
                        <a:gd name="connsiteX96" fmla="*/ 1523535 w 2479864"/>
                        <a:gd name="connsiteY96" fmla="*/ 154831 h 2516261"/>
                        <a:gd name="connsiteX97" fmla="*/ 1451304 w 2479864"/>
                        <a:gd name="connsiteY97" fmla="*/ 76250 h 2516261"/>
                        <a:gd name="connsiteX98" fmla="*/ 1444954 w 2479864"/>
                        <a:gd name="connsiteY98" fmla="*/ 25450 h 2516261"/>
                        <a:gd name="connsiteX99" fmla="*/ 1394154 w 2479864"/>
                        <a:gd name="connsiteY99" fmla="*/ 50 h 2516261"/>
                        <a:gd name="connsiteX0" fmla="*/ 1376858 w 2462568"/>
                        <a:gd name="connsiteY0" fmla="*/ 50 h 2516261"/>
                        <a:gd name="connsiteX1" fmla="*/ 1300658 w 2462568"/>
                        <a:gd name="connsiteY1" fmla="*/ 31800 h 2516261"/>
                        <a:gd name="connsiteX2" fmla="*/ 1268908 w 2462568"/>
                        <a:gd name="connsiteY2" fmla="*/ 127050 h 2516261"/>
                        <a:gd name="connsiteX3" fmla="*/ 1230808 w 2462568"/>
                        <a:gd name="connsiteY3" fmla="*/ 247700 h 2516261"/>
                        <a:gd name="connsiteX4" fmla="*/ 1186358 w 2462568"/>
                        <a:gd name="connsiteY4" fmla="*/ 292150 h 2516261"/>
                        <a:gd name="connsiteX5" fmla="*/ 1091108 w 2462568"/>
                        <a:gd name="connsiteY5" fmla="*/ 330250 h 2516261"/>
                        <a:gd name="connsiteX6" fmla="*/ 1002208 w 2462568"/>
                        <a:gd name="connsiteY6" fmla="*/ 355650 h 2516261"/>
                        <a:gd name="connsiteX7" fmla="*/ 956171 w 2462568"/>
                        <a:gd name="connsiteY7" fmla="*/ 381050 h 2516261"/>
                        <a:gd name="connsiteX8" fmla="*/ 944264 w 2462568"/>
                        <a:gd name="connsiteY8" fmla="*/ 477888 h 2516261"/>
                        <a:gd name="connsiteX9" fmla="*/ 843458 w 2462568"/>
                        <a:gd name="connsiteY9" fmla="*/ 476300 h 2516261"/>
                        <a:gd name="connsiteX10" fmla="*/ 729158 w 2462568"/>
                        <a:gd name="connsiteY10" fmla="*/ 457250 h 2516261"/>
                        <a:gd name="connsiteX11" fmla="*/ 691058 w 2462568"/>
                        <a:gd name="connsiteY11" fmla="*/ 419150 h 2516261"/>
                        <a:gd name="connsiteX12" fmla="*/ 672008 w 2462568"/>
                        <a:gd name="connsiteY12" fmla="*/ 355650 h 2516261"/>
                        <a:gd name="connsiteX13" fmla="*/ 652958 w 2462568"/>
                        <a:gd name="connsiteY13" fmla="*/ 349300 h 2516261"/>
                        <a:gd name="connsiteX14" fmla="*/ 589458 w 2462568"/>
                        <a:gd name="connsiteY14" fmla="*/ 355650 h 2516261"/>
                        <a:gd name="connsiteX15" fmla="*/ 557708 w 2462568"/>
                        <a:gd name="connsiteY15" fmla="*/ 393750 h 2516261"/>
                        <a:gd name="connsiteX16" fmla="*/ 570408 w 2462568"/>
                        <a:gd name="connsiteY16" fmla="*/ 457250 h 2516261"/>
                        <a:gd name="connsiteX17" fmla="*/ 608508 w 2462568"/>
                        <a:gd name="connsiteY17" fmla="*/ 565200 h 2516261"/>
                        <a:gd name="connsiteX18" fmla="*/ 608508 w 2462568"/>
                        <a:gd name="connsiteY18" fmla="*/ 635050 h 2516261"/>
                        <a:gd name="connsiteX19" fmla="*/ 608508 w 2462568"/>
                        <a:gd name="connsiteY19" fmla="*/ 660450 h 2516261"/>
                        <a:gd name="connsiteX20" fmla="*/ 551358 w 2462568"/>
                        <a:gd name="connsiteY20" fmla="*/ 673150 h 2516261"/>
                        <a:gd name="connsiteX21" fmla="*/ 456108 w 2462568"/>
                        <a:gd name="connsiteY21" fmla="*/ 654100 h 2516261"/>
                        <a:gd name="connsiteX22" fmla="*/ 329108 w 2462568"/>
                        <a:gd name="connsiteY22" fmla="*/ 590600 h 2516261"/>
                        <a:gd name="connsiteX23" fmla="*/ 221158 w 2462568"/>
                        <a:gd name="connsiteY23" fmla="*/ 577900 h 2516261"/>
                        <a:gd name="connsiteX24" fmla="*/ 87808 w 2462568"/>
                        <a:gd name="connsiteY24" fmla="*/ 584250 h 2516261"/>
                        <a:gd name="connsiteX25" fmla="*/ 1290 w 2462568"/>
                        <a:gd name="connsiteY25" fmla="*/ 666007 h 2516261"/>
                        <a:gd name="connsiteX26" fmla="*/ 33833 w 2462568"/>
                        <a:gd name="connsiteY26" fmla="*/ 690612 h 2516261"/>
                        <a:gd name="connsiteX27" fmla="*/ 4463 w 2462568"/>
                        <a:gd name="connsiteY27" fmla="*/ 711838 h 2516261"/>
                        <a:gd name="connsiteX28" fmla="*/ 31452 w 2462568"/>
                        <a:gd name="connsiteY28" fmla="*/ 733475 h 2516261"/>
                        <a:gd name="connsiteX29" fmla="*/ 10021 w 2462568"/>
                        <a:gd name="connsiteY29" fmla="*/ 765225 h 2516261"/>
                        <a:gd name="connsiteX30" fmla="*/ 97333 w 2462568"/>
                        <a:gd name="connsiteY30" fmla="*/ 847569 h 2516261"/>
                        <a:gd name="connsiteX31" fmla="*/ 259258 w 2462568"/>
                        <a:gd name="connsiteY31" fmla="*/ 908100 h 2516261"/>
                        <a:gd name="connsiteX32" fmla="*/ 411658 w 2462568"/>
                        <a:gd name="connsiteY32" fmla="*/ 1003350 h 2516261"/>
                        <a:gd name="connsiteX33" fmla="*/ 456108 w 2462568"/>
                        <a:gd name="connsiteY33" fmla="*/ 1124000 h 2516261"/>
                        <a:gd name="connsiteX34" fmla="*/ 475158 w 2462568"/>
                        <a:gd name="connsiteY34" fmla="*/ 1238300 h 2516261"/>
                        <a:gd name="connsiteX35" fmla="*/ 602158 w 2462568"/>
                        <a:gd name="connsiteY35" fmla="*/ 1327200 h 2516261"/>
                        <a:gd name="connsiteX36" fmla="*/ 640258 w 2462568"/>
                        <a:gd name="connsiteY36" fmla="*/ 1384350 h 2516261"/>
                        <a:gd name="connsiteX37" fmla="*/ 633908 w 2462568"/>
                        <a:gd name="connsiteY37" fmla="*/ 1416100 h 2516261"/>
                        <a:gd name="connsiteX38" fmla="*/ 597395 w 2462568"/>
                        <a:gd name="connsiteY38" fmla="*/ 1439912 h 2516261"/>
                        <a:gd name="connsiteX39" fmla="*/ 633908 w 2462568"/>
                        <a:gd name="connsiteY39" fmla="*/ 1492300 h 2516261"/>
                        <a:gd name="connsiteX40" fmla="*/ 706139 w 2462568"/>
                        <a:gd name="connsiteY40" fmla="*/ 1564531 h 2516261"/>
                        <a:gd name="connsiteX41" fmla="*/ 745033 w 2462568"/>
                        <a:gd name="connsiteY41" fmla="*/ 1686769 h 2516261"/>
                        <a:gd name="connsiteX42" fmla="*/ 692646 w 2462568"/>
                        <a:gd name="connsiteY42" fmla="*/ 1581200 h 2516261"/>
                        <a:gd name="connsiteX43" fmla="*/ 652958 w 2462568"/>
                        <a:gd name="connsiteY43" fmla="*/ 1555800 h 2516261"/>
                        <a:gd name="connsiteX44" fmla="*/ 602158 w 2462568"/>
                        <a:gd name="connsiteY44" fmla="*/ 1587550 h 2516261"/>
                        <a:gd name="connsiteX45" fmla="*/ 595808 w 2462568"/>
                        <a:gd name="connsiteY45" fmla="*/ 1651050 h 2516261"/>
                        <a:gd name="connsiteX46" fmla="*/ 611683 w 2462568"/>
                        <a:gd name="connsiteY46" fmla="*/ 1820912 h 2516261"/>
                        <a:gd name="connsiteX47" fmla="*/ 566439 w 2462568"/>
                        <a:gd name="connsiteY47" fmla="*/ 2006650 h 2516261"/>
                        <a:gd name="connsiteX48" fmla="*/ 506908 w 2462568"/>
                        <a:gd name="connsiteY48" fmla="*/ 2089200 h 2516261"/>
                        <a:gd name="connsiteX49" fmla="*/ 460077 w 2462568"/>
                        <a:gd name="connsiteY49" fmla="*/ 2136032 h 2516261"/>
                        <a:gd name="connsiteX50" fmla="*/ 448964 w 2462568"/>
                        <a:gd name="connsiteY50" fmla="*/ 2161431 h 2516261"/>
                        <a:gd name="connsiteX51" fmla="*/ 568820 w 2462568"/>
                        <a:gd name="connsiteY51" fmla="*/ 2280494 h 2516261"/>
                        <a:gd name="connsiteX52" fmla="*/ 795833 w 2462568"/>
                        <a:gd name="connsiteY52" fmla="*/ 2392412 h 2516261"/>
                        <a:gd name="connsiteX53" fmla="*/ 932358 w 2462568"/>
                        <a:gd name="connsiteY53" fmla="*/ 2368600 h 2516261"/>
                        <a:gd name="connsiteX54" fmla="*/ 1053008 w 2462568"/>
                        <a:gd name="connsiteY54" fmla="*/ 2368600 h 2516261"/>
                        <a:gd name="connsiteX55" fmla="*/ 1315739 w 2462568"/>
                        <a:gd name="connsiteY55" fmla="*/ 2504332 h 2516261"/>
                        <a:gd name="connsiteX56" fmla="*/ 1365745 w 2462568"/>
                        <a:gd name="connsiteY56" fmla="*/ 2506712 h 2516261"/>
                        <a:gd name="connsiteX57" fmla="*/ 1411783 w 2462568"/>
                        <a:gd name="connsiteY57" fmla="*/ 2480519 h 2516261"/>
                        <a:gd name="connsiteX58" fmla="*/ 1464964 w 2462568"/>
                        <a:gd name="connsiteY58" fmla="*/ 2359869 h 2516261"/>
                        <a:gd name="connsiteX59" fmla="*/ 1524496 w 2462568"/>
                        <a:gd name="connsiteY59" fmla="*/ 2242393 h 2516261"/>
                        <a:gd name="connsiteX60" fmla="*/ 1630858 w 2462568"/>
                        <a:gd name="connsiteY60" fmla="*/ 2197150 h 2516261"/>
                        <a:gd name="connsiteX61" fmla="*/ 1751508 w 2462568"/>
                        <a:gd name="connsiteY61" fmla="*/ 2197150 h 2516261"/>
                        <a:gd name="connsiteX62" fmla="*/ 1903908 w 2462568"/>
                        <a:gd name="connsiteY62" fmla="*/ 2247950 h 2516261"/>
                        <a:gd name="connsiteX63" fmla="*/ 2088058 w 2462568"/>
                        <a:gd name="connsiteY63" fmla="*/ 2311450 h 2516261"/>
                        <a:gd name="connsiteX64" fmla="*/ 2176958 w 2462568"/>
                        <a:gd name="connsiteY64" fmla="*/ 2286050 h 2516261"/>
                        <a:gd name="connsiteX65" fmla="*/ 2291258 w 2462568"/>
                        <a:gd name="connsiteY65" fmla="*/ 2190800 h 2516261"/>
                        <a:gd name="connsiteX66" fmla="*/ 2426196 w 2462568"/>
                        <a:gd name="connsiteY66" fmla="*/ 2007444 h 2516261"/>
                        <a:gd name="connsiteX67" fmla="*/ 2399208 w 2462568"/>
                        <a:gd name="connsiteY67" fmla="*/ 1981250 h 2516261"/>
                        <a:gd name="connsiteX68" fmla="*/ 2298402 w 2462568"/>
                        <a:gd name="connsiteY68" fmla="*/ 1943150 h 2516261"/>
                        <a:gd name="connsiteX69" fmla="*/ 2273796 w 2462568"/>
                        <a:gd name="connsiteY69" fmla="*/ 1904256 h 2516261"/>
                        <a:gd name="connsiteX70" fmla="*/ 2278558 w 2462568"/>
                        <a:gd name="connsiteY70" fmla="*/ 1809800 h 2516261"/>
                        <a:gd name="connsiteX71" fmla="*/ 2196008 w 2462568"/>
                        <a:gd name="connsiteY71" fmla="*/ 1733600 h 2516261"/>
                        <a:gd name="connsiteX72" fmla="*/ 2208708 w 2462568"/>
                        <a:gd name="connsiteY72" fmla="*/ 1689150 h 2516261"/>
                        <a:gd name="connsiteX73" fmla="*/ 2291258 w 2462568"/>
                        <a:gd name="connsiteY73" fmla="*/ 1657400 h 2516261"/>
                        <a:gd name="connsiteX74" fmla="*/ 2288083 w 2462568"/>
                        <a:gd name="connsiteY74" fmla="*/ 1619300 h 2516261"/>
                        <a:gd name="connsiteX75" fmla="*/ 2253158 w 2462568"/>
                        <a:gd name="connsiteY75" fmla="*/ 1558181 h 2516261"/>
                        <a:gd name="connsiteX76" fmla="*/ 2234108 w 2462568"/>
                        <a:gd name="connsiteY76" fmla="*/ 1435150 h 2516261"/>
                        <a:gd name="connsiteX77" fmla="*/ 2215058 w 2462568"/>
                        <a:gd name="connsiteY77" fmla="*/ 1358950 h 2516261"/>
                        <a:gd name="connsiteX78" fmla="*/ 2151558 w 2462568"/>
                        <a:gd name="connsiteY78" fmla="*/ 1314500 h 2516261"/>
                        <a:gd name="connsiteX79" fmla="*/ 2107108 w 2462568"/>
                        <a:gd name="connsiteY79" fmla="*/ 1384350 h 2516261"/>
                        <a:gd name="connsiteX80" fmla="*/ 2069008 w 2462568"/>
                        <a:gd name="connsiteY80" fmla="*/ 1416100 h 2516261"/>
                        <a:gd name="connsiteX81" fmla="*/ 2049958 w 2462568"/>
                        <a:gd name="connsiteY81" fmla="*/ 1371650 h 2516261"/>
                        <a:gd name="connsiteX82" fmla="*/ 2221408 w 2462568"/>
                        <a:gd name="connsiteY82" fmla="*/ 1104950 h 2516261"/>
                        <a:gd name="connsiteX83" fmla="*/ 2214265 w 2462568"/>
                        <a:gd name="connsiteY83" fmla="*/ 993825 h 2516261"/>
                        <a:gd name="connsiteX84" fmla="*/ 2297608 w 2462568"/>
                        <a:gd name="connsiteY84" fmla="*/ 1022400 h 2516261"/>
                        <a:gd name="connsiteX85" fmla="*/ 2335708 w 2462568"/>
                        <a:gd name="connsiteY85" fmla="*/ 936675 h 2516261"/>
                        <a:gd name="connsiteX86" fmla="*/ 2323008 w 2462568"/>
                        <a:gd name="connsiteY86" fmla="*/ 831900 h 2516261"/>
                        <a:gd name="connsiteX87" fmla="*/ 2350789 w 2462568"/>
                        <a:gd name="connsiteY87" fmla="*/ 759668 h 2516261"/>
                        <a:gd name="connsiteX88" fmla="*/ 2443658 w 2462568"/>
                        <a:gd name="connsiteY88" fmla="*/ 635050 h 2516261"/>
                        <a:gd name="connsiteX89" fmla="*/ 2437308 w 2462568"/>
                        <a:gd name="connsiteY89" fmla="*/ 565200 h 2516261"/>
                        <a:gd name="connsiteX90" fmla="*/ 2183308 w 2462568"/>
                        <a:gd name="connsiteY90" fmla="*/ 546150 h 2516261"/>
                        <a:gd name="connsiteX91" fmla="*/ 2059483 w 2462568"/>
                        <a:gd name="connsiteY91" fmla="*/ 461219 h 2516261"/>
                        <a:gd name="connsiteX92" fmla="*/ 1860252 w 2462568"/>
                        <a:gd name="connsiteY92" fmla="*/ 401687 h 2516261"/>
                        <a:gd name="connsiteX93" fmla="*/ 1799133 w 2462568"/>
                        <a:gd name="connsiteY93" fmla="*/ 336600 h 2516261"/>
                        <a:gd name="connsiteX94" fmla="*/ 1789608 w 2462568"/>
                        <a:gd name="connsiteY94" fmla="*/ 298500 h 2516261"/>
                        <a:gd name="connsiteX95" fmla="*/ 1713408 w 2462568"/>
                        <a:gd name="connsiteY95" fmla="*/ 304850 h 2516261"/>
                        <a:gd name="connsiteX96" fmla="*/ 1506239 w 2462568"/>
                        <a:gd name="connsiteY96" fmla="*/ 154831 h 2516261"/>
                        <a:gd name="connsiteX97" fmla="*/ 1434008 w 2462568"/>
                        <a:gd name="connsiteY97" fmla="*/ 76250 h 2516261"/>
                        <a:gd name="connsiteX98" fmla="*/ 1427658 w 2462568"/>
                        <a:gd name="connsiteY98" fmla="*/ 25450 h 2516261"/>
                        <a:gd name="connsiteX99" fmla="*/ 1376858 w 2462568"/>
                        <a:gd name="connsiteY99" fmla="*/ 50 h 2516261"/>
                        <a:gd name="connsiteX0" fmla="*/ 1377605 w 2463315"/>
                        <a:gd name="connsiteY0" fmla="*/ 50 h 2516261"/>
                        <a:gd name="connsiteX1" fmla="*/ 1301405 w 2463315"/>
                        <a:gd name="connsiteY1" fmla="*/ 31800 h 2516261"/>
                        <a:gd name="connsiteX2" fmla="*/ 1269655 w 2463315"/>
                        <a:gd name="connsiteY2" fmla="*/ 127050 h 2516261"/>
                        <a:gd name="connsiteX3" fmla="*/ 1231555 w 2463315"/>
                        <a:gd name="connsiteY3" fmla="*/ 247700 h 2516261"/>
                        <a:gd name="connsiteX4" fmla="*/ 1187105 w 2463315"/>
                        <a:gd name="connsiteY4" fmla="*/ 292150 h 2516261"/>
                        <a:gd name="connsiteX5" fmla="*/ 1091855 w 2463315"/>
                        <a:gd name="connsiteY5" fmla="*/ 330250 h 2516261"/>
                        <a:gd name="connsiteX6" fmla="*/ 1002955 w 2463315"/>
                        <a:gd name="connsiteY6" fmla="*/ 355650 h 2516261"/>
                        <a:gd name="connsiteX7" fmla="*/ 956918 w 2463315"/>
                        <a:gd name="connsiteY7" fmla="*/ 381050 h 2516261"/>
                        <a:gd name="connsiteX8" fmla="*/ 945011 w 2463315"/>
                        <a:gd name="connsiteY8" fmla="*/ 477888 h 2516261"/>
                        <a:gd name="connsiteX9" fmla="*/ 844205 w 2463315"/>
                        <a:gd name="connsiteY9" fmla="*/ 476300 h 2516261"/>
                        <a:gd name="connsiteX10" fmla="*/ 729905 w 2463315"/>
                        <a:gd name="connsiteY10" fmla="*/ 457250 h 2516261"/>
                        <a:gd name="connsiteX11" fmla="*/ 691805 w 2463315"/>
                        <a:gd name="connsiteY11" fmla="*/ 419150 h 2516261"/>
                        <a:gd name="connsiteX12" fmla="*/ 672755 w 2463315"/>
                        <a:gd name="connsiteY12" fmla="*/ 355650 h 2516261"/>
                        <a:gd name="connsiteX13" fmla="*/ 653705 w 2463315"/>
                        <a:gd name="connsiteY13" fmla="*/ 349300 h 2516261"/>
                        <a:gd name="connsiteX14" fmla="*/ 590205 w 2463315"/>
                        <a:gd name="connsiteY14" fmla="*/ 355650 h 2516261"/>
                        <a:gd name="connsiteX15" fmla="*/ 558455 w 2463315"/>
                        <a:gd name="connsiteY15" fmla="*/ 393750 h 2516261"/>
                        <a:gd name="connsiteX16" fmla="*/ 571155 w 2463315"/>
                        <a:gd name="connsiteY16" fmla="*/ 457250 h 2516261"/>
                        <a:gd name="connsiteX17" fmla="*/ 609255 w 2463315"/>
                        <a:gd name="connsiteY17" fmla="*/ 565200 h 2516261"/>
                        <a:gd name="connsiteX18" fmla="*/ 609255 w 2463315"/>
                        <a:gd name="connsiteY18" fmla="*/ 635050 h 2516261"/>
                        <a:gd name="connsiteX19" fmla="*/ 609255 w 2463315"/>
                        <a:gd name="connsiteY19" fmla="*/ 660450 h 2516261"/>
                        <a:gd name="connsiteX20" fmla="*/ 552105 w 2463315"/>
                        <a:gd name="connsiteY20" fmla="*/ 673150 h 2516261"/>
                        <a:gd name="connsiteX21" fmla="*/ 456855 w 2463315"/>
                        <a:gd name="connsiteY21" fmla="*/ 654100 h 2516261"/>
                        <a:gd name="connsiteX22" fmla="*/ 329855 w 2463315"/>
                        <a:gd name="connsiteY22" fmla="*/ 590600 h 2516261"/>
                        <a:gd name="connsiteX23" fmla="*/ 221905 w 2463315"/>
                        <a:gd name="connsiteY23" fmla="*/ 577900 h 2516261"/>
                        <a:gd name="connsiteX24" fmla="*/ 88555 w 2463315"/>
                        <a:gd name="connsiteY24" fmla="*/ 584250 h 2516261"/>
                        <a:gd name="connsiteX25" fmla="*/ 2037 w 2463315"/>
                        <a:gd name="connsiteY25" fmla="*/ 666007 h 2516261"/>
                        <a:gd name="connsiteX26" fmla="*/ 34580 w 2463315"/>
                        <a:gd name="connsiteY26" fmla="*/ 690612 h 2516261"/>
                        <a:gd name="connsiteX27" fmla="*/ 447 w 2463315"/>
                        <a:gd name="connsiteY27" fmla="*/ 699932 h 2516261"/>
                        <a:gd name="connsiteX28" fmla="*/ 32199 w 2463315"/>
                        <a:gd name="connsiteY28" fmla="*/ 733475 h 2516261"/>
                        <a:gd name="connsiteX29" fmla="*/ 10768 w 2463315"/>
                        <a:gd name="connsiteY29" fmla="*/ 765225 h 2516261"/>
                        <a:gd name="connsiteX30" fmla="*/ 98080 w 2463315"/>
                        <a:gd name="connsiteY30" fmla="*/ 847569 h 2516261"/>
                        <a:gd name="connsiteX31" fmla="*/ 260005 w 2463315"/>
                        <a:gd name="connsiteY31" fmla="*/ 908100 h 2516261"/>
                        <a:gd name="connsiteX32" fmla="*/ 412405 w 2463315"/>
                        <a:gd name="connsiteY32" fmla="*/ 1003350 h 2516261"/>
                        <a:gd name="connsiteX33" fmla="*/ 456855 w 2463315"/>
                        <a:gd name="connsiteY33" fmla="*/ 1124000 h 2516261"/>
                        <a:gd name="connsiteX34" fmla="*/ 475905 w 2463315"/>
                        <a:gd name="connsiteY34" fmla="*/ 1238300 h 2516261"/>
                        <a:gd name="connsiteX35" fmla="*/ 602905 w 2463315"/>
                        <a:gd name="connsiteY35" fmla="*/ 1327200 h 2516261"/>
                        <a:gd name="connsiteX36" fmla="*/ 641005 w 2463315"/>
                        <a:gd name="connsiteY36" fmla="*/ 1384350 h 2516261"/>
                        <a:gd name="connsiteX37" fmla="*/ 634655 w 2463315"/>
                        <a:gd name="connsiteY37" fmla="*/ 1416100 h 2516261"/>
                        <a:gd name="connsiteX38" fmla="*/ 598142 w 2463315"/>
                        <a:gd name="connsiteY38" fmla="*/ 1439912 h 2516261"/>
                        <a:gd name="connsiteX39" fmla="*/ 634655 w 2463315"/>
                        <a:gd name="connsiteY39" fmla="*/ 1492300 h 2516261"/>
                        <a:gd name="connsiteX40" fmla="*/ 706886 w 2463315"/>
                        <a:gd name="connsiteY40" fmla="*/ 1564531 h 2516261"/>
                        <a:gd name="connsiteX41" fmla="*/ 745780 w 2463315"/>
                        <a:gd name="connsiteY41" fmla="*/ 1686769 h 2516261"/>
                        <a:gd name="connsiteX42" fmla="*/ 693393 w 2463315"/>
                        <a:gd name="connsiteY42" fmla="*/ 1581200 h 2516261"/>
                        <a:gd name="connsiteX43" fmla="*/ 653705 w 2463315"/>
                        <a:gd name="connsiteY43" fmla="*/ 1555800 h 2516261"/>
                        <a:gd name="connsiteX44" fmla="*/ 602905 w 2463315"/>
                        <a:gd name="connsiteY44" fmla="*/ 1587550 h 2516261"/>
                        <a:gd name="connsiteX45" fmla="*/ 596555 w 2463315"/>
                        <a:gd name="connsiteY45" fmla="*/ 1651050 h 2516261"/>
                        <a:gd name="connsiteX46" fmla="*/ 612430 w 2463315"/>
                        <a:gd name="connsiteY46" fmla="*/ 1820912 h 2516261"/>
                        <a:gd name="connsiteX47" fmla="*/ 567186 w 2463315"/>
                        <a:gd name="connsiteY47" fmla="*/ 2006650 h 2516261"/>
                        <a:gd name="connsiteX48" fmla="*/ 507655 w 2463315"/>
                        <a:gd name="connsiteY48" fmla="*/ 2089200 h 2516261"/>
                        <a:gd name="connsiteX49" fmla="*/ 460824 w 2463315"/>
                        <a:gd name="connsiteY49" fmla="*/ 2136032 h 2516261"/>
                        <a:gd name="connsiteX50" fmla="*/ 449711 w 2463315"/>
                        <a:gd name="connsiteY50" fmla="*/ 2161431 h 2516261"/>
                        <a:gd name="connsiteX51" fmla="*/ 569567 w 2463315"/>
                        <a:gd name="connsiteY51" fmla="*/ 2280494 h 2516261"/>
                        <a:gd name="connsiteX52" fmla="*/ 796580 w 2463315"/>
                        <a:gd name="connsiteY52" fmla="*/ 2392412 h 2516261"/>
                        <a:gd name="connsiteX53" fmla="*/ 933105 w 2463315"/>
                        <a:gd name="connsiteY53" fmla="*/ 2368600 h 2516261"/>
                        <a:gd name="connsiteX54" fmla="*/ 1053755 w 2463315"/>
                        <a:gd name="connsiteY54" fmla="*/ 2368600 h 2516261"/>
                        <a:gd name="connsiteX55" fmla="*/ 1316486 w 2463315"/>
                        <a:gd name="connsiteY55" fmla="*/ 2504332 h 2516261"/>
                        <a:gd name="connsiteX56" fmla="*/ 1366492 w 2463315"/>
                        <a:gd name="connsiteY56" fmla="*/ 2506712 h 2516261"/>
                        <a:gd name="connsiteX57" fmla="*/ 1412530 w 2463315"/>
                        <a:gd name="connsiteY57" fmla="*/ 2480519 h 2516261"/>
                        <a:gd name="connsiteX58" fmla="*/ 1465711 w 2463315"/>
                        <a:gd name="connsiteY58" fmla="*/ 2359869 h 2516261"/>
                        <a:gd name="connsiteX59" fmla="*/ 1525243 w 2463315"/>
                        <a:gd name="connsiteY59" fmla="*/ 2242393 h 2516261"/>
                        <a:gd name="connsiteX60" fmla="*/ 1631605 w 2463315"/>
                        <a:gd name="connsiteY60" fmla="*/ 2197150 h 2516261"/>
                        <a:gd name="connsiteX61" fmla="*/ 1752255 w 2463315"/>
                        <a:gd name="connsiteY61" fmla="*/ 2197150 h 2516261"/>
                        <a:gd name="connsiteX62" fmla="*/ 1904655 w 2463315"/>
                        <a:gd name="connsiteY62" fmla="*/ 2247950 h 2516261"/>
                        <a:gd name="connsiteX63" fmla="*/ 2088805 w 2463315"/>
                        <a:gd name="connsiteY63" fmla="*/ 2311450 h 2516261"/>
                        <a:gd name="connsiteX64" fmla="*/ 2177705 w 2463315"/>
                        <a:gd name="connsiteY64" fmla="*/ 2286050 h 2516261"/>
                        <a:gd name="connsiteX65" fmla="*/ 2292005 w 2463315"/>
                        <a:gd name="connsiteY65" fmla="*/ 2190800 h 2516261"/>
                        <a:gd name="connsiteX66" fmla="*/ 2426943 w 2463315"/>
                        <a:gd name="connsiteY66" fmla="*/ 2007444 h 2516261"/>
                        <a:gd name="connsiteX67" fmla="*/ 2399955 w 2463315"/>
                        <a:gd name="connsiteY67" fmla="*/ 1981250 h 2516261"/>
                        <a:gd name="connsiteX68" fmla="*/ 2299149 w 2463315"/>
                        <a:gd name="connsiteY68" fmla="*/ 1943150 h 2516261"/>
                        <a:gd name="connsiteX69" fmla="*/ 2274543 w 2463315"/>
                        <a:gd name="connsiteY69" fmla="*/ 1904256 h 2516261"/>
                        <a:gd name="connsiteX70" fmla="*/ 2279305 w 2463315"/>
                        <a:gd name="connsiteY70" fmla="*/ 1809800 h 2516261"/>
                        <a:gd name="connsiteX71" fmla="*/ 2196755 w 2463315"/>
                        <a:gd name="connsiteY71" fmla="*/ 1733600 h 2516261"/>
                        <a:gd name="connsiteX72" fmla="*/ 2209455 w 2463315"/>
                        <a:gd name="connsiteY72" fmla="*/ 1689150 h 2516261"/>
                        <a:gd name="connsiteX73" fmla="*/ 2292005 w 2463315"/>
                        <a:gd name="connsiteY73" fmla="*/ 1657400 h 2516261"/>
                        <a:gd name="connsiteX74" fmla="*/ 2288830 w 2463315"/>
                        <a:gd name="connsiteY74" fmla="*/ 1619300 h 2516261"/>
                        <a:gd name="connsiteX75" fmla="*/ 2253905 w 2463315"/>
                        <a:gd name="connsiteY75" fmla="*/ 1558181 h 2516261"/>
                        <a:gd name="connsiteX76" fmla="*/ 2234855 w 2463315"/>
                        <a:gd name="connsiteY76" fmla="*/ 1435150 h 2516261"/>
                        <a:gd name="connsiteX77" fmla="*/ 2215805 w 2463315"/>
                        <a:gd name="connsiteY77" fmla="*/ 1358950 h 2516261"/>
                        <a:gd name="connsiteX78" fmla="*/ 2152305 w 2463315"/>
                        <a:gd name="connsiteY78" fmla="*/ 1314500 h 2516261"/>
                        <a:gd name="connsiteX79" fmla="*/ 2107855 w 2463315"/>
                        <a:gd name="connsiteY79" fmla="*/ 1384350 h 2516261"/>
                        <a:gd name="connsiteX80" fmla="*/ 2069755 w 2463315"/>
                        <a:gd name="connsiteY80" fmla="*/ 1416100 h 2516261"/>
                        <a:gd name="connsiteX81" fmla="*/ 2050705 w 2463315"/>
                        <a:gd name="connsiteY81" fmla="*/ 1371650 h 2516261"/>
                        <a:gd name="connsiteX82" fmla="*/ 2222155 w 2463315"/>
                        <a:gd name="connsiteY82" fmla="*/ 1104950 h 2516261"/>
                        <a:gd name="connsiteX83" fmla="*/ 2215012 w 2463315"/>
                        <a:gd name="connsiteY83" fmla="*/ 993825 h 2516261"/>
                        <a:gd name="connsiteX84" fmla="*/ 2298355 w 2463315"/>
                        <a:gd name="connsiteY84" fmla="*/ 1022400 h 2516261"/>
                        <a:gd name="connsiteX85" fmla="*/ 2336455 w 2463315"/>
                        <a:gd name="connsiteY85" fmla="*/ 936675 h 2516261"/>
                        <a:gd name="connsiteX86" fmla="*/ 2323755 w 2463315"/>
                        <a:gd name="connsiteY86" fmla="*/ 831900 h 2516261"/>
                        <a:gd name="connsiteX87" fmla="*/ 2351536 w 2463315"/>
                        <a:gd name="connsiteY87" fmla="*/ 759668 h 2516261"/>
                        <a:gd name="connsiteX88" fmla="*/ 2444405 w 2463315"/>
                        <a:gd name="connsiteY88" fmla="*/ 635050 h 2516261"/>
                        <a:gd name="connsiteX89" fmla="*/ 2438055 w 2463315"/>
                        <a:gd name="connsiteY89" fmla="*/ 565200 h 2516261"/>
                        <a:gd name="connsiteX90" fmla="*/ 2184055 w 2463315"/>
                        <a:gd name="connsiteY90" fmla="*/ 546150 h 2516261"/>
                        <a:gd name="connsiteX91" fmla="*/ 2060230 w 2463315"/>
                        <a:gd name="connsiteY91" fmla="*/ 461219 h 2516261"/>
                        <a:gd name="connsiteX92" fmla="*/ 1860999 w 2463315"/>
                        <a:gd name="connsiteY92" fmla="*/ 401687 h 2516261"/>
                        <a:gd name="connsiteX93" fmla="*/ 1799880 w 2463315"/>
                        <a:gd name="connsiteY93" fmla="*/ 336600 h 2516261"/>
                        <a:gd name="connsiteX94" fmla="*/ 1790355 w 2463315"/>
                        <a:gd name="connsiteY94" fmla="*/ 298500 h 2516261"/>
                        <a:gd name="connsiteX95" fmla="*/ 1714155 w 2463315"/>
                        <a:gd name="connsiteY95" fmla="*/ 304850 h 2516261"/>
                        <a:gd name="connsiteX96" fmla="*/ 1506986 w 2463315"/>
                        <a:gd name="connsiteY96" fmla="*/ 154831 h 2516261"/>
                        <a:gd name="connsiteX97" fmla="*/ 1434755 w 2463315"/>
                        <a:gd name="connsiteY97" fmla="*/ 76250 h 2516261"/>
                        <a:gd name="connsiteX98" fmla="*/ 1428405 w 2463315"/>
                        <a:gd name="connsiteY98" fmla="*/ 25450 h 2516261"/>
                        <a:gd name="connsiteX99" fmla="*/ 1377605 w 2463315"/>
                        <a:gd name="connsiteY99" fmla="*/ 50 h 2516261"/>
                        <a:gd name="connsiteX0" fmla="*/ 1378162 w 2463872"/>
                        <a:gd name="connsiteY0" fmla="*/ 50 h 2516261"/>
                        <a:gd name="connsiteX1" fmla="*/ 1301962 w 2463872"/>
                        <a:gd name="connsiteY1" fmla="*/ 31800 h 2516261"/>
                        <a:gd name="connsiteX2" fmla="*/ 1270212 w 2463872"/>
                        <a:gd name="connsiteY2" fmla="*/ 127050 h 2516261"/>
                        <a:gd name="connsiteX3" fmla="*/ 1232112 w 2463872"/>
                        <a:gd name="connsiteY3" fmla="*/ 247700 h 2516261"/>
                        <a:gd name="connsiteX4" fmla="*/ 1187662 w 2463872"/>
                        <a:gd name="connsiteY4" fmla="*/ 292150 h 2516261"/>
                        <a:gd name="connsiteX5" fmla="*/ 1092412 w 2463872"/>
                        <a:gd name="connsiteY5" fmla="*/ 330250 h 2516261"/>
                        <a:gd name="connsiteX6" fmla="*/ 1003512 w 2463872"/>
                        <a:gd name="connsiteY6" fmla="*/ 355650 h 2516261"/>
                        <a:gd name="connsiteX7" fmla="*/ 957475 w 2463872"/>
                        <a:gd name="connsiteY7" fmla="*/ 381050 h 2516261"/>
                        <a:gd name="connsiteX8" fmla="*/ 945568 w 2463872"/>
                        <a:gd name="connsiteY8" fmla="*/ 477888 h 2516261"/>
                        <a:gd name="connsiteX9" fmla="*/ 844762 w 2463872"/>
                        <a:gd name="connsiteY9" fmla="*/ 476300 h 2516261"/>
                        <a:gd name="connsiteX10" fmla="*/ 730462 w 2463872"/>
                        <a:gd name="connsiteY10" fmla="*/ 457250 h 2516261"/>
                        <a:gd name="connsiteX11" fmla="*/ 692362 w 2463872"/>
                        <a:gd name="connsiteY11" fmla="*/ 419150 h 2516261"/>
                        <a:gd name="connsiteX12" fmla="*/ 673312 w 2463872"/>
                        <a:gd name="connsiteY12" fmla="*/ 355650 h 2516261"/>
                        <a:gd name="connsiteX13" fmla="*/ 654262 w 2463872"/>
                        <a:gd name="connsiteY13" fmla="*/ 349300 h 2516261"/>
                        <a:gd name="connsiteX14" fmla="*/ 590762 w 2463872"/>
                        <a:gd name="connsiteY14" fmla="*/ 355650 h 2516261"/>
                        <a:gd name="connsiteX15" fmla="*/ 559012 w 2463872"/>
                        <a:gd name="connsiteY15" fmla="*/ 393750 h 2516261"/>
                        <a:gd name="connsiteX16" fmla="*/ 571712 w 2463872"/>
                        <a:gd name="connsiteY16" fmla="*/ 457250 h 2516261"/>
                        <a:gd name="connsiteX17" fmla="*/ 609812 w 2463872"/>
                        <a:gd name="connsiteY17" fmla="*/ 565200 h 2516261"/>
                        <a:gd name="connsiteX18" fmla="*/ 609812 w 2463872"/>
                        <a:gd name="connsiteY18" fmla="*/ 635050 h 2516261"/>
                        <a:gd name="connsiteX19" fmla="*/ 609812 w 2463872"/>
                        <a:gd name="connsiteY19" fmla="*/ 660450 h 2516261"/>
                        <a:gd name="connsiteX20" fmla="*/ 552662 w 2463872"/>
                        <a:gd name="connsiteY20" fmla="*/ 673150 h 2516261"/>
                        <a:gd name="connsiteX21" fmla="*/ 457412 w 2463872"/>
                        <a:gd name="connsiteY21" fmla="*/ 654100 h 2516261"/>
                        <a:gd name="connsiteX22" fmla="*/ 330412 w 2463872"/>
                        <a:gd name="connsiteY22" fmla="*/ 590600 h 2516261"/>
                        <a:gd name="connsiteX23" fmla="*/ 222462 w 2463872"/>
                        <a:gd name="connsiteY23" fmla="*/ 577900 h 2516261"/>
                        <a:gd name="connsiteX24" fmla="*/ 89112 w 2463872"/>
                        <a:gd name="connsiteY24" fmla="*/ 584250 h 2516261"/>
                        <a:gd name="connsiteX25" fmla="*/ 2594 w 2463872"/>
                        <a:gd name="connsiteY25" fmla="*/ 666007 h 2516261"/>
                        <a:gd name="connsiteX26" fmla="*/ 35137 w 2463872"/>
                        <a:gd name="connsiteY26" fmla="*/ 690612 h 2516261"/>
                        <a:gd name="connsiteX27" fmla="*/ 1004 w 2463872"/>
                        <a:gd name="connsiteY27" fmla="*/ 699932 h 2516261"/>
                        <a:gd name="connsiteX28" fmla="*/ 32756 w 2463872"/>
                        <a:gd name="connsiteY28" fmla="*/ 733475 h 2516261"/>
                        <a:gd name="connsiteX29" fmla="*/ 3387 w 2463872"/>
                        <a:gd name="connsiteY29" fmla="*/ 716601 h 2516261"/>
                        <a:gd name="connsiteX30" fmla="*/ 11325 w 2463872"/>
                        <a:gd name="connsiteY30" fmla="*/ 765225 h 2516261"/>
                        <a:gd name="connsiteX31" fmla="*/ 98637 w 2463872"/>
                        <a:gd name="connsiteY31" fmla="*/ 847569 h 2516261"/>
                        <a:gd name="connsiteX32" fmla="*/ 260562 w 2463872"/>
                        <a:gd name="connsiteY32" fmla="*/ 908100 h 2516261"/>
                        <a:gd name="connsiteX33" fmla="*/ 412962 w 2463872"/>
                        <a:gd name="connsiteY33" fmla="*/ 1003350 h 2516261"/>
                        <a:gd name="connsiteX34" fmla="*/ 457412 w 2463872"/>
                        <a:gd name="connsiteY34" fmla="*/ 1124000 h 2516261"/>
                        <a:gd name="connsiteX35" fmla="*/ 476462 w 2463872"/>
                        <a:gd name="connsiteY35" fmla="*/ 1238300 h 2516261"/>
                        <a:gd name="connsiteX36" fmla="*/ 603462 w 2463872"/>
                        <a:gd name="connsiteY36" fmla="*/ 1327200 h 2516261"/>
                        <a:gd name="connsiteX37" fmla="*/ 641562 w 2463872"/>
                        <a:gd name="connsiteY37" fmla="*/ 1384350 h 2516261"/>
                        <a:gd name="connsiteX38" fmla="*/ 635212 w 2463872"/>
                        <a:gd name="connsiteY38" fmla="*/ 1416100 h 2516261"/>
                        <a:gd name="connsiteX39" fmla="*/ 598699 w 2463872"/>
                        <a:gd name="connsiteY39" fmla="*/ 1439912 h 2516261"/>
                        <a:gd name="connsiteX40" fmla="*/ 635212 w 2463872"/>
                        <a:gd name="connsiteY40" fmla="*/ 1492300 h 2516261"/>
                        <a:gd name="connsiteX41" fmla="*/ 707443 w 2463872"/>
                        <a:gd name="connsiteY41" fmla="*/ 1564531 h 2516261"/>
                        <a:gd name="connsiteX42" fmla="*/ 746337 w 2463872"/>
                        <a:gd name="connsiteY42" fmla="*/ 1686769 h 2516261"/>
                        <a:gd name="connsiteX43" fmla="*/ 693950 w 2463872"/>
                        <a:gd name="connsiteY43" fmla="*/ 1581200 h 2516261"/>
                        <a:gd name="connsiteX44" fmla="*/ 654262 w 2463872"/>
                        <a:gd name="connsiteY44" fmla="*/ 1555800 h 2516261"/>
                        <a:gd name="connsiteX45" fmla="*/ 603462 w 2463872"/>
                        <a:gd name="connsiteY45" fmla="*/ 1587550 h 2516261"/>
                        <a:gd name="connsiteX46" fmla="*/ 597112 w 2463872"/>
                        <a:gd name="connsiteY46" fmla="*/ 1651050 h 2516261"/>
                        <a:gd name="connsiteX47" fmla="*/ 612987 w 2463872"/>
                        <a:gd name="connsiteY47" fmla="*/ 1820912 h 2516261"/>
                        <a:gd name="connsiteX48" fmla="*/ 567743 w 2463872"/>
                        <a:gd name="connsiteY48" fmla="*/ 2006650 h 2516261"/>
                        <a:gd name="connsiteX49" fmla="*/ 508212 w 2463872"/>
                        <a:gd name="connsiteY49" fmla="*/ 2089200 h 2516261"/>
                        <a:gd name="connsiteX50" fmla="*/ 461381 w 2463872"/>
                        <a:gd name="connsiteY50" fmla="*/ 2136032 h 2516261"/>
                        <a:gd name="connsiteX51" fmla="*/ 450268 w 2463872"/>
                        <a:gd name="connsiteY51" fmla="*/ 2161431 h 2516261"/>
                        <a:gd name="connsiteX52" fmla="*/ 570124 w 2463872"/>
                        <a:gd name="connsiteY52" fmla="*/ 2280494 h 2516261"/>
                        <a:gd name="connsiteX53" fmla="*/ 797137 w 2463872"/>
                        <a:gd name="connsiteY53" fmla="*/ 2392412 h 2516261"/>
                        <a:gd name="connsiteX54" fmla="*/ 933662 w 2463872"/>
                        <a:gd name="connsiteY54" fmla="*/ 2368600 h 2516261"/>
                        <a:gd name="connsiteX55" fmla="*/ 1054312 w 2463872"/>
                        <a:gd name="connsiteY55" fmla="*/ 2368600 h 2516261"/>
                        <a:gd name="connsiteX56" fmla="*/ 1317043 w 2463872"/>
                        <a:gd name="connsiteY56" fmla="*/ 2504332 h 2516261"/>
                        <a:gd name="connsiteX57" fmla="*/ 1367049 w 2463872"/>
                        <a:gd name="connsiteY57" fmla="*/ 2506712 h 2516261"/>
                        <a:gd name="connsiteX58" fmla="*/ 1413087 w 2463872"/>
                        <a:gd name="connsiteY58" fmla="*/ 2480519 h 2516261"/>
                        <a:gd name="connsiteX59" fmla="*/ 1466268 w 2463872"/>
                        <a:gd name="connsiteY59" fmla="*/ 2359869 h 2516261"/>
                        <a:gd name="connsiteX60" fmla="*/ 1525800 w 2463872"/>
                        <a:gd name="connsiteY60" fmla="*/ 2242393 h 2516261"/>
                        <a:gd name="connsiteX61" fmla="*/ 1632162 w 2463872"/>
                        <a:gd name="connsiteY61" fmla="*/ 2197150 h 2516261"/>
                        <a:gd name="connsiteX62" fmla="*/ 1752812 w 2463872"/>
                        <a:gd name="connsiteY62" fmla="*/ 2197150 h 2516261"/>
                        <a:gd name="connsiteX63" fmla="*/ 1905212 w 2463872"/>
                        <a:gd name="connsiteY63" fmla="*/ 2247950 h 2516261"/>
                        <a:gd name="connsiteX64" fmla="*/ 2089362 w 2463872"/>
                        <a:gd name="connsiteY64" fmla="*/ 2311450 h 2516261"/>
                        <a:gd name="connsiteX65" fmla="*/ 2178262 w 2463872"/>
                        <a:gd name="connsiteY65" fmla="*/ 2286050 h 2516261"/>
                        <a:gd name="connsiteX66" fmla="*/ 2292562 w 2463872"/>
                        <a:gd name="connsiteY66" fmla="*/ 2190800 h 2516261"/>
                        <a:gd name="connsiteX67" fmla="*/ 2427500 w 2463872"/>
                        <a:gd name="connsiteY67" fmla="*/ 2007444 h 2516261"/>
                        <a:gd name="connsiteX68" fmla="*/ 2400512 w 2463872"/>
                        <a:gd name="connsiteY68" fmla="*/ 1981250 h 2516261"/>
                        <a:gd name="connsiteX69" fmla="*/ 2299706 w 2463872"/>
                        <a:gd name="connsiteY69" fmla="*/ 1943150 h 2516261"/>
                        <a:gd name="connsiteX70" fmla="*/ 2275100 w 2463872"/>
                        <a:gd name="connsiteY70" fmla="*/ 1904256 h 2516261"/>
                        <a:gd name="connsiteX71" fmla="*/ 2279862 w 2463872"/>
                        <a:gd name="connsiteY71" fmla="*/ 1809800 h 2516261"/>
                        <a:gd name="connsiteX72" fmla="*/ 2197312 w 2463872"/>
                        <a:gd name="connsiteY72" fmla="*/ 1733600 h 2516261"/>
                        <a:gd name="connsiteX73" fmla="*/ 2210012 w 2463872"/>
                        <a:gd name="connsiteY73" fmla="*/ 1689150 h 2516261"/>
                        <a:gd name="connsiteX74" fmla="*/ 2292562 w 2463872"/>
                        <a:gd name="connsiteY74" fmla="*/ 1657400 h 2516261"/>
                        <a:gd name="connsiteX75" fmla="*/ 2289387 w 2463872"/>
                        <a:gd name="connsiteY75" fmla="*/ 1619300 h 2516261"/>
                        <a:gd name="connsiteX76" fmla="*/ 2254462 w 2463872"/>
                        <a:gd name="connsiteY76" fmla="*/ 1558181 h 2516261"/>
                        <a:gd name="connsiteX77" fmla="*/ 2235412 w 2463872"/>
                        <a:gd name="connsiteY77" fmla="*/ 1435150 h 2516261"/>
                        <a:gd name="connsiteX78" fmla="*/ 2216362 w 2463872"/>
                        <a:gd name="connsiteY78" fmla="*/ 1358950 h 2516261"/>
                        <a:gd name="connsiteX79" fmla="*/ 2152862 w 2463872"/>
                        <a:gd name="connsiteY79" fmla="*/ 1314500 h 2516261"/>
                        <a:gd name="connsiteX80" fmla="*/ 2108412 w 2463872"/>
                        <a:gd name="connsiteY80" fmla="*/ 1384350 h 2516261"/>
                        <a:gd name="connsiteX81" fmla="*/ 2070312 w 2463872"/>
                        <a:gd name="connsiteY81" fmla="*/ 1416100 h 2516261"/>
                        <a:gd name="connsiteX82" fmla="*/ 2051262 w 2463872"/>
                        <a:gd name="connsiteY82" fmla="*/ 1371650 h 2516261"/>
                        <a:gd name="connsiteX83" fmla="*/ 2222712 w 2463872"/>
                        <a:gd name="connsiteY83" fmla="*/ 1104950 h 2516261"/>
                        <a:gd name="connsiteX84" fmla="*/ 2215569 w 2463872"/>
                        <a:gd name="connsiteY84" fmla="*/ 993825 h 2516261"/>
                        <a:gd name="connsiteX85" fmla="*/ 2298912 w 2463872"/>
                        <a:gd name="connsiteY85" fmla="*/ 1022400 h 2516261"/>
                        <a:gd name="connsiteX86" fmla="*/ 2337012 w 2463872"/>
                        <a:gd name="connsiteY86" fmla="*/ 936675 h 2516261"/>
                        <a:gd name="connsiteX87" fmla="*/ 2324312 w 2463872"/>
                        <a:gd name="connsiteY87" fmla="*/ 831900 h 2516261"/>
                        <a:gd name="connsiteX88" fmla="*/ 2352093 w 2463872"/>
                        <a:gd name="connsiteY88" fmla="*/ 759668 h 2516261"/>
                        <a:gd name="connsiteX89" fmla="*/ 2444962 w 2463872"/>
                        <a:gd name="connsiteY89" fmla="*/ 635050 h 2516261"/>
                        <a:gd name="connsiteX90" fmla="*/ 2438612 w 2463872"/>
                        <a:gd name="connsiteY90" fmla="*/ 565200 h 2516261"/>
                        <a:gd name="connsiteX91" fmla="*/ 2184612 w 2463872"/>
                        <a:gd name="connsiteY91" fmla="*/ 546150 h 2516261"/>
                        <a:gd name="connsiteX92" fmla="*/ 2060787 w 2463872"/>
                        <a:gd name="connsiteY92" fmla="*/ 461219 h 2516261"/>
                        <a:gd name="connsiteX93" fmla="*/ 1861556 w 2463872"/>
                        <a:gd name="connsiteY93" fmla="*/ 401687 h 2516261"/>
                        <a:gd name="connsiteX94" fmla="*/ 1800437 w 2463872"/>
                        <a:gd name="connsiteY94" fmla="*/ 336600 h 2516261"/>
                        <a:gd name="connsiteX95" fmla="*/ 1790912 w 2463872"/>
                        <a:gd name="connsiteY95" fmla="*/ 298500 h 2516261"/>
                        <a:gd name="connsiteX96" fmla="*/ 1714712 w 2463872"/>
                        <a:gd name="connsiteY96" fmla="*/ 304850 h 2516261"/>
                        <a:gd name="connsiteX97" fmla="*/ 1507543 w 2463872"/>
                        <a:gd name="connsiteY97" fmla="*/ 154831 h 2516261"/>
                        <a:gd name="connsiteX98" fmla="*/ 1435312 w 2463872"/>
                        <a:gd name="connsiteY98" fmla="*/ 76250 h 2516261"/>
                        <a:gd name="connsiteX99" fmla="*/ 1428962 w 2463872"/>
                        <a:gd name="connsiteY99" fmla="*/ 25450 h 2516261"/>
                        <a:gd name="connsiteX100" fmla="*/ 1378162 w 2463872"/>
                        <a:gd name="connsiteY100" fmla="*/ 50 h 2516261"/>
                        <a:gd name="connsiteX0" fmla="*/ 1377595 w 2463305"/>
                        <a:gd name="connsiteY0" fmla="*/ 50 h 2516261"/>
                        <a:gd name="connsiteX1" fmla="*/ 1301395 w 2463305"/>
                        <a:gd name="connsiteY1" fmla="*/ 31800 h 2516261"/>
                        <a:gd name="connsiteX2" fmla="*/ 1269645 w 2463305"/>
                        <a:gd name="connsiteY2" fmla="*/ 127050 h 2516261"/>
                        <a:gd name="connsiteX3" fmla="*/ 1231545 w 2463305"/>
                        <a:gd name="connsiteY3" fmla="*/ 247700 h 2516261"/>
                        <a:gd name="connsiteX4" fmla="*/ 1187095 w 2463305"/>
                        <a:gd name="connsiteY4" fmla="*/ 292150 h 2516261"/>
                        <a:gd name="connsiteX5" fmla="*/ 1091845 w 2463305"/>
                        <a:gd name="connsiteY5" fmla="*/ 330250 h 2516261"/>
                        <a:gd name="connsiteX6" fmla="*/ 1002945 w 2463305"/>
                        <a:gd name="connsiteY6" fmla="*/ 355650 h 2516261"/>
                        <a:gd name="connsiteX7" fmla="*/ 956908 w 2463305"/>
                        <a:gd name="connsiteY7" fmla="*/ 381050 h 2516261"/>
                        <a:gd name="connsiteX8" fmla="*/ 945001 w 2463305"/>
                        <a:gd name="connsiteY8" fmla="*/ 477888 h 2516261"/>
                        <a:gd name="connsiteX9" fmla="*/ 844195 w 2463305"/>
                        <a:gd name="connsiteY9" fmla="*/ 476300 h 2516261"/>
                        <a:gd name="connsiteX10" fmla="*/ 729895 w 2463305"/>
                        <a:gd name="connsiteY10" fmla="*/ 457250 h 2516261"/>
                        <a:gd name="connsiteX11" fmla="*/ 691795 w 2463305"/>
                        <a:gd name="connsiteY11" fmla="*/ 419150 h 2516261"/>
                        <a:gd name="connsiteX12" fmla="*/ 672745 w 2463305"/>
                        <a:gd name="connsiteY12" fmla="*/ 355650 h 2516261"/>
                        <a:gd name="connsiteX13" fmla="*/ 653695 w 2463305"/>
                        <a:gd name="connsiteY13" fmla="*/ 349300 h 2516261"/>
                        <a:gd name="connsiteX14" fmla="*/ 590195 w 2463305"/>
                        <a:gd name="connsiteY14" fmla="*/ 355650 h 2516261"/>
                        <a:gd name="connsiteX15" fmla="*/ 558445 w 2463305"/>
                        <a:gd name="connsiteY15" fmla="*/ 393750 h 2516261"/>
                        <a:gd name="connsiteX16" fmla="*/ 571145 w 2463305"/>
                        <a:gd name="connsiteY16" fmla="*/ 457250 h 2516261"/>
                        <a:gd name="connsiteX17" fmla="*/ 609245 w 2463305"/>
                        <a:gd name="connsiteY17" fmla="*/ 565200 h 2516261"/>
                        <a:gd name="connsiteX18" fmla="*/ 609245 w 2463305"/>
                        <a:gd name="connsiteY18" fmla="*/ 635050 h 2516261"/>
                        <a:gd name="connsiteX19" fmla="*/ 609245 w 2463305"/>
                        <a:gd name="connsiteY19" fmla="*/ 660450 h 2516261"/>
                        <a:gd name="connsiteX20" fmla="*/ 552095 w 2463305"/>
                        <a:gd name="connsiteY20" fmla="*/ 673150 h 2516261"/>
                        <a:gd name="connsiteX21" fmla="*/ 456845 w 2463305"/>
                        <a:gd name="connsiteY21" fmla="*/ 654100 h 2516261"/>
                        <a:gd name="connsiteX22" fmla="*/ 329845 w 2463305"/>
                        <a:gd name="connsiteY22" fmla="*/ 590600 h 2516261"/>
                        <a:gd name="connsiteX23" fmla="*/ 221895 w 2463305"/>
                        <a:gd name="connsiteY23" fmla="*/ 577900 h 2516261"/>
                        <a:gd name="connsiteX24" fmla="*/ 88545 w 2463305"/>
                        <a:gd name="connsiteY24" fmla="*/ 584250 h 2516261"/>
                        <a:gd name="connsiteX25" fmla="*/ 2027 w 2463305"/>
                        <a:gd name="connsiteY25" fmla="*/ 666007 h 2516261"/>
                        <a:gd name="connsiteX26" fmla="*/ 34570 w 2463305"/>
                        <a:gd name="connsiteY26" fmla="*/ 690612 h 2516261"/>
                        <a:gd name="connsiteX27" fmla="*/ 437 w 2463305"/>
                        <a:gd name="connsiteY27" fmla="*/ 699932 h 2516261"/>
                        <a:gd name="connsiteX28" fmla="*/ 32189 w 2463305"/>
                        <a:gd name="connsiteY28" fmla="*/ 733475 h 2516261"/>
                        <a:gd name="connsiteX29" fmla="*/ 5201 w 2463305"/>
                        <a:gd name="connsiteY29" fmla="*/ 730889 h 2516261"/>
                        <a:gd name="connsiteX30" fmla="*/ 10758 w 2463305"/>
                        <a:gd name="connsiteY30" fmla="*/ 765225 h 2516261"/>
                        <a:gd name="connsiteX31" fmla="*/ 98070 w 2463305"/>
                        <a:gd name="connsiteY31" fmla="*/ 847569 h 2516261"/>
                        <a:gd name="connsiteX32" fmla="*/ 259995 w 2463305"/>
                        <a:gd name="connsiteY32" fmla="*/ 908100 h 2516261"/>
                        <a:gd name="connsiteX33" fmla="*/ 412395 w 2463305"/>
                        <a:gd name="connsiteY33" fmla="*/ 1003350 h 2516261"/>
                        <a:gd name="connsiteX34" fmla="*/ 456845 w 2463305"/>
                        <a:gd name="connsiteY34" fmla="*/ 1124000 h 2516261"/>
                        <a:gd name="connsiteX35" fmla="*/ 475895 w 2463305"/>
                        <a:gd name="connsiteY35" fmla="*/ 1238300 h 2516261"/>
                        <a:gd name="connsiteX36" fmla="*/ 602895 w 2463305"/>
                        <a:gd name="connsiteY36" fmla="*/ 1327200 h 2516261"/>
                        <a:gd name="connsiteX37" fmla="*/ 640995 w 2463305"/>
                        <a:gd name="connsiteY37" fmla="*/ 1384350 h 2516261"/>
                        <a:gd name="connsiteX38" fmla="*/ 634645 w 2463305"/>
                        <a:gd name="connsiteY38" fmla="*/ 1416100 h 2516261"/>
                        <a:gd name="connsiteX39" fmla="*/ 598132 w 2463305"/>
                        <a:gd name="connsiteY39" fmla="*/ 1439912 h 2516261"/>
                        <a:gd name="connsiteX40" fmla="*/ 634645 w 2463305"/>
                        <a:gd name="connsiteY40" fmla="*/ 1492300 h 2516261"/>
                        <a:gd name="connsiteX41" fmla="*/ 706876 w 2463305"/>
                        <a:gd name="connsiteY41" fmla="*/ 1564531 h 2516261"/>
                        <a:gd name="connsiteX42" fmla="*/ 745770 w 2463305"/>
                        <a:gd name="connsiteY42" fmla="*/ 1686769 h 2516261"/>
                        <a:gd name="connsiteX43" fmla="*/ 693383 w 2463305"/>
                        <a:gd name="connsiteY43" fmla="*/ 1581200 h 2516261"/>
                        <a:gd name="connsiteX44" fmla="*/ 653695 w 2463305"/>
                        <a:gd name="connsiteY44" fmla="*/ 1555800 h 2516261"/>
                        <a:gd name="connsiteX45" fmla="*/ 602895 w 2463305"/>
                        <a:gd name="connsiteY45" fmla="*/ 1587550 h 2516261"/>
                        <a:gd name="connsiteX46" fmla="*/ 596545 w 2463305"/>
                        <a:gd name="connsiteY46" fmla="*/ 1651050 h 2516261"/>
                        <a:gd name="connsiteX47" fmla="*/ 612420 w 2463305"/>
                        <a:gd name="connsiteY47" fmla="*/ 1820912 h 2516261"/>
                        <a:gd name="connsiteX48" fmla="*/ 567176 w 2463305"/>
                        <a:gd name="connsiteY48" fmla="*/ 2006650 h 2516261"/>
                        <a:gd name="connsiteX49" fmla="*/ 507645 w 2463305"/>
                        <a:gd name="connsiteY49" fmla="*/ 2089200 h 2516261"/>
                        <a:gd name="connsiteX50" fmla="*/ 460814 w 2463305"/>
                        <a:gd name="connsiteY50" fmla="*/ 2136032 h 2516261"/>
                        <a:gd name="connsiteX51" fmla="*/ 449701 w 2463305"/>
                        <a:gd name="connsiteY51" fmla="*/ 2161431 h 2516261"/>
                        <a:gd name="connsiteX52" fmla="*/ 569557 w 2463305"/>
                        <a:gd name="connsiteY52" fmla="*/ 2280494 h 2516261"/>
                        <a:gd name="connsiteX53" fmla="*/ 796570 w 2463305"/>
                        <a:gd name="connsiteY53" fmla="*/ 2392412 h 2516261"/>
                        <a:gd name="connsiteX54" fmla="*/ 933095 w 2463305"/>
                        <a:gd name="connsiteY54" fmla="*/ 2368600 h 2516261"/>
                        <a:gd name="connsiteX55" fmla="*/ 1053745 w 2463305"/>
                        <a:gd name="connsiteY55" fmla="*/ 2368600 h 2516261"/>
                        <a:gd name="connsiteX56" fmla="*/ 1316476 w 2463305"/>
                        <a:gd name="connsiteY56" fmla="*/ 2504332 h 2516261"/>
                        <a:gd name="connsiteX57" fmla="*/ 1366482 w 2463305"/>
                        <a:gd name="connsiteY57" fmla="*/ 2506712 h 2516261"/>
                        <a:gd name="connsiteX58" fmla="*/ 1412520 w 2463305"/>
                        <a:gd name="connsiteY58" fmla="*/ 2480519 h 2516261"/>
                        <a:gd name="connsiteX59" fmla="*/ 1465701 w 2463305"/>
                        <a:gd name="connsiteY59" fmla="*/ 2359869 h 2516261"/>
                        <a:gd name="connsiteX60" fmla="*/ 1525233 w 2463305"/>
                        <a:gd name="connsiteY60" fmla="*/ 2242393 h 2516261"/>
                        <a:gd name="connsiteX61" fmla="*/ 1631595 w 2463305"/>
                        <a:gd name="connsiteY61" fmla="*/ 2197150 h 2516261"/>
                        <a:gd name="connsiteX62" fmla="*/ 1752245 w 2463305"/>
                        <a:gd name="connsiteY62" fmla="*/ 2197150 h 2516261"/>
                        <a:gd name="connsiteX63" fmla="*/ 1904645 w 2463305"/>
                        <a:gd name="connsiteY63" fmla="*/ 2247950 h 2516261"/>
                        <a:gd name="connsiteX64" fmla="*/ 2088795 w 2463305"/>
                        <a:gd name="connsiteY64" fmla="*/ 2311450 h 2516261"/>
                        <a:gd name="connsiteX65" fmla="*/ 2177695 w 2463305"/>
                        <a:gd name="connsiteY65" fmla="*/ 2286050 h 2516261"/>
                        <a:gd name="connsiteX66" fmla="*/ 2291995 w 2463305"/>
                        <a:gd name="connsiteY66" fmla="*/ 2190800 h 2516261"/>
                        <a:gd name="connsiteX67" fmla="*/ 2426933 w 2463305"/>
                        <a:gd name="connsiteY67" fmla="*/ 2007444 h 2516261"/>
                        <a:gd name="connsiteX68" fmla="*/ 2399945 w 2463305"/>
                        <a:gd name="connsiteY68" fmla="*/ 1981250 h 2516261"/>
                        <a:gd name="connsiteX69" fmla="*/ 2299139 w 2463305"/>
                        <a:gd name="connsiteY69" fmla="*/ 1943150 h 2516261"/>
                        <a:gd name="connsiteX70" fmla="*/ 2274533 w 2463305"/>
                        <a:gd name="connsiteY70" fmla="*/ 1904256 h 2516261"/>
                        <a:gd name="connsiteX71" fmla="*/ 2279295 w 2463305"/>
                        <a:gd name="connsiteY71" fmla="*/ 1809800 h 2516261"/>
                        <a:gd name="connsiteX72" fmla="*/ 2196745 w 2463305"/>
                        <a:gd name="connsiteY72" fmla="*/ 1733600 h 2516261"/>
                        <a:gd name="connsiteX73" fmla="*/ 2209445 w 2463305"/>
                        <a:gd name="connsiteY73" fmla="*/ 1689150 h 2516261"/>
                        <a:gd name="connsiteX74" fmla="*/ 2291995 w 2463305"/>
                        <a:gd name="connsiteY74" fmla="*/ 1657400 h 2516261"/>
                        <a:gd name="connsiteX75" fmla="*/ 2288820 w 2463305"/>
                        <a:gd name="connsiteY75" fmla="*/ 1619300 h 2516261"/>
                        <a:gd name="connsiteX76" fmla="*/ 2253895 w 2463305"/>
                        <a:gd name="connsiteY76" fmla="*/ 1558181 h 2516261"/>
                        <a:gd name="connsiteX77" fmla="*/ 2234845 w 2463305"/>
                        <a:gd name="connsiteY77" fmla="*/ 1435150 h 2516261"/>
                        <a:gd name="connsiteX78" fmla="*/ 2215795 w 2463305"/>
                        <a:gd name="connsiteY78" fmla="*/ 1358950 h 2516261"/>
                        <a:gd name="connsiteX79" fmla="*/ 2152295 w 2463305"/>
                        <a:gd name="connsiteY79" fmla="*/ 1314500 h 2516261"/>
                        <a:gd name="connsiteX80" fmla="*/ 2107845 w 2463305"/>
                        <a:gd name="connsiteY80" fmla="*/ 1384350 h 2516261"/>
                        <a:gd name="connsiteX81" fmla="*/ 2069745 w 2463305"/>
                        <a:gd name="connsiteY81" fmla="*/ 1416100 h 2516261"/>
                        <a:gd name="connsiteX82" fmla="*/ 2050695 w 2463305"/>
                        <a:gd name="connsiteY82" fmla="*/ 1371650 h 2516261"/>
                        <a:gd name="connsiteX83" fmla="*/ 2222145 w 2463305"/>
                        <a:gd name="connsiteY83" fmla="*/ 1104950 h 2516261"/>
                        <a:gd name="connsiteX84" fmla="*/ 2215002 w 2463305"/>
                        <a:gd name="connsiteY84" fmla="*/ 993825 h 2516261"/>
                        <a:gd name="connsiteX85" fmla="*/ 2298345 w 2463305"/>
                        <a:gd name="connsiteY85" fmla="*/ 1022400 h 2516261"/>
                        <a:gd name="connsiteX86" fmla="*/ 2336445 w 2463305"/>
                        <a:gd name="connsiteY86" fmla="*/ 936675 h 2516261"/>
                        <a:gd name="connsiteX87" fmla="*/ 2323745 w 2463305"/>
                        <a:gd name="connsiteY87" fmla="*/ 831900 h 2516261"/>
                        <a:gd name="connsiteX88" fmla="*/ 2351526 w 2463305"/>
                        <a:gd name="connsiteY88" fmla="*/ 759668 h 2516261"/>
                        <a:gd name="connsiteX89" fmla="*/ 2444395 w 2463305"/>
                        <a:gd name="connsiteY89" fmla="*/ 635050 h 2516261"/>
                        <a:gd name="connsiteX90" fmla="*/ 2438045 w 2463305"/>
                        <a:gd name="connsiteY90" fmla="*/ 565200 h 2516261"/>
                        <a:gd name="connsiteX91" fmla="*/ 2184045 w 2463305"/>
                        <a:gd name="connsiteY91" fmla="*/ 546150 h 2516261"/>
                        <a:gd name="connsiteX92" fmla="*/ 2060220 w 2463305"/>
                        <a:gd name="connsiteY92" fmla="*/ 461219 h 2516261"/>
                        <a:gd name="connsiteX93" fmla="*/ 1860989 w 2463305"/>
                        <a:gd name="connsiteY93" fmla="*/ 401687 h 2516261"/>
                        <a:gd name="connsiteX94" fmla="*/ 1799870 w 2463305"/>
                        <a:gd name="connsiteY94" fmla="*/ 336600 h 2516261"/>
                        <a:gd name="connsiteX95" fmla="*/ 1790345 w 2463305"/>
                        <a:gd name="connsiteY95" fmla="*/ 298500 h 2516261"/>
                        <a:gd name="connsiteX96" fmla="*/ 1714145 w 2463305"/>
                        <a:gd name="connsiteY96" fmla="*/ 304850 h 2516261"/>
                        <a:gd name="connsiteX97" fmla="*/ 1506976 w 2463305"/>
                        <a:gd name="connsiteY97" fmla="*/ 154831 h 2516261"/>
                        <a:gd name="connsiteX98" fmla="*/ 1434745 w 2463305"/>
                        <a:gd name="connsiteY98" fmla="*/ 76250 h 2516261"/>
                        <a:gd name="connsiteX99" fmla="*/ 1428395 w 2463305"/>
                        <a:gd name="connsiteY99" fmla="*/ 25450 h 2516261"/>
                        <a:gd name="connsiteX100" fmla="*/ 1377595 w 2463305"/>
                        <a:gd name="connsiteY100" fmla="*/ 50 h 2516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</a:cxnLst>
                      <a:rect l="l" t="t" r="r" b="b"/>
                      <a:pathLst>
                        <a:path w="2463305" h="2516261">
                          <a:moveTo>
                            <a:pt x="1377595" y="50"/>
                          </a:moveTo>
                          <a:cubicBezTo>
                            <a:pt x="1356428" y="1108"/>
                            <a:pt x="1319387" y="10633"/>
                            <a:pt x="1301395" y="31800"/>
                          </a:cubicBezTo>
                          <a:cubicBezTo>
                            <a:pt x="1283403" y="52967"/>
                            <a:pt x="1281287" y="91067"/>
                            <a:pt x="1269645" y="127050"/>
                          </a:cubicBezTo>
                          <a:cubicBezTo>
                            <a:pt x="1258003" y="163033"/>
                            <a:pt x="1245303" y="220183"/>
                            <a:pt x="1231545" y="247700"/>
                          </a:cubicBezTo>
                          <a:cubicBezTo>
                            <a:pt x="1217787" y="275217"/>
                            <a:pt x="1210378" y="278392"/>
                            <a:pt x="1187095" y="292150"/>
                          </a:cubicBezTo>
                          <a:cubicBezTo>
                            <a:pt x="1163812" y="305908"/>
                            <a:pt x="1122537" y="319667"/>
                            <a:pt x="1091845" y="330250"/>
                          </a:cubicBezTo>
                          <a:cubicBezTo>
                            <a:pt x="1061153" y="340833"/>
                            <a:pt x="1025434" y="347183"/>
                            <a:pt x="1002945" y="355650"/>
                          </a:cubicBezTo>
                          <a:cubicBezTo>
                            <a:pt x="980456" y="364117"/>
                            <a:pt x="966565" y="360677"/>
                            <a:pt x="956908" y="381050"/>
                          </a:cubicBezTo>
                          <a:cubicBezTo>
                            <a:pt x="947251" y="401423"/>
                            <a:pt x="963787" y="462013"/>
                            <a:pt x="945001" y="477888"/>
                          </a:cubicBezTo>
                          <a:cubicBezTo>
                            <a:pt x="926216" y="493763"/>
                            <a:pt x="880046" y="479740"/>
                            <a:pt x="844195" y="476300"/>
                          </a:cubicBezTo>
                          <a:cubicBezTo>
                            <a:pt x="808344" y="472860"/>
                            <a:pt x="755295" y="466775"/>
                            <a:pt x="729895" y="457250"/>
                          </a:cubicBezTo>
                          <a:cubicBezTo>
                            <a:pt x="704495" y="447725"/>
                            <a:pt x="701320" y="436083"/>
                            <a:pt x="691795" y="419150"/>
                          </a:cubicBezTo>
                          <a:cubicBezTo>
                            <a:pt x="682270" y="402217"/>
                            <a:pt x="672745" y="355650"/>
                            <a:pt x="672745" y="355650"/>
                          </a:cubicBezTo>
                          <a:cubicBezTo>
                            <a:pt x="666395" y="344008"/>
                            <a:pt x="667453" y="349300"/>
                            <a:pt x="653695" y="349300"/>
                          </a:cubicBezTo>
                          <a:cubicBezTo>
                            <a:pt x="639937" y="349300"/>
                            <a:pt x="606070" y="348242"/>
                            <a:pt x="590195" y="355650"/>
                          </a:cubicBezTo>
                          <a:cubicBezTo>
                            <a:pt x="574320" y="363058"/>
                            <a:pt x="561620" y="376817"/>
                            <a:pt x="558445" y="393750"/>
                          </a:cubicBezTo>
                          <a:cubicBezTo>
                            <a:pt x="555270" y="410683"/>
                            <a:pt x="562678" y="428675"/>
                            <a:pt x="571145" y="457250"/>
                          </a:cubicBezTo>
                          <a:cubicBezTo>
                            <a:pt x="579612" y="485825"/>
                            <a:pt x="602895" y="535567"/>
                            <a:pt x="609245" y="565200"/>
                          </a:cubicBezTo>
                          <a:cubicBezTo>
                            <a:pt x="615595" y="594833"/>
                            <a:pt x="609245" y="635050"/>
                            <a:pt x="609245" y="635050"/>
                          </a:cubicBezTo>
                          <a:cubicBezTo>
                            <a:pt x="609245" y="650925"/>
                            <a:pt x="618770" y="654100"/>
                            <a:pt x="609245" y="660450"/>
                          </a:cubicBezTo>
                          <a:cubicBezTo>
                            <a:pt x="599720" y="666800"/>
                            <a:pt x="577495" y="674208"/>
                            <a:pt x="552095" y="673150"/>
                          </a:cubicBezTo>
                          <a:cubicBezTo>
                            <a:pt x="526695" y="672092"/>
                            <a:pt x="493887" y="667858"/>
                            <a:pt x="456845" y="654100"/>
                          </a:cubicBezTo>
                          <a:cubicBezTo>
                            <a:pt x="419803" y="640342"/>
                            <a:pt x="369003" y="603300"/>
                            <a:pt x="329845" y="590600"/>
                          </a:cubicBezTo>
                          <a:cubicBezTo>
                            <a:pt x="290687" y="577900"/>
                            <a:pt x="262112" y="578958"/>
                            <a:pt x="221895" y="577900"/>
                          </a:cubicBezTo>
                          <a:cubicBezTo>
                            <a:pt x="181678" y="576842"/>
                            <a:pt x="125190" y="569566"/>
                            <a:pt x="88545" y="584250"/>
                          </a:cubicBezTo>
                          <a:cubicBezTo>
                            <a:pt x="51900" y="598934"/>
                            <a:pt x="11023" y="648280"/>
                            <a:pt x="2027" y="666007"/>
                          </a:cubicBezTo>
                          <a:cubicBezTo>
                            <a:pt x="-6969" y="683734"/>
                            <a:pt x="34835" y="684958"/>
                            <a:pt x="34570" y="690612"/>
                          </a:cubicBezTo>
                          <a:cubicBezTo>
                            <a:pt x="34305" y="696266"/>
                            <a:pt x="5199" y="688026"/>
                            <a:pt x="437" y="699932"/>
                          </a:cubicBezTo>
                          <a:cubicBezTo>
                            <a:pt x="-4325" y="711838"/>
                            <a:pt x="31395" y="728316"/>
                            <a:pt x="32189" y="733475"/>
                          </a:cubicBezTo>
                          <a:cubicBezTo>
                            <a:pt x="32983" y="738635"/>
                            <a:pt x="8773" y="725597"/>
                            <a:pt x="5201" y="730889"/>
                          </a:cubicBezTo>
                          <a:cubicBezTo>
                            <a:pt x="1629" y="736181"/>
                            <a:pt x="-4720" y="745778"/>
                            <a:pt x="10758" y="765225"/>
                          </a:cubicBezTo>
                          <a:cubicBezTo>
                            <a:pt x="26236" y="784672"/>
                            <a:pt x="68437" y="838044"/>
                            <a:pt x="98070" y="847569"/>
                          </a:cubicBezTo>
                          <a:cubicBezTo>
                            <a:pt x="127703" y="857094"/>
                            <a:pt x="207608" y="882137"/>
                            <a:pt x="259995" y="908100"/>
                          </a:cubicBezTo>
                          <a:cubicBezTo>
                            <a:pt x="312382" y="934063"/>
                            <a:pt x="379587" y="967367"/>
                            <a:pt x="412395" y="1003350"/>
                          </a:cubicBezTo>
                          <a:cubicBezTo>
                            <a:pt x="445203" y="1039333"/>
                            <a:pt x="446262" y="1084842"/>
                            <a:pt x="456845" y="1124000"/>
                          </a:cubicBezTo>
                          <a:cubicBezTo>
                            <a:pt x="467428" y="1163158"/>
                            <a:pt x="451553" y="1204433"/>
                            <a:pt x="475895" y="1238300"/>
                          </a:cubicBezTo>
                          <a:cubicBezTo>
                            <a:pt x="500237" y="1272167"/>
                            <a:pt x="575378" y="1302858"/>
                            <a:pt x="602895" y="1327200"/>
                          </a:cubicBezTo>
                          <a:cubicBezTo>
                            <a:pt x="630412" y="1351542"/>
                            <a:pt x="635703" y="1369533"/>
                            <a:pt x="640995" y="1384350"/>
                          </a:cubicBezTo>
                          <a:cubicBezTo>
                            <a:pt x="646287" y="1399167"/>
                            <a:pt x="641789" y="1406840"/>
                            <a:pt x="634645" y="1416100"/>
                          </a:cubicBezTo>
                          <a:cubicBezTo>
                            <a:pt x="627501" y="1425360"/>
                            <a:pt x="598132" y="1427212"/>
                            <a:pt x="598132" y="1439912"/>
                          </a:cubicBezTo>
                          <a:cubicBezTo>
                            <a:pt x="598132" y="1452612"/>
                            <a:pt x="616521" y="1471530"/>
                            <a:pt x="634645" y="1492300"/>
                          </a:cubicBezTo>
                          <a:cubicBezTo>
                            <a:pt x="652769" y="1513070"/>
                            <a:pt x="688355" y="1532119"/>
                            <a:pt x="706876" y="1564531"/>
                          </a:cubicBezTo>
                          <a:cubicBezTo>
                            <a:pt x="725397" y="1596943"/>
                            <a:pt x="748019" y="1683991"/>
                            <a:pt x="745770" y="1686769"/>
                          </a:cubicBezTo>
                          <a:cubicBezTo>
                            <a:pt x="743521" y="1689547"/>
                            <a:pt x="708729" y="1603028"/>
                            <a:pt x="693383" y="1581200"/>
                          </a:cubicBezTo>
                          <a:cubicBezTo>
                            <a:pt x="678037" y="1559372"/>
                            <a:pt x="668776" y="1554742"/>
                            <a:pt x="653695" y="1555800"/>
                          </a:cubicBezTo>
                          <a:cubicBezTo>
                            <a:pt x="638614" y="1556858"/>
                            <a:pt x="612420" y="1571675"/>
                            <a:pt x="602895" y="1587550"/>
                          </a:cubicBezTo>
                          <a:cubicBezTo>
                            <a:pt x="593370" y="1603425"/>
                            <a:pt x="594957" y="1612156"/>
                            <a:pt x="596545" y="1651050"/>
                          </a:cubicBezTo>
                          <a:cubicBezTo>
                            <a:pt x="598133" y="1689944"/>
                            <a:pt x="617315" y="1761645"/>
                            <a:pt x="612420" y="1820912"/>
                          </a:cubicBezTo>
                          <a:cubicBezTo>
                            <a:pt x="607525" y="1880179"/>
                            <a:pt x="584638" y="1961935"/>
                            <a:pt x="567176" y="2006650"/>
                          </a:cubicBezTo>
                          <a:cubicBezTo>
                            <a:pt x="549714" y="2051365"/>
                            <a:pt x="525372" y="2067636"/>
                            <a:pt x="507645" y="2089200"/>
                          </a:cubicBezTo>
                          <a:cubicBezTo>
                            <a:pt x="489918" y="2110764"/>
                            <a:pt x="470471" y="2123994"/>
                            <a:pt x="460814" y="2136032"/>
                          </a:cubicBezTo>
                          <a:cubicBezTo>
                            <a:pt x="451157" y="2148071"/>
                            <a:pt x="431577" y="2137354"/>
                            <a:pt x="449701" y="2161431"/>
                          </a:cubicBezTo>
                          <a:cubicBezTo>
                            <a:pt x="467825" y="2185508"/>
                            <a:pt x="511746" y="2241997"/>
                            <a:pt x="569557" y="2280494"/>
                          </a:cubicBezTo>
                          <a:cubicBezTo>
                            <a:pt x="627368" y="2318991"/>
                            <a:pt x="735980" y="2377728"/>
                            <a:pt x="796570" y="2392412"/>
                          </a:cubicBezTo>
                          <a:cubicBezTo>
                            <a:pt x="857160" y="2407096"/>
                            <a:pt x="890233" y="2372569"/>
                            <a:pt x="933095" y="2368600"/>
                          </a:cubicBezTo>
                          <a:cubicBezTo>
                            <a:pt x="975957" y="2364631"/>
                            <a:pt x="989848" y="2345978"/>
                            <a:pt x="1053745" y="2368600"/>
                          </a:cubicBezTo>
                          <a:cubicBezTo>
                            <a:pt x="1117642" y="2391222"/>
                            <a:pt x="1264353" y="2481313"/>
                            <a:pt x="1316476" y="2504332"/>
                          </a:cubicBezTo>
                          <a:cubicBezTo>
                            <a:pt x="1368599" y="2527351"/>
                            <a:pt x="1350475" y="2510681"/>
                            <a:pt x="1366482" y="2506712"/>
                          </a:cubicBezTo>
                          <a:cubicBezTo>
                            <a:pt x="1382489" y="2502743"/>
                            <a:pt x="1395984" y="2504993"/>
                            <a:pt x="1412520" y="2480519"/>
                          </a:cubicBezTo>
                          <a:cubicBezTo>
                            <a:pt x="1429056" y="2456045"/>
                            <a:pt x="1446916" y="2399557"/>
                            <a:pt x="1465701" y="2359869"/>
                          </a:cubicBezTo>
                          <a:cubicBezTo>
                            <a:pt x="1484487" y="2320181"/>
                            <a:pt x="1497584" y="2269513"/>
                            <a:pt x="1525233" y="2242393"/>
                          </a:cubicBezTo>
                          <a:cubicBezTo>
                            <a:pt x="1552882" y="2215273"/>
                            <a:pt x="1593760" y="2204691"/>
                            <a:pt x="1631595" y="2197150"/>
                          </a:cubicBezTo>
                          <a:cubicBezTo>
                            <a:pt x="1669430" y="2189610"/>
                            <a:pt x="1706737" y="2188683"/>
                            <a:pt x="1752245" y="2197150"/>
                          </a:cubicBezTo>
                          <a:cubicBezTo>
                            <a:pt x="1797753" y="2205617"/>
                            <a:pt x="1904645" y="2247950"/>
                            <a:pt x="1904645" y="2247950"/>
                          </a:cubicBezTo>
                          <a:cubicBezTo>
                            <a:pt x="1960737" y="2267000"/>
                            <a:pt x="2043287" y="2305100"/>
                            <a:pt x="2088795" y="2311450"/>
                          </a:cubicBezTo>
                          <a:cubicBezTo>
                            <a:pt x="2134303" y="2317800"/>
                            <a:pt x="2143828" y="2306158"/>
                            <a:pt x="2177695" y="2286050"/>
                          </a:cubicBezTo>
                          <a:cubicBezTo>
                            <a:pt x="2211562" y="2265942"/>
                            <a:pt x="2250455" y="2237234"/>
                            <a:pt x="2291995" y="2190800"/>
                          </a:cubicBezTo>
                          <a:cubicBezTo>
                            <a:pt x="2333535" y="2144366"/>
                            <a:pt x="2408941" y="2042369"/>
                            <a:pt x="2426933" y="2007444"/>
                          </a:cubicBezTo>
                          <a:cubicBezTo>
                            <a:pt x="2444925" y="1972519"/>
                            <a:pt x="2421244" y="1991966"/>
                            <a:pt x="2399945" y="1981250"/>
                          </a:cubicBezTo>
                          <a:cubicBezTo>
                            <a:pt x="2378646" y="1970534"/>
                            <a:pt x="2320041" y="1955982"/>
                            <a:pt x="2299139" y="1943150"/>
                          </a:cubicBezTo>
                          <a:cubicBezTo>
                            <a:pt x="2278237" y="1930318"/>
                            <a:pt x="2277840" y="1926481"/>
                            <a:pt x="2274533" y="1904256"/>
                          </a:cubicBezTo>
                          <a:cubicBezTo>
                            <a:pt x="2271226" y="1882031"/>
                            <a:pt x="2292260" y="1838243"/>
                            <a:pt x="2279295" y="1809800"/>
                          </a:cubicBezTo>
                          <a:cubicBezTo>
                            <a:pt x="2266330" y="1781357"/>
                            <a:pt x="2208387" y="1753708"/>
                            <a:pt x="2196745" y="1733600"/>
                          </a:cubicBezTo>
                          <a:cubicBezTo>
                            <a:pt x="2185103" y="1713492"/>
                            <a:pt x="2193570" y="1701850"/>
                            <a:pt x="2209445" y="1689150"/>
                          </a:cubicBezTo>
                          <a:cubicBezTo>
                            <a:pt x="2225320" y="1676450"/>
                            <a:pt x="2278766" y="1669042"/>
                            <a:pt x="2291995" y="1657400"/>
                          </a:cubicBezTo>
                          <a:cubicBezTo>
                            <a:pt x="2305224" y="1645758"/>
                            <a:pt x="2295170" y="1635836"/>
                            <a:pt x="2288820" y="1619300"/>
                          </a:cubicBezTo>
                          <a:cubicBezTo>
                            <a:pt x="2282470" y="1602764"/>
                            <a:pt x="2262891" y="1588873"/>
                            <a:pt x="2253895" y="1558181"/>
                          </a:cubicBezTo>
                          <a:cubicBezTo>
                            <a:pt x="2244899" y="1527489"/>
                            <a:pt x="2241195" y="1468355"/>
                            <a:pt x="2234845" y="1435150"/>
                          </a:cubicBezTo>
                          <a:cubicBezTo>
                            <a:pt x="2228495" y="1401945"/>
                            <a:pt x="2229553" y="1379058"/>
                            <a:pt x="2215795" y="1358950"/>
                          </a:cubicBezTo>
                          <a:cubicBezTo>
                            <a:pt x="2202037" y="1338842"/>
                            <a:pt x="2170287" y="1310267"/>
                            <a:pt x="2152295" y="1314500"/>
                          </a:cubicBezTo>
                          <a:cubicBezTo>
                            <a:pt x="2134303" y="1318733"/>
                            <a:pt x="2121603" y="1367417"/>
                            <a:pt x="2107845" y="1384350"/>
                          </a:cubicBezTo>
                          <a:cubicBezTo>
                            <a:pt x="2094087" y="1401283"/>
                            <a:pt x="2079270" y="1418217"/>
                            <a:pt x="2069745" y="1416100"/>
                          </a:cubicBezTo>
                          <a:cubicBezTo>
                            <a:pt x="2060220" y="1413983"/>
                            <a:pt x="2025295" y="1423508"/>
                            <a:pt x="2050695" y="1371650"/>
                          </a:cubicBezTo>
                          <a:cubicBezTo>
                            <a:pt x="2076095" y="1319792"/>
                            <a:pt x="2194761" y="1167921"/>
                            <a:pt x="2222145" y="1104950"/>
                          </a:cubicBezTo>
                          <a:cubicBezTo>
                            <a:pt x="2249530" y="1041979"/>
                            <a:pt x="2202302" y="1007583"/>
                            <a:pt x="2215002" y="993825"/>
                          </a:cubicBezTo>
                          <a:cubicBezTo>
                            <a:pt x="2227702" y="980067"/>
                            <a:pt x="2278105" y="1031925"/>
                            <a:pt x="2298345" y="1022400"/>
                          </a:cubicBezTo>
                          <a:cubicBezTo>
                            <a:pt x="2318585" y="1012875"/>
                            <a:pt x="2332212" y="968425"/>
                            <a:pt x="2336445" y="936675"/>
                          </a:cubicBezTo>
                          <a:cubicBezTo>
                            <a:pt x="2340678" y="904925"/>
                            <a:pt x="2321232" y="861401"/>
                            <a:pt x="2323745" y="831900"/>
                          </a:cubicBezTo>
                          <a:cubicBezTo>
                            <a:pt x="2326259" y="802399"/>
                            <a:pt x="2331418" y="792476"/>
                            <a:pt x="2351526" y="759668"/>
                          </a:cubicBezTo>
                          <a:cubicBezTo>
                            <a:pt x="2371634" y="726860"/>
                            <a:pt x="2429975" y="667461"/>
                            <a:pt x="2444395" y="635050"/>
                          </a:cubicBezTo>
                          <a:cubicBezTo>
                            <a:pt x="2458815" y="602639"/>
                            <a:pt x="2481437" y="580017"/>
                            <a:pt x="2438045" y="565200"/>
                          </a:cubicBezTo>
                          <a:cubicBezTo>
                            <a:pt x="2394653" y="550383"/>
                            <a:pt x="2247016" y="563480"/>
                            <a:pt x="2184045" y="546150"/>
                          </a:cubicBezTo>
                          <a:cubicBezTo>
                            <a:pt x="2121074" y="528820"/>
                            <a:pt x="2114063" y="485296"/>
                            <a:pt x="2060220" y="461219"/>
                          </a:cubicBezTo>
                          <a:cubicBezTo>
                            <a:pt x="2006377" y="437142"/>
                            <a:pt x="1904381" y="422457"/>
                            <a:pt x="1860989" y="401687"/>
                          </a:cubicBezTo>
                          <a:cubicBezTo>
                            <a:pt x="1817597" y="380917"/>
                            <a:pt x="1811644" y="353798"/>
                            <a:pt x="1799870" y="336600"/>
                          </a:cubicBezTo>
                          <a:cubicBezTo>
                            <a:pt x="1788096" y="319402"/>
                            <a:pt x="1804632" y="303792"/>
                            <a:pt x="1790345" y="298500"/>
                          </a:cubicBezTo>
                          <a:cubicBezTo>
                            <a:pt x="1776058" y="293208"/>
                            <a:pt x="1761373" y="328795"/>
                            <a:pt x="1714145" y="304850"/>
                          </a:cubicBezTo>
                          <a:cubicBezTo>
                            <a:pt x="1666917" y="280905"/>
                            <a:pt x="1560687" y="192931"/>
                            <a:pt x="1506976" y="154831"/>
                          </a:cubicBezTo>
                          <a:cubicBezTo>
                            <a:pt x="1453265" y="116731"/>
                            <a:pt x="1444270" y="100592"/>
                            <a:pt x="1434745" y="76250"/>
                          </a:cubicBezTo>
                          <a:cubicBezTo>
                            <a:pt x="1425220" y="51908"/>
                            <a:pt x="1443212" y="36033"/>
                            <a:pt x="1428395" y="25450"/>
                          </a:cubicBezTo>
                          <a:cubicBezTo>
                            <a:pt x="1413578" y="14867"/>
                            <a:pt x="1398762" y="-1008"/>
                            <a:pt x="1377595" y="5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4" name="Groupe 63"/>
                    <p:cNvGrpSpPr/>
                    <p:nvPr/>
                  </p:nvGrpSpPr>
                  <p:grpSpPr>
                    <a:xfrm>
                      <a:off x="4089981" y="2693195"/>
                      <a:ext cx="1713566" cy="1934859"/>
                      <a:chOff x="8763925" y="3437101"/>
                      <a:chExt cx="1713566" cy="1934859"/>
                    </a:xfrm>
                  </p:grpSpPr>
                  <p:sp>
                    <p:nvSpPr>
                      <p:cNvPr id="67" name="Cœur 66"/>
                      <p:cNvSpPr/>
                      <p:nvPr/>
                    </p:nvSpPr>
                    <p:spPr>
                      <a:xfrm>
                        <a:off x="8879344" y="4263384"/>
                        <a:ext cx="98965" cy="103513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" name="Cœur 67"/>
                      <p:cNvSpPr>
                        <a:spLocks/>
                      </p:cNvSpPr>
                      <p:nvPr/>
                    </p:nvSpPr>
                    <p:spPr>
                      <a:xfrm>
                        <a:off x="9914824" y="4053526"/>
                        <a:ext cx="98965" cy="103513"/>
                      </a:xfrm>
                      <a:prstGeom prst="hear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9" name="Cœur 68"/>
                      <p:cNvSpPr/>
                      <p:nvPr/>
                    </p:nvSpPr>
                    <p:spPr>
                      <a:xfrm>
                        <a:off x="9956187" y="4899614"/>
                        <a:ext cx="98965" cy="103513"/>
                      </a:xfrm>
                      <a:prstGeom prst="hear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0" name="Cœur 69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8948307" y="3788202"/>
                        <a:ext cx="144292" cy="141154"/>
                      </a:xfrm>
                      <a:prstGeom prst="heart">
                        <a:avLst/>
                      </a:prstGeom>
                      <a:solidFill>
                        <a:srgbClr val="FFC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" name="Cœur 70"/>
                      <p:cNvSpPr/>
                      <p:nvPr/>
                    </p:nvSpPr>
                    <p:spPr>
                      <a:xfrm>
                        <a:off x="9764320" y="3437101"/>
                        <a:ext cx="105765" cy="104496"/>
                      </a:xfrm>
                      <a:prstGeom prst="heart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" name="Cœur 71"/>
                      <p:cNvSpPr/>
                      <p:nvPr/>
                    </p:nvSpPr>
                    <p:spPr>
                      <a:xfrm>
                        <a:off x="9764319" y="5267560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" name="Cœur 72"/>
                      <p:cNvSpPr>
                        <a:spLocks/>
                      </p:cNvSpPr>
                      <p:nvPr/>
                    </p:nvSpPr>
                    <p:spPr>
                      <a:xfrm>
                        <a:off x="9444421" y="3916140"/>
                        <a:ext cx="98965" cy="103513"/>
                      </a:xfrm>
                      <a:prstGeom prst="heart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4" name="Cœur 73"/>
                      <p:cNvSpPr/>
                      <p:nvPr/>
                    </p:nvSpPr>
                    <p:spPr>
                      <a:xfrm>
                        <a:off x="10373091" y="3941454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5" name="Cœur 74"/>
                      <p:cNvSpPr/>
                      <p:nvPr/>
                    </p:nvSpPr>
                    <p:spPr>
                      <a:xfrm>
                        <a:off x="9415579" y="4401117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6" name="Cœur 75"/>
                      <p:cNvSpPr/>
                      <p:nvPr/>
                    </p:nvSpPr>
                    <p:spPr>
                      <a:xfrm>
                        <a:off x="8763925" y="4510736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" name="Cœur 77"/>
                      <p:cNvSpPr/>
                      <p:nvPr/>
                    </p:nvSpPr>
                    <p:spPr>
                      <a:xfrm>
                        <a:off x="9144684" y="4062468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" name="Cœur 78"/>
                      <p:cNvSpPr/>
                      <p:nvPr/>
                    </p:nvSpPr>
                    <p:spPr>
                      <a:xfrm>
                        <a:off x="8992132" y="4707826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Cœur 79"/>
                      <p:cNvSpPr/>
                      <p:nvPr/>
                    </p:nvSpPr>
                    <p:spPr>
                      <a:xfrm>
                        <a:off x="9529464" y="4197395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Cœur 80"/>
                      <p:cNvSpPr/>
                      <p:nvPr/>
                    </p:nvSpPr>
                    <p:spPr>
                      <a:xfrm>
                        <a:off x="8817794" y="4590062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Cœur 81"/>
                      <p:cNvSpPr/>
                      <p:nvPr/>
                    </p:nvSpPr>
                    <p:spPr>
                      <a:xfrm>
                        <a:off x="8902717" y="4491279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Cœur 82"/>
                      <p:cNvSpPr/>
                      <p:nvPr/>
                    </p:nvSpPr>
                    <p:spPr>
                      <a:xfrm>
                        <a:off x="8780955" y="4095489"/>
                        <a:ext cx="104400" cy="104400"/>
                      </a:xfrm>
                      <a:prstGeom prst="heart">
                        <a:avLst/>
                      </a:prstGeom>
                      <a:solidFill>
                        <a:srgbClr val="00B0F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Cœur 83"/>
                      <p:cNvSpPr/>
                      <p:nvPr/>
                    </p:nvSpPr>
                    <p:spPr>
                      <a:xfrm>
                        <a:off x="9976548" y="5013146"/>
                        <a:ext cx="110938" cy="112919"/>
                      </a:xfrm>
                      <a:prstGeom prst="heart">
                        <a:avLst/>
                      </a:prstGeom>
                      <a:solidFill>
                        <a:srgbClr val="FC34D6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6" name="Forme libre 65"/>
                    <p:cNvSpPr/>
                    <p:nvPr/>
                  </p:nvSpPr>
                  <p:spPr>
                    <a:xfrm>
                      <a:off x="5613322" y="4961499"/>
                      <a:ext cx="247839" cy="476453"/>
                    </a:xfrm>
                    <a:custGeom>
                      <a:avLst/>
                      <a:gdLst>
                        <a:gd name="connsiteX0" fmla="*/ 153186 w 244093"/>
                        <a:gd name="connsiteY0" fmla="*/ 158 h 470752"/>
                        <a:gd name="connsiteX1" fmla="*/ 115086 w 244093"/>
                        <a:gd name="connsiteY1" fmla="*/ 62071 h 470752"/>
                        <a:gd name="connsiteX2" fmla="*/ 53173 w 244093"/>
                        <a:gd name="connsiteY2" fmla="*/ 119221 h 470752"/>
                        <a:gd name="connsiteX3" fmla="*/ 29361 w 244093"/>
                        <a:gd name="connsiteY3" fmla="*/ 195421 h 470752"/>
                        <a:gd name="connsiteX4" fmla="*/ 786 w 244093"/>
                        <a:gd name="connsiteY4" fmla="*/ 285908 h 470752"/>
                        <a:gd name="connsiteX5" fmla="*/ 62698 w 244093"/>
                        <a:gd name="connsiteY5" fmla="*/ 352583 h 470752"/>
                        <a:gd name="connsiteX6" fmla="*/ 76986 w 244093"/>
                        <a:gd name="connsiteY6" fmla="*/ 419258 h 470752"/>
                        <a:gd name="connsiteX7" fmla="*/ 115086 w 244093"/>
                        <a:gd name="connsiteY7" fmla="*/ 438308 h 470752"/>
                        <a:gd name="connsiteX8" fmla="*/ 157948 w 244093"/>
                        <a:gd name="connsiteY8" fmla="*/ 457358 h 470752"/>
                        <a:gd name="connsiteX9" fmla="*/ 191286 w 244093"/>
                        <a:gd name="connsiteY9" fmla="*/ 466883 h 470752"/>
                        <a:gd name="connsiteX10" fmla="*/ 229386 w 244093"/>
                        <a:gd name="connsiteY10" fmla="*/ 390683 h 470752"/>
                        <a:gd name="connsiteX11" fmla="*/ 219861 w 244093"/>
                        <a:gd name="connsiteY11" fmla="*/ 285908 h 470752"/>
                        <a:gd name="connsiteX12" fmla="*/ 243673 w 244093"/>
                        <a:gd name="connsiteY12" fmla="*/ 190658 h 470752"/>
                        <a:gd name="connsiteX13" fmla="*/ 196048 w 244093"/>
                        <a:gd name="connsiteY13" fmla="*/ 81121 h 470752"/>
                        <a:gd name="connsiteX14" fmla="*/ 153186 w 244093"/>
                        <a:gd name="connsiteY14" fmla="*/ 158 h 470752"/>
                        <a:gd name="connsiteX0" fmla="*/ 158026 w 248933"/>
                        <a:gd name="connsiteY0" fmla="*/ 158 h 470752"/>
                        <a:gd name="connsiteX1" fmla="*/ 119926 w 248933"/>
                        <a:gd name="connsiteY1" fmla="*/ 62071 h 470752"/>
                        <a:gd name="connsiteX2" fmla="*/ 58013 w 248933"/>
                        <a:gd name="connsiteY2" fmla="*/ 119221 h 470752"/>
                        <a:gd name="connsiteX3" fmla="*/ 8801 w 248933"/>
                        <a:gd name="connsiteY3" fmla="*/ 189071 h 470752"/>
                        <a:gd name="connsiteX4" fmla="*/ 5626 w 248933"/>
                        <a:gd name="connsiteY4" fmla="*/ 285908 h 470752"/>
                        <a:gd name="connsiteX5" fmla="*/ 67538 w 248933"/>
                        <a:gd name="connsiteY5" fmla="*/ 352583 h 470752"/>
                        <a:gd name="connsiteX6" fmla="*/ 81826 w 248933"/>
                        <a:gd name="connsiteY6" fmla="*/ 419258 h 470752"/>
                        <a:gd name="connsiteX7" fmla="*/ 119926 w 248933"/>
                        <a:gd name="connsiteY7" fmla="*/ 438308 h 470752"/>
                        <a:gd name="connsiteX8" fmla="*/ 162788 w 248933"/>
                        <a:gd name="connsiteY8" fmla="*/ 457358 h 470752"/>
                        <a:gd name="connsiteX9" fmla="*/ 196126 w 248933"/>
                        <a:gd name="connsiteY9" fmla="*/ 466883 h 470752"/>
                        <a:gd name="connsiteX10" fmla="*/ 234226 w 248933"/>
                        <a:gd name="connsiteY10" fmla="*/ 390683 h 470752"/>
                        <a:gd name="connsiteX11" fmla="*/ 224701 w 248933"/>
                        <a:gd name="connsiteY11" fmla="*/ 285908 h 470752"/>
                        <a:gd name="connsiteX12" fmla="*/ 248513 w 248933"/>
                        <a:gd name="connsiteY12" fmla="*/ 190658 h 470752"/>
                        <a:gd name="connsiteX13" fmla="*/ 200888 w 248933"/>
                        <a:gd name="connsiteY13" fmla="*/ 81121 h 470752"/>
                        <a:gd name="connsiteX14" fmla="*/ 158026 w 248933"/>
                        <a:gd name="connsiteY14" fmla="*/ 158 h 470752"/>
                        <a:gd name="connsiteX0" fmla="*/ 158026 w 248933"/>
                        <a:gd name="connsiteY0" fmla="*/ 212 h 470806"/>
                        <a:gd name="connsiteX1" fmla="*/ 119926 w 248933"/>
                        <a:gd name="connsiteY1" fmla="*/ 62125 h 470806"/>
                        <a:gd name="connsiteX2" fmla="*/ 58013 w 248933"/>
                        <a:gd name="connsiteY2" fmla="*/ 119275 h 470806"/>
                        <a:gd name="connsiteX3" fmla="*/ 8801 w 248933"/>
                        <a:gd name="connsiteY3" fmla="*/ 189125 h 470806"/>
                        <a:gd name="connsiteX4" fmla="*/ 5626 w 248933"/>
                        <a:gd name="connsiteY4" fmla="*/ 285962 h 470806"/>
                        <a:gd name="connsiteX5" fmla="*/ 67538 w 248933"/>
                        <a:gd name="connsiteY5" fmla="*/ 352637 h 470806"/>
                        <a:gd name="connsiteX6" fmla="*/ 81826 w 248933"/>
                        <a:gd name="connsiteY6" fmla="*/ 419312 h 470806"/>
                        <a:gd name="connsiteX7" fmla="*/ 119926 w 248933"/>
                        <a:gd name="connsiteY7" fmla="*/ 438362 h 470806"/>
                        <a:gd name="connsiteX8" fmla="*/ 162788 w 248933"/>
                        <a:gd name="connsiteY8" fmla="*/ 457412 h 470806"/>
                        <a:gd name="connsiteX9" fmla="*/ 196126 w 248933"/>
                        <a:gd name="connsiteY9" fmla="*/ 466937 h 470806"/>
                        <a:gd name="connsiteX10" fmla="*/ 234226 w 248933"/>
                        <a:gd name="connsiteY10" fmla="*/ 390737 h 470806"/>
                        <a:gd name="connsiteX11" fmla="*/ 224701 w 248933"/>
                        <a:gd name="connsiteY11" fmla="*/ 285962 h 470806"/>
                        <a:gd name="connsiteX12" fmla="*/ 248513 w 248933"/>
                        <a:gd name="connsiteY12" fmla="*/ 190712 h 470806"/>
                        <a:gd name="connsiteX13" fmla="*/ 207238 w 248933"/>
                        <a:gd name="connsiteY13" fmla="*/ 84350 h 470806"/>
                        <a:gd name="connsiteX14" fmla="*/ 158026 w 248933"/>
                        <a:gd name="connsiteY14" fmla="*/ 212 h 470806"/>
                        <a:gd name="connsiteX0" fmla="*/ 180251 w 248933"/>
                        <a:gd name="connsiteY0" fmla="*/ 191 h 477135"/>
                        <a:gd name="connsiteX1" fmla="*/ 119926 w 248933"/>
                        <a:gd name="connsiteY1" fmla="*/ 68454 h 477135"/>
                        <a:gd name="connsiteX2" fmla="*/ 58013 w 248933"/>
                        <a:gd name="connsiteY2" fmla="*/ 125604 h 477135"/>
                        <a:gd name="connsiteX3" fmla="*/ 8801 w 248933"/>
                        <a:gd name="connsiteY3" fmla="*/ 195454 h 477135"/>
                        <a:gd name="connsiteX4" fmla="*/ 5626 w 248933"/>
                        <a:gd name="connsiteY4" fmla="*/ 292291 h 477135"/>
                        <a:gd name="connsiteX5" fmla="*/ 67538 w 248933"/>
                        <a:gd name="connsiteY5" fmla="*/ 358966 h 477135"/>
                        <a:gd name="connsiteX6" fmla="*/ 81826 w 248933"/>
                        <a:gd name="connsiteY6" fmla="*/ 425641 h 477135"/>
                        <a:gd name="connsiteX7" fmla="*/ 119926 w 248933"/>
                        <a:gd name="connsiteY7" fmla="*/ 444691 h 477135"/>
                        <a:gd name="connsiteX8" fmla="*/ 162788 w 248933"/>
                        <a:gd name="connsiteY8" fmla="*/ 463741 h 477135"/>
                        <a:gd name="connsiteX9" fmla="*/ 196126 w 248933"/>
                        <a:gd name="connsiteY9" fmla="*/ 473266 h 477135"/>
                        <a:gd name="connsiteX10" fmla="*/ 234226 w 248933"/>
                        <a:gd name="connsiteY10" fmla="*/ 397066 h 477135"/>
                        <a:gd name="connsiteX11" fmla="*/ 224701 w 248933"/>
                        <a:gd name="connsiteY11" fmla="*/ 292291 h 477135"/>
                        <a:gd name="connsiteX12" fmla="*/ 248513 w 248933"/>
                        <a:gd name="connsiteY12" fmla="*/ 197041 h 477135"/>
                        <a:gd name="connsiteX13" fmla="*/ 207238 w 248933"/>
                        <a:gd name="connsiteY13" fmla="*/ 90679 h 477135"/>
                        <a:gd name="connsiteX14" fmla="*/ 180251 w 248933"/>
                        <a:gd name="connsiteY14" fmla="*/ 191 h 477135"/>
                        <a:gd name="connsiteX0" fmla="*/ 180251 w 248933"/>
                        <a:gd name="connsiteY0" fmla="*/ 191 h 463777"/>
                        <a:gd name="connsiteX1" fmla="*/ 119926 w 248933"/>
                        <a:gd name="connsiteY1" fmla="*/ 68454 h 463777"/>
                        <a:gd name="connsiteX2" fmla="*/ 58013 w 248933"/>
                        <a:gd name="connsiteY2" fmla="*/ 125604 h 463777"/>
                        <a:gd name="connsiteX3" fmla="*/ 8801 w 248933"/>
                        <a:gd name="connsiteY3" fmla="*/ 195454 h 463777"/>
                        <a:gd name="connsiteX4" fmla="*/ 5626 w 248933"/>
                        <a:gd name="connsiteY4" fmla="*/ 292291 h 463777"/>
                        <a:gd name="connsiteX5" fmla="*/ 67538 w 248933"/>
                        <a:gd name="connsiteY5" fmla="*/ 358966 h 463777"/>
                        <a:gd name="connsiteX6" fmla="*/ 81826 w 248933"/>
                        <a:gd name="connsiteY6" fmla="*/ 425641 h 463777"/>
                        <a:gd name="connsiteX7" fmla="*/ 119926 w 248933"/>
                        <a:gd name="connsiteY7" fmla="*/ 444691 h 463777"/>
                        <a:gd name="connsiteX8" fmla="*/ 162788 w 248933"/>
                        <a:gd name="connsiteY8" fmla="*/ 463741 h 463777"/>
                        <a:gd name="connsiteX9" fmla="*/ 215176 w 248933"/>
                        <a:gd name="connsiteY9" fmla="*/ 447866 h 463777"/>
                        <a:gd name="connsiteX10" fmla="*/ 234226 w 248933"/>
                        <a:gd name="connsiteY10" fmla="*/ 397066 h 463777"/>
                        <a:gd name="connsiteX11" fmla="*/ 224701 w 248933"/>
                        <a:gd name="connsiteY11" fmla="*/ 292291 h 463777"/>
                        <a:gd name="connsiteX12" fmla="*/ 248513 w 248933"/>
                        <a:gd name="connsiteY12" fmla="*/ 197041 h 463777"/>
                        <a:gd name="connsiteX13" fmla="*/ 207238 w 248933"/>
                        <a:gd name="connsiteY13" fmla="*/ 90679 h 463777"/>
                        <a:gd name="connsiteX14" fmla="*/ 180251 w 248933"/>
                        <a:gd name="connsiteY14" fmla="*/ 191 h 463777"/>
                        <a:gd name="connsiteX0" fmla="*/ 180251 w 248933"/>
                        <a:gd name="connsiteY0" fmla="*/ 191 h 476453"/>
                        <a:gd name="connsiteX1" fmla="*/ 119926 w 248933"/>
                        <a:gd name="connsiteY1" fmla="*/ 68454 h 476453"/>
                        <a:gd name="connsiteX2" fmla="*/ 58013 w 248933"/>
                        <a:gd name="connsiteY2" fmla="*/ 125604 h 476453"/>
                        <a:gd name="connsiteX3" fmla="*/ 8801 w 248933"/>
                        <a:gd name="connsiteY3" fmla="*/ 195454 h 476453"/>
                        <a:gd name="connsiteX4" fmla="*/ 5626 w 248933"/>
                        <a:gd name="connsiteY4" fmla="*/ 292291 h 476453"/>
                        <a:gd name="connsiteX5" fmla="*/ 67538 w 248933"/>
                        <a:gd name="connsiteY5" fmla="*/ 358966 h 476453"/>
                        <a:gd name="connsiteX6" fmla="*/ 81826 w 248933"/>
                        <a:gd name="connsiteY6" fmla="*/ 425641 h 476453"/>
                        <a:gd name="connsiteX7" fmla="*/ 119926 w 248933"/>
                        <a:gd name="connsiteY7" fmla="*/ 444691 h 476453"/>
                        <a:gd name="connsiteX8" fmla="*/ 169138 w 248933"/>
                        <a:gd name="connsiteY8" fmla="*/ 476441 h 476453"/>
                        <a:gd name="connsiteX9" fmla="*/ 215176 w 248933"/>
                        <a:gd name="connsiteY9" fmla="*/ 447866 h 476453"/>
                        <a:gd name="connsiteX10" fmla="*/ 234226 w 248933"/>
                        <a:gd name="connsiteY10" fmla="*/ 397066 h 476453"/>
                        <a:gd name="connsiteX11" fmla="*/ 224701 w 248933"/>
                        <a:gd name="connsiteY11" fmla="*/ 292291 h 476453"/>
                        <a:gd name="connsiteX12" fmla="*/ 248513 w 248933"/>
                        <a:gd name="connsiteY12" fmla="*/ 197041 h 476453"/>
                        <a:gd name="connsiteX13" fmla="*/ 207238 w 248933"/>
                        <a:gd name="connsiteY13" fmla="*/ 90679 h 476453"/>
                        <a:gd name="connsiteX14" fmla="*/ 180251 w 248933"/>
                        <a:gd name="connsiteY14" fmla="*/ 191 h 476453"/>
                        <a:gd name="connsiteX0" fmla="*/ 179124 w 247806"/>
                        <a:gd name="connsiteY0" fmla="*/ 191 h 476453"/>
                        <a:gd name="connsiteX1" fmla="*/ 118799 w 247806"/>
                        <a:gd name="connsiteY1" fmla="*/ 68454 h 476453"/>
                        <a:gd name="connsiteX2" fmla="*/ 56886 w 247806"/>
                        <a:gd name="connsiteY2" fmla="*/ 125604 h 476453"/>
                        <a:gd name="connsiteX3" fmla="*/ 7674 w 247806"/>
                        <a:gd name="connsiteY3" fmla="*/ 195454 h 476453"/>
                        <a:gd name="connsiteX4" fmla="*/ 4499 w 247806"/>
                        <a:gd name="connsiteY4" fmla="*/ 292291 h 476453"/>
                        <a:gd name="connsiteX5" fmla="*/ 50536 w 247806"/>
                        <a:gd name="connsiteY5" fmla="*/ 365316 h 476453"/>
                        <a:gd name="connsiteX6" fmla="*/ 80699 w 247806"/>
                        <a:gd name="connsiteY6" fmla="*/ 425641 h 476453"/>
                        <a:gd name="connsiteX7" fmla="*/ 118799 w 247806"/>
                        <a:gd name="connsiteY7" fmla="*/ 444691 h 476453"/>
                        <a:gd name="connsiteX8" fmla="*/ 168011 w 247806"/>
                        <a:gd name="connsiteY8" fmla="*/ 476441 h 476453"/>
                        <a:gd name="connsiteX9" fmla="*/ 214049 w 247806"/>
                        <a:gd name="connsiteY9" fmla="*/ 447866 h 476453"/>
                        <a:gd name="connsiteX10" fmla="*/ 233099 w 247806"/>
                        <a:gd name="connsiteY10" fmla="*/ 397066 h 476453"/>
                        <a:gd name="connsiteX11" fmla="*/ 223574 w 247806"/>
                        <a:gd name="connsiteY11" fmla="*/ 292291 h 476453"/>
                        <a:gd name="connsiteX12" fmla="*/ 247386 w 247806"/>
                        <a:gd name="connsiteY12" fmla="*/ 197041 h 476453"/>
                        <a:gd name="connsiteX13" fmla="*/ 206111 w 247806"/>
                        <a:gd name="connsiteY13" fmla="*/ 90679 h 476453"/>
                        <a:gd name="connsiteX14" fmla="*/ 179124 w 247806"/>
                        <a:gd name="connsiteY14" fmla="*/ 191 h 476453"/>
                        <a:gd name="connsiteX0" fmla="*/ 179124 w 247839"/>
                        <a:gd name="connsiteY0" fmla="*/ 191 h 476453"/>
                        <a:gd name="connsiteX1" fmla="*/ 118799 w 247839"/>
                        <a:gd name="connsiteY1" fmla="*/ 68454 h 476453"/>
                        <a:gd name="connsiteX2" fmla="*/ 56886 w 247839"/>
                        <a:gd name="connsiteY2" fmla="*/ 125604 h 476453"/>
                        <a:gd name="connsiteX3" fmla="*/ 7674 w 247839"/>
                        <a:gd name="connsiteY3" fmla="*/ 195454 h 476453"/>
                        <a:gd name="connsiteX4" fmla="*/ 4499 w 247839"/>
                        <a:gd name="connsiteY4" fmla="*/ 292291 h 476453"/>
                        <a:gd name="connsiteX5" fmla="*/ 50536 w 247839"/>
                        <a:gd name="connsiteY5" fmla="*/ 365316 h 476453"/>
                        <a:gd name="connsiteX6" fmla="*/ 80699 w 247839"/>
                        <a:gd name="connsiteY6" fmla="*/ 425641 h 476453"/>
                        <a:gd name="connsiteX7" fmla="*/ 118799 w 247839"/>
                        <a:gd name="connsiteY7" fmla="*/ 444691 h 476453"/>
                        <a:gd name="connsiteX8" fmla="*/ 168011 w 247839"/>
                        <a:gd name="connsiteY8" fmla="*/ 476441 h 476453"/>
                        <a:gd name="connsiteX9" fmla="*/ 214049 w 247839"/>
                        <a:gd name="connsiteY9" fmla="*/ 447866 h 476453"/>
                        <a:gd name="connsiteX10" fmla="*/ 220399 w 247839"/>
                        <a:gd name="connsiteY10" fmla="*/ 400241 h 476453"/>
                        <a:gd name="connsiteX11" fmla="*/ 223574 w 247839"/>
                        <a:gd name="connsiteY11" fmla="*/ 292291 h 476453"/>
                        <a:gd name="connsiteX12" fmla="*/ 247386 w 247839"/>
                        <a:gd name="connsiteY12" fmla="*/ 197041 h 476453"/>
                        <a:gd name="connsiteX13" fmla="*/ 206111 w 247839"/>
                        <a:gd name="connsiteY13" fmla="*/ 90679 h 476453"/>
                        <a:gd name="connsiteX14" fmla="*/ 179124 w 247839"/>
                        <a:gd name="connsiteY14" fmla="*/ 191 h 476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47839" h="476453">
                          <a:moveTo>
                            <a:pt x="179124" y="191"/>
                          </a:moveTo>
                          <a:cubicBezTo>
                            <a:pt x="164572" y="-3513"/>
                            <a:pt x="139172" y="47552"/>
                            <a:pt x="118799" y="68454"/>
                          </a:cubicBezTo>
                          <a:cubicBezTo>
                            <a:pt x="98426" y="89356"/>
                            <a:pt x="75407" y="104437"/>
                            <a:pt x="56886" y="125604"/>
                          </a:cubicBezTo>
                          <a:cubicBezTo>
                            <a:pt x="38365" y="146771"/>
                            <a:pt x="16405" y="167673"/>
                            <a:pt x="7674" y="195454"/>
                          </a:cubicBezTo>
                          <a:cubicBezTo>
                            <a:pt x="-1057" y="223235"/>
                            <a:pt x="-2645" y="263981"/>
                            <a:pt x="4499" y="292291"/>
                          </a:cubicBezTo>
                          <a:cubicBezTo>
                            <a:pt x="11643" y="320601"/>
                            <a:pt x="37836" y="343091"/>
                            <a:pt x="50536" y="365316"/>
                          </a:cubicBezTo>
                          <a:cubicBezTo>
                            <a:pt x="63236" y="387541"/>
                            <a:pt x="69322" y="412412"/>
                            <a:pt x="80699" y="425641"/>
                          </a:cubicBezTo>
                          <a:cubicBezTo>
                            <a:pt x="92076" y="438870"/>
                            <a:pt x="104247" y="436224"/>
                            <a:pt x="118799" y="444691"/>
                          </a:cubicBezTo>
                          <a:cubicBezTo>
                            <a:pt x="133351" y="453158"/>
                            <a:pt x="152136" y="475912"/>
                            <a:pt x="168011" y="476441"/>
                          </a:cubicBezTo>
                          <a:cubicBezTo>
                            <a:pt x="183886" y="476970"/>
                            <a:pt x="205318" y="460566"/>
                            <a:pt x="214049" y="447866"/>
                          </a:cubicBezTo>
                          <a:cubicBezTo>
                            <a:pt x="222780" y="435166"/>
                            <a:pt x="218812" y="426170"/>
                            <a:pt x="220399" y="400241"/>
                          </a:cubicBezTo>
                          <a:cubicBezTo>
                            <a:pt x="221987" y="374312"/>
                            <a:pt x="219076" y="326158"/>
                            <a:pt x="223574" y="292291"/>
                          </a:cubicBezTo>
                          <a:cubicBezTo>
                            <a:pt x="228072" y="258424"/>
                            <a:pt x="251355" y="231172"/>
                            <a:pt x="247386" y="197041"/>
                          </a:cubicBezTo>
                          <a:cubicBezTo>
                            <a:pt x="243417" y="162910"/>
                            <a:pt x="217488" y="123487"/>
                            <a:pt x="206111" y="90679"/>
                          </a:cubicBezTo>
                          <a:cubicBezTo>
                            <a:pt x="194734" y="57871"/>
                            <a:pt x="193676" y="3895"/>
                            <a:pt x="179124" y="191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3" name="Cœur 52"/>
                  <p:cNvSpPr/>
                  <p:nvPr/>
                </p:nvSpPr>
                <p:spPr>
                  <a:xfrm>
                    <a:off x="4303741" y="3768767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Cœur 53"/>
                  <p:cNvSpPr/>
                  <p:nvPr/>
                </p:nvSpPr>
                <p:spPr>
                  <a:xfrm>
                    <a:off x="4552298" y="2459384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Cœur 54"/>
                  <p:cNvSpPr/>
                  <p:nvPr/>
                </p:nvSpPr>
                <p:spPr>
                  <a:xfrm>
                    <a:off x="2038932" y="2940236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Cœur 55"/>
                  <p:cNvSpPr/>
                  <p:nvPr/>
                </p:nvSpPr>
                <p:spPr>
                  <a:xfrm>
                    <a:off x="3337073" y="4696613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Cœur 56"/>
                  <p:cNvSpPr/>
                  <p:nvPr/>
                </p:nvSpPr>
                <p:spPr>
                  <a:xfrm>
                    <a:off x="2427472" y="2437752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Cœur 57"/>
                  <p:cNvSpPr/>
                  <p:nvPr/>
                </p:nvSpPr>
                <p:spPr>
                  <a:xfrm>
                    <a:off x="4406882" y="4830298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Cœur 58"/>
                  <p:cNvSpPr/>
                  <p:nvPr/>
                </p:nvSpPr>
                <p:spPr>
                  <a:xfrm>
                    <a:off x="2664167" y="4031591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Cœur 59"/>
                  <p:cNvSpPr/>
                  <p:nvPr/>
                </p:nvSpPr>
                <p:spPr>
                  <a:xfrm>
                    <a:off x="4522947" y="4045695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Cœur 60"/>
                  <p:cNvSpPr/>
                  <p:nvPr/>
                </p:nvSpPr>
                <p:spPr>
                  <a:xfrm>
                    <a:off x="3797246" y="1736044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Cœur 61"/>
                  <p:cNvSpPr/>
                  <p:nvPr/>
                </p:nvSpPr>
                <p:spPr>
                  <a:xfrm>
                    <a:off x="3740522" y="3839456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Cœur 62"/>
                  <p:cNvSpPr/>
                  <p:nvPr/>
                </p:nvSpPr>
                <p:spPr>
                  <a:xfrm>
                    <a:off x="3592566" y="1996132"/>
                    <a:ext cx="167098" cy="159758"/>
                  </a:xfrm>
                  <a:prstGeom prst="hear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5" name="Cœur 84"/>
                <p:cNvSpPr/>
                <p:nvPr/>
              </p:nvSpPr>
              <p:spPr>
                <a:xfrm>
                  <a:off x="1297542" y="2233400"/>
                  <a:ext cx="167098" cy="159758"/>
                </a:xfrm>
                <a:prstGeom prst="hear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Cœur 85"/>
                <p:cNvSpPr/>
                <p:nvPr/>
              </p:nvSpPr>
              <p:spPr>
                <a:xfrm>
                  <a:off x="1815625" y="2058540"/>
                  <a:ext cx="167098" cy="159758"/>
                </a:xfrm>
                <a:prstGeom prst="hear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Cœur 86"/>
                <p:cNvSpPr/>
                <p:nvPr/>
              </p:nvSpPr>
              <p:spPr>
                <a:xfrm>
                  <a:off x="2194985" y="4387428"/>
                  <a:ext cx="167098" cy="159758"/>
                </a:xfrm>
                <a:prstGeom prst="hear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Cœur 87"/>
                <p:cNvSpPr/>
                <p:nvPr/>
              </p:nvSpPr>
              <p:spPr>
                <a:xfrm>
                  <a:off x="968366" y="2544103"/>
                  <a:ext cx="167098" cy="159758"/>
                </a:xfrm>
                <a:prstGeom prst="hear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Cœur 88"/>
                <p:cNvSpPr/>
                <p:nvPr/>
              </p:nvSpPr>
              <p:spPr>
                <a:xfrm>
                  <a:off x="3548614" y="1884566"/>
                  <a:ext cx="167098" cy="159758"/>
                </a:xfrm>
                <a:prstGeom prst="hear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Cœur 89"/>
                <p:cNvSpPr/>
                <p:nvPr/>
              </p:nvSpPr>
              <p:spPr>
                <a:xfrm>
                  <a:off x="1890165" y="4176805"/>
                  <a:ext cx="167098" cy="159758"/>
                </a:xfrm>
                <a:prstGeom prst="hear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Cœur 90"/>
                <p:cNvSpPr/>
                <p:nvPr/>
              </p:nvSpPr>
              <p:spPr>
                <a:xfrm>
                  <a:off x="2644917" y="1463171"/>
                  <a:ext cx="167098" cy="159758"/>
                </a:xfrm>
                <a:prstGeom prst="hear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1" name="ZoneTexte 20"/>
          <p:cNvSpPr txBox="1">
            <a:spLocks noChangeAspect="1"/>
          </p:cNvSpPr>
          <p:nvPr/>
        </p:nvSpPr>
        <p:spPr>
          <a:xfrm>
            <a:off x="7881660" y="1333516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Collaborations</a:t>
            </a:r>
          </a:p>
        </p:txBody>
      </p:sp>
      <p:grpSp>
        <p:nvGrpSpPr>
          <p:cNvPr id="268" name="Groupe 267"/>
          <p:cNvGrpSpPr/>
          <p:nvPr/>
        </p:nvGrpSpPr>
        <p:grpSpPr>
          <a:xfrm>
            <a:off x="7984225" y="433111"/>
            <a:ext cx="2263001" cy="338554"/>
            <a:chOff x="5780201" y="85481"/>
            <a:chExt cx="2263001" cy="338554"/>
          </a:xfrm>
        </p:grpSpPr>
        <p:sp>
          <p:nvSpPr>
            <p:cNvPr id="269" name="ZoneTexte 268"/>
            <p:cNvSpPr txBox="1"/>
            <p:nvPr/>
          </p:nvSpPr>
          <p:spPr>
            <a:xfrm>
              <a:off x="5780201" y="85481"/>
              <a:ext cx="2263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∿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350     /mois en 2024</a:t>
              </a:r>
            </a:p>
          </p:txBody>
        </p:sp>
        <p:grpSp>
          <p:nvGrpSpPr>
            <p:cNvPr id="270" name="Groupe 269"/>
            <p:cNvGrpSpPr/>
            <p:nvPr/>
          </p:nvGrpSpPr>
          <p:grpSpPr>
            <a:xfrm>
              <a:off x="6353925" y="132958"/>
              <a:ext cx="269431" cy="225969"/>
              <a:chOff x="8448140" y="208566"/>
              <a:chExt cx="269431" cy="225969"/>
            </a:xfrm>
          </p:grpSpPr>
          <p:sp>
            <p:nvSpPr>
              <p:cNvPr id="271" name="Ellipse 270"/>
              <p:cNvSpPr/>
              <p:nvPr/>
            </p:nvSpPr>
            <p:spPr>
              <a:xfrm>
                <a:off x="8537571" y="254535"/>
                <a:ext cx="180000" cy="180000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8448140" y="220885"/>
                <a:ext cx="45719" cy="61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3" name="Connecteur droit avec flèche 272"/>
              <p:cNvCxnSpPr/>
              <p:nvPr/>
            </p:nvCxnSpPr>
            <p:spPr>
              <a:xfrm>
                <a:off x="8625983" y="208566"/>
                <a:ext cx="3175" cy="176662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e 43"/>
          <p:cNvGrpSpPr/>
          <p:nvPr/>
        </p:nvGrpSpPr>
        <p:grpSpPr>
          <a:xfrm>
            <a:off x="5150965" y="177539"/>
            <a:ext cx="2641404" cy="1037271"/>
            <a:chOff x="7488457" y="77869"/>
            <a:chExt cx="2641404" cy="1037271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7488457" y="77869"/>
              <a:ext cx="393519" cy="1013020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7956776" y="79729"/>
              <a:ext cx="2173085" cy="1035411"/>
            </a:xfrm>
            <a:prstGeom prst="rect">
              <a:avLst/>
            </a:prstGeom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38247" y="132564"/>
            <a:ext cx="1430870" cy="1142478"/>
          </a:xfrm>
          <a:prstGeom prst="rect">
            <a:avLst/>
          </a:prstGeom>
        </p:spPr>
      </p:pic>
      <p:sp>
        <p:nvSpPr>
          <p:cNvPr id="166" name="ZoneTexte 165">
            <a:extLst>
              <a:ext uri="{FF2B5EF4-FFF2-40B4-BE49-F238E27FC236}">
                <a16:creationId xmlns:a16="http://schemas.microsoft.com/office/drawing/2014/main" id="{B87B37B3-0A52-4604-935B-EECA757A6097}"/>
              </a:ext>
            </a:extLst>
          </p:cNvPr>
          <p:cNvSpPr txBox="1"/>
          <p:nvPr/>
        </p:nvSpPr>
        <p:spPr>
          <a:xfrm>
            <a:off x="9789360" y="-16035"/>
            <a:ext cx="240264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i="1" strike="noStrike" spc="-1" dirty="0">
                <a:solidFill>
                  <a:srgbClr val="3465A4"/>
                </a:solidFill>
                <a:latin typeface="Arial"/>
                <a:ea typeface="DejaVu Sans"/>
              </a:rPr>
              <a:t>C. &amp; J.M. Fontbonne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27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435600" y="174154"/>
            <a:ext cx="7268920" cy="5194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noAutofit/>
          </a:bodyPr>
          <a:lstStyle/>
          <a:p>
            <a:pPr defTabSz="1105875"/>
            <a:r>
              <a:rPr lang="fr-FR" sz="2903" b="1" spc="-1" dirty="0">
                <a:solidFill>
                  <a:srgbClr val="FF0000"/>
                </a:solidFill>
                <a:latin typeface="Arial"/>
                <a:ea typeface="DejaVu Sans"/>
                <a:cs typeface="DejaVu Sans"/>
              </a:rPr>
              <a:t>S</a:t>
            </a:r>
            <a:r>
              <a:rPr lang="fr-FR" sz="2903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pécification du </a:t>
            </a:r>
            <a:r>
              <a:rPr lang="fr-FR" sz="2903" b="1" spc="-1" dirty="0">
                <a:solidFill>
                  <a:srgbClr val="FF0000"/>
                </a:solidFill>
                <a:latin typeface="Arial"/>
                <a:ea typeface="DejaVu Sans"/>
                <a:cs typeface="DejaVu Sans"/>
              </a:rPr>
              <a:t>Pa</a:t>
            </a:r>
            <a:r>
              <a:rPr lang="fr-FR" sz="2903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rcours </a:t>
            </a:r>
            <a:r>
              <a:rPr lang="fr-FR" sz="2903" b="1" spc="-1" dirty="0">
                <a:solidFill>
                  <a:srgbClr val="FF0000"/>
                </a:solidFill>
                <a:latin typeface="Arial"/>
                <a:ea typeface="DejaVu Sans"/>
                <a:cs typeface="DejaVu Sans"/>
              </a:rPr>
              <a:t>M</a:t>
            </a:r>
            <a:r>
              <a:rPr lang="fr-FR" sz="2903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édical </a:t>
            </a:r>
            <a:r>
              <a:rPr lang="fr-FR" sz="2903" spc="-1" dirty="0">
                <a:solidFill>
                  <a:srgbClr val="FF0000"/>
                </a:solidFill>
                <a:latin typeface="Arial"/>
                <a:ea typeface="DejaVu Sans"/>
                <a:cs typeface="DejaVu Sans"/>
              </a:rPr>
              <a:t>(</a:t>
            </a:r>
            <a:r>
              <a:rPr lang="fr-FR" sz="2903" spc="-1" dirty="0" err="1">
                <a:solidFill>
                  <a:srgbClr val="FF0000"/>
                </a:solidFill>
                <a:latin typeface="Arial"/>
                <a:ea typeface="DejaVu Sans"/>
                <a:cs typeface="DejaVu Sans"/>
              </a:rPr>
              <a:t>SPaM</a:t>
            </a:r>
            <a:r>
              <a:rPr lang="fr-FR" sz="2903" spc="-1" dirty="0">
                <a:solidFill>
                  <a:srgbClr val="FF0000"/>
                </a:solidFill>
                <a:latin typeface="Arial"/>
                <a:ea typeface="DejaVu Sans"/>
                <a:cs typeface="DejaVu Sans"/>
              </a:rPr>
              <a:t>)</a:t>
            </a:r>
          </a:p>
        </p:txBody>
      </p:sp>
      <p:grpSp>
        <p:nvGrpSpPr>
          <p:cNvPr id="99" name="Groupe 98"/>
          <p:cNvGrpSpPr/>
          <p:nvPr/>
        </p:nvGrpSpPr>
        <p:grpSpPr>
          <a:xfrm>
            <a:off x="348522" y="803288"/>
            <a:ext cx="8938918" cy="1983185"/>
            <a:chOff x="287999" y="664200"/>
            <a:chExt cx="7391161" cy="1639800"/>
          </a:xfrm>
        </p:grpSpPr>
        <p:sp>
          <p:nvSpPr>
            <p:cNvPr id="100" name="Rectangle 99"/>
            <p:cNvSpPr/>
            <p:nvPr/>
          </p:nvSpPr>
          <p:spPr>
            <a:xfrm>
              <a:off x="287999" y="664200"/>
              <a:ext cx="7391161" cy="163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 anchor="t">
              <a:noAutofit/>
            </a:bodyPr>
            <a:lstStyle/>
            <a:p>
              <a:pPr marL="261230" indent="-261230" defTabSz="1105875">
                <a:lnSpc>
                  <a:spcPct val="50000"/>
                </a:lnSpc>
                <a:spcBef>
                  <a:spcPts val="686"/>
                </a:spcBef>
                <a:spcAft>
                  <a:spcPts val="686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fr-FR" sz="1330" b="1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Formalisme permettant la spécification des pratiques médicales et la description des parcours médicaux.</a:t>
              </a:r>
            </a:p>
            <a:p>
              <a:pPr marL="261230" indent="-261230" defTabSz="1105875">
                <a:lnSpc>
                  <a:spcPct val="50000"/>
                </a:lnSpc>
                <a:spcBef>
                  <a:spcPts val="686"/>
                </a:spcBef>
                <a:spcAft>
                  <a:spcPts val="686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fr-FR" sz="1330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Implantation en langage ADA</a:t>
              </a:r>
            </a:p>
            <a:p>
              <a:pPr marL="261230" indent="-261230" defTabSz="1105875">
                <a:lnSpc>
                  <a:spcPct val="50000"/>
                </a:lnSpc>
                <a:spcBef>
                  <a:spcPts val="686"/>
                </a:spcBef>
                <a:spcAft>
                  <a:spcPts val="686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fr-FR" sz="1330" b="1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Utilisations de </a:t>
              </a:r>
              <a:r>
                <a:rPr lang="fr-FR" sz="1330" b="1" spc="-1" dirty="0" err="1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SpaM</a:t>
              </a:r>
              <a:endParaRPr lang="fr-FR" sz="1330" b="1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marL="522461" lvl="1" indent="-261230" defTabSz="1105875">
                <a:lnSpc>
                  <a:spcPct val="50000"/>
                </a:lnSpc>
                <a:spcBef>
                  <a:spcPts val="686"/>
                </a:spcBef>
                <a:spcAft>
                  <a:spcPts val="686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fr-FR" sz="1209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Etude des toxicités </a:t>
              </a:r>
              <a:r>
                <a:rPr lang="fr-FR" sz="1209" b="1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comparées de traitements avec des RX et des protons </a:t>
              </a:r>
              <a:r>
                <a:rPr lang="fr-FR" sz="1209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au CLCC </a:t>
              </a:r>
              <a:r>
                <a:rPr lang="fr-FR" sz="1209" spc="-1" dirty="0" err="1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Baclesse</a:t>
              </a:r>
              <a:endParaRPr lang="fr-FR" sz="1209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marL="783691" lvl="2" indent="-261230" defTabSz="1105875">
                <a:lnSpc>
                  <a:spcPct val="30000"/>
                </a:lnSpc>
                <a:spcBef>
                  <a:spcPts val="686"/>
                </a:spcBef>
                <a:spcAft>
                  <a:spcPts val="686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fr-FR" sz="1088" b="1" i="1" spc="-1" dirty="0">
                  <a:solidFill>
                    <a:srgbClr val="4FB4B8"/>
                  </a:solidFill>
                  <a:latin typeface="Arial"/>
                  <a:ea typeface="DejaVu Sans"/>
                  <a:cs typeface="DejaVu Sans"/>
                </a:rPr>
                <a:t>PREFERANCE</a:t>
              </a:r>
              <a:r>
                <a:rPr lang="fr-FR" sz="1088" spc="-1" dirty="0">
                  <a:solidFill>
                    <a:srgbClr val="4FB4B8"/>
                  </a:solidFill>
                  <a:latin typeface="Arial"/>
                  <a:ea typeface="DejaVu Sans"/>
                  <a:cs typeface="DejaVu Sans"/>
                </a:rPr>
                <a:t> </a:t>
              </a:r>
              <a:r>
                <a:rPr lang="fr-FR" sz="1088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(</a:t>
              </a:r>
              <a:r>
                <a:rPr lang="fr-FR" sz="1088" spc="-1" dirty="0" err="1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J.Balosso</a:t>
              </a:r>
              <a:r>
                <a:rPr lang="fr-FR" sz="1088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)                                : </a:t>
              </a:r>
              <a:r>
                <a:rPr lang="fr-FR" sz="1088" spc="-1" dirty="0" err="1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Irradation</a:t>
              </a:r>
              <a:r>
                <a:rPr lang="fr-FR" sz="1088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 des tumeurs de l’encéphale</a:t>
              </a:r>
            </a:p>
            <a:p>
              <a:pPr marL="783691" lvl="2" indent="-261230" defTabSz="1105875">
                <a:lnSpc>
                  <a:spcPct val="30000"/>
                </a:lnSpc>
                <a:spcBef>
                  <a:spcPts val="686"/>
                </a:spcBef>
                <a:spcAft>
                  <a:spcPts val="686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fr-FR" sz="1088" b="1" i="1" spc="-1" dirty="0">
                  <a:solidFill>
                    <a:srgbClr val="4FB4B8"/>
                  </a:solidFill>
                  <a:latin typeface="Arial"/>
                  <a:ea typeface="DejaVu Sans"/>
                  <a:cs typeface="DejaVu Sans"/>
                </a:rPr>
                <a:t>PIOTOX</a:t>
              </a:r>
              <a:r>
                <a:rPr lang="fr-FR" sz="1088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 (</a:t>
              </a:r>
              <a:r>
                <a:rPr lang="fr-FR" sz="1088" spc="-1" dirty="0" err="1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J.Thariat</a:t>
              </a:r>
              <a:r>
                <a:rPr lang="fr-FR" sz="1088" spc="-1" dirty="0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, </a:t>
              </a:r>
              <a:r>
                <a:rPr lang="fr-FR" sz="1088" spc="-1" dirty="0" err="1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J.M.Fontbonne</a:t>
              </a:r>
              <a:r>
                <a:rPr lang="fr-FR" sz="1088" spc="-1" dirty="0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, </a:t>
              </a:r>
              <a:r>
                <a:rPr lang="fr-FR" sz="1088" spc="-1" dirty="0" err="1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N.Azémar</a:t>
              </a:r>
              <a:r>
                <a:rPr lang="fr-FR" sz="1088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) : toxicités oculaires</a:t>
              </a:r>
            </a:p>
            <a:p>
              <a:pPr marL="783691" lvl="2" indent="-261230" defTabSz="1105875">
                <a:lnSpc>
                  <a:spcPct val="30000"/>
                </a:lnSpc>
                <a:spcBef>
                  <a:spcPts val="686"/>
                </a:spcBef>
                <a:spcAft>
                  <a:spcPts val="686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fr-FR" sz="1088" b="1" i="1" spc="-1" dirty="0">
                  <a:solidFill>
                    <a:srgbClr val="4FB4B8"/>
                  </a:solidFill>
                  <a:latin typeface="Arial"/>
                  <a:ea typeface="DejaVu Sans"/>
                  <a:cs typeface="DejaVu Sans"/>
                </a:rPr>
                <a:t>MOPROS </a:t>
              </a:r>
              <a:r>
                <a:rPr lang="fr-FR" sz="1088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(</a:t>
              </a:r>
              <a:r>
                <a:rPr lang="fr-FR" sz="1088" spc="-1" dirty="0" err="1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C.Laurent</a:t>
              </a:r>
              <a:r>
                <a:rPr lang="fr-FR" sz="1088" spc="-1" dirty="0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, </a:t>
              </a:r>
              <a:r>
                <a:rPr lang="fr-FR" sz="1088" spc="-1" dirty="0" err="1">
                  <a:solidFill>
                    <a:srgbClr val="3465A4"/>
                  </a:solidFill>
                  <a:latin typeface="Arial"/>
                  <a:ea typeface="DejaVu Sans"/>
                  <a:cs typeface="DejaVu Sans"/>
                </a:rPr>
                <a:t>A.Corroyer-Dulmont</a:t>
              </a:r>
              <a:r>
                <a:rPr lang="fr-FR" sz="1088" spc="-1" dirty="0">
                  <a:solidFill>
                    <a:srgbClr val="000000"/>
                  </a:solidFill>
                  <a:latin typeface="Arial"/>
                  <a:ea typeface="DejaVu Sans"/>
                  <a:cs typeface="DejaVu Sans"/>
                </a:rPr>
                <a:t>)       : toxicités cutanées</a:t>
              </a:r>
            </a:p>
            <a:p>
              <a:pPr marL="522461" lvl="1" indent="-261230" defTabSz="1105875">
                <a:lnSpc>
                  <a:spcPct val="50000"/>
                </a:lnSpc>
                <a:spcBef>
                  <a:spcPts val="686"/>
                </a:spcBef>
                <a:spcAft>
                  <a:spcPts val="686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fr-FR" sz="1209" spc="-1" dirty="0">
                  <a:solidFill>
                    <a:srgbClr val="000000"/>
                  </a:solidFill>
                  <a:latin typeface="Arial"/>
                  <a:ea typeface="Noto Sans CJK SC"/>
                  <a:cs typeface="DejaVu Sans"/>
                </a:rPr>
                <a:t>Utilisation d’</a:t>
              </a:r>
              <a:r>
                <a:rPr lang="fr-FR" sz="1209" b="1" spc="-1" dirty="0">
                  <a:solidFill>
                    <a:srgbClr val="A1467E"/>
                  </a:solidFill>
                  <a:latin typeface="Arial"/>
                  <a:ea typeface="Noto Sans CJK SC"/>
                  <a:cs typeface="DejaVu Sans"/>
                </a:rPr>
                <a:t>ESPADON</a:t>
              </a:r>
              <a:r>
                <a:rPr lang="fr-FR" sz="1209" spc="-1" dirty="0">
                  <a:solidFill>
                    <a:srgbClr val="000000"/>
                  </a:solidFill>
                  <a:latin typeface="Arial"/>
                  <a:ea typeface="Noto Sans CJK SC"/>
                  <a:cs typeface="DejaVu Sans"/>
                </a:rPr>
                <a:t> (</a:t>
              </a:r>
              <a:r>
                <a:rPr lang="fr-FR" sz="1209" spc="-1" dirty="0" err="1">
                  <a:solidFill>
                    <a:srgbClr val="3465A4"/>
                  </a:solidFill>
                  <a:latin typeface="Arial"/>
                  <a:ea typeface="Noto Sans CJK SC"/>
                  <a:cs typeface="DejaVu Sans"/>
                </a:rPr>
                <a:t>C.Fontbonne</a:t>
              </a:r>
              <a:r>
                <a:rPr lang="fr-FR" sz="1209" spc="-1" dirty="0">
                  <a:solidFill>
                    <a:srgbClr val="3465A4"/>
                  </a:solidFill>
                  <a:latin typeface="Arial"/>
                  <a:ea typeface="Noto Sans CJK SC"/>
                  <a:cs typeface="DejaVu Sans"/>
                </a:rPr>
                <a:t>, </a:t>
              </a:r>
              <a:r>
                <a:rPr lang="fr-FR" sz="1209" spc="-1" dirty="0" err="1">
                  <a:solidFill>
                    <a:srgbClr val="3465A4"/>
                  </a:solidFill>
                  <a:latin typeface="Arial"/>
                  <a:ea typeface="Noto Sans CJK SC"/>
                  <a:cs typeface="DejaVu Sans"/>
                </a:rPr>
                <a:t>J.M.Fontbonne</a:t>
              </a:r>
              <a:r>
                <a:rPr lang="fr-FR" sz="1209" spc="-1" dirty="0">
                  <a:solidFill>
                    <a:srgbClr val="3465A4"/>
                  </a:solidFill>
                  <a:latin typeface="Arial"/>
                  <a:ea typeface="Noto Sans CJK SC"/>
                  <a:cs typeface="DejaVu Sans"/>
                </a:rPr>
                <a:t>, </a:t>
              </a:r>
              <a:r>
                <a:rPr lang="fr-FR" sz="1209" spc="-1" dirty="0" err="1">
                  <a:solidFill>
                    <a:srgbClr val="3465A4"/>
                  </a:solidFill>
                  <a:latin typeface="Arial"/>
                  <a:ea typeface="Noto Sans CJK SC"/>
                  <a:cs typeface="DejaVu Sans"/>
                </a:rPr>
                <a:t>N.Azémar</a:t>
              </a:r>
              <a:r>
                <a:rPr lang="fr-FR" sz="1209" spc="-1" dirty="0">
                  <a:solidFill>
                    <a:srgbClr val="000000"/>
                  </a:solidFill>
                  <a:latin typeface="Arial"/>
                  <a:ea typeface="Noto Sans CJK SC"/>
                  <a:cs typeface="DejaVu Sans"/>
                </a:rPr>
                <a:t>) pour la lecture et la manipulation des images</a:t>
              </a:r>
              <a:endParaRPr lang="fr-FR" sz="1209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</p:txBody>
        </p:sp>
        <p:pic>
          <p:nvPicPr>
            <p:cNvPr id="101" name="Image 100"/>
            <p:cNvPicPr/>
            <p:nvPr/>
          </p:nvPicPr>
          <p:blipFill>
            <a:blip r:embed="rId2"/>
            <a:stretch/>
          </p:blipFill>
          <p:spPr>
            <a:xfrm>
              <a:off x="6552000" y="1631160"/>
              <a:ext cx="1127160" cy="384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2" name="Groupe 101"/>
          <p:cNvGrpSpPr/>
          <p:nvPr/>
        </p:nvGrpSpPr>
        <p:grpSpPr>
          <a:xfrm>
            <a:off x="7097011" y="3047705"/>
            <a:ext cx="4919866" cy="3526629"/>
            <a:chOff x="5868000" y="2520000"/>
            <a:chExt cx="4068000" cy="2916000"/>
          </a:xfrm>
        </p:grpSpPr>
        <p:sp>
          <p:nvSpPr>
            <p:cNvPr id="103" name="Rectangle 102"/>
            <p:cNvSpPr/>
            <p:nvPr/>
          </p:nvSpPr>
          <p:spPr>
            <a:xfrm>
              <a:off x="5868000" y="2763000"/>
              <a:ext cx="4068000" cy="267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 anchor="t">
              <a:noAutofit/>
            </a:bodyPr>
            <a:lstStyle/>
            <a:p>
              <a:pPr defTabSz="1105875"/>
              <a:r>
                <a:rPr lang="fr-FR" sz="847" b="1" spc="-1">
                  <a:solidFill>
                    <a:srgbClr val="000000"/>
                  </a:solidFill>
                  <a:highlight>
                    <a:srgbClr val="FFFF38"/>
                  </a:highlight>
                  <a:latin typeface="Courier New"/>
                  <a:ea typeface="DejaVu Sans"/>
                  <a:cs typeface="DejaVu Sans"/>
                </a:rPr>
                <a:t>ROI/NTCP                           RX Dosimetry        Proton Dosimetry</a:t>
              </a:r>
              <a:endParaRPr lang="fr-FR" sz="847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b="1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Brain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Mental Disorder                 :   0.01 % ( 1.09643E-04)   0.02 % ( 2.35200E-04)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Mental Trouble                  :  23.43 % ( 2.34299E-01)  37.17 % ( 3.71662E-01)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Necrosis/Infarction             :   0.00 % ( 1.19209E-07)   0.00 % ( 1.78814E-07</a:t>
              </a:r>
              <a:r>
                <a:rPr lang="fr-FR" sz="726" spc="-1">
                  <a:solidFill>
                    <a:srgbClr val="000000"/>
                  </a:solidFill>
                  <a:highlight>
                    <a:srgbClr val="DEE7E5"/>
                  </a:highlight>
                  <a:latin typeface="Courier New"/>
                  <a:ea typeface="DejaVu Sans"/>
                  <a:cs typeface="DejaVu Sans"/>
                </a:rPr>
                <a:t>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b="1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Chiasma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Altered view                    :  35.55 % ( 3.55547E-01)  60.20 % ( 6.02040E-01)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Blindness                       :   0.71 % ( 7.05943E-03)   2.18 % ( 2.17566E-02)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b="1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Eye L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Altered view                    :   1.71 % ( 1.71446E-02)   0.55 % ( 5.48735E-03)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Blindness                       :   0.10 % ( 1.01840E-03)   0.04 % ( 3.62009E-04)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Dryness                         :  65.56 % ( 6.55623E-01)  35.65 % ( 3.56519E-01)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b="1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Eye R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Altered view                    :   1.81 % ( 1.81056E-02)   0.45 % ( 4.53568E-03)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Blindness                       :   0.11 % ( 1.07208E-03)   0.03 % ( 3.06368E-04)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Dryness                         :  67.02 % ( 6.70154E-01)  31.34 % ( 3.13374E-01)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b="1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Lens L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Cataract requiring intervention :  45.98 % ( 4.59847E-01)   0.68 % ( 6.77693E-03)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b="1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Lens R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Cataract requiring intervention :  56.35 % ( 5.63454E-01)   1.54 % ( 1.53589E-02)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b="1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Optic Nerve L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Altered view                    :   9.00 % ( 9.00496E-02)   3.28 % ( 3.27869E-02)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Blindness                       :   0.09 % ( 8.86589E-04)   0.03 % ( 2.57760E-04)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DE8CB"/>
                  </a:highlight>
                  <a:latin typeface="Courier New"/>
                  <a:ea typeface="DejaVu Sans"/>
                  <a:cs typeface="DejaVu Sans"/>
                </a:rPr>
                <a:t>  Pain                            :  62.45 % ( 6.24523E-01)  37.20 % ( 3.71984E-01)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b="1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Optic Nerve R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Altered view                    :  18.37 % ( 1.83733E-01)  11.93 % ( 1.19270E-01)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Blindness                       :   0.24 % ( 2.38827E-03)   0.13 % ( 1.29005E-03)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  <a:p>
              <a:pPr defTabSz="1105875"/>
              <a:r>
                <a:rPr lang="fr-FR" sz="726" spc="-1">
                  <a:solidFill>
                    <a:srgbClr val="000000"/>
                  </a:solidFill>
                  <a:highlight>
                    <a:srgbClr val="DEE6EF"/>
                  </a:highlight>
                  <a:latin typeface="Courier New"/>
                  <a:ea typeface="DejaVu Sans"/>
                  <a:cs typeface="DejaVu Sans"/>
                </a:rPr>
                <a:t>  Pain                            :  81.11 % ( 8.11137E-01)  70.04 % ( 7.00353E-01)</a:t>
              </a:r>
              <a:endParaRPr lang="fr-FR" sz="726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6768000" y="2520000"/>
              <a:ext cx="2268000" cy="238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pPr defTabSz="1105875"/>
              <a:r>
                <a:rPr lang="fr-FR" sz="1270" b="1" i="1" spc="-1">
                  <a:solidFill>
                    <a:srgbClr val="2A6099"/>
                  </a:solidFill>
                  <a:latin typeface="Arial"/>
                  <a:ea typeface="DejaVu Sans"/>
                  <a:cs typeface="DejaVu Sans"/>
                </a:rPr>
                <a:t>Tableau Comparatif des NTCPs</a:t>
              </a:r>
              <a:endParaRPr lang="fr-FR" sz="1270" spc="-1">
                <a:solidFill>
                  <a:srgbClr val="000000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  <p:pic>
        <p:nvPicPr>
          <p:cNvPr id="105" name="Image 104"/>
          <p:cNvPicPr/>
          <p:nvPr/>
        </p:nvPicPr>
        <p:blipFill>
          <a:blip r:embed="rId3"/>
          <a:stretch/>
        </p:blipFill>
        <p:spPr>
          <a:xfrm>
            <a:off x="554461" y="3031595"/>
            <a:ext cx="6100633" cy="3673355"/>
          </a:xfrm>
          <a:prstGeom prst="rect">
            <a:avLst/>
          </a:prstGeom>
          <a:ln w="0">
            <a:noFill/>
          </a:ln>
        </p:spPr>
      </p:pic>
      <p:sp>
        <p:nvSpPr>
          <p:cNvPr id="106" name="ZoneTexte 105"/>
          <p:cNvSpPr txBox="1"/>
          <p:nvPr/>
        </p:nvSpPr>
        <p:spPr>
          <a:xfrm>
            <a:off x="2133607" y="2857441"/>
            <a:ext cx="3831400" cy="280824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defTabSz="1105875"/>
            <a:r>
              <a:rPr lang="fr-FR" sz="1209" b="1" i="1" spc="-1">
                <a:solidFill>
                  <a:srgbClr val="2A6099"/>
                </a:solidFill>
                <a:latin typeface="Arial"/>
                <a:ea typeface="DejaVu Sans"/>
                <a:cs typeface="DejaVu Sans"/>
              </a:rPr>
              <a:t>Exemple de spécification d’un parcours médical</a:t>
            </a:r>
            <a:endParaRPr lang="fr-FR" sz="1209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7668670" y="224223"/>
            <a:ext cx="2905768" cy="419277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defTabSz="1105875"/>
            <a:r>
              <a:rPr lang="fr-FR" sz="2177" b="1" i="1" spc="-1" dirty="0" err="1">
                <a:solidFill>
                  <a:srgbClr val="3465A4"/>
                </a:solidFill>
                <a:latin typeface="Arial"/>
                <a:ea typeface="DejaVu Sans"/>
                <a:cs typeface="DejaVu Sans"/>
              </a:rPr>
              <a:t>J.Hommet</a:t>
            </a:r>
            <a:r>
              <a:rPr lang="fr-FR" sz="2177" b="1" i="1" spc="-1" dirty="0">
                <a:solidFill>
                  <a:srgbClr val="3465A4"/>
                </a:solidFill>
                <a:latin typeface="Arial"/>
                <a:ea typeface="DejaVu Sans"/>
                <a:cs typeface="DejaVu Sans"/>
              </a:rPr>
              <a:t>, </a:t>
            </a:r>
            <a:r>
              <a:rPr lang="fr-FR" sz="2177" b="1" i="1" spc="-1" dirty="0" err="1">
                <a:solidFill>
                  <a:srgbClr val="3465A4"/>
                </a:solidFill>
                <a:latin typeface="Arial"/>
                <a:ea typeface="DejaVu Sans"/>
                <a:cs typeface="DejaVu Sans"/>
              </a:rPr>
              <a:t>D.Cussol</a:t>
            </a:r>
            <a:endParaRPr lang="fr-FR" sz="2177" spc="-1" dirty="0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B36811E-B346-4723-A848-D9AF4E9A2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438" y="47799"/>
            <a:ext cx="1617562" cy="12915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79DFCED-90CE-47F0-A60E-F1278838E816}"/>
              </a:ext>
            </a:extLst>
          </p:cNvPr>
          <p:cNvSpPr txBox="1"/>
          <p:nvPr/>
        </p:nvSpPr>
        <p:spPr>
          <a:xfrm>
            <a:off x="8094916" y="1394770"/>
            <a:ext cx="4097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ED7D31"/>
                </a:solidFill>
                <a:latin typeface="Calibri" panose="020F0502020204030204"/>
                <a:sym typeface="Wingdings" panose="05000000000000000000" pitchFamily="2" charset="2"/>
              </a:rPr>
              <a:t></a:t>
            </a:r>
            <a:r>
              <a:rPr lang="fr-FR" sz="2000" b="1" dirty="0">
                <a:solidFill>
                  <a:srgbClr val="ED7D31"/>
                </a:solidFill>
                <a:latin typeface="Calibri" panose="020F0502020204030204"/>
                <a:sym typeface="Symbol" panose="05050102010706020507" pitchFamily="18" charset="2"/>
              </a:rPr>
              <a:t> Présentation Thao PHAM à 11h30</a:t>
            </a:r>
            <a:endParaRPr lang="fr-FR" sz="2000" b="1" dirty="0">
              <a:solidFill>
                <a:srgbClr val="ED7D31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61005</TotalTime>
  <Words>5105</Words>
  <Application>Microsoft Office PowerPoint</Application>
  <PresentationFormat>Grand écran</PresentationFormat>
  <Paragraphs>452</Paragraphs>
  <Slides>29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29</vt:i4>
      </vt:variant>
    </vt:vector>
  </HeadingPairs>
  <TitlesOfParts>
    <vt:vector size="53" baseType="lpstr">
      <vt:lpstr>ＭＳ Ｐゴシック</vt:lpstr>
      <vt:lpstr>Aptos</vt:lpstr>
      <vt:lpstr>Aptos Display</vt:lpstr>
      <vt:lpstr>Arial</vt:lpstr>
      <vt:lpstr>Arial Narrow</vt:lpstr>
      <vt:lpstr>Calibri</vt:lpstr>
      <vt:lpstr>Calibri Light</vt:lpstr>
      <vt:lpstr>Cambria Math</vt:lpstr>
      <vt:lpstr>Century Gothic</vt:lpstr>
      <vt:lpstr>CMU Serif Roman</vt:lpstr>
      <vt:lpstr>Courier New</vt:lpstr>
      <vt:lpstr>DejaVu Sans</vt:lpstr>
      <vt:lpstr>Noto Sans CJK SC</vt:lpstr>
      <vt:lpstr>Optima</vt:lpstr>
      <vt:lpstr>Symbol</vt:lpstr>
      <vt:lpstr>Times New Roman</vt:lpstr>
      <vt:lpstr>Trebuchet MS</vt:lpstr>
      <vt:lpstr>Verdana</vt:lpstr>
      <vt:lpstr>Wingdings</vt:lpstr>
      <vt:lpstr>Thème Office</vt:lpstr>
      <vt:lpstr>Office Theme</vt:lpstr>
      <vt:lpstr>1_Thème Office</vt:lpstr>
      <vt:lpstr>1_Office Theme</vt:lpstr>
      <vt:lpstr>POI_THEME_TEMPLATE_DESIGN</vt:lpstr>
      <vt:lpstr>Pôle « Outils et méthodes Physiques pour les Radiothérapies Innovantes »</vt:lpstr>
      <vt:lpstr>Organisation de la session: jeudi 10 octobre 24</vt:lpstr>
      <vt:lpstr>Organisation de la session: jeudi 10 octobre 24</vt:lpstr>
      <vt:lpstr>Actions menées au sein du pôle</vt:lpstr>
      <vt:lpstr>Activités du pôle: Quelles équipes</vt:lpstr>
      <vt:lpstr>Quels projets par type de Radiothérapies</vt:lpstr>
      <vt:lpstr>Focus faits marquants équipes 2020-2024</vt:lpstr>
      <vt:lpstr>Présentation PowerPoint</vt:lpstr>
      <vt:lpstr>Présentation PowerPoint</vt:lpstr>
      <vt:lpstr>DeCuPro : Mesure Dose Peau</vt:lpstr>
      <vt:lpstr>Focus faits marquants équipes 2020-2024</vt:lpstr>
      <vt:lpstr>GANIL/Groupe Thématique DOSADO  (DOSimétrie, Applications, DOnnées nucléaire)</vt:lpstr>
      <vt:lpstr>Focus faits marquants équipes 2020-2024</vt:lpstr>
      <vt:lpstr>Présentation PowerPoint</vt:lpstr>
      <vt:lpstr>Présentation PowerPoint</vt:lpstr>
      <vt:lpstr>Focus faits marquants équipes 2020-2024</vt:lpstr>
      <vt:lpstr>PEPITES 2020-2024 – LLR  </vt:lpstr>
      <vt:lpstr>Focus faits marquants équipes 2020-2024</vt:lpstr>
      <vt:lpstr>Institut Curie – Centre de Recherche/U1021/UMR3347/ Réparation, Radiations et thérapies innovantes anticancer</vt:lpstr>
      <vt:lpstr>Institut Curie – Centre de Recherche/U1021/UMR3347/ Réparation, Radiations et thérapies innovantes anticancer</vt:lpstr>
      <vt:lpstr>Focus faits marquants équipes 2020-2024</vt:lpstr>
      <vt:lpstr>LPSC – équipe PNAM - PGEI</vt:lpstr>
      <vt:lpstr>LPSC – équipe PNAM - PGEI</vt:lpstr>
      <vt:lpstr>Focus faits marquants équipes 2020-2024</vt:lpstr>
      <vt:lpstr>Projet BioALTO</vt:lpstr>
      <vt:lpstr>PICTURE (IP2I, LPSC, LIRIS) &amp; IEA (LPSC, IP2I, LP2IB, US) </vt:lpstr>
      <vt:lpstr>PICTURE (IP2I, LPSC, LIRIS) &amp; IEA (LPSC, IP2I, LP2IB, US) </vt:lpstr>
      <vt:lpstr>Organisation de la session: jeudi 10 octobre 24</vt:lpstr>
      <vt:lpstr>Merci à tous les contributeurs!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Renouvellement du GDR MI2B</dc:title>
  <dc:creator>Denis Dauvergne</dc:creator>
  <cp:lastModifiedBy>Rachel Delorme</cp:lastModifiedBy>
  <cp:revision>679</cp:revision>
  <dcterms:created xsi:type="dcterms:W3CDTF">2019-11-14T13:33:37Z</dcterms:created>
  <dcterms:modified xsi:type="dcterms:W3CDTF">2024-10-09T23:55:06Z</dcterms:modified>
</cp:coreProperties>
</file>