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media2.mp4" ContentType="video/unknown"/>
  <Override PartName="/ppt/media/media3.mp4" ContentType="video/unknown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254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0EBE0"/>
              </a:solidFill>
              <a:prstDash val="solid"/>
              <a:miter lim="400000"/>
            </a:ln>
          </a:insideV>
        </a:tcBdr>
        <a:fill>
          <a:solidFill>
            <a:srgbClr val="54BAE0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F0EBE0"/>
              </a:solidFill>
              <a:prstDash val="solid"/>
              <a:miter lim="400000"/>
            </a:ln>
          </a:left>
          <a:right>
            <a:ln w="12700" cap="flat">
              <a:solidFill>
                <a:srgbClr val="F0EBE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F0EBE0"/>
              </a:solidFill>
              <a:prstDash val="solid"/>
              <a:miter lim="400000"/>
            </a:ln>
          </a:insideH>
          <a:insideV>
            <a:ln w="12700" cap="flat">
              <a:solidFill>
                <a:srgbClr val="F0EBE0"/>
              </a:solidFill>
              <a:prstDash val="solid"/>
              <a:miter lim="400000"/>
            </a:ln>
          </a:insideV>
        </a:tcBdr>
        <a:fill>
          <a:solidFill>
            <a:srgbClr val="54BAE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0EBE0"/>
          </a:solidFill>
        </a:fill>
      </a:tcStyle>
    </a:wholeTbl>
    <a:band2H>
      <a:tcTxStyle b="def" i="def"/>
      <a:tcStyle>
        <a:tcBdr/>
        <a:fill>
          <a:solidFill>
            <a:srgbClr val="D9D5CA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C6DFB5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0EBE0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7A79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0EBE0"/>
          </a:solidFill>
        </a:fill>
      </a:tcStyle>
    </a:wholeTbl>
    <a:band2H>
      <a:tcTxStyle b="def" i="def"/>
      <a:tcStyle>
        <a:tcBdr/>
        <a:fill>
          <a:solidFill>
            <a:srgbClr val="E4E1D8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DAD7D3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0EBE0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34388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FEBE1"/>
          </a:solidFill>
        </a:fill>
      </a:tcStyle>
    </a:wholeTbl>
    <a:band2H>
      <a:tcTxStyle b="def" i="def"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D0CCC4"/>
          </a:solidFill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5413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D0CCC4"/>
          </a:solidFill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B7B5B1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B7B5B1"/>
          </a:solidFill>
        </a:fill>
      </a:tcStyle>
    </a:firstRow>
  </a:tblStyle>
  <a:tblStyle styleId="{8F44A2F1-9E1F-4B54-A3A2-5F16C0AD49E2}" styleName="">
    <a:tblBg/>
    <a:wholeTb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254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5" name="Shape 1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hor and Date"/>
          <p:cNvSpPr txBox="1"/>
          <p:nvPr>
            <p:ph type="body" sz="quarter" idx="21" hasCustomPrompt="1"/>
          </p:nvPr>
        </p:nvSpPr>
        <p:spPr>
          <a:xfrm>
            <a:off x="1727200" y="1003300"/>
            <a:ext cx="20929600" cy="482600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00000"/>
              </a:lnSpc>
              <a:defRPr b="1" cap="all" spc="0" sz="2000">
                <a:solidFill>
                  <a:srgbClr val="227AA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4" name="Presentation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15" name="Body Level One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Body Level One…"/>
          <p:cNvSpPr txBox="1"/>
          <p:nvPr>
            <p:ph type="body" sz="quarter" idx="1" hasCustomPrompt="1"/>
          </p:nvPr>
        </p:nvSpPr>
        <p:spPr>
          <a:xfrm>
            <a:off x="1727200" y="5281886"/>
            <a:ext cx="20929600" cy="31369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pc="-86" sz="860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  <a:lvl2pPr>
              <a:lnSpc>
                <a:spcPct val="80000"/>
              </a:lnSpc>
              <a:defRPr spc="-86" sz="860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2pPr>
            <a:lvl3pPr>
              <a:lnSpc>
                <a:spcPct val="80000"/>
              </a:lnSpc>
              <a:defRPr spc="-86" sz="860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3pPr>
            <a:lvl4pPr>
              <a:lnSpc>
                <a:spcPct val="80000"/>
              </a:lnSpc>
              <a:defRPr spc="-86" sz="860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4pPr>
            <a:lvl5pPr>
              <a:lnSpc>
                <a:spcPct val="80000"/>
              </a:lnSpc>
              <a:defRPr spc="-86" sz="8600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 Fact">
    <p:bg>
      <p:bgPr>
        <a:solidFill>
          <a:srgbClr val="227A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act information"/>
          <p:cNvSpPr txBox="1"/>
          <p:nvPr>
            <p:ph type="body" sz="quarter" idx="21" hasCustomPrompt="1"/>
          </p:nvPr>
        </p:nvSpPr>
        <p:spPr>
          <a:xfrm>
            <a:off x="1727200" y="8611966"/>
            <a:ext cx="20929600" cy="908813"/>
          </a:xfrm>
          <a:prstGeom prst="rect">
            <a:avLst/>
          </a:prstGeom>
        </p:spPr>
        <p:txBody>
          <a:bodyPr/>
          <a:lstStyle>
            <a:lvl1pPr>
              <a:spcBef>
                <a:spcPts val="2000"/>
              </a:spcBef>
              <a:defRPr>
                <a:solidFill>
                  <a:srgbClr val="F0EBE0"/>
                </a:solidFill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14" name="Lin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EFEBD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15" name="Lin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EFEBD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16" name="Body Level One…"/>
          <p:cNvSpPr txBox="1"/>
          <p:nvPr>
            <p:ph type="body" idx="1" hasCustomPrompt="1"/>
          </p:nvPr>
        </p:nvSpPr>
        <p:spPr>
          <a:xfrm>
            <a:off x="1727200" y="1098623"/>
            <a:ext cx="20929600" cy="7461177"/>
          </a:xfrm>
          <a:prstGeom prst="rect">
            <a:avLst/>
          </a:prstGeom>
        </p:spPr>
        <p:txBody>
          <a:bodyPr anchor="b"/>
          <a:lstStyle>
            <a:lvl1pPr>
              <a:lnSpc>
                <a:spcPct val="70000"/>
              </a:lnSpc>
              <a:defRPr b="1" spc="-300" sz="300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  <a:lvl2pPr>
              <a:lnSpc>
                <a:spcPct val="70000"/>
              </a:lnSpc>
              <a:defRPr b="1" spc="-300" sz="300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2pPr>
            <a:lvl3pPr>
              <a:lnSpc>
                <a:spcPct val="70000"/>
              </a:lnSpc>
              <a:defRPr b="1" spc="-300" sz="300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3pPr>
            <a:lvl4pPr>
              <a:lnSpc>
                <a:spcPct val="70000"/>
              </a:lnSpc>
              <a:defRPr b="1" spc="-300" sz="300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4pPr>
            <a:lvl5pPr>
              <a:lnSpc>
                <a:spcPct val="70000"/>
              </a:lnSpc>
              <a:defRPr b="1" spc="-300" sz="300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he Royal Danish Playhouse, a modern waterfront building in Copenhagen, viewed from the harbour at sunset"/>
          <p:cNvSpPr/>
          <p:nvPr>
            <p:ph type="pic" idx="21"/>
          </p:nvPr>
        </p:nvSpPr>
        <p:spPr>
          <a:xfrm>
            <a:off x="-25400" y="-5359400"/>
            <a:ext cx="24422100" cy="24422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dy Level One…"/>
          <p:cNvSpPr txBox="1"/>
          <p:nvPr>
            <p:ph type="body" sz="quarter" idx="1" hasCustomPrompt="1"/>
          </p:nvPr>
        </p:nvSpPr>
        <p:spPr>
          <a:xfrm>
            <a:off x="1409700" y="2119884"/>
            <a:ext cx="10775585" cy="1936416"/>
          </a:xfrm>
          <a:prstGeom prst="rect">
            <a:avLst/>
          </a:prstGeom>
        </p:spPr>
        <p:txBody>
          <a:bodyPr/>
          <a:lstStyle>
            <a:lvl1pPr>
              <a:defRPr spc="-58" sz="5800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  <a:lvl2pPr>
              <a:defRPr spc="-58" sz="5800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2pPr>
            <a:lvl3pPr>
              <a:defRPr spc="-58" sz="5800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3pPr>
            <a:lvl4pPr>
              <a:defRPr spc="-58" sz="5800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4pPr>
            <a:lvl5pPr>
              <a:defRPr spc="-58" sz="5800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6" name="Lin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27" name="Lin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28" name="Attribution"/>
          <p:cNvSpPr txBox="1"/>
          <p:nvPr>
            <p:ph type="body" sz="quarter" idx="22" hasCustomPrompt="1"/>
          </p:nvPr>
        </p:nvSpPr>
        <p:spPr>
          <a:xfrm>
            <a:off x="1409700" y="4051453"/>
            <a:ext cx="10775585" cy="543053"/>
          </a:xfrm>
          <a:prstGeom prst="rect">
            <a:avLst/>
          </a:prstGeom>
        </p:spPr>
        <p:txBody>
          <a:bodyPr anchor="ctr"/>
          <a:lstStyle>
            <a:lvl1pPr defTabSz="12700">
              <a:lnSpc>
                <a:spcPct val="10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he Royal Danish Playhouse, a modern waterfront building in Copenhagen, viewed from the harbour at sunset"/>
          <p:cNvSpPr/>
          <p:nvPr>
            <p:ph type="pic" sz="quarter" idx="21"/>
          </p:nvPr>
        </p:nvSpPr>
        <p:spPr>
          <a:xfrm>
            <a:off x="14727242" y="5618197"/>
            <a:ext cx="7877462" cy="78774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7" name="The Black Diamond, a modern waterfront extension to the Royal Danish Library building in Copenhagen, lit up at night"/>
          <p:cNvSpPr/>
          <p:nvPr>
            <p:ph type="pic" sz="quarter" idx="22"/>
          </p:nvPr>
        </p:nvSpPr>
        <p:spPr>
          <a:xfrm>
            <a:off x="14700215" y="1511300"/>
            <a:ext cx="7943851" cy="5295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8" name="Suspension bridge over water at sunset"/>
          <p:cNvSpPr/>
          <p:nvPr>
            <p:ph type="pic" idx="23"/>
          </p:nvPr>
        </p:nvSpPr>
        <p:spPr>
          <a:xfrm>
            <a:off x="1778000" y="1346200"/>
            <a:ext cx="12852400" cy="110163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Aerial photo of the Circle Bridge, a modern pedestrian bridge in Copenhagen with five circular platforms"/>
          <p:cNvSpPr/>
          <p:nvPr>
            <p:ph type="pic" idx="21"/>
          </p:nvPr>
        </p:nvSpPr>
        <p:spPr>
          <a:xfrm>
            <a:off x="1727200" y="-1422400"/>
            <a:ext cx="21310600" cy="15989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Body Level One…"/>
          <p:cNvSpPr txBox="1"/>
          <p:nvPr>
            <p:ph type="body" sz="quarter" idx="1" hasCustomPrompt="1"/>
          </p:nvPr>
        </p:nvSpPr>
        <p:spPr>
          <a:xfrm>
            <a:off x="13665200" y="7635875"/>
            <a:ext cx="9271000" cy="4568825"/>
          </a:xfrm>
          <a:prstGeom prst="rect">
            <a:avLst/>
          </a:prstGeom>
        </p:spPr>
        <p:txBody>
          <a:bodyPr/>
          <a:lstStyle>
            <a:lvl1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9652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4478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9304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4130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2" name="Suspension bridge over water at sunset"/>
          <p:cNvSpPr/>
          <p:nvPr>
            <p:ph type="pic" idx="21"/>
          </p:nvPr>
        </p:nvSpPr>
        <p:spPr>
          <a:xfrm>
            <a:off x="-3352800" y="0"/>
            <a:ext cx="16002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3" name="Slide Title"/>
          <p:cNvSpPr txBox="1"/>
          <p:nvPr>
            <p:ph type="title" hasCustomPrompt="1"/>
          </p:nvPr>
        </p:nvSpPr>
        <p:spPr>
          <a:xfrm>
            <a:off x="13665200" y="4394200"/>
            <a:ext cx="9271000" cy="2540000"/>
          </a:xfrm>
          <a:prstGeom prst="rect">
            <a:avLst/>
          </a:prstGeom>
        </p:spPr>
        <p:txBody>
          <a:bodyPr anchor="t"/>
          <a:lstStyle>
            <a:lvl1pPr algn="l">
              <a:defRPr spc="-80" sz="8000"/>
            </a:lvl1pPr>
          </a:lstStyle>
          <a:p>
            <a:pPr/>
            <a:r>
              <a:t>Slide Title</a:t>
            </a:r>
          </a:p>
        </p:txBody>
      </p:sp>
      <p:sp>
        <p:nvSpPr>
          <p:cNvPr id="164" name="Author and Date"/>
          <p:cNvSpPr txBox="1"/>
          <p:nvPr>
            <p:ph type="body" sz="quarter" idx="22" hasCustomPrompt="1"/>
          </p:nvPr>
        </p:nvSpPr>
        <p:spPr>
          <a:xfrm>
            <a:off x="13665200" y="3740611"/>
            <a:ext cx="9271000" cy="482601"/>
          </a:xfrm>
          <a:prstGeom prst="rect">
            <a:avLst/>
          </a:prstGeom>
        </p:spPr>
        <p:txBody>
          <a:bodyPr anchor="ctr"/>
          <a:lstStyle>
            <a:lvl1pPr algn="l" defTabSz="685800">
              <a:lnSpc>
                <a:spcPct val="100000"/>
              </a:lnSpc>
              <a:defRPr b="1" cap="all" spc="0" sz="2000">
                <a:solidFill>
                  <a:srgbClr val="227AA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65" name="Line"/>
          <p:cNvSpPr/>
          <p:nvPr/>
        </p:nvSpPr>
        <p:spPr>
          <a:xfrm>
            <a:off x="13665200" y="3721100"/>
            <a:ext cx="9283700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66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lide Title"/>
          <p:cNvSpPr txBox="1"/>
          <p:nvPr>
            <p:ph type="title" hasCustomPrompt="1"/>
          </p:nvPr>
        </p:nvSpPr>
        <p:spPr>
          <a:xfrm>
            <a:off x="1727200" y="1739900"/>
            <a:ext cx="20929600" cy="3225356"/>
          </a:xfrm>
          <a:prstGeom prst="rect">
            <a:avLst/>
          </a:prstGeom>
        </p:spPr>
        <p:txBody>
          <a:bodyPr anchor="t"/>
          <a:lstStyle/>
          <a:p>
            <a:pPr/>
            <a:r>
              <a:t>Slide Title</a:t>
            </a:r>
          </a:p>
        </p:txBody>
      </p:sp>
      <p:sp>
        <p:nvSpPr>
          <p:cNvPr id="174" name="Body Level One…"/>
          <p:cNvSpPr txBox="1"/>
          <p:nvPr>
            <p:ph type="body" sz="half" idx="1" hasCustomPrompt="1"/>
          </p:nvPr>
        </p:nvSpPr>
        <p:spPr>
          <a:xfrm>
            <a:off x="1727200" y="4965700"/>
            <a:ext cx="20929600" cy="6165850"/>
          </a:xfrm>
          <a:prstGeom prst="rect">
            <a:avLst/>
          </a:prstGeom>
        </p:spPr>
        <p:txBody>
          <a:bodyPr numCol="2" spcCol="1046480"/>
          <a:lstStyle>
            <a:lvl1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9652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4478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9304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4130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5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Body Level One…"/>
          <p:cNvSpPr txBox="1"/>
          <p:nvPr>
            <p:ph type="body" sz="quarter" idx="1" hasCustomPrompt="1"/>
          </p:nvPr>
        </p:nvSpPr>
        <p:spPr>
          <a:xfrm>
            <a:off x="13665200" y="7635875"/>
            <a:ext cx="9271000" cy="4568825"/>
          </a:xfrm>
          <a:prstGeom prst="rect">
            <a:avLst/>
          </a:prstGeom>
        </p:spPr>
        <p:txBody>
          <a:bodyPr/>
          <a:lstStyle>
            <a:lvl1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9652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4478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9304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4130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83" name="Suspension bridge over water at sunset"/>
          <p:cNvSpPr/>
          <p:nvPr>
            <p:ph type="pic" idx="21"/>
          </p:nvPr>
        </p:nvSpPr>
        <p:spPr>
          <a:xfrm>
            <a:off x="-3352800" y="0"/>
            <a:ext cx="16002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84" name="Slide Title"/>
          <p:cNvSpPr txBox="1"/>
          <p:nvPr>
            <p:ph type="title" hasCustomPrompt="1"/>
          </p:nvPr>
        </p:nvSpPr>
        <p:spPr>
          <a:xfrm>
            <a:off x="13665200" y="4394200"/>
            <a:ext cx="9271000" cy="2540000"/>
          </a:xfrm>
          <a:prstGeom prst="rect">
            <a:avLst/>
          </a:prstGeom>
        </p:spPr>
        <p:txBody>
          <a:bodyPr anchor="t"/>
          <a:lstStyle>
            <a:lvl1pPr algn="l">
              <a:defRPr spc="-80" sz="8000"/>
            </a:lvl1pPr>
          </a:lstStyle>
          <a:p>
            <a:pPr/>
            <a:r>
              <a:t>Slide Title</a:t>
            </a:r>
          </a:p>
        </p:txBody>
      </p:sp>
      <p:sp>
        <p:nvSpPr>
          <p:cNvPr id="185" name="Author and Date"/>
          <p:cNvSpPr txBox="1"/>
          <p:nvPr>
            <p:ph type="body" sz="quarter" idx="22" hasCustomPrompt="1"/>
          </p:nvPr>
        </p:nvSpPr>
        <p:spPr>
          <a:xfrm>
            <a:off x="13665200" y="3740611"/>
            <a:ext cx="9271000" cy="482601"/>
          </a:xfrm>
          <a:prstGeom prst="rect">
            <a:avLst/>
          </a:prstGeom>
        </p:spPr>
        <p:txBody>
          <a:bodyPr anchor="ctr"/>
          <a:lstStyle>
            <a:lvl1pPr algn="l" defTabSz="685800">
              <a:lnSpc>
                <a:spcPct val="100000"/>
              </a:lnSpc>
              <a:defRPr b="1" cap="all" spc="0" sz="2000">
                <a:solidFill>
                  <a:srgbClr val="227AA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86" name="Line"/>
          <p:cNvSpPr/>
          <p:nvPr/>
        </p:nvSpPr>
        <p:spPr>
          <a:xfrm>
            <a:off x="13665200" y="3721100"/>
            <a:ext cx="9283700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87" name="Line"/>
          <p:cNvSpPr/>
          <p:nvPr/>
        </p:nvSpPr>
        <p:spPr>
          <a:xfrm>
            <a:off x="13665200" y="7010400"/>
            <a:ext cx="9283700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188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penhagen Opera House lit up at night and viewed from across the water"/>
          <p:cNvSpPr/>
          <p:nvPr>
            <p:ph type="pic" idx="21"/>
          </p:nvPr>
        </p:nvSpPr>
        <p:spPr>
          <a:xfrm>
            <a:off x="-1" y="-2527300"/>
            <a:ext cx="24384001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727200" y="10718800"/>
            <a:ext cx="20929600" cy="2025650"/>
          </a:xfrm>
          <a:prstGeom prst="rect">
            <a:avLst/>
          </a:prstGeom>
        </p:spPr>
        <p:txBody>
          <a:bodyPr/>
          <a:lstStyle>
            <a:lvl1pPr>
              <a:spcBef>
                <a:spcPts val="2000"/>
              </a:spcBef>
              <a:defRPr>
                <a:solidFill>
                  <a:srgbClr val="F0EBE0"/>
                </a:solidFill>
              </a:defRPr>
            </a:lvl1pPr>
            <a:lvl2pPr>
              <a:spcBef>
                <a:spcPts val="2000"/>
              </a:spcBef>
              <a:defRPr>
                <a:solidFill>
                  <a:srgbClr val="F0EBE0"/>
                </a:solidFill>
              </a:defRPr>
            </a:lvl2pPr>
            <a:lvl3pPr indent="0">
              <a:spcBef>
                <a:spcPts val="2000"/>
              </a:spcBef>
              <a:defRPr>
                <a:solidFill>
                  <a:srgbClr val="F0EBE0"/>
                </a:solidFill>
              </a:defRPr>
            </a:lvl3pPr>
            <a:lvl4pPr indent="0">
              <a:spcBef>
                <a:spcPts val="2000"/>
              </a:spcBef>
              <a:defRPr>
                <a:solidFill>
                  <a:srgbClr val="F0EBE0"/>
                </a:solidFill>
              </a:defRPr>
            </a:lvl4pPr>
            <a:lvl5pPr indent="0">
              <a:spcBef>
                <a:spcPts val="2000"/>
              </a:spcBef>
              <a:defRPr>
                <a:solidFill>
                  <a:srgbClr val="F0EBE0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Presentation Title"/>
          <p:cNvSpPr txBox="1"/>
          <p:nvPr>
            <p:ph type="title" hasCustomPrompt="1"/>
          </p:nvPr>
        </p:nvSpPr>
        <p:spPr>
          <a:xfrm>
            <a:off x="1727200" y="7817246"/>
            <a:ext cx="20929600" cy="2799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6" name="Author and Date"/>
          <p:cNvSpPr txBox="1"/>
          <p:nvPr>
            <p:ph type="body" sz="quarter" idx="22" hasCustomPrompt="1"/>
          </p:nvPr>
        </p:nvSpPr>
        <p:spPr>
          <a:xfrm>
            <a:off x="1727200" y="1003300"/>
            <a:ext cx="20929600" cy="480060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00000"/>
              </a:lnSpc>
              <a:defRPr b="1" cap="all" spc="0" sz="2000">
                <a:solidFill>
                  <a:srgbClr val="F0EBE0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7" name="Lin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28" name="Lin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uspension bridge over water at sunset"/>
          <p:cNvSpPr/>
          <p:nvPr>
            <p:ph type="pic" idx="21"/>
          </p:nvPr>
        </p:nvSpPr>
        <p:spPr>
          <a:xfrm>
            <a:off x="-3352800" y="0"/>
            <a:ext cx="16002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7" name="Slide Title"/>
          <p:cNvSpPr txBox="1"/>
          <p:nvPr>
            <p:ph type="title" hasCustomPrompt="1"/>
          </p:nvPr>
        </p:nvSpPr>
        <p:spPr>
          <a:xfrm>
            <a:off x="13665200" y="4394200"/>
            <a:ext cx="9271000" cy="2540000"/>
          </a:xfrm>
          <a:prstGeom prst="rect">
            <a:avLst/>
          </a:prstGeom>
        </p:spPr>
        <p:txBody>
          <a:bodyPr anchor="t"/>
          <a:lstStyle>
            <a:lvl1pPr algn="l">
              <a:defRPr spc="-80" sz="8000"/>
            </a:lvl1pPr>
          </a:lstStyle>
          <a:p>
            <a:pPr/>
            <a:r>
              <a:t>Slide Title</a:t>
            </a:r>
          </a:p>
        </p:txBody>
      </p:sp>
      <p:sp>
        <p:nvSpPr>
          <p:cNvPr id="38" name="Body Level One…"/>
          <p:cNvSpPr txBox="1"/>
          <p:nvPr>
            <p:ph type="body" sz="quarter" idx="1" hasCustomPrompt="1"/>
          </p:nvPr>
        </p:nvSpPr>
        <p:spPr>
          <a:xfrm>
            <a:off x="13665200" y="7010400"/>
            <a:ext cx="9271000" cy="2312637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</a:lvl1pPr>
            <a:lvl2pPr algn="l">
              <a:lnSpc>
                <a:spcPct val="80000"/>
              </a:lnSpc>
            </a:lvl2pPr>
            <a:lvl3pPr algn="l">
              <a:lnSpc>
                <a:spcPct val="80000"/>
              </a:lnSpc>
            </a:lvl3pPr>
            <a:lvl4pPr algn="l">
              <a:lnSpc>
                <a:spcPct val="80000"/>
              </a:lnSpc>
            </a:lvl4pPr>
            <a:lvl5pPr algn="l">
              <a:lnSpc>
                <a:spcPct val="80000"/>
              </a:lnSpc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9" name="Author and Date"/>
          <p:cNvSpPr txBox="1"/>
          <p:nvPr>
            <p:ph type="body" sz="quarter" idx="22" hasCustomPrompt="1"/>
          </p:nvPr>
        </p:nvSpPr>
        <p:spPr>
          <a:xfrm>
            <a:off x="13665200" y="3746500"/>
            <a:ext cx="9271000" cy="482600"/>
          </a:xfrm>
          <a:prstGeom prst="rect">
            <a:avLst/>
          </a:prstGeom>
        </p:spPr>
        <p:txBody>
          <a:bodyPr anchor="ctr"/>
          <a:lstStyle>
            <a:lvl1pPr algn="l" defTabSz="685800">
              <a:lnSpc>
                <a:spcPct val="100000"/>
              </a:lnSpc>
              <a:defRPr b="1" cap="all" spc="0" sz="2000">
                <a:solidFill>
                  <a:srgbClr val="227AA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40" name="Line"/>
          <p:cNvSpPr/>
          <p:nvPr/>
        </p:nvSpPr>
        <p:spPr>
          <a:xfrm>
            <a:off x="13665200" y="3721100"/>
            <a:ext cx="9283700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41" name="Line"/>
          <p:cNvSpPr/>
          <p:nvPr/>
        </p:nvSpPr>
        <p:spPr>
          <a:xfrm>
            <a:off x="13665200" y="9525000"/>
            <a:ext cx="9283700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Title"/>
          <p:cNvSpPr txBox="1"/>
          <p:nvPr>
            <p:ph type="title" hasCustomPrompt="1"/>
          </p:nvPr>
        </p:nvSpPr>
        <p:spPr>
          <a:xfrm>
            <a:off x="1727200" y="936662"/>
            <a:ext cx="20929600" cy="2314538"/>
          </a:xfrm>
          <a:prstGeom prst="rect">
            <a:avLst/>
          </a:prstGeom>
        </p:spPr>
        <p:txBody>
          <a:bodyPr anchor="t"/>
          <a:lstStyle/>
          <a:p>
            <a:pPr/>
            <a:r>
              <a:t>Slide Title</a:t>
            </a:r>
          </a:p>
        </p:txBody>
      </p:sp>
      <p:sp>
        <p:nvSpPr>
          <p:cNvPr id="50" name="Body Level One…"/>
          <p:cNvSpPr txBox="1"/>
          <p:nvPr>
            <p:ph type="body" idx="1" hasCustomPrompt="1"/>
          </p:nvPr>
        </p:nvSpPr>
        <p:spPr>
          <a:xfrm>
            <a:off x="1727200" y="3433071"/>
            <a:ext cx="20929600" cy="7698479"/>
          </a:xfrm>
          <a:prstGeom prst="rect">
            <a:avLst/>
          </a:prstGeom>
        </p:spPr>
        <p:txBody>
          <a:bodyPr numCol="2" spcCol="1046480"/>
          <a:lstStyle>
            <a:lvl1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9652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4478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9304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4130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Body Level One…"/>
          <p:cNvSpPr txBox="1"/>
          <p:nvPr>
            <p:ph type="body" sz="half" idx="1" hasCustomPrompt="1"/>
          </p:nvPr>
        </p:nvSpPr>
        <p:spPr>
          <a:xfrm>
            <a:off x="1727200" y="4965700"/>
            <a:ext cx="20929600" cy="6165850"/>
          </a:xfrm>
          <a:prstGeom prst="rect">
            <a:avLst/>
          </a:prstGeom>
        </p:spPr>
        <p:txBody>
          <a:bodyPr numCol="2" spcCol="1046480"/>
          <a:lstStyle>
            <a:lvl1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9652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4478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9304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4130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Body Level One…"/>
          <p:cNvSpPr txBox="1"/>
          <p:nvPr>
            <p:ph type="body" sz="half" idx="1" hasCustomPrompt="1"/>
          </p:nvPr>
        </p:nvSpPr>
        <p:spPr>
          <a:xfrm>
            <a:off x="13665200" y="3949139"/>
            <a:ext cx="9271000" cy="8255561"/>
          </a:xfrm>
          <a:prstGeom prst="rect">
            <a:avLst/>
          </a:prstGeom>
        </p:spPr>
        <p:txBody>
          <a:bodyPr/>
          <a:lstStyle>
            <a:lvl1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9652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4478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9304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4130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3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7" name="Suspension bridge over water at sunset"/>
          <p:cNvSpPr/>
          <p:nvPr>
            <p:ph type="pic" idx="21"/>
          </p:nvPr>
        </p:nvSpPr>
        <p:spPr>
          <a:xfrm>
            <a:off x="-3352800" y="0"/>
            <a:ext cx="16002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8" name="Slide Title"/>
          <p:cNvSpPr txBox="1"/>
          <p:nvPr>
            <p:ph type="title" hasCustomPrompt="1"/>
          </p:nvPr>
        </p:nvSpPr>
        <p:spPr>
          <a:xfrm>
            <a:off x="13657341" y="2156609"/>
            <a:ext cx="9283701" cy="1562400"/>
          </a:xfrm>
          <a:prstGeom prst="rect">
            <a:avLst/>
          </a:prstGeom>
        </p:spPr>
        <p:txBody>
          <a:bodyPr anchor="t"/>
          <a:lstStyle>
            <a:lvl1pPr algn="l">
              <a:defRPr spc="-80" sz="8000"/>
            </a:lvl1pPr>
          </a:lstStyle>
          <a:p>
            <a:pPr/>
            <a:r>
              <a:t>Slide Title</a:t>
            </a:r>
          </a:p>
        </p:txBody>
      </p:sp>
      <p:sp>
        <p:nvSpPr>
          <p:cNvPr id="69" name="Line"/>
          <p:cNvSpPr/>
          <p:nvPr/>
        </p:nvSpPr>
        <p:spPr>
          <a:xfrm>
            <a:off x="13665200" y="3721100"/>
            <a:ext cx="9283700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">
    <p:bg>
      <p:bgPr>
        <a:solidFill>
          <a:srgbClr val="227A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ection Title"/>
          <p:cNvSpPr txBox="1"/>
          <p:nvPr>
            <p:ph type="title" hasCustomPrompt="1"/>
          </p:nvPr>
        </p:nvSpPr>
        <p:spPr>
          <a:xfrm>
            <a:off x="1727200" y="5410200"/>
            <a:ext cx="20929600" cy="254000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8" name="Lin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EFEBD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79" name="Lin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EFEBD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Title"/>
          <p:cNvSpPr txBox="1"/>
          <p:nvPr>
            <p:ph type="title" hasCustomPrompt="1"/>
          </p:nvPr>
        </p:nvSpPr>
        <p:spPr>
          <a:xfrm>
            <a:off x="1727200" y="1739900"/>
            <a:ext cx="20929600" cy="3229571"/>
          </a:xfrm>
          <a:prstGeom prst="rect">
            <a:avLst/>
          </a:prstGeom>
        </p:spPr>
        <p:txBody>
          <a:bodyPr anchor="t"/>
          <a:lstStyle/>
          <a:p>
            <a:pPr/>
            <a:r>
              <a:t>Slide Title</a:t>
            </a:r>
          </a:p>
        </p:txBody>
      </p:sp>
      <p:sp>
        <p:nvSpPr>
          <p:cNvPr id="88" name="Author and Date"/>
          <p:cNvSpPr txBox="1"/>
          <p:nvPr>
            <p:ph type="body" sz="quarter" idx="21" hasCustomPrompt="1"/>
          </p:nvPr>
        </p:nvSpPr>
        <p:spPr>
          <a:xfrm>
            <a:off x="1727200" y="1003300"/>
            <a:ext cx="20929600" cy="482600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00000"/>
              </a:lnSpc>
              <a:defRPr b="1" cap="all" spc="0" sz="2000">
                <a:solidFill>
                  <a:srgbClr val="227AA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Agenda Title"/>
          <p:cNvSpPr txBox="1"/>
          <p:nvPr>
            <p:ph type="title" hasCustomPrompt="1"/>
          </p:nvPr>
        </p:nvSpPr>
        <p:spPr>
          <a:xfrm>
            <a:off x="1727200" y="1739900"/>
            <a:ext cx="20929600" cy="3300115"/>
          </a:xfrm>
          <a:prstGeom prst="rect">
            <a:avLst/>
          </a:prstGeom>
        </p:spPr>
        <p:txBody>
          <a:bodyPr anchor="t"/>
          <a:lstStyle/>
          <a:p>
            <a:pPr/>
            <a:r>
              <a:t>Agenda Title</a:t>
            </a:r>
          </a:p>
        </p:txBody>
      </p:sp>
      <p:sp>
        <p:nvSpPr>
          <p:cNvPr id="97" name="Body Level One…"/>
          <p:cNvSpPr txBox="1"/>
          <p:nvPr>
            <p:ph type="body" sz="half" idx="1" hasCustomPrompt="1"/>
          </p:nvPr>
        </p:nvSpPr>
        <p:spPr>
          <a:xfrm>
            <a:off x="1727200" y="5043258"/>
            <a:ext cx="20929600" cy="6172201"/>
          </a:xfrm>
          <a:prstGeom prst="rect">
            <a:avLst/>
          </a:prstGeom>
        </p:spPr>
        <p:txBody>
          <a:bodyPr/>
          <a:lstStyle>
            <a:lvl1pPr algn="l" defTabSz="12700">
              <a:lnSpc>
                <a:spcPct val="10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5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algn="l" defTabSz="12700">
              <a:lnSpc>
                <a:spcPct val="10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5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algn="l" defTabSz="12700">
              <a:lnSpc>
                <a:spcPct val="10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5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algn="l" defTabSz="12700">
              <a:lnSpc>
                <a:spcPct val="10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5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algn="l" defTabSz="12700">
              <a:lnSpc>
                <a:spcPct val="10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560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0EB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/>
          <p:nvPr>
            <p:ph type="title" hasCustomPrompt="1"/>
          </p:nvPr>
        </p:nvSpPr>
        <p:spPr>
          <a:xfrm>
            <a:off x="1727200" y="4428480"/>
            <a:ext cx="20929600" cy="2797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Presentation Title</a:t>
            </a:r>
          </a:p>
        </p:txBody>
      </p:sp>
      <p:sp>
        <p:nvSpPr>
          <p:cNvPr id="3" name="Line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4" name="Line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5" name="Body Level One…"/>
          <p:cNvSpPr txBox="1"/>
          <p:nvPr>
            <p:ph type="body" idx="1" hasCustomPrompt="1"/>
          </p:nvPr>
        </p:nvSpPr>
        <p:spPr>
          <a:xfrm>
            <a:off x="1727200" y="7251700"/>
            <a:ext cx="20929600" cy="2038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11998832" y="13030199"/>
            <a:ext cx="386335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821531">
              <a:spcBef>
                <a:spcPts val="0"/>
              </a:spcBef>
              <a:defRPr sz="1800">
                <a:solidFill>
                  <a:srgbClr val="227AA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1pPr>
      <a:lvl2pPr marL="0" marR="0" indent="4572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2pPr>
      <a:lvl3pPr marL="0" marR="0" indent="9144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3pPr>
      <a:lvl4pPr marL="0" marR="0" indent="13716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4pPr>
      <a:lvl5pPr marL="0" marR="0" indent="18288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5pPr>
      <a:lvl6pPr marL="0" marR="0" indent="22860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6pPr>
      <a:lvl7pPr marL="0" marR="0" indent="27432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7pPr>
      <a:lvl8pPr marL="0" marR="0" indent="32004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8pPr>
      <a:lvl9pPr marL="0" marR="0" indent="36576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6" strike="noStrike" sz="8600" u="none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9pPr>
    </p:titleStyle>
    <p:bodyStyle>
      <a:lvl1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1pPr>
      <a:lvl2pPr marL="0" marR="0" indent="4572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2pPr>
      <a:lvl3pPr marL="0" marR="0" indent="9144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3pPr>
      <a:lvl4pPr marL="0" marR="0" indent="13716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4pPr>
      <a:lvl5pPr marL="0" marR="0" indent="18288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5pPr>
      <a:lvl6pPr marL="0" marR="0" indent="22860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6pPr>
      <a:lvl7pPr marL="0" marR="0" indent="27432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7pPr>
      <a:lvl8pPr marL="0" marR="0" indent="32004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8pPr>
      <a:lvl9pPr marL="0" marR="0" indent="36576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44" strike="noStrike" sz="4400" u="none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1pPr>
      <a:lvl2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2pPr>
      <a:lvl3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3pPr>
      <a:lvl4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4pPr>
      <a:lvl5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5pPr>
      <a:lvl6pPr marL="0" marR="0" indent="2286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6pPr>
      <a:lvl7pPr marL="0" marR="0" indent="2743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7pPr>
      <a:lvl8pPr marL="0" marR="0" indent="3200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8pPr>
      <a:lvl9pPr marL="0" marR="0" indent="3657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yassin.khalil@unistra.fr" TargetMode="Externa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yassin.khalil@unistra.fr" TargetMode="External"/><Relationship Id="rId3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yassin.khalil@unistra.fr" TargetMode="Externa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yassin.khalil@unistra.fr" TargetMode="External"/><Relationship Id="rId3" Type="http://schemas.openxmlformats.org/officeDocument/2006/relationships/image" Target="../media/image1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yassin.khalil@unistra.fr" TargetMode="External"/><Relationship Id="rId3" Type="http://schemas.openxmlformats.org/officeDocument/2006/relationships/image" Target="../media/image1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yassin.khalil@unistra.fr" TargetMode="External"/><Relationship Id="rId3" Type="http://schemas.openxmlformats.org/officeDocument/2006/relationships/image" Target="../media/image1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yassin.khalil@unistra.fr" TargetMode="External"/><Relationship Id="rId3" Type="http://schemas.openxmlformats.org/officeDocument/2006/relationships/image" Target="../media/image1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yassin.khalil@unistra.fr" TargetMode="External"/><Relationship Id="rId3" Type="http://schemas.openxmlformats.org/officeDocument/2006/relationships/image" Target="../media/image1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yassin.khalil@unistra.fr" TargetMode="External"/><Relationship Id="rId3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hyperlink" Target="mailto:yassin.khalil@unistra.fr" TargetMode="Externa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yassin.khalil@unistra.fr" TargetMode="External"/><Relationship Id="rId3" Type="http://schemas.openxmlformats.org/officeDocument/2006/relationships/image" Target="../media/image1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yassin.khalil@unistra.fr" TargetMode="External"/><Relationship Id="rId3" Type="http://schemas.openxmlformats.org/officeDocument/2006/relationships/image" Target="../media/image1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yassin.khalil@unistra.fr" TargetMode="External"/><Relationship Id="rId3" Type="http://schemas.openxmlformats.org/officeDocument/2006/relationships/video" Target="../media/media3.mp4"/><Relationship Id="rId4" Type="http://schemas.microsoft.com/office/2007/relationships/media" Target="../media/media3.mp4"/><Relationship Id="rId5" Type="http://schemas.openxmlformats.org/officeDocument/2006/relationships/image" Target="../media/image1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yassin.khalil@unistra.fr" TargetMode="External"/><Relationship Id="rId3" Type="http://schemas.openxmlformats.org/officeDocument/2006/relationships/image" Target="../media/image1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yassin.khalil@unistra.fr" TargetMode="External"/><Relationship Id="rId3" Type="http://schemas.openxmlformats.org/officeDocument/2006/relationships/image" Target="../media/image1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yassin.khalil@unistra.fr" TargetMode="Externa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yassin.khalil@unistra.fr" TargetMode="External"/><Relationship Id="rId3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"/><Relationship Id="rId3" Type="http://schemas.openxmlformats.org/officeDocument/2006/relationships/hyperlink" Target="mailto:yassin.khalil@unistra.fr" TargetMode="Externa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24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"/><Relationship Id="rId3" Type="http://schemas.openxmlformats.org/officeDocument/2006/relationships/hyperlink" Target="mailto:yassin.khalil@unistra.fr" TargetMode="Externa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yassin.khalil@unistra.fr" TargetMode="Externa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News from the dark, OM vs. DM, Marseille, france - 15/11/2024"/>
          <p:cNvSpPr txBox="1"/>
          <p:nvPr>
            <p:ph type="body" idx="21"/>
          </p:nvPr>
        </p:nvSpPr>
        <p:spPr>
          <a:xfrm>
            <a:off x="1020785" y="1003002"/>
            <a:ext cx="22447504" cy="11619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2500"/>
            </a:lvl1pPr>
          </a:lstStyle>
          <a:p>
            <a:pPr/>
            <a:r>
              <a:t>News from the dark, OM vs. DM, Marseille, france - 15/11/2024</a:t>
            </a:r>
          </a:p>
        </p:txBody>
      </p:sp>
      <p:sp>
        <p:nvSpPr>
          <p:cNvPr id="198" name="Deciphering the dynamics of the Milky Way bar and spiral arms with Gaia"/>
          <p:cNvSpPr txBox="1"/>
          <p:nvPr>
            <p:ph type="ctrTitle"/>
          </p:nvPr>
        </p:nvSpPr>
        <p:spPr>
          <a:xfrm>
            <a:off x="1727200" y="3525500"/>
            <a:ext cx="20929600" cy="2746243"/>
          </a:xfrm>
          <a:prstGeom prst="rect">
            <a:avLst/>
          </a:prstGeom>
        </p:spPr>
        <p:txBody>
          <a:bodyPr/>
          <a:lstStyle/>
          <a:p>
            <a:pPr/>
            <a:r>
              <a:t>Deciphering the dynamics of the Milky Way bar and spiral arms with Gaia </a:t>
            </a:r>
          </a:p>
        </p:txBody>
      </p:sp>
      <p:sp>
        <p:nvSpPr>
          <p:cNvPr id="199" name="PhD candidate:…"/>
          <p:cNvSpPr txBox="1"/>
          <p:nvPr/>
        </p:nvSpPr>
        <p:spPr>
          <a:xfrm>
            <a:off x="5212600" y="7632277"/>
            <a:ext cx="9153508" cy="1365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457675" anchor="ctr">
            <a:normAutofit fontScale="100000" lnSpcReduction="0"/>
          </a:bodyPr>
          <a:lstStyle/>
          <a:p>
            <a:pPr algn="l" defTabSz="502412">
              <a:lnSpc>
                <a:spcPct val="80000"/>
              </a:lnSpc>
              <a:spcBef>
                <a:spcPts val="0"/>
              </a:spcBef>
              <a:defRPr spc="-37" sz="3784">
                <a:solidFill>
                  <a:srgbClr val="227AAE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PhD candidate: </a:t>
            </a:r>
          </a:p>
          <a:p>
            <a:pPr algn="l" defTabSz="502412">
              <a:lnSpc>
                <a:spcPct val="80000"/>
              </a:lnSpc>
              <a:spcBef>
                <a:spcPts val="0"/>
              </a:spcBef>
              <a:defRPr spc="-37" sz="3784">
                <a:solidFill>
                  <a:srgbClr val="227AAE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Supervisor: </a:t>
            </a:r>
          </a:p>
          <a:p>
            <a:pPr algn="l" defTabSz="502412">
              <a:lnSpc>
                <a:spcPct val="80000"/>
              </a:lnSpc>
              <a:spcBef>
                <a:spcPts val="0"/>
              </a:spcBef>
              <a:defRPr spc="-37" sz="3784">
                <a:solidFill>
                  <a:srgbClr val="227AAE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rPr b="1"/>
              <a:t>Yassin Rany Khalil</a:t>
            </a:r>
            <a:br/>
            <a:r>
              <a:rPr b="1"/>
              <a:t>Benoit Famaey            </a:t>
            </a:r>
            <a:r>
              <a:t>              </a:t>
            </a:r>
          </a:p>
        </p:txBody>
      </p:sp>
      <p:grpSp>
        <p:nvGrpSpPr>
          <p:cNvPr id="203" name="Group"/>
          <p:cNvGrpSpPr/>
          <p:nvPr/>
        </p:nvGrpSpPr>
        <p:grpSpPr>
          <a:xfrm>
            <a:off x="5921458" y="10777918"/>
            <a:ext cx="17825296" cy="1837177"/>
            <a:chOff x="0" y="0"/>
            <a:chExt cx="17825294" cy="1837176"/>
          </a:xfrm>
        </p:grpSpPr>
        <p:pic>
          <p:nvPicPr>
            <p:cNvPr id="20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472185" y="165392"/>
              <a:ext cx="6697097" cy="15063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" name="Screenshot 2023-03-19 at 19.44.32.png" descr="Screenshot 2023-03-19 at 19.44.3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665832" y="0"/>
              <a:ext cx="6159463" cy="1837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65392"/>
              <a:ext cx="3975635" cy="15063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2438" y="10878117"/>
            <a:ext cx="1636780" cy="1636779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(Unistra, ObAS)…"/>
          <p:cNvSpPr txBox="1"/>
          <p:nvPr/>
        </p:nvSpPr>
        <p:spPr>
          <a:xfrm>
            <a:off x="8946401" y="7632277"/>
            <a:ext cx="13302438" cy="1365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665121" anchor="ctr">
            <a:normAutofit fontScale="100000" lnSpcReduction="0"/>
          </a:bodyPr>
          <a:lstStyle/>
          <a:p>
            <a:pPr algn="l" defTabSz="508254">
              <a:lnSpc>
                <a:spcPct val="80000"/>
              </a:lnSpc>
              <a:spcBef>
                <a:spcPts val="0"/>
              </a:spcBef>
              <a:defRPr spc="-38" sz="3828">
                <a:solidFill>
                  <a:srgbClr val="227AAE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  <a:p>
            <a:pPr algn="l" defTabSz="508254">
              <a:lnSpc>
                <a:spcPct val="80000"/>
              </a:lnSpc>
              <a:spcBef>
                <a:spcPts val="0"/>
              </a:spcBef>
              <a:defRPr spc="-38" sz="3828">
                <a:solidFill>
                  <a:srgbClr val="227AAE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  <a:p>
            <a:pPr algn="l" defTabSz="508254">
              <a:lnSpc>
                <a:spcPct val="80000"/>
              </a:lnSpc>
              <a:spcBef>
                <a:spcPts val="0"/>
              </a:spcBef>
              <a:defRPr spc="-38" sz="3828">
                <a:solidFill>
                  <a:srgbClr val="227AAE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(Unistra, ObAS)</a:t>
            </a:r>
          </a:p>
          <a:p>
            <a:pPr algn="l" defTabSz="508254">
              <a:lnSpc>
                <a:spcPct val="80000"/>
              </a:lnSpc>
              <a:spcBef>
                <a:spcPts val="0"/>
              </a:spcBef>
              <a:defRPr spc="-38" sz="3828">
                <a:solidFill>
                  <a:srgbClr val="227AAE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(CNRS, ObAS)                      </a:t>
            </a:r>
          </a:p>
        </p:txBody>
      </p:sp>
      <p:pic>
        <p:nvPicPr>
          <p:cNvPr id="206" name="Screenshot 2024-06-02 at 20.40.38.png" descr="Screenshot 2024-06-02 at 20.40.3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14947" y="11278916"/>
            <a:ext cx="2861261" cy="835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Bar mod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 model</a:t>
            </a:r>
          </a:p>
        </p:txBody>
      </p:sp>
      <p:sp>
        <p:nvSpPr>
          <p:cNvPr id="2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8" name="Yassin Rany Khalil, Observatory of Strasbourg, yassin.khalil@unistra.fr"/>
          <p:cNvSpPr txBox="1"/>
          <p:nvPr/>
        </p:nvSpPr>
        <p:spPr>
          <a:xfrm>
            <a:off x="924123" y="12785343"/>
            <a:ext cx="22656801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1" algn="r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pPr>
            <a:r>
              <a:t>Yassin Rany Khalil, Observatory of Strasbourg, </a:t>
            </a:r>
            <a:r>
              <a:rPr u="sng">
                <a:hlinkClick r:id="rId2" invalidUrl="" action="" tgtFrame="" tooltip="" history="1" highlightClick="0" endSnd="0"/>
              </a:rPr>
              <a:t>yassin.khalil@unistra.fr</a:t>
            </a:r>
          </a:p>
        </p:txBody>
      </p:sp>
      <p:grpSp>
        <p:nvGrpSpPr>
          <p:cNvPr id="281" name="Group"/>
          <p:cNvGrpSpPr/>
          <p:nvPr/>
        </p:nvGrpSpPr>
        <p:grpSpPr>
          <a:xfrm>
            <a:off x="1343820" y="1944901"/>
            <a:ext cx="21950813" cy="11294225"/>
            <a:chOff x="0" y="0"/>
            <a:chExt cx="21950812" cy="11294224"/>
          </a:xfrm>
        </p:grpSpPr>
        <p:pic>
          <p:nvPicPr>
            <p:cNvPr id="279" name="bar_zoomed_transparent.png" descr="bar_zoomed_transparent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670033" y="0"/>
              <a:ext cx="11280780" cy="112807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data_zoomed_transparent.png" descr="data_zoomed_transparent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58956"/>
              <a:ext cx="11235267" cy="11235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Bar mod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 model</a:t>
            </a:r>
          </a:p>
        </p:txBody>
      </p:sp>
      <p:sp>
        <p:nvSpPr>
          <p:cNvPr id="2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5" name="Yassin Rany Khalil, Observatory of Strasbourg, yassin.khalil@unistra.fr"/>
          <p:cNvSpPr txBox="1"/>
          <p:nvPr/>
        </p:nvSpPr>
        <p:spPr>
          <a:xfrm>
            <a:off x="924123" y="12785343"/>
            <a:ext cx="22656801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1" algn="r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pPr>
            <a:r>
              <a:t>Yassin Rany Khalil, Observatory of Strasbourg, </a:t>
            </a:r>
            <a:r>
              <a:rPr u="sng">
                <a:hlinkClick r:id="rId2" invalidUrl="" action="" tgtFrame="" tooltip="" history="1" highlightClick="0" endSnd="0"/>
              </a:rPr>
              <a:t>yassin.khalil@unistra.fr</a:t>
            </a:r>
          </a:p>
        </p:txBody>
      </p:sp>
      <p:grpSp>
        <p:nvGrpSpPr>
          <p:cNvPr id="288" name="Group"/>
          <p:cNvGrpSpPr/>
          <p:nvPr/>
        </p:nvGrpSpPr>
        <p:grpSpPr>
          <a:xfrm>
            <a:off x="5540348" y="2514600"/>
            <a:ext cx="12093245" cy="10220696"/>
            <a:chOff x="0" y="0"/>
            <a:chExt cx="12093244" cy="10220695"/>
          </a:xfrm>
        </p:grpSpPr>
        <p:pic>
          <p:nvPicPr>
            <p:cNvPr id="286" name="Figure_10.png" descr="Figure_1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093245" cy="96745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7" name="Caption"/>
            <p:cNvSpPr/>
            <p:nvPr/>
          </p:nvSpPr>
          <p:spPr>
            <a:xfrm>
              <a:off x="0" y="9776195"/>
              <a:ext cx="12093245" cy="4445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53585F"/>
                  </a:solidFill>
                </a:defRPr>
              </a:lvl1pPr>
            </a:lstStyle>
            <a:p>
              <a:pPr/>
              <a:r>
                <a:t>Using Pau Ramos approximation.</a:t>
              </a:r>
            </a:p>
          </p:txBody>
        </p:sp>
      </p:grpSp>
      <p:sp>
        <p:nvSpPr>
          <p:cNvPr id="289" name="Equation"/>
          <p:cNvSpPr txBox="1"/>
          <p:nvPr/>
        </p:nvSpPr>
        <p:spPr>
          <a:xfrm>
            <a:off x="7728238" y="2799411"/>
            <a:ext cx="3895046" cy="43013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60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l</m:t>
                  </m:r>
                  <m:r>
                    <a:rPr xmlns:a="http://schemas.openxmlformats.org/drawingml/2006/main" sz="360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κ</m:t>
                  </m:r>
                  <m:r>
                    <a:rPr xmlns:a="http://schemas.openxmlformats.org/drawingml/2006/main" sz="360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360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60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360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</m:e>
                    <m:sub>
                      <m:r>
                        <a:rPr xmlns:a="http://schemas.openxmlformats.org/drawingml/2006/main" sz="360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xmlns:a="http://schemas.openxmlformats.org/drawingml/2006/main" sz="360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360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sub>
                  </m:sSub>
                  <m:r>
                    <a:rPr xmlns:a="http://schemas.openxmlformats.org/drawingml/2006/main" sz="360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m:rPr>
                      <m:sty m:val="p"/>
                    </m:rPr>
                    <a:rPr xmlns:a="http://schemas.openxmlformats.org/drawingml/2006/main" sz="360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Ω</m:t>
                  </m:r>
                  <m:r>
                    <a:rPr xmlns:a="http://schemas.openxmlformats.org/drawingml/2006/main" sz="360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60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60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3600">
              <a:solidFill>
                <a:srgbClr val="4A4A4A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Bar mod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 model</a:t>
            </a:r>
          </a:p>
        </p:txBody>
      </p:sp>
      <p:sp>
        <p:nvSpPr>
          <p:cNvPr id="2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34141" b="0"/>
          <a:stretch>
            <a:fillRect/>
          </a:stretch>
        </p:blipFill>
        <p:spPr>
          <a:xfrm>
            <a:off x="3380189" y="3273462"/>
            <a:ext cx="18910032" cy="8880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Differential evolution (DE) to search parameters candidates for axisymmetric+bar+spiral arms models…"/>
          <p:cNvSpPr txBox="1"/>
          <p:nvPr>
            <p:ph type="body" sz="half" idx="1"/>
          </p:nvPr>
        </p:nvSpPr>
        <p:spPr>
          <a:xfrm>
            <a:off x="1727200" y="3433071"/>
            <a:ext cx="10385304" cy="9181550"/>
          </a:xfrm>
          <a:prstGeom prst="rect">
            <a:avLst/>
          </a:prstGeom>
        </p:spPr>
        <p:txBody>
          <a:bodyPr numCol="1" spcCol="38100"/>
          <a:lstStyle/>
          <a:p>
            <a:pPr marL="419862" indent="-419862" defTabSz="914400">
              <a:spcBef>
                <a:spcPts val="2000"/>
              </a:spcBef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z="3132"/>
            </a:pPr>
            <a:r>
              <a:t>Differential evolution (DE) to search parameters candidates for axisymmetric+bar+spiral arms models</a:t>
            </a:r>
          </a:p>
          <a:p>
            <a:pPr marL="419862" indent="-419862" defTabSz="914400">
              <a:spcBef>
                <a:spcPts val="2000"/>
              </a:spcBef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z="3132"/>
            </a:pPr>
          </a:p>
          <a:p>
            <a:pPr marL="419862" indent="-419862" defTabSz="914400">
              <a:spcBef>
                <a:spcPts val="2000"/>
              </a:spcBef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z="3132"/>
            </a:pPr>
            <a:r>
              <a:t>Constraints on velocity sign for some points</a:t>
            </a:r>
          </a:p>
          <a:p>
            <a:pPr lvl="2" marL="1259586" indent="-419862" defTabSz="914400">
              <a:spcBef>
                <a:spcPts val="2000"/>
              </a:spcBef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z="3132"/>
            </a:pPr>
            <a:r>
              <a:t>Constrained DE (J. Lampinen 2002 in Scipy)</a:t>
            </a:r>
          </a:p>
          <a:p>
            <a:pPr marL="419862" indent="-419862" defTabSz="914400">
              <a:spcBef>
                <a:spcPts val="2000"/>
              </a:spcBef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z="3132"/>
            </a:pPr>
            <a:r>
              <a:t>Constraints on Sirius at Solar Neighbourhood</a:t>
            </a:r>
          </a:p>
          <a:p>
            <a:pPr marL="419862" indent="-419862" defTabSz="914400">
              <a:spcBef>
                <a:spcPts val="2000"/>
              </a:spcBef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z="3132"/>
            </a:pPr>
            <a:r>
              <a:t>Constraints on </a:t>
            </a:r>
            <a14:m>
              <m:oMath>
                <m:sSub>
                  <m:e>
                    <m:r>
                      <a:rPr xmlns:a="http://schemas.openxmlformats.org/drawingml/2006/main" sz="34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V</m:t>
                    </m:r>
                  </m:e>
                  <m:sub>
                    <m:r>
                      <a:rPr xmlns:a="http://schemas.openxmlformats.org/drawingml/2006/main" sz="34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R</m:t>
                    </m:r>
                  </m:sub>
                </m:sSub>
              </m:oMath>
            </a14:m>
            <a:r>
              <a:t> for 16 points on the disk</a:t>
            </a:r>
          </a:p>
          <a:p>
            <a:pPr marL="419862" indent="-419862" defTabSz="914400">
              <a:spcBef>
                <a:spcPts val="2000"/>
              </a:spcBef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z="3132"/>
            </a:pPr>
            <a:r>
              <a:t>Constraint on DF possible </a:t>
            </a:r>
          </a:p>
          <a:p>
            <a:pPr marL="419862" indent="-419862" defTabSz="914400">
              <a:spcBef>
                <a:spcPts val="2000"/>
              </a:spcBef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z="3132"/>
            </a:pPr>
          </a:p>
          <a:p>
            <a:pPr marL="419862" indent="-419862" defTabSz="914400">
              <a:spcBef>
                <a:spcPts val="2000"/>
              </a:spcBef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z="3132"/>
            </a:pPr>
            <a:r>
              <a:t>Pitch angle: </a:t>
            </a:r>
            <a14:m>
              <m:oMath>
                <m:sSup>
                  <m:e>
                    <m:r>
                      <a:rPr xmlns:a="http://schemas.openxmlformats.org/drawingml/2006/main" sz="34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6</m:t>
                    </m:r>
                  </m:e>
                  <m:sup>
                    <m:r>
                      <a:rPr xmlns:a="http://schemas.openxmlformats.org/drawingml/2006/main" sz="34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∘</m:t>
                    </m:r>
                  </m:sup>
                </m:sSup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&lt;</m:t>
                </m:r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i</m:t>
                </m:r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&lt;</m:t>
                </m:r>
                <m:sSup>
                  <m:e>
                    <m:r>
                      <a:rPr xmlns:a="http://schemas.openxmlformats.org/drawingml/2006/main" sz="34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30</m:t>
                    </m:r>
                  </m:e>
                  <m:sup>
                    <m:r>
                      <a:rPr xmlns:a="http://schemas.openxmlformats.org/drawingml/2006/main" sz="34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∘</m:t>
                    </m:r>
                  </m:sup>
                </m:sSup>
              </m:oMath>
            </a14:m>
          </a:p>
          <a:p>
            <a:pPr marL="419862" indent="-419862" defTabSz="914400">
              <a:spcBef>
                <a:spcPts val="2000"/>
              </a:spcBef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z="3132"/>
            </a:pPr>
            <a:r>
              <a:t>Phase: </a:t>
            </a:r>
            <a14:m>
              <m:oMath>
                <m:sSup>
                  <m:e>
                    <m:r>
                      <a:rPr xmlns:a="http://schemas.openxmlformats.org/drawingml/2006/main" sz="34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0</m:t>
                    </m:r>
                  </m:e>
                  <m:sup>
                    <m:r>
                      <a:rPr xmlns:a="http://schemas.openxmlformats.org/drawingml/2006/main" sz="34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∘</m:t>
                    </m:r>
                  </m:sup>
                </m:sSup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&lt;</m:t>
                </m:r>
                <m:sSub>
                  <m:e>
                    <m:r>
                      <a:rPr xmlns:a="http://schemas.openxmlformats.org/drawingml/2006/main" sz="34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ϕ</m:t>
                    </m:r>
                  </m:e>
                  <m:sub>
                    <m:r>
                      <a:rPr xmlns:a="http://schemas.openxmlformats.org/drawingml/2006/main" sz="34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&lt;</m:t>
                </m:r>
                <m:sSup>
                  <m:e>
                    <m:r>
                      <a:rPr xmlns:a="http://schemas.openxmlformats.org/drawingml/2006/main" sz="34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360</m:t>
                    </m:r>
                  </m:e>
                  <m:sup>
                    <m:r>
                      <a:rPr xmlns:a="http://schemas.openxmlformats.org/drawingml/2006/main" sz="34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∘</m:t>
                    </m:r>
                  </m:sup>
                </m:sSup>
              </m:oMath>
            </a14:m>
          </a:p>
          <a:p>
            <a:pPr marL="419862" indent="-419862" defTabSz="914400">
              <a:spcBef>
                <a:spcPts val="2000"/>
              </a:spcBef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z="3132"/>
            </a:pPr>
            <a:r>
              <a:t>Density contrast: </a:t>
            </a:r>
            <a14:m>
              <m:oMath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0</m:t>
                </m:r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%</m:t>
                </m:r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&lt;</m:t>
                </m:r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δ</m:t>
                </m:r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&lt;</m:t>
                </m:r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35</m:t>
                </m:r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%</m:t>
                </m:r>
              </m:oMath>
            </a14:m>
          </a:p>
          <a:p>
            <a:pPr marL="419862" indent="-419862" defTabSz="914400">
              <a:spcBef>
                <a:spcPts val="2000"/>
              </a:spcBef>
              <a:tabLst>
                <a:tab pos="304800" algn="l"/>
                <a:tab pos="609600" algn="l"/>
                <a:tab pos="927100" algn="l"/>
                <a:tab pos="1231900" algn="l"/>
                <a:tab pos="1536700" algn="l"/>
                <a:tab pos="1854200" algn="l"/>
                <a:tab pos="2159000" algn="l"/>
                <a:tab pos="2463800" algn="l"/>
                <a:tab pos="2781300" algn="l"/>
                <a:tab pos="3086100" algn="l"/>
                <a:tab pos="3390900" algn="l"/>
                <a:tab pos="3708400" algn="l"/>
              </a:tabLst>
              <a:defRPr sz="3132"/>
            </a:pPr>
            <a:r>
              <a:t>Pattern speed </a:t>
            </a:r>
            <a14:m>
              <m:oMath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10</m:t>
                </m:r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&lt;</m:t>
                </m:r>
                <m:r>
                  <m:rPr>
                    <m:sty m:val="p"/>
                  </m:rP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Ω</m:t>
                </m:r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&lt;</m:t>
                </m:r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37</m:t>
                </m:r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k</m:t>
                </m:r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m</m:t>
                </m:r>
                <m:sSup>
                  <m:e>
                    <m:r>
                      <a:rPr xmlns:a="http://schemas.openxmlformats.org/drawingml/2006/main" sz="34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s</m:t>
                    </m:r>
                  </m:e>
                  <m:sup>
                    <m:r>
                      <a:rPr xmlns:a="http://schemas.openxmlformats.org/drawingml/2006/main" sz="34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4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p>
                </m:sSup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k</m:t>
                </m:r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p</m:t>
                </m:r>
                <m:sSup>
                  <m:e>
                    <m:r>
                      <a:rPr xmlns:a="http://schemas.openxmlformats.org/drawingml/2006/main" sz="34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c</m:t>
                    </m:r>
                  </m:e>
                  <m:sup>
                    <m:r>
                      <a:rPr xmlns:a="http://schemas.openxmlformats.org/drawingml/2006/main" sz="34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4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p>
                </m:sSup>
                <m:r>
                  <a:rPr xmlns:a="http://schemas.openxmlformats.org/drawingml/2006/main" sz="34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endParaRPr sz="3600"/>
          </a:p>
        </p:txBody>
      </p:sp>
      <p:sp>
        <p:nvSpPr>
          <p:cNvPr id="2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7" name="Yassin Rany Khalil, Observatory of Strasbourg, yassin.khalil@unistra.fr"/>
          <p:cNvSpPr txBox="1"/>
          <p:nvPr/>
        </p:nvSpPr>
        <p:spPr>
          <a:xfrm>
            <a:off x="924123" y="12785343"/>
            <a:ext cx="22656801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1" algn="r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pPr>
            <a:r>
              <a:t>Yassin Rany Khalil, Observatory of Strasbourg, </a:t>
            </a:r>
            <a:r>
              <a:rPr u="sng">
                <a:hlinkClick r:id="rId2" invalidUrl="" action="" tgtFrame="" tooltip="" history="1" highlightClick="0" endSnd="0"/>
              </a:rPr>
              <a:t>yassin.khalil@unistra.fr</a:t>
            </a:r>
          </a:p>
        </p:txBody>
      </p:sp>
      <p:sp>
        <p:nvSpPr>
          <p:cNvPr id="298" name="Best candidate…"/>
          <p:cNvSpPr txBox="1"/>
          <p:nvPr/>
        </p:nvSpPr>
        <p:spPr>
          <a:xfrm>
            <a:off x="14125392" y="4125848"/>
            <a:ext cx="8937651" cy="703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>
                <a:solidFill>
                  <a:srgbClr val="4A4A4A"/>
                </a:solidFill>
              </a:defRPr>
            </a:pPr>
            <a:r>
              <a:t>Best candidate</a:t>
            </a:r>
          </a:p>
          <a:p>
            <a:pPr lvl="1" marL="9652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>
                <a:solidFill>
                  <a:srgbClr val="4A4A4A"/>
                </a:solidFill>
              </a:defRPr>
            </a:pPr>
            <a:r>
              <a:t>Mode m=2</a:t>
            </a:r>
          </a:p>
          <a:p>
            <a:pPr lvl="2" marL="14478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>
                <a:solidFill>
                  <a:srgbClr val="4A4A4A"/>
                </a:solidFill>
              </a:defRPr>
            </a:pPr>
            <a:r>
              <a:t>Start growing 60 Myr after the Bar</a:t>
            </a:r>
          </a:p>
          <a:p>
            <a:pPr lvl="2" marL="14478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>
                <a:solidFill>
                  <a:srgbClr val="4A4A4A"/>
                </a:solidFill>
              </a:defRPr>
            </a:pPr>
            <a:r>
              <a:t>Contrast of density of about 25%</a:t>
            </a:r>
            <a:br/>
            <a:br/>
            <a:br/>
          </a:p>
          <a:p>
            <a:pPr lvl="1" marL="9652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>
                <a:solidFill>
                  <a:srgbClr val="4A4A4A"/>
                </a:solidFill>
              </a:defRPr>
            </a:pPr>
            <a:r>
              <a:t>Mode m=3 </a:t>
            </a:r>
          </a:p>
          <a:p>
            <a:pPr lvl="2" marL="14478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>
                <a:solidFill>
                  <a:srgbClr val="4A4A4A"/>
                </a:solidFill>
              </a:defRPr>
            </a:pPr>
            <a:r>
              <a:t>Start growing 160 Myr after the Bar</a:t>
            </a:r>
          </a:p>
          <a:p>
            <a:pPr lvl="2" marL="14478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>
                <a:solidFill>
                  <a:srgbClr val="4A4A4A"/>
                </a:solidFill>
              </a:defRPr>
            </a:pPr>
            <a:r>
              <a:t>Contrast of density of about 10%</a:t>
            </a:r>
          </a:p>
        </p:txBody>
      </p:sp>
      <p:sp>
        <p:nvSpPr>
          <p:cNvPr id="299" name="Probing the parameter space"/>
          <p:cNvSpPr txBox="1"/>
          <p:nvPr/>
        </p:nvSpPr>
        <p:spPr>
          <a:xfrm>
            <a:off x="822748" y="1016467"/>
            <a:ext cx="22738504" cy="2314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ct val="80000"/>
              </a:lnSpc>
              <a:spcBef>
                <a:spcPts val="0"/>
              </a:spcBef>
              <a:defRPr spc="-86" sz="8600">
                <a:solidFill>
                  <a:srgbClr val="4A4A4A"/>
                </a:solidFill>
                <a:latin typeface="+mn-lt"/>
                <a:ea typeface="+mn-ea"/>
                <a:cs typeface="+mn-cs"/>
                <a:sym typeface="Publico Headline Black"/>
              </a:defRPr>
            </a:lvl1pPr>
          </a:lstStyle>
          <a:p>
            <a:pPr/>
            <a:r>
              <a:t>Probing the parameter space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Extended velocity fiel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Extended velocity field</a:t>
            </a:r>
          </a:p>
        </p:txBody>
      </p:sp>
      <p:sp>
        <p:nvSpPr>
          <p:cNvPr id="3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3" name="Yassin Rany Khalil, Observatory of Strasbourg, yassin.khalil@unistra.fr"/>
          <p:cNvSpPr txBox="1"/>
          <p:nvPr/>
        </p:nvSpPr>
        <p:spPr>
          <a:xfrm>
            <a:off x="924123" y="12785343"/>
            <a:ext cx="22656801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1" algn="r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pPr>
            <a:r>
              <a:t>Yassin Rany Khalil, Observatory of Strasbourg, </a:t>
            </a:r>
            <a:r>
              <a:rPr u="sng">
                <a:hlinkClick r:id="rId2" invalidUrl="" action="" tgtFrame="" tooltip="" history="1" highlightClick="0" endSnd="0"/>
              </a:rPr>
              <a:t>yassin.khalil@unistra.fr</a:t>
            </a:r>
          </a:p>
        </p:txBody>
      </p:sp>
      <p:sp>
        <p:nvSpPr>
          <p:cNvPr id="304" name="Bar only model"/>
          <p:cNvSpPr txBox="1"/>
          <p:nvPr/>
        </p:nvSpPr>
        <p:spPr>
          <a:xfrm>
            <a:off x="1282645" y="3129597"/>
            <a:ext cx="6778516" cy="657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/>
            </a:lvl1pPr>
          </a:lstStyle>
          <a:p>
            <a:pPr/>
            <a:r>
              <a:t>Bar only model</a:t>
            </a:r>
          </a:p>
        </p:txBody>
      </p:sp>
      <p:sp>
        <p:nvSpPr>
          <p:cNvPr id="305" name="Gaia DR3"/>
          <p:cNvSpPr txBox="1"/>
          <p:nvPr/>
        </p:nvSpPr>
        <p:spPr>
          <a:xfrm>
            <a:off x="8514601" y="3129597"/>
            <a:ext cx="6673821" cy="657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/>
            </a:lvl1pPr>
          </a:lstStyle>
          <a:p>
            <a:pPr/>
            <a:r>
              <a:t>Gaia DR3</a:t>
            </a:r>
          </a:p>
        </p:txBody>
      </p:sp>
      <p:sp>
        <p:nvSpPr>
          <p:cNvPr id="306" name="Bar + 2 spiral arms modes"/>
          <p:cNvSpPr txBox="1"/>
          <p:nvPr/>
        </p:nvSpPr>
        <p:spPr>
          <a:xfrm>
            <a:off x="15641862" y="3129597"/>
            <a:ext cx="6778516" cy="657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/>
            </a:lvl1pPr>
          </a:lstStyle>
          <a:p>
            <a:pPr/>
            <a:r>
              <a:t>Bar + 2 spiral arms modes</a:t>
            </a:r>
          </a:p>
        </p:txBody>
      </p:sp>
      <p:pic>
        <p:nvPicPr>
          <p:cNvPr id="307" name="Figure_4.png" descr="Figure_4.png"/>
          <p:cNvPicPr>
            <a:picLocks noChangeAspect="1"/>
          </p:cNvPicPr>
          <p:nvPr/>
        </p:nvPicPr>
        <p:blipFill>
          <a:blip r:embed="rId3">
            <a:extLst/>
          </a:blip>
          <a:srcRect l="0" t="67220" r="0" b="0"/>
          <a:stretch>
            <a:fillRect/>
          </a:stretch>
        </p:blipFill>
        <p:spPr>
          <a:xfrm>
            <a:off x="-12700" y="3826458"/>
            <a:ext cx="24409232" cy="8001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Local velocity fiel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Local velocity field</a:t>
            </a:r>
          </a:p>
        </p:txBody>
      </p:sp>
      <p:sp>
        <p:nvSpPr>
          <p:cNvPr id="3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1" name="Yassin Rany Khalil, Observatory of Strasbourg, yassin.khalil@unistra.fr"/>
          <p:cNvSpPr txBox="1"/>
          <p:nvPr/>
        </p:nvSpPr>
        <p:spPr>
          <a:xfrm>
            <a:off x="924123" y="12785343"/>
            <a:ext cx="22656801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1" algn="r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pPr>
            <a:r>
              <a:t>Yassin Rany Khalil, Observatory of Strasbourg, </a:t>
            </a:r>
            <a:r>
              <a:rPr u="sng">
                <a:hlinkClick r:id="rId2" invalidUrl="" action="" tgtFrame="" tooltip="" history="1" highlightClick="0" endSnd="0"/>
              </a:rPr>
              <a:t>yassin.khalil@unistra.fr</a:t>
            </a:r>
          </a:p>
        </p:txBody>
      </p:sp>
      <p:grpSp>
        <p:nvGrpSpPr>
          <p:cNvPr id="316" name="Group"/>
          <p:cNvGrpSpPr/>
          <p:nvPr/>
        </p:nvGrpSpPr>
        <p:grpSpPr>
          <a:xfrm>
            <a:off x="-12700" y="3129597"/>
            <a:ext cx="24409408" cy="8917667"/>
            <a:chOff x="0" y="0"/>
            <a:chExt cx="24409407" cy="8917666"/>
          </a:xfrm>
        </p:grpSpPr>
        <p:sp>
          <p:nvSpPr>
            <p:cNvPr id="312" name="Bar only model"/>
            <p:cNvSpPr txBox="1"/>
            <p:nvPr/>
          </p:nvSpPr>
          <p:spPr>
            <a:xfrm>
              <a:off x="1295345" y="0"/>
              <a:ext cx="6749261" cy="657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Bar only model</a:t>
              </a:r>
            </a:p>
          </p:txBody>
        </p:sp>
        <p:sp>
          <p:nvSpPr>
            <p:cNvPr id="313" name="Gaia DR3"/>
            <p:cNvSpPr txBox="1"/>
            <p:nvPr/>
          </p:nvSpPr>
          <p:spPr>
            <a:xfrm>
              <a:off x="8543311" y="0"/>
              <a:ext cx="6749261" cy="657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Gaia DR3</a:t>
              </a:r>
            </a:p>
          </p:txBody>
        </p:sp>
        <p:sp>
          <p:nvSpPr>
            <p:cNvPr id="314" name="Bar + 2 spiral arms modes"/>
            <p:cNvSpPr txBox="1"/>
            <p:nvPr/>
          </p:nvSpPr>
          <p:spPr>
            <a:xfrm>
              <a:off x="15791274" y="0"/>
              <a:ext cx="6636044" cy="657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Bar + 2 spiral arms modes</a:t>
              </a:r>
            </a:p>
          </p:txBody>
        </p:sp>
        <p:pic>
          <p:nvPicPr>
            <p:cNvPr id="315" name="Figure_4.png" descr="Figure_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1466" r="0" b="65757"/>
            <a:stretch>
              <a:fillRect/>
            </a:stretch>
          </p:blipFill>
          <p:spPr>
            <a:xfrm>
              <a:off x="0" y="917287"/>
              <a:ext cx="24409408" cy="80003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Local velocity fiel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Local velocity field</a:t>
            </a:r>
          </a:p>
        </p:txBody>
      </p:sp>
      <p:sp>
        <p:nvSpPr>
          <p:cNvPr id="3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0" name="Yassin Rany Khalil, Observatory of Strasbourg, yassin.khalil@unistra.fr"/>
          <p:cNvSpPr txBox="1"/>
          <p:nvPr/>
        </p:nvSpPr>
        <p:spPr>
          <a:xfrm>
            <a:off x="924123" y="12785343"/>
            <a:ext cx="22656801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1" algn="r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pPr>
            <a:r>
              <a:t>Yassin Rany Khalil, Observatory of Strasbourg, </a:t>
            </a:r>
            <a:r>
              <a:rPr u="sng">
                <a:hlinkClick r:id="rId2" invalidUrl="" action="" tgtFrame="" tooltip="" history="1" highlightClick="0" endSnd="0"/>
              </a:rPr>
              <a:t>yassin.khalil@unistra.fr</a:t>
            </a:r>
          </a:p>
        </p:txBody>
      </p:sp>
      <p:grpSp>
        <p:nvGrpSpPr>
          <p:cNvPr id="325" name="Group"/>
          <p:cNvGrpSpPr/>
          <p:nvPr/>
        </p:nvGrpSpPr>
        <p:grpSpPr>
          <a:xfrm>
            <a:off x="-12700" y="3129597"/>
            <a:ext cx="24409408" cy="8917667"/>
            <a:chOff x="0" y="0"/>
            <a:chExt cx="24409407" cy="8917666"/>
          </a:xfrm>
        </p:grpSpPr>
        <p:sp>
          <p:nvSpPr>
            <p:cNvPr id="321" name="Bar only model"/>
            <p:cNvSpPr txBox="1"/>
            <p:nvPr/>
          </p:nvSpPr>
          <p:spPr>
            <a:xfrm>
              <a:off x="1295345" y="0"/>
              <a:ext cx="6749261" cy="657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Bar only model</a:t>
              </a:r>
            </a:p>
          </p:txBody>
        </p:sp>
        <p:sp>
          <p:nvSpPr>
            <p:cNvPr id="322" name="Gaia DR3"/>
            <p:cNvSpPr txBox="1"/>
            <p:nvPr/>
          </p:nvSpPr>
          <p:spPr>
            <a:xfrm>
              <a:off x="8543311" y="0"/>
              <a:ext cx="6749261" cy="657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Gaia DR3</a:t>
              </a:r>
            </a:p>
          </p:txBody>
        </p:sp>
        <p:sp>
          <p:nvSpPr>
            <p:cNvPr id="323" name="Bar + 2 spiral arms modes"/>
            <p:cNvSpPr txBox="1"/>
            <p:nvPr/>
          </p:nvSpPr>
          <p:spPr>
            <a:xfrm>
              <a:off x="15791274" y="0"/>
              <a:ext cx="6636044" cy="657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Bar + 2 spiral arms modes</a:t>
              </a:r>
            </a:p>
          </p:txBody>
        </p:sp>
        <p:pic>
          <p:nvPicPr>
            <p:cNvPr id="324" name="Figure_4.png" descr="Figure_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1466" r="0" b="65757"/>
            <a:stretch>
              <a:fillRect/>
            </a:stretch>
          </p:blipFill>
          <p:spPr>
            <a:xfrm>
              <a:off x="0" y="917287"/>
              <a:ext cx="24409408" cy="80003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1" name="Group"/>
          <p:cNvGrpSpPr/>
          <p:nvPr/>
        </p:nvGrpSpPr>
        <p:grpSpPr>
          <a:xfrm>
            <a:off x="3966164" y="7052722"/>
            <a:ext cx="4570946" cy="5520044"/>
            <a:chOff x="0" y="0"/>
            <a:chExt cx="4570945" cy="5520042"/>
          </a:xfrm>
        </p:grpSpPr>
        <p:sp>
          <p:nvSpPr>
            <p:cNvPr id="326" name="Shape"/>
            <p:cNvSpPr/>
            <p:nvPr/>
          </p:nvSpPr>
          <p:spPr>
            <a:xfrm rot="21420000">
              <a:off x="17611" y="98989"/>
              <a:ext cx="3803074" cy="772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21600"/>
                  </a:moveTo>
                  <a:cubicBezTo>
                    <a:pt x="2418" y="21600"/>
                    <a:pt x="0" y="16765"/>
                    <a:pt x="0" y="10800"/>
                  </a:cubicBezTo>
                  <a:cubicBezTo>
                    <a:pt x="0" y="4835"/>
                    <a:pt x="2418" y="0"/>
                    <a:pt x="5400" y="0"/>
                  </a:cubicBezTo>
                  <a:lnTo>
                    <a:pt x="16200" y="0"/>
                  </a:lnTo>
                  <a:cubicBezTo>
                    <a:pt x="19182" y="0"/>
                    <a:pt x="21600" y="4835"/>
                    <a:pt x="21600" y="10800"/>
                  </a:cubicBezTo>
                  <a:cubicBezTo>
                    <a:pt x="21600" y="16765"/>
                    <a:pt x="19182" y="21600"/>
                    <a:pt x="16200" y="21600"/>
                  </a:cubicBezTo>
                  <a:lnTo>
                    <a:pt x="5400" y="2160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2700">
                <a:spcBef>
                  <a:spcPts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cap="all" sz="3000">
                  <a:solidFill>
                    <a:srgbClr val="FFFFFF"/>
                  </a:solidFill>
                  <a:latin typeface="Publico Text Roman"/>
                  <a:ea typeface="Publico Text Roman"/>
                  <a:cs typeface="Publico Text Roman"/>
                  <a:sym typeface="Publico Text Roman"/>
                </a:defRPr>
              </a:pPr>
            </a:p>
          </p:txBody>
        </p:sp>
        <p:sp>
          <p:nvSpPr>
            <p:cNvPr id="327" name="Line"/>
            <p:cNvSpPr/>
            <p:nvPr/>
          </p:nvSpPr>
          <p:spPr>
            <a:xfrm flipH="1">
              <a:off x="3496063" y="361281"/>
              <a:ext cx="348578" cy="43774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28" name="Hercules"/>
            <p:cNvSpPr txBox="1"/>
            <p:nvPr/>
          </p:nvSpPr>
          <p:spPr>
            <a:xfrm>
              <a:off x="2066305" y="4690793"/>
              <a:ext cx="2504641" cy="829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Hercules</a:t>
              </a:r>
            </a:p>
          </p:txBody>
        </p:sp>
        <p:sp>
          <p:nvSpPr>
            <p:cNvPr id="329" name="Line"/>
            <p:cNvSpPr/>
            <p:nvPr/>
          </p:nvSpPr>
          <p:spPr>
            <a:xfrm flipH="1">
              <a:off x="3496063" y="361281"/>
              <a:ext cx="348578" cy="43774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30" name="Line"/>
            <p:cNvSpPr/>
            <p:nvPr/>
          </p:nvSpPr>
          <p:spPr>
            <a:xfrm flipH="1">
              <a:off x="3496063" y="361281"/>
              <a:ext cx="348578" cy="43774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7" name="Group"/>
          <p:cNvGrpSpPr/>
          <p:nvPr/>
        </p:nvGrpSpPr>
        <p:grpSpPr>
          <a:xfrm>
            <a:off x="18032872" y="7078357"/>
            <a:ext cx="4570947" cy="5520043"/>
            <a:chOff x="0" y="0"/>
            <a:chExt cx="4570945" cy="5520042"/>
          </a:xfrm>
        </p:grpSpPr>
        <p:sp>
          <p:nvSpPr>
            <p:cNvPr id="332" name="Shape"/>
            <p:cNvSpPr/>
            <p:nvPr/>
          </p:nvSpPr>
          <p:spPr>
            <a:xfrm rot="21420000">
              <a:off x="17611" y="98989"/>
              <a:ext cx="3803074" cy="772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21600"/>
                  </a:moveTo>
                  <a:cubicBezTo>
                    <a:pt x="2418" y="21600"/>
                    <a:pt x="0" y="16765"/>
                    <a:pt x="0" y="10800"/>
                  </a:cubicBezTo>
                  <a:cubicBezTo>
                    <a:pt x="0" y="4835"/>
                    <a:pt x="2418" y="0"/>
                    <a:pt x="5400" y="0"/>
                  </a:cubicBezTo>
                  <a:lnTo>
                    <a:pt x="16200" y="0"/>
                  </a:lnTo>
                  <a:cubicBezTo>
                    <a:pt x="19182" y="0"/>
                    <a:pt x="21600" y="4835"/>
                    <a:pt x="21600" y="10800"/>
                  </a:cubicBezTo>
                  <a:cubicBezTo>
                    <a:pt x="21600" y="16765"/>
                    <a:pt x="19182" y="21600"/>
                    <a:pt x="16200" y="21600"/>
                  </a:cubicBezTo>
                  <a:lnTo>
                    <a:pt x="5400" y="2160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2700">
                <a:spcBef>
                  <a:spcPts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cap="all" sz="3000">
                  <a:solidFill>
                    <a:srgbClr val="FFFFFF"/>
                  </a:solidFill>
                  <a:latin typeface="Publico Text Roman"/>
                  <a:ea typeface="Publico Text Roman"/>
                  <a:cs typeface="Publico Text Roman"/>
                  <a:sym typeface="Publico Text Roman"/>
                </a:defRPr>
              </a:pPr>
            </a:p>
          </p:txBody>
        </p:sp>
        <p:sp>
          <p:nvSpPr>
            <p:cNvPr id="333" name="Line"/>
            <p:cNvSpPr/>
            <p:nvPr/>
          </p:nvSpPr>
          <p:spPr>
            <a:xfrm flipH="1">
              <a:off x="3496063" y="361281"/>
              <a:ext cx="348578" cy="43774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34" name="Hercules"/>
            <p:cNvSpPr txBox="1"/>
            <p:nvPr/>
          </p:nvSpPr>
          <p:spPr>
            <a:xfrm>
              <a:off x="2066305" y="4690793"/>
              <a:ext cx="2504641" cy="829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Hercules</a:t>
              </a:r>
            </a:p>
          </p:txBody>
        </p:sp>
        <p:sp>
          <p:nvSpPr>
            <p:cNvPr id="335" name="Line"/>
            <p:cNvSpPr/>
            <p:nvPr/>
          </p:nvSpPr>
          <p:spPr>
            <a:xfrm flipH="1">
              <a:off x="3496063" y="361281"/>
              <a:ext cx="348578" cy="43774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36" name="Line"/>
            <p:cNvSpPr/>
            <p:nvPr/>
          </p:nvSpPr>
          <p:spPr>
            <a:xfrm flipH="1">
              <a:off x="3496063" y="361281"/>
              <a:ext cx="348578" cy="43774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3" name="Group"/>
          <p:cNvGrpSpPr/>
          <p:nvPr/>
        </p:nvGrpSpPr>
        <p:grpSpPr>
          <a:xfrm>
            <a:off x="10722563" y="7078122"/>
            <a:ext cx="4570947" cy="5520044"/>
            <a:chOff x="0" y="0"/>
            <a:chExt cx="4570945" cy="5520042"/>
          </a:xfrm>
        </p:grpSpPr>
        <p:sp>
          <p:nvSpPr>
            <p:cNvPr id="338" name="Shape"/>
            <p:cNvSpPr/>
            <p:nvPr/>
          </p:nvSpPr>
          <p:spPr>
            <a:xfrm rot="21420000">
              <a:off x="17611" y="98989"/>
              <a:ext cx="3803074" cy="772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21600"/>
                  </a:moveTo>
                  <a:cubicBezTo>
                    <a:pt x="2418" y="21600"/>
                    <a:pt x="0" y="16765"/>
                    <a:pt x="0" y="10800"/>
                  </a:cubicBezTo>
                  <a:cubicBezTo>
                    <a:pt x="0" y="4835"/>
                    <a:pt x="2418" y="0"/>
                    <a:pt x="5400" y="0"/>
                  </a:cubicBezTo>
                  <a:lnTo>
                    <a:pt x="16200" y="0"/>
                  </a:lnTo>
                  <a:cubicBezTo>
                    <a:pt x="19182" y="0"/>
                    <a:pt x="21600" y="4835"/>
                    <a:pt x="21600" y="10800"/>
                  </a:cubicBezTo>
                  <a:cubicBezTo>
                    <a:pt x="21600" y="16765"/>
                    <a:pt x="19182" y="21600"/>
                    <a:pt x="16200" y="21600"/>
                  </a:cubicBezTo>
                  <a:lnTo>
                    <a:pt x="5400" y="2160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2700">
                <a:spcBef>
                  <a:spcPts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cap="all" sz="3000">
                  <a:solidFill>
                    <a:srgbClr val="FFFFFF"/>
                  </a:solidFill>
                  <a:latin typeface="Publico Text Roman"/>
                  <a:ea typeface="Publico Text Roman"/>
                  <a:cs typeface="Publico Text Roman"/>
                  <a:sym typeface="Publico Text Roman"/>
                </a:defRPr>
              </a:pPr>
            </a:p>
          </p:txBody>
        </p:sp>
        <p:sp>
          <p:nvSpPr>
            <p:cNvPr id="339" name="Line"/>
            <p:cNvSpPr/>
            <p:nvPr/>
          </p:nvSpPr>
          <p:spPr>
            <a:xfrm flipH="1">
              <a:off x="3496063" y="361281"/>
              <a:ext cx="348578" cy="43774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40" name="Hercules"/>
            <p:cNvSpPr txBox="1"/>
            <p:nvPr/>
          </p:nvSpPr>
          <p:spPr>
            <a:xfrm>
              <a:off x="2066305" y="4690793"/>
              <a:ext cx="2504641" cy="829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Hercules</a:t>
              </a:r>
            </a:p>
          </p:txBody>
        </p:sp>
        <p:sp>
          <p:nvSpPr>
            <p:cNvPr id="341" name="Line"/>
            <p:cNvSpPr/>
            <p:nvPr/>
          </p:nvSpPr>
          <p:spPr>
            <a:xfrm flipH="1">
              <a:off x="3496063" y="361281"/>
              <a:ext cx="348578" cy="43774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42" name="Line"/>
            <p:cNvSpPr/>
            <p:nvPr/>
          </p:nvSpPr>
          <p:spPr>
            <a:xfrm flipH="1">
              <a:off x="3496063" y="361281"/>
              <a:ext cx="348578" cy="437748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Local velocity fiel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Local velocity field</a:t>
            </a:r>
          </a:p>
        </p:txBody>
      </p:sp>
      <p:sp>
        <p:nvSpPr>
          <p:cNvPr id="3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7" name="Yassin Rany Khalil, Observatory of Strasbourg, yassin.khalil@unistra.fr"/>
          <p:cNvSpPr txBox="1"/>
          <p:nvPr/>
        </p:nvSpPr>
        <p:spPr>
          <a:xfrm>
            <a:off x="924123" y="12785343"/>
            <a:ext cx="22656801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1" algn="r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pPr>
            <a:r>
              <a:t>Yassin Rany Khalil, Observatory of Strasbourg, </a:t>
            </a:r>
            <a:r>
              <a:rPr u="sng">
                <a:hlinkClick r:id="rId2" invalidUrl="" action="" tgtFrame="" tooltip="" history="1" highlightClick="0" endSnd="0"/>
              </a:rPr>
              <a:t>yassin.khalil@unistra.fr</a:t>
            </a:r>
          </a:p>
        </p:txBody>
      </p:sp>
      <p:grpSp>
        <p:nvGrpSpPr>
          <p:cNvPr id="352" name="Group"/>
          <p:cNvGrpSpPr/>
          <p:nvPr/>
        </p:nvGrpSpPr>
        <p:grpSpPr>
          <a:xfrm>
            <a:off x="-12700" y="3129597"/>
            <a:ext cx="24409408" cy="8917667"/>
            <a:chOff x="0" y="0"/>
            <a:chExt cx="24409407" cy="8917666"/>
          </a:xfrm>
        </p:grpSpPr>
        <p:sp>
          <p:nvSpPr>
            <p:cNvPr id="348" name="Bar only model"/>
            <p:cNvSpPr txBox="1"/>
            <p:nvPr/>
          </p:nvSpPr>
          <p:spPr>
            <a:xfrm>
              <a:off x="1295345" y="0"/>
              <a:ext cx="6749261" cy="657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Bar only model</a:t>
              </a:r>
            </a:p>
          </p:txBody>
        </p:sp>
        <p:sp>
          <p:nvSpPr>
            <p:cNvPr id="349" name="Gaia DR3"/>
            <p:cNvSpPr txBox="1"/>
            <p:nvPr/>
          </p:nvSpPr>
          <p:spPr>
            <a:xfrm>
              <a:off x="8543311" y="0"/>
              <a:ext cx="6749261" cy="657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Gaia DR3</a:t>
              </a:r>
            </a:p>
          </p:txBody>
        </p:sp>
        <p:sp>
          <p:nvSpPr>
            <p:cNvPr id="350" name="Bar + 2 spiral arms modes"/>
            <p:cNvSpPr txBox="1"/>
            <p:nvPr/>
          </p:nvSpPr>
          <p:spPr>
            <a:xfrm>
              <a:off x="15791274" y="0"/>
              <a:ext cx="6636044" cy="657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Bar + 2 spiral arms modes</a:t>
              </a:r>
            </a:p>
          </p:txBody>
        </p:sp>
        <p:pic>
          <p:nvPicPr>
            <p:cNvPr id="351" name="Figure_4.png" descr="Figure_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1466" r="0" b="65757"/>
            <a:stretch>
              <a:fillRect/>
            </a:stretch>
          </p:blipFill>
          <p:spPr>
            <a:xfrm>
              <a:off x="0" y="917287"/>
              <a:ext cx="24409408" cy="80003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6" name="Group"/>
          <p:cNvGrpSpPr/>
          <p:nvPr/>
        </p:nvGrpSpPr>
        <p:grpSpPr>
          <a:xfrm>
            <a:off x="3305506" y="2653807"/>
            <a:ext cx="6021889" cy="4880775"/>
            <a:chOff x="0" y="0"/>
            <a:chExt cx="6021887" cy="4880773"/>
          </a:xfrm>
        </p:grpSpPr>
        <p:sp>
          <p:nvSpPr>
            <p:cNvPr id="353" name="Shape"/>
            <p:cNvSpPr/>
            <p:nvPr/>
          </p:nvSpPr>
          <p:spPr>
            <a:xfrm rot="20820000">
              <a:off x="39249" y="3811858"/>
              <a:ext cx="3220375" cy="715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21600"/>
                  </a:moveTo>
                  <a:cubicBezTo>
                    <a:pt x="2418" y="21600"/>
                    <a:pt x="0" y="16765"/>
                    <a:pt x="0" y="10800"/>
                  </a:cubicBezTo>
                  <a:cubicBezTo>
                    <a:pt x="0" y="4835"/>
                    <a:pt x="2418" y="0"/>
                    <a:pt x="5400" y="0"/>
                  </a:cubicBezTo>
                  <a:lnTo>
                    <a:pt x="16200" y="0"/>
                  </a:lnTo>
                  <a:cubicBezTo>
                    <a:pt x="19182" y="0"/>
                    <a:pt x="21600" y="4835"/>
                    <a:pt x="21600" y="10800"/>
                  </a:cubicBezTo>
                  <a:cubicBezTo>
                    <a:pt x="21600" y="16765"/>
                    <a:pt x="19182" y="21600"/>
                    <a:pt x="16200" y="21600"/>
                  </a:cubicBezTo>
                  <a:lnTo>
                    <a:pt x="5400" y="2160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2700">
                <a:spcBef>
                  <a:spcPts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cap="all" sz="3000">
                  <a:solidFill>
                    <a:srgbClr val="FFFFFF"/>
                  </a:solidFill>
                  <a:latin typeface="Publico Text Roman"/>
                  <a:ea typeface="Publico Text Roman"/>
                  <a:cs typeface="Publico Text Roman"/>
                  <a:sym typeface="Publico Text Roman"/>
                </a:defRPr>
              </a:pPr>
            </a:p>
          </p:txBody>
        </p:sp>
        <p:sp>
          <p:nvSpPr>
            <p:cNvPr id="354" name="Line"/>
            <p:cNvSpPr/>
            <p:nvPr/>
          </p:nvSpPr>
          <p:spPr>
            <a:xfrm flipV="1">
              <a:off x="3236925" y="728507"/>
              <a:ext cx="970215" cy="298675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55" name="Hyades"/>
            <p:cNvSpPr txBox="1"/>
            <p:nvPr/>
          </p:nvSpPr>
          <p:spPr>
            <a:xfrm>
              <a:off x="3517247" y="0"/>
              <a:ext cx="2504641" cy="829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Hyades</a:t>
              </a:r>
            </a:p>
          </p:txBody>
        </p:sp>
      </p:grpSp>
      <p:grpSp>
        <p:nvGrpSpPr>
          <p:cNvPr id="360" name="Group"/>
          <p:cNvGrpSpPr/>
          <p:nvPr/>
        </p:nvGrpSpPr>
        <p:grpSpPr>
          <a:xfrm>
            <a:off x="17687427" y="2679207"/>
            <a:ext cx="6021889" cy="4880775"/>
            <a:chOff x="0" y="0"/>
            <a:chExt cx="6021887" cy="4880773"/>
          </a:xfrm>
        </p:grpSpPr>
        <p:sp>
          <p:nvSpPr>
            <p:cNvPr id="357" name="Shape"/>
            <p:cNvSpPr/>
            <p:nvPr/>
          </p:nvSpPr>
          <p:spPr>
            <a:xfrm rot="20820000">
              <a:off x="39249" y="3811858"/>
              <a:ext cx="3220375" cy="715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21600"/>
                  </a:moveTo>
                  <a:cubicBezTo>
                    <a:pt x="2418" y="21600"/>
                    <a:pt x="0" y="16765"/>
                    <a:pt x="0" y="10800"/>
                  </a:cubicBezTo>
                  <a:cubicBezTo>
                    <a:pt x="0" y="4835"/>
                    <a:pt x="2418" y="0"/>
                    <a:pt x="5400" y="0"/>
                  </a:cubicBezTo>
                  <a:lnTo>
                    <a:pt x="16200" y="0"/>
                  </a:lnTo>
                  <a:cubicBezTo>
                    <a:pt x="19182" y="0"/>
                    <a:pt x="21600" y="4835"/>
                    <a:pt x="21600" y="10800"/>
                  </a:cubicBezTo>
                  <a:cubicBezTo>
                    <a:pt x="21600" y="16765"/>
                    <a:pt x="19182" y="21600"/>
                    <a:pt x="16200" y="21600"/>
                  </a:cubicBezTo>
                  <a:lnTo>
                    <a:pt x="5400" y="2160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2700">
                <a:spcBef>
                  <a:spcPts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cap="all" sz="3000">
                  <a:solidFill>
                    <a:srgbClr val="FFFFFF"/>
                  </a:solidFill>
                  <a:latin typeface="Publico Text Roman"/>
                  <a:ea typeface="Publico Text Roman"/>
                  <a:cs typeface="Publico Text Roman"/>
                  <a:sym typeface="Publico Text Roman"/>
                </a:defRPr>
              </a:pPr>
            </a:p>
          </p:txBody>
        </p:sp>
        <p:sp>
          <p:nvSpPr>
            <p:cNvPr id="358" name="Line"/>
            <p:cNvSpPr/>
            <p:nvPr/>
          </p:nvSpPr>
          <p:spPr>
            <a:xfrm flipV="1">
              <a:off x="3236925" y="728507"/>
              <a:ext cx="970215" cy="298675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59" name="Hyades"/>
            <p:cNvSpPr txBox="1"/>
            <p:nvPr/>
          </p:nvSpPr>
          <p:spPr>
            <a:xfrm>
              <a:off x="3517247" y="0"/>
              <a:ext cx="2504641" cy="829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Hyades</a:t>
              </a:r>
            </a:p>
          </p:txBody>
        </p:sp>
      </p:grpSp>
      <p:grpSp>
        <p:nvGrpSpPr>
          <p:cNvPr id="364" name="Group"/>
          <p:cNvGrpSpPr/>
          <p:nvPr/>
        </p:nvGrpSpPr>
        <p:grpSpPr>
          <a:xfrm>
            <a:off x="10455607" y="2691907"/>
            <a:ext cx="6021889" cy="4880775"/>
            <a:chOff x="0" y="0"/>
            <a:chExt cx="6021887" cy="4880773"/>
          </a:xfrm>
        </p:grpSpPr>
        <p:sp>
          <p:nvSpPr>
            <p:cNvPr id="361" name="Shape"/>
            <p:cNvSpPr/>
            <p:nvPr/>
          </p:nvSpPr>
          <p:spPr>
            <a:xfrm rot="20820000">
              <a:off x="39249" y="3811858"/>
              <a:ext cx="3220375" cy="715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21600"/>
                  </a:moveTo>
                  <a:cubicBezTo>
                    <a:pt x="2418" y="21600"/>
                    <a:pt x="0" y="16765"/>
                    <a:pt x="0" y="10800"/>
                  </a:cubicBezTo>
                  <a:cubicBezTo>
                    <a:pt x="0" y="4835"/>
                    <a:pt x="2418" y="0"/>
                    <a:pt x="5400" y="0"/>
                  </a:cubicBezTo>
                  <a:lnTo>
                    <a:pt x="16200" y="0"/>
                  </a:lnTo>
                  <a:cubicBezTo>
                    <a:pt x="19182" y="0"/>
                    <a:pt x="21600" y="4835"/>
                    <a:pt x="21600" y="10800"/>
                  </a:cubicBezTo>
                  <a:cubicBezTo>
                    <a:pt x="21600" y="16765"/>
                    <a:pt x="19182" y="21600"/>
                    <a:pt x="16200" y="21600"/>
                  </a:cubicBezTo>
                  <a:lnTo>
                    <a:pt x="5400" y="2160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2700">
                <a:spcBef>
                  <a:spcPts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cap="all" sz="3000">
                  <a:solidFill>
                    <a:srgbClr val="FFFFFF"/>
                  </a:solidFill>
                  <a:latin typeface="Publico Text Roman"/>
                  <a:ea typeface="Publico Text Roman"/>
                  <a:cs typeface="Publico Text Roman"/>
                  <a:sym typeface="Publico Text Roman"/>
                </a:defRPr>
              </a:pPr>
            </a:p>
          </p:txBody>
        </p:sp>
        <p:sp>
          <p:nvSpPr>
            <p:cNvPr id="362" name="Line"/>
            <p:cNvSpPr/>
            <p:nvPr/>
          </p:nvSpPr>
          <p:spPr>
            <a:xfrm flipV="1">
              <a:off x="3236925" y="728507"/>
              <a:ext cx="970215" cy="298675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63" name="Hyades"/>
            <p:cNvSpPr txBox="1"/>
            <p:nvPr/>
          </p:nvSpPr>
          <p:spPr>
            <a:xfrm>
              <a:off x="3517247" y="0"/>
              <a:ext cx="2504641" cy="829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Hyades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Local velocity fiel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Local velocity field</a:t>
            </a:r>
          </a:p>
        </p:txBody>
      </p:sp>
      <p:sp>
        <p:nvSpPr>
          <p:cNvPr id="3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8" name="Yassin Rany Khalil, Observatory of Strasbourg, yassin.khalil@unistra.fr"/>
          <p:cNvSpPr txBox="1"/>
          <p:nvPr/>
        </p:nvSpPr>
        <p:spPr>
          <a:xfrm>
            <a:off x="924123" y="12785343"/>
            <a:ext cx="22656801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1" algn="r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pPr>
            <a:r>
              <a:t>Yassin Rany Khalil, Observatory of Strasbourg, </a:t>
            </a:r>
            <a:r>
              <a:rPr u="sng">
                <a:hlinkClick r:id="rId2" invalidUrl="" action="" tgtFrame="" tooltip="" history="1" highlightClick="0" endSnd="0"/>
              </a:rPr>
              <a:t>yassin.khalil@unistra.fr</a:t>
            </a:r>
          </a:p>
        </p:txBody>
      </p:sp>
      <p:grpSp>
        <p:nvGrpSpPr>
          <p:cNvPr id="373" name="Group"/>
          <p:cNvGrpSpPr/>
          <p:nvPr/>
        </p:nvGrpSpPr>
        <p:grpSpPr>
          <a:xfrm>
            <a:off x="-12700" y="3129597"/>
            <a:ext cx="24409408" cy="8917667"/>
            <a:chOff x="0" y="0"/>
            <a:chExt cx="24409407" cy="8917666"/>
          </a:xfrm>
        </p:grpSpPr>
        <p:sp>
          <p:nvSpPr>
            <p:cNvPr id="369" name="Bar only model"/>
            <p:cNvSpPr txBox="1"/>
            <p:nvPr/>
          </p:nvSpPr>
          <p:spPr>
            <a:xfrm>
              <a:off x="1295345" y="0"/>
              <a:ext cx="6749261" cy="657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Bar only model</a:t>
              </a:r>
            </a:p>
          </p:txBody>
        </p:sp>
        <p:sp>
          <p:nvSpPr>
            <p:cNvPr id="370" name="Gaia DR3"/>
            <p:cNvSpPr txBox="1"/>
            <p:nvPr/>
          </p:nvSpPr>
          <p:spPr>
            <a:xfrm>
              <a:off x="8543311" y="0"/>
              <a:ext cx="6749261" cy="657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Gaia DR3</a:t>
              </a:r>
            </a:p>
          </p:txBody>
        </p:sp>
        <p:sp>
          <p:nvSpPr>
            <p:cNvPr id="371" name="Bar + 2 spiral arms modes"/>
            <p:cNvSpPr txBox="1"/>
            <p:nvPr/>
          </p:nvSpPr>
          <p:spPr>
            <a:xfrm>
              <a:off x="15791274" y="0"/>
              <a:ext cx="6636044" cy="657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Bar + 2 spiral arms modes</a:t>
              </a:r>
            </a:p>
          </p:txBody>
        </p:sp>
        <p:pic>
          <p:nvPicPr>
            <p:cNvPr id="372" name="Figure_4.png" descr="Figure_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1466" r="0" b="65757"/>
            <a:stretch>
              <a:fillRect/>
            </a:stretch>
          </p:blipFill>
          <p:spPr>
            <a:xfrm>
              <a:off x="0" y="917287"/>
              <a:ext cx="24409408" cy="80003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7" name="Group"/>
          <p:cNvGrpSpPr/>
          <p:nvPr/>
        </p:nvGrpSpPr>
        <p:grpSpPr>
          <a:xfrm>
            <a:off x="-452384" y="2284960"/>
            <a:ext cx="5999444" cy="4540535"/>
            <a:chOff x="0" y="0"/>
            <a:chExt cx="5999443" cy="4540534"/>
          </a:xfrm>
        </p:grpSpPr>
        <p:sp>
          <p:nvSpPr>
            <p:cNvPr id="374" name="Shape"/>
            <p:cNvSpPr/>
            <p:nvPr/>
          </p:nvSpPr>
          <p:spPr>
            <a:xfrm rot="20940000">
              <a:off x="3478907" y="3465329"/>
              <a:ext cx="2462244" cy="8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21600"/>
                  </a:moveTo>
                  <a:cubicBezTo>
                    <a:pt x="2418" y="21600"/>
                    <a:pt x="0" y="16765"/>
                    <a:pt x="0" y="10800"/>
                  </a:cubicBezTo>
                  <a:cubicBezTo>
                    <a:pt x="0" y="4835"/>
                    <a:pt x="2418" y="0"/>
                    <a:pt x="5400" y="0"/>
                  </a:cubicBezTo>
                  <a:lnTo>
                    <a:pt x="16200" y="0"/>
                  </a:lnTo>
                  <a:cubicBezTo>
                    <a:pt x="19182" y="0"/>
                    <a:pt x="21600" y="4835"/>
                    <a:pt x="21600" y="10800"/>
                  </a:cubicBezTo>
                  <a:cubicBezTo>
                    <a:pt x="21600" y="16765"/>
                    <a:pt x="19182" y="21600"/>
                    <a:pt x="16200" y="21600"/>
                  </a:cubicBezTo>
                  <a:lnTo>
                    <a:pt x="5400" y="2160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2700">
                <a:spcBef>
                  <a:spcPts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cap="all" sz="3000">
                  <a:solidFill>
                    <a:srgbClr val="FFFFFF"/>
                  </a:solidFill>
                  <a:latin typeface="Publico Text Roman"/>
                  <a:ea typeface="Publico Text Roman"/>
                  <a:cs typeface="Publico Text Roman"/>
                  <a:sym typeface="Publico Text Roman"/>
                </a:defRPr>
              </a:pPr>
            </a:p>
          </p:txBody>
        </p:sp>
        <p:sp>
          <p:nvSpPr>
            <p:cNvPr id="375" name="Line"/>
            <p:cNvSpPr/>
            <p:nvPr/>
          </p:nvSpPr>
          <p:spPr>
            <a:xfrm>
              <a:off x="2506653" y="414624"/>
              <a:ext cx="1815081" cy="307409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76" name="Sirius"/>
            <p:cNvSpPr txBox="1"/>
            <p:nvPr/>
          </p:nvSpPr>
          <p:spPr>
            <a:xfrm>
              <a:off x="0" y="0"/>
              <a:ext cx="2504641" cy="829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Sirius</a:t>
              </a:r>
            </a:p>
          </p:txBody>
        </p:sp>
      </p:grpSp>
      <p:grpSp>
        <p:nvGrpSpPr>
          <p:cNvPr id="381" name="Group"/>
          <p:cNvGrpSpPr/>
          <p:nvPr/>
        </p:nvGrpSpPr>
        <p:grpSpPr>
          <a:xfrm>
            <a:off x="6462387" y="2284960"/>
            <a:ext cx="5999444" cy="4540535"/>
            <a:chOff x="0" y="0"/>
            <a:chExt cx="5999443" cy="4540534"/>
          </a:xfrm>
        </p:grpSpPr>
        <p:sp>
          <p:nvSpPr>
            <p:cNvPr id="378" name="Shape"/>
            <p:cNvSpPr/>
            <p:nvPr/>
          </p:nvSpPr>
          <p:spPr>
            <a:xfrm rot="20940000">
              <a:off x="3478907" y="3465329"/>
              <a:ext cx="2462244" cy="8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21600"/>
                  </a:moveTo>
                  <a:cubicBezTo>
                    <a:pt x="2418" y="21600"/>
                    <a:pt x="0" y="16765"/>
                    <a:pt x="0" y="10800"/>
                  </a:cubicBezTo>
                  <a:cubicBezTo>
                    <a:pt x="0" y="4835"/>
                    <a:pt x="2418" y="0"/>
                    <a:pt x="5400" y="0"/>
                  </a:cubicBezTo>
                  <a:lnTo>
                    <a:pt x="16200" y="0"/>
                  </a:lnTo>
                  <a:cubicBezTo>
                    <a:pt x="19182" y="0"/>
                    <a:pt x="21600" y="4835"/>
                    <a:pt x="21600" y="10800"/>
                  </a:cubicBezTo>
                  <a:cubicBezTo>
                    <a:pt x="21600" y="16765"/>
                    <a:pt x="19182" y="21600"/>
                    <a:pt x="16200" y="21600"/>
                  </a:cubicBezTo>
                  <a:lnTo>
                    <a:pt x="5400" y="2160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2700">
                <a:spcBef>
                  <a:spcPts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cap="all" sz="3000">
                  <a:solidFill>
                    <a:srgbClr val="FFFFFF"/>
                  </a:solidFill>
                  <a:latin typeface="Publico Text Roman"/>
                  <a:ea typeface="Publico Text Roman"/>
                  <a:cs typeface="Publico Text Roman"/>
                  <a:sym typeface="Publico Text Roman"/>
                </a:defRPr>
              </a:pPr>
            </a:p>
          </p:txBody>
        </p:sp>
        <p:sp>
          <p:nvSpPr>
            <p:cNvPr id="379" name="Line"/>
            <p:cNvSpPr/>
            <p:nvPr/>
          </p:nvSpPr>
          <p:spPr>
            <a:xfrm>
              <a:off x="2506653" y="414624"/>
              <a:ext cx="1815081" cy="307409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80" name="Sirius"/>
            <p:cNvSpPr txBox="1"/>
            <p:nvPr/>
          </p:nvSpPr>
          <p:spPr>
            <a:xfrm>
              <a:off x="0" y="0"/>
              <a:ext cx="2504641" cy="829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Sirius</a:t>
              </a:r>
            </a:p>
          </p:txBody>
        </p:sp>
      </p:grpSp>
      <p:grpSp>
        <p:nvGrpSpPr>
          <p:cNvPr id="385" name="Group"/>
          <p:cNvGrpSpPr/>
          <p:nvPr/>
        </p:nvGrpSpPr>
        <p:grpSpPr>
          <a:xfrm>
            <a:off x="13767382" y="2284960"/>
            <a:ext cx="5999444" cy="4540535"/>
            <a:chOff x="0" y="0"/>
            <a:chExt cx="5999443" cy="4540534"/>
          </a:xfrm>
        </p:grpSpPr>
        <p:sp>
          <p:nvSpPr>
            <p:cNvPr id="382" name="Shape"/>
            <p:cNvSpPr/>
            <p:nvPr/>
          </p:nvSpPr>
          <p:spPr>
            <a:xfrm rot="20940000">
              <a:off x="3478907" y="3465329"/>
              <a:ext cx="2462244" cy="84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21600"/>
                  </a:moveTo>
                  <a:cubicBezTo>
                    <a:pt x="2418" y="21600"/>
                    <a:pt x="0" y="16765"/>
                    <a:pt x="0" y="10800"/>
                  </a:cubicBezTo>
                  <a:cubicBezTo>
                    <a:pt x="0" y="4835"/>
                    <a:pt x="2418" y="0"/>
                    <a:pt x="5400" y="0"/>
                  </a:cubicBezTo>
                  <a:lnTo>
                    <a:pt x="16200" y="0"/>
                  </a:lnTo>
                  <a:cubicBezTo>
                    <a:pt x="19182" y="0"/>
                    <a:pt x="21600" y="4835"/>
                    <a:pt x="21600" y="10800"/>
                  </a:cubicBezTo>
                  <a:cubicBezTo>
                    <a:pt x="21600" y="16765"/>
                    <a:pt x="19182" y="21600"/>
                    <a:pt x="16200" y="21600"/>
                  </a:cubicBezTo>
                  <a:lnTo>
                    <a:pt x="5400" y="2160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2700">
                <a:spcBef>
                  <a:spcPts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cap="all" sz="3000">
                  <a:solidFill>
                    <a:srgbClr val="FFFFFF"/>
                  </a:solidFill>
                  <a:latin typeface="Publico Text Roman"/>
                  <a:ea typeface="Publico Text Roman"/>
                  <a:cs typeface="Publico Text Roman"/>
                  <a:sym typeface="Publico Text Roman"/>
                </a:defRPr>
              </a:pPr>
            </a:p>
          </p:txBody>
        </p:sp>
        <p:sp>
          <p:nvSpPr>
            <p:cNvPr id="383" name="Line"/>
            <p:cNvSpPr/>
            <p:nvPr/>
          </p:nvSpPr>
          <p:spPr>
            <a:xfrm>
              <a:off x="2506653" y="414624"/>
              <a:ext cx="1815081" cy="307409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84" name="Sirius"/>
            <p:cNvSpPr txBox="1"/>
            <p:nvPr/>
          </p:nvSpPr>
          <p:spPr>
            <a:xfrm>
              <a:off x="0" y="0"/>
              <a:ext cx="2504641" cy="829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Sirius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Local velocity fiel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Local velocity field</a:t>
            </a:r>
          </a:p>
        </p:txBody>
      </p:sp>
      <p:sp>
        <p:nvSpPr>
          <p:cNvPr id="3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9" name="Yassin Rany Khalil, Observatory of Strasbourg, yassin.khalil@unistra.fr"/>
          <p:cNvSpPr txBox="1"/>
          <p:nvPr/>
        </p:nvSpPr>
        <p:spPr>
          <a:xfrm>
            <a:off x="924123" y="12785343"/>
            <a:ext cx="22656801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1" algn="r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pPr>
            <a:r>
              <a:t>Yassin Rany Khalil, Observatory of Strasbourg, </a:t>
            </a:r>
            <a:r>
              <a:rPr u="sng">
                <a:hlinkClick r:id="rId2" invalidUrl="" action="" tgtFrame="" tooltip="" history="1" highlightClick="0" endSnd="0"/>
              </a:rPr>
              <a:t>yassin.khalil@unistra.fr</a:t>
            </a:r>
          </a:p>
        </p:txBody>
      </p:sp>
      <p:sp>
        <p:nvSpPr>
          <p:cNvPr id="390" name="Bar only model"/>
          <p:cNvSpPr txBox="1"/>
          <p:nvPr/>
        </p:nvSpPr>
        <p:spPr>
          <a:xfrm>
            <a:off x="1282645" y="3129597"/>
            <a:ext cx="6406039" cy="657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/>
            </a:lvl1pPr>
          </a:lstStyle>
          <a:p>
            <a:pPr/>
            <a:r>
              <a:t>Bar only model</a:t>
            </a:r>
          </a:p>
        </p:txBody>
      </p:sp>
      <p:sp>
        <p:nvSpPr>
          <p:cNvPr id="391" name="Gaia DR3"/>
          <p:cNvSpPr txBox="1"/>
          <p:nvPr/>
        </p:nvSpPr>
        <p:spPr>
          <a:xfrm>
            <a:off x="8281601" y="3129597"/>
            <a:ext cx="6406039" cy="657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/>
            </a:lvl1pPr>
          </a:lstStyle>
          <a:p>
            <a:pPr/>
            <a:r>
              <a:t>Gaia DR3</a:t>
            </a:r>
          </a:p>
        </p:txBody>
      </p:sp>
      <p:sp>
        <p:nvSpPr>
          <p:cNvPr id="392" name="Bar + 2 spiral arms modes"/>
          <p:cNvSpPr txBox="1"/>
          <p:nvPr/>
        </p:nvSpPr>
        <p:spPr>
          <a:xfrm>
            <a:off x="15280557" y="3129597"/>
            <a:ext cx="6406038" cy="657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/>
            </a:lvl1pPr>
          </a:lstStyle>
          <a:p>
            <a:pPr/>
            <a:r>
              <a:t>Bar + 2 spiral arms modes</a:t>
            </a:r>
          </a:p>
        </p:txBody>
      </p:sp>
      <p:pic>
        <p:nvPicPr>
          <p:cNvPr id="393" name="Figure_4.png" descr="Figure_4.png"/>
          <p:cNvPicPr>
            <a:picLocks noChangeAspect="1"/>
          </p:cNvPicPr>
          <p:nvPr/>
        </p:nvPicPr>
        <p:blipFill>
          <a:blip r:embed="rId3">
            <a:extLst/>
          </a:blip>
          <a:srcRect l="0" t="33636" r="0" b="32528"/>
          <a:stretch>
            <a:fillRect/>
          </a:stretch>
        </p:blipFill>
        <p:spPr>
          <a:xfrm>
            <a:off x="322494" y="3678704"/>
            <a:ext cx="24048179" cy="813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aia mission sample: Velocity fiel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Gaia mission sample: Velocity fields</a:t>
            </a:r>
          </a:p>
        </p:txBody>
      </p:sp>
      <p:sp>
        <p:nvSpPr>
          <p:cNvPr id="209" name="Slide Number"/>
          <p:cNvSpPr txBox="1"/>
          <p:nvPr>
            <p:ph type="sldNum" sz="quarter" idx="2"/>
          </p:nvPr>
        </p:nvSpPr>
        <p:spPr>
          <a:xfrm>
            <a:off x="12069508" y="13030199"/>
            <a:ext cx="250318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0" name="data_full.png" descr="data_fu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921000"/>
            <a:ext cx="243840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Yassin Rany Khalil, Observatory of Strasbourg, yassin.khalil@unistra.fr"/>
          <p:cNvSpPr txBox="1"/>
          <p:nvPr/>
        </p:nvSpPr>
        <p:spPr>
          <a:xfrm>
            <a:off x="924123" y="12785343"/>
            <a:ext cx="22656801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1" algn="r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pPr>
            <a:r>
              <a:t>Yassin Rany Khalil, Observatory of Strasbourg, </a:t>
            </a:r>
            <a:r>
              <a:rPr u="sng">
                <a:hlinkClick r:id="rId3" invalidUrl="" action="" tgtFrame="" tooltip="" history="1" highlightClick="0" endSnd="0"/>
              </a:rPr>
              <a:t>yassin.khalil@unistra.fr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Milky Way disk: Median radial veloc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Milky Way disk: Median radial velocity</a:t>
            </a:r>
          </a:p>
        </p:txBody>
      </p:sp>
      <p:sp>
        <p:nvSpPr>
          <p:cNvPr id="3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7" name="Yassin Rany Khalil, Observatory of Strasbourg, yassin.khalil@unistra.fr"/>
          <p:cNvSpPr txBox="1"/>
          <p:nvPr/>
        </p:nvSpPr>
        <p:spPr>
          <a:xfrm>
            <a:off x="924123" y="12785343"/>
            <a:ext cx="22656801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1" algn="r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pPr>
            <a:r>
              <a:t>Yassin Rany Khalil, Observatory of Strasbourg, </a:t>
            </a:r>
            <a:r>
              <a:rPr u="sng">
                <a:hlinkClick r:id="rId2" invalidUrl="" action="" tgtFrame="" tooltip="" history="1" highlightClick="0" endSnd="0"/>
              </a:rPr>
              <a:t>yassin.khalil@unistra.fr</a:t>
            </a:r>
          </a:p>
        </p:txBody>
      </p:sp>
      <p:pic>
        <p:nvPicPr>
          <p:cNvPr id="398" name="Figure_5.png" descr="Figure_5.png"/>
          <p:cNvPicPr>
            <a:picLocks noChangeAspect="1"/>
          </p:cNvPicPr>
          <p:nvPr/>
        </p:nvPicPr>
        <p:blipFill>
          <a:blip r:embed="rId3">
            <a:extLst/>
          </a:blip>
          <a:srcRect l="0" t="0" r="46392" b="0"/>
          <a:stretch>
            <a:fillRect/>
          </a:stretch>
        </p:blipFill>
        <p:spPr>
          <a:xfrm>
            <a:off x="5888831" y="2625328"/>
            <a:ext cx="12606399" cy="10224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osition of the spiral ar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Position of the spiral arms</a:t>
            </a:r>
          </a:p>
        </p:txBody>
      </p:sp>
      <p:sp>
        <p:nvSpPr>
          <p:cNvPr id="4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2" name="Yassin Rany Khalil, Observatory of Strasbourg, yassin.khalil@unistra.fr"/>
          <p:cNvSpPr txBox="1"/>
          <p:nvPr/>
        </p:nvSpPr>
        <p:spPr>
          <a:xfrm>
            <a:off x="924123" y="12785343"/>
            <a:ext cx="22656801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1" algn="r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pPr>
            <a:r>
              <a:t>Yassin Rany Khalil, Observatory of Strasbourg, </a:t>
            </a:r>
            <a:r>
              <a:rPr u="sng">
                <a:hlinkClick r:id="rId2" invalidUrl="" action="" tgtFrame="" tooltip="" history="1" highlightClick="0" endSnd="0"/>
              </a:rPr>
              <a:t>yassin.khalil@unistra.fr</a:t>
            </a:r>
          </a:p>
        </p:txBody>
      </p:sp>
      <p:pic>
        <p:nvPicPr>
          <p:cNvPr id="403" name="Figure_5.png" descr="Figure_5.png"/>
          <p:cNvPicPr>
            <a:picLocks noChangeAspect="1"/>
          </p:cNvPicPr>
          <p:nvPr/>
        </p:nvPicPr>
        <p:blipFill>
          <a:blip r:embed="rId3">
            <a:extLst/>
          </a:blip>
          <a:srcRect l="53549" t="0" r="0" b="0"/>
          <a:stretch>
            <a:fillRect/>
          </a:stretch>
        </p:blipFill>
        <p:spPr>
          <a:xfrm>
            <a:off x="6863357" y="2699253"/>
            <a:ext cx="10657238" cy="99752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Implications on the Solar orb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Implications on the Solar orbit</a:t>
            </a:r>
          </a:p>
        </p:txBody>
      </p:sp>
      <p:sp>
        <p:nvSpPr>
          <p:cNvPr id="4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7" name="Yassin Rany Khalil, Observatory of Strasbourg, yassin.khalil@unistra.fr"/>
          <p:cNvSpPr txBox="1"/>
          <p:nvPr/>
        </p:nvSpPr>
        <p:spPr>
          <a:xfrm>
            <a:off x="924123" y="12785343"/>
            <a:ext cx="22656801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1" algn="r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pPr>
            <a:r>
              <a:t>Yassin Rany Khalil, Observatory of Strasbourg, </a:t>
            </a:r>
            <a:r>
              <a:rPr u="sng">
                <a:hlinkClick r:id="rId2" invalidUrl="" action="" tgtFrame="" tooltip="" history="1" highlightClick="0" endSnd="0"/>
              </a:rPr>
              <a:t>yassin.khalil@unistra.fr</a:t>
            </a:r>
          </a:p>
        </p:txBody>
      </p:sp>
      <p:pic>
        <p:nvPicPr>
          <p:cNvPr id="408" name="scatter_animation_backwardsbackward.mp4" descr="scatter_animation_backwardsbackward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675074" y="2899212"/>
            <a:ext cx="13033852" cy="97753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0" fill="hold"/>
                                        <p:tgtEl>
                                          <p:spTgt spid="4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0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0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0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Implications on the Solar orb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Implications on the Solar orbit</a:t>
            </a:r>
          </a:p>
        </p:txBody>
      </p:sp>
      <p:sp>
        <p:nvSpPr>
          <p:cNvPr id="4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2" name="Yassin Rany Khalil, Observatory of Strasbourg, yassin.khalil@unistra.fr"/>
          <p:cNvSpPr txBox="1"/>
          <p:nvPr/>
        </p:nvSpPr>
        <p:spPr>
          <a:xfrm>
            <a:off x="924123" y="12785343"/>
            <a:ext cx="22656801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1" algn="r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pPr>
            <a:r>
              <a:t>Yassin Rany Khalil, Observatory of Strasbourg, </a:t>
            </a:r>
            <a:r>
              <a:rPr u="sng">
                <a:hlinkClick r:id="rId2" invalidUrl="" action="" tgtFrame="" tooltip="" history="1" highlightClick="0" endSnd="0"/>
              </a:rPr>
              <a:t>yassin.khalil@unistra.fr</a:t>
            </a:r>
          </a:p>
        </p:txBody>
      </p:sp>
      <p:pic>
        <p:nvPicPr>
          <p:cNvPr id="413" name="Figure_11_2b.png" descr="Figure_11_2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28609" y="2959729"/>
            <a:ext cx="9926781" cy="9926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Implications on Young Associ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Implications on Young Associations</a:t>
            </a:r>
          </a:p>
        </p:txBody>
      </p:sp>
      <p:sp>
        <p:nvSpPr>
          <p:cNvPr id="4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7" name="Yassin Rany Khalil, Observatory of Strasbourg, yassin.khalil@unistra.fr"/>
          <p:cNvSpPr txBox="1"/>
          <p:nvPr/>
        </p:nvSpPr>
        <p:spPr>
          <a:xfrm>
            <a:off x="924123" y="12785343"/>
            <a:ext cx="22656801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1" algn="r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pPr>
            <a:r>
              <a:t>Yassin Rany Khalil, Observatory of Strasbourg, </a:t>
            </a:r>
            <a:r>
              <a:rPr u="sng">
                <a:hlinkClick r:id="rId2" invalidUrl="" action="" tgtFrame="" tooltip="" history="1" highlightClick="0" endSnd="0"/>
              </a:rPr>
              <a:t>yassin.khalil@unistra.fr</a:t>
            </a:r>
          </a:p>
        </p:txBody>
      </p:sp>
      <p:pic>
        <p:nvPicPr>
          <p:cNvPr id="418" name="Figure_6.png" descr="Figure_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63117" y="2759405"/>
            <a:ext cx="10257767" cy="10043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onclusion &amp; Perspectiv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 &amp; Perspectives</a:t>
            </a:r>
          </a:p>
        </p:txBody>
      </p:sp>
      <p:sp>
        <p:nvSpPr>
          <p:cNvPr id="421" name="Possibly the most realistic non-axisymmetric dynamical model for the Milky Way disk…"/>
          <p:cNvSpPr txBox="1"/>
          <p:nvPr>
            <p:ph type="body" idx="1"/>
          </p:nvPr>
        </p:nvSpPr>
        <p:spPr>
          <a:xfrm>
            <a:off x="1298872" y="3433071"/>
            <a:ext cx="22190186" cy="7676888"/>
          </a:xfrm>
          <a:prstGeom prst="rect">
            <a:avLst/>
          </a:prstGeom>
        </p:spPr>
        <p:txBody>
          <a:bodyPr numCol="1" spcCol="38100"/>
          <a:lstStyle/>
          <a:p>
            <a:pPr marL="458469" indent="-458469" defTabSz="914400">
              <a:spcBef>
                <a:spcPts val="2200"/>
              </a:spcBef>
              <a:tabLst>
                <a:tab pos="330200" algn="l"/>
                <a:tab pos="673100" algn="l"/>
                <a:tab pos="1003300" algn="l"/>
                <a:tab pos="1346200" algn="l"/>
                <a:tab pos="1676400" algn="l"/>
                <a:tab pos="2019300" algn="l"/>
                <a:tab pos="2362200" algn="l"/>
                <a:tab pos="2692400" algn="l"/>
                <a:tab pos="3035300" algn="l"/>
                <a:tab pos="3365500" algn="l"/>
                <a:tab pos="3708400" algn="l"/>
                <a:tab pos="4051300" algn="l"/>
              </a:tabLst>
              <a:defRPr sz="3420"/>
            </a:pPr>
            <a:r>
              <a:t>Possibly the most realistic non-axisymmetric dynamical model for the Milky Way disk</a:t>
            </a:r>
          </a:p>
          <a:p>
            <a:pPr marL="458469" indent="-458469" defTabSz="914400">
              <a:spcBef>
                <a:spcPts val="2200"/>
              </a:spcBef>
              <a:tabLst>
                <a:tab pos="330200" algn="l"/>
                <a:tab pos="673100" algn="l"/>
                <a:tab pos="1003300" algn="l"/>
                <a:tab pos="1346200" algn="l"/>
                <a:tab pos="1676400" algn="l"/>
                <a:tab pos="2019300" algn="l"/>
                <a:tab pos="2362200" algn="l"/>
                <a:tab pos="2692400" algn="l"/>
                <a:tab pos="3035300" algn="l"/>
                <a:tab pos="3365500" algn="l"/>
                <a:tab pos="3708400" algn="l"/>
                <a:tab pos="4051300" algn="l"/>
              </a:tabLst>
              <a:defRPr sz="3420"/>
            </a:pPr>
          </a:p>
          <a:p>
            <a:pPr marL="458469" indent="-458469" defTabSz="914400">
              <a:spcBef>
                <a:spcPts val="2200"/>
              </a:spcBef>
              <a:tabLst>
                <a:tab pos="330200" algn="l"/>
                <a:tab pos="673100" algn="l"/>
                <a:tab pos="1003300" algn="l"/>
                <a:tab pos="1346200" algn="l"/>
                <a:tab pos="1676400" algn="l"/>
                <a:tab pos="2019300" algn="l"/>
                <a:tab pos="2362200" algn="l"/>
                <a:tab pos="2692400" algn="l"/>
                <a:tab pos="3035300" algn="l"/>
                <a:tab pos="3365500" algn="l"/>
                <a:tab pos="3708400" algn="l"/>
                <a:tab pos="4051300" algn="l"/>
              </a:tabLst>
              <a:defRPr sz="3420"/>
            </a:pPr>
            <a:r>
              <a:t>It can be extended to 3 dimensions</a:t>
            </a:r>
          </a:p>
          <a:p>
            <a:pPr marL="458469" indent="-458469" defTabSz="914400">
              <a:spcBef>
                <a:spcPts val="2200"/>
              </a:spcBef>
              <a:tabLst>
                <a:tab pos="330200" algn="l"/>
                <a:tab pos="673100" algn="l"/>
                <a:tab pos="1003300" algn="l"/>
                <a:tab pos="1346200" algn="l"/>
                <a:tab pos="1676400" algn="l"/>
                <a:tab pos="2019300" algn="l"/>
                <a:tab pos="2362200" algn="l"/>
                <a:tab pos="2692400" algn="l"/>
                <a:tab pos="3035300" algn="l"/>
                <a:tab pos="3365500" algn="l"/>
                <a:tab pos="3708400" algn="l"/>
                <a:tab pos="4051300" algn="l"/>
              </a:tabLst>
              <a:defRPr sz="3420"/>
            </a:pPr>
          </a:p>
          <a:p>
            <a:pPr marL="458469" indent="-458469" defTabSz="914400">
              <a:spcBef>
                <a:spcPts val="2200"/>
              </a:spcBef>
              <a:tabLst>
                <a:tab pos="330200" algn="l"/>
                <a:tab pos="673100" algn="l"/>
                <a:tab pos="1003300" algn="l"/>
                <a:tab pos="1346200" algn="l"/>
                <a:tab pos="1676400" algn="l"/>
                <a:tab pos="2019300" algn="l"/>
                <a:tab pos="2362200" algn="l"/>
                <a:tab pos="2692400" algn="l"/>
                <a:tab pos="3035300" algn="l"/>
                <a:tab pos="3365500" algn="l"/>
                <a:tab pos="3708400" algn="l"/>
                <a:tab pos="4051300" algn="l"/>
              </a:tabLst>
              <a:defRPr sz="3420"/>
            </a:pPr>
            <a:r>
              <a:t>It is possible to improve the approach to constrain at once the non-axisymmetric and axisymmetric structures</a:t>
            </a:r>
          </a:p>
          <a:p>
            <a:pPr marL="458469" indent="-458469" defTabSz="914400">
              <a:spcBef>
                <a:spcPts val="2200"/>
              </a:spcBef>
              <a:tabLst>
                <a:tab pos="330200" algn="l"/>
                <a:tab pos="673100" algn="l"/>
                <a:tab pos="1003300" algn="l"/>
                <a:tab pos="1346200" algn="l"/>
                <a:tab pos="1676400" algn="l"/>
                <a:tab pos="2019300" algn="l"/>
                <a:tab pos="2362200" algn="l"/>
                <a:tab pos="2692400" algn="l"/>
                <a:tab pos="3035300" algn="l"/>
                <a:tab pos="3365500" algn="l"/>
                <a:tab pos="3708400" algn="l"/>
                <a:tab pos="4051300" algn="l"/>
              </a:tabLst>
              <a:defRPr sz="3420"/>
            </a:pPr>
          </a:p>
          <a:p>
            <a:pPr marL="458469" indent="-458469" defTabSz="914400">
              <a:spcBef>
                <a:spcPts val="2200"/>
              </a:spcBef>
              <a:tabLst>
                <a:tab pos="330200" algn="l"/>
                <a:tab pos="673100" algn="l"/>
                <a:tab pos="1003300" algn="l"/>
                <a:tab pos="1346200" algn="l"/>
                <a:tab pos="1676400" algn="l"/>
                <a:tab pos="2019300" algn="l"/>
                <a:tab pos="2362200" algn="l"/>
                <a:tab pos="2692400" algn="l"/>
                <a:tab pos="3035300" algn="l"/>
                <a:tab pos="3365500" algn="l"/>
                <a:tab pos="3708400" algn="l"/>
                <a:tab pos="4051300" algn="l"/>
              </a:tabLst>
              <a:defRPr sz="3420"/>
            </a:pPr>
            <a:r>
              <a:t>Other configurations can be explored as evolving pattern speed for the bar and/or for the spiral arms</a:t>
            </a:r>
          </a:p>
          <a:p>
            <a:pPr marL="458469" indent="-458469" defTabSz="914400">
              <a:spcBef>
                <a:spcPts val="2200"/>
              </a:spcBef>
              <a:tabLst>
                <a:tab pos="330200" algn="l"/>
                <a:tab pos="673100" algn="l"/>
                <a:tab pos="1003300" algn="l"/>
                <a:tab pos="1346200" algn="l"/>
                <a:tab pos="1676400" algn="l"/>
                <a:tab pos="2019300" algn="l"/>
                <a:tab pos="2362200" algn="l"/>
                <a:tab pos="2692400" algn="l"/>
                <a:tab pos="3035300" algn="l"/>
                <a:tab pos="3365500" algn="l"/>
                <a:tab pos="3708400" algn="l"/>
                <a:tab pos="4051300" algn="l"/>
              </a:tabLst>
              <a:defRPr sz="3420"/>
            </a:pPr>
          </a:p>
          <a:p>
            <a:pPr marL="458469" indent="-458469" defTabSz="914400">
              <a:spcBef>
                <a:spcPts val="2200"/>
              </a:spcBef>
              <a:tabLst>
                <a:tab pos="330200" algn="l"/>
                <a:tab pos="673100" algn="l"/>
                <a:tab pos="1003300" algn="l"/>
                <a:tab pos="1346200" algn="l"/>
                <a:tab pos="1676400" algn="l"/>
                <a:tab pos="2019300" algn="l"/>
                <a:tab pos="2362200" algn="l"/>
                <a:tab pos="2692400" algn="l"/>
                <a:tab pos="3035300" algn="l"/>
                <a:tab pos="3365500" algn="l"/>
                <a:tab pos="3708400" algn="l"/>
                <a:tab pos="4051300" algn="l"/>
              </a:tabLst>
              <a:defRPr sz="3420"/>
            </a:pPr>
            <a:r>
              <a:t>The established model can be used to improve direct measurements of spiral arms pattern speed with young associations</a:t>
            </a:r>
          </a:p>
        </p:txBody>
      </p:sp>
      <p:sp>
        <p:nvSpPr>
          <p:cNvPr id="4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3" name="Yassin Rany Khalil, Observatory of Strasbourg, yassin.khalil@unistra.fr"/>
          <p:cNvSpPr txBox="1"/>
          <p:nvPr/>
        </p:nvSpPr>
        <p:spPr>
          <a:xfrm>
            <a:off x="924123" y="12785343"/>
            <a:ext cx="22656801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1" algn="r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pPr>
            <a:r>
              <a:t>Yassin Rany Khalil, Observatory of Strasbourg, </a:t>
            </a:r>
            <a:r>
              <a:rPr u="sng">
                <a:hlinkClick r:id="rId2" invalidUrl="" action="" tgtFrame="" tooltip="" history="1" highlightClick="0" endSnd="0"/>
              </a:rPr>
              <a:t>yassin.khalil@unistra.fr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yassin.khalil@unistra.fr"/>
          <p:cNvSpPr txBox="1"/>
          <p:nvPr>
            <p:ph type="body" idx="21"/>
          </p:nvPr>
        </p:nvSpPr>
        <p:spPr>
          <a:xfrm>
            <a:off x="1143000" y="12828366"/>
            <a:ext cx="20929600" cy="9088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yassin.khalil@unistra.fr</a:t>
            </a:r>
          </a:p>
        </p:txBody>
      </p:sp>
      <p:sp>
        <p:nvSpPr>
          <p:cNvPr id="426" name="Thank you !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 you !</a:t>
            </a:r>
          </a:p>
        </p:txBody>
      </p:sp>
      <p:sp>
        <p:nvSpPr>
          <p:cNvPr id="427" name="Yassin Rany Khalil, Observatory of Strasbourg"/>
          <p:cNvSpPr txBox="1"/>
          <p:nvPr/>
        </p:nvSpPr>
        <p:spPr>
          <a:xfrm>
            <a:off x="1143000" y="11939366"/>
            <a:ext cx="20929600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84200">
              <a:lnSpc>
                <a:spcPct val="90000"/>
              </a:lnSpc>
              <a:spcBef>
                <a:spcPts val="2000"/>
              </a:spcBef>
              <a:defRPr spc="-44" sz="4400">
                <a:solidFill>
                  <a:srgbClr val="F0EBE0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:r>
              <a:t>Yassin Rany Khalil, Observatory of Strasbourg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0" name="Figure_7.png" descr="Figure_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7200" y="2446106"/>
            <a:ext cx="20929601" cy="1046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3" name="Figure_9.png" descr="Figure_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9346" y="3202728"/>
            <a:ext cx="19890931" cy="9471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6" name="Figure_8.png" descr="Figure_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2619" y="3394018"/>
            <a:ext cx="18986728" cy="94933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lide Number"/>
          <p:cNvSpPr txBox="1"/>
          <p:nvPr>
            <p:ph type="sldNum" sz="quarter" idx="2"/>
          </p:nvPr>
        </p:nvSpPr>
        <p:spPr>
          <a:xfrm>
            <a:off x="12069508" y="13030199"/>
            <a:ext cx="250318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4" name="Yassin Rany Khalil, Observatory of Strasbourg, yassin.khalil@unistra.fr"/>
          <p:cNvSpPr txBox="1"/>
          <p:nvPr/>
        </p:nvSpPr>
        <p:spPr>
          <a:xfrm>
            <a:off x="924123" y="12785343"/>
            <a:ext cx="22656801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1" algn="r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pPr>
            <a:r>
              <a:t>Yassin Rany Khalil, Observatory of Strasbourg, </a:t>
            </a:r>
            <a:r>
              <a:rPr u="sng">
                <a:hlinkClick r:id="rId2" invalidUrl="" action="" tgtFrame="" tooltip="" history="1" highlightClick="0" endSnd="0"/>
              </a:rPr>
              <a:t>yassin.khalil@unistra.fr</a:t>
            </a:r>
          </a:p>
        </p:txBody>
      </p:sp>
      <p:sp>
        <p:nvSpPr>
          <p:cNvPr id="215" name="Local velocity field: Gaia DR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Local velocity field: Gaia DR3</a:t>
            </a:r>
          </a:p>
        </p:txBody>
      </p:sp>
      <p:pic>
        <p:nvPicPr>
          <p:cNvPr id="216" name="data_zoomed.png" descr="data_zoomed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7137558" y="2444669"/>
            <a:ext cx="10229931" cy="102299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" name="Group"/>
          <p:cNvGrpSpPr/>
          <p:nvPr/>
        </p:nvGrpSpPr>
        <p:grpSpPr>
          <a:xfrm>
            <a:off x="9547330" y="1964454"/>
            <a:ext cx="14975166" cy="3539361"/>
            <a:chOff x="0" y="0"/>
            <a:chExt cx="14975164" cy="3539359"/>
          </a:xfrm>
        </p:grpSpPr>
        <p:sp>
          <p:nvSpPr>
            <p:cNvPr id="217" name="Shape"/>
            <p:cNvSpPr/>
            <p:nvPr/>
          </p:nvSpPr>
          <p:spPr>
            <a:xfrm rot="660000">
              <a:off x="52689" y="1706210"/>
              <a:ext cx="6739439" cy="120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21600"/>
                  </a:moveTo>
                  <a:cubicBezTo>
                    <a:pt x="2418" y="21600"/>
                    <a:pt x="0" y="16765"/>
                    <a:pt x="0" y="10800"/>
                  </a:cubicBezTo>
                  <a:cubicBezTo>
                    <a:pt x="0" y="4835"/>
                    <a:pt x="2418" y="0"/>
                    <a:pt x="5400" y="0"/>
                  </a:cubicBezTo>
                  <a:lnTo>
                    <a:pt x="16200" y="0"/>
                  </a:lnTo>
                  <a:cubicBezTo>
                    <a:pt x="19182" y="0"/>
                    <a:pt x="21600" y="4835"/>
                    <a:pt x="21600" y="10800"/>
                  </a:cubicBezTo>
                  <a:cubicBezTo>
                    <a:pt x="21600" y="16765"/>
                    <a:pt x="19182" y="21600"/>
                    <a:pt x="16200" y="21600"/>
                  </a:cubicBezTo>
                  <a:lnTo>
                    <a:pt x="5400" y="21600"/>
                  </a:lnTo>
                  <a:close/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2700">
                <a:spcBef>
                  <a:spcPts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cap="all" sz="3000">
                  <a:solidFill>
                    <a:srgbClr val="FFFFFF"/>
                  </a:solidFill>
                  <a:latin typeface="Publico Text Roman"/>
                  <a:ea typeface="Publico Text Roman"/>
                  <a:cs typeface="Publico Text Roman"/>
                  <a:sym typeface="Publico Text Roman"/>
                </a:defRPr>
              </a:pPr>
            </a:p>
          </p:txBody>
        </p:sp>
        <p:sp>
          <p:nvSpPr>
            <p:cNvPr id="218" name="Hat"/>
            <p:cNvSpPr txBox="1"/>
            <p:nvPr/>
          </p:nvSpPr>
          <p:spPr>
            <a:xfrm>
              <a:off x="12470524" y="0"/>
              <a:ext cx="2504641" cy="829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Hat</a:t>
              </a:r>
            </a:p>
          </p:txBody>
        </p:sp>
        <p:sp>
          <p:nvSpPr>
            <p:cNvPr id="219" name="Line"/>
            <p:cNvSpPr/>
            <p:nvPr/>
          </p:nvSpPr>
          <p:spPr>
            <a:xfrm flipV="1">
              <a:off x="6686728" y="500937"/>
              <a:ext cx="6524081" cy="231775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4" name="Group"/>
          <p:cNvGrpSpPr/>
          <p:nvPr/>
        </p:nvGrpSpPr>
        <p:grpSpPr>
          <a:xfrm>
            <a:off x="11038045" y="5307870"/>
            <a:ext cx="13593933" cy="1801220"/>
            <a:chOff x="0" y="0"/>
            <a:chExt cx="13593931" cy="1801219"/>
          </a:xfrm>
        </p:grpSpPr>
        <p:sp>
          <p:nvSpPr>
            <p:cNvPr id="221" name="Shape"/>
            <p:cNvSpPr/>
            <p:nvPr/>
          </p:nvSpPr>
          <p:spPr>
            <a:xfrm rot="20820000">
              <a:off x="39249" y="732304"/>
              <a:ext cx="3220375" cy="71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21600"/>
                  </a:moveTo>
                  <a:cubicBezTo>
                    <a:pt x="2418" y="21600"/>
                    <a:pt x="0" y="16765"/>
                    <a:pt x="0" y="10800"/>
                  </a:cubicBezTo>
                  <a:cubicBezTo>
                    <a:pt x="0" y="4835"/>
                    <a:pt x="2418" y="0"/>
                    <a:pt x="5400" y="0"/>
                  </a:cubicBezTo>
                  <a:lnTo>
                    <a:pt x="16200" y="0"/>
                  </a:lnTo>
                  <a:cubicBezTo>
                    <a:pt x="19182" y="0"/>
                    <a:pt x="21600" y="4835"/>
                    <a:pt x="21600" y="10800"/>
                  </a:cubicBezTo>
                  <a:cubicBezTo>
                    <a:pt x="21600" y="16765"/>
                    <a:pt x="19182" y="21600"/>
                    <a:pt x="16200" y="21600"/>
                  </a:cubicBezTo>
                  <a:lnTo>
                    <a:pt x="5400" y="2160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2700">
                <a:spcBef>
                  <a:spcPts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cap="all" sz="3000">
                  <a:solidFill>
                    <a:srgbClr val="FFFFFF"/>
                  </a:solidFill>
                  <a:latin typeface="Publico Text Roman"/>
                  <a:ea typeface="Publico Text Roman"/>
                  <a:cs typeface="Publico Text Roman"/>
                  <a:sym typeface="Publico Text Roman"/>
                </a:defRPr>
              </a:pPr>
            </a:p>
          </p:txBody>
        </p:sp>
        <p:sp>
          <p:nvSpPr>
            <p:cNvPr id="222" name="Line"/>
            <p:cNvSpPr/>
            <p:nvPr/>
          </p:nvSpPr>
          <p:spPr>
            <a:xfrm flipV="1">
              <a:off x="3236925" y="193542"/>
              <a:ext cx="8322255" cy="44216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23" name="Hyades"/>
            <p:cNvSpPr txBox="1"/>
            <p:nvPr/>
          </p:nvSpPr>
          <p:spPr>
            <a:xfrm>
              <a:off x="11089291" y="0"/>
              <a:ext cx="2504642" cy="829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Hyades</a:t>
              </a:r>
            </a:p>
          </p:txBody>
        </p:sp>
      </p:grpSp>
      <p:grpSp>
        <p:nvGrpSpPr>
          <p:cNvPr id="228" name="Group"/>
          <p:cNvGrpSpPr/>
          <p:nvPr/>
        </p:nvGrpSpPr>
        <p:grpSpPr>
          <a:xfrm>
            <a:off x="-403491" y="4813952"/>
            <a:ext cx="13078206" cy="1358201"/>
            <a:chOff x="0" y="0"/>
            <a:chExt cx="13078205" cy="1358200"/>
          </a:xfrm>
        </p:grpSpPr>
        <p:sp>
          <p:nvSpPr>
            <p:cNvPr id="225" name="Shape"/>
            <p:cNvSpPr/>
            <p:nvPr/>
          </p:nvSpPr>
          <p:spPr>
            <a:xfrm rot="20940000">
              <a:off x="10557669" y="227118"/>
              <a:ext cx="2462245" cy="84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21600"/>
                  </a:moveTo>
                  <a:cubicBezTo>
                    <a:pt x="2418" y="21600"/>
                    <a:pt x="0" y="16765"/>
                    <a:pt x="0" y="10800"/>
                  </a:cubicBezTo>
                  <a:cubicBezTo>
                    <a:pt x="0" y="4835"/>
                    <a:pt x="2418" y="0"/>
                    <a:pt x="5400" y="0"/>
                  </a:cubicBezTo>
                  <a:lnTo>
                    <a:pt x="16200" y="0"/>
                  </a:lnTo>
                  <a:cubicBezTo>
                    <a:pt x="19182" y="0"/>
                    <a:pt x="21600" y="4835"/>
                    <a:pt x="21600" y="10800"/>
                  </a:cubicBezTo>
                  <a:cubicBezTo>
                    <a:pt x="21600" y="16765"/>
                    <a:pt x="19182" y="21600"/>
                    <a:pt x="16200" y="21600"/>
                  </a:cubicBezTo>
                  <a:lnTo>
                    <a:pt x="5400" y="2160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2700">
                <a:spcBef>
                  <a:spcPts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cap="all" sz="3000">
                  <a:solidFill>
                    <a:srgbClr val="FFFFFF"/>
                  </a:solidFill>
                  <a:latin typeface="Publico Text Roman"/>
                  <a:ea typeface="Publico Text Roman"/>
                  <a:cs typeface="Publico Text Roman"/>
                  <a:sym typeface="Publico Text Roman"/>
                </a:defRPr>
              </a:pPr>
            </a:p>
          </p:txBody>
        </p:sp>
        <p:sp>
          <p:nvSpPr>
            <p:cNvPr id="226" name="Line"/>
            <p:cNvSpPr/>
            <p:nvPr/>
          </p:nvSpPr>
          <p:spPr>
            <a:xfrm>
              <a:off x="2506653" y="943575"/>
              <a:ext cx="8112896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27" name="Sirius"/>
            <p:cNvSpPr txBox="1"/>
            <p:nvPr/>
          </p:nvSpPr>
          <p:spPr>
            <a:xfrm>
              <a:off x="0" y="528951"/>
              <a:ext cx="2504641" cy="829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Sirius</a:t>
              </a:r>
            </a:p>
          </p:txBody>
        </p:sp>
      </p:grpSp>
      <p:grpSp>
        <p:nvGrpSpPr>
          <p:cNvPr id="232" name="Group"/>
          <p:cNvGrpSpPr/>
          <p:nvPr/>
        </p:nvGrpSpPr>
        <p:grpSpPr>
          <a:xfrm>
            <a:off x="1055612" y="5406033"/>
            <a:ext cx="11762910" cy="3748543"/>
            <a:chOff x="0" y="0"/>
            <a:chExt cx="11762909" cy="3748541"/>
          </a:xfrm>
        </p:grpSpPr>
        <p:sp>
          <p:nvSpPr>
            <p:cNvPr id="229" name="Shape"/>
            <p:cNvSpPr/>
            <p:nvPr/>
          </p:nvSpPr>
          <p:spPr>
            <a:xfrm rot="20760000">
              <a:off x="10113669" y="181771"/>
              <a:ext cx="1588419" cy="697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21600"/>
                  </a:moveTo>
                  <a:cubicBezTo>
                    <a:pt x="2418" y="21600"/>
                    <a:pt x="0" y="16765"/>
                    <a:pt x="0" y="10800"/>
                  </a:cubicBezTo>
                  <a:cubicBezTo>
                    <a:pt x="0" y="4835"/>
                    <a:pt x="2418" y="0"/>
                    <a:pt x="5400" y="0"/>
                  </a:cubicBezTo>
                  <a:lnTo>
                    <a:pt x="16200" y="0"/>
                  </a:lnTo>
                  <a:cubicBezTo>
                    <a:pt x="19182" y="0"/>
                    <a:pt x="21600" y="4835"/>
                    <a:pt x="21600" y="10800"/>
                  </a:cubicBezTo>
                  <a:cubicBezTo>
                    <a:pt x="21600" y="16765"/>
                    <a:pt x="19182" y="21600"/>
                    <a:pt x="16200" y="21600"/>
                  </a:cubicBezTo>
                  <a:lnTo>
                    <a:pt x="5400" y="2160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2700">
                <a:spcBef>
                  <a:spcPts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cap="all" sz="3000">
                  <a:solidFill>
                    <a:srgbClr val="FFFFFF"/>
                  </a:solidFill>
                  <a:latin typeface="Publico Text Roman"/>
                  <a:ea typeface="Publico Text Roman"/>
                  <a:cs typeface="Publico Text Roman"/>
                  <a:sym typeface="Publico Text Roman"/>
                </a:defRPr>
              </a:pPr>
            </a:p>
          </p:txBody>
        </p:sp>
        <p:sp>
          <p:nvSpPr>
            <p:cNvPr id="230" name="Line"/>
            <p:cNvSpPr/>
            <p:nvPr/>
          </p:nvSpPr>
          <p:spPr>
            <a:xfrm flipV="1">
              <a:off x="2113146" y="596449"/>
              <a:ext cx="8041404" cy="188288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31" name="Coma"/>
            <p:cNvSpPr txBox="1"/>
            <p:nvPr/>
          </p:nvSpPr>
          <p:spPr>
            <a:xfrm>
              <a:off x="0" y="2056196"/>
              <a:ext cx="2504641" cy="16923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Coma</a:t>
              </a:r>
            </a:p>
          </p:txBody>
        </p:sp>
      </p:grpSp>
      <p:grpSp>
        <p:nvGrpSpPr>
          <p:cNvPr id="236" name="Group"/>
          <p:cNvGrpSpPr/>
          <p:nvPr/>
        </p:nvGrpSpPr>
        <p:grpSpPr>
          <a:xfrm>
            <a:off x="11432872" y="6628426"/>
            <a:ext cx="12987805" cy="1379958"/>
            <a:chOff x="0" y="0"/>
            <a:chExt cx="12987804" cy="1379957"/>
          </a:xfrm>
        </p:grpSpPr>
        <p:sp>
          <p:nvSpPr>
            <p:cNvPr id="233" name="Shape"/>
            <p:cNvSpPr/>
            <p:nvPr/>
          </p:nvSpPr>
          <p:spPr>
            <a:xfrm rot="21420000">
              <a:off x="17611" y="508374"/>
              <a:ext cx="3803074" cy="772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21600"/>
                  </a:moveTo>
                  <a:cubicBezTo>
                    <a:pt x="2418" y="21600"/>
                    <a:pt x="0" y="16765"/>
                    <a:pt x="0" y="10800"/>
                  </a:cubicBezTo>
                  <a:cubicBezTo>
                    <a:pt x="0" y="4835"/>
                    <a:pt x="2418" y="0"/>
                    <a:pt x="5400" y="0"/>
                  </a:cubicBezTo>
                  <a:lnTo>
                    <a:pt x="16200" y="0"/>
                  </a:lnTo>
                  <a:cubicBezTo>
                    <a:pt x="19182" y="0"/>
                    <a:pt x="21600" y="4835"/>
                    <a:pt x="21600" y="10800"/>
                  </a:cubicBezTo>
                  <a:cubicBezTo>
                    <a:pt x="21600" y="16765"/>
                    <a:pt x="19182" y="21600"/>
                    <a:pt x="16200" y="21600"/>
                  </a:cubicBezTo>
                  <a:lnTo>
                    <a:pt x="5400" y="2160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2700">
                <a:spcBef>
                  <a:spcPts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cap="all" sz="3000">
                  <a:solidFill>
                    <a:srgbClr val="FFFFFF"/>
                  </a:solidFill>
                  <a:latin typeface="Publico Text Roman"/>
                  <a:ea typeface="Publico Text Roman"/>
                  <a:cs typeface="Publico Text Roman"/>
                  <a:sym typeface="Publico Text Roman"/>
                </a:defRPr>
              </a:pPr>
            </a:p>
          </p:txBody>
        </p:sp>
        <p:sp>
          <p:nvSpPr>
            <p:cNvPr id="234" name="Line"/>
            <p:cNvSpPr/>
            <p:nvPr/>
          </p:nvSpPr>
          <p:spPr>
            <a:xfrm flipV="1">
              <a:off x="3750771" y="461827"/>
              <a:ext cx="7134856" cy="30884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35" name="Hercules"/>
            <p:cNvSpPr txBox="1"/>
            <p:nvPr/>
          </p:nvSpPr>
          <p:spPr>
            <a:xfrm>
              <a:off x="10483164" y="0"/>
              <a:ext cx="2504641" cy="829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Hercules</a:t>
              </a:r>
            </a:p>
          </p:txBody>
        </p:sp>
      </p:grpSp>
      <p:grpSp>
        <p:nvGrpSpPr>
          <p:cNvPr id="240" name="Group"/>
          <p:cNvGrpSpPr/>
          <p:nvPr/>
        </p:nvGrpSpPr>
        <p:grpSpPr>
          <a:xfrm>
            <a:off x="11907922" y="7967061"/>
            <a:ext cx="11835402" cy="916044"/>
            <a:chOff x="0" y="0"/>
            <a:chExt cx="11835401" cy="916043"/>
          </a:xfrm>
        </p:grpSpPr>
        <p:sp>
          <p:nvSpPr>
            <p:cNvPr id="237" name="Shape"/>
            <p:cNvSpPr/>
            <p:nvPr/>
          </p:nvSpPr>
          <p:spPr>
            <a:xfrm rot="21480000">
              <a:off x="9760" y="244257"/>
              <a:ext cx="3226666" cy="615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21600"/>
                  </a:moveTo>
                  <a:cubicBezTo>
                    <a:pt x="2418" y="21600"/>
                    <a:pt x="0" y="16765"/>
                    <a:pt x="0" y="10800"/>
                  </a:cubicBezTo>
                  <a:cubicBezTo>
                    <a:pt x="0" y="4835"/>
                    <a:pt x="2418" y="0"/>
                    <a:pt x="5400" y="0"/>
                  </a:cubicBezTo>
                  <a:lnTo>
                    <a:pt x="16200" y="0"/>
                  </a:lnTo>
                  <a:cubicBezTo>
                    <a:pt x="19182" y="0"/>
                    <a:pt x="21600" y="4835"/>
                    <a:pt x="21600" y="10800"/>
                  </a:cubicBezTo>
                  <a:cubicBezTo>
                    <a:pt x="21600" y="16765"/>
                    <a:pt x="19182" y="21600"/>
                    <a:pt x="16200" y="21600"/>
                  </a:cubicBezTo>
                  <a:lnTo>
                    <a:pt x="5400" y="2160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2700">
                <a:spcBef>
                  <a:spcPts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cap="all" sz="3000">
                  <a:solidFill>
                    <a:srgbClr val="FFFFFF"/>
                  </a:solidFill>
                  <a:latin typeface="Publico Text Roman"/>
                  <a:ea typeface="Publico Text Roman"/>
                  <a:cs typeface="Publico Text Roman"/>
                  <a:sym typeface="Publico Text Roman"/>
                </a:defRPr>
              </a:pPr>
            </a:p>
          </p:txBody>
        </p:sp>
        <p:sp>
          <p:nvSpPr>
            <p:cNvPr id="238" name="Line"/>
            <p:cNvSpPr/>
            <p:nvPr/>
          </p:nvSpPr>
          <p:spPr>
            <a:xfrm>
              <a:off x="3221617" y="414624"/>
              <a:ext cx="655159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39" name="Bobylev"/>
            <p:cNvSpPr txBox="1"/>
            <p:nvPr/>
          </p:nvSpPr>
          <p:spPr>
            <a:xfrm>
              <a:off x="9330761" y="0"/>
              <a:ext cx="2504641" cy="829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Bobylev</a:t>
              </a:r>
            </a:p>
          </p:txBody>
        </p:sp>
      </p:grpSp>
      <p:grpSp>
        <p:nvGrpSpPr>
          <p:cNvPr id="244" name="Group"/>
          <p:cNvGrpSpPr/>
          <p:nvPr/>
        </p:nvGrpSpPr>
        <p:grpSpPr>
          <a:xfrm>
            <a:off x="-243899" y="6590076"/>
            <a:ext cx="11502907" cy="5132850"/>
            <a:chOff x="0" y="0"/>
            <a:chExt cx="11502906" cy="5132849"/>
          </a:xfrm>
        </p:grpSpPr>
        <p:sp>
          <p:nvSpPr>
            <p:cNvPr id="241" name="Shape"/>
            <p:cNvSpPr/>
            <p:nvPr/>
          </p:nvSpPr>
          <p:spPr>
            <a:xfrm rot="20760000">
              <a:off x="8783968" y="313114"/>
              <a:ext cx="2674243" cy="697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21600"/>
                  </a:moveTo>
                  <a:cubicBezTo>
                    <a:pt x="2418" y="21600"/>
                    <a:pt x="0" y="16765"/>
                    <a:pt x="0" y="10800"/>
                  </a:cubicBezTo>
                  <a:cubicBezTo>
                    <a:pt x="0" y="4835"/>
                    <a:pt x="2418" y="0"/>
                    <a:pt x="5400" y="0"/>
                  </a:cubicBezTo>
                  <a:lnTo>
                    <a:pt x="16200" y="0"/>
                  </a:lnTo>
                  <a:cubicBezTo>
                    <a:pt x="19182" y="0"/>
                    <a:pt x="21600" y="4835"/>
                    <a:pt x="21600" y="10800"/>
                  </a:cubicBezTo>
                  <a:cubicBezTo>
                    <a:pt x="21600" y="16765"/>
                    <a:pt x="19182" y="21600"/>
                    <a:pt x="16200" y="21600"/>
                  </a:cubicBezTo>
                  <a:lnTo>
                    <a:pt x="5400" y="2160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2700">
                <a:spcBef>
                  <a:spcPts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cap="all" sz="3000">
                  <a:solidFill>
                    <a:srgbClr val="FFFFFF"/>
                  </a:solidFill>
                  <a:latin typeface="Publico Text Roman"/>
                  <a:ea typeface="Publico Text Roman"/>
                  <a:cs typeface="Publico Text Roman"/>
                  <a:sym typeface="Publico Text Roman"/>
                </a:defRPr>
              </a:pPr>
            </a:p>
          </p:txBody>
        </p:sp>
        <p:sp>
          <p:nvSpPr>
            <p:cNvPr id="242" name="Line"/>
            <p:cNvSpPr/>
            <p:nvPr/>
          </p:nvSpPr>
          <p:spPr>
            <a:xfrm flipV="1">
              <a:off x="2044074" y="859133"/>
              <a:ext cx="6796900" cy="282587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43" name="Horn"/>
            <p:cNvSpPr txBox="1"/>
            <p:nvPr/>
          </p:nvSpPr>
          <p:spPr>
            <a:xfrm>
              <a:off x="0" y="3440504"/>
              <a:ext cx="2504641" cy="16923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Horn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9" name="R_Vphi_model_background.png" descr="R_Vphi_model_backgrou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0183" y="3603418"/>
            <a:ext cx="13083634" cy="8887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Distribution fun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Distribution functions</a:t>
            </a:r>
          </a:p>
        </p:txBody>
      </p:sp>
      <p:sp>
        <p:nvSpPr>
          <p:cNvPr id="442" name="Stellar systems: systems of stars bounded by gravitational long-range force.…"/>
          <p:cNvSpPr txBox="1"/>
          <p:nvPr>
            <p:ph type="body" idx="1"/>
          </p:nvPr>
        </p:nvSpPr>
        <p:spPr>
          <a:xfrm>
            <a:off x="1727200" y="2744996"/>
            <a:ext cx="21994346" cy="11157434"/>
          </a:xfrm>
          <a:prstGeom prst="rect">
            <a:avLst/>
          </a:prstGeom>
        </p:spPr>
        <p:txBody>
          <a:bodyPr numCol="1" spcCol="38100" anchor="ctr"/>
          <a:lstStyle/>
          <a:p>
            <a:pPr>
              <a:defRPr b="1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Stellar systems: </a:t>
            </a:r>
            <a:r>
              <a:rPr b="0">
                <a:latin typeface="Avenir Next Medium"/>
                <a:ea typeface="Avenir Next Medium"/>
                <a:cs typeface="Avenir Next Medium"/>
                <a:sym typeface="Avenir Next Medium"/>
              </a:rPr>
              <a:t>systems of stars bounded by gravitational long-range force.</a:t>
            </a:r>
            <a:endParaRPr b="0">
              <a:latin typeface="Avenir Next Medium"/>
              <a:ea typeface="Avenir Next Medium"/>
              <a:cs typeface="Avenir Next Medium"/>
              <a:sym typeface="Avenir Next Medium"/>
            </a:endParaRPr>
          </a:p>
          <a:p>
            <a:pPr lvl="1">
              <a:defRPr b="1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b="0">
                <a:latin typeface="Avenir Next Medium"/>
                <a:ea typeface="Avenir Next Medium"/>
                <a:cs typeface="Avenir Next Medium"/>
                <a:sym typeface="Avenir Next Medium"/>
              </a:rPr>
              <a:t>We assume a system of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N</m:t>
                </m:r>
              </m:oMath>
            </a14:m>
            <a:r>
              <a:rPr b="0">
                <a:latin typeface="Avenir Next Medium"/>
                <a:ea typeface="Avenir Next Medium"/>
                <a:cs typeface="Avenir Next Medium"/>
                <a:sym typeface="Avenir Next Medium"/>
              </a:rPr>
              <a:t> stars of same mass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m</m:t>
                </m:r>
              </m:oMath>
            </a14:m>
            <a:r>
              <a:rPr b="0">
                <a:latin typeface="Avenir Next Medium"/>
                <a:ea typeface="Avenir Next Medium"/>
                <a:cs typeface="Avenir Next Medium"/>
                <a:sym typeface="Avenir Next Medium"/>
              </a:rPr>
              <a:t>. </a:t>
            </a:r>
            <a:endParaRPr b="0">
              <a:latin typeface="Avenir Next Medium"/>
              <a:ea typeface="Avenir Next Medium"/>
              <a:cs typeface="Avenir Next Medium"/>
              <a:sym typeface="Avenir Next Medium"/>
            </a:endParaRPr>
          </a:p>
          <a:p>
            <a:pPr lvl="1">
              <a:defRPr b="1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b="0">
                <a:latin typeface="Avenir Next Medium"/>
                <a:ea typeface="Avenir Next Medium"/>
                <a:cs typeface="Avenir Next Medium"/>
                <a:sym typeface="Avenir Next Medium"/>
              </a:rPr>
              <a:t>Each star has a position </a:t>
            </a:r>
            <a14:m>
              <m:oMath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y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z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rPr b="0">
                <a:latin typeface="Avenir Next Medium"/>
                <a:ea typeface="Avenir Next Medium"/>
                <a:cs typeface="Avenir Next Medium"/>
                <a:sym typeface="Avenir Next Medium"/>
              </a:rPr>
              <a:t>  and velocity </a:t>
            </a:r>
            <a14:m>
              <m:oMath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v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x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v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y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v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z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endParaRPr b="0">
              <a:latin typeface="Avenir Next Medium"/>
              <a:ea typeface="Avenir Next Medium"/>
              <a:cs typeface="Avenir Next Medium"/>
              <a:sym typeface="Avenir Next Medium"/>
            </a:endParaRPr>
          </a:p>
          <a:p>
            <a:pPr lvl="2">
              <a:defRPr b="1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b="0">
              <a:latin typeface="Avenir Next Medium"/>
              <a:ea typeface="Avenir Next Medium"/>
              <a:cs typeface="Avenir Next Medium"/>
              <a:sym typeface="Avenir Next Medium"/>
            </a:endParaRPr>
          </a:p>
          <a:p>
            <a:pPr>
              <a:defRPr b="1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Distribution function</a:t>
            </a:r>
          </a:p>
          <a:p>
            <a:pPr lvl="1"/>
            <a:r>
              <a:t>Gives the probability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f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  <m:sSup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d</m:t>
                    </m:r>
                  </m:e>
                  <m:sup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3</m:t>
                    </m:r>
                  </m:sup>
                </m:sSup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x</m:t>
                </m:r>
                <m:sSup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d</m:t>
                    </m:r>
                  </m:e>
                  <m:sup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3</m:t>
                    </m:r>
                  </m:sup>
                </m:sSup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  <a:r>
              <a:t> to find a star in the volume </a:t>
            </a:r>
            <a14:m>
              <m:oMath>
                <m:sSup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d</m:t>
                    </m:r>
                  </m:e>
                  <m:sup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3</m:t>
                    </m:r>
                  </m:sup>
                </m:sSup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x</m:t>
                </m:r>
                <m:sSup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d</m:t>
                    </m:r>
                  </m:e>
                  <m:sup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3</m:t>
                    </m:r>
                  </m:sup>
                </m:sSup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  <a:r>
              <a:t> centred on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at time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t</m:t>
                </m:r>
              </m:oMath>
            </a14:m>
          </a:p>
          <a:p>
            <a:pPr lvl="1">
              <a:defRPr b="1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Density at position </a:t>
            </a:r>
            <a14:m>
              <m:oMath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x</m:t>
                </m:r>
              </m:oMath>
            </a14:m>
            <a:r>
              <a:t>:                             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ρ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∫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f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  <m:sSup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d</m:t>
                    </m:r>
                  </m:e>
                  <m:sup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3</m:t>
                    </m:r>
                  </m:sup>
                </m:sSup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</a:p>
          <a:p>
            <a:pPr lvl="1">
              <a:defRPr b="1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Number density at </a:t>
            </a:r>
            <a14:m>
              <m:oMath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x</m:t>
                </m:r>
              </m:oMath>
            </a14:m>
            <a:r>
              <a:t>:                             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N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ρ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, </a:t>
            </a:r>
            <a:r>
              <a:rPr b="0">
                <a:latin typeface="Avenir Next Medium"/>
                <a:ea typeface="Avenir Next Medium"/>
                <a:cs typeface="Avenir Next Medium"/>
                <a:sym typeface="Avenir Next Medium"/>
              </a:rPr>
              <a:t>with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N</m:t>
                </m:r>
              </m:oMath>
            </a14:m>
            <a:r>
              <a:rPr b="0">
                <a:latin typeface="Avenir Next Medium"/>
                <a:ea typeface="Avenir Next Medium"/>
                <a:cs typeface="Avenir Next Medium"/>
                <a:sym typeface="Avenir Next Medium"/>
              </a:rPr>
              <a:t> the number of stars</a:t>
            </a:r>
          </a:p>
          <a:p>
            <a:pPr lvl="1">
              <a:defRPr b="1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Average velocity at position </a:t>
            </a:r>
            <a14:m>
              <m:oMath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x</m:t>
                </m:r>
              </m:oMath>
            </a14:m>
            <a:r>
              <a:t>:            </a:t>
            </a:r>
            <a14:m>
              <m:oMath>
                <m:bar>
                  <m:bar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pos m:val="top"/>
                  </m:barPr>
                  <m:e>
                    <m:r>
                      <m:rPr>
                        <m:sty m:val="b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v</m:t>
                    </m:r>
                  </m:e>
                </m:ba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sSup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ρ</m:t>
                    </m:r>
                  </m:e>
                  <m:sup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p>
                </m:sSup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∫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f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  <m:sSup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d</m:t>
                    </m:r>
                  </m:e>
                  <m:sup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3</m:t>
                    </m:r>
                  </m:sup>
                </m:sSup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  <a:br>
              <a:rPr b="0">
                <a:latin typeface="Avenir Next Medium"/>
                <a:ea typeface="Avenir Next Medium"/>
                <a:cs typeface="Avenir Next Medium"/>
                <a:sym typeface="Avenir Next Medium"/>
              </a:rPr>
            </a:br>
            <a:br>
              <a:rPr b="0">
                <a:latin typeface="Avenir Next Medium"/>
                <a:ea typeface="Avenir Next Medium"/>
                <a:cs typeface="Avenir Next Medium"/>
                <a:sym typeface="Avenir Next Medium"/>
              </a:rPr>
            </a:br>
            <a:br>
              <a:rPr b="0">
                <a:latin typeface="Avenir Next Medium"/>
                <a:ea typeface="Avenir Next Medium"/>
                <a:cs typeface="Avenir Next Medium"/>
                <a:sym typeface="Avenir Next Medium"/>
              </a:rPr>
            </a:br>
          </a:p>
        </p:txBody>
      </p:sp>
      <p:sp>
        <p:nvSpPr>
          <p:cNvPr id="4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Vlasov-Poisson Equ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Vlasov-Poisson Equation</a:t>
            </a:r>
          </a:p>
        </p:txBody>
      </p:sp>
      <p:sp>
        <p:nvSpPr>
          <p:cNvPr id="446" name="Vlasov-Poisson Equation…"/>
          <p:cNvSpPr txBox="1"/>
          <p:nvPr>
            <p:ph type="body" idx="1"/>
          </p:nvPr>
        </p:nvSpPr>
        <p:spPr>
          <a:xfrm>
            <a:off x="1727200" y="3604829"/>
            <a:ext cx="22118424" cy="8884318"/>
          </a:xfrm>
          <a:prstGeom prst="rect">
            <a:avLst/>
          </a:prstGeom>
        </p:spPr>
        <p:txBody>
          <a:bodyPr numCol="1" spcCol="38100"/>
          <a:lstStyle/>
          <a:p>
            <a:pPr marL="443991" indent="-443991" defTabSz="914400">
              <a:spcBef>
                <a:spcPts val="2200"/>
              </a:spcBef>
              <a:tabLst>
                <a:tab pos="317500" algn="l"/>
                <a:tab pos="647700" algn="l"/>
                <a:tab pos="977900" algn="l"/>
                <a:tab pos="1308100" algn="l"/>
                <a:tab pos="1625600" algn="l"/>
                <a:tab pos="1955800" algn="l"/>
                <a:tab pos="2286000" algn="l"/>
                <a:tab pos="2616200" algn="l"/>
                <a:tab pos="2933700" algn="l"/>
                <a:tab pos="3263900" algn="l"/>
                <a:tab pos="3594100" algn="l"/>
                <a:tab pos="3924300" algn="l"/>
              </a:tabLst>
              <a:defRPr b="1" sz="3312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Vlasov-Poisson Equation</a:t>
            </a:r>
          </a:p>
          <a:p>
            <a:pPr lvl="1" marL="0" indent="420623" algn="ctr" defTabSz="914400">
              <a:spcBef>
                <a:spcPts val="2200"/>
              </a:spcBef>
              <a:buSzTx/>
              <a:buNone/>
              <a:tabLst>
                <a:tab pos="317500" algn="l"/>
                <a:tab pos="647700" algn="l"/>
                <a:tab pos="977900" algn="l"/>
                <a:tab pos="1308100" algn="l"/>
                <a:tab pos="1625600" algn="l"/>
                <a:tab pos="1955800" algn="l"/>
                <a:tab pos="2286000" algn="l"/>
                <a:tab pos="2616200" algn="l"/>
                <a:tab pos="2933700" algn="l"/>
                <a:tab pos="3263900" algn="l"/>
                <a:tab pos="3594100" algn="l"/>
                <a:tab pos="3924300" algn="l"/>
              </a:tabLst>
              <a:defRPr sz="3312"/>
            </a:pPr>
            <a14:m>
              <m:oMath>
                <m:f>
                  <m:fPr>
                    <m:ctrlP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m:rPr>
                        <m:sty m:val="p"/>
                      </m:rP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f</m:t>
                    </m:r>
                  </m:num>
                  <m:den>
                    <m:r>
                      <m:rPr>
                        <m:sty m:val="p"/>
                      </m:rP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t</m:t>
                    </m:r>
                  </m:den>
                </m:f>
                <m:r>
                  <a:rPr xmlns:a="http://schemas.openxmlformats.org/drawingml/2006/main" sz="36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+</m:t>
                </m:r>
                <m:r>
                  <m:rPr>
                    <m:sty m:val="b"/>
                  </m:rPr>
                  <a:rPr xmlns:a="http://schemas.openxmlformats.org/drawingml/2006/main" sz="36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36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⋅</m:t>
                </m:r>
                <m:f>
                  <m:fPr>
                    <m:ctrlP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m:rPr>
                        <m:sty m:val="p"/>
                      </m:rP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f</m:t>
                    </m:r>
                  </m:num>
                  <m:den>
                    <m:r>
                      <m:rPr>
                        <m:sty m:val="p"/>
                      </m:rP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r>
                      <m:rPr>
                        <m:sty m:val="b"/>
                      </m:rP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x</m:t>
                    </m:r>
                  </m:den>
                </m:f>
                <m:r>
                  <a:rPr xmlns:a="http://schemas.openxmlformats.org/drawingml/2006/main" sz="36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-</m:t>
                </m:r>
                <m:r>
                  <a:rPr xmlns:a="http://schemas.openxmlformats.org/drawingml/2006/main" sz="36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∇</m:t>
                </m:r>
                <m:r>
                  <m:rPr>
                    <m:sty m:val="p"/>
                  </m:rPr>
                  <a:rPr xmlns:a="http://schemas.openxmlformats.org/drawingml/2006/main" sz="36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Φ</m:t>
                </m:r>
                <m:r>
                  <a:rPr xmlns:a="http://schemas.openxmlformats.org/drawingml/2006/main" sz="36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⋅</m:t>
                </m:r>
                <m:f>
                  <m:fPr>
                    <m:ctrlP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m:rPr>
                        <m:sty m:val="p"/>
                      </m:rP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f</m:t>
                    </m:r>
                  </m:num>
                  <m:den>
                    <m:r>
                      <m:rPr>
                        <m:sty m:val="p"/>
                      </m:rP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r>
                      <m:rPr>
                        <m:sty m:val="b"/>
                      </m:rP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v</m:t>
                    </m:r>
                  </m:den>
                </m:f>
                <m:r>
                  <a:rPr xmlns:a="http://schemas.openxmlformats.org/drawingml/2006/main" sz="36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6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br/>
          </a:p>
          <a:p>
            <a:pPr lvl="1" marL="0" indent="420623" algn="ctr" defTabSz="914400">
              <a:spcBef>
                <a:spcPts val="2200"/>
              </a:spcBef>
              <a:buSzTx/>
              <a:buNone/>
              <a:tabLst>
                <a:tab pos="317500" algn="l"/>
                <a:tab pos="647700" algn="l"/>
                <a:tab pos="977900" algn="l"/>
                <a:tab pos="1308100" algn="l"/>
                <a:tab pos="1625600" algn="l"/>
                <a:tab pos="1955800" algn="l"/>
                <a:tab pos="2286000" algn="l"/>
                <a:tab pos="2616200" algn="l"/>
                <a:tab pos="2933700" algn="l"/>
                <a:tab pos="3263900" algn="l"/>
                <a:tab pos="3594100" algn="l"/>
                <a:tab pos="3924300" algn="l"/>
              </a:tabLst>
              <a:defRPr sz="3312"/>
            </a:pPr>
            <a14:m>
              <m:oMathPara>
                <m:oMathParaPr>
                  <m:jc m:val="center"/>
                </m:oMathParaPr>
                <m:oMath>
                  <m:sSup>
                    <m:e>
                      <m:r>
                        <a:rPr xmlns:a="http://schemas.openxmlformats.org/drawingml/2006/main" sz="36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</m:e>
                    <m:sup>
                      <m:r>
                        <a:rPr xmlns:a="http://schemas.openxmlformats.org/drawingml/2006/main" sz="36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m:rPr>
                      <m:sty m:val="p"/>
                    </m:rPr>
                    <a:rPr xmlns:a="http://schemas.openxmlformats.org/drawingml/2006/main" sz="36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Φ</m:t>
                  </m:r>
                  <m:r>
                    <a:rPr xmlns:a="http://schemas.openxmlformats.org/drawingml/2006/main" sz="36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6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4</m:t>
                  </m:r>
                  <m:r>
                    <a:rPr xmlns:a="http://schemas.openxmlformats.org/drawingml/2006/main" sz="36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π</m:t>
                  </m:r>
                  <m:r>
                    <a:rPr xmlns:a="http://schemas.openxmlformats.org/drawingml/2006/main" sz="36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G</m:t>
                  </m:r>
                  <m:r>
                    <a:rPr xmlns:a="http://schemas.openxmlformats.org/drawingml/2006/main" sz="36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∫</m:t>
                  </m:r>
                  <m:sSup>
                    <m:e>
                      <m:r>
                        <a:rPr xmlns:a="http://schemas.openxmlformats.org/drawingml/2006/main" sz="36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e>
                    <m:sup>
                      <m:r>
                        <a:rPr xmlns:a="http://schemas.openxmlformats.org/drawingml/2006/main" sz="36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  <m:r>
                    <m:rPr>
                      <m:sty m:val="b"/>
                    </m:rPr>
                    <a:rPr xmlns:a="http://schemas.openxmlformats.org/drawingml/2006/main" sz="36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36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f</m:t>
                  </m:r>
                </m:oMath>
              </m:oMathPara>
            </a14:m>
          </a:p>
          <a:p>
            <a:pPr lvl="1" marL="0" indent="420623" algn="ctr" defTabSz="914400">
              <a:spcBef>
                <a:spcPts val="2200"/>
              </a:spcBef>
              <a:buSzTx/>
              <a:buNone/>
              <a:tabLst>
                <a:tab pos="317500" algn="l"/>
                <a:tab pos="647700" algn="l"/>
                <a:tab pos="977900" algn="l"/>
                <a:tab pos="1308100" algn="l"/>
                <a:tab pos="1625600" algn="l"/>
                <a:tab pos="1955800" algn="l"/>
                <a:tab pos="2286000" algn="l"/>
                <a:tab pos="2616200" algn="l"/>
                <a:tab pos="2933700" algn="l"/>
                <a:tab pos="3263900" algn="l"/>
                <a:tab pos="3594100" algn="l"/>
                <a:tab pos="3924300" algn="l"/>
              </a:tabLst>
              <a:defRPr sz="3312"/>
            </a:pPr>
          </a:p>
          <a:p>
            <a:pPr marL="443991" indent="-443991" defTabSz="914400">
              <a:spcBef>
                <a:spcPts val="2200"/>
              </a:spcBef>
              <a:tabLst>
                <a:tab pos="317500" algn="l"/>
                <a:tab pos="647700" algn="l"/>
                <a:tab pos="977900" algn="l"/>
                <a:tab pos="1308100" algn="l"/>
                <a:tab pos="1625600" algn="l"/>
                <a:tab pos="1955800" algn="l"/>
                <a:tab pos="2286000" algn="l"/>
                <a:tab pos="2616200" algn="l"/>
                <a:tab pos="2933700" algn="l"/>
                <a:tab pos="3263900" algn="l"/>
                <a:tab pos="3594100" algn="l"/>
                <a:tab pos="3924300" algn="l"/>
              </a:tabLst>
              <a:defRPr b="1" sz="3312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Asymptotic limit </a:t>
            </a:r>
            <a:r>
              <a:rPr b="0">
                <a:latin typeface="Avenir Next Medium"/>
                <a:ea typeface="Avenir Next Medium"/>
                <a:cs typeface="Avenir Next Medium"/>
                <a:sym typeface="Avenir Next Medium"/>
              </a:rPr>
              <a:t>of an infinite particle stellar system for the first equation (with negligible interaction term) of</a:t>
            </a:r>
            <a:r>
              <a:t> BBGKY hierarchy </a:t>
            </a:r>
            <a:r>
              <a:rPr b="0">
                <a:latin typeface="Avenir Next Medium"/>
                <a:ea typeface="Avenir Next Medium"/>
                <a:cs typeface="Avenir Next Medium"/>
                <a:sym typeface="Avenir Next Medium"/>
              </a:rPr>
              <a:t>formulation of the </a:t>
            </a:r>
            <a:r>
              <a:t>Liouville equation</a:t>
            </a:r>
          </a:p>
          <a:p>
            <a:pPr marL="443991" indent="-443991" defTabSz="914400">
              <a:spcBef>
                <a:spcPts val="2200"/>
              </a:spcBef>
              <a:tabLst>
                <a:tab pos="317500" algn="l"/>
                <a:tab pos="647700" algn="l"/>
                <a:tab pos="977900" algn="l"/>
                <a:tab pos="1308100" algn="l"/>
                <a:tab pos="1625600" algn="l"/>
                <a:tab pos="1955800" algn="l"/>
                <a:tab pos="2286000" algn="l"/>
                <a:tab pos="2616200" algn="l"/>
                <a:tab pos="2933700" algn="l"/>
                <a:tab pos="3263900" algn="l"/>
                <a:tab pos="3594100" algn="l"/>
                <a:tab pos="3924300" algn="l"/>
              </a:tabLst>
              <a:defRPr b="1" sz="3312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  <a:p>
            <a:pPr marL="443991" indent="-443991" defTabSz="914400">
              <a:spcBef>
                <a:spcPts val="2200"/>
              </a:spcBef>
              <a:tabLst>
                <a:tab pos="317500" algn="l"/>
                <a:tab pos="647700" algn="l"/>
                <a:tab pos="977900" algn="l"/>
                <a:tab pos="1308100" algn="l"/>
                <a:tab pos="1625600" algn="l"/>
                <a:tab pos="1955800" algn="l"/>
                <a:tab pos="2286000" algn="l"/>
                <a:tab pos="2616200" algn="l"/>
                <a:tab pos="2933700" algn="l"/>
                <a:tab pos="3263900" algn="l"/>
                <a:tab pos="3594100" algn="l"/>
                <a:tab pos="3924300" algn="l"/>
              </a:tabLst>
              <a:defRPr b="1" sz="3312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Collision-less</a:t>
            </a:r>
            <a:r>
              <a:rPr b="0">
                <a:latin typeface="Avenir Next Medium"/>
                <a:ea typeface="Avenir Next Medium"/>
                <a:cs typeface="Avenir Next Medium"/>
                <a:sym typeface="Avenir Next Medium"/>
              </a:rPr>
              <a:t> </a:t>
            </a:r>
            <a:r>
              <a:t>dynamics</a:t>
            </a:r>
          </a:p>
          <a:p>
            <a:pPr lvl="1" marL="887983" indent="-443991" defTabSz="914400">
              <a:spcBef>
                <a:spcPts val="2200"/>
              </a:spcBef>
              <a:tabLst>
                <a:tab pos="317500" algn="l"/>
                <a:tab pos="647700" algn="l"/>
                <a:tab pos="977900" algn="l"/>
                <a:tab pos="1308100" algn="l"/>
                <a:tab pos="1625600" algn="l"/>
                <a:tab pos="1955800" algn="l"/>
                <a:tab pos="2286000" algn="l"/>
                <a:tab pos="2616200" algn="l"/>
                <a:tab pos="2933700" algn="l"/>
                <a:tab pos="3263900" algn="l"/>
                <a:tab pos="3594100" algn="l"/>
                <a:tab pos="3924300" algn="l"/>
              </a:tabLst>
              <a:defRPr b="1" sz="3312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 Relaxation time </a:t>
            </a:r>
            <a14:m>
              <m:oMath>
                <m:sSub>
                  <m:e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τ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x</m:t>
                    </m:r>
                  </m:sub>
                </m:sSub>
              </m:oMath>
            </a14:m>
            <a:r>
              <a:t>: </a:t>
            </a:r>
            <a:r>
              <a:rPr b="0">
                <a:latin typeface="Avenir Next Medium"/>
                <a:ea typeface="Avenir Next Medium"/>
                <a:cs typeface="Avenir Next Medium"/>
                <a:sym typeface="Avenir Next Medium"/>
              </a:rPr>
              <a:t>time to a star’s velocity change by its order thorough stellar encounters</a:t>
            </a:r>
            <a:endParaRPr b="0">
              <a:latin typeface="Avenir Next Medium"/>
              <a:ea typeface="Avenir Next Medium"/>
              <a:cs typeface="Avenir Next Medium"/>
              <a:sym typeface="Avenir Next Medium"/>
            </a:endParaRPr>
          </a:p>
          <a:p>
            <a:pPr lvl="2" marL="1331976" indent="-443991" defTabSz="914400">
              <a:spcBef>
                <a:spcPts val="2200"/>
              </a:spcBef>
              <a:tabLst>
                <a:tab pos="317500" algn="l"/>
                <a:tab pos="647700" algn="l"/>
                <a:tab pos="977900" algn="l"/>
                <a:tab pos="1308100" algn="l"/>
                <a:tab pos="1625600" algn="l"/>
                <a:tab pos="1955800" algn="l"/>
                <a:tab pos="2286000" algn="l"/>
                <a:tab pos="2616200" algn="l"/>
                <a:tab pos="2933700" algn="l"/>
                <a:tab pos="3263900" algn="l"/>
                <a:tab pos="3594100" algn="l"/>
                <a:tab pos="3924300" algn="l"/>
              </a:tabLst>
              <a:defRPr b="1" sz="3312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b="0">
                <a:latin typeface="Avenir Next Medium"/>
                <a:ea typeface="Avenir Next Medium"/>
                <a:cs typeface="Avenir Next Medium"/>
                <a:sym typeface="Avenir Next Medium"/>
              </a:rPr>
              <a:t>Typically </a:t>
            </a:r>
            <a14:m>
              <m:oMath>
                <m:sSub>
                  <m:e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τ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x</m:t>
                    </m:r>
                  </m:sub>
                </m:sSub>
                <m:r>
                  <a:rPr xmlns:a="http://schemas.openxmlformats.org/drawingml/2006/main" sz="36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&gt;</m:t>
                </m:r>
                <m:sSub>
                  <m:e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τ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e</m:t>
                    </m:r>
                  </m:sub>
                </m:sSub>
              </m:oMath>
            </a14:m>
            <a:r>
              <a:rPr b="0">
                <a:latin typeface="Avenir Next Medium"/>
                <a:ea typeface="Avenir Next Medium"/>
                <a:cs typeface="Avenir Next Medium"/>
                <a:sym typeface="Avenir Next Medium"/>
              </a:rPr>
              <a:t>. Increases with number of stars and crossing time </a:t>
            </a:r>
            <a14:m>
              <m:oMath>
                <m:d>
                  <m:dPr>
                    <m:ctrlPr>
                      <a:rPr xmlns:a="http://schemas.openxmlformats.org/drawingml/2006/main" sz="36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</m:dPr>
                  <m:e>
                    <m:f>
                      <m:fPr>
                        <m:ctrlPr>
                          <a:rPr xmlns:a="http://schemas.openxmlformats.org/drawingml/2006/main" sz="36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36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num>
                      <m:den>
                        <m:r>
                          <a:rPr xmlns:a="http://schemas.openxmlformats.org/drawingml/2006/main" sz="36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den>
                    </m:f>
                  </m:e>
                </m:d>
              </m:oMath>
            </a14:m>
            <a:r>
              <a:rPr b="0">
                <a:latin typeface="Avenir Next Medium"/>
                <a:ea typeface="Avenir Next Medium"/>
                <a:cs typeface="Avenir Next Medium"/>
                <a:sym typeface="Avenir Next Medium"/>
              </a:rPr>
              <a:t>. </a:t>
            </a:r>
            <a:endParaRPr sz="3600"/>
          </a:p>
        </p:txBody>
      </p:sp>
      <p:sp>
        <p:nvSpPr>
          <p:cNvPr id="4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Vlasov-Poisson Equ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Vlasov-Poisson Equation</a:t>
            </a:r>
          </a:p>
        </p:txBody>
      </p:sp>
      <p:sp>
        <p:nvSpPr>
          <p:cNvPr id="450" name="Key results encoded in the Vlasov equation:…"/>
          <p:cNvSpPr txBox="1"/>
          <p:nvPr>
            <p:ph type="body" idx="1"/>
          </p:nvPr>
        </p:nvSpPr>
        <p:spPr>
          <a:xfrm>
            <a:off x="1727200" y="2758093"/>
            <a:ext cx="22118424" cy="10188846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Key results encoded in the Vlasov equation:</a:t>
            </a:r>
          </a:p>
          <a:p>
            <a:pPr lvl="1"/>
            <a:r>
              <a:t>The distribution function in an infinitesimal Lagrangian volume is conserved.           </a:t>
            </a:r>
            <a14:m>
              <m:oMath>
                <m:f>
                  <m:f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f</m:t>
                    </m:r>
                  </m:num>
                  <m:den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t</m:t>
                    </m:r>
                  </m:den>
                </m:f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</a:p>
          <a:p>
            <a:pPr lvl="1"/>
            <a:r>
              <a:t>The distribution function is conserved along the orbits</a:t>
            </a:r>
          </a:p>
          <a:p>
            <a:pPr lvl="1"/>
          </a:p>
          <a:p>
            <a:pPr/>
            <a:r>
              <a:t>Open the possibility to the backwards integration method (Vauterin &amp; Dejonghe 1997; Dehnen 1999) </a:t>
            </a:r>
          </a:p>
          <a:p>
            <a:pPr lvl="1"/>
            <a:r>
              <a:t>Why this is important ?</a:t>
            </a:r>
          </a:p>
          <a:p>
            <a:pPr lvl="2"/>
            <a:r>
              <a:t>It is very hard to compute distribution functions for the galaxy with both the bar and spiral arms</a:t>
            </a:r>
          </a:p>
          <a:p>
            <a:pPr lvl="3"/>
            <a:r>
              <a:t>Multiple pattern speed are concerned </a:t>
            </a:r>
          </a:p>
          <a:p>
            <a:pPr lvl="4"/>
            <a:r>
              <a:t>Resonant effects and overlap of resonances can be very hard to characterise</a:t>
            </a:r>
          </a:p>
          <a:p>
            <a:pPr lvl="3"/>
            <a:r>
              <a:t>Usually made with perturbation theory for one structure alone</a:t>
            </a:r>
            <a:br/>
          </a:p>
        </p:txBody>
      </p:sp>
      <p:sp>
        <p:nvSpPr>
          <p:cNvPr id="4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Actions-Angles variab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Actions-Angles variables </a:t>
            </a:r>
          </a:p>
        </p:txBody>
      </p:sp>
      <p:sp>
        <p:nvSpPr>
          <p:cNvPr id="454" name="Jeans theorems help us solve for the Vlasov equation for equilibrium:…"/>
          <p:cNvSpPr txBox="1"/>
          <p:nvPr>
            <p:ph type="body" idx="1"/>
          </p:nvPr>
        </p:nvSpPr>
        <p:spPr>
          <a:xfrm>
            <a:off x="1727200" y="3433071"/>
            <a:ext cx="20929600" cy="9415258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Jeans theorems help us solve for the Vlasov equation for equilibrium: </a:t>
            </a:r>
          </a:p>
          <a:p>
            <a:pPr lvl="1"/>
            <a:r>
              <a:t>If integrable system: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f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f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I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I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I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3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  and if in axisymmetry and equilibrium: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f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f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E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L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z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I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3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.</a:t>
            </a:r>
          </a:p>
          <a:p>
            <a:pPr/>
          </a:p>
          <a:p>
            <a:pPr/>
            <a:r>
              <a:t>But, how to choose the integrals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I</m:t>
                </m:r>
              </m:oMath>
            </a14:m>
            <a:r>
              <a:t>? Actions </a:t>
            </a:r>
            <a14:m>
              <m:oMath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J</m:t>
                </m:r>
              </m:oMath>
            </a14:m>
            <a:r>
              <a:t> and Angles </a:t>
            </a:r>
            <a14:m>
              <m:oMath>
                <m:r>
                  <m:rPr>
                    <m:sty m:val="bi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θ</m:t>
                </m:r>
              </m:oMath>
            </a14:m>
          </a:p>
          <a:p>
            <a:pPr lvl="1"/>
            <a:r>
              <a:t>Canonical variables:  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H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H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and </a:t>
            </a:r>
            <a14:m>
              <m:oMath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c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o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n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t</m:t>
                </m:r>
              </m:oMath>
            </a14:m>
            <a:r>
              <a:t> as well as </a:t>
            </a:r>
            <a14:m>
              <m:oMath>
                <m:limUpp>
                  <m:e>
                    <m:r>
                      <m:rPr>
                        <m:sty m:val="bi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θ</m:t>
                    </m:r>
                  </m:e>
                  <m:lim>
                    <m:r>
                      <m:rPr>
                        <m:sty m:val="b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·</m:t>
                    </m:r>
                  </m:lim>
                </m:limUpp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c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o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n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t</m:t>
                </m:r>
              </m:oMath>
            </a14:m>
          </a:p>
          <a:p>
            <a:pPr lvl="1"/>
            <a:r>
              <a:t>Natural phase-space coordinates for regular orbits in (quasi)-integrable systems.</a:t>
            </a:r>
          </a:p>
          <a:p>
            <a:pPr lvl="1"/>
            <a:r>
              <a:t>Transforming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to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m:rPr>
                    <m:sty m:val="bi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is volume-conserving (appropriate for DFs).  </a:t>
            </a:r>
          </a:p>
        </p:txBody>
      </p:sp>
      <p:sp>
        <p:nvSpPr>
          <p:cNvPr id="4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60" name="Group"/>
          <p:cNvGrpSpPr/>
          <p:nvPr/>
        </p:nvGrpSpPr>
        <p:grpSpPr>
          <a:xfrm>
            <a:off x="7667847" y="9733257"/>
            <a:ext cx="7118239" cy="3527426"/>
            <a:chOff x="0" y="0"/>
            <a:chExt cx="7118237" cy="3527425"/>
          </a:xfrm>
        </p:grpSpPr>
        <p:grpSp>
          <p:nvGrpSpPr>
            <p:cNvPr id="458" name="Group"/>
            <p:cNvGrpSpPr/>
            <p:nvPr/>
          </p:nvGrpSpPr>
          <p:grpSpPr>
            <a:xfrm>
              <a:off x="0" y="-1"/>
              <a:ext cx="7118238" cy="2638422"/>
              <a:chOff x="0" y="0"/>
              <a:chExt cx="7118237" cy="2638420"/>
            </a:xfrm>
          </p:grpSpPr>
          <p:pic>
            <p:nvPicPr>
              <p:cNvPr id="456" name="Screenshot 2023-04-03 at 23.28.00.png" descr="Screenshot 2023-04-03 at 23.28.00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8359" r="0" b="0"/>
              <a:stretch>
                <a:fillRect/>
              </a:stretch>
            </p:blipFill>
            <p:spPr>
              <a:xfrm>
                <a:off x="0" y="0"/>
                <a:ext cx="2826595" cy="26384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7" name="Screenshot 2023-04-03 at 23.30.55.png" descr="Screenshot 2023-04-03 at 23.30.55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2804810" y="3063"/>
                <a:ext cx="4313428" cy="26353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59" name="Caption"/>
            <p:cNvSpPr/>
            <p:nvPr/>
          </p:nvSpPr>
          <p:spPr>
            <a:xfrm>
              <a:off x="0" y="2740025"/>
              <a:ext cx="7118238" cy="7874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53585F"/>
                  </a:solidFill>
                </a:defRPr>
              </a:lvl1pPr>
            </a:lstStyle>
            <a:p>
              <a:pPr/>
              <a:r>
                <a:t>Angle-Action variables as polar coordinates. Binney &amp; Tremaine 2008.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Actions-Angles variab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Actions-Angles variables </a:t>
            </a:r>
          </a:p>
        </p:txBody>
      </p:sp>
      <p:sp>
        <p:nvSpPr>
          <p:cNvPr id="463" name="How we compute it ?…"/>
          <p:cNvSpPr txBox="1"/>
          <p:nvPr>
            <p:ph type="body" idx="1"/>
          </p:nvPr>
        </p:nvSpPr>
        <p:spPr>
          <a:xfrm>
            <a:off x="1727200" y="3433071"/>
            <a:ext cx="20929600" cy="9415258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How we compute it ? </a:t>
            </a:r>
          </a:p>
          <a:p>
            <a:pPr lvl="1"/>
            <a:r>
              <a:t>Transformations of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to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m:rPr>
                    <m:sty m:val="bi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θ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is exactly know for some separable potentials like the Stäckel potential</a:t>
            </a:r>
          </a:p>
          <a:p>
            <a:pPr lvl="1"/>
            <a:r>
              <a:t>In the Stäckel Fudge we use the real potential locally as if it were a Stäckel potential:</a:t>
            </a:r>
            <a:br/>
            <a:br/>
            <a:br/>
            <a14:m>
              <m:oMath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Δ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sSup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z</m:t>
                    </m:r>
                  </m:e>
                  <m:sup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-</m:t>
                </m:r>
                <m:sSup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p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+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3</m:t>
                </m:r>
                <m:d>
                  <m:d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begChr m:val="["/>
                    <m:endChr m:val="]"/>
                  </m:dPr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z</m:t>
                    </m:r>
                    <m:f>
                      <m:fPr>
                        <m:ctrl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m:rPr>
                            <m:sty m:val="p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∂</m:t>
                        </m:r>
                        <m:r>
                          <m:rPr>
                            <m:sty m:val="p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num>
                      <m:den>
                        <m:r>
                          <m:rPr>
                            <m:sty m:val="p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∂</m:t>
                        </m:r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den>
                    </m:f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R</m:t>
                    </m:r>
                    <m:f>
                      <m:fPr>
                        <m:ctrl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m:rPr>
                            <m:sty m:val="p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∂</m:t>
                        </m:r>
                        <m:r>
                          <m:rPr>
                            <m:sty m:val="p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num>
                      <m:den>
                        <m:r>
                          <m:rPr>
                            <m:sty m:val="p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∂</m:t>
                        </m:r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den>
                    </m:f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z</m:t>
                    </m:r>
                    <m:d>
                      <m:dPr>
                        <m:ctrl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xmlns:a="http://schemas.openxmlformats.org/drawingml/2006/main" sz="3950" i="1">
                                <a:solidFill>
                                  <a:srgbClr val="49494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type m:val="bar"/>
                          </m:fPr>
                          <m:num>
                            <m:sSup>
                              <m:e>
                                <m:r>
                                  <m:rPr>
                                    <m:sty m:val="p"/>
                                  </m:rPr>
                                  <a:rPr xmlns:a="http://schemas.openxmlformats.org/drawingml/2006/main" sz="3950" i="1">
                                    <a:solidFill>
                                      <a:srgbClr val="494949"/>
                                    </a:solidFill>
                                    <a:latin typeface="Cambria Math" panose="02040503050406030204" pitchFamily="18" charset="0"/>
                                  </a:rPr>
                                  <m:t>∂</m:t>
                                </m:r>
                              </m:e>
                              <m:sup>
                                <m:r>
                                  <a:rPr xmlns:a="http://schemas.openxmlformats.org/drawingml/2006/main" sz="3950" i="1">
                                    <a:solidFill>
                                      <a:srgbClr val="494949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xmlns:a="http://schemas.openxmlformats.org/drawingml/2006/main" sz="3950" i="1">
                                <a:solidFill>
                                  <a:srgbClr val="494949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xmlns:a="http://schemas.openxmlformats.org/drawingml/2006/main" sz="3950" i="1">
                                <a:solidFill>
                                  <a:srgbClr val="494949"/>
                                </a:solidFill>
                                <a:latin typeface="Cambria Math" panose="02040503050406030204" pitchFamily="18" charset="0"/>
                              </a:rPr>
                              <m:t>∂</m:t>
                            </m:r>
                            <m:sSup>
                              <m:e>
                                <m:r>
                                  <a:rPr xmlns:a="http://schemas.openxmlformats.org/drawingml/2006/main" sz="3950" i="1">
                                    <a:solidFill>
                                      <a:srgbClr val="494949"/>
                                    </a:solidFill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e>
                              <m:sup>
                                <m:r>
                                  <a:rPr xmlns:a="http://schemas.openxmlformats.org/drawingml/2006/main" sz="3950" i="1">
                                    <a:solidFill>
                                      <a:srgbClr val="494949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f>
                          <m:fPr>
                            <m:ctrlPr>
                              <a:rPr xmlns:a="http://schemas.openxmlformats.org/drawingml/2006/main" sz="3950" i="1">
                                <a:solidFill>
                                  <a:srgbClr val="49494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type m:val="bar"/>
                          </m:fPr>
                          <m:num>
                            <m:sSup>
                              <m:e>
                                <m:r>
                                  <m:rPr>
                                    <m:sty m:val="p"/>
                                  </m:rPr>
                                  <a:rPr xmlns:a="http://schemas.openxmlformats.org/drawingml/2006/main" sz="3950" i="1">
                                    <a:solidFill>
                                      <a:srgbClr val="494949"/>
                                    </a:solidFill>
                                    <a:latin typeface="Cambria Math" panose="02040503050406030204" pitchFamily="18" charset="0"/>
                                  </a:rPr>
                                  <m:t>∂</m:t>
                                </m:r>
                              </m:e>
                              <m:sup>
                                <m:r>
                                  <a:rPr xmlns:a="http://schemas.openxmlformats.org/drawingml/2006/main" sz="3950" i="1">
                                    <a:solidFill>
                                      <a:srgbClr val="494949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xmlns:a="http://schemas.openxmlformats.org/drawingml/2006/main" sz="3950" i="1">
                                <a:solidFill>
                                  <a:srgbClr val="494949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xmlns:a="http://schemas.openxmlformats.org/drawingml/2006/main" sz="3950" i="1">
                                <a:solidFill>
                                  <a:srgbClr val="494949"/>
                                </a:solidFill>
                                <a:latin typeface="Cambria Math" panose="02040503050406030204" pitchFamily="18" charset="0"/>
                              </a:rPr>
                              <m:t>∂</m:t>
                            </m:r>
                            <m:sSup>
                              <m:e>
                                <m:r>
                                  <a:rPr xmlns:a="http://schemas.openxmlformats.org/drawingml/2006/main" sz="3950" i="1">
                                    <a:solidFill>
                                      <a:srgbClr val="494949"/>
                                    </a:solidFill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p>
                                <m:r>
                                  <a:rPr xmlns:a="http://schemas.openxmlformats.org/drawingml/2006/main" sz="3950" i="1">
                                    <a:solidFill>
                                      <a:srgbClr val="494949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e>
                </m:d>
                <m:sSup>
                  <m:e>
                    <m:d>
                      <m:dPr>
                        <m:ctrl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xmlns:a="http://schemas.openxmlformats.org/drawingml/2006/main" sz="3950" i="1">
                                <a:solidFill>
                                  <a:srgbClr val="49494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type m:val="bar"/>
                          </m:fPr>
                          <m:num>
                            <m:sSup>
                              <m:e>
                                <m:r>
                                  <m:rPr>
                                    <m:sty m:val="p"/>
                                  </m:rPr>
                                  <a:rPr xmlns:a="http://schemas.openxmlformats.org/drawingml/2006/main" sz="3950" i="1">
                                    <a:solidFill>
                                      <a:srgbClr val="494949"/>
                                    </a:solidFill>
                                    <a:latin typeface="Cambria Math" panose="02040503050406030204" pitchFamily="18" charset="0"/>
                                  </a:rPr>
                                  <m:t>∂</m:t>
                                </m:r>
                              </m:e>
                              <m:sup>
                                <m:r>
                                  <a:rPr xmlns:a="http://schemas.openxmlformats.org/drawingml/2006/main" sz="3950" i="1">
                                    <a:solidFill>
                                      <a:srgbClr val="494949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xmlns:a="http://schemas.openxmlformats.org/drawingml/2006/main" sz="3950" i="1">
                                <a:solidFill>
                                  <a:srgbClr val="494949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xmlns:a="http://schemas.openxmlformats.org/drawingml/2006/main" sz="3950" i="1">
                                <a:solidFill>
                                  <a:srgbClr val="494949"/>
                                </a:solidFill>
                                <a:latin typeface="Cambria Math" panose="02040503050406030204" pitchFamily="18" charset="0"/>
                              </a:rPr>
                              <m:t>∂</m:t>
                            </m:r>
                            <m:r>
                              <a:rPr xmlns:a="http://schemas.openxmlformats.org/drawingml/2006/main" sz="3950" i="1">
                                <a:solidFill>
                                  <a:srgbClr val="494949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  <m:r>
                              <m:rPr>
                                <m:sty m:val="p"/>
                              </m:rPr>
                              <a:rPr xmlns:a="http://schemas.openxmlformats.org/drawingml/2006/main" sz="3950" i="1">
                                <a:solidFill>
                                  <a:srgbClr val="494949"/>
                                </a:solidFill>
                                <a:latin typeface="Cambria Math" panose="02040503050406030204" pitchFamily="18" charset="0"/>
                              </a:rPr>
                              <m:t>∂</m:t>
                            </m:r>
                            <m:r>
                              <a:rPr xmlns:a="http://schemas.openxmlformats.org/drawingml/2006/main" sz="3950" i="1">
                                <a:solidFill>
                                  <a:srgbClr val="494949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den>
                        </m:f>
                      </m:e>
                    </m:d>
                  </m:e>
                  <m:sup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p>
                </m:sSup>
              </m:oMath>
            </a14:m>
            <a:r>
              <a:rPr sz="2100"/>
              <a:t>(Sanders 2012)</a:t>
            </a:r>
            <a:endParaRPr sz="2100"/>
          </a:p>
          <a:p>
            <a:pPr/>
          </a:p>
          <a:p>
            <a:pPr/>
            <a:r>
              <a:t>In practice, accurate and efficient computations it with AGAMA (Vasiliev 2019) library</a:t>
            </a:r>
          </a:p>
        </p:txBody>
      </p:sp>
      <p:sp>
        <p:nvSpPr>
          <p:cNvPr id="4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Axisymmetric mod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80" sz="8000"/>
            </a:lvl1pPr>
          </a:lstStyle>
          <a:p>
            <a:pPr/>
            <a:r>
              <a:t>Axisymmetric model</a:t>
            </a:r>
          </a:p>
        </p:txBody>
      </p:sp>
      <p:sp>
        <p:nvSpPr>
          <p:cNvPr id="467" name="Thin disk…"/>
          <p:cNvSpPr txBox="1"/>
          <p:nvPr>
            <p:ph type="body" sz="quarter" idx="1"/>
          </p:nvPr>
        </p:nvSpPr>
        <p:spPr>
          <a:xfrm>
            <a:off x="15799672" y="3726439"/>
            <a:ext cx="7261284" cy="2146552"/>
          </a:xfrm>
          <a:prstGeom prst="rect">
            <a:avLst/>
          </a:prstGeom>
        </p:spPr>
        <p:txBody>
          <a:bodyPr spcCol="363064"/>
          <a:lstStyle/>
          <a:p>
            <a:pPr marL="482600" indent="-482600">
              <a:defRPr sz="3200"/>
            </a:pPr>
            <a:r>
              <a:t>Thin disk</a:t>
            </a:r>
          </a:p>
          <a:p>
            <a:pPr marL="482600" indent="-482600">
              <a:defRPr sz="3200"/>
            </a:pPr>
            <a:r>
              <a:t>Thick disk</a:t>
            </a:r>
          </a:p>
          <a:p>
            <a:pPr marL="482600" indent="-482600">
              <a:defRPr sz="3200"/>
            </a:pPr>
            <a:r>
              <a:t>Dark Matter</a:t>
            </a:r>
          </a:p>
          <a:p>
            <a:pPr marL="482600" indent="-482600">
              <a:defRPr sz="3200"/>
            </a:pPr>
            <a:r>
              <a:t>Bulge</a:t>
            </a:r>
          </a:p>
        </p:txBody>
      </p:sp>
      <p:sp>
        <p:nvSpPr>
          <p:cNvPr id="4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71" name="Group"/>
          <p:cNvGrpSpPr/>
          <p:nvPr/>
        </p:nvGrpSpPr>
        <p:grpSpPr>
          <a:xfrm>
            <a:off x="607878" y="3943463"/>
            <a:ext cx="14979544" cy="8035873"/>
            <a:chOff x="0" y="0"/>
            <a:chExt cx="14979543" cy="8035871"/>
          </a:xfrm>
        </p:grpSpPr>
        <p:pic>
          <p:nvPicPr>
            <p:cNvPr id="46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979544" cy="74897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0" name="Caption"/>
            <p:cNvSpPr/>
            <p:nvPr/>
          </p:nvSpPr>
          <p:spPr>
            <a:xfrm>
              <a:off x="0" y="7591371"/>
              <a:ext cx="14979544" cy="4445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53585F"/>
                  </a:solidFill>
                </a:defRPr>
              </a:lvl1pPr>
            </a:lstStyle>
            <a:p>
              <a:pPr/>
              <a:r>
                <a:t>Khalil et al., in preparation.</a:t>
              </a:r>
            </a:p>
          </p:txBody>
        </p:sp>
      </p:grpSp>
      <p:sp>
        <p:nvSpPr>
          <p:cNvPr id="472" name="Equation"/>
          <p:cNvSpPr txBox="1"/>
          <p:nvPr/>
        </p:nvSpPr>
        <p:spPr>
          <a:xfrm>
            <a:off x="15619894" y="6157753"/>
            <a:ext cx="7620840" cy="144494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f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η</m:t>
                  </m:r>
                  <m:f>
                    <m:fPr>
                      <m:ctrlP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bar"/>
                            </m:fPr>
                            <m:num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e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f>
                            <m:fPr>
                              <m:ctrlP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bar"/>
                            </m:fPr>
                            <m:num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κ</m:t>
                      </m:r>
                      <m:sSubSup>
                        <m:e>
                          <m:limUpp>
                            <m:e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lim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˜</m:t>
                              </m:r>
                            </m:lim>
                          </m:limUpp>
                        </m:e>
                        <m:sub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  <m:sup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den>
                  </m:f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d>
                    <m:dPr>
                      <m:ctrlP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</m:den>
                      </m:f>
                    </m:e>
                  </m:d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d>
                    <m:dPr>
                      <m:ctrlP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e>
                            <m:sub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κ</m:t>
                          </m:r>
                        </m:num>
                        <m:den>
                          <m:sSubSup>
                            <m:e>
                              <m:limUpp>
                                <m:e>
                                  <m:r>
                                    <a:rPr xmlns:a="http://schemas.openxmlformats.org/drawingml/2006/main" sz="3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lim>
                                  <m:r>
                                    <a:rPr xmlns:a="http://schemas.openxmlformats.org/drawingml/2006/main" sz="3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˜</m:t>
                                  </m:r>
                                </m:lim>
                              </m:limUpp>
                            </m:e>
                            <m:sub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  <m:sup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e>
                  </m:d>
                </m:oMath>
              </m:oMathPara>
            </a14:m>
            <a:endParaRPr sz="3700"/>
          </a:p>
        </p:txBody>
      </p:sp>
      <p:sp>
        <p:nvSpPr>
          <p:cNvPr id="473" name="Yassin Rany Khalil, Observatory of Strasbourg, yassin.khalil@unistra.fr"/>
          <p:cNvSpPr txBox="1"/>
          <p:nvPr/>
        </p:nvSpPr>
        <p:spPr>
          <a:xfrm>
            <a:off x="924123" y="12785343"/>
            <a:ext cx="22656801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1" algn="r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pPr>
            <a:r>
              <a:t>Yassin Rany Khalil, Observatory of Strasbourg, </a:t>
            </a:r>
            <a:r>
              <a:rPr u="sng">
                <a:hlinkClick r:id="rId3" invalidUrl="" action="" tgtFrame="" tooltip="" history="1" highlightClick="0" endSnd="0"/>
              </a:rPr>
              <a:t>yassin.khalil@unistra.fr</a:t>
            </a:r>
          </a:p>
        </p:txBody>
      </p:sp>
      <p:sp>
        <p:nvSpPr>
          <p:cNvPr id="474" name="Text"/>
          <p:cNvSpPr txBox="1"/>
          <p:nvPr/>
        </p:nvSpPr>
        <p:spPr>
          <a:xfrm>
            <a:off x="15966864" y="8685030"/>
            <a:ext cx="6926898" cy="333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700">
              <a:lnSpc>
                <a:spcPct val="8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>
                <a:solidFill>
                  <a:srgbClr val="4A4A4A"/>
                </a:solidFill>
              </a:defRPr>
            </a:pPr>
            <a14:m>
              <m:oMathPara>
                <m:oMathParaPr>
                  <m:jc m:val="center"/>
                </m:oMathParaPr>
                <m:oMath>
                  <m:sSub>
                    <m:e>
                      <m:limUpp>
                        <m:e>
                          <m: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lim>
                          <m: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  <m:t>˜</m:t>
                          </m:r>
                        </m:lim>
                      </m:limUpp>
                    </m:e>
                    <m:sub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sub>
                  </m:sSub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b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sub>
                  </m:sSub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limUpp>
                        <m:e>
                          <m: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lim>
                          <m: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  <m:t>˜</m:t>
                          </m:r>
                        </m:lim>
                      </m:limUpp>
                    </m:e>
                    <m:sub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sub>
                  </m:sSub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b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p</m:t>
                  </m:r>
                  <m:d>
                    <m:dPr>
                      <m:ctrlP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3950" i="1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xmlns:a="http://schemas.openxmlformats.org/drawingml/2006/main" sz="3950" i="1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  <m: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sSub>
                            <m:e>
                              <m:r>
                                <a:rPr xmlns:a="http://schemas.openxmlformats.org/drawingml/2006/main" sz="3950" i="1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xmlns:a="http://schemas.openxmlformats.org/drawingml/2006/main" sz="3950" i="1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a:rPr xmlns:a="http://schemas.openxmlformats.org/drawingml/2006/main" sz="3950" i="1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xmlns:a="http://schemas.openxmlformats.org/drawingml/2006/main" sz="3950" i="1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  <m:r>
                                <a:rPr xmlns:a="http://schemas.openxmlformats.org/drawingml/2006/main" sz="3950" i="1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xmlns:a="http://schemas.openxmlformats.org/drawingml/2006/main" sz="3950" i="1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</m:den>
                      </m:f>
                    </m:e>
                  </m:d>
                </m:oMath>
              </m:oMathPara>
            </a14:m>
          </a:p>
          <a:p>
            <a:pPr defTabSz="12700">
              <a:lnSpc>
                <a:spcPct val="8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>
                <a:solidFill>
                  <a:srgbClr val="4A4A4A"/>
                </a:solidFill>
              </a:defRPr>
            </a:pPr>
            <a:br/>
            <a:br/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f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f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+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β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f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k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Backwards Integrations (Vauterin &amp; Dejonghe 1997; Dehnen 1999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61518">
              <a:defRPr spc="-63" sz="6320"/>
            </a:pPr>
            <a:r>
              <a:t>Backwards Integrations</a:t>
            </a:r>
            <a:br/>
            <a:r>
              <a:rPr spc="-33" sz="3397"/>
              <a:t>(Vauterin &amp; Dejonghe 1997; Dehnen 1999)</a:t>
            </a:r>
          </a:p>
        </p:txBody>
      </p:sp>
      <p:pic>
        <p:nvPicPr>
          <p:cNvPr id="477" name="milkywaymap.jpg" descr="milkywaymap.jpg"/>
          <p:cNvPicPr>
            <a:picLocks noChangeAspect="1"/>
          </p:cNvPicPr>
          <p:nvPr/>
        </p:nvPicPr>
        <p:blipFill>
          <a:blip r:embed="rId2">
            <a:extLst/>
          </a:blip>
          <a:srcRect l="5462" t="0" r="5462" b="0"/>
          <a:stretch>
            <a:fillRect/>
          </a:stretch>
        </p:blipFill>
        <p:spPr>
          <a:xfrm>
            <a:off x="0" y="0"/>
            <a:ext cx="122174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Credits: NASA/JPL-Caltech/R. Hurt (SSC/Caltech) + Adaptions (Yassin Rany Khalil)"/>
          <p:cNvSpPr txBox="1"/>
          <p:nvPr/>
        </p:nvSpPr>
        <p:spPr>
          <a:xfrm>
            <a:off x="1320291" y="13222816"/>
            <a:ext cx="9576817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Credits: NASA/JPL-Caltech/R. Hurt (SSC/Caltech) + Adaptions (Yassin Rany Khalil)</a:t>
            </a:r>
          </a:p>
        </p:txBody>
      </p:sp>
      <p:sp>
        <p:nvSpPr>
          <p:cNvPr id="479" name="Integrate orbits starting from different « local » positions in the configuration space…"/>
          <p:cNvSpPr txBox="1"/>
          <p:nvPr>
            <p:ph type="body" sz="half" idx="1"/>
          </p:nvPr>
        </p:nvSpPr>
        <p:spPr>
          <a:xfrm>
            <a:off x="13593233" y="3886822"/>
            <a:ext cx="10468065" cy="9452762"/>
          </a:xfrm>
          <a:prstGeom prst="rect">
            <a:avLst/>
          </a:prstGeom>
        </p:spPr>
        <p:txBody>
          <a:bodyPr/>
          <a:lstStyle/>
          <a:p>
            <a:pPr marL="660400" indent="-660400">
              <a:buAutoNum type="arabicPeriod" startAt="1"/>
            </a:pPr>
            <a:r>
              <a:t>Integrate orbits starting from different « local » positions in the configuration space</a:t>
            </a:r>
            <a:br/>
          </a:p>
          <a:p>
            <a:pPr marL="660400" indent="-660400">
              <a:buAutoNum type="arabicPeriod" startAt="1"/>
            </a:pPr>
            <a:r>
              <a:t>Integrate back in time to a time where bar and spiral arms were not present. </a:t>
            </a:r>
            <a:br/>
          </a:p>
          <a:p>
            <a:pPr marL="660400" indent="-660400">
              <a:buAutoNum type="arabicPeriod" startAt="1"/>
            </a:pPr>
            <a:r>
              <a:t>Compute the orbits actions at this time.</a:t>
            </a:r>
            <a:br/>
          </a:p>
          <a:p>
            <a:pPr marL="660400" indent="-660400">
              <a:buAutoNum type="arabicPeriod" startAt="1"/>
            </a:pPr>
            <a:r>
              <a:t>Compute the axisymmetric DF at this original time : </a:t>
            </a:r>
          </a:p>
          <a:p>
            <a:pPr lvl="1"/>
            <a:r>
              <a:t>By conservation we have the DF at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n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o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w</m:t>
                </m:r>
              </m:oMath>
            </a14:m>
            <a:r>
              <a:t> for joint bar and spiral arms </a:t>
            </a:r>
          </a:p>
        </p:txBody>
      </p:sp>
      <p:sp>
        <p:nvSpPr>
          <p:cNvPr id="480" name="Line"/>
          <p:cNvSpPr/>
          <p:nvPr/>
        </p:nvSpPr>
        <p:spPr>
          <a:xfrm flipV="1">
            <a:off x="6053666" y="4830024"/>
            <a:ext cx="3636037" cy="4614662"/>
          </a:xfrm>
          <a:prstGeom prst="line">
            <a:avLst/>
          </a:prstGeom>
          <a:ln w="50800">
            <a:solidFill>
              <a:schemeClr val="accent4">
                <a:hueOff val="98084"/>
                <a:satOff val="13004"/>
                <a:lumOff val="341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81" name="Line"/>
          <p:cNvSpPr/>
          <p:nvPr/>
        </p:nvSpPr>
        <p:spPr>
          <a:xfrm flipV="1">
            <a:off x="6062133" y="7103958"/>
            <a:ext cx="3619103" cy="2446247"/>
          </a:xfrm>
          <a:prstGeom prst="line">
            <a:avLst/>
          </a:prstGeom>
          <a:ln w="50800">
            <a:solidFill>
              <a:schemeClr val="accent4">
                <a:hueOff val="98084"/>
                <a:satOff val="13004"/>
                <a:lumOff val="341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482" name="Screenshot 2023-05-02 at 12.19.09.png" descr="Screenshot 2023-05-02 at 12.19.09.png"/>
          <p:cNvPicPr>
            <a:picLocks noChangeAspect="1"/>
          </p:cNvPicPr>
          <p:nvPr/>
        </p:nvPicPr>
        <p:blipFill>
          <a:blip r:embed="rId3">
            <a:extLst/>
          </a:blip>
          <a:srcRect l="21116" t="10721" r="5950" b="21491"/>
          <a:stretch>
            <a:fillRect/>
          </a:stretch>
        </p:blipFill>
        <p:spPr>
          <a:xfrm>
            <a:off x="9674769" y="4842770"/>
            <a:ext cx="2530218" cy="2251753"/>
          </a:xfrm>
          <a:prstGeom prst="rect">
            <a:avLst/>
          </a:prstGeom>
          <a:ln w="50800">
            <a:solidFill>
              <a:schemeClr val="accent4">
                <a:hueOff val="98084"/>
                <a:satOff val="13004"/>
                <a:lumOff val="3418"/>
              </a:schemeClr>
            </a:solidFill>
            <a:miter lim="400000"/>
          </a:ln>
        </p:spPr>
      </p:pic>
      <p:sp>
        <p:nvSpPr>
          <p:cNvPr id="483" name="Rectangle"/>
          <p:cNvSpPr/>
          <p:nvPr/>
        </p:nvSpPr>
        <p:spPr>
          <a:xfrm>
            <a:off x="5995539" y="9393725"/>
            <a:ext cx="226321" cy="179368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4A4A4A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cxnSp>
        <p:nvCxnSpPr>
          <p:cNvPr id="484" name="Connection Line"/>
          <p:cNvCxnSpPr>
            <a:stCxn id="487" idx="0"/>
            <a:endCxn id="488" idx="0"/>
          </p:cNvCxnSpPr>
          <p:nvPr/>
        </p:nvCxnSpPr>
        <p:spPr>
          <a:xfrm flipV="1">
            <a:off x="7366214" y="11089702"/>
            <a:ext cx="1798341" cy="646134"/>
          </a:xfrm>
          <a:prstGeom prst="straightConnector1">
            <a:avLst/>
          </a:prstGeom>
          <a:ln w="50800">
            <a:solidFill>
              <a:schemeClr val="accent5">
                <a:satOff val="-38356"/>
                <a:lumOff val="-16661"/>
              </a:schemeClr>
            </a:solidFill>
            <a:miter lim="400000"/>
            <a:headEnd type="triangle"/>
          </a:ln>
        </p:spPr>
      </p:cxnSp>
      <p:sp>
        <p:nvSpPr>
          <p:cNvPr id="493" name="Connection Line"/>
          <p:cNvSpPr/>
          <p:nvPr/>
        </p:nvSpPr>
        <p:spPr>
          <a:xfrm>
            <a:off x="6075891" y="8621339"/>
            <a:ext cx="2863734" cy="896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9772" y="20458"/>
                  <a:pt x="16972" y="13258"/>
                  <a:pt x="21600" y="0"/>
                </a:cubicBezTo>
              </a:path>
            </a:pathLst>
          </a:custGeom>
          <a:ln w="50800">
            <a:solidFill>
              <a:schemeClr val="accent6">
                <a:hueOff val="-134388"/>
              </a:schemeClr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86" name="Rectangle"/>
          <p:cNvSpPr/>
          <p:nvPr/>
        </p:nvSpPr>
        <p:spPr>
          <a:xfrm>
            <a:off x="8939624" y="8587802"/>
            <a:ext cx="18061" cy="508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4A4A4A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487" name="Rectangle"/>
          <p:cNvSpPr/>
          <p:nvPr/>
        </p:nvSpPr>
        <p:spPr>
          <a:xfrm>
            <a:off x="7357185" y="11710435"/>
            <a:ext cx="18060" cy="508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4A4A4A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488" name="Rectangle"/>
          <p:cNvSpPr/>
          <p:nvPr/>
        </p:nvSpPr>
        <p:spPr>
          <a:xfrm>
            <a:off x="9155524" y="11064302"/>
            <a:ext cx="18061" cy="508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4A4A4A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sp>
        <p:nvSpPr>
          <p:cNvPr id="489" name="Equation"/>
          <p:cNvSpPr txBox="1"/>
          <p:nvPr/>
        </p:nvSpPr>
        <p:spPr>
          <a:xfrm>
            <a:off x="5826167" y="9702895"/>
            <a:ext cx="1073625" cy="42855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800" i="1">
                      <a:solidFill>
                        <a:srgbClr val="FFD34D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800" i="1">
                      <a:solidFill>
                        <a:srgbClr val="FFD34D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800" i="1">
                      <a:solidFill>
                        <a:srgbClr val="FFD34D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3800" i="1">
                      <a:solidFill>
                        <a:srgbClr val="FFD34D"/>
                      </a:solidFill>
                      <a:latin typeface="Cambria Math" panose="02040503050406030204" pitchFamily="18" charset="0"/>
                    </a:rPr>
                    <m:t>ϕ</m:t>
                  </m:r>
                  <m:r>
                    <a:rPr xmlns:a="http://schemas.openxmlformats.org/drawingml/2006/main" sz="3800" i="1">
                      <a:solidFill>
                        <a:srgbClr val="FFD34D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800">
              <a:solidFill>
                <a:srgbClr val="FFD34E"/>
              </a:solidFill>
            </a:endParaRPr>
          </a:p>
        </p:txBody>
      </p:sp>
      <p:sp>
        <p:nvSpPr>
          <p:cNvPr id="490" name="Equation"/>
          <p:cNvSpPr txBox="1"/>
          <p:nvPr/>
        </p:nvSpPr>
        <p:spPr>
          <a:xfrm>
            <a:off x="7083682" y="9486995"/>
            <a:ext cx="1379545" cy="48991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600" i="1">
                      <a:solidFill>
                        <a:srgbClr val="FF86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3600" i="1">
                          <a:solidFill>
                            <a:srgbClr val="FF86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3600" i="1">
                          <a:solidFill>
                            <a:srgbClr val="FF86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sub>
                  </m:sSub>
                  <m:r>
                    <a:rPr xmlns:a="http://schemas.openxmlformats.org/drawingml/2006/main" sz="3600" i="1">
                      <a:solidFill>
                        <a:srgbClr val="FF8600"/>
                      </a:solidFill>
                      <a:latin typeface="Cambria Math" panose="02040503050406030204" pitchFamily="18" charset="0"/>
                    </a:rPr>
                    <m:t>,</m:t>
                  </m:r>
                  <m:sSub>
                    <m:e>
                      <m:r>
                        <a:rPr xmlns:a="http://schemas.openxmlformats.org/drawingml/2006/main" sz="3600" i="1">
                          <a:solidFill>
                            <a:srgbClr val="FF86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3600" i="1">
                          <a:solidFill>
                            <a:srgbClr val="FF86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</m:sub>
                  </m:sSub>
                  <m:r>
                    <a:rPr xmlns:a="http://schemas.openxmlformats.org/drawingml/2006/main" sz="3600" i="1">
                      <a:solidFill>
                        <a:srgbClr val="FF86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600">
              <a:solidFill>
                <a:srgbClr val="FF8700"/>
              </a:solidFill>
            </a:endParaRPr>
          </a:p>
        </p:txBody>
      </p:sp>
      <p:sp>
        <p:nvSpPr>
          <p:cNvPr id="491" name="Equation"/>
          <p:cNvSpPr txBox="1"/>
          <p:nvPr/>
        </p:nvSpPr>
        <p:spPr>
          <a:xfrm>
            <a:off x="11852002" y="6743318"/>
            <a:ext cx="233006" cy="22936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000" i="1">
                          <a:solidFill>
                            <a:srgbClr val="FFD34D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2000" i="1">
                          <a:solidFill>
                            <a:srgbClr val="FFD34D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sub>
                  </m:sSub>
                </m:oMath>
              </m:oMathPara>
            </a14:m>
            <a:endParaRPr sz="2000">
              <a:solidFill>
                <a:srgbClr val="FFD34E"/>
              </a:solidFill>
            </a:endParaRPr>
          </a:p>
        </p:txBody>
      </p:sp>
      <p:sp>
        <p:nvSpPr>
          <p:cNvPr id="492" name="Equation"/>
          <p:cNvSpPr txBox="1"/>
          <p:nvPr/>
        </p:nvSpPr>
        <p:spPr>
          <a:xfrm>
            <a:off x="9743802" y="5003895"/>
            <a:ext cx="234269" cy="26633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000" i="1">
                          <a:solidFill>
                            <a:srgbClr val="FFD34D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2000" i="1">
                          <a:solidFill>
                            <a:srgbClr val="FFD34D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</m:sub>
                  </m:sSub>
                </m:oMath>
              </m:oMathPara>
            </a14:m>
            <a:endParaRPr sz="2000">
              <a:solidFill>
                <a:srgbClr val="FFD34E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Liouville equ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Liouville equation</a:t>
            </a:r>
          </a:p>
        </p:txBody>
      </p:sp>
      <p:sp>
        <p:nvSpPr>
          <p:cNvPr id="496" name="Idealised stellar system of   identical stars of mass  .…"/>
          <p:cNvSpPr txBox="1"/>
          <p:nvPr>
            <p:ph type="body" idx="1"/>
          </p:nvPr>
        </p:nvSpPr>
        <p:spPr>
          <a:xfrm>
            <a:off x="1727200" y="3433071"/>
            <a:ext cx="20929600" cy="9227833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Idealised stellar system of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N</m:t>
                </m:r>
              </m:oMath>
            </a14:m>
            <a:r>
              <a:t> identical stars of mass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μ</m:t>
                </m:r>
              </m:oMath>
            </a14:m>
            <a:r>
              <a:t>. </a:t>
            </a:r>
            <a:br/>
          </a:p>
          <a:p>
            <a:pPr/>
            <a:r>
              <a:t>Position </a:t>
            </a:r>
            <a14:m>
              <m:oMath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x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x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 and velocities </a:t>
            </a:r>
            <a14:m>
              <m:oMath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v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v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.</a:t>
            </a:r>
          </a:p>
          <a:p>
            <a:pPr/>
            <a:r>
              <a:t>Phase-space probability distribution function </a:t>
            </a:r>
            <a14:m>
              <m:oMath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. </a:t>
            </a:r>
            <a:br/>
          </a:p>
          <a:p>
            <a:pPr/>
            <a:r>
              <a:t>Temporal evolution of </a:t>
            </a:r>
            <a14:m>
              <m:oMath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m:rPr>
                    <m:sty m:val="b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v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</a:p>
          <a:p>
            <a:pPr lvl="2"/>
            <a:r>
              <a:t>Liouville equation :</a:t>
            </a:r>
            <a:br/>
            <a:br/>
            <a14:m>
              <m:oMath>
                <m:f>
                  <m:f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num>
                  <m:den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t</m:t>
                    </m:r>
                  </m:den>
                </m:f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+</m:t>
                </m:r>
                <m:limUpp>
                  <m:e>
                    <m:limLow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∑</m:t>
                        </m:r>
                      </m:e>
                      <m:lim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lim>
                    </m:limLow>
                  </m:e>
                  <m:lim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</m:lim>
                </m:limUpp>
                <m:d>
                  <m:d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begChr m:val="["/>
                    <m:endChr m:val="]"/>
                  </m:dPr>
                  <m:e>
                    <m:sSub>
                      <m:e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m:rPr>
                            <m:sty m:val="p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∂</m:t>
                        </m:r>
                        <m:sSub>
                          <m:e>
                            <m:r>
                              <a:rPr xmlns:a="http://schemas.openxmlformats.org/drawingml/2006/main" sz="3950" i="1">
                                <a:solidFill>
                                  <a:srgbClr val="494949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a:rPr xmlns:a="http://schemas.openxmlformats.org/drawingml/2006/main" sz="3950" i="1">
                                <a:solidFill>
                                  <a:srgbClr val="494949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∂</m:t>
                        </m:r>
                        <m:sSub>
                          <m:e>
                            <m:r>
                              <m:rPr>
                                <m:sty m:val="b"/>
                              </m:rPr>
                              <a:rPr xmlns:a="http://schemas.openxmlformats.org/drawingml/2006/main" sz="3950" i="1">
                                <a:solidFill>
                                  <a:srgbClr val="494949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b"/>
                              </m:rPr>
                              <a:rPr xmlns:a="http://schemas.openxmlformats.org/drawingml/2006/main" sz="3950" i="1">
                                <a:solidFill>
                                  <a:srgbClr val="494949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den>
                    </m:f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μ</m:t>
                    </m:r>
                    <m:sSubSup>
                      <m:e>
                        <m:r>
                          <m:rPr>
                            <m:scr m:val="script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  <m:sup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bSup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m:rPr>
                            <m:sty m:val="p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∂</m:t>
                        </m:r>
                        <m:sSub>
                          <m:e>
                            <m:r>
                              <a:rPr xmlns:a="http://schemas.openxmlformats.org/drawingml/2006/main" sz="3950" i="1">
                                <a:solidFill>
                                  <a:srgbClr val="494949"/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a:rPr xmlns:a="http://schemas.openxmlformats.org/drawingml/2006/main" sz="3950" i="1">
                                <a:solidFill>
                                  <a:srgbClr val="494949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∂</m:t>
                        </m:r>
                        <m:sSub>
                          <m:e>
                            <m:r>
                              <m:rPr>
                                <m:sty m:val="b"/>
                              </m:rPr>
                              <a:rPr xmlns:a="http://schemas.openxmlformats.org/drawingml/2006/main" sz="3950" i="1">
                                <a:solidFill>
                                  <a:srgbClr val="494949"/>
                                </a:solidFill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b"/>
                              </m:rPr>
                              <a:rPr xmlns:a="http://schemas.openxmlformats.org/drawingml/2006/main" sz="3950" i="1">
                                <a:solidFill>
                                  <a:srgbClr val="494949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den>
                    </m:f>
                  </m:e>
                </m:d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.</a:t>
            </a:r>
            <a:br/>
          </a:p>
        </p:txBody>
      </p:sp>
      <p:sp>
        <p:nvSpPr>
          <p:cNvPr id="4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The reduced distribution functions are defined as*:…"/>
          <p:cNvSpPr txBox="1"/>
          <p:nvPr>
            <p:ph type="body" idx="1"/>
          </p:nvPr>
        </p:nvSpPr>
        <p:spPr>
          <a:xfrm>
            <a:off x="1727200" y="3433071"/>
            <a:ext cx="21831797" cy="9415258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The reduced distribution functions are defined as*:    </a:t>
            </a:r>
            <a14:m>
              <m:oMath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f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≡</m:t>
                </m:r>
                <m:sSup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μ</m:t>
                    </m:r>
                  </m:e>
                  <m:sup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</m:sup>
                </m:sSup>
                <m:f>
                  <m:f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!</m:t>
                    </m:r>
                  </m:num>
                  <m:den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!</m:t>
                    </m:r>
                  </m:den>
                </m:f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br/>
            <a:br/>
          </a:p>
          <a:p>
            <a:pPr/>
            <a:r>
              <a:t>So that the BBGKY hierarchy is given by: </a:t>
            </a:r>
            <a:br/>
          </a:p>
          <a:p>
            <a:pPr marL="0" indent="0" algn="ctr">
              <a:buSzTx/>
              <a:buNone/>
            </a:pPr>
            <a14:m>
              <m:oMath>
                <m:f>
                  <m:f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num>
                  <m:den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t</m:t>
                    </m:r>
                  </m:den>
                </m:f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+</m:t>
                </m:r>
                <m:limUpp>
                  <m:e>
                    <m:limLow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∑</m:t>
                        </m:r>
                      </m:e>
                      <m:lim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lim>
                    </m:limLow>
                  </m:e>
                  <m:lim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</m:lim>
                </m:limUpp>
                <m:sSub>
                  <m:e>
                    <m:r>
                      <m:rPr>
                        <m:sty m:val="b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v</m:t>
                    </m:r>
                  </m:e>
                  <m:sub>
                    <m:r>
                      <m:rPr>
                        <m:sty m:val="b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⋅</m:t>
                </m:r>
                <m:f>
                  <m:f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num>
                  <m:den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den>
                </m:f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+</m:t>
                </m:r>
                <m:limUpp>
                  <m:e>
                    <m:limLow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∑</m:t>
                        </m:r>
                      </m:e>
                      <m:lim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lim>
                    </m:limLow>
                  </m:e>
                  <m:lim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</m:lim>
                </m:limUpp>
                <m:limUpp>
                  <m:e>
                    <m:limLow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∑</m:t>
                        </m:r>
                      </m:e>
                      <m:lim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lim>
                    </m:limLow>
                  </m:e>
                  <m:lim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</m:lim>
                </m:limUpp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μ</m:t>
                </m:r>
                <m:sSub>
                  <m:e>
                    <m:r>
                      <m:rPr>
                        <m:scr m:val="script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F</m:t>
                    </m:r>
                  </m:e>
                  <m:sub>
                    <m:r>
                      <m:rPr>
                        <m:sty m:val="b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sty m:val="b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k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⋅</m:t>
                </m:r>
                <m:f>
                  <m:f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num>
                  <m:den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den>
                </m:f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+</m:t>
                </m:r>
                <m:limUpp>
                  <m:e>
                    <m:limLow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∑</m:t>
                        </m:r>
                      </m:e>
                      <m:lim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lim>
                    </m:limLow>
                  </m:e>
                  <m:lim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</m:lim>
                </m:limUpp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∫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d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sSub>
                  <m:e>
                    <m:r>
                      <m:rPr>
                        <m:scr m:val="script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F</m:t>
                    </m:r>
                  </m:e>
                  <m:sub>
                    <m:r>
                      <m:rPr>
                        <m:sty m:val="b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b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b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⋅</m:t>
                </m:r>
                <m:f>
                  <m:f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num>
                  <m:den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den>
                </m:f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.</a:t>
            </a:r>
            <a:br/>
            <a:br/>
            <a:br/>
            <a:br/>
            <a:br/>
            <a:br/>
            <a:br/>
            <a:r>
              <a:t>*With </a:t>
            </a:r>
            <a14:m>
              <m:oMath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≡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∫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d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d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</m:sub>
                </m:sSub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.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N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with </a:t>
            </a:r>
            <a14:m>
              <m:oMath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m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m:rPr>
                        <m:sty m:val="b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x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m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m:rPr>
                        <m:sty m:val="b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v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m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.</a:t>
            </a:r>
          </a:p>
        </p:txBody>
      </p:sp>
      <p:sp>
        <p:nvSpPr>
          <p:cNvPr id="5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1" name="BBGKY Hierarch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BBGKY Hierarchy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Axisymmetric mod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80" sz="8000"/>
            </a:lvl1pPr>
          </a:lstStyle>
          <a:p>
            <a:pPr/>
            <a:r>
              <a:t>Axisymmetric model</a:t>
            </a:r>
          </a:p>
        </p:txBody>
      </p:sp>
      <p:sp>
        <p:nvSpPr>
          <p:cNvPr id="247" name="Thin disk…"/>
          <p:cNvSpPr txBox="1"/>
          <p:nvPr>
            <p:ph type="body" sz="quarter" idx="1"/>
          </p:nvPr>
        </p:nvSpPr>
        <p:spPr>
          <a:xfrm>
            <a:off x="15799672" y="4093007"/>
            <a:ext cx="7261284" cy="2146552"/>
          </a:xfrm>
          <a:prstGeom prst="rect">
            <a:avLst/>
          </a:prstGeom>
        </p:spPr>
        <p:txBody>
          <a:bodyPr spcCol="363064"/>
          <a:lstStyle/>
          <a:p>
            <a:pPr marL="482600" indent="-482600">
              <a:defRPr sz="3200"/>
            </a:pPr>
            <a:r>
              <a:t>Thin disk</a:t>
            </a:r>
          </a:p>
          <a:p>
            <a:pPr marL="482600" indent="-482600">
              <a:defRPr sz="3200"/>
            </a:pPr>
            <a:r>
              <a:t>Thick disk</a:t>
            </a:r>
          </a:p>
          <a:p>
            <a:pPr marL="482600" indent="-482600">
              <a:defRPr sz="3200"/>
            </a:pPr>
            <a:r>
              <a:t>Dark Matter</a:t>
            </a:r>
          </a:p>
          <a:p>
            <a:pPr marL="482600" indent="-482600">
              <a:defRPr sz="3200"/>
            </a:pPr>
            <a:r>
              <a:t>Bulge</a:t>
            </a:r>
          </a:p>
        </p:txBody>
      </p:sp>
      <p:sp>
        <p:nvSpPr>
          <p:cNvPr id="248" name="Slide Number"/>
          <p:cNvSpPr txBox="1"/>
          <p:nvPr>
            <p:ph type="sldNum" sz="quarter" idx="2"/>
          </p:nvPr>
        </p:nvSpPr>
        <p:spPr>
          <a:xfrm>
            <a:off x="12069508" y="13030199"/>
            <a:ext cx="250318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113114"/>
            <a:ext cx="14979544" cy="7489772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Equation"/>
          <p:cNvSpPr txBox="1"/>
          <p:nvPr/>
        </p:nvSpPr>
        <p:spPr>
          <a:xfrm>
            <a:off x="15964639" y="6127400"/>
            <a:ext cx="7620839" cy="144494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spcBef>
                <a:spcPts val="0"/>
              </a:spcBef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f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η</m:t>
                  </m:r>
                  <m:f>
                    <m:fPr>
                      <m:ctrlP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</m:num>
                    <m:den>
                      <m:sSup>
                        <m:e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bar"/>
                            </m:fPr>
                            <m:num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e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f>
                            <m:fPr>
                              <m:ctrlP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bar"/>
                            </m:fPr>
                            <m:num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κ</m:t>
                      </m:r>
                      <m:sSubSup>
                        <m:e>
                          <m:limUpp>
                            <m:e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lim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˜</m:t>
                              </m:r>
                            </m:lim>
                          </m:limUpp>
                        </m:e>
                        <m:sub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  <m:sup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den>
                  </m:f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d>
                    <m:dPr>
                      <m:ctrlP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sub>
                          </m:sSub>
                        </m:num>
                        <m:den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e>
                  </m:d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p</m:t>
                  </m:r>
                  <m:d>
                    <m:dPr>
                      <m:ctrlP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e>
                            <m:sub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κ</m:t>
                          </m:r>
                        </m:num>
                        <m:den>
                          <m:sSubSup>
                            <m:e>
                              <m:limUpp>
                                <m:e>
                                  <m:r>
                                    <a:rPr xmlns:a="http://schemas.openxmlformats.org/drawingml/2006/main" sz="3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lim>
                                  <m:r>
                                    <a:rPr xmlns:a="http://schemas.openxmlformats.org/drawingml/2006/main" sz="3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˜</m:t>
                                  </m:r>
                                </m:lim>
                              </m:limUpp>
                            </m:e>
                            <m:sub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  <m:sup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e>
                  </m:d>
                </m:oMath>
              </m:oMathPara>
            </a14:m>
            <a:endParaRPr sz="3700"/>
          </a:p>
        </p:txBody>
      </p:sp>
      <p:sp>
        <p:nvSpPr>
          <p:cNvPr id="251" name="Yassin Rany Khalil, Observatory of Strasbourg, yassin.khalil@unistra.fr"/>
          <p:cNvSpPr txBox="1"/>
          <p:nvPr/>
        </p:nvSpPr>
        <p:spPr>
          <a:xfrm>
            <a:off x="924123" y="12785343"/>
            <a:ext cx="22656801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1" algn="r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pPr>
            <a:r>
              <a:t>Yassin Rany Khalil, Observatory of Strasbourg, </a:t>
            </a:r>
            <a:r>
              <a:rPr u="sng">
                <a:hlinkClick r:id="rId3" invalidUrl="" action="" tgtFrame="" tooltip="" history="1" highlightClick="0" endSnd="0"/>
              </a:rPr>
              <a:t>yassin.khalil@unistra.fr</a:t>
            </a:r>
          </a:p>
        </p:txBody>
      </p:sp>
      <p:sp>
        <p:nvSpPr>
          <p:cNvPr id="252" name="Properties…"/>
          <p:cNvSpPr txBox="1"/>
          <p:nvPr/>
        </p:nvSpPr>
        <p:spPr>
          <a:xfrm>
            <a:off x="15799672" y="7951162"/>
            <a:ext cx="7261284" cy="4516069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914400">
              <a:lnSpc>
                <a:spcPct val="80000"/>
              </a:lnSpc>
              <a:spcBef>
                <a:spcPts val="2200"/>
              </a:spcBef>
              <a:tabLst>
                <a:tab pos="330200" algn="l"/>
                <a:tab pos="673100" algn="l"/>
                <a:tab pos="1003300" algn="l"/>
                <a:tab pos="1346200" algn="l"/>
                <a:tab pos="1676400" algn="l"/>
                <a:tab pos="2019300" algn="l"/>
                <a:tab pos="2362200" algn="l"/>
                <a:tab pos="2692400" algn="l"/>
                <a:tab pos="3035300" algn="l"/>
                <a:tab pos="3365500" algn="l"/>
                <a:tab pos="3708400" algn="l"/>
                <a:tab pos="4051300" algn="l"/>
              </a:tabLst>
              <a:defRPr b="1" sz="3040">
                <a:solidFill>
                  <a:srgbClr val="4A4A4A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Properties</a:t>
            </a:r>
          </a:p>
          <a:p>
            <a:pPr algn="l" defTabSz="914400">
              <a:lnSpc>
                <a:spcPct val="80000"/>
              </a:lnSpc>
              <a:spcBef>
                <a:spcPts val="2200"/>
              </a:spcBef>
              <a:tabLst>
                <a:tab pos="330200" algn="l"/>
                <a:tab pos="673100" algn="l"/>
                <a:tab pos="1003300" algn="l"/>
                <a:tab pos="1346200" algn="l"/>
                <a:tab pos="1676400" algn="l"/>
                <a:tab pos="2019300" algn="l"/>
                <a:tab pos="2362200" algn="l"/>
                <a:tab pos="2692400" algn="l"/>
                <a:tab pos="3035300" algn="l"/>
                <a:tab pos="3365500" algn="l"/>
                <a:tab pos="3708400" algn="l"/>
                <a:tab pos="4051300" algn="l"/>
              </a:tabLst>
              <a:defRPr sz="3040">
                <a:solidFill>
                  <a:srgbClr val="4A4A4A"/>
                </a:solidFill>
              </a:defRPr>
            </a:pPr>
            <a:r>
              <a:t>DM halo mass: </a:t>
            </a:r>
            <a14:m>
              <m:oMath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3.1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×</m:t>
                </m:r>
                <m:sSup>
                  <m:e>
                    <m:r>
                      <a:rPr xmlns:a="http://schemas.openxmlformats.org/drawingml/2006/main" sz="33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33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11</m:t>
                    </m:r>
                  </m:sup>
                </m:sSup>
                <m:sSub>
                  <m:e>
                    <m:r>
                      <a:rPr xmlns:a="http://schemas.openxmlformats.org/drawingml/2006/main" sz="33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33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⊙</m:t>
                    </m:r>
                  </m:sub>
                </m:sSub>
              </m:oMath>
            </a14:m>
          </a:p>
          <a:p>
            <a:pPr algn="l" defTabSz="914400">
              <a:lnSpc>
                <a:spcPct val="80000"/>
              </a:lnSpc>
              <a:spcBef>
                <a:spcPts val="2200"/>
              </a:spcBef>
              <a:tabLst>
                <a:tab pos="330200" algn="l"/>
                <a:tab pos="673100" algn="l"/>
                <a:tab pos="1003300" algn="l"/>
                <a:tab pos="1346200" algn="l"/>
                <a:tab pos="1676400" algn="l"/>
                <a:tab pos="2019300" algn="l"/>
                <a:tab pos="2362200" algn="l"/>
                <a:tab pos="2692400" algn="l"/>
                <a:tab pos="3035300" algn="l"/>
                <a:tab pos="3365500" algn="l"/>
                <a:tab pos="3708400" algn="l"/>
                <a:tab pos="4051300" algn="l"/>
              </a:tabLst>
              <a:defRPr sz="3040">
                <a:solidFill>
                  <a:srgbClr val="4A4A4A"/>
                </a:solidFill>
              </a:defRPr>
            </a:pPr>
            <a:r>
              <a:t>Baryonic mass: </a:t>
            </a:r>
            <a14:m>
              <m:oMath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6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×</m:t>
                </m:r>
                <m:sSup>
                  <m:e>
                    <m:r>
                      <a:rPr xmlns:a="http://schemas.openxmlformats.org/drawingml/2006/main" sz="33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33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10</m:t>
                    </m:r>
                  </m:sup>
                </m:sSup>
                <m:sSub>
                  <m:e>
                    <m:r>
                      <a:rPr xmlns:a="http://schemas.openxmlformats.org/drawingml/2006/main" sz="33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33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⊙</m:t>
                    </m:r>
                  </m:sub>
                </m:sSub>
              </m:oMath>
            </a14:m>
          </a:p>
          <a:p>
            <a:pPr algn="l" defTabSz="914400">
              <a:lnSpc>
                <a:spcPct val="80000"/>
              </a:lnSpc>
              <a:spcBef>
                <a:spcPts val="2200"/>
              </a:spcBef>
              <a:tabLst>
                <a:tab pos="330200" algn="l"/>
                <a:tab pos="673100" algn="l"/>
                <a:tab pos="1003300" algn="l"/>
                <a:tab pos="1346200" algn="l"/>
                <a:tab pos="1676400" algn="l"/>
                <a:tab pos="2019300" algn="l"/>
                <a:tab pos="2362200" algn="l"/>
                <a:tab pos="2692400" algn="l"/>
                <a:tab pos="3035300" algn="l"/>
                <a:tab pos="3365500" algn="l"/>
                <a:tab pos="3708400" algn="l"/>
                <a:tab pos="4051300" algn="l"/>
              </a:tabLst>
              <a:defRPr sz="3040">
                <a:solidFill>
                  <a:srgbClr val="4A4A4A"/>
                </a:solidFill>
              </a:defRPr>
            </a:pPr>
            <a:r>
              <a:t>Mass inside </a:t>
            </a:r>
            <a14:m>
              <m:oMath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20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k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c</m:t>
                </m:r>
              </m:oMath>
            </a14:m>
            <a:r>
              <a:t>: </a:t>
            </a:r>
            <a14:m>
              <m:oMath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2.2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×</m:t>
                </m:r>
                <m:sSup>
                  <m:e>
                    <m:r>
                      <a:rPr xmlns:a="http://schemas.openxmlformats.org/drawingml/2006/main" sz="33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33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11</m:t>
                    </m:r>
                  </m:sup>
                </m:sSup>
                <m:sSub>
                  <m:e>
                    <m:r>
                      <a:rPr xmlns:a="http://schemas.openxmlformats.org/drawingml/2006/main" sz="33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33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⊙</m:t>
                    </m:r>
                  </m:sub>
                </m:sSub>
              </m:oMath>
            </a14:m>
          </a:p>
          <a:p>
            <a:pPr algn="l" defTabSz="914400">
              <a:lnSpc>
                <a:spcPct val="80000"/>
              </a:lnSpc>
              <a:spcBef>
                <a:spcPts val="2200"/>
              </a:spcBef>
              <a:tabLst>
                <a:tab pos="330200" algn="l"/>
                <a:tab pos="673100" algn="l"/>
                <a:tab pos="1003300" algn="l"/>
                <a:tab pos="1346200" algn="l"/>
                <a:tab pos="1676400" algn="l"/>
                <a:tab pos="2019300" algn="l"/>
                <a:tab pos="2362200" algn="l"/>
                <a:tab pos="2692400" algn="l"/>
                <a:tab pos="3035300" algn="l"/>
                <a:tab pos="3365500" algn="l"/>
                <a:tab pos="3708400" algn="l"/>
                <a:tab pos="4051300" algn="l"/>
              </a:tabLst>
              <a:defRPr sz="3040">
                <a:solidFill>
                  <a:srgbClr val="4A4A4A"/>
                </a:solidFill>
              </a:defRPr>
            </a:pPr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33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e>
                    <m:sub>
                      <m:r>
                        <a:rPr xmlns:a="http://schemas.openxmlformats.org/drawingml/2006/main" sz="33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33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33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33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⊙</m:t>
                      </m:r>
                    </m:sub>
                  </m:sSub>
                  <m:r>
                    <a:rPr xmlns:a="http://schemas.openxmlformats.org/drawingml/2006/main" sz="33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3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1.3</m:t>
                  </m:r>
                  <m:r>
                    <a:rPr xmlns:a="http://schemas.openxmlformats.org/drawingml/2006/main" sz="33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×</m:t>
                  </m:r>
                  <m:sSup>
                    <m:e>
                      <m:r>
                        <a:rPr xmlns:a="http://schemas.openxmlformats.org/drawingml/2006/main" sz="33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33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33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sSub>
                    <m:e>
                      <m:r>
                        <a:rPr xmlns:a="http://schemas.openxmlformats.org/drawingml/2006/main" sz="33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33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⊙</m:t>
                      </m:r>
                    </m:sub>
                  </m:sSub>
                  <m:r>
                    <a:rPr xmlns:a="http://schemas.openxmlformats.org/drawingml/2006/main" sz="33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p</m:t>
                  </m:r>
                  <m:sSup>
                    <m:e>
                      <m:r>
                        <a:rPr xmlns:a="http://schemas.openxmlformats.org/drawingml/2006/main" sz="33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e>
                    <m:sup>
                      <m:r>
                        <a:rPr xmlns:a="http://schemas.openxmlformats.org/drawingml/2006/main" sz="33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33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</m:oMath>
              </m:oMathPara>
            </a14:m>
          </a:p>
          <a:p>
            <a:pPr algn="l" defTabSz="914400">
              <a:lnSpc>
                <a:spcPct val="80000"/>
              </a:lnSpc>
              <a:spcBef>
                <a:spcPts val="2200"/>
              </a:spcBef>
              <a:tabLst>
                <a:tab pos="330200" algn="l"/>
                <a:tab pos="673100" algn="l"/>
                <a:tab pos="1003300" algn="l"/>
                <a:tab pos="1346200" algn="l"/>
                <a:tab pos="1676400" algn="l"/>
                <a:tab pos="2019300" algn="l"/>
                <a:tab pos="2362200" algn="l"/>
                <a:tab pos="2692400" algn="l"/>
                <a:tab pos="3035300" algn="l"/>
                <a:tab pos="3365500" algn="l"/>
                <a:tab pos="3708400" algn="l"/>
                <a:tab pos="4051300" algn="l"/>
              </a:tabLst>
              <a:defRPr sz="3040">
                <a:solidFill>
                  <a:srgbClr val="4A4A4A"/>
                </a:solidFill>
              </a:defRPr>
            </a:pPr>
            <a14:m>
              <m:oMath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0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; </a:t>
            </a:r>
            <a14:m>
              <m:oMath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-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0.6</m:t>
                </m:r>
              </m:oMath>
            </a14:m>
            <a:r>
              <a:t>, </a:t>
            </a:r>
            <a14:m>
              <m:oMath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3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-</m:t>
                </m:r>
                <m:r>
                  <a:rPr xmlns:a="http://schemas.openxmlformats.org/drawingml/2006/main" sz="33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  <a:endParaRPr sz="32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BBGKY Hierarchy f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BBGKY Hierarchy for </a:t>
            </a:r>
            <a14:m>
              <m:oMath>
                <m:r>
                  <a:rPr xmlns:a="http://schemas.openxmlformats.org/drawingml/2006/main" sz="10200" i="1">
                    <a:solidFill>
                      <a:srgbClr val="494A49"/>
                    </a:solidFill>
                    <a:latin typeface="Cambria Math" panose="02040503050406030204" pitchFamily="18" charset="0"/>
                  </a:rPr>
                  <m:t>n</m:t>
                </m:r>
                <m:r>
                  <a:rPr xmlns:a="http://schemas.openxmlformats.org/drawingml/2006/main" sz="10200" i="1">
                    <a:solidFill>
                      <a:srgbClr val="494A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10200" i="1">
                    <a:solidFill>
                      <a:srgbClr val="494A49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</a:p>
        </p:txBody>
      </p:sp>
      <p:sp>
        <p:nvSpPr>
          <p:cNvPr id="504" name="is the one-particle phase-space density in terms of mass.…"/>
          <p:cNvSpPr txBox="1"/>
          <p:nvPr>
            <p:ph type="body" idx="1"/>
          </p:nvPr>
        </p:nvSpPr>
        <p:spPr>
          <a:xfrm>
            <a:off x="1727200" y="3433071"/>
            <a:ext cx="20929600" cy="9415258"/>
          </a:xfrm>
          <a:prstGeom prst="rect">
            <a:avLst/>
          </a:prstGeom>
        </p:spPr>
        <p:txBody>
          <a:bodyPr numCol="1" spcCol="38100"/>
          <a:lstStyle/>
          <a:p>
            <a:pPr/>
            <a14:m>
              <m:oMath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f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is the one-particle phase-space density in terms of mass.</a:t>
            </a:r>
            <a:br/>
          </a:p>
          <a:p>
            <a:pPr/>
            <a:r>
              <a:t>For the two-particle reduced distribution function, let’s define </a:t>
            </a:r>
            <a14:m>
              <m:oMath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such that:</a:t>
            </a:r>
          </a:p>
          <a:p>
            <a:pPr marL="0" indent="0" algn="ctr">
              <a:buSzTx/>
              <a:buNone/>
            </a:pPr>
            <a14:m>
              <m:oMath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f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f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f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+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.</a:t>
            </a:r>
            <a:br/>
          </a:p>
          <a:p>
            <a:pPr marL="0" indent="0" algn="ctr">
              <a:buSzTx/>
              <a:buNone/>
            </a:pPr>
          </a:p>
          <a:p>
            <a:pPr/>
            <a:r>
              <a:t>The BBGKY hierarchy for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n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  <a:r>
              <a:t>:</a:t>
            </a:r>
            <a:br/>
          </a:p>
          <a:p>
            <a:pPr marL="0" indent="0" algn="ctr">
              <a:buSzTx/>
              <a:buNone/>
            </a:pPr>
            <a14:m>
              <m:oMath>
                <m:f>
                  <m:f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num>
                  <m:den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t</m:t>
                    </m:r>
                  </m:den>
                </m:f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+</m:t>
                </m:r>
                <m:sSub>
                  <m:e>
                    <m:r>
                      <m:rPr>
                        <m:sty m:val="b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v</m:t>
                    </m:r>
                  </m:e>
                  <m:sub>
                    <m:r>
                      <m:rPr>
                        <m:sty m:val="b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⋅</m:t>
                </m:r>
                <m:f>
                  <m:f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num>
                  <m:den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den>
                </m:f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+</m:t>
                </m:r>
                <m:d>
                  <m:d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begChr m:val="["/>
                    <m:endChr m:val="]"/>
                  </m:dPr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∫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b>
                      <m:e>
                        <m:r>
                          <m:rPr>
                            <m:sty m:val="p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e>
                        <m:r>
                          <m:rPr>
                            <m:sty m:val="p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b>
                      <m:e>
                        <m:r>
                          <m:rPr>
                            <m:scr m:val="script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e>
                </m:d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⋅</m:t>
                </m:r>
                <m:f>
                  <m:f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num>
                  <m:den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den>
                </m:f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+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∫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d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sSub>
                  <m:e>
                    <m:r>
                      <m:rPr>
                        <m:scr m:val="script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F</m:t>
                    </m:r>
                  </m:e>
                  <m:sub>
                    <m:r>
                      <m:rPr>
                        <m:sty m:val="b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12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⋅</m:t>
                </m:r>
                <m:f>
                  <m:f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e>
                        <m:r>
                          <m:rPr>
                            <m:sty m:val="p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e>
                        <m:r>
                          <m:rPr>
                            <m:sty m:val="p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)</m:t>
                    </m:r>
                  </m:num>
                  <m:den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den>
                </m:f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br/>
            <a:br/>
          </a:p>
          <a:p>
            <a:pPr/>
            <a:r>
              <a:t>In the limit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n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N</m:t>
                </m:r>
              </m:oMath>
            </a14:m>
            <a:r>
              <a:t>,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∫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d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sSub>
                  <m:e>
                    <m:r>
                      <m:rPr>
                        <m:scr m:val="script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F</m:t>
                    </m:r>
                  </m:e>
                  <m:sub>
                    <m:r>
                      <m:rPr>
                        <m:sty m:val="b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12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⋅</m:t>
                </m:r>
                <m:f>
                  <m:f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e>
                        <m:r>
                          <m:rPr>
                            <m:sty m:val="p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e>
                        <m:r>
                          <m:rPr>
                            <m:sty m:val="p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)</m:t>
                    </m:r>
                  </m:num>
                  <m:den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den>
                </m:f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</a:p>
        </p:txBody>
      </p:sp>
      <p:sp>
        <p:nvSpPr>
          <p:cNvPr id="5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Collionsless Boltzmann Equation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6570">
              <a:defRPr spc="-73" sz="7310"/>
            </a:pPr>
            <a:r>
              <a:t>Collionsless Boltzmann Equation</a:t>
            </a:r>
          </a:p>
          <a:p>
            <a:pPr defTabSz="496570">
              <a:defRPr spc="-73" sz="7310"/>
            </a:pPr>
            <a:r>
              <a:t>(= Vlasov Equation)</a:t>
            </a:r>
          </a:p>
        </p:txBody>
      </p:sp>
      <p:sp>
        <p:nvSpPr>
          <p:cNvPr id="508" name="BBGKY hierarchy for   in the limit  :       .…"/>
          <p:cNvSpPr txBox="1"/>
          <p:nvPr>
            <p:ph type="body" sz="half" idx="1"/>
          </p:nvPr>
        </p:nvSpPr>
        <p:spPr>
          <a:xfrm>
            <a:off x="1727200" y="3433071"/>
            <a:ext cx="22656800" cy="4960336"/>
          </a:xfrm>
          <a:prstGeom prst="rect">
            <a:avLst/>
          </a:prstGeom>
        </p:spPr>
        <p:txBody>
          <a:bodyPr numCol="1" spcCol="38100"/>
          <a:lstStyle/>
          <a:p>
            <a:pPr/>
          </a:p>
          <a:p>
            <a:pPr/>
            <a:r>
              <a:t>BBGKY hierarchy for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n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  <a:r>
              <a:t> in the limit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n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N</m:t>
                </m:r>
              </m:oMath>
            </a14:m>
            <a:r>
              <a:t>:     </a:t>
            </a:r>
            <a14:m>
              <m:oMath>
                <m:f>
                  <m:f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num>
                  <m:den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t</m:t>
                    </m:r>
                  </m:den>
                </m:f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+</m:t>
                </m:r>
                <m:sSub>
                  <m:e>
                    <m:r>
                      <m:rPr>
                        <m:sty m:val="b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v</m:t>
                    </m:r>
                  </m:e>
                  <m:sub>
                    <m:r>
                      <m:rPr>
                        <m:sty m:val="b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⋅</m:t>
                </m:r>
                <m:f>
                  <m:f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num>
                  <m:den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den>
                </m:f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+</m:t>
                </m:r>
                <m:d>
                  <m:d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begChr m:val="["/>
                    <m:endChr m:val="]"/>
                  </m:dPr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∫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b>
                      <m:e>
                        <m:r>
                          <m:rPr>
                            <m:sty m:val="p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e>
                        <m:r>
                          <m:rPr>
                            <m:sty m:val="p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b>
                      <m:e>
                        <m:r>
                          <m:rPr>
                            <m:scr m:val="script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e>
                </m:d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⋅</m:t>
                </m:r>
                <m:f>
                  <m:f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num>
                  <m:den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den>
                </m:f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 .</a:t>
            </a:r>
            <a:br/>
          </a:p>
          <a:p>
            <a:pPr lvl="2"/>
            <a:r>
              <a:t>Notice that: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-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∇</m:t>
                </m:r>
                <m:r>
                  <m:rPr>
                    <m:sty m:val="p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Φ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∫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d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f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  <m:sSub>
                  <m:e>
                    <m:r>
                      <m:rPr>
                        <m:scr m:val="script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F</m:t>
                    </m:r>
                  </m:e>
                  <m:sub>
                    <m:r>
                      <m:rPr>
                        <m:sty m:val="b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12</m:t>
                    </m:r>
                  </m:sub>
                </m:sSub>
              </m:oMath>
            </a14:m>
            <a:r>
              <a:t>.</a:t>
            </a:r>
          </a:p>
        </p:txBody>
      </p:sp>
      <p:sp>
        <p:nvSpPr>
          <p:cNvPr id="5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10" name="The phase-space density of stars  in an infinitesimal Lagrangian volume is conserved."/>
          <p:cNvSpPr txBox="1"/>
          <p:nvPr/>
        </p:nvSpPr>
        <p:spPr>
          <a:xfrm>
            <a:off x="797591" y="8575278"/>
            <a:ext cx="22788816" cy="141782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600">
                <a:solidFill>
                  <a:srgbClr val="4A4A4A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r>
              <a:t>The phase-space density of stars </a:t>
            </a:r>
            <a:br/>
            <a:r>
              <a:t>in an infinitesimal Lagrangian volume is conserved.</a:t>
            </a:r>
          </a:p>
        </p:txBody>
      </p:sp>
      <p:sp>
        <p:nvSpPr>
          <p:cNvPr id="511" name="."/>
          <p:cNvSpPr txBox="1"/>
          <p:nvPr/>
        </p:nvSpPr>
        <p:spPr>
          <a:xfrm>
            <a:off x="7178729" y="10663561"/>
            <a:ext cx="10026542" cy="151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defTabSz="12700">
              <a:lnSpc>
                <a:spcPct val="8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>
                <a:solidFill>
                  <a:srgbClr val="4A4A4A"/>
                </a:solidFill>
              </a:defRPr>
            </a:pPr>
            <a14:m>
              <m:oMath>
                <m:f>
                  <m:f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num>
                  <m:den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t</m:t>
                    </m:r>
                  </m:den>
                </m:f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+</m:t>
                </m:r>
                <m:sSub>
                  <m:e>
                    <m:r>
                      <m:rPr>
                        <m:sty m:val="b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v</m:t>
                    </m:r>
                  </m:e>
                  <m:sub>
                    <m:r>
                      <m:rPr>
                        <m:sty m:val="b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⋅</m:t>
                </m:r>
                <m:f>
                  <m:f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num>
                  <m:den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den>
                </m:f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-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∇</m:t>
                </m:r>
                <m:r>
                  <m:rPr>
                    <m:sty m:val="p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Φ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⋅</m:t>
                </m:r>
                <m:f>
                  <m:fPr>
                    <m:ctrl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num>
                  <m:den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∂</m:t>
                    </m:r>
                    <m:sSub>
                      <m:e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b"/>
                          </m:rPr>
                          <a:rPr xmlns:a="http://schemas.openxmlformats.org/drawingml/2006/main" sz="39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den>
                </m:f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⟺</m:t>
                </m:r>
              </m:oMath>
            </a14:m>
            <a:r>
              <a:t> </a:t>
            </a:r>
            <a14:m>
              <m:oMath>
                <m:f>
                  <m:fPr>
                    <m:ctrlPr>
                      <a:rPr xmlns:a="http://schemas.openxmlformats.org/drawingml/2006/main" sz="50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a:rPr xmlns:a="http://schemas.openxmlformats.org/drawingml/2006/main" sz="50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d</m:t>
                    </m:r>
                    <m:sSub>
                      <m:e>
                        <m:r>
                          <a:rPr xmlns:a="http://schemas.openxmlformats.org/drawingml/2006/main" sz="50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505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num>
                  <m:den>
                    <m:r>
                      <a:rPr xmlns:a="http://schemas.openxmlformats.org/drawingml/2006/main" sz="50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xmlns:a="http://schemas.openxmlformats.org/drawingml/2006/main" sz="50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t</m:t>
                    </m:r>
                  </m:den>
                </m:f>
                <m:r>
                  <a:rPr xmlns:a="http://schemas.openxmlformats.org/drawingml/2006/main" sz="50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0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.</a:t>
            </a:r>
            <a:endParaRPr sz="46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Background potenti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Background potential</a:t>
            </a:r>
          </a:p>
        </p:txBody>
      </p:sp>
      <p:sp>
        <p:nvSpPr>
          <p:cNvPr id="514" name="2 disk density profiles: Stellar thin disk and Interstellar medium thick disk…"/>
          <p:cNvSpPr txBox="1"/>
          <p:nvPr>
            <p:ph type="body" idx="1"/>
          </p:nvPr>
        </p:nvSpPr>
        <p:spPr>
          <a:xfrm>
            <a:off x="1727200" y="3433071"/>
            <a:ext cx="20929600" cy="8488275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2 disk density profiles: Stellar thin disk and Interstellar medium thick disk</a:t>
            </a:r>
          </a:p>
          <a:p>
            <a:pPr lvl="2" marL="0" indent="914400">
              <a:buSzTx/>
              <a:buNone/>
            </a:pPr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ρ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e>
                    <m:sub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m:rPr>
                      <m:sty m:val="p"/>
                    </m:rP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exp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/</m:t>
                  </m:r>
                  <m:sSub>
                    <m:e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b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sub>
                  </m:sSub>
                  <m:sSup>
                    <m:e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p>
                      <m:f>
                        <m:fPr>
                          <m:ctrlP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lin"/>
                        </m:fPr>
                        <m:num>
                          <m: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den>
                      </m:f>
                    </m:sup>
                  </m:sSup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b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/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ϵ</m:t>
                  </m:r>
                  <m:r>
                    <m:rPr>
                      <m:sty m:val="p"/>
                    </m:rP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cos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/</m:t>
                  </m:r>
                  <m:sSub>
                    <m:e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b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sub>
                  </m:sSub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]</m:t>
                  </m:r>
                </m:oMath>
              </m:oMathPara>
            </a14:m>
          </a:p>
          <a:p>
            <a:pPr lvl="2" marL="0" indent="914400">
              <a:buSzTx/>
              <a:buNone/>
            </a:pPr>
            <a:r>
              <a:t>3 parameters each</a:t>
            </a:r>
            <a:br/>
          </a:p>
          <a:p>
            <a:pPr/>
            <a:r>
              <a:t>2 spheroidal density profiles: Dark Matter and Bulge.</a:t>
            </a:r>
          </a:p>
          <a:p>
            <a:pPr lvl="2" marL="0" indent="914400">
              <a:buSzTx/>
              <a:buNone/>
            </a:pPr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ρ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</m:e>
                    <m:sub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/</m:t>
                  </m:r>
                  <m:sSub>
                    <m:e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b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sSup>
                    <m:e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p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sup>
                  </m:sSup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/</m:t>
                  </m:r>
                  <m:sSub>
                    <m:e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b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sSup>
                    <m:e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p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sup>
                  </m:sSup>
                  <m:sSup>
                    <m:e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p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sup>
                  </m:sSup>
                  <m:r>
                    <m:rPr>
                      <m:sty m:val="p"/>
                    </m:rP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exp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/</m:t>
                  </m:r>
                  <m:sSub>
                    <m:e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b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sSup>
                    <m:e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p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ξ</m:t>
                      </m:r>
                    </m:sup>
                  </m:sSup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]</m:t>
                  </m:r>
                </m:oMath>
              </m:oMathPara>
            </a14:m>
          </a:p>
          <a:p>
            <a:pPr lvl="2" marL="0" indent="914400">
              <a:buSzTx/>
              <a:buNone/>
            </a:pPr>
            <a:r>
              <a:t>5 parameters each </a:t>
            </a:r>
            <a:br/>
          </a:p>
          <a:p>
            <a:pPr/>
            <a:r>
              <a:t>So the background model has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2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⋅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3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+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5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16</m:t>
                </m:r>
              </m:oMath>
            </a14:m>
            <a:r>
              <a:t> parameters</a:t>
            </a:r>
          </a:p>
          <a:p>
            <a:pPr/>
          </a:p>
          <a:p>
            <a:pPr/>
            <a:r>
              <a:t>Sun's velocity and position counts for more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6</m:t>
                </m:r>
              </m:oMath>
            </a14:m>
            <a:r>
              <a:t> parameters</a:t>
            </a:r>
          </a:p>
        </p:txBody>
      </p:sp>
      <p:sp>
        <p:nvSpPr>
          <p:cNvPr id="5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6" name="Background_potential.png" descr="Background_potential.png"/>
          <p:cNvPicPr>
            <a:picLocks noChangeAspect="1"/>
          </p:cNvPicPr>
          <p:nvPr/>
        </p:nvPicPr>
        <p:blipFill>
          <a:blip r:embed="rId2">
            <a:extLst/>
          </a:blip>
          <a:srcRect l="10753" t="0" r="1341" b="0"/>
          <a:stretch>
            <a:fillRect/>
          </a:stretch>
        </p:blipFill>
        <p:spPr>
          <a:xfrm>
            <a:off x="14957412" y="6227439"/>
            <a:ext cx="8509001" cy="6453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Bar potenti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 potential</a:t>
            </a:r>
          </a:p>
        </p:txBody>
      </p:sp>
      <p:sp>
        <p:nvSpPr>
          <p:cNvPr id="519" name="Bar potential:…"/>
          <p:cNvSpPr txBox="1"/>
          <p:nvPr>
            <p:ph type="body" idx="1"/>
          </p:nvPr>
        </p:nvSpPr>
        <p:spPr>
          <a:xfrm>
            <a:off x="1727200" y="2782240"/>
            <a:ext cx="20929600" cy="10066089"/>
          </a:xfrm>
          <a:prstGeom prst="rect">
            <a:avLst/>
          </a:prstGeom>
        </p:spPr>
        <p:txBody>
          <a:bodyPr numCol="1" spcCol="38100"/>
          <a:lstStyle/>
          <a:p>
            <a:pPr marL="448818" indent="-448818" defTabSz="914400">
              <a:spcBef>
                <a:spcPts val="2200"/>
              </a:spcBef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3348"/>
            </a:pPr>
            <a:r>
              <a:t>Bar potential:</a:t>
            </a:r>
          </a:p>
          <a:p>
            <a:pPr marL="0" indent="0" algn="ctr" defTabSz="914400">
              <a:spcBef>
                <a:spcPts val="2200"/>
              </a:spcBef>
              <a:buSzTx/>
              <a:buNone/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3348"/>
            </a:pPr>
            <a14:m>
              <m:oMath>
                <m:sSub>
                  <m:e>
                    <m:r>
                      <m:rPr>
                        <m:sty m:val="p"/>
                      </m:rP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Φ</m:t>
                    </m:r>
                  </m:e>
                  <m:sub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r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ϕ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z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m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x</m:t>
                    </m:r>
                  </m:sub>
                </m:sSub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A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a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b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ϕ</m:t>
                    </m:r>
                  </m:e>
                  <m:sub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b</m:t>
                    </m:r>
                  </m:sub>
                </m:sSub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Ω</m:t>
                    </m:r>
                  </m:e>
                  <m:sub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r</m:t>
                    </m:r>
                  </m:sub>
                </m:sSub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A</m:t>
                </m:r>
                <m:sSup>
                  <m:e>
                    <m:bar>
                      <m:barPr>
                        <m:ctrlPr>
                          <a:rPr xmlns:a="http://schemas.openxmlformats.org/drawingml/2006/main" sz="370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</m:ctrlPr>
                        <m:pos m:val="top"/>
                      </m:barPr>
                      <m:e>
                        <m:r>
                          <a:rPr xmlns:a="http://schemas.openxmlformats.org/drawingml/2006/main" sz="370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</m:bar>
                  </m:e>
                  <m:sup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p>
                </m:sSup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-</m:t>
                </m:r>
                <m:bar>
                  <m:barPr>
                    <m:ctrlP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pos m:val="top"/>
                  </m:barPr>
                  <m:e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</m:bar>
                <m:sSup>
                  <m:e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)</m:t>
                    </m:r>
                  </m:e>
                  <m:sup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1</m:t>
                    </m:r>
                  </m:sup>
                </m:sSup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c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o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s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m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ϕ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-</m:t>
                </m:r>
                <m:sSub>
                  <m:e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ϕ</m:t>
                    </m:r>
                  </m:e>
                  <m:sub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b</m:t>
                    </m:r>
                  </m:sub>
                </m:sSub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-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Ω</m:t>
                    </m:r>
                  </m:e>
                  <m:sub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r</m:t>
                    </m:r>
                  </m:sub>
                </m:sSub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br/>
          </a:p>
          <a:p>
            <a:pPr lvl="1" marL="897636" indent="-448818" defTabSz="914400">
              <a:spcBef>
                <a:spcPts val="2200"/>
              </a:spcBef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3348"/>
            </a:pPr>
            <a14:m>
              <m:oMath>
                <m:bar>
                  <m:barPr>
                    <m:ctrlP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pos m:val="top"/>
                  </m:barPr>
                  <m:e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</m:ba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f>
                  <m:fPr>
                    <m:ctrlP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r</m:t>
                    </m:r>
                  </m:num>
                  <m:den>
                    <m:sSub>
                      <m:e>
                        <m:r>
                          <a:rPr xmlns:a="http://schemas.openxmlformats.org/drawingml/2006/main" sz="370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xmlns:a="http://schemas.openxmlformats.org/drawingml/2006/main" sz="370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xmlns:a="http://schemas.openxmlformats.org/drawingml/2006/main" sz="370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xmlns:a="http://schemas.openxmlformats.org/drawingml/2006/main" sz="3700" i="1">
                            <a:solidFill>
                              <a:srgbClr val="494949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</m:den>
                </m:f>
              </m:oMath>
            </a14:m>
            <a:r>
              <a:t>. Cutoff at </a:t>
            </a:r>
            <a14:m>
              <m:oMath>
                <m:sSub>
                  <m:e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x</m:t>
                    </m:r>
                  </m:sub>
                </m:sSub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12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k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c</m:t>
                </m:r>
              </m:oMath>
            </a14:m>
            <a:r>
              <a:t>. </a:t>
            </a:r>
            <a:br/>
          </a:p>
          <a:p>
            <a:pPr marL="448818" indent="-448818" defTabSz="914400">
              <a:spcBef>
                <a:spcPts val="2200"/>
              </a:spcBef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3348"/>
            </a:pPr>
            <a:r>
              <a:t>Bar angle </a:t>
            </a:r>
            <a14:m>
              <m:oMath>
                <m:sSub>
                  <m:e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ϕ</m:t>
                    </m:r>
                  </m:e>
                  <m:sub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b</m:t>
                    </m:r>
                  </m:sub>
                </m:sSub>
              </m:oMath>
            </a14:m>
            <a:r>
              <a:t> </a:t>
            </a:r>
          </a:p>
          <a:p>
            <a:pPr marL="448818" indent="-448818" defTabSz="914400">
              <a:spcBef>
                <a:spcPts val="2200"/>
              </a:spcBef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3348"/>
            </a:pPr>
            <a:r>
              <a:t>Bar pattern speed </a:t>
            </a:r>
            <a14:m>
              <m:oMath>
                <m:sSub>
                  <m:e>
                    <m:r>
                      <m:rPr>
                        <m:sty m:val="p"/>
                      </m:rP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Ω</m:t>
                    </m:r>
                  </m:e>
                  <m:sub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37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r</m:t>
                    </m:r>
                  </m:sub>
                </m:sSub>
              </m:oMath>
            </a14:m>
          </a:p>
          <a:p>
            <a:pPr marL="448818" indent="-448818" defTabSz="914400">
              <a:spcBef>
                <a:spcPts val="2200"/>
              </a:spcBef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3348"/>
            </a:pPr>
            <a:r>
              <a:t>Amplitude </a:t>
            </a:r>
            <a14:m>
              <m:oMath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A</m:t>
                </m:r>
              </m:oMath>
            </a14:m>
          </a:p>
          <a:p>
            <a:pPr marL="448818" indent="-448818" defTabSz="914400">
              <a:spcBef>
                <a:spcPts val="2200"/>
              </a:spcBef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3348"/>
            </a:pPr>
            <a:r>
              <a:t>Radial profile parameters </a:t>
            </a:r>
            <a14:m>
              <m:oMath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a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b</m:t>
                </m:r>
              </m:oMath>
            </a14:m>
            <a:br/>
          </a:p>
          <a:p>
            <a:pPr marL="448818" indent="-448818" defTabSz="914400">
              <a:spcBef>
                <a:spcPts val="2200"/>
              </a:spcBef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3348"/>
            </a:pPr>
            <a:r>
              <a:t>3 superposed modes </a:t>
            </a:r>
            <a14:m>
              <m:oMath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m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2,4,6</m:t>
                </m:r>
              </m:oMath>
            </a14:m>
          </a:p>
          <a:p>
            <a:pPr lvl="1" marL="897636" indent="-448818" defTabSz="914400">
              <a:spcBef>
                <a:spcPts val="2200"/>
              </a:spcBef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3348"/>
            </a:pPr>
            <a:r>
              <a:t>Each mode has 3 free parameters: </a:t>
            </a:r>
            <a14:m>
              <m:oMath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A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a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b</m:t>
                </m:r>
              </m:oMath>
            </a14:m>
            <a:br/>
          </a:p>
          <a:p>
            <a:pPr marL="448818" indent="-448818" defTabSz="914400">
              <a:spcBef>
                <a:spcPts val="2200"/>
              </a:spcBef>
              <a:tabLst>
                <a:tab pos="330200" algn="l"/>
                <a:tab pos="660400" algn="l"/>
                <a:tab pos="990600" algn="l"/>
                <a:tab pos="1320800" algn="l"/>
                <a:tab pos="1651000" algn="l"/>
                <a:tab pos="1981200" algn="l"/>
                <a:tab pos="2311400" algn="l"/>
                <a:tab pos="2641600" algn="l"/>
                <a:tab pos="2971800" algn="l"/>
                <a:tab pos="3302000" algn="l"/>
                <a:tab pos="3632200" algn="l"/>
                <a:tab pos="3962400" algn="l"/>
              </a:tabLst>
              <a:defRPr sz="3348"/>
            </a:pPr>
            <a:r>
              <a:t>So the Bar model has </a:t>
            </a:r>
            <a14:m>
              <m:oMath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2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+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3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⋅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2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7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11</m:t>
                </m:r>
              </m:oMath>
            </a14:m>
            <a:r>
              <a:t> parameters</a:t>
            </a:r>
            <a:endParaRPr sz="3600"/>
          </a:p>
        </p:txBody>
      </p:sp>
      <p:sp>
        <p:nvSpPr>
          <p:cNvPr id="5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1" name="Bar_potential.png" descr="Bar_potential.png"/>
          <p:cNvPicPr>
            <a:picLocks noChangeAspect="1"/>
          </p:cNvPicPr>
          <p:nvPr/>
        </p:nvPicPr>
        <p:blipFill>
          <a:blip r:embed="rId2">
            <a:extLst/>
          </a:blip>
          <a:srcRect l="10835" t="0" r="2264" b="0"/>
          <a:stretch>
            <a:fillRect/>
          </a:stretch>
        </p:blipFill>
        <p:spPr>
          <a:xfrm>
            <a:off x="15057403" y="6241783"/>
            <a:ext cx="8509001" cy="6527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piral arms potenti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Spiral arms potential</a:t>
            </a:r>
          </a:p>
        </p:txBody>
      </p:sp>
      <p:sp>
        <p:nvSpPr>
          <p:cNvPr id="524" name="Spiral Arms potential:…"/>
          <p:cNvSpPr txBox="1"/>
          <p:nvPr>
            <p:ph type="body" idx="1"/>
          </p:nvPr>
        </p:nvSpPr>
        <p:spPr>
          <a:xfrm>
            <a:off x="1727200" y="3433071"/>
            <a:ext cx="20929600" cy="9854550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Spiral Arms potential:</a:t>
            </a:r>
          </a:p>
          <a:p>
            <a:pPr marL="0" indent="0" algn="ctr">
              <a:buSzTx/>
              <a:buNone/>
            </a:pPr>
            <a14:m>
              <m:oMathPara>
                <m:oMathParaPr>
                  <m:jc m:val="center"/>
                </m:oMathParaPr>
                <m:oMath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</m:e>
                    <m:sub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o</m:t>
                  </m:r>
                  <m:r>
                    <a:rPr xmlns:a="http://schemas.openxmlformats.org/drawingml/2006/main" sz="395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s</m:t>
                  </m:r>
                  <m:d>
                    <m:dPr>
                      <m:ctrlP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395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d>
                        <m:dPr>
                          <m:ctrlP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  <m:t>ϕ</m:t>
                          </m:r>
                          <m: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sSub>
                            <m:e>
                              <m:r>
                                <a:rPr xmlns:a="http://schemas.openxmlformats.org/drawingml/2006/main" sz="3950" i="1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</a:rPr>
                                <m:t>ϕ</m:t>
                              </m:r>
                            </m:e>
                            <m:sub>
                              <m:r>
                                <a:rPr xmlns:a="http://schemas.openxmlformats.org/drawingml/2006/main" sz="3950" i="1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sSub>
                            <m:e>
                              <m:r>
                                <m:rPr>
                                  <m:sty m:val="p"/>
                                </m:rPr>
                                <a:rPr xmlns:a="http://schemas.openxmlformats.org/drawingml/2006/main" sz="3950" i="1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xmlns:a="http://schemas.openxmlformats.org/drawingml/2006/main" sz="3950" i="1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  <m: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d>
                            <m:dPr>
                              <m:ctrlPr>
                                <a:rPr xmlns:a="http://schemas.openxmlformats.org/drawingml/2006/main" sz="3950" i="1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xmlns:a="http://schemas.openxmlformats.org/drawingml/2006/main" sz="3950" i="1">
                                      <a:solidFill>
                                        <a:srgbClr val="49494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  <m:type m:val="bar"/>
                                </m:fPr>
                                <m:num>
                                  <m:r>
                                    <a:rPr xmlns:a="http://schemas.openxmlformats.org/drawingml/2006/main" sz="3950" i="1">
                                      <a:solidFill>
                                        <a:srgbClr val="494949"/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num>
                                <m:den>
                                  <m:sSub>
                                    <m:e>
                                      <m:r>
                                        <a:rPr xmlns:a="http://schemas.openxmlformats.org/drawingml/2006/main" sz="3950" i="1">
                                          <a:solidFill>
                                            <a:srgbClr val="49494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a:rPr xmlns:a="http://schemas.openxmlformats.org/drawingml/2006/main" sz="3950" i="1">
                                          <a:solidFill>
                                            <a:srgbClr val="49494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3950" i="1">
                              <a:solidFill>
                                <a:srgbClr val="494949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sSup>
                            <m:e>
                              <m:r>
                                <a:rPr xmlns:a="http://schemas.openxmlformats.org/drawingml/2006/main" sz="3950" i="1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xmlns:a="http://schemas.openxmlformats.org/drawingml/2006/main" sz="3950" i="1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</a:rPr>
                                <m:t>-</m:t>
                              </m:r>
                              <m:r>
                                <a:rPr xmlns:a="http://schemas.openxmlformats.org/drawingml/2006/main" sz="3950" i="1">
                                  <a:solidFill>
                                    <a:srgbClr val="494949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e>
                      </m:d>
                    </m:e>
                  </m:d>
                </m:oMath>
              </m:oMathPara>
            </a14:m>
          </a:p>
          <a:p>
            <a:pPr marL="0" indent="0" algn="ctr">
              <a:buSzTx/>
              <a:buNone/>
            </a:pPr>
          </a:p>
          <a:p>
            <a:pPr/>
            <a:r>
              <a:t>Amplitude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A</m:t>
                </m:r>
              </m:oMath>
            </a14:m>
          </a:p>
          <a:p>
            <a:pPr/>
            <a:r>
              <a:t>Pit angle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i</m:t>
                </m:r>
              </m:oMath>
            </a14:m>
          </a:p>
          <a:p>
            <a:pPr/>
            <a:r>
              <a:t>Spiral arms pattern speed </a:t>
            </a:r>
            <a14:m>
              <m:oMath>
                <m:sSub>
                  <m:e>
                    <m:r>
                      <m:rPr>
                        <m:sty m:val="p"/>
                      </m:rP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Ω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s</m:t>
                    </m:r>
                  </m:sub>
                </m:sSub>
              </m:oMath>
            </a14:m>
          </a:p>
          <a:p>
            <a:pPr/>
            <a:r>
              <a:t>Phase </a:t>
            </a:r>
            <a14:m>
              <m:oMath>
                <m:sSub>
                  <m:e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ϕ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</m:oMath>
            </a14:m>
          </a:p>
          <a:p>
            <a:pPr/>
            <a:r>
              <a:t>Arms number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m</m:t>
                </m:r>
              </m:oMath>
            </a14:m>
            <a:br/>
          </a:p>
          <a:p>
            <a:pPr/>
            <a:r>
              <a:t>So the Spiral Arms model has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5</m:t>
                </m:r>
              </m:oMath>
            </a14:m>
            <a:r>
              <a:t> parameters</a:t>
            </a:r>
          </a:p>
        </p:txBody>
      </p:sp>
      <p:sp>
        <p:nvSpPr>
          <p:cNvPr id="5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6" name="A=-0.1.png" descr="A=-0.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21178" y="6747594"/>
            <a:ext cx="8890511" cy="5927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Model from Thomas et al., 2023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39166" indent="-439166" defTabSz="914400">
              <a:spcBef>
                <a:spcPts val="2100"/>
              </a:spcBef>
              <a:tabLst>
                <a:tab pos="317500" algn="l"/>
                <a:tab pos="635000" algn="l"/>
                <a:tab pos="965200" algn="l"/>
                <a:tab pos="1282700" algn="l"/>
                <a:tab pos="1612900" algn="l"/>
                <a:tab pos="1930400" algn="l"/>
                <a:tab pos="2260600" algn="l"/>
                <a:tab pos="2578100" algn="l"/>
                <a:tab pos="2908300" algn="l"/>
                <a:tab pos="3225800" algn="l"/>
                <a:tab pos="3556000" algn="l"/>
                <a:tab pos="3873500" algn="l"/>
              </a:tabLst>
              <a:defRPr sz="3276"/>
            </a:pPr>
            <a:r>
              <a:t>Model from Thomas et al., 2023</a:t>
            </a:r>
          </a:p>
          <a:p>
            <a:pPr marL="439166" indent="-439166" defTabSz="914400">
              <a:spcBef>
                <a:spcPts val="2100"/>
              </a:spcBef>
              <a:tabLst>
                <a:tab pos="317500" algn="l"/>
                <a:tab pos="635000" algn="l"/>
                <a:tab pos="965200" algn="l"/>
                <a:tab pos="1282700" algn="l"/>
                <a:tab pos="1612900" algn="l"/>
                <a:tab pos="1930400" algn="l"/>
                <a:tab pos="2260600" algn="l"/>
                <a:tab pos="2578100" algn="l"/>
                <a:tab pos="2908300" algn="l"/>
                <a:tab pos="3225800" algn="l"/>
                <a:tab pos="3556000" algn="l"/>
                <a:tab pos="3873500" algn="l"/>
              </a:tabLst>
              <a:defRPr sz="3276"/>
            </a:pPr>
            <a:r>
              <a:t>3 superposed modes </a:t>
            </a:r>
            <a14:m>
              <m:oMath>
                <m:r>
                  <a:rPr xmlns:a="http://schemas.openxmlformats.org/drawingml/2006/main" sz="36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m</m:t>
                </m:r>
                <m:r>
                  <a:rPr xmlns:a="http://schemas.openxmlformats.org/drawingml/2006/main" sz="36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6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2,4,6</m:t>
                </m:r>
              </m:oMath>
            </a14:m>
          </a:p>
          <a:p>
            <a:pPr marL="439166" indent="-439166" defTabSz="914400">
              <a:spcBef>
                <a:spcPts val="2100"/>
              </a:spcBef>
              <a:tabLst>
                <a:tab pos="317500" algn="l"/>
                <a:tab pos="635000" algn="l"/>
                <a:tab pos="965200" algn="l"/>
                <a:tab pos="1282700" algn="l"/>
                <a:tab pos="1612900" algn="l"/>
                <a:tab pos="1930400" algn="l"/>
                <a:tab pos="2260600" algn="l"/>
                <a:tab pos="2578100" algn="l"/>
                <a:tab pos="2908300" algn="l"/>
                <a:tab pos="3225800" algn="l"/>
                <a:tab pos="3556000" algn="l"/>
                <a:tab pos="3873500" algn="l"/>
              </a:tabLst>
              <a:defRPr sz="3276"/>
            </a:pPr>
          </a:p>
          <a:p>
            <a:pPr marL="439166" indent="-439166" defTabSz="914400">
              <a:spcBef>
                <a:spcPts val="2100"/>
              </a:spcBef>
              <a:tabLst>
                <a:tab pos="317500" algn="l"/>
                <a:tab pos="635000" algn="l"/>
                <a:tab pos="965200" algn="l"/>
                <a:tab pos="1282700" algn="l"/>
                <a:tab pos="1612900" algn="l"/>
                <a:tab pos="1930400" algn="l"/>
                <a:tab pos="2260600" algn="l"/>
                <a:tab pos="2578100" algn="l"/>
                <a:tab pos="2908300" algn="l"/>
                <a:tab pos="3225800" algn="l"/>
                <a:tab pos="3556000" algn="l"/>
                <a:tab pos="3873500" algn="l"/>
              </a:tabLst>
              <a:defRPr sz="3276"/>
            </a:pPr>
            <a:r>
              <a:t>Angle: </a:t>
            </a:r>
            <a14:m>
              <m:oMath>
                <m:sSup>
                  <m:e>
                    <m:r>
                      <a:rPr xmlns:a="http://schemas.openxmlformats.org/drawingml/2006/main" sz="36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28</m:t>
                    </m:r>
                  </m:e>
                  <m:sup>
                    <m:r>
                      <a:rPr xmlns:a="http://schemas.openxmlformats.org/drawingml/2006/main" sz="3600" i="1">
                        <a:solidFill>
                          <a:srgbClr val="494949"/>
                        </a:solidFill>
                        <a:latin typeface="Cambria Math" panose="02040503050406030204" pitchFamily="18" charset="0"/>
                      </a:rPr>
                      <m:t>∘</m:t>
                    </m:r>
                  </m:sup>
                </m:sSup>
              </m:oMath>
            </a14:m>
          </a:p>
          <a:p>
            <a:pPr marL="439166" indent="-439166" defTabSz="914400">
              <a:spcBef>
                <a:spcPts val="2100"/>
              </a:spcBef>
              <a:tabLst>
                <a:tab pos="317500" algn="l"/>
                <a:tab pos="635000" algn="l"/>
                <a:tab pos="965200" algn="l"/>
                <a:tab pos="1282700" algn="l"/>
                <a:tab pos="1612900" algn="l"/>
                <a:tab pos="1930400" algn="l"/>
                <a:tab pos="2260600" algn="l"/>
                <a:tab pos="2578100" algn="l"/>
                <a:tab pos="2908300" algn="l"/>
                <a:tab pos="3225800" algn="l"/>
                <a:tab pos="3556000" algn="l"/>
                <a:tab pos="3873500" algn="l"/>
              </a:tabLst>
              <a:defRPr sz="3276"/>
            </a:pPr>
          </a:p>
          <a:p>
            <a:pPr marL="439166" indent="-439166" defTabSz="914400">
              <a:spcBef>
                <a:spcPts val="2100"/>
              </a:spcBef>
              <a:tabLst>
                <a:tab pos="317500" algn="l"/>
                <a:tab pos="635000" algn="l"/>
                <a:tab pos="965200" algn="l"/>
                <a:tab pos="1282700" algn="l"/>
                <a:tab pos="1612900" algn="l"/>
                <a:tab pos="1930400" algn="l"/>
                <a:tab pos="2260600" algn="l"/>
                <a:tab pos="2578100" algn="l"/>
                <a:tab pos="2908300" algn="l"/>
                <a:tab pos="3225800" algn="l"/>
                <a:tab pos="3556000" algn="l"/>
                <a:tab pos="3873500" algn="l"/>
              </a:tabLst>
              <a:defRPr sz="3276"/>
            </a:pPr>
            <a:r>
              <a:t>Length </a:t>
            </a:r>
            <a14:m>
              <m:oMath>
                <m:r>
                  <a:rPr xmlns:a="http://schemas.openxmlformats.org/drawingml/2006/main" sz="36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≈</m:t>
                </m:r>
                <m:r>
                  <a:rPr xmlns:a="http://schemas.openxmlformats.org/drawingml/2006/main" sz="36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5</m:t>
                </m:r>
                <m:r>
                  <a:rPr xmlns:a="http://schemas.openxmlformats.org/drawingml/2006/main" sz="36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k</m:t>
                </m:r>
                <m:r>
                  <a:rPr xmlns:a="http://schemas.openxmlformats.org/drawingml/2006/main" sz="36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360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c</m:t>
                </m:r>
              </m:oMath>
            </a14:m>
          </a:p>
          <a:p>
            <a:pPr marL="439166" indent="-439166" defTabSz="914400">
              <a:spcBef>
                <a:spcPts val="2100"/>
              </a:spcBef>
              <a:tabLst>
                <a:tab pos="317500" algn="l"/>
                <a:tab pos="635000" algn="l"/>
                <a:tab pos="965200" algn="l"/>
                <a:tab pos="1282700" algn="l"/>
                <a:tab pos="1612900" algn="l"/>
                <a:tab pos="1930400" algn="l"/>
                <a:tab pos="2260600" algn="l"/>
                <a:tab pos="2578100" algn="l"/>
                <a:tab pos="2908300" algn="l"/>
                <a:tab pos="3225800" algn="l"/>
                <a:tab pos="3556000" algn="l"/>
                <a:tab pos="3873500" algn="l"/>
              </a:tabLst>
              <a:defRPr sz="3276"/>
            </a:pPr>
          </a:p>
          <a:p>
            <a:pPr marL="439166" indent="-439166" defTabSz="914400">
              <a:spcBef>
                <a:spcPts val="2100"/>
              </a:spcBef>
              <a:tabLst>
                <a:tab pos="317500" algn="l"/>
                <a:tab pos="635000" algn="l"/>
                <a:tab pos="965200" algn="l"/>
                <a:tab pos="1282700" algn="l"/>
                <a:tab pos="1612900" algn="l"/>
                <a:tab pos="1930400" algn="l"/>
                <a:tab pos="2260600" algn="l"/>
                <a:tab pos="2578100" algn="l"/>
                <a:tab pos="2908300" algn="l"/>
                <a:tab pos="3225800" algn="l"/>
                <a:tab pos="3556000" algn="l"/>
                <a:tab pos="3873500" algn="l"/>
              </a:tabLst>
              <a:defRPr sz="3276"/>
            </a:pPr>
            <a:r>
              <a:t>Visible perturbations and resonances</a:t>
            </a:r>
          </a:p>
          <a:p>
            <a:pPr lvl="1" marL="878332" indent="-439166" defTabSz="914400">
              <a:spcBef>
                <a:spcPts val="2100"/>
              </a:spcBef>
              <a:tabLst>
                <a:tab pos="317500" algn="l"/>
                <a:tab pos="635000" algn="l"/>
                <a:tab pos="965200" algn="l"/>
                <a:tab pos="1282700" algn="l"/>
                <a:tab pos="1612900" algn="l"/>
                <a:tab pos="1930400" algn="l"/>
                <a:tab pos="2260600" algn="l"/>
                <a:tab pos="2578100" algn="l"/>
                <a:tab pos="2908300" algn="l"/>
                <a:tab pos="3225800" algn="l"/>
                <a:tab pos="3556000" algn="l"/>
                <a:tab pos="3873500" algn="l"/>
              </a:tabLst>
              <a:defRPr sz="3276"/>
            </a:pPr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360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l</m:t>
                  </m:r>
                  <m:r>
                    <a:rPr xmlns:a="http://schemas.openxmlformats.org/drawingml/2006/main" sz="360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κ</m:t>
                  </m:r>
                  <m:r>
                    <a:rPr xmlns:a="http://schemas.openxmlformats.org/drawingml/2006/main" sz="360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360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60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360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</m:e>
                    <m:sub>
                      <m:r>
                        <a:rPr xmlns:a="http://schemas.openxmlformats.org/drawingml/2006/main" sz="360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xmlns:a="http://schemas.openxmlformats.org/drawingml/2006/main" sz="360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3600" i="1">
                          <a:solidFill>
                            <a:srgbClr val="494949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sub>
                  </m:sSub>
                  <m:r>
                    <a:rPr xmlns:a="http://schemas.openxmlformats.org/drawingml/2006/main" sz="360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m:rPr>
                      <m:sty m:val="p"/>
                    </m:rPr>
                    <a:rPr xmlns:a="http://schemas.openxmlformats.org/drawingml/2006/main" sz="360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Ω</m:t>
                  </m:r>
                  <m:r>
                    <a:rPr xmlns:a="http://schemas.openxmlformats.org/drawingml/2006/main" sz="360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60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600" i="1">
                      <a:solidFill>
                        <a:srgbClr val="494949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</a:p>
          <a:p>
            <a:pPr lvl="1" marL="878332" indent="-439166" defTabSz="914400">
              <a:spcBef>
                <a:spcPts val="2100"/>
              </a:spcBef>
              <a:tabLst>
                <a:tab pos="317500" algn="l"/>
                <a:tab pos="635000" algn="l"/>
                <a:tab pos="965200" algn="l"/>
                <a:tab pos="1282700" algn="l"/>
                <a:tab pos="1612900" algn="l"/>
                <a:tab pos="1930400" algn="l"/>
                <a:tab pos="2260600" algn="l"/>
                <a:tab pos="2578100" algn="l"/>
                <a:tab pos="2908300" algn="l"/>
                <a:tab pos="3225800" algn="l"/>
                <a:tab pos="3556000" algn="l"/>
                <a:tab pos="3873500" algn="l"/>
              </a:tabLst>
              <a:defRPr sz="3276"/>
            </a:pPr>
          </a:p>
          <a:p>
            <a:pPr marL="439166" indent="-439166" defTabSz="914400">
              <a:spcBef>
                <a:spcPts val="2100"/>
              </a:spcBef>
              <a:tabLst>
                <a:tab pos="317500" algn="l"/>
                <a:tab pos="635000" algn="l"/>
                <a:tab pos="965200" algn="l"/>
                <a:tab pos="1282700" algn="l"/>
                <a:tab pos="1612900" algn="l"/>
                <a:tab pos="1930400" algn="l"/>
                <a:tab pos="2260600" algn="l"/>
                <a:tab pos="2578100" algn="l"/>
                <a:tab pos="2908300" algn="l"/>
                <a:tab pos="3225800" algn="l"/>
                <a:tab pos="3556000" algn="l"/>
                <a:tab pos="3873500" algn="l"/>
              </a:tabLst>
              <a:defRPr sz="3276"/>
            </a:pPr>
            <a:r>
              <a:t>Co-rotation and Hat are very constraining </a:t>
            </a:r>
          </a:p>
        </p:txBody>
      </p:sp>
      <p:sp>
        <p:nvSpPr>
          <p:cNvPr id="255" name="Bar mod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 model </a:t>
            </a:r>
          </a:p>
        </p:txBody>
      </p:sp>
      <p:pic>
        <p:nvPicPr>
          <p:cNvPr id="256" name="DF_bar.mp4" descr="DF_bar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13289" y="508000"/>
            <a:ext cx="12700001" cy="1270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5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DF_bar.mp4" descr="DF_bar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13289" y="508000"/>
            <a:ext cx="12700001" cy="127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data_zoomed.png" descr="data_zoome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48889" y="508000"/>
            <a:ext cx="12700001" cy="1270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" fill="hold"/>
                                        <p:tgtEl>
                                          <p:spTgt spid="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5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Don’t reproduce data fully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Don’t reproduce data fully</a:t>
            </a:r>
          </a:p>
          <a:p>
            <a:pPr/>
          </a:p>
          <a:p>
            <a:pPr/>
            <a:r>
              <a:t>Good at inner regions when </a:t>
            </a:r>
            <a14:m>
              <m:oMath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40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≳</m:t>
                </m:r>
                <m:r>
                  <m:rPr>
                    <m:sty m:val="p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Ω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≳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35</m:t>
                </m:r>
              </m:oMath>
            </a14:m>
          </a:p>
          <a:p>
            <a:pPr/>
          </a:p>
          <a:p>
            <a:pPr/>
            <a:r>
              <a:t>Too strong features at </a:t>
            </a:r>
            <a14:m>
              <m:oMath>
                <m:r>
                  <m:rPr>
                    <m:sty m:val="p"/>
                  </m:rP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Ω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&gt;</m:t>
                </m:r>
                <m:r>
                  <a:rPr xmlns:a="http://schemas.openxmlformats.org/drawingml/2006/main" sz="3950" i="1">
                    <a:solidFill>
                      <a:srgbClr val="494949"/>
                    </a:solidFill>
                    <a:latin typeface="Cambria Math" panose="02040503050406030204" pitchFamily="18" charset="0"/>
                  </a:rPr>
                  <m:t>40</m:t>
                </m:r>
              </m:oMath>
            </a14:m>
          </a:p>
          <a:p>
            <a:pPr/>
          </a:p>
          <a:p>
            <a:pPr/>
            <a:r>
              <a:t>Can be fixed when exploring the spiral arms (as it affect mostly the inner parts)</a:t>
            </a:r>
          </a:p>
        </p:txBody>
      </p:sp>
      <p:sp>
        <p:nvSpPr>
          <p:cNvPr id="262" name="Bar mod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 model</a:t>
            </a:r>
          </a:p>
        </p:txBody>
      </p:sp>
      <p:pic>
        <p:nvPicPr>
          <p:cNvPr id="263" name="VR_bar.mp4" descr="VR_bar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13289" y="495300"/>
            <a:ext cx="12700001" cy="1270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VR_bar.mp4" descr="VR_bar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13289" y="495300"/>
            <a:ext cx="12700001" cy="127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VR_data.png" descr="VR_dat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83828" y="508000"/>
            <a:ext cx="12700001" cy="1270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6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Bar mod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 model</a:t>
            </a:r>
          </a:p>
        </p:txBody>
      </p:sp>
      <p:sp>
        <p:nvSpPr>
          <p:cNvPr id="269" name="Slide Number"/>
          <p:cNvSpPr txBox="1"/>
          <p:nvPr>
            <p:ph type="sldNum" sz="quarter" idx="2"/>
          </p:nvPr>
        </p:nvSpPr>
        <p:spPr>
          <a:xfrm>
            <a:off x="12069508" y="13030199"/>
            <a:ext cx="250318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0" name="Yassin Rany Khalil, Observatory of Strasbourg, yassin.khalil@unistra.fr"/>
          <p:cNvSpPr txBox="1"/>
          <p:nvPr/>
        </p:nvSpPr>
        <p:spPr>
          <a:xfrm>
            <a:off x="924123" y="12785343"/>
            <a:ext cx="22656801" cy="90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1" algn="r"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pPr>
            <a:r>
              <a:t>Yassin Rany Khalil, Observatory of Strasbourg, </a:t>
            </a:r>
            <a:r>
              <a:rPr u="sng">
                <a:hlinkClick r:id="rId2" invalidUrl="" action="" tgtFrame="" tooltip="" history="1" highlightClick="0" endSnd="0"/>
              </a:rPr>
              <a:t>yassin.khalil@unistra.fr</a:t>
            </a:r>
          </a:p>
        </p:txBody>
      </p:sp>
      <p:pic>
        <p:nvPicPr>
          <p:cNvPr id="271" name="data_zoomed_transparent.png" descr="data_zoomed_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32231" y="1997450"/>
            <a:ext cx="10014232" cy="10014232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Text"/>
          <p:cNvSpPr txBox="1"/>
          <p:nvPr/>
        </p:nvSpPr>
        <p:spPr>
          <a:xfrm>
            <a:off x="17846621" y="5070278"/>
            <a:ext cx="2530078" cy="656591"/>
          </a:xfrm>
          <a:prstGeom prst="rect">
            <a:avLst/>
          </a:prstGeom>
          <a:solidFill>
            <a:schemeClr val="accent5">
              <a:satOff val="-9568"/>
              <a:lumOff val="-53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235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Ω</m:t>
                  </m:r>
                  <m:r>
                    <a:rPr xmlns:a="http://schemas.openxmlformats.org/drawingml/2006/main" sz="235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35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37</m:t>
                  </m:r>
                  <m:r>
                    <a:rPr xmlns:a="http://schemas.openxmlformats.org/drawingml/2006/main" sz="235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k</m:t>
                  </m:r>
                  <m:r>
                    <a:rPr xmlns:a="http://schemas.openxmlformats.org/drawingml/2006/main" sz="235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m</m:t>
                  </m:r>
                  <m:sSup>
                    <m:e>
                      <m:r>
                        <a:rPr xmlns:a="http://schemas.openxmlformats.org/drawingml/2006/main" sz="235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e>
                    <m:sup>
                      <m:r>
                        <a:rPr xmlns:a="http://schemas.openxmlformats.org/drawingml/2006/main" sz="235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235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p>
                  </m:sSup>
                  <m:r>
                    <a:rPr xmlns:a="http://schemas.openxmlformats.org/drawingml/2006/main" sz="235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k</m:t>
                  </m:r>
                  <m:r>
                    <a:rPr xmlns:a="http://schemas.openxmlformats.org/drawingml/2006/main" sz="235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p</m:t>
                  </m:r>
                  <m:sSup>
                    <m:e>
                      <m:r>
                        <a:rPr xmlns:a="http://schemas.openxmlformats.org/drawingml/2006/main" sz="235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e>
                    <m:sup>
                      <m:r>
                        <a:rPr xmlns:a="http://schemas.openxmlformats.org/drawingml/2006/main" sz="235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235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p>
                  </m:sSup>
                </m:oMath>
              </m:oMathPara>
            </a14:m>
          </a:p>
        </p:txBody>
      </p:sp>
      <p:sp>
        <p:nvSpPr>
          <p:cNvPr id="273" name="Rounded Rectangle"/>
          <p:cNvSpPr/>
          <p:nvPr/>
        </p:nvSpPr>
        <p:spPr>
          <a:xfrm>
            <a:off x="10269140" y="3368712"/>
            <a:ext cx="670670" cy="7397565"/>
          </a:xfrm>
          <a:prstGeom prst="roundRect">
            <a:avLst>
              <a:gd name="adj" fmla="val 35952"/>
            </a:avLst>
          </a:prstGeom>
          <a:ln w="190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cap="all" sz="3000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</a:p>
        </p:txBody>
      </p:sp>
      <p:pic>
        <p:nvPicPr>
          <p:cNvPr id="274" name="Figure_3.png" descr="Figure_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38930" y="2999376"/>
            <a:ext cx="8314036" cy="8314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26_FeatureStory">
      <a:majorFont>
        <a:latin typeface="Publico Headline Black"/>
        <a:ea typeface="Publico Headline Black"/>
        <a:cs typeface="Publico Headline Black"/>
      </a:majorFont>
      <a:minorFont>
        <a:latin typeface="Publico Headline Black"/>
        <a:ea typeface="Publico Headline Black"/>
        <a:cs typeface="Publico Headline Black"/>
      </a:minorFont>
    </a:fontScheme>
    <a:fmtScheme name="26_FeatureSto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B4A4B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2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355600" algn="l"/>
            <a:tab pos="711200" algn="l"/>
            <a:tab pos="1066800" algn="l"/>
            <a:tab pos="1422400" algn="l"/>
            <a:tab pos="1778000" algn="l"/>
            <a:tab pos="2133600" algn="l"/>
            <a:tab pos="2489200" algn="l"/>
            <a:tab pos="2844800" algn="l"/>
            <a:tab pos="3200400" algn="l"/>
            <a:tab pos="3556000" algn="l"/>
            <a:tab pos="3911600" algn="l"/>
            <a:tab pos="4267200" algn="l"/>
          </a:tabLst>
          <a:defRPr b="0" baseline="0" cap="all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ublico Text Roman"/>
            <a:ea typeface="Publico Text Roman"/>
            <a:cs typeface="Publico Text Roman"/>
            <a:sym typeface="Publico Text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227AA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6_FeatureStory">
  <a:themeElements>
    <a:clrScheme name="26_FeatureStory">
      <a:dk1>
        <a:srgbClr val="000000"/>
      </a:dk1>
      <a:lt1>
        <a:srgbClr val="FFFFFF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26_FeatureStory">
      <a:majorFont>
        <a:latin typeface="Publico Headline Black"/>
        <a:ea typeface="Publico Headline Black"/>
        <a:cs typeface="Publico Headline Black"/>
      </a:majorFont>
      <a:minorFont>
        <a:latin typeface="Publico Headline Black"/>
        <a:ea typeface="Publico Headline Black"/>
        <a:cs typeface="Publico Headline Black"/>
      </a:minorFont>
    </a:fontScheme>
    <a:fmtScheme name="26_FeatureSto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B4A4B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2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355600" algn="l"/>
            <a:tab pos="711200" algn="l"/>
            <a:tab pos="1066800" algn="l"/>
            <a:tab pos="1422400" algn="l"/>
            <a:tab pos="1778000" algn="l"/>
            <a:tab pos="2133600" algn="l"/>
            <a:tab pos="2489200" algn="l"/>
            <a:tab pos="2844800" algn="l"/>
            <a:tab pos="3200400" algn="l"/>
            <a:tab pos="3556000" algn="l"/>
            <a:tab pos="3911600" algn="l"/>
            <a:tab pos="4267200" algn="l"/>
          </a:tabLst>
          <a:defRPr b="0" baseline="0" cap="all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ublico Text Roman"/>
            <a:ea typeface="Publico Text Roman"/>
            <a:cs typeface="Publico Text Roman"/>
            <a:sym typeface="Publico Text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227AA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