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5" r:id="rId1"/>
  </p:sldMasterIdLst>
  <p:notesMasterIdLst>
    <p:notesMasterId r:id="rId30"/>
  </p:notesMasterIdLst>
  <p:handoutMasterIdLst>
    <p:handoutMasterId r:id="rId31"/>
  </p:handoutMasterIdLst>
  <p:sldIdLst>
    <p:sldId id="1687" r:id="rId2"/>
    <p:sldId id="1816" r:id="rId3"/>
    <p:sldId id="1818" r:id="rId4"/>
    <p:sldId id="1716" r:id="rId5"/>
    <p:sldId id="1833" r:id="rId6"/>
    <p:sldId id="1804" r:id="rId7"/>
    <p:sldId id="1807" r:id="rId8"/>
    <p:sldId id="1771" r:id="rId9"/>
    <p:sldId id="1806" r:id="rId10"/>
    <p:sldId id="1817" r:id="rId11"/>
    <p:sldId id="1820" r:id="rId12"/>
    <p:sldId id="1821" r:id="rId13"/>
    <p:sldId id="1822" r:id="rId14"/>
    <p:sldId id="1824" r:id="rId15"/>
    <p:sldId id="1823" r:id="rId16"/>
    <p:sldId id="1825" r:id="rId17"/>
    <p:sldId id="1830" r:id="rId18"/>
    <p:sldId id="1829" r:id="rId19"/>
    <p:sldId id="1831" r:id="rId20"/>
    <p:sldId id="1832" r:id="rId21"/>
    <p:sldId id="1834" r:id="rId22"/>
    <p:sldId id="1828" r:id="rId23"/>
    <p:sldId id="1835" r:id="rId24"/>
    <p:sldId id="1836" r:id="rId25"/>
    <p:sldId id="1838" r:id="rId26"/>
    <p:sldId id="418" r:id="rId27"/>
    <p:sldId id="1827" r:id="rId28"/>
    <p:sldId id="1826" r:id="rId29"/>
  </p:sldIdLst>
  <p:sldSz cx="12179300" cy="6848475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38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B74A"/>
    <a:srgbClr val="EB5627"/>
    <a:srgbClr val="FDDE6D"/>
    <a:srgbClr val="E19EEB"/>
    <a:srgbClr val="D3F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54"/>
    <p:restoredTop sz="74906" autoAdjust="0"/>
  </p:normalViewPr>
  <p:slideViewPr>
    <p:cSldViewPr snapToGrid="0" snapToObjects="1">
      <p:cViewPr>
        <p:scale>
          <a:sx n="70" d="100"/>
          <a:sy n="70" d="100"/>
        </p:scale>
        <p:origin x="1312" y="144"/>
      </p:cViewPr>
      <p:guideLst>
        <p:guide orient="horz" pos="2157"/>
        <p:guide pos="38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70CF6-DF5D-9544-A800-5805762FF0E5}" type="datetimeFigureOut">
              <a:rPr lang="fr-FR" smtClean="0"/>
              <a:t>19/09/2024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D29B1-187E-5643-A5F4-6FB8C32E3A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164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95869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84" tIns="40092" rIns="80184" bIns="40092" anchor="ctr"/>
          <a:lstStyle>
            <a:lvl1pPr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393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0"/>
              <a:sym typeface="Times New Roman"/>
            </a:endParaRPr>
          </a:p>
        </p:txBody>
      </p:sp>
      <p:sp>
        <p:nvSpPr>
          <p:cNvPr id="78851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40275" cy="2222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GB" sz="900" dirty="0">
                <a:ea typeface="MS PGothic" charset="0"/>
                <a:cs typeface="MS PGothic" charset="0"/>
              </a:rPr>
              <a:t>Thanks for the invitation and the useful discussions with Carlos, </a:t>
            </a:r>
            <a:r>
              <a:rPr lang="en-GB" sz="900" dirty="0" err="1">
                <a:ea typeface="MS PGothic" charset="0"/>
                <a:cs typeface="MS PGothic" charset="0"/>
              </a:rPr>
              <a:t>Cirille</a:t>
            </a:r>
            <a:r>
              <a:rPr lang="en-GB" sz="900" dirty="0">
                <a:ea typeface="MS PGothic" charset="0"/>
                <a:cs typeface="MS PGothic" charset="0"/>
              </a:rPr>
              <a:t>, Michael, </a:t>
            </a:r>
            <a:r>
              <a:rPr lang="en-GB" sz="900" dirty="0" err="1">
                <a:ea typeface="MS PGothic" charset="0"/>
                <a:cs typeface="MS PGothic" charset="0"/>
              </a:rPr>
              <a:t>Gines</a:t>
            </a:r>
            <a:r>
              <a:rPr lang="en-GB" sz="900" dirty="0">
                <a:ea typeface="MS PGothic" charset="0"/>
                <a:cs typeface="MS PGothic" charset="0"/>
              </a:rPr>
              <a:t> and Alberto, that help me to prepare this talk where 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GB" sz="900" dirty="0">
                <a:ea typeface="MS PGothic" charset="0"/>
                <a:cs typeface="MS PGothic" charset="0"/>
              </a:rPr>
              <a:t>I will try to summarize the “state of the art” of </a:t>
            </a:r>
            <a:r>
              <a:rPr lang="en-GB" sz="900" b="1" dirty="0">
                <a:ea typeface="MS PGothic" charset="0"/>
                <a:cs typeface="MS PGothic" charset="0"/>
              </a:rPr>
              <a:t>some </a:t>
            </a:r>
            <a:r>
              <a:rPr lang="en-GB" sz="900" dirty="0">
                <a:ea typeface="MS PGothic" charset="0"/>
                <a:cs typeface="MS PGothic" charset="0"/>
              </a:rPr>
              <a:t>of the technologies with potential beyond the LHC. </a:t>
            </a:r>
          </a:p>
        </p:txBody>
      </p:sp>
    </p:spTree>
    <p:extLst>
      <p:ext uri="{BB962C8B-B14F-4D97-AF65-F5344CB8AC3E}">
        <p14:creationId xmlns:p14="http://schemas.microsoft.com/office/powerpoint/2010/main" val="427066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this context we could pass to the technology aspects.</a:t>
            </a:r>
          </a:p>
          <a:p>
            <a:endParaRPr lang="en-US" dirty="0"/>
          </a:p>
          <a:p>
            <a:r>
              <a:rPr lang="en-US" dirty="0"/>
              <a:t>From the point of view of the technologies I summarized here the Key technologies in the </a:t>
            </a:r>
            <a:r>
              <a:rPr lang="en-US" b="1" dirty="0"/>
              <a:t>main </a:t>
            </a:r>
            <a:r>
              <a:rPr lang="en-US" dirty="0"/>
              <a:t>HEP FC projects, special remark for the sustainability and Carbon footprint aspects that has now to be integrated in all the accelerator designs.</a:t>
            </a:r>
          </a:p>
          <a:p>
            <a:r>
              <a:rPr lang="en-US" dirty="0"/>
              <a:t>Since 2020 there has been an enormous effort in the EW and Higgs as a result we could say the </a:t>
            </a:r>
            <a:r>
              <a:rPr lang="en-US" dirty="0" err="1"/>
              <a:t>e+e</a:t>
            </a:r>
            <a:r>
              <a:rPr lang="en-US" dirty="0"/>
              <a:t>- technology is mature, other technologies for FCC-</a:t>
            </a:r>
            <a:r>
              <a:rPr lang="en-US" dirty="0" err="1"/>
              <a:t>hh</a:t>
            </a:r>
            <a:r>
              <a:rPr lang="en-US" dirty="0"/>
              <a:t> as the High Field Magnets are on going and in good track.</a:t>
            </a:r>
          </a:p>
          <a:p>
            <a:endParaRPr lang="en-US" dirty="0"/>
          </a:p>
          <a:p>
            <a:r>
              <a:rPr lang="en-US" dirty="0"/>
              <a:t>In the  following I will described shortly le FCC-</a:t>
            </a:r>
            <a:r>
              <a:rPr lang="en-US" dirty="0" err="1"/>
              <a:t>ee</a:t>
            </a:r>
            <a:r>
              <a:rPr lang="en-US" dirty="0"/>
              <a:t> and I will be centered mainly  in the description of the FCC-</a:t>
            </a:r>
            <a:r>
              <a:rPr lang="en-US" dirty="0" err="1"/>
              <a:t>hh</a:t>
            </a:r>
            <a:r>
              <a:rPr lang="en-US" dirty="0"/>
              <a:t> and finally I will briefly described the  FCC-eh option</a:t>
            </a:r>
          </a:p>
        </p:txBody>
      </p:sp>
    </p:spTree>
    <p:extLst>
      <p:ext uri="{BB962C8B-B14F-4D97-AF65-F5344CB8AC3E}">
        <p14:creationId xmlns:p14="http://schemas.microsoft.com/office/powerpoint/2010/main" val="2066061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FCC has an integrated program with stage 1 : FCC-</a:t>
            </a:r>
            <a:r>
              <a:rPr lang="en-US" dirty="0" err="1"/>
              <a:t>ee</a:t>
            </a:r>
            <a:endParaRPr lang="en-US" dirty="0"/>
          </a:p>
          <a:p>
            <a:r>
              <a:rPr lang="en-US" dirty="0"/>
              <a:t>                                                                   stage 2 : FCC-</a:t>
            </a:r>
            <a:r>
              <a:rPr lang="en-US" dirty="0" err="1"/>
              <a:t>hh</a:t>
            </a:r>
            <a:r>
              <a:rPr lang="en-US" dirty="0"/>
              <a:t> (similar to LHC from LEP)</a:t>
            </a:r>
          </a:p>
        </p:txBody>
      </p:sp>
    </p:spTree>
    <p:extLst>
      <p:ext uri="{BB962C8B-B14F-4D97-AF65-F5344CB8AC3E}">
        <p14:creationId xmlns:p14="http://schemas.microsoft.com/office/powerpoint/2010/main" val="3382969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timeline for this integrated program is described in the top with a more detailed  for FCC-</a:t>
            </a:r>
            <a:r>
              <a:rPr lang="en-US" dirty="0" err="1"/>
              <a:t>ee</a:t>
            </a:r>
            <a:r>
              <a:rPr lang="en-US" dirty="0"/>
              <a:t> accelerator in the bottom.</a:t>
            </a:r>
          </a:p>
          <a:p>
            <a:r>
              <a:rPr lang="en-US" dirty="0"/>
              <a:t>Notice the MT review passed</a:t>
            </a:r>
          </a:p>
        </p:txBody>
      </p:sp>
    </p:spTree>
    <p:extLst>
      <p:ext uri="{BB962C8B-B14F-4D97-AF65-F5344CB8AC3E}">
        <p14:creationId xmlns:p14="http://schemas.microsoft.com/office/powerpoint/2010/main" val="1947215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FCC-</a:t>
            </a:r>
            <a:r>
              <a:rPr lang="en-US" dirty="0" err="1"/>
              <a:t>ee</a:t>
            </a:r>
            <a:r>
              <a:rPr lang="en-US" dirty="0"/>
              <a:t> parameters, 4 modes of operation.</a:t>
            </a:r>
          </a:p>
          <a:p>
            <a:r>
              <a:rPr lang="en-US" dirty="0"/>
              <a:t>Luminosity is limited by 50 MW SR power per beam, with 4 IPs</a:t>
            </a:r>
          </a:p>
        </p:txBody>
      </p:sp>
    </p:spTree>
    <p:extLst>
      <p:ext uri="{BB962C8B-B14F-4D97-AF65-F5344CB8AC3E}">
        <p14:creationId xmlns:p14="http://schemas.microsoft.com/office/powerpoint/2010/main" val="1007299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lot of R&amp;D: beam dynamics. and prototyping since 2020 and more will come</a:t>
            </a:r>
          </a:p>
        </p:txBody>
      </p:sp>
    </p:spTree>
    <p:extLst>
      <p:ext uri="{BB962C8B-B14F-4D97-AF65-F5344CB8AC3E}">
        <p14:creationId xmlns:p14="http://schemas.microsoft.com/office/powerpoint/2010/main" val="2505421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 for </a:t>
            </a:r>
            <a:r>
              <a:rPr lang="en-US" dirty="0" err="1"/>
              <a:t>th</a:t>
            </a:r>
            <a:r>
              <a:rPr lang="en-US" dirty="0"/>
              <a:t> FCC-</a:t>
            </a:r>
            <a:r>
              <a:rPr lang="en-US" dirty="0" err="1"/>
              <a:t>hh</a:t>
            </a:r>
            <a:r>
              <a:rPr lang="en-US" dirty="0"/>
              <a:t>, energy range between 80-120 </a:t>
            </a:r>
            <a:r>
              <a:rPr lang="en-US" dirty="0" err="1"/>
              <a:t>TeV</a:t>
            </a:r>
            <a:r>
              <a:rPr lang="en-US" dirty="0"/>
              <a:t> depending on the magnet technology.</a:t>
            </a:r>
          </a:p>
        </p:txBody>
      </p:sp>
    </p:spTree>
    <p:extLst>
      <p:ext uri="{BB962C8B-B14F-4D97-AF65-F5344CB8AC3E}">
        <p14:creationId xmlns:p14="http://schemas.microsoft.com/office/powerpoint/2010/main" val="11360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2020 there has been a more reduced effort on the optics design  the main effort has been the HFM</a:t>
            </a:r>
          </a:p>
        </p:txBody>
      </p:sp>
    </p:spTree>
    <p:extLst>
      <p:ext uri="{BB962C8B-B14F-4D97-AF65-F5344CB8AC3E}">
        <p14:creationId xmlns:p14="http://schemas.microsoft.com/office/powerpoint/2010/main" val="112245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HFM program has been revised in June 2024 with a new target of 14 </a:t>
            </a:r>
            <a:r>
              <a:rPr lang="en-US" dirty="0" err="1"/>
              <a:t>TeVs</a:t>
            </a:r>
            <a:r>
              <a:rPr lang="en-US" dirty="0"/>
              <a:t> based on Nb3Tn. Starting with a short model 1.9K and extendable to 4,2 K. For scaling after at 15m.</a:t>
            </a:r>
          </a:p>
          <a:p>
            <a:endParaRPr lang="en-US" dirty="0"/>
          </a:p>
          <a:p>
            <a:r>
              <a:rPr lang="en-US" dirty="0"/>
              <a:t> HTS with a target of 15-20 Tesla range will be use in simple and short magnets as the correctors. Concerning the energy reach with 14 Tesla the target is now 85 </a:t>
            </a:r>
            <a:r>
              <a:rPr lang="en-US" dirty="0" err="1"/>
              <a:t>TeV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5999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put the magnets in a historical perspective, for accelerators we have to follow the line of 400 A/mm</a:t>
            </a:r>
            <a:r>
              <a:rPr lang="en-US" baseline="30000" dirty="0"/>
              <a:t>2  </a:t>
            </a:r>
            <a:r>
              <a:rPr lang="en-US" baseline="0" dirty="0"/>
              <a:t>(compact and high-current)</a:t>
            </a:r>
            <a:endParaRPr lang="en-US" baseline="30000" dirty="0"/>
          </a:p>
          <a:p>
            <a:r>
              <a:rPr lang="en-US" dirty="0"/>
              <a:t> </a:t>
            </a:r>
          </a:p>
          <a:p>
            <a:r>
              <a:rPr lang="en-US" dirty="0"/>
              <a:t>Some news in the prototypes side:</a:t>
            </a:r>
          </a:p>
          <a:p>
            <a:r>
              <a:rPr lang="en-US" dirty="0"/>
              <a:t>For the Nb3Sn: R2D2 at CEA or the SSSMC in PSI and others prototypes at the Large Magnet Facility at CERN </a:t>
            </a:r>
          </a:p>
          <a:p>
            <a:r>
              <a:rPr lang="en-US" dirty="0"/>
              <a:t>For the HTS; the REBCO cable for KIT arrived at CERN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1596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this motivates that FCC-</a:t>
            </a:r>
            <a:r>
              <a:rPr lang="en-US" dirty="0" err="1"/>
              <a:t>hh</a:t>
            </a:r>
            <a:r>
              <a:rPr lang="en-US" dirty="0"/>
              <a:t> new scenarios have been started to be studied. A working group has been settled, first meeting 3 September. The idea in principle, is not to have an alternative plan A but a plan B. But the risk is high in this sense.</a:t>
            </a:r>
          </a:p>
          <a:p>
            <a:endParaRPr lang="en-US" dirty="0"/>
          </a:p>
          <a:p>
            <a:r>
              <a:rPr lang="en-US" dirty="0"/>
              <a:t>Based in the  new target of the HFM program, 6 scenarios have been proposed and a working group has been created to discuss the possible Physics cases.</a:t>
            </a:r>
          </a:p>
          <a:p>
            <a:r>
              <a:rPr lang="en-US" dirty="0"/>
              <a:t>Luminosity is limited by the maximum power to be removed from </a:t>
            </a:r>
            <a:r>
              <a:rPr lang="en-US"/>
              <a:t>the cold magnets.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444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84" tIns="40092" rIns="80184" bIns="40092" anchor="ctr"/>
          <a:lstStyle>
            <a:lvl1pPr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393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0"/>
              <a:sym typeface="Times New Roman"/>
            </a:endParaRPr>
          </a:p>
        </p:txBody>
      </p:sp>
      <p:sp>
        <p:nvSpPr>
          <p:cNvPr id="78851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40275" cy="2222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GB" sz="900" dirty="0">
                <a:ea typeface="MS PGothic" charset="0"/>
                <a:cs typeface="MS PGothic" charset="0"/>
              </a:rPr>
              <a:t>I will first introduce the context of the HEP future colliders accelerator projects in the EPPSU2020 and the Snowmass’21.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GB" sz="900" dirty="0">
                <a:ea typeface="MS PGothic" charset="0"/>
                <a:cs typeface="MS PGothic" charset="0"/>
              </a:rPr>
              <a:t>After discussion with some of the organizers we agree the I will mainly centred my talk in hadron collider projects: he FCC-</a:t>
            </a:r>
            <a:r>
              <a:rPr lang="en-GB" sz="900" dirty="0" err="1">
                <a:ea typeface="MS PGothic" charset="0"/>
                <a:cs typeface="MS PGothic" charset="0"/>
              </a:rPr>
              <a:t>hh</a:t>
            </a:r>
            <a:r>
              <a:rPr lang="en-GB" sz="900" dirty="0">
                <a:ea typeface="MS PGothic" charset="0"/>
                <a:cs typeface="MS PGothic" charset="0"/>
              </a:rPr>
              <a:t> and FCC-eh.</a:t>
            </a:r>
          </a:p>
        </p:txBody>
      </p:sp>
    </p:spTree>
    <p:extLst>
      <p:ext uri="{BB962C8B-B14F-4D97-AF65-F5344CB8AC3E}">
        <p14:creationId xmlns:p14="http://schemas.microsoft.com/office/powerpoint/2010/main" val="2628509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details are summarized in a document.</a:t>
            </a:r>
          </a:p>
        </p:txBody>
      </p:sp>
    </p:spTree>
    <p:extLst>
      <p:ext uri="{BB962C8B-B14F-4D97-AF65-F5344CB8AC3E}">
        <p14:creationId xmlns:p14="http://schemas.microsoft.com/office/powerpoint/2010/main" val="21225323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Changing of collider option the other candidate for the QCD studies is the FCC-eh where the protons are </a:t>
            </a:r>
            <a:r>
              <a:rPr lang="en-US" dirty="0" err="1"/>
              <a:t>collideing</a:t>
            </a:r>
            <a:r>
              <a:rPr lang="en-US" dirty="0"/>
              <a:t> with a 60 GeV electron beam provided by an ERL</a:t>
            </a:r>
          </a:p>
        </p:txBody>
      </p:sp>
    </p:spTree>
    <p:extLst>
      <p:ext uri="{BB962C8B-B14F-4D97-AF65-F5344CB8AC3E}">
        <p14:creationId xmlns:p14="http://schemas.microsoft.com/office/powerpoint/2010/main" val="33438486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demonstration of the high-power, multiturn ERL technology will be crucial. A possible path trough the FCC-eh is showed in the slide including </a:t>
            </a:r>
            <a:r>
              <a:rPr lang="en-US" dirty="0" err="1"/>
              <a:t>LHeC</a:t>
            </a:r>
            <a:r>
              <a:rPr lang="en-US" dirty="0"/>
              <a:t> option.</a:t>
            </a:r>
          </a:p>
        </p:txBody>
      </p:sp>
    </p:spTree>
    <p:extLst>
      <p:ext uri="{BB962C8B-B14F-4D97-AF65-F5344CB8AC3E}">
        <p14:creationId xmlns:p14="http://schemas.microsoft.com/office/powerpoint/2010/main" val="30090411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R&amp;D is being pursued in two facilities: PERLE at Orsay and </a:t>
            </a:r>
            <a:r>
              <a:rPr lang="en-US" dirty="0" err="1"/>
              <a:t>BerlinPro</a:t>
            </a:r>
            <a:r>
              <a:rPr lang="en-US" dirty="0"/>
              <a:t> complemented with the cryogenic development in the ISAS EU project.</a:t>
            </a:r>
          </a:p>
        </p:txBody>
      </p:sp>
    </p:spTree>
    <p:extLst>
      <p:ext uri="{BB962C8B-B14F-4D97-AF65-F5344CB8AC3E}">
        <p14:creationId xmlns:p14="http://schemas.microsoft.com/office/powerpoint/2010/main" val="4172542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624F5A-6EFE-3541-A9EE-B16203BB2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>
            <a:extLst>
              <a:ext uri="{FF2B5EF4-FFF2-40B4-BE49-F238E27FC236}">
                <a16:creationId xmlns:a16="http://schemas.microsoft.com/office/drawing/2014/main" id="{D48F7934-27E2-CF89-4B98-E82E06786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84" tIns="40092" rIns="80184" bIns="40092" anchor="ctr"/>
          <a:lstStyle>
            <a:lvl1pPr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393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0"/>
              <a:sym typeface="Times New Roman"/>
            </a:endParaRPr>
          </a:p>
        </p:txBody>
      </p:sp>
      <p:sp>
        <p:nvSpPr>
          <p:cNvPr id="78851" name="Text Box 3">
            <a:extLst>
              <a:ext uri="{FF2B5EF4-FFF2-40B4-BE49-F238E27FC236}">
                <a16:creationId xmlns:a16="http://schemas.microsoft.com/office/drawing/2014/main" id="{C427EBF0-9BC1-2069-DE1E-F8669F2BC37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40275" cy="2222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GB" sz="900" dirty="0">
              <a:ea typeface="MS PGothic" charset="0"/>
              <a:cs typeface="MS PGothic" charset="0"/>
            </a:endParaRP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US" sz="900" dirty="0">
                <a:ea typeface="MS PGothic" charset="0"/>
                <a:cs typeface="MS PGothic" charset="0"/>
              </a:rPr>
              <a:t>Currently there is a certain number of large accelerators in operation, in construction and under study for HEP or other Physic domains. 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US" sz="900" dirty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400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B6F144-76C3-3CE4-8D38-B0DD58F0A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>
            <a:extLst>
              <a:ext uri="{FF2B5EF4-FFF2-40B4-BE49-F238E27FC236}">
                <a16:creationId xmlns:a16="http://schemas.microsoft.com/office/drawing/2014/main" id="{589087A0-37D5-7EAE-78A1-EE431E066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84" tIns="40092" rIns="80184" bIns="40092" anchor="ctr"/>
          <a:lstStyle>
            <a:lvl1pPr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393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0"/>
              <a:sym typeface="Times New Roman"/>
            </a:endParaRPr>
          </a:p>
        </p:txBody>
      </p:sp>
      <p:sp>
        <p:nvSpPr>
          <p:cNvPr id="78851" name="Text Box 3">
            <a:extLst>
              <a:ext uri="{FF2B5EF4-FFF2-40B4-BE49-F238E27FC236}">
                <a16:creationId xmlns:a16="http://schemas.microsoft.com/office/drawing/2014/main" id="{C26BA13D-3468-39C9-6847-5AAD355FBCF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40275" cy="2222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GB" sz="900" dirty="0">
              <a:ea typeface="MS PGothic" charset="0"/>
              <a:cs typeface="MS PGothic" charset="0"/>
            </a:endParaRP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US" sz="900" dirty="0">
                <a:ea typeface="MS PGothic" charset="0"/>
                <a:cs typeface="MS PGothic" charset="0"/>
              </a:rPr>
              <a:t>Currently there is a certain number of large accelerators in operation, in construction and under study for HEP or other Physic domains. The choice for a FC is rather complex, and not only drove by Physics...</a:t>
            </a:r>
          </a:p>
        </p:txBody>
      </p:sp>
    </p:spTree>
    <p:extLst>
      <p:ext uri="{BB962C8B-B14F-4D97-AF65-F5344CB8AC3E}">
        <p14:creationId xmlns:p14="http://schemas.microsoft.com/office/powerpoint/2010/main" val="12280389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84" tIns="40092" rIns="80184" bIns="40092" anchor="ctr"/>
          <a:lstStyle>
            <a:lvl1pPr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sz="700" b="1" kern="1200">
              <a:solidFill>
                <a:srgbClr val="000000"/>
              </a:solidFill>
            </a:endParaRPr>
          </a:p>
        </p:txBody>
      </p:sp>
      <p:sp>
        <p:nvSpPr>
          <p:cNvPr id="78851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40275" cy="2222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GB" sz="900" dirty="0">
              <a:ea typeface="MS PGothic" charset="0"/>
              <a:cs typeface="MS PGothic" charset="0"/>
            </a:endParaRP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US" sz="900" dirty="0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F456EA-7214-2587-0DA4-1C3741EF4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>
            <a:extLst>
              <a:ext uri="{FF2B5EF4-FFF2-40B4-BE49-F238E27FC236}">
                <a16:creationId xmlns:a16="http://schemas.microsoft.com/office/drawing/2014/main" id="{8A96413B-416D-4AE5-079B-03852793B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84" tIns="40092" rIns="80184" bIns="40092" anchor="ctr"/>
          <a:lstStyle>
            <a:lvl1pPr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393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0"/>
              <a:sym typeface="Times New Roman"/>
            </a:endParaRPr>
          </a:p>
        </p:txBody>
      </p:sp>
      <p:sp>
        <p:nvSpPr>
          <p:cNvPr id="78851" name="Text Box 3">
            <a:extLst>
              <a:ext uri="{FF2B5EF4-FFF2-40B4-BE49-F238E27FC236}">
                <a16:creationId xmlns:a16="http://schemas.microsoft.com/office/drawing/2014/main" id="{AD2BD44C-B44C-2CAA-199B-E9634B9128D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40275" cy="2222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GB" sz="900" dirty="0">
                <a:ea typeface="MS PGothic" charset="0"/>
                <a:cs typeface="MS PGothic" charset="0"/>
              </a:rPr>
              <a:t>I will first introduce the context of the HEP colliders projects, EPPSU2020 and the Snowmass’21.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r>
              <a:rPr lang="en-GB" sz="900" dirty="0">
                <a:ea typeface="MS PGothic" charset="0"/>
                <a:cs typeface="MS PGothic" charset="0"/>
              </a:rPr>
              <a:t>After discussion with some of the organizers we agree the I will mainly centred my talk in hadron collider projects: he FCC-</a:t>
            </a:r>
            <a:r>
              <a:rPr lang="en-GB" sz="900" dirty="0" err="1">
                <a:ea typeface="MS PGothic" charset="0"/>
                <a:cs typeface="MS PGothic" charset="0"/>
              </a:rPr>
              <a:t>hh</a:t>
            </a:r>
            <a:r>
              <a:rPr lang="en-GB" sz="900" dirty="0">
                <a:ea typeface="MS PGothic" charset="0"/>
                <a:cs typeface="MS PGothic" charset="0"/>
              </a:rPr>
              <a:t> and FCC-eh.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GB" sz="900" dirty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052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EPPSU 2020 one of the high-priority future initiative is the preparation of a Higgs factory, followed by a future hadron collider, while addressing the associated  environmental and technical challenges</a:t>
            </a:r>
          </a:p>
        </p:txBody>
      </p:sp>
    </p:spTree>
    <p:extLst>
      <p:ext uri="{BB962C8B-B14F-4D97-AF65-F5344CB8AC3E}">
        <p14:creationId xmlns:p14="http://schemas.microsoft.com/office/powerpoint/2010/main" val="2904950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Summarizing which are the landscape of the accelerator and the necessary technology to be successful</a:t>
            </a:r>
          </a:p>
        </p:txBody>
      </p:sp>
    </p:spTree>
    <p:extLst>
      <p:ext uri="{BB962C8B-B14F-4D97-AF65-F5344CB8AC3E}">
        <p14:creationId xmlns:p14="http://schemas.microsoft.com/office/powerpoint/2010/main" val="2042509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+mn-lt"/>
                <a:ea typeface="+mn-ea"/>
                <a:cs typeface="+mn-cs"/>
                <a:sym typeface="Calibri"/>
              </a:rPr>
              <a:t>As an outcome of the European Strategy for Particle Physics 2020, CERN Council has mandated the Laboratory Directors Group (LDG) to define and maintain a </a:t>
            </a:r>
            <a:r>
              <a:rPr lang="en-US" sz="1200" dirty="0" err="1">
                <a:effectLst/>
                <a:latin typeface="+mn-lt"/>
                <a:ea typeface="+mn-ea"/>
                <a:cs typeface="+mn-cs"/>
                <a:sym typeface="Calibri"/>
              </a:rPr>
              <a:t>prioritised</a:t>
            </a:r>
            <a:r>
              <a:rPr lang="en-US" sz="1200" dirty="0">
                <a:effectLst/>
                <a:latin typeface="+mn-lt"/>
                <a:ea typeface="+mn-ea"/>
                <a:cs typeface="+mn-cs"/>
                <a:sym typeface="Calibri"/>
              </a:rPr>
              <a:t> accelerator R&amp;D roadmap towards future large-scale facilities for particle physics. </a:t>
            </a:r>
            <a:endParaRPr lang="fr-FR" sz="12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r>
              <a:rPr lang="en-US" sz="1200" dirty="0">
                <a:effectLst/>
                <a:latin typeface="+mn-lt"/>
                <a:ea typeface="+mn-ea"/>
                <a:cs typeface="+mn-cs"/>
                <a:sym typeface="Calibri"/>
              </a:rPr>
              <a:t>The five key areas where progress in R&amp;D is needed:</a:t>
            </a:r>
            <a:endParaRPr lang="fr-FR" sz="12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r>
              <a:rPr lang="en-US" sz="1200" dirty="0">
                <a:effectLst/>
                <a:latin typeface="+mn-lt"/>
                <a:ea typeface="+mn-ea"/>
                <a:cs typeface="+mn-cs"/>
                <a:sym typeface="Calibri"/>
              </a:rPr>
              <a:t>•	High-field magnets, including use of high-temperature superconductors</a:t>
            </a:r>
            <a:endParaRPr lang="fr-FR" sz="12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r>
              <a:rPr lang="en-US" sz="1200" dirty="0">
                <a:effectLst/>
                <a:latin typeface="+mn-lt"/>
                <a:ea typeface="+mn-ea"/>
                <a:cs typeface="+mn-cs"/>
                <a:sym typeface="Calibri"/>
              </a:rPr>
              <a:t>•	Plasma </a:t>
            </a:r>
            <a:r>
              <a:rPr lang="en-US" sz="1200" dirty="0" err="1">
                <a:effectLst/>
                <a:latin typeface="+mn-lt"/>
                <a:ea typeface="+mn-ea"/>
                <a:cs typeface="+mn-cs"/>
                <a:sym typeface="Calibri"/>
              </a:rPr>
              <a:t>wakefield</a:t>
            </a:r>
            <a:r>
              <a:rPr lang="en-US" sz="1200" dirty="0">
                <a:effectLst/>
                <a:latin typeface="+mn-lt"/>
                <a:ea typeface="+mn-ea"/>
                <a:cs typeface="+mn-cs"/>
                <a:sym typeface="Calibri"/>
              </a:rPr>
              <a:t> acceleration and other high-gradient accelerating structures</a:t>
            </a:r>
            <a:endParaRPr lang="fr-FR" sz="12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r>
              <a:rPr lang="en-US" sz="1200" dirty="0">
                <a:effectLst/>
                <a:latin typeface="+mn-lt"/>
                <a:ea typeface="+mn-ea"/>
                <a:cs typeface="+mn-cs"/>
                <a:sym typeface="Calibri"/>
              </a:rPr>
              <a:t>•	Bright muon beams</a:t>
            </a:r>
            <a:endParaRPr lang="fr-FR" sz="12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r>
              <a:rPr lang="en-US" sz="1200" dirty="0">
                <a:effectLst/>
                <a:latin typeface="+mn-lt"/>
                <a:ea typeface="+mn-ea"/>
                <a:cs typeface="+mn-cs"/>
                <a:sym typeface="Calibri"/>
              </a:rPr>
              <a:t>•	Energy recovery </a:t>
            </a:r>
            <a:r>
              <a:rPr lang="en-US" sz="1200" dirty="0" err="1">
                <a:effectLst/>
                <a:latin typeface="+mn-lt"/>
                <a:ea typeface="+mn-ea"/>
                <a:cs typeface="+mn-cs"/>
                <a:sym typeface="Calibri"/>
              </a:rPr>
              <a:t>linacs</a:t>
            </a:r>
            <a:endParaRPr lang="en-US" sz="12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endParaRPr lang="fr-FR" sz="12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r>
              <a:rPr lang="en-US" sz="1200" dirty="0">
                <a:effectLst/>
                <a:latin typeface="+mn-lt"/>
                <a:ea typeface="+mn-ea"/>
                <a:cs typeface="+mn-cs"/>
                <a:sym typeface="Calibri"/>
              </a:rPr>
              <a:t>In addition, it is proposed to launch an activity on the education and training needs of accelerator physicists. </a:t>
            </a:r>
            <a:endParaRPr lang="fr-FR" sz="1200" dirty="0">
              <a:effectLst/>
              <a:latin typeface="+mn-lt"/>
              <a:ea typeface="+mn-ea"/>
              <a:cs typeface="+mn-cs"/>
              <a:sym typeface="Calibri"/>
            </a:endParaRPr>
          </a:p>
          <a:p>
            <a:r>
              <a:rPr lang="fr-FR" sz="1200" dirty="0">
                <a:effectLst/>
                <a:latin typeface="+mn-lt"/>
                <a:ea typeface="+mn-ea"/>
                <a:cs typeface="+mn-cs"/>
                <a:sym typeface="Calibri"/>
              </a:rPr>
              <a:t> </a:t>
            </a:r>
          </a:p>
          <a:p>
            <a:r>
              <a:rPr lang="fr-FR" sz="1200" dirty="0">
                <a:effectLst/>
                <a:latin typeface="+mn-lt"/>
                <a:ea typeface="+mn-ea"/>
                <a:cs typeface="+mn-cs"/>
                <a:sym typeface="Calibri"/>
              </a:rPr>
              <a:t>The </a:t>
            </a:r>
            <a:r>
              <a:rPr lang="fr-FR" sz="1200" dirty="0" err="1">
                <a:effectLst/>
                <a:latin typeface="+mn-lt"/>
                <a:ea typeface="+mn-ea"/>
                <a:cs typeface="+mn-cs"/>
                <a:sym typeface="Calibri"/>
              </a:rPr>
              <a:t>EPs</a:t>
            </a:r>
            <a:r>
              <a:rPr lang="fr-FR" sz="1200" dirty="0">
                <a:effectLst/>
                <a:latin typeface="+mn-lt"/>
                <a:ea typeface="+mn-ea"/>
                <a:cs typeface="+mn-cs"/>
                <a:sym typeface="Calibri"/>
              </a:rPr>
              <a:t> (Expert </a:t>
            </a:r>
            <a:r>
              <a:rPr lang="fr-FR" sz="1200" dirty="0" err="1">
                <a:effectLst/>
                <a:latin typeface="+mn-lt"/>
                <a:ea typeface="+mn-ea"/>
                <a:cs typeface="+mn-cs"/>
                <a:sym typeface="Calibri"/>
              </a:rPr>
              <a:t>Pannel</a:t>
            </a:r>
            <a:r>
              <a:rPr lang="fr-FR" sz="1200" dirty="0">
                <a:effectLst/>
                <a:latin typeface="+mn-lt"/>
                <a:ea typeface="+mn-ea"/>
                <a:cs typeface="+mn-cs"/>
                <a:sym typeface="Calibri"/>
              </a:rPr>
              <a:t>) are </a:t>
            </a:r>
            <a:r>
              <a:rPr lang="fr-FR" sz="1200" dirty="0" err="1">
                <a:effectLst/>
                <a:latin typeface="+mn-lt"/>
                <a:ea typeface="+mn-ea"/>
                <a:cs typeface="+mn-cs"/>
                <a:sym typeface="Calibri"/>
              </a:rPr>
              <a:t>charged</a:t>
            </a:r>
            <a:r>
              <a:rPr lang="fr-FR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fr-FR" sz="1200" dirty="0" err="1">
                <a:effectLst/>
                <a:latin typeface="+mn-lt"/>
                <a:ea typeface="+mn-ea"/>
                <a:cs typeface="+mn-cs"/>
                <a:sym typeface="Calibri"/>
              </a:rPr>
              <a:t>with</a:t>
            </a:r>
            <a:r>
              <a:rPr lang="fr-FR" sz="1200" dirty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fr-FR" sz="1200" dirty="0" err="1">
                <a:effectLst/>
                <a:latin typeface="+mn-lt"/>
                <a:ea typeface="+mn-ea"/>
                <a:cs typeface="+mn-cs"/>
                <a:sym typeface="Calibri"/>
              </a:rPr>
              <a:t>defining</a:t>
            </a:r>
            <a:r>
              <a:rPr lang="fr-FR" sz="1200" dirty="0">
                <a:effectLst/>
                <a:latin typeface="+mn-lt"/>
                <a:ea typeface="+mn-ea"/>
                <a:cs typeface="+mn-cs"/>
                <a:sym typeface="Calibri"/>
              </a:rPr>
              <a:t> the roadmap in </a:t>
            </a:r>
            <a:r>
              <a:rPr lang="fr-FR" sz="1200" dirty="0" err="1">
                <a:effectLst/>
                <a:latin typeface="+mn-lt"/>
                <a:ea typeface="+mn-ea"/>
                <a:cs typeface="+mn-cs"/>
                <a:sym typeface="Calibri"/>
              </a:rPr>
              <a:t>their</a:t>
            </a:r>
            <a:r>
              <a:rPr lang="fr-FR" sz="1200" dirty="0">
                <a:effectLst/>
                <a:latin typeface="+mn-lt"/>
                <a:ea typeface="+mn-ea"/>
                <a:cs typeface="+mn-cs"/>
                <a:sym typeface="Calibri"/>
              </a:rPr>
              <a:t> respective areas.</a:t>
            </a:r>
          </a:p>
          <a:p>
            <a:r>
              <a:rPr lang="fr-FR" sz="1200" dirty="0">
                <a:effectLst/>
                <a:latin typeface="+mn-lt"/>
                <a:ea typeface="+mn-ea"/>
                <a:cs typeface="+mn-cs"/>
                <a:sym typeface="Calibri"/>
              </a:rPr>
              <a:t> 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9211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Similarly, in 2021 The Snowmass process has started in USA culminating in the summer 2022 in a community meeting in Seattle.</a:t>
            </a:r>
          </a:p>
          <a:p>
            <a:r>
              <a:rPr lang="en-US" dirty="0"/>
              <a:t>As a result of this discussion we have for instance in the Energy and Accelerator Frontier a re-schedule of the HEP colliders and new colliders project s appeared with high-momentum in USA.</a:t>
            </a:r>
          </a:p>
        </p:txBody>
      </p:sp>
    </p:spTree>
    <p:extLst>
      <p:ext uri="{BB962C8B-B14F-4D97-AF65-F5344CB8AC3E}">
        <p14:creationId xmlns:p14="http://schemas.microsoft.com/office/powerpoint/2010/main" val="501775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Re-scaling of some projects, noticed the CERN alignment and others appearing in USA labs like C3 and Muon collider.</a:t>
            </a:r>
          </a:p>
        </p:txBody>
      </p:sp>
    </p:spTree>
    <p:extLst>
      <p:ext uri="{BB962C8B-B14F-4D97-AF65-F5344CB8AC3E}">
        <p14:creationId xmlns:p14="http://schemas.microsoft.com/office/powerpoint/2010/main" val="364877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P5 report was published in March 2023 and in the collider area, the panel endorse and  off -shore </a:t>
            </a:r>
            <a:r>
              <a:rPr lang="en-US" dirty="0" err="1"/>
              <a:t>e+e</a:t>
            </a:r>
            <a:r>
              <a:rPr lang="en-US" dirty="0"/>
              <a:t>- facility in Europe or Japan as well as the contribution to the  R&amp;D in some targeted collider topics</a:t>
            </a:r>
          </a:p>
        </p:txBody>
      </p:sp>
    </p:spTree>
    <p:extLst>
      <p:ext uri="{BB962C8B-B14F-4D97-AF65-F5344CB8AC3E}">
        <p14:creationId xmlns:p14="http://schemas.microsoft.com/office/powerpoint/2010/main" val="3628817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9046" y="1293603"/>
            <a:ext cx="8641213" cy="3148508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defTabSz="914400" hangingPunct="1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prstClr val="black">
                  <a:lumMod val="65000"/>
                  <a:lumOff val="35000"/>
                </a:prstClr>
              </a:solidFill>
              <a:latin typeface="News Gothic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2060" y="1521888"/>
            <a:ext cx="8655185" cy="1722471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2063" y="3294432"/>
            <a:ext cx="8655187" cy="9153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78067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461" y="611022"/>
            <a:ext cx="5433727" cy="1160436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461" y="1785376"/>
            <a:ext cx="5433727" cy="3714985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780419" y="358898"/>
            <a:ext cx="4871720" cy="5310691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Faire glisser l'image vers l'espace réservé ou cliquer sur l'icône pour l'ajouter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3454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18201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6155" y="367789"/>
            <a:ext cx="2029883" cy="5567557"/>
          </a:xfrm>
        </p:spPr>
        <p:txBody>
          <a:bodyPr vert="eaVert"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604" y="367789"/>
            <a:ext cx="8910343" cy="556755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79628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10353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217" y="3348150"/>
            <a:ext cx="11210876" cy="1467983"/>
          </a:xfrm>
        </p:spPr>
        <p:txBody>
          <a:bodyPr/>
          <a:lstStyle/>
          <a:p>
            <a:r>
              <a:rPr lang="en-US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217" y="4764405"/>
            <a:ext cx="11210876" cy="97132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94127" y="363033"/>
            <a:ext cx="11191051" cy="283292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Faire glisser l'image vers l'espace réservé ou cliquer sur l'icône pour l'ajouter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7587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07" y="2399812"/>
            <a:ext cx="10730894" cy="1360183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07" y="3730822"/>
            <a:ext cx="10730894" cy="1498103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38757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05" y="107430"/>
            <a:ext cx="10711865" cy="1335099"/>
          </a:xfrm>
        </p:spPr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604" y="1597978"/>
            <a:ext cx="5115306" cy="4337368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8163" y="1597978"/>
            <a:ext cx="5115306" cy="4337368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80922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02" y="107430"/>
            <a:ext cx="10711865" cy="13350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02" y="1451207"/>
            <a:ext cx="5115306" cy="749844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602" y="2344157"/>
            <a:ext cx="5115306" cy="359119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8161" y="1451207"/>
            <a:ext cx="5115306" cy="749844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8161" y="2344157"/>
            <a:ext cx="5115306" cy="359119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591009" y="6290270"/>
            <a:ext cx="1319424" cy="364618"/>
          </a:xfrm>
        </p:spPr>
        <p:txBody>
          <a:bodyPr/>
          <a:lstStyle>
            <a:lvl1pPr>
              <a:defRPr sz="1600"/>
            </a:lvl1pPr>
          </a:lstStyle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AE02A22-6319-4D45-B043-5F4079CF91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06" y="26891"/>
            <a:ext cx="1079312" cy="60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C460C3-DE7E-D847-83B8-6EC2204CEB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48" y="0"/>
            <a:ext cx="941620" cy="71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2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876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96405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458" y="611022"/>
            <a:ext cx="5115306" cy="1160436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7178" y="367788"/>
            <a:ext cx="5115306" cy="5567557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458" y="1785376"/>
            <a:ext cx="5115306" cy="3714985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1635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605" y="107430"/>
            <a:ext cx="10711865" cy="13350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05" y="1597978"/>
            <a:ext cx="10711865" cy="4337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41015" y="6266954"/>
            <a:ext cx="2841837" cy="364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hangingPunct="1"/>
            <a:r>
              <a:rPr lang="fr-FR" kern="1200">
                <a:solidFill>
                  <a:prstClr val="white"/>
                </a:solidFill>
                <a:latin typeface="News Gothic MT"/>
                <a:ea typeface="+mn-ea"/>
                <a:cs typeface="+mn-cs"/>
              </a:rPr>
              <a:t>19 September 2024</a:t>
            </a:r>
            <a:endParaRPr lang="fr-FR" kern="1200" dirty="0">
              <a:solidFill>
                <a:prstClr val="white"/>
              </a:solidFill>
              <a:latin typeface="News Gothic M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248" y="6266954"/>
            <a:ext cx="6447864" cy="364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hangingPunct="1"/>
            <a:r>
              <a:rPr lang="en-US" kern="1200">
                <a:solidFill>
                  <a:prstClr val="white"/>
                </a:solidFill>
                <a:latin typeface="News Gothic MT"/>
                <a:ea typeface="+mn-ea"/>
                <a:cs typeface="+mn-cs"/>
              </a:rPr>
              <a:t>QCD &amp; heavy-ion EPPSU 2025</a:t>
            </a:r>
            <a:endParaRPr lang="fr-FR" kern="1200" dirty="0">
              <a:solidFill>
                <a:prstClr val="white"/>
              </a:solidFill>
              <a:latin typeface="News Gothic M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9572" y="6266954"/>
            <a:ext cx="1319424" cy="364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pPr hangingPunct="1"/>
            <a:fld id="{617C510A-7687-CB44-A886-7EC5AB743307}" type="slidenum">
              <a:rPr lang="fr-FR" kern="1200" smtClean="0">
                <a:solidFill>
                  <a:prstClr val="white"/>
                </a:solidFill>
                <a:latin typeface="News Gothic MT"/>
                <a:ea typeface="+mn-ea"/>
                <a:cs typeface="+mn-cs"/>
              </a:rPr>
              <a:pPr hangingPunct="1"/>
              <a:t>‹#›</a:t>
            </a:fld>
            <a:endParaRPr lang="fr-FR" kern="1200" dirty="0">
              <a:solidFill>
                <a:prstClr val="white"/>
              </a:solidFill>
              <a:latin typeface="News Gothic MT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0648C54-35E5-4244-88A0-39D89C189A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42" y="55467"/>
            <a:ext cx="1079312" cy="60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9D4700-48C4-F946-AD11-4E4C28B2F44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1620" cy="71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7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  <p:hf hd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tif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13" Type="http://schemas.openxmlformats.org/officeDocument/2006/relationships/image" Target="../media/image44.png"/><Relationship Id="rId18" Type="http://schemas.openxmlformats.org/officeDocument/2006/relationships/image" Target="../media/image47.tiff"/><Relationship Id="rId26" Type="http://schemas.openxmlformats.org/officeDocument/2006/relationships/image" Target="../media/image52.tiff"/><Relationship Id="rId3" Type="http://schemas.openxmlformats.org/officeDocument/2006/relationships/image" Target="../media/image38.png"/><Relationship Id="rId21" Type="http://schemas.openxmlformats.org/officeDocument/2006/relationships/image" Target="../media/image49.jpeg"/><Relationship Id="rId7" Type="http://schemas.openxmlformats.org/officeDocument/2006/relationships/image" Target="../media/image17.png"/><Relationship Id="rId12" Type="http://schemas.openxmlformats.org/officeDocument/2006/relationships/image" Target="../media/image6.png"/><Relationship Id="rId17" Type="http://schemas.openxmlformats.org/officeDocument/2006/relationships/image" Target="../media/image18.png"/><Relationship Id="rId25" Type="http://schemas.openxmlformats.org/officeDocument/2006/relationships/image" Target="../media/image51.tif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6.tiff"/><Relationship Id="rId20" Type="http://schemas.openxmlformats.org/officeDocument/2006/relationships/image" Target="../media/image11.png"/><Relationship Id="rId29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11" Type="http://schemas.openxmlformats.org/officeDocument/2006/relationships/image" Target="../media/image5.png"/><Relationship Id="rId24" Type="http://schemas.openxmlformats.org/officeDocument/2006/relationships/image" Target="../media/image50.tiff"/><Relationship Id="rId5" Type="http://schemas.openxmlformats.org/officeDocument/2006/relationships/image" Target="../media/image39.png"/><Relationship Id="rId15" Type="http://schemas.openxmlformats.org/officeDocument/2006/relationships/image" Target="../media/image8.png"/><Relationship Id="rId23" Type="http://schemas.openxmlformats.org/officeDocument/2006/relationships/image" Target="../media/image14.tiff"/><Relationship Id="rId28" Type="http://schemas.openxmlformats.org/officeDocument/2006/relationships/image" Target="../media/image54.tiff"/><Relationship Id="rId10" Type="http://schemas.openxmlformats.org/officeDocument/2006/relationships/image" Target="../media/image43.tiff"/><Relationship Id="rId19" Type="http://schemas.openxmlformats.org/officeDocument/2006/relationships/image" Target="../media/image48.jpg"/><Relationship Id="rId4" Type="http://schemas.openxmlformats.org/officeDocument/2006/relationships/image" Target="../media/image15.png"/><Relationship Id="rId9" Type="http://schemas.openxmlformats.org/officeDocument/2006/relationships/image" Target="../media/image42.tiff"/><Relationship Id="rId14" Type="http://schemas.openxmlformats.org/officeDocument/2006/relationships/image" Target="../media/image45.png"/><Relationship Id="rId22" Type="http://schemas.openxmlformats.org/officeDocument/2006/relationships/image" Target="../media/image19.png"/><Relationship Id="rId27" Type="http://schemas.openxmlformats.org/officeDocument/2006/relationships/image" Target="../media/image5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jpeg"/><Relationship Id="rId5" Type="http://schemas.openxmlformats.org/officeDocument/2006/relationships/image" Target="../media/image82.png"/><Relationship Id="rId10" Type="http://schemas.openxmlformats.org/officeDocument/2006/relationships/image" Target="../media/image87.jpeg"/><Relationship Id="rId4" Type="http://schemas.openxmlformats.org/officeDocument/2006/relationships/image" Target="../media/image81.png"/><Relationship Id="rId9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7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hyperlink" Target="https://indico.cern.ch/event/1417048/timetable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05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48.jpg"/><Relationship Id="rId5" Type="http://schemas.openxmlformats.org/officeDocument/2006/relationships/image" Target="../media/image103.png"/><Relationship Id="rId10" Type="http://schemas.openxmlformats.org/officeDocument/2006/relationships/image" Target="../media/image4.png"/><Relationship Id="rId4" Type="http://schemas.openxmlformats.org/officeDocument/2006/relationships/image" Target="../media/image102.png"/><Relationship Id="rId9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06.jpeg"/><Relationship Id="rId3" Type="http://schemas.openxmlformats.org/officeDocument/2006/relationships/image" Target="../media/image5.png"/><Relationship Id="rId7" Type="http://schemas.openxmlformats.org/officeDocument/2006/relationships/image" Target="../media/image105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48.jpg"/><Relationship Id="rId5" Type="http://schemas.openxmlformats.org/officeDocument/2006/relationships/image" Target="../media/image103.png"/><Relationship Id="rId10" Type="http://schemas.openxmlformats.org/officeDocument/2006/relationships/image" Target="../media/image4.png"/><Relationship Id="rId4" Type="http://schemas.openxmlformats.org/officeDocument/2006/relationships/image" Target="../media/image102.png"/><Relationship Id="rId9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105.png"/><Relationship Id="rId12" Type="http://schemas.openxmlformats.org/officeDocument/2006/relationships/image" Target="../media/image107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41.tiff"/><Relationship Id="rId5" Type="http://schemas.openxmlformats.org/officeDocument/2006/relationships/image" Target="../media/image103.png"/><Relationship Id="rId10" Type="http://schemas.openxmlformats.org/officeDocument/2006/relationships/image" Target="../media/image48.jpg"/><Relationship Id="rId4" Type="http://schemas.openxmlformats.org/officeDocument/2006/relationships/image" Target="../media/image102.png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tiff"/><Relationship Id="rId5" Type="http://schemas.openxmlformats.org/officeDocument/2006/relationships/image" Target="../media/image30.png"/><Relationship Id="rId4" Type="http://schemas.openxmlformats.org/officeDocument/2006/relationships/image" Target="../media/image29.tiff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36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tiff"/><Relationship Id="rId5" Type="http://schemas.openxmlformats.org/officeDocument/2006/relationships/image" Target="../media/image30.png"/><Relationship Id="rId10" Type="http://schemas.openxmlformats.org/officeDocument/2006/relationships/image" Target="../media/image37.png"/><Relationship Id="rId4" Type="http://schemas.openxmlformats.org/officeDocument/2006/relationships/image" Target="../media/image29.tiff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echa a la derecha con muesca 18"/>
          <p:cNvSpPr/>
          <p:nvPr/>
        </p:nvSpPr>
        <p:spPr bwMode="auto">
          <a:xfrm>
            <a:off x="771441" y="2893220"/>
            <a:ext cx="10636418" cy="2810838"/>
          </a:xfrm>
          <a:prstGeom prst="notchedRightArrow">
            <a:avLst>
              <a:gd name="adj1" fmla="val 50000"/>
              <a:gd name="adj2" fmla="val 3760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04" rIns="91408" bIns="45704" numCol="1" rtlCol="0" anchor="t" anchorCtr="0" compatLnSpc="1">
            <a:prstTxWarp prst="textNoShape">
              <a:avLst/>
            </a:prstTxWarp>
          </a:bodyPr>
          <a:lstStyle/>
          <a:p>
            <a:pPr defTabSz="914033" fontAlgn="base">
              <a:spcBef>
                <a:spcPct val="0"/>
              </a:spcBef>
              <a:spcAft>
                <a:spcPct val="0"/>
              </a:spcAft>
            </a:pPr>
            <a:endParaRPr lang="es-ES" sz="8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BECAEECA-5F0F-234C-87D8-984534967C47}"/>
              </a:ext>
            </a:extLst>
          </p:cNvPr>
          <p:cNvSpPr txBox="1"/>
          <p:nvPr/>
        </p:nvSpPr>
        <p:spPr>
          <a:xfrm>
            <a:off x="1921364" y="4853148"/>
            <a:ext cx="8026304" cy="399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03" rIns="45703">
            <a:spAutoFit/>
          </a:bodyPr>
          <a:lstStyle>
            <a:lvl1pPr algn="ctr">
              <a:defRPr sz="4400">
                <a:ln w="12700">
                  <a:solidFill>
                    <a:srgbClr val="003487"/>
                  </a:solidFill>
                </a:ln>
                <a:solidFill>
                  <a:srgbClr val="F9F9F9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defTabSz="457016"/>
            <a:endParaRPr lang="en-US" sz="1999" dirty="0">
              <a:effectLst>
                <a:outerShdw blurRad="317500" dist="20320" dir="4800000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Image 2" descr="X-Ba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966" y="1627013"/>
            <a:ext cx="1338478" cy="6467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F338C7-8A4D-964B-9B90-EDF761BC5059}"/>
              </a:ext>
            </a:extLst>
          </p:cNvPr>
          <p:cNvSpPr/>
          <p:nvPr/>
        </p:nvSpPr>
        <p:spPr>
          <a:xfrm>
            <a:off x="807838" y="3639276"/>
            <a:ext cx="9278867" cy="1200329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r="5400000" sy="-100000" algn="bl" rotWithShape="0"/>
          </a:effectLst>
          <a:scene3d>
            <a:camera prst="orthographicFront"/>
            <a:lightRig rig="freezing" dir="t">
              <a:rot lat="0" lon="0" rev="4200000"/>
            </a:lightRig>
          </a:scene3d>
          <a:sp3d>
            <a:bevelT w="12700"/>
            <a:bevelB w="6350"/>
          </a:sp3d>
        </p:spPr>
        <p:txBody>
          <a:bodyPr wrap="square">
            <a:spAutoFit/>
            <a:sp3d extrusionH="57150" prstMaterial="flat">
              <a:bevelT w="38100" h="38100"/>
            </a:sp3d>
          </a:bodyPr>
          <a:lstStyle/>
          <a:p>
            <a:pPr algn="r" defTabSz="457016"/>
            <a:r>
              <a:rPr lang="en-US" sz="3600" b="1" dirty="0">
                <a:ln/>
                <a:solidFill>
                  <a:schemeClr val="bg1"/>
                </a:solidFill>
                <a:effectLst>
                  <a:outerShdw blurRad="203200" dist="50800" dir="5400000" algn="ctr" rotWithShape="0">
                    <a:srgbClr val="000000">
                      <a:alpha val="43137"/>
                    </a:srgbClr>
                  </a:outerShdw>
                  <a:reflection endPos="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Accelerator technologies with potential for QCD beyond the LHC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706A6F-9B68-8A4F-ADEB-FE35909C1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4195F-F62C-CB42-AF23-EF4889ABB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9D925-C033-B84E-B0DA-725439F97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1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25" name="Rectangle 7">
            <a:extLst>
              <a:ext uri="{FF2B5EF4-FFF2-40B4-BE49-F238E27FC236}">
                <a16:creationId xmlns:a16="http://schemas.microsoft.com/office/drawing/2014/main" id="{E4E136F6-D3B5-0B43-8438-AC373C4F7629}"/>
              </a:ext>
            </a:extLst>
          </p:cNvPr>
          <p:cNvSpPr txBox="1"/>
          <p:nvPr/>
        </p:nvSpPr>
        <p:spPr>
          <a:xfrm>
            <a:off x="7146629" y="5226683"/>
            <a:ext cx="266317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400">
                <a:ln w="12700">
                  <a:solidFill>
                    <a:srgbClr val="003487"/>
                  </a:solidFill>
                </a:ln>
                <a:solidFill>
                  <a:srgbClr val="F9F9F9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algn="l"/>
            <a:r>
              <a:rPr lang="en-US" sz="2800" dirty="0">
                <a:effectLst>
                  <a:outerShdw blurRad="317500" dist="20320" dir="4800000" rotWithShape="0">
                    <a:srgbClr val="000000">
                      <a:alpha val="40000"/>
                    </a:srgbClr>
                  </a:outerShdw>
                </a:effectLst>
              </a:rPr>
              <a:t>A. </a:t>
            </a:r>
            <a:r>
              <a:rPr lang="en-US" sz="2800" dirty="0" err="1">
                <a:effectLst>
                  <a:outerShdw blurRad="317500" dist="20320" dir="4800000" rotWithShape="0">
                    <a:srgbClr val="000000">
                      <a:alpha val="40000"/>
                    </a:srgbClr>
                  </a:outerShdw>
                </a:effectLst>
              </a:rPr>
              <a:t>Faus-Golfe</a:t>
            </a:r>
            <a:r>
              <a:rPr lang="en-US" sz="2800" dirty="0">
                <a:effectLst>
                  <a:outerShdw blurRad="317500" dist="20320" dir="4800000" rotWithShape="0">
                    <a:srgbClr val="000000">
                      <a:alpha val="40000"/>
                    </a:srgbClr>
                  </a:outerShdw>
                </a:effectLst>
              </a:rPr>
              <a:t>    </a:t>
            </a:r>
            <a:endParaRPr lang="en-US" sz="2400" dirty="0">
              <a:effectLst>
                <a:outerShdw blurRad="317500" dist="20320" dir="4800000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2E445D-304F-5743-BF03-18A2ACC4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8218" y="13278"/>
            <a:ext cx="3701082" cy="24683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C0EF01-9177-FA4C-8CD6-F1FEB7084C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2" t="16250" r="24205" b="5555"/>
          <a:stretch/>
        </p:blipFill>
        <p:spPr>
          <a:xfrm>
            <a:off x="11135749" y="1474497"/>
            <a:ext cx="961904" cy="9636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BB23D-F432-8771-7DD3-FA0E378BF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063" y="809026"/>
            <a:ext cx="3071437" cy="20412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8C05768-BCC7-1948-8BA1-612215DAF1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9" t="-883" r="12306" b="1"/>
          <a:stretch/>
        </p:blipFill>
        <p:spPr>
          <a:xfrm>
            <a:off x="8052967" y="290735"/>
            <a:ext cx="1053914" cy="1022466"/>
          </a:xfrm>
          <a:prstGeom prst="rect">
            <a:avLst/>
          </a:prstGeom>
        </p:spPr>
      </p:pic>
      <p:pic>
        <p:nvPicPr>
          <p:cNvPr id="5" name="Image 36">
            <a:extLst>
              <a:ext uri="{FF2B5EF4-FFF2-40B4-BE49-F238E27FC236}">
                <a16:creationId xmlns:a16="http://schemas.microsoft.com/office/drawing/2014/main" id="{5317814D-8098-B0AF-9C81-05089056BD4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090" y="1893169"/>
            <a:ext cx="1955523" cy="1196654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E97301-8A0C-26FF-DF5C-47DCAE2224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067" y="1512696"/>
            <a:ext cx="1955800" cy="1701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A8ACAC-C583-2A46-AB7A-D7F66751CED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6667" t="27926" r="6333" b="38000"/>
          <a:stretch/>
        </p:blipFill>
        <p:spPr>
          <a:xfrm>
            <a:off x="6712462" y="184863"/>
            <a:ext cx="1496168" cy="7750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06A351-3F7C-185F-9670-CD24886A5C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5543" y="13278"/>
            <a:ext cx="1111362" cy="15046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210B1F-3461-90EB-D70C-A074517D2A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58659" y="1473304"/>
            <a:ext cx="2044700" cy="1727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B3696A-B839-68C9-8CF2-B2C5FA9FDE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93146" y="277479"/>
            <a:ext cx="569251" cy="78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2">
            <a:extLst>
              <a:ext uri="{FF2B5EF4-FFF2-40B4-BE49-F238E27FC236}">
                <a16:creationId xmlns:a16="http://schemas.microsoft.com/office/drawing/2014/main" id="{4F3CBCD7-BF2B-1747-9EF0-E630695C5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981" y="3494897"/>
            <a:ext cx="3249555" cy="18272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E51488-F625-1F4F-903B-5CAA0513F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z="1200" smtClean="0">
                <a:solidFill>
                  <a:prstClr val="white"/>
                </a:solidFill>
                <a:latin typeface="News Gothic MT"/>
              </a:rPr>
              <a:pPr/>
              <a:t>10</a:t>
            </a:fld>
            <a:endParaRPr lang="fr-FR" sz="1200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FD094FC8-645B-6F4C-AAF5-084DC1B372FB}"/>
              </a:ext>
            </a:extLst>
          </p:cNvPr>
          <p:cNvSpPr txBox="1">
            <a:spLocks/>
          </p:cNvSpPr>
          <p:nvPr/>
        </p:nvSpPr>
        <p:spPr>
          <a:xfrm>
            <a:off x="2257546" y="249208"/>
            <a:ext cx="9164472" cy="584775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 HEP Main Future Collider  Key Technologies</a:t>
            </a:r>
            <a:r>
              <a:rPr lang="en-GB" sz="2800" b="1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2800" b="1" dirty="0"/>
          </a:p>
        </p:txBody>
      </p:sp>
      <p:graphicFrame>
        <p:nvGraphicFramePr>
          <p:cNvPr id="10" name="Espace réservé du contenu 6">
            <a:extLst>
              <a:ext uri="{FF2B5EF4-FFF2-40B4-BE49-F238E27FC236}">
                <a16:creationId xmlns:a16="http://schemas.microsoft.com/office/drawing/2014/main" id="{EC9E3328-EE4F-6E46-9C36-080BEAD9C3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8988279"/>
              </p:ext>
            </p:extLst>
          </p:nvPr>
        </p:nvGraphicFramePr>
        <p:xfrm>
          <a:off x="107116" y="1204915"/>
          <a:ext cx="11978967" cy="21054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1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4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03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57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3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32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94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4146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73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2341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025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1088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873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94117">
                  <a:extLst>
                    <a:ext uri="{9D8B030D-6E8A-4147-A177-3AD203B41FA5}">
                      <a16:colId xmlns:a16="http://schemas.microsoft.com/office/drawing/2014/main" val="990294479"/>
                    </a:ext>
                  </a:extLst>
                </a:gridCol>
                <a:gridCol w="91790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65223">
                  <a:extLst>
                    <a:ext uri="{9D8B030D-6E8A-4147-A177-3AD203B41FA5}">
                      <a16:colId xmlns:a16="http://schemas.microsoft.com/office/drawing/2014/main" val="1093607578"/>
                    </a:ext>
                  </a:extLst>
                </a:gridCol>
              </a:tblGrid>
              <a:tr h="368442">
                <a:tc gridSpan="3">
                  <a:txBody>
                    <a:bodyPr/>
                    <a:lstStyle/>
                    <a:p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RF </a:t>
                      </a:r>
                      <a:r>
                        <a:rPr lang="fr-FR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cavities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FR" sz="1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Magnets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069370"/>
                  </a:ext>
                </a:extLst>
              </a:tr>
              <a:tr h="368442">
                <a:tc gridSpan="3"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Components</a:t>
                      </a: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r>
                        <a:rPr lang="fr-FR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SCRF</a:t>
                      </a: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fr-FR" sz="1000" b="1" dirty="0"/>
                    </a:p>
                  </a:txBody>
                  <a:tcPr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 sz="1200" b="1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NCRF</a:t>
                      </a: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HLRF</a:t>
                      </a: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fr-FR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 </a:t>
                      </a:r>
                      <a:r>
                        <a:rPr lang="fr-FR" sz="1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</a:t>
                      </a:r>
                      <a:r>
                        <a:rPr lang="fr-FR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1400" b="1" dirty="0"/>
                    </a:p>
                  </a:txBody>
                  <a:tcPr marL="121793" marR="121793" marT="45657" marB="45657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 </a:t>
                      </a:r>
                      <a:r>
                        <a:rPr lang="fr-FR" sz="1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</a:t>
                      </a:r>
                      <a:r>
                        <a:rPr lang="fr-FR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</a:t>
                      </a:r>
                      <a:endParaRPr lang="fr-FR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IRs</a:t>
                      </a:r>
                      <a:endParaRPr lang="fr-FR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Injec-e</a:t>
                      </a:r>
                      <a:r>
                        <a:rPr lang="fr-FR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</a:t>
                      </a:r>
                      <a:r>
                        <a:rPr lang="fr-FR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</a:p>
                    <a:p>
                      <a:r>
                        <a:rPr lang="fr-FR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 </a:t>
                      </a:r>
                      <a:r>
                        <a:rPr lang="fr-FR" sz="1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footprint</a:t>
                      </a:r>
                      <a:endParaRPr lang="fr-FR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Others</a:t>
                      </a:r>
                      <a:endParaRPr lang="fr-FR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209">
                <a:tc gridSpan="3"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Techniques</a:t>
                      </a: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HG/HQ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CRAB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HE-</a:t>
                      </a:r>
                      <a:r>
                        <a:rPr lang="fr-FR" sz="9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Klys</a:t>
                      </a:r>
                      <a:endParaRPr lang="fr-FR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</a:t>
                      </a:r>
                      <a:r>
                        <a:rPr lang="fr-FR" sz="9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fr-FR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Tn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CRYO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ctr"/>
                      <a:r>
                        <a:rPr lang="fr-FR" sz="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PROJECTS</a:t>
                      </a: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fr-FR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FCC</a:t>
                      </a: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FCC-</a:t>
                      </a:r>
                      <a:r>
                        <a:rPr lang="fr-FR" sz="1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hh</a:t>
                      </a:r>
                      <a:endParaRPr lang="fr-FR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</a:t>
                      </a:r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239">
                <a:tc vMerge="1"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marL="121793" marR="121793" marT="45657" marB="45657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sz="1600" b="1" dirty="0"/>
                    </a:p>
                  </a:txBody>
                  <a:tcPr marL="121793" marR="121793" marT="45657" marB="45657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FCC-</a:t>
                      </a:r>
                      <a:r>
                        <a:rPr lang="fr-FR" sz="1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</a:t>
                      </a:r>
                      <a:endParaRPr lang="fr-FR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</a:t>
                      </a:r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953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fr-FR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</a:t>
                      </a: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ILC</a:t>
                      </a: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953">
                <a:tc vMerge="1">
                  <a:txBody>
                    <a:bodyPr/>
                    <a:lstStyle/>
                    <a:p>
                      <a:pPr algn="ctr"/>
                      <a:endParaRPr lang="fr-FR" sz="2000" b="1" dirty="0"/>
                    </a:p>
                  </a:txBody>
                  <a:tcPr marL="121793" marR="121793" marT="45657" marB="45657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sz="1600" b="1" dirty="0"/>
                    </a:p>
                  </a:txBody>
                  <a:tcPr marL="121793" marR="121793" marT="45657" marB="45657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CLIC</a:t>
                      </a:r>
                    </a:p>
                  </a:txBody>
                  <a:tcPr marL="121793" marR="121793" marT="45657" marB="456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793" marR="121793" marT="45657" marB="456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7" name="Image 77830">
            <a:extLst>
              <a:ext uri="{FF2B5EF4-FFF2-40B4-BE49-F238E27FC236}">
                <a16:creationId xmlns:a16="http://schemas.microsoft.com/office/drawing/2014/main" id="{858515AB-20A3-C74B-897C-8F96076C29A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7169" y="5592900"/>
            <a:ext cx="3402423" cy="1179935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pic>
        <p:nvPicPr>
          <p:cNvPr id="35" name="Picture 34" descr="Screen Shot 2015-09-03 at 23.44.07.png">
            <a:extLst>
              <a:ext uri="{FF2B5EF4-FFF2-40B4-BE49-F238E27FC236}">
                <a16:creationId xmlns:a16="http://schemas.microsoft.com/office/drawing/2014/main" id="{625D4A70-8013-E246-833D-D4989CC50F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603" y="5606915"/>
            <a:ext cx="2385265" cy="118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75E8A4B-98E8-E44B-833A-724BF807C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0245" y="4451839"/>
            <a:ext cx="1074602" cy="592308"/>
          </a:xfrm>
          <a:prstGeom prst="rect">
            <a:avLst/>
          </a:prstGeom>
        </p:spPr>
      </p:pic>
      <p:pic>
        <p:nvPicPr>
          <p:cNvPr id="39" name="Image 14">
            <a:extLst>
              <a:ext uri="{FF2B5EF4-FFF2-40B4-BE49-F238E27FC236}">
                <a16:creationId xmlns:a16="http://schemas.microsoft.com/office/drawing/2014/main" id="{9CC00D9B-D79A-304E-B5D0-476EDAF535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4948" y="5364680"/>
            <a:ext cx="768384" cy="7683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B28197C-F4A3-EE46-B083-D4A692A371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0710" y="3724523"/>
            <a:ext cx="687629" cy="48523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2DA1C13-0B29-904D-BC62-14A35B8C35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9351" y="3581416"/>
            <a:ext cx="1000595" cy="70785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D43039D-FC22-B646-9E2C-BD14251CFF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6408" y="4206008"/>
            <a:ext cx="1263648" cy="32909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6AD25B1-7474-354C-989C-05AA77FFBD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93146" y="3490890"/>
            <a:ext cx="3314370" cy="174358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6AE5010-99AA-8141-85D4-E97067C58D6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2" t="16250" r="24205" b="5555"/>
          <a:stretch/>
        </p:blipFill>
        <p:spPr>
          <a:xfrm>
            <a:off x="11317130" y="4644538"/>
            <a:ext cx="603476" cy="604550"/>
          </a:xfrm>
          <a:prstGeom prst="rect">
            <a:avLst/>
          </a:prstGeom>
        </p:spPr>
      </p:pic>
      <p:pic>
        <p:nvPicPr>
          <p:cNvPr id="47" name="Content Placeholder 5">
            <a:extLst>
              <a:ext uri="{FF2B5EF4-FFF2-40B4-BE49-F238E27FC236}">
                <a16:creationId xmlns:a16="http://schemas.microsoft.com/office/drawing/2014/main" id="{34F5EA6D-F9F3-7347-BFB5-B91989B9F0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85776" y="4725496"/>
            <a:ext cx="418858" cy="25051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836C814-328A-2747-8800-3620134FD9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35955" y="4861075"/>
            <a:ext cx="740235" cy="29042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974A383-E4C6-3F4C-807C-E82E60315E2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9" t="-883" r="12306" b="1"/>
          <a:stretch/>
        </p:blipFill>
        <p:spPr>
          <a:xfrm>
            <a:off x="8362593" y="3898882"/>
            <a:ext cx="372924" cy="36179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3BBBEB8-C9C6-1640-BC62-D6669ADBC8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07729" y="6014965"/>
            <a:ext cx="968575" cy="774956"/>
          </a:xfrm>
          <a:prstGeom prst="rect">
            <a:avLst/>
          </a:prstGeom>
        </p:spPr>
      </p:pic>
      <p:pic>
        <p:nvPicPr>
          <p:cNvPr id="51" name="Picture 2" descr="GDE-logo_transparent_bg.png">
            <a:extLst>
              <a:ext uri="{FF2B5EF4-FFF2-40B4-BE49-F238E27FC236}">
                <a16:creationId xmlns:a16="http://schemas.microsoft.com/office/drawing/2014/main" id="{11888CF4-4139-394B-B716-A3FA6A662B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873" y="3529840"/>
            <a:ext cx="604068" cy="39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796B4BE-EF39-B049-AC4D-D52E419FFA5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92804" y="5465695"/>
            <a:ext cx="639118" cy="566355"/>
          </a:xfrm>
          <a:prstGeom prst="rect">
            <a:avLst/>
          </a:prstGeom>
        </p:spPr>
      </p:pic>
      <p:pic>
        <p:nvPicPr>
          <p:cNvPr id="52" name="Image 4" descr="CCsup5_09_11.jpg">
            <a:extLst>
              <a:ext uri="{FF2B5EF4-FFF2-40B4-BE49-F238E27FC236}">
                <a16:creationId xmlns:a16="http://schemas.microsoft.com/office/drawing/2014/main" id="{C2A73694-7D8F-054F-8EA9-1F5ED72F083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84" y="4769124"/>
            <a:ext cx="1360706" cy="40807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BBBC35B-7476-E44F-A78E-4AADAAEB083A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6667" t="27926" r="6333" b="38000"/>
          <a:stretch/>
        </p:blipFill>
        <p:spPr>
          <a:xfrm>
            <a:off x="8600492" y="3486663"/>
            <a:ext cx="698426" cy="3617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3CBB088-4096-3442-A2DB-C7453F1FA1C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313" y="4802799"/>
            <a:ext cx="385558" cy="31951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88ECF79-B083-5049-9A7D-A340DA93423C}"/>
              </a:ext>
            </a:extLst>
          </p:cNvPr>
          <p:cNvSpPr/>
          <p:nvPr/>
        </p:nvSpPr>
        <p:spPr>
          <a:xfrm rot="19844685">
            <a:off x="4434808" y="5017659"/>
            <a:ext cx="492431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kern="12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b="1" kern="1200" baseline="30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b="1" kern="12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b="1" kern="1200" baseline="30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Higgs factory technology is ready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93C8EB-7742-DB47-A1F3-4E84227A67FA}"/>
              </a:ext>
            </a:extLst>
          </p:cNvPr>
          <p:cNvCxnSpPr/>
          <p:nvPr/>
        </p:nvCxnSpPr>
        <p:spPr>
          <a:xfrm>
            <a:off x="2792073" y="3616364"/>
            <a:ext cx="0" cy="303336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B1BCFF1D-409A-D647-B8B8-60D9CC32568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795205" y="3520928"/>
            <a:ext cx="1016566" cy="3618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C66E59-6DCE-5541-98B3-4623685AC4F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2272" y="3557313"/>
            <a:ext cx="569251" cy="78113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6552283-DB98-314E-9103-24F3030F867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32272" y="4861075"/>
            <a:ext cx="680312" cy="87917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B67A32B-3346-AA49-B103-85CC6910C3B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94202" y="4866176"/>
            <a:ext cx="633465" cy="8826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9CFFF21-D9EF-5B42-9015-1770C69F935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08804" y="5772550"/>
            <a:ext cx="664080" cy="91447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F39F104-E363-CD4F-A0BB-874AD02ADB7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52800" y="5810964"/>
            <a:ext cx="623037" cy="85582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35FB6AA-AAB7-3747-8C5D-CA548BED36C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269980" y="3558329"/>
            <a:ext cx="1004862" cy="118966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B2A5162-4B81-C44B-80CB-14991663CA3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79941" y="4356477"/>
            <a:ext cx="411513" cy="4262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53A53D-CE30-7234-80B5-72274100B4DA}"/>
              </a:ext>
            </a:extLst>
          </p:cNvPr>
          <p:cNvSpPr/>
          <p:nvPr/>
        </p:nvSpPr>
        <p:spPr>
          <a:xfrm rot="19317800">
            <a:off x="-116063" y="5036157"/>
            <a:ext cx="318750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HFM  R&amp;D in good track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C9BDA4-0D69-DF5C-1BAC-090C12E94BB3}"/>
              </a:ext>
            </a:extLst>
          </p:cNvPr>
          <p:cNvSpPr/>
          <p:nvPr/>
        </p:nvSpPr>
        <p:spPr>
          <a:xfrm>
            <a:off x="10412871" y="1204915"/>
            <a:ext cx="896105" cy="2105424"/>
          </a:xfrm>
          <a:prstGeom prst="rect">
            <a:avLst/>
          </a:prstGeom>
          <a:noFill/>
          <a:ln w="38100">
            <a:solidFill>
              <a:srgbClr val="63B74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9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126E01F-DCED-7B1D-76F2-32AD97DFF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0251" y="860669"/>
            <a:ext cx="10398798" cy="535577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2C882-24A8-5C71-FC27-FEEF132BE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6D829-8F6D-90CF-BC37-FF08AEC9D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A336D-1D8F-AB10-3F5F-8D7708FA9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11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D3F84-CEB4-1314-201F-2FA08AA70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7084" y="400546"/>
            <a:ext cx="1257300" cy="342900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397934F6-15A2-DD62-442A-D87021ADA3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6174" y="108158"/>
            <a:ext cx="8149084" cy="584775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FCC project</a:t>
            </a:r>
            <a:r>
              <a:rPr lang="en-GB" sz="2800" b="1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470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89111-D316-5AFF-425C-F313177ED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444F3-4F74-63CF-358B-2A531EDC8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4566B-DD04-4A73-161E-99F6D9D1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12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A68E4A-02BF-34CA-554E-D4C04E86B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48" y="829257"/>
            <a:ext cx="8171294" cy="3920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F4254C-5BE8-12A2-4EBE-77A4F490B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507" y="3268826"/>
            <a:ext cx="5496253" cy="2750390"/>
          </a:xfrm>
          <a:prstGeom prst="rect">
            <a:avLst/>
          </a:prstGeo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1AAE386A-2421-05DF-5C11-8F06DDD146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11281" y="143520"/>
            <a:ext cx="5612261" cy="584775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FCC Timeline</a:t>
            </a:r>
            <a:r>
              <a:rPr lang="en-GB" sz="2800" b="1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DD80BA-8521-944F-8A14-E1EE85D40B91}"/>
              </a:ext>
            </a:extLst>
          </p:cNvPr>
          <p:cNvSpPr/>
          <p:nvPr/>
        </p:nvSpPr>
        <p:spPr>
          <a:xfrm>
            <a:off x="3087780" y="6019216"/>
            <a:ext cx="319446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FS Mid-Term Review passed!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BA1333-D35B-FAD3-BA58-0BC14C75FB68}"/>
              </a:ext>
            </a:extLst>
          </p:cNvPr>
          <p:cNvCxnSpPr>
            <a:cxnSpLocks/>
          </p:cNvCxnSpPr>
          <p:nvPr/>
        </p:nvCxnSpPr>
        <p:spPr>
          <a:xfrm>
            <a:off x="1828800" y="2496457"/>
            <a:ext cx="3607707" cy="1320800"/>
          </a:xfrm>
          <a:prstGeom prst="line">
            <a:avLst/>
          </a:prstGeom>
          <a:ln cmpd="sng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E0FAFB0-5344-40A2-C548-C85D6D194365}"/>
              </a:ext>
            </a:extLst>
          </p:cNvPr>
          <p:cNvCxnSpPr>
            <a:cxnSpLocks/>
          </p:cNvCxnSpPr>
          <p:nvPr/>
        </p:nvCxnSpPr>
        <p:spPr>
          <a:xfrm>
            <a:off x="3396343" y="2496457"/>
            <a:ext cx="7536417" cy="772369"/>
          </a:xfrm>
          <a:prstGeom prst="line">
            <a:avLst/>
          </a:prstGeom>
          <a:ln cmpd="sng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68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5FE2017-451F-3E53-8717-23402FB91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7027" y="899117"/>
            <a:ext cx="10289944" cy="525494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D5075-21F0-DE99-679A-F25D5D07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7EB87-5862-BB58-A873-D3FC2D004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F9D9B-BE2F-1B86-7606-32AEDFF25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13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20A89A95-BCF6-7053-62E3-58DE2B7954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80392" y="129817"/>
            <a:ext cx="6618515" cy="586988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FCC-</a:t>
            </a:r>
            <a:r>
              <a:rPr lang="en-GB" sz="3200" dirty="0" err="1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ee</a:t>
            </a:r>
            <a:r>
              <a:rPr lang="en-GB" sz="2800" b="1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15635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0EB032E-301D-1E07-738C-2ABAF0A40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117" y="1358424"/>
            <a:ext cx="3756087" cy="214144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E170F-D6C9-B8BE-7565-C80968BC26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23093" y="6288519"/>
            <a:ext cx="2841837" cy="364618"/>
          </a:xfrm>
        </p:spPr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1A01A-3821-FD9B-8F29-239EEF6D9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0304" y="6384681"/>
            <a:ext cx="4217182" cy="435555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C18A7-9BDD-057C-6160-962BC3D4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14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E288A3-F7A8-7184-0188-F0F6C85B4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988" y="1358425"/>
            <a:ext cx="3756087" cy="2141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323080-4AE3-81AC-CAE9-55A7D47A4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096" y="1358424"/>
            <a:ext cx="3756087" cy="2141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0F0ADB-84E4-C933-AD51-444D94EF7C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1576" y="3890461"/>
            <a:ext cx="3684545" cy="21036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946359-63E8-2216-A2D4-C89786D486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2700" y="3821151"/>
            <a:ext cx="3988483" cy="2141443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E4877A4A-99BC-9B50-C09D-255F7DB525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27779" y="386962"/>
            <a:ext cx="7976966" cy="58087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FCC-</a:t>
            </a:r>
            <a:r>
              <a:rPr lang="en-GB" sz="3200" dirty="0" err="1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ee</a:t>
            </a:r>
            <a:r>
              <a:rPr lang="en-GB" sz="32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 key technologies</a:t>
            </a:r>
            <a:r>
              <a:rPr lang="en-GB" sz="2800" b="1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28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401997-01FC-BEC6-9DFB-407B2ADD9A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742" y="3367980"/>
            <a:ext cx="1214715" cy="18220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657C74-0BB6-9CCF-D68F-B8311B6229C4}"/>
              </a:ext>
            </a:extLst>
          </p:cNvPr>
          <p:cNvSpPr txBox="1"/>
          <p:nvPr/>
        </p:nvSpPr>
        <p:spPr>
          <a:xfrm>
            <a:off x="265742" y="6107682"/>
            <a:ext cx="17027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SR absorbers 3D printed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881007-7E61-7F2A-0703-9602E8472EFE}"/>
              </a:ext>
            </a:extLst>
          </p:cNvPr>
          <p:cNvSpPr txBox="1"/>
          <p:nvPr/>
        </p:nvSpPr>
        <p:spPr>
          <a:xfrm>
            <a:off x="222119" y="5147002"/>
            <a:ext cx="1301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Twin quadrupoles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35F2393-AD75-40EA-643C-E44CE249D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661" y="5445735"/>
            <a:ext cx="1692260" cy="6626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67C73E-2973-2F8B-CA72-455CB7DF78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1590" y="4446810"/>
            <a:ext cx="2612474" cy="8386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D4BDBC-1246-B857-7367-56A886BE16AF}"/>
              </a:ext>
            </a:extLst>
          </p:cNvPr>
          <p:cNvSpPr txBox="1"/>
          <p:nvPr/>
        </p:nvSpPr>
        <p:spPr>
          <a:xfrm>
            <a:off x="2245115" y="5307235"/>
            <a:ext cx="965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Polarimeters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A2FEA1-6433-0D1D-1BAA-D071F35F464C}"/>
              </a:ext>
            </a:extLst>
          </p:cNvPr>
          <p:cNvSpPr/>
          <p:nvPr/>
        </p:nvSpPr>
        <p:spPr>
          <a:xfrm rot="19317800">
            <a:off x="2336240" y="3306467"/>
            <a:ext cx="663459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kern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Impressive R&amp;D and prototyping effort since 2020</a:t>
            </a:r>
          </a:p>
        </p:txBody>
      </p:sp>
    </p:spTree>
    <p:extLst>
      <p:ext uri="{BB962C8B-B14F-4D97-AF65-F5344CB8AC3E}">
        <p14:creationId xmlns:p14="http://schemas.microsoft.com/office/powerpoint/2010/main" val="164230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65BF1-EA33-5EE8-F6A9-E39351803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BF96A-E62F-BDC6-9FEC-07F66B6D5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67E4F-3748-D4B6-9C67-6DE7175D1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15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7A8D04-200A-88BE-A1F9-AD8D83899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0620" y="872216"/>
            <a:ext cx="10218057" cy="533010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093ACAA-51D1-D91F-5A97-F801ADEDD29A}"/>
              </a:ext>
            </a:extLst>
          </p:cNvPr>
          <p:cNvSpPr txBox="1">
            <a:spLocks/>
          </p:cNvSpPr>
          <p:nvPr/>
        </p:nvSpPr>
        <p:spPr>
          <a:xfrm>
            <a:off x="2780392" y="216903"/>
            <a:ext cx="6618515" cy="586988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FCC-</a:t>
            </a:r>
            <a:r>
              <a:rPr lang="en-GB" sz="3200" dirty="0" err="1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hh</a:t>
            </a:r>
            <a:r>
              <a:rPr lang="en-GB" sz="28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92616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661B470-90CF-F033-5234-3F806359A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2248" y="1117600"/>
            <a:ext cx="7761238" cy="484777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FCEF6-AC38-91F3-2F85-F0862FD34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B24EB-F417-15A4-EACE-EBC00B758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9CE7A-F3B3-A362-FE16-3EB22399D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16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B4007E7-A64D-A91C-A8DC-75A1D6ADF9DB}"/>
              </a:ext>
            </a:extLst>
          </p:cNvPr>
          <p:cNvSpPr txBox="1">
            <a:spLocks/>
          </p:cNvSpPr>
          <p:nvPr/>
        </p:nvSpPr>
        <p:spPr>
          <a:xfrm>
            <a:off x="2248807" y="242327"/>
            <a:ext cx="7976966" cy="58087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FCC-</a:t>
            </a:r>
            <a:r>
              <a:rPr lang="en-GB" sz="3200" dirty="0" err="1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hh</a:t>
            </a:r>
            <a:r>
              <a:rPr lang="en-GB" sz="32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 key technologies</a:t>
            </a:r>
            <a:r>
              <a:rPr lang="en-GB" sz="28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0A00CA-766C-05AE-B917-3254B4284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702" y="4442247"/>
            <a:ext cx="3319798" cy="1567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D3062B-9621-FD82-BED4-5645F4D2A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2092" y="1893848"/>
            <a:ext cx="1759018" cy="2419577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AD2F01E9-44BC-20B5-1A7F-DA89FAE6803C}"/>
              </a:ext>
            </a:extLst>
          </p:cNvPr>
          <p:cNvSpPr/>
          <p:nvPr/>
        </p:nvSpPr>
        <p:spPr>
          <a:xfrm rot="19044427" flipV="1">
            <a:off x="7400967" y="4599960"/>
            <a:ext cx="1425038" cy="50689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7B15AC-DAA0-5E7A-5180-5F052012D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485" y="4531993"/>
            <a:ext cx="5727700" cy="21463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3DCA-3A11-70E8-8B96-CE89B2B3B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6959B-BB7D-578D-B15D-54D21C400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17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A003AC-0659-7D4A-7467-17988D056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76" y="4005944"/>
            <a:ext cx="5913436" cy="26624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D33970-1982-757B-0F8C-9AA111493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0612" y="5273023"/>
            <a:ext cx="1422400" cy="993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8CFB34-70B8-7D20-E99E-F0EAACE054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50" y="761865"/>
            <a:ext cx="5740400" cy="15922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5CB71F-8318-1DC9-A606-8E881866C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" y="2343637"/>
            <a:ext cx="5913436" cy="381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8F70E4-C05B-20A2-B8B4-07D65DC636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7496" y="771523"/>
            <a:ext cx="5651500" cy="3187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A8CD87-040B-15E9-C153-69C518C4A7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7687" y="528642"/>
            <a:ext cx="833687" cy="11467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62094C-FD49-2B87-47A1-84228BACC2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6983" y="2731222"/>
            <a:ext cx="2838358" cy="90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9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D86C1-DDFD-A24D-87D3-2A74960A2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79" y="216903"/>
            <a:ext cx="10139595" cy="674959"/>
          </a:xfrm>
        </p:spPr>
        <p:txBody>
          <a:bodyPr/>
          <a:lstStyle/>
          <a:p>
            <a:r>
              <a:rPr lang="en-US" dirty="0"/>
              <a:t>Some HFM updated news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E7F1598-CD50-C7E4-EE22-7A859FFAC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45729" y="1529042"/>
            <a:ext cx="1350556" cy="179750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76AB5-2C38-0A5F-5F12-E17575A69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BFCD0-6E20-8469-3D82-4E8CE70C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18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3F77A1-15DB-E908-F655-5D1551545564}"/>
              </a:ext>
            </a:extLst>
          </p:cNvPr>
          <p:cNvSpPr txBox="1"/>
          <p:nvPr/>
        </p:nvSpPr>
        <p:spPr>
          <a:xfrm>
            <a:off x="10140666" y="2881985"/>
            <a:ext cx="2038634" cy="1107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dirty="0">
                <a:effectLst/>
                <a:latin typeface="Times New Roman" panose="02020603050405020304" pitchFamily="18" charset="0"/>
              </a:rPr>
            </a:br>
            <a:endParaRPr lang="en-GB" dirty="0">
              <a:effectLst/>
              <a:latin typeface="Times New Roman" panose="02020603050405020304" pitchFamily="18" charset="0"/>
            </a:endParaRPr>
          </a:p>
          <a:p>
            <a:r>
              <a:rPr lang="en-GB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First R2D2 coil in CEA (E. </a:t>
            </a:r>
            <a:r>
              <a:rPr lang="en-GB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Rochepault</a:t>
            </a:r>
            <a:r>
              <a:rPr lang="en-GB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, et al.)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4DA1E4-F2C1-E4E7-40FB-61E7D1A59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666" y="1584175"/>
            <a:ext cx="2743178" cy="20488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360505-DD58-F1A0-B7DD-343598DCA639}"/>
              </a:ext>
            </a:extLst>
          </p:cNvPr>
          <p:cNvSpPr txBox="1"/>
          <p:nvPr/>
        </p:nvSpPr>
        <p:spPr>
          <a:xfrm>
            <a:off x="5918197" y="3077666"/>
            <a:ext cx="27083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dirty="0">
                <a:effectLst/>
                <a:latin typeface="Times New Roman" panose="02020603050405020304" pitchFamily="18" charset="0"/>
              </a:rPr>
            </a:br>
            <a:endParaRPr lang="en-GB" dirty="0">
              <a:effectLst/>
              <a:latin typeface="Times New Roman" panose="02020603050405020304" pitchFamily="18" charset="0"/>
            </a:endParaRPr>
          </a:p>
          <a:p>
            <a:r>
              <a:rPr lang="en-GB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Manufacturing of SSSMCC in PSI (D. Araujo, B </a:t>
            </a:r>
            <a:r>
              <a:rPr lang="en-GB" sz="1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Auchmann</a:t>
            </a:r>
            <a:r>
              <a:rPr lang="en-GB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, et al.)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2461FD-E870-7979-3C8F-3A11FFD01D4C}"/>
              </a:ext>
            </a:extLst>
          </p:cNvPr>
          <p:cNvSpPr txBox="1"/>
          <p:nvPr/>
        </p:nvSpPr>
        <p:spPr>
          <a:xfrm>
            <a:off x="6408817" y="567334"/>
            <a:ext cx="18320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dirty="0">
                <a:effectLst/>
                <a:latin typeface="Times New Roman" panose="02020603050405020304" pitchFamily="18" charset="0"/>
              </a:rPr>
            </a:br>
            <a:endParaRPr lang="en-GB" dirty="0">
              <a:effectLst/>
              <a:latin typeface="Times New Roman" panose="02020603050405020304" pitchFamily="18" charset="0"/>
            </a:endParaRPr>
          </a:p>
          <a:p>
            <a:r>
              <a:rPr lang="en-GB" b="1" dirty="0">
                <a:solidFill>
                  <a:srgbClr val="00549F"/>
                </a:solidFill>
                <a:effectLst/>
                <a:latin typeface="Times New Roman" panose="02020603050405020304" pitchFamily="18" charset="0"/>
              </a:rPr>
              <a:t>Nb3Sn magnets 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A0227B-615D-EF5A-D46C-F6826354E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9240" y="5033466"/>
            <a:ext cx="1644650" cy="12334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53ACEB5-0530-7795-7844-F8C31ED962E6}"/>
              </a:ext>
            </a:extLst>
          </p:cNvPr>
          <p:cNvSpPr txBox="1"/>
          <p:nvPr/>
        </p:nvSpPr>
        <p:spPr>
          <a:xfrm>
            <a:off x="481916" y="4524477"/>
            <a:ext cx="233595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dirty="0">
                <a:effectLst/>
                <a:latin typeface="Times New Roman" panose="02020603050405020304" pitchFamily="18" charset="0"/>
              </a:rPr>
            </a:br>
            <a:endParaRPr lang="en-GB" dirty="0">
              <a:effectLst/>
              <a:latin typeface="Times New Roman" panose="02020603050405020304" pitchFamily="18" charset="0"/>
            </a:endParaRPr>
          </a:p>
          <a:p>
            <a:br>
              <a:rPr lang="en-GB" dirty="0">
                <a:effectLst/>
                <a:latin typeface="Times New Roman" panose="02020603050405020304" pitchFamily="18" charset="0"/>
              </a:rPr>
            </a:br>
            <a:endParaRPr lang="en-GB" dirty="0">
              <a:effectLst/>
              <a:latin typeface="Times New Roman" panose="02020603050405020304" pitchFamily="18" charset="0"/>
            </a:endParaRPr>
          </a:p>
          <a:p>
            <a:r>
              <a:rPr lang="en-GB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Delivery of first REBCO tape made in KIT to CERN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BCDA4B-2E2B-C02A-162B-25781A892ED3}"/>
              </a:ext>
            </a:extLst>
          </p:cNvPr>
          <p:cNvSpPr txBox="1"/>
          <p:nvPr/>
        </p:nvSpPr>
        <p:spPr>
          <a:xfrm>
            <a:off x="653804" y="4665580"/>
            <a:ext cx="18320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dirty="0">
                <a:effectLst/>
                <a:latin typeface="Times New Roman" panose="02020603050405020304" pitchFamily="18" charset="0"/>
              </a:rPr>
            </a:br>
            <a:endParaRPr lang="en-GB" dirty="0">
              <a:effectLst/>
              <a:latin typeface="Times New Roman" panose="02020603050405020304" pitchFamily="18" charset="0"/>
            </a:endParaRPr>
          </a:p>
          <a:p>
            <a:r>
              <a:rPr lang="en-GB" b="1" dirty="0">
                <a:solidFill>
                  <a:srgbClr val="00549F"/>
                </a:solidFill>
                <a:latin typeface="Times New Roman" panose="02020603050405020304" pitchFamily="18" charset="0"/>
              </a:rPr>
              <a:t>HTS</a:t>
            </a:r>
            <a:r>
              <a:rPr lang="en-GB" b="1" dirty="0">
                <a:solidFill>
                  <a:srgbClr val="00549F"/>
                </a:solidFill>
                <a:effectLst/>
                <a:latin typeface="Times New Roman" panose="02020603050405020304" pitchFamily="18" charset="0"/>
              </a:rPr>
              <a:t> magnets 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D12252C-E031-CAB5-1C4A-084C7548D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515" y="887555"/>
            <a:ext cx="5422900" cy="3860800"/>
          </a:xfrm>
          <a:prstGeom prst="rect">
            <a:avLst/>
          </a:prstGeom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B62B166B-0E13-7F7E-93AF-91850B41B277}"/>
              </a:ext>
            </a:extLst>
          </p:cNvPr>
          <p:cNvSpPr/>
          <p:nvPr/>
        </p:nvSpPr>
        <p:spPr>
          <a:xfrm rot="7354521" flipV="1">
            <a:off x="1298506" y="3726186"/>
            <a:ext cx="4199730" cy="12116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456DD84A-4F18-7488-0AEC-C2E8EAF03DC1}"/>
              </a:ext>
            </a:extLst>
          </p:cNvPr>
          <p:cNvSpPr/>
          <p:nvPr/>
        </p:nvSpPr>
        <p:spPr>
          <a:xfrm rot="20201402" flipV="1">
            <a:off x="5136560" y="1756644"/>
            <a:ext cx="1572646" cy="1292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DFF906F-D0CE-88CD-1EAE-368DC06EEA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26" y="4983020"/>
            <a:ext cx="1936796" cy="16485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AA01155-ED38-66FE-6E0E-9CBA0853A8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56521" y="4609444"/>
            <a:ext cx="1797505" cy="13481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C4EB2F2-32F3-1725-94C0-DA9E15F4E7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83368" y="5586386"/>
            <a:ext cx="1285518" cy="9641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2DA40A-605F-FDEB-63E9-8FEF287DC6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9813" y="4198601"/>
            <a:ext cx="2226305" cy="16697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2658845-326D-E0AD-118F-E66C627F00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001" y="5431543"/>
            <a:ext cx="1669728" cy="125229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92BAED6-0D7E-98B7-FF4A-918B00EACEDE}"/>
              </a:ext>
            </a:extLst>
          </p:cNvPr>
          <p:cNvSpPr txBox="1"/>
          <p:nvPr/>
        </p:nvSpPr>
        <p:spPr>
          <a:xfrm>
            <a:off x="5853069" y="4301844"/>
            <a:ext cx="25894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black"/>
                </a:solidFill>
                <a:latin typeface="Times New Roman" panose="02020603050405020304" pitchFamily="18" charset="0"/>
              </a:rPr>
              <a:t>Large Magnet facility at CERN</a:t>
            </a: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/>
                <a:sym typeface="Times New Roman"/>
              </a:rPr>
              <a:t> (S. Izquierdo , et al) </a:t>
            </a:r>
          </a:p>
        </p:txBody>
      </p:sp>
    </p:spTree>
    <p:extLst>
      <p:ext uri="{BB962C8B-B14F-4D97-AF65-F5344CB8AC3E}">
        <p14:creationId xmlns:p14="http://schemas.microsoft.com/office/powerpoint/2010/main" val="44726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C2FA7-4B0A-FBE4-7503-52432D690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035" y="20344"/>
            <a:ext cx="8659138" cy="805699"/>
          </a:xfrm>
        </p:spPr>
        <p:txBody>
          <a:bodyPr/>
          <a:lstStyle/>
          <a:p>
            <a:r>
              <a:rPr lang="en-US" dirty="0"/>
              <a:t>FCC-</a:t>
            </a:r>
            <a:r>
              <a:rPr lang="en-US" dirty="0" err="1"/>
              <a:t>hh</a:t>
            </a:r>
            <a:r>
              <a:rPr lang="en-US" dirty="0"/>
              <a:t> new scenarios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C92E6-F40C-75B6-51C9-B5E1E369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162" y="6438352"/>
            <a:ext cx="6447864" cy="364618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F4668-6C86-213B-B7E9-F206FBD87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19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252D8A-2042-B442-450F-9A6441B33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276" y="795545"/>
            <a:ext cx="5342590" cy="29884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88F400-AD7F-9873-E306-1BAA21886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899" y="3968684"/>
            <a:ext cx="5298967" cy="24805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FFE7B1-24F1-2AF5-739C-92ABCF395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50" y="1294938"/>
            <a:ext cx="5715000" cy="437098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91E89F-1EEC-28AE-8514-B0E9F34A1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41015" y="6454135"/>
            <a:ext cx="2841837" cy="364618"/>
          </a:xfrm>
        </p:spPr>
        <p:txBody>
          <a:bodyPr/>
          <a:lstStyle/>
          <a:p>
            <a:r>
              <a:rPr lang="fr-FR" dirty="0">
                <a:solidFill>
                  <a:prstClr val="white"/>
                </a:solidFill>
                <a:latin typeface="News Gothic MT"/>
              </a:rPr>
              <a:t>19 </a:t>
            </a:r>
            <a:r>
              <a:rPr lang="fr-FR" dirty="0" err="1">
                <a:solidFill>
                  <a:prstClr val="white"/>
                </a:solidFill>
                <a:latin typeface="News Gothic MT"/>
              </a:rPr>
              <a:t>September</a:t>
            </a:r>
            <a:r>
              <a:rPr lang="fr-FR" dirty="0">
                <a:solidFill>
                  <a:prstClr val="white"/>
                </a:solidFill>
                <a:latin typeface="News Gothic MT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13576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BECAEECA-5F0F-234C-87D8-984534967C47}"/>
              </a:ext>
            </a:extLst>
          </p:cNvPr>
          <p:cNvSpPr txBox="1"/>
          <p:nvPr/>
        </p:nvSpPr>
        <p:spPr>
          <a:xfrm>
            <a:off x="1921364" y="4853148"/>
            <a:ext cx="8026304" cy="399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03" rIns="45703">
            <a:spAutoFit/>
          </a:bodyPr>
          <a:lstStyle>
            <a:lvl1pPr algn="ctr">
              <a:defRPr sz="4400">
                <a:ln w="12700">
                  <a:solidFill>
                    <a:srgbClr val="003487"/>
                  </a:solidFill>
                </a:ln>
                <a:solidFill>
                  <a:srgbClr val="F9F9F9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defTabSz="457016"/>
            <a:endParaRPr lang="en-US" sz="1999" dirty="0">
              <a:effectLst>
                <a:outerShdw blurRad="317500" dist="20320" dir="4800000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9D925-C033-B84E-B0DA-725439F97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3339" y="6407788"/>
            <a:ext cx="1319424" cy="364618"/>
          </a:xfrm>
        </p:spPr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2</a:t>
            </a:fld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26" name="Flecha a la derecha con muesca 18">
            <a:extLst>
              <a:ext uri="{FF2B5EF4-FFF2-40B4-BE49-F238E27FC236}">
                <a16:creationId xmlns:a16="http://schemas.microsoft.com/office/drawing/2014/main" id="{AD248413-4F15-1F48-8EBC-BD4039DF7839}"/>
              </a:ext>
            </a:extLst>
          </p:cNvPr>
          <p:cNvSpPr/>
          <p:nvPr/>
        </p:nvSpPr>
        <p:spPr bwMode="auto">
          <a:xfrm>
            <a:off x="219024" y="1281856"/>
            <a:ext cx="11903739" cy="893808"/>
          </a:xfrm>
          <a:prstGeom prst="notchedRightArrow">
            <a:avLst>
              <a:gd name="adj1" fmla="val 50000"/>
              <a:gd name="adj2" fmla="val 3819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Times New Roman"/>
              <a:sym typeface="Times New Roman"/>
            </a:endParaRPr>
          </a:p>
        </p:txBody>
      </p:sp>
      <p:sp>
        <p:nvSpPr>
          <p:cNvPr id="27" name="Rectángulo 19">
            <a:extLst>
              <a:ext uri="{FF2B5EF4-FFF2-40B4-BE49-F238E27FC236}">
                <a16:creationId xmlns:a16="http://schemas.microsoft.com/office/drawing/2014/main" id="{5F4A7D59-1167-2041-93B0-B8481EDF282D}"/>
              </a:ext>
            </a:extLst>
          </p:cNvPr>
          <p:cNvSpPr/>
          <p:nvPr/>
        </p:nvSpPr>
        <p:spPr>
          <a:xfrm>
            <a:off x="516656" y="1208714"/>
            <a:ext cx="9029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EPPSU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6639DEB2-A9F1-DA4F-A25F-3669712A0C9A}"/>
              </a:ext>
            </a:extLst>
          </p:cNvPr>
          <p:cNvGraphicFramePr>
            <a:graphicFrameLocks noGrp="1"/>
          </p:cNvGraphicFramePr>
          <p:nvPr/>
        </p:nvGraphicFramePr>
        <p:xfrm>
          <a:off x="496518" y="1633530"/>
          <a:ext cx="11348753" cy="266084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658986">
                  <a:extLst>
                    <a:ext uri="{9D8B030D-6E8A-4147-A177-3AD203B41FA5}">
                      <a16:colId xmlns:a16="http://schemas.microsoft.com/office/drawing/2014/main" val="1172753882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4232045828"/>
                    </a:ext>
                  </a:extLst>
                </a:gridCol>
                <a:gridCol w="630450">
                  <a:extLst>
                    <a:ext uri="{9D8B030D-6E8A-4147-A177-3AD203B41FA5}">
                      <a16:colId xmlns:a16="http://schemas.microsoft.com/office/drawing/2014/main" val="2928064820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2320375561"/>
                    </a:ext>
                  </a:extLst>
                </a:gridCol>
                <a:gridCol w="658986">
                  <a:extLst>
                    <a:ext uri="{9D8B030D-6E8A-4147-A177-3AD203B41FA5}">
                      <a16:colId xmlns:a16="http://schemas.microsoft.com/office/drawing/2014/main" val="3439462229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2309582336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4283937737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3068876795"/>
                    </a:ext>
                  </a:extLst>
                </a:gridCol>
                <a:gridCol w="706965">
                  <a:extLst>
                    <a:ext uri="{9D8B030D-6E8A-4147-A177-3AD203B41FA5}">
                      <a16:colId xmlns:a16="http://schemas.microsoft.com/office/drawing/2014/main" val="2945159973"/>
                    </a:ext>
                  </a:extLst>
                </a:gridCol>
                <a:gridCol w="546409">
                  <a:extLst>
                    <a:ext uri="{9D8B030D-6E8A-4147-A177-3AD203B41FA5}">
                      <a16:colId xmlns:a16="http://schemas.microsoft.com/office/drawing/2014/main" val="4114518425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1322096357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3150019804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2690880036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1718025053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1865934464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2285101118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1642190264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3539882534"/>
                    </a:ext>
                  </a:extLst>
                </a:gridCol>
              </a:tblGrid>
              <a:tr h="266084"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2020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2021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2022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2024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2025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2026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2027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2028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2029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2030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2031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2032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2033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2034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2035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2036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2037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7155989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E7CE5EDB-DD5F-454A-95AB-7D163377BFBC}"/>
              </a:ext>
            </a:extLst>
          </p:cNvPr>
          <p:cNvSpPr/>
          <p:nvPr/>
        </p:nvSpPr>
        <p:spPr>
          <a:xfrm>
            <a:off x="4806543" y="1210349"/>
            <a:ext cx="7986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C00000">
                    <a:lumMod val="75000"/>
                  </a:srgbClr>
                </a:solidFill>
                <a:latin typeface="News Gothic MT"/>
                <a:ea typeface="ＭＳ Ｐゴシック" charset="-128"/>
                <a:cs typeface="ＭＳ Ｐゴシック" charset="-128"/>
              </a:rPr>
              <a:t>EPPSU</a:t>
            </a:r>
            <a:endParaRPr lang="fr-FR" dirty="0"/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A9F58D12-3199-A548-9B57-A696180E2A08}"/>
              </a:ext>
            </a:extLst>
          </p:cNvPr>
          <p:cNvSpPr/>
          <p:nvPr/>
        </p:nvSpPr>
        <p:spPr>
          <a:xfrm>
            <a:off x="1419557" y="1100150"/>
            <a:ext cx="3305187" cy="354511"/>
          </a:xfrm>
          <a:prstGeom prst="leftRightArrow">
            <a:avLst/>
          </a:prstGeom>
          <a:gradFill>
            <a:gsLst>
              <a:gs pos="0">
                <a:srgbClr val="ED2D00"/>
              </a:gs>
              <a:gs pos="60000">
                <a:srgbClr val="FF6E00"/>
              </a:gs>
              <a:gs pos="100000">
                <a:srgbClr val="FF8800"/>
              </a:gs>
            </a:gsLst>
          </a:gra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F6B22D3-8424-EF45-A343-4B0720560D7F}"/>
              </a:ext>
            </a:extLst>
          </p:cNvPr>
          <p:cNvSpPr/>
          <p:nvPr/>
        </p:nvSpPr>
        <p:spPr>
          <a:xfrm>
            <a:off x="1885518" y="883226"/>
            <a:ext cx="1882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EB5627"/>
                </a:solidFill>
                <a:latin typeface="News Gothic MT"/>
                <a:ea typeface="ＭＳ Ｐゴシック" charset="-128"/>
              </a:rPr>
              <a:t>Medium Term Plan </a:t>
            </a:r>
            <a:endParaRPr lang="fr-FR" dirty="0">
              <a:solidFill>
                <a:srgbClr val="EB5627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A6A815-EB8E-4F4E-BBED-0C260085A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1396" y="6406103"/>
            <a:ext cx="2841837" cy="364618"/>
          </a:xfrm>
        </p:spPr>
        <p:txBody>
          <a:bodyPr/>
          <a:lstStyle/>
          <a:p>
            <a:r>
              <a:rPr lang="fr-FR" dirty="0">
                <a:solidFill>
                  <a:prstClr val="white"/>
                </a:solidFill>
                <a:latin typeface="News Gothic MT"/>
              </a:rPr>
              <a:t>19 </a:t>
            </a:r>
            <a:r>
              <a:rPr lang="fr-FR" dirty="0" err="1">
                <a:solidFill>
                  <a:prstClr val="white"/>
                </a:solidFill>
                <a:latin typeface="News Gothic MT"/>
              </a:rPr>
              <a:t>September</a:t>
            </a:r>
            <a:r>
              <a:rPr lang="fr-FR" dirty="0">
                <a:solidFill>
                  <a:prstClr val="white"/>
                </a:solidFill>
                <a:latin typeface="News Gothic MT"/>
              </a:rPr>
              <a:t>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BCBA86-6DF4-2A47-A110-18A9C75D8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72" y="6333243"/>
            <a:ext cx="6447864" cy="364618"/>
          </a:xfrm>
        </p:spPr>
        <p:txBody>
          <a:bodyPr/>
          <a:lstStyle/>
          <a:p>
            <a:r>
              <a:rPr lang="en-US" dirty="0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03AEFFB-9B00-994F-9489-53E16E75B17E}"/>
              </a:ext>
            </a:extLst>
          </p:cNvPr>
          <p:cNvSpPr/>
          <p:nvPr/>
        </p:nvSpPr>
        <p:spPr>
          <a:xfrm>
            <a:off x="351649" y="3060221"/>
            <a:ext cx="5816507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Future Collider  Projects </a:t>
            </a:r>
          </a:p>
          <a:p>
            <a:pPr lvl="2" indent="0" defTabSz="914400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100000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	ESSP &amp; Snowmass context</a:t>
            </a:r>
          </a:p>
          <a:p>
            <a:pPr lvl="8" indent="0" defTabSz="914400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100000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	State of the Art and Scientific Issues</a:t>
            </a:r>
            <a:endParaRPr lang="en-US" sz="2000" dirty="0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FCC-</a:t>
            </a:r>
            <a:r>
              <a:rPr lang="en-US" sz="20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hh</a:t>
            </a:r>
            <a:endParaRPr lang="en-US" sz="2000" b="1" dirty="0">
              <a:solidFill>
                <a:schemeClr val="accent2">
                  <a:lumMod val="40000"/>
                  <a:lumOff val="6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914400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100000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Scenarios for FCC-</a:t>
            </a:r>
            <a:r>
              <a:rPr lang="en-US" sz="20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hh</a:t>
            </a:r>
            <a:endParaRPr lang="en-US" sz="2000" dirty="0">
              <a:solidFill>
                <a:schemeClr val="accent2">
                  <a:lumMod val="40000"/>
                  <a:lumOff val="6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lvl="2" indent="0" defTabSz="914400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100000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	High Field Magnet program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FCC-eh</a:t>
            </a:r>
          </a:p>
          <a:p>
            <a:pPr lvl="8" indent="0" defTabSz="914400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100000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r>
              <a:rPr lang="en-US" sz="20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ERL technologies </a:t>
            </a:r>
          </a:p>
          <a:p>
            <a:pPr lvl="2" indent="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defRPr sz="2900">
                <a:latin typeface="Arial"/>
                <a:ea typeface="Arial"/>
                <a:cs typeface="Arial"/>
                <a:sym typeface="Arial"/>
              </a:defRPr>
            </a:pPr>
            <a:endParaRPr lang="en-US" sz="2000" dirty="0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298EBD3A-7B54-6349-BE4A-D8B2DDD733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1933" y="2213646"/>
            <a:ext cx="3031426" cy="917956"/>
          </a:xfrm>
        </p:spPr>
        <p:txBody>
          <a:bodyPr lIns="0" tIns="0" rIns="0" bIns="0"/>
          <a:lstStyle/>
          <a:p>
            <a:pPr marL="193675" indent="-193675" algn="l" defTabSz="404813" eaLnBrk="1" hangingPunct="1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3200" b="1" dirty="0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6B920DDC-DBD6-0E41-96D7-3BA33EB5C803}"/>
              </a:ext>
            </a:extLst>
          </p:cNvPr>
          <p:cNvSpPr/>
          <p:nvPr/>
        </p:nvSpPr>
        <p:spPr>
          <a:xfrm rot="20583689" flipV="1">
            <a:off x="4927543" y="2526592"/>
            <a:ext cx="1469861" cy="2764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0299CC-7596-3246-9660-076D26275F59}"/>
              </a:ext>
            </a:extLst>
          </p:cNvPr>
          <p:cNvSpPr/>
          <p:nvPr/>
        </p:nvSpPr>
        <p:spPr>
          <a:xfrm>
            <a:off x="8027479" y="1111847"/>
            <a:ext cx="1593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latin typeface="News Gothic MT"/>
                <a:ea typeface="ＭＳ Ｐゴシック" charset="-128"/>
              </a:rPr>
              <a:t>Long Term Plan 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Image 77830">
            <a:extLst>
              <a:ext uri="{FF2B5EF4-FFF2-40B4-BE49-F238E27FC236}">
                <a16:creationId xmlns:a16="http://schemas.microsoft.com/office/drawing/2014/main" id="{7B106A13-90A6-FB46-BEF2-8EFE0982F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174" y="3254664"/>
            <a:ext cx="2689788" cy="7836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FA7699E-FA53-8447-902F-CFB5E5779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5489" y="4884517"/>
            <a:ext cx="2259782" cy="1477403"/>
          </a:xfrm>
          <a:prstGeom prst="rect">
            <a:avLst/>
          </a:prstGeom>
        </p:spPr>
      </p:pic>
      <p:pic>
        <p:nvPicPr>
          <p:cNvPr id="19" name="Image 77831">
            <a:extLst>
              <a:ext uri="{FF2B5EF4-FFF2-40B4-BE49-F238E27FC236}">
                <a16:creationId xmlns:a16="http://schemas.microsoft.com/office/drawing/2014/main" id="{2E85668D-632C-104F-B532-9559A688D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3376" y="2078483"/>
            <a:ext cx="1191710" cy="1260186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B0678AB9-8B95-9342-9114-403C9E0A0E22}"/>
              </a:ext>
            </a:extLst>
          </p:cNvPr>
          <p:cNvSpPr txBox="1">
            <a:spLocks/>
          </p:cNvSpPr>
          <p:nvPr/>
        </p:nvSpPr>
        <p:spPr>
          <a:xfrm>
            <a:off x="6643189" y="2074379"/>
            <a:ext cx="3990656" cy="1171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Higgs Factories 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</a:rPr>
              <a:t>e+e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-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Linear: ILC/CLIC/C</a:t>
            </a:r>
            <a:r>
              <a:rPr lang="en-US" sz="2000" baseline="300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/HALHF</a:t>
            </a:r>
            <a:endParaRPr lang="en-US" sz="2000" baseline="300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Circular: FCC-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ee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, CEPC</a:t>
            </a:r>
          </a:p>
        </p:txBody>
      </p:sp>
      <p:pic>
        <p:nvPicPr>
          <p:cNvPr id="37" name="Image 14">
            <a:extLst>
              <a:ext uri="{FF2B5EF4-FFF2-40B4-BE49-F238E27FC236}">
                <a16:creationId xmlns:a16="http://schemas.microsoft.com/office/drawing/2014/main" id="{FFBC884C-CF0A-A04B-9988-F29FF17355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4801" y="3198866"/>
            <a:ext cx="388594" cy="388594"/>
          </a:xfrm>
          <a:prstGeom prst="rect">
            <a:avLst/>
          </a:prstGeom>
        </p:spPr>
      </p:pic>
      <p:pic>
        <p:nvPicPr>
          <p:cNvPr id="38" name="Picture 2" descr="GDE-logo_transparent_bg.png">
            <a:extLst>
              <a:ext uri="{FF2B5EF4-FFF2-40B4-BE49-F238E27FC236}">
                <a16:creationId xmlns:a16="http://schemas.microsoft.com/office/drawing/2014/main" id="{791F71E0-E1C6-D741-AE17-18C0994495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597" y="2068034"/>
            <a:ext cx="424489" cy="27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4A1A00-92AB-D04B-8517-6E622FDC35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29231" y="4897351"/>
            <a:ext cx="702833" cy="1995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3F8FED97-B5FF-27C8-6E30-CF294AB31B72}"/>
              </a:ext>
            </a:extLst>
          </p:cNvPr>
          <p:cNvSpPr/>
          <p:nvPr/>
        </p:nvSpPr>
        <p:spPr>
          <a:xfrm rot="2060602" flipV="1">
            <a:off x="4864269" y="3580485"/>
            <a:ext cx="1974711" cy="2722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9C7E6BC-341B-04FE-FFBB-45A7E8C7B2D7}"/>
              </a:ext>
            </a:extLst>
          </p:cNvPr>
          <p:cNvSpPr txBox="1">
            <a:spLocks/>
          </p:cNvSpPr>
          <p:nvPr/>
        </p:nvSpPr>
        <p:spPr>
          <a:xfrm>
            <a:off x="5429001" y="4411607"/>
            <a:ext cx="4034908" cy="117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Hadron Circular Colliders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hh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: FCC-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hh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, SPPC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ep: FCC-eh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图片 3" descr="8d5d924e275b0c7f58feed1244176003">
            <a:extLst>
              <a:ext uri="{FF2B5EF4-FFF2-40B4-BE49-F238E27FC236}">
                <a16:creationId xmlns:a16="http://schemas.microsoft.com/office/drawing/2014/main" id="{007025F7-8642-2D95-0E34-61BD3B35FF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8679" b="6192"/>
          <a:stretch/>
        </p:blipFill>
        <p:spPr>
          <a:xfrm>
            <a:off x="7472869" y="5877429"/>
            <a:ext cx="2855437" cy="916742"/>
          </a:xfrm>
          <a:prstGeom prst="rect">
            <a:avLst/>
          </a:prstGeom>
        </p:spPr>
      </p:pic>
      <p:pic>
        <p:nvPicPr>
          <p:cNvPr id="14" name="Picture 2" descr="C:\Users\Administrator\Desktop\11112.png">
            <a:extLst>
              <a:ext uri="{FF2B5EF4-FFF2-40B4-BE49-F238E27FC236}">
                <a16:creationId xmlns:a16="http://schemas.microsoft.com/office/drawing/2014/main" id="{5679469A-69FE-4D0B-230B-F1A9468D3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188" y="5943612"/>
            <a:ext cx="626168" cy="36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567;p68">
            <a:extLst>
              <a:ext uri="{FF2B5EF4-FFF2-40B4-BE49-F238E27FC236}">
                <a16:creationId xmlns:a16="http://schemas.microsoft.com/office/drawing/2014/main" id="{D776CE71-B0F9-1205-F56B-6ECF9C3897D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621335" y="3896649"/>
            <a:ext cx="2509338" cy="88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3D4FA94-3B65-8EE0-C9CF-4E2A6F30AD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29939" y="3334853"/>
            <a:ext cx="2180193" cy="5585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11F048-0778-474A-CB3A-18E1288AC7CA}"/>
              </a:ext>
            </a:extLst>
          </p:cNvPr>
          <p:cNvSpPr txBox="1"/>
          <p:nvPr/>
        </p:nvSpPr>
        <p:spPr>
          <a:xfrm>
            <a:off x="1622812" y="1934099"/>
            <a:ext cx="11296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C00000">
                    <a:lumMod val="75000"/>
                  </a:srgbClr>
                </a:solidFill>
                <a:latin typeface="News Gothic MT"/>
                <a:ea typeface="ＭＳ Ｐゴシック" charset="-128"/>
              </a:rPr>
              <a:t>Snowmass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478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19D57-10C8-ACE0-E411-93BAF851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9CB72-14AF-3548-25AD-CAC94D55D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A3747-F2BD-8033-6CCF-4C8689B9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20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296754-B2F5-5C60-42C9-6025E6D65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605" y="107430"/>
            <a:ext cx="10711865" cy="676341"/>
          </a:xfrm>
        </p:spPr>
        <p:txBody>
          <a:bodyPr/>
          <a:lstStyle/>
          <a:p>
            <a:r>
              <a:rPr lang="en-US" dirty="0"/>
              <a:t>FCC-</a:t>
            </a:r>
            <a:r>
              <a:rPr lang="en-US" dirty="0" err="1"/>
              <a:t>hh</a:t>
            </a:r>
            <a:r>
              <a:rPr lang="en-US" dirty="0"/>
              <a:t> new scenarios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2A2DF5-B80B-1710-400B-1C5153D30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48" y="861433"/>
            <a:ext cx="9141896" cy="53278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ED0975-AFBC-1E9B-6CD6-9B5517E84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2083" y="1852841"/>
            <a:ext cx="2246913" cy="314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8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E2E89-2AA9-D686-1BDA-FF8A80775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D2DF6-6D34-75F7-A6DB-8292C7B0D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71067-1BE9-ADFE-DC2E-136F279DD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21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57FD24-1B57-7354-A973-395057A1C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80" y="1023936"/>
            <a:ext cx="10474940" cy="505764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D35E318-A302-8DAE-F2A8-5DEF7C0C3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180" y="256289"/>
            <a:ext cx="10139595" cy="674959"/>
          </a:xfrm>
        </p:spPr>
        <p:txBody>
          <a:bodyPr/>
          <a:lstStyle/>
          <a:p>
            <a:r>
              <a:rPr lang="en-US" dirty="0"/>
              <a:t>FCC-eh</a:t>
            </a:r>
          </a:p>
        </p:txBody>
      </p:sp>
    </p:spTree>
    <p:extLst>
      <p:ext uri="{BB962C8B-B14F-4D97-AF65-F5344CB8AC3E}">
        <p14:creationId xmlns:p14="http://schemas.microsoft.com/office/powerpoint/2010/main" val="263194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638FB-80D3-E5DC-25FA-2FDD2D200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913" y="88315"/>
            <a:ext cx="9892852" cy="632799"/>
          </a:xfrm>
        </p:spPr>
        <p:txBody>
          <a:bodyPr/>
          <a:lstStyle/>
          <a:p>
            <a:r>
              <a:rPr lang="en-US" dirty="0"/>
              <a:t>FCC-eh &amp; ERL technologies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7BCE3-103F-169E-BF43-CC86D672C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AC8D1-7069-3777-4B01-C3D4B5A24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7DE84-2F46-C9E5-5B86-66E8DA698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22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A724E1-8BF8-DD81-7A02-6008D6C5A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165" y="976781"/>
            <a:ext cx="10534364" cy="5290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522AD-EAF7-B2F8-C056-C50A5B19D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5" y="1963740"/>
            <a:ext cx="1885950" cy="134826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CDB72C-6D94-6019-AB98-2ED6F061D213}"/>
              </a:ext>
            </a:extLst>
          </p:cNvPr>
          <p:cNvCxnSpPr>
            <a:cxnSpLocks/>
          </p:cNvCxnSpPr>
          <p:nvPr/>
        </p:nvCxnSpPr>
        <p:spPr>
          <a:xfrm>
            <a:off x="1368000" y="2637870"/>
            <a:ext cx="885600" cy="16610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164DD18-0F5E-C044-8C6C-11E1D788B267}"/>
              </a:ext>
            </a:extLst>
          </p:cNvPr>
          <p:cNvCxnSpPr>
            <a:cxnSpLocks/>
          </p:cNvCxnSpPr>
          <p:nvPr/>
        </p:nvCxnSpPr>
        <p:spPr>
          <a:xfrm>
            <a:off x="1527113" y="2887200"/>
            <a:ext cx="157687" cy="2325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23ECE9A-DA2B-C073-745B-83315052FBB4}"/>
              </a:ext>
            </a:extLst>
          </p:cNvPr>
          <p:cNvSpPr txBox="1"/>
          <p:nvPr/>
        </p:nvSpPr>
        <p:spPr>
          <a:xfrm>
            <a:off x="53415" y="159912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ERLs landscape</a:t>
            </a:r>
            <a:r>
              <a:rPr lang="en-GB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893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7BA6C-DE18-5D96-8A37-AB681867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170" y="193344"/>
            <a:ext cx="10711865" cy="668857"/>
          </a:xfrm>
        </p:spPr>
        <p:txBody>
          <a:bodyPr/>
          <a:lstStyle/>
          <a:p>
            <a:r>
              <a:rPr lang="en-US" dirty="0"/>
              <a:t>ERLs R&amp;D facilities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45B5B3-81D3-FB39-CE6D-337170BE8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1345" y="889245"/>
            <a:ext cx="5683852" cy="427405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64E4D-07FA-1E44-480D-34273044C2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2440" y="6522260"/>
            <a:ext cx="2841837" cy="364618"/>
          </a:xfrm>
        </p:spPr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9615D-9D1E-FE4A-FBDC-B7970ADA9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225" y="889245"/>
            <a:ext cx="6447864" cy="364618"/>
          </a:xfrm>
        </p:spPr>
        <p:txBody>
          <a:bodyPr/>
          <a:lstStyle/>
          <a:p>
            <a:r>
              <a:rPr lang="en-GB" sz="1600">
                <a:hlinkClick r:id="rId4"/>
              </a:rPr>
              <a:t>QCD &amp; heavy-ion EPPSU 2025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FF40F-94BC-1178-8A50-A444B69AD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23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002C6E-652C-019E-4EAC-B872CA380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567" y="937559"/>
            <a:ext cx="5683852" cy="40997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B0BFE5-A733-036B-AA62-E2C36056E0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139" y="5761206"/>
            <a:ext cx="5753100" cy="609600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50EF59C-FEF9-7CB1-907F-244502F15C95}"/>
              </a:ext>
            </a:extLst>
          </p:cNvPr>
          <p:cNvSpPr txBox="1">
            <a:spLocks/>
          </p:cNvSpPr>
          <p:nvPr/>
        </p:nvSpPr>
        <p:spPr>
          <a:xfrm>
            <a:off x="340304" y="6449263"/>
            <a:ext cx="6447864" cy="364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 dirty="0">
                <a:solidFill>
                  <a:prstClr val="white"/>
                </a:solidFill>
                <a:latin typeface="News Gothic MT"/>
              </a:rPr>
              <a:t>QCD &amp; heavy ion EPPSU 2025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13" name="Image 6">
            <a:extLst>
              <a:ext uri="{FF2B5EF4-FFF2-40B4-BE49-F238E27FC236}">
                <a16:creationId xmlns:a16="http://schemas.microsoft.com/office/drawing/2014/main" id="{D67BFE45-A6C1-8B5A-A58F-6EF21C2A1F6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3864" y="5282511"/>
            <a:ext cx="2392164" cy="1320381"/>
          </a:xfrm>
          <a:prstGeom prst="rect">
            <a:avLst/>
          </a:prstGeom>
        </p:spPr>
      </p:pic>
      <p:pic>
        <p:nvPicPr>
          <p:cNvPr id="14" name="Image 2">
            <a:extLst>
              <a:ext uri="{FF2B5EF4-FFF2-40B4-BE49-F238E27FC236}">
                <a16:creationId xmlns:a16="http://schemas.microsoft.com/office/drawing/2014/main" id="{F7624B8B-6765-E244-BAF5-6D671023291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5615" y="5328224"/>
            <a:ext cx="1319425" cy="12195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DC0824-0383-2886-21E2-DABA5FED4746}"/>
              </a:ext>
            </a:extLst>
          </p:cNvPr>
          <p:cNvSpPr txBox="1"/>
          <p:nvPr/>
        </p:nvSpPr>
        <p:spPr>
          <a:xfrm>
            <a:off x="308934" y="5354618"/>
            <a:ext cx="60936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iSAS</a:t>
            </a:r>
            <a:r>
              <a:rPr lang="en-US" sz="16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Innovate for Sustainable Accelerating Systems </a:t>
            </a:r>
          </a:p>
        </p:txBody>
      </p:sp>
    </p:spTree>
    <p:extLst>
      <p:ext uri="{BB962C8B-B14F-4D97-AF65-F5344CB8AC3E}">
        <p14:creationId xmlns:p14="http://schemas.microsoft.com/office/powerpoint/2010/main" val="336274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1EB71-31D9-95C8-E7EE-20D0ADFF2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0B9BB14-76BF-DC9E-5124-24A6C95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035" y="1277688"/>
            <a:ext cx="2910783" cy="1941275"/>
          </a:xfrm>
          <a:prstGeom prst="rect">
            <a:avLst/>
          </a:prstGeom>
        </p:spPr>
      </p:pic>
      <p:sp>
        <p:nvSpPr>
          <p:cNvPr id="77825" name="Rectangle 2">
            <a:extLst>
              <a:ext uri="{FF2B5EF4-FFF2-40B4-BE49-F238E27FC236}">
                <a16:creationId xmlns:a16="http://schemas.microsoft.com/office/drawing/2014/main" id="{D0712A5E-3E82-1E0C-5DE5-8630333FBE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4222" y="-116541"/>
            <a:ext cx="11658567" cy="732447"/>
          </a:xfrm>
        </p:spPr>
        <p:txBody>
          <a:bodyPr lIns="0" tIns="0" rIns="0" bIns="0"/>
          <a:lstStyle/>
          <a:p>
            <a:pPr marL="193675" indent="-193675" algn="l" defTabSz="404813" eaLnBrk="1" hangingPunct="1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2800" b="1" dirty="0">
                <a:latin typeface="Arial" charset="0"/>
                <a:ea typeface="ＭＳ Ｐゴシック" charset="0"/>
                <a:cs typeface="ＭＳ Ｐゴシック" charset="0"/>
              </a:rPr>
              <a:t>Present and Future Large Accelerator projects</a:t>
            </a:r>
          </a:p>
        </p:txBody>
      </p:sp>
      <p:sp>
        <p:nvSpPr>
          <p:cNvPr id="77828" name="Marcador de número de diapositiva 4">
            <a:extLst>
              <a:ext uri="{FF2B5EF4-FFF2-40B4-BE49-F238E27FC236}">
                <a16:creationId xmlns:a16="http://schemas.microsoft.com/office/drawing/2014/main" id="{443444C8-D63C-B693-3BA5-6D2307C7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FFEF00-D692-ED47-8DF7-5EFC23BFF1F3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charset="0"/>
                <a:sym typeface="Times New Roman"/>
              </a:rPr>
              <a:pPr marL="0" marR="0" lvl="0" indent="0" algn="r" defTabSz="9128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charset="0"/>
              <a:sym typeface="Times New Roman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7149B69-5A22-8FE6-60D1-C9726E89D6EA}"/>
              </a:ext>
            </a:extLst>
          </p:cNvPr>
          <p:cNvSpPr/>
          <p:nvPr/>
        </p:nvSpPr>
        <p:spPr>
          <a:xfrm>
            <a:off x="180432" y="3294688"/>
            <a:ext cx="3997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News Gothic MT"/>
                <a:ea typeface="+mn-ea"/>
                <a:cs typeface="Times New Roman"/>
                <a:sym typeface="Times New Roman"/>
              </a:rPr>
              <a:t>International Large Scale Projects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 MT"/>
              <a:ea typeface="+mn-ea"/>
              <a:cs typeface="Times New Roman"/>
              <a:sym typeface="Times New Roman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7E7826E-0839-64F6-2B9D-4DD0FE9DB2B2}"/>
              </a:ext>
            </a:extLst>
          </p:cNvPr>
          <p:cNvSpPr/>
          <p:nvPr/>
        </p:nvSpPr>
        <p:spPr>
          <a:xfrm>
            <a:off x="541534" y="4757014"/>
            <a:ext cx="5980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FAIR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E674AF2-3E4C-3CE5-E9B1-6F241039F5C8}"/>
              </a:ext>
            </a:extLst>
          </p:cNvPr>
          <p:cNvSpPr/>
          <p:nvPr/>
        </p:nvSpPr>
        <p:spPr>
          <a:xfrm>
            <a:off x="3364880" y="4661465"/>
            <a:ext cx="1009167" cy="787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defTabSz="404813" fontAlgn="base" hangingPunct="1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kumimoji="0" lang="en-GB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CepC</a:t>
            </a:r>
            <a:r>
              <a:rPr lang="en-GB" sz="1400" dirty="0">
                <a:solidFill>
                  <a:srgbClr val="FF6600"/>
                </a:solidFill>
                <a:latin typeface="News Gothic MT"/>
                <a:ea typeface="ＭＳ Ｐゴシック" charset="-128"/>
                <a:cs typeface="ＭＳ Ｐゴシック" charset="-128"/>
              </a:rPr>
              <a:t> </a:t>
            </a:r>
          </a:p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News Gothic MT"/>
              <a:ea typeface="ＭＳ Ｐゴシック" charset="-128"/>
              <a:cs typeface="ＭＳ Ｐゴシック" charset="-128"/>
              <a:sym typeface="Times New Roman"/>
            </a:endParaRPr>
          </a:p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News Gothic MT"/>
              <a:ea typeface="ＭＳ Ｐゴシック" charset="-128"/>
              <a:cs typeface="ＭＳ Ｐゴシック" charset="-128"/>
              <a:sym typeface="Times New Roman"/>
            </a:endParaRPr>
          </a:p>
        </p:txBody>
      </p:sp>
      <p:sp>
        <p:nvSpPr>
          <p:cNvPr id="19" name="Flecha a la derecha con muesca 18">
            <a:extLst>
              <a:ext uri="{FF2B5EF4-FFF2-40B4-BE49-F238E27FC236}">
                <a16:creationId xmlns:a16="http://schemas.microsoft.com/office/drawing/2014/main" id="{D22AA8E0-B485-6EF8-A078-B70473C95F8E}"/>
              </a:ext>
            </a:extLst>
          </p:cNvPr>
          <p:cNvSpPr/>
          <p:nvPr/>
        </p:nvSpPr>
        <p:spPr bwMode="auto">
          <a:xfrm>
            <a:off x="137780" y="3865646"/>
            <a:ext cx="11903739" cy="893808"/>
          </a:xfrm>
          <a:prstGeom prst="notchedRightArrow">
            <a:avLst>
              <a:gd name="adj1" fmla="val 50000"/>
              <a:gd name="adj2" fmla="val 3819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Times New Roman"/>
              <a:sym typeface="Times New Roman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31A8932-7C6C-B4A7-CE52-1D3516CF28AD}"/>
              </a:ext>
            </a:extLst>
          </p:cNvPr>
          <p:cNvSpPr/>
          <p:nvPr/>
        </p:nvSpPr>
        <p:spPr>
          <a:xfrm>
            <a:off x="428987" y="3738968"/>
            <a:ext cx="921501" cy="305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EPPSU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F327436-B6B1-3A8A-5BBA-DAF9040EEE65}"/>
              </a:ext>
            </a:extLst>
          </p:cNvPr>
          <p:cNvSpPr txBox="1"/>
          <p:nvPr/>
        </p:nvSpPr>
        <p:spPr>
          <a:xfrm>
            <a:off x="584569" y="5741930"/>
            <a:ext cx="1380759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LHC</a:t>
            </a:r>
          </a:p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ATF2</a:t>
            </a:r>
          </a:p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Super KEKB</a:t>
            </a:r>
          </a:p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lang="en-GB" sz="1400" b="1" dirty="0">
                <a:solidFill>
                  <a:srgbClr val="008000"/>
                </a:solidFill>
                <a:latin typeface="News Gothic MT"/>
                <a:ea typeface="ＭＳ Ｐゴシック" charset="-128"/>
                <a:cs typeface="ＭＳ Ｐゴシック" charset="-128"/>
              </a:rPr>
              <a:t>RHIC (2025)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ews Gothic MT"/>
              <a:ea typeface="ＭＳ Ｐゴシック" charset="-128"/>
              <a:cs typeface="ＭＳ Ｐゴシック" charset="-128"/>
              <a:sym typeface="Times New Roman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F1EE753-71EE-51BC-DB37-8BA93BC416CB}"/>
              </a:ext>
            </a:extLst>
          </p:cNvPr>
          <p:cNvSpPr txBox="1"/>
          <p:nvPr/>
        </p:nvSpPr>
        <p:spPr>
          <a:xfrm>
            <a:off x="9742013" y="4590641"/>
            <a:ext cx="989373" cy="529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FCC</a:t>
            </a:r>
            <a:r>
              <a:rPr lang="en-GB" sz="1400" b="1" dirty="0" err="1">
                <a:solidFill>
                  <a:srgbClr val="FF6600"/>
                </a:solidFill>
                <a:latin typeface="News Gothic MT"/>
                <a:ea typeface="ＭＳ Ｐゴシック" charset="-128"/>
                <a:cs typeface="ＭＳ Ｐゴシック" charset="-128"/>
              </a:rPr>
              <a:t>hh</a:t>
            </a:r>
            <a:r>
              <a:rPr lang="en-GB" sz="1400" b="1" dirty="0">
                <a:solidFill>
                  <a:srgbClr val="FF6600"/>
                </a:solidFill>
                <a:latin typeface="News Gothic MT"/>
                <a:ea typeface="ＭＳ Ｐゴシック" charset="-128"/>
                <a:cs typeface="ＭＳ Ｐゴシック" charset="-128"/>
              </a:rPr>
              <a:t> 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News Gothic MT"/>
              <a:ea typeface="ＭＳ Ｐゴシック" charset="-128"/>
              <a:cs typeface="ＭＳ Ｐゴシック" charset="-128"/>
              <a:sym typeface="Times New Roman"/>
            </a:endParaRPr>
          </a:p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14T Nb</a:t>
            </a:r>
            <a:r>
              <a:rPr kumimoji="0" lang="en-GB" sz="1200" i="0" u="none" strike="noStrike" kern="0" cap="none" spc="0" normalizeH="0" baseline="-2500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3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Tn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9293B704-842D-FA9F-CC7A-69070BC94E44}"/>
              </a:ext>
            </a:extLst>
          </p:cNvPr>
          <p:cNvSpPr/>
          <p:nvPr/>
        </p:nvSpPr>
        <p:spPr>
          <a:xfrm>
            <a:off x="3963418" y="4664282"/>
            <a:ext cx="1702152" cy="52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ILC</a:t>
            </a:r>
          </a:p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1.3GHz SC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F518729B-5AC0-DA44-A2EA-85ABAC0F4595}"/>
              </a:ext>
            </a:extLst>
          </p:cNvPr>
          <p:cNvSpPr/>
          <p:nvPr/>
        </p:nvSpPr>
        <p:spPr>
          <a:xfrm>
            <a:off x="541534" y="4543785"/>
            <a:ext cx="542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ESS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B6288CB-D980-8127-3782-7CDE35370EFE}"/>
              </a:ext>
            </a:extLst>
          </p:cNvPr>
          <p:cNvSpPr/>
          <p:nvPr/>
        </p:nvSpPr>
        <p:spPr>
          <a:xfrm>
            <a:off x="7199939" y="5419891"/>
            <a:ext cx="3453602" cy="1341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In operation</a:t>
            </a:r>
          </a:p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lang="en-GB" sz="1400" b="1" dirty="0">
                <a:solidFill>
                  <a:schemeClr val="accent4">
                    <a:lumMod val="75000"/>
                  </a:schemeClr>
                </a:solidFill>
                <a:latin typeface="News Gothic MT"/>
                <a:ea typeface="ＭＳ Ｐゴシック" charset="-128"/>
                <a:cs typeface="ＭＳ Ｐゴシック" charset="-128"/>
              </a:rPr>
              <a:t>Start operation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News Gothic MT"/>
              <a:ea typeface="ＭＳ Ｐゴシック" charset="-128"/>
              <a:cs typeface="ＭＳ Ｐゴシック" charset="-128"/>
              <a:sym typeface="Times New Roman"/>
            </a:endParaRPr>
          </a:p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In construction</a:t>
            </a:r>
          </a:p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Under study </a:t>
            </a:r>
            <a:r>
              <a:rPr lang="en-GB" sz="1400" b="1" dirty="0">
                <a:solidFill>
                  <a:srgbClr val="FF6600"/>
                </a:solidFill>
                <a:latin typeface="News Gothic MT"/>
                <a:ea typeface="ＭＳ Ｐゴシック" charset="-128"/>
                <a:cs typeface="ＭＳ Ｐゴシック" charset="-128"/>
              </a:rPr>
              <a:t>(start operation)</a:t>
            </a:r>
          </a:p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        (technology ready)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E0EA3F-29D0-5B61-FE55-4AC751CD6188}"/>
              </a:ext>
            </a:extLst>
          </p:cNvPr>
          <p:cNvSpPr/>
          <p:nvPr/>
        </p:nvSpPr>
        <p:spPr>
          <a:xfrm>
            <a:off x="5164563" y="4688352"/>
            <a:ext cx="12728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kumimoji="0" lang="en-GB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FCCee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News Gothic MT"/>
              <a:ea typeface="ＭＳ Ｐゴシック" charset="-128"/>
              <a:cs typeface="ＭＳ Ｐゴシック" charset="-128"/>
              <a:sym typeface="Times New Roman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D94579-EA33-D6D5-73FB-0821C744BDC1}"/>
              </a:ext>
            </a:extLst>
          </p:cNvPr>
          <p:cNvSpPr/>
          <p:nvPr/>
        </p:nvSpPr>
        <p:spPr>
          <a:xfrm>
            <a:off x="526475" y="5004230"/>
            <a:ext cx="6615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LBNF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18579B"/>
              </a:solidFill>
              <a:effectLst/>
              <a:uLnTx/>
              <a:uFillTx/>
              <a:latin typeface="News Gothic MT"/>
              <a:ea typeface="+mn-ea"/>
              <a:cs typeface="Times New Roman"/>
              <a:sym typeface="Times New Roman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B1433E8-A316-AE54-FD6A-C93C1301A9BD}"/>
              </a:ext>
            </a:extLst>
          </p:cNvPr>
          <p:cNvSpPr/>
          <p:nvPr/>
        </p:nvSpPr>
        <p:spPr>
          <a:xfrm>
            <a:off x="5189316" y="5066801"/>
            <a:ext cx="1829946" cy="52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CLIC</a:t>
            </a:r>
          </a:p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12 GHz NCRF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70AD9BA-17E1-40DA-3C20-B3841DD60691}"/>
              </a:ext>
            </a:extLst>
          </p:cNvPr>
          <p:cNvSpPr/>
          <p:nvPr/>
        </p:nvSpPr>
        <p:spPr>
          <a:xfrm>
            <a:off x="4533645" y="696553"/>
            <a:ext cx="2799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An uncompleted view ...</a:t>
            </a:r>
          </a:p>
        </p:txBody>
      </p:sp>
      <p:pic>
        <p:nvPicPr>
          <p:cNvPr id="77824" name="Image 77823">
            <a:extLst>
              <a:ext uri="{FF2B5EF4-FFF2-40B4-BE49-F238E27FC236}">
                <a16:creationId xmlns:a16="http://schemas.microsoft.com/office/drawing/2014/main" id="{CB046651-A092-1EC9-3764-DED6FD0B2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01283" y="868925"/>
            <a:ext cx="1211614" cy="2407956"/>
          </a:xfrm>
          <a:prstGeom prst="rect">
            <a:avLst/>
          </a:prstGeom>
        </p:spPr>
      </p:pic>
      <p:pic>
        <p:nvPicPr>
          <p:cNvPr id="77827" name="Image 77826">
            <a:extLst>
              <a:ext uri="{FF2B5EF4-FFF2-40B4-BE49-F238E27FC236}">
                <a16:creationId xmlns:a16="http://schemas.microsoft.com/office/drawing/2014/main" id="{631F898A-7F91-6BAC-2F72-7CACFA322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11" y="976836"/>
            <a:ext cx="3517515" cy="1451329"/>
          </a:xfrm>
          <a:prstGeom prst="rect">
            <a:avLst/>
          </a:prstGeom>
        </p:spPr>
      </p:pic>
      <p:pic>
        <p:nvPicPr>
          <p:cNvPr id="77829" name="Image 77828">
            <a:extLst>
              <a:ext uri="{FF2B5EF4-FFF2-40B4-BE49-F238E27FC236}">
                <a16:creationId xmlns:a16="http://schemas.microsoft.com/office/drawing/2014/main" id="{E24178AD-E595-508E-072F-FECDCFBDE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137" y="2281148"/>
            <a:ext cx="1805979" cy="1013540"/>
          </a:xfrm>
          <a:prstGeom prst="rect">
            <a:avLst/>
          </a:prstGeom>
        </p:spPr>
      </p:pic>
      <p:pic>
        <p:nvPicPr>
          <p:cNvPr id="77830" name="Image 77829">
            <a:extLst>
              <a:ext uri="{FF2B5EF4-FFF2-40B4-BE49-F238E27FC236}">
                <a16:creationId xmlns:a16="http://schemas.microsoft.com/office/drawing/2014/main" id="{517C8F70-4597-10B7-76F4-D86848293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9009" y="2428167"/>
            <a:ext cx="1594681" cy="790801"/>
          </a:xfrm>
          <a:prstGeom prst="rect">
            <a:avLst/>
          </a:prstGeom>
        </p:spPr>
      </p:pic>
      <p:pic>
        <p:nvPicPr>
          <p:cNvPr id="77832" name="Image 77831">
            <a:extLst>
              <a:ext uri="{FF2B5EF4-FFF2-40B4-BE49-F238E27FC236}">
                <a16:creationId xmlns:a16="http://schemas.microsoft.com/office/drawing/2014/main" id="{3B5EE0A3-1B81-1BE8-3AC5-4072939A87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5339" y="1083111"/>
            <a:ext cx="2391401" cy="2528812"/>
          </a:xfrm>
          <a:prstGeom prst="rect">
            <a:avLst/>
          </a:prstGeom>
        </p:spPr>
      </p:pic>
      <p:pic>
        <p:nvPicPr>
          <p:cNvPr id="77831" name="Image 77830">
            <a:extLst>
              <a:ext uri="{FF2B5EF4-FFF2-40B4-BE49-F238E27FC236}">
                <a16:creationId xmlns:a16="http://schemas.microsoft.com/office/drawing/2014/main" id="{67C0BEAE-A08D-3050-B993-DB51D70DC6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2017" y="2887374"/>
            <a:ext cx="3926979" cy="867833"/>
          </a:xfrm>
          <a:prstGeom prst="rect">
            <a:avLst/>
          </a:prstGeom>
        </p:spPr>
      </p:pic>
      <p:pic>
        <p:nvPicPr>
          <p:cNvPr id="3" name="Image 2" descr="X-Band.png">
            <a:extLst>
              <a:ext uri="{FF2B5EF4-FFF2-40B4-BE49-F238E27FC236}">
                <a16:creationId xmlns:a16="http://schemas.microsoft.com/office/drawing/2014/main" id="{B5663305-92FF-454B-0DC0-A92BF3EFDE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909" y="2675235"/>
            <a:ext cx="1125240" cy="543728"/>
          </a:xfrm>
          <a:prstGeom prst="rect">
            <a:avLst/>
          </a:prstGeom>
        </p:spPr>
      </p:pic>
      <p:pic>
        <p:nvPicPr>
          <p:cNvPr id="5" name="Image 4" descr="CCsup5_09_11.jpg">
            <a:extLst>
              <a:ext uri="{FF2B5EF4-FFF2-40B4-BE49-F238E27FC236}">
                <a16:creationId xmlns:a16="http://schemas.microsoft.com/office/drawing/2014/main" id="{5AFE17E0-5465-AEB5-8F4C-87486204F5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645" y="2481093"/>
            <a:ext cx="2460422" cy="737870"/>
          </a:xfrm>
          <a:prstGeom prst="rect">
            <a:avLst/>
          </a:prstGeom>
        </p:spPr>
      </p:pic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5F835766-5749-72B9-8D50-5F4E1D4C40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32373"/>
              </p:ext>
            </p:extLst>
          </p:nvPr>
        </p:nvGraphicFramePr>
        <p:xfrm>
          <a:off x="428987" y="4172993"/>
          <a:ext cx="11100548" cy="296722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924583">
                  <a:extLst>
                    <a:ext uri="{9D8B030D-6E8A-4147-A177-3AD203B41FA5}">
                      <a16:colId xmlns:a16="http://schemas.microsoft.com/office/drawing/2014/main" val="1172753882"/>
                    </a:ext>
                  </a:extLst>
                </a:gridCol>
                <a:gridCol w="924583">
                  <a:extLst>
                    <a:ext uri="{9D8B030D-6E8A-4147-A177-3AD203B41FA5}">
                      <a16:colId xmlns:a16="http://schemas.microsoft.com/office/drawing/2014/main" val="4232045828"/>
                    </a:ext>
                  </a:extLst>
                </a:gridCol>
                <a:gridCol w="930135">
                  <a:extLst>
                    <a:ext uri="{9D8B030D-6E8A-4147-A177-3AD203B41FA5}">
                      <a16:colId xmlns:a16="http://schemas.microsoft.com/office/drawing/2014/main" val="2928064820"/>
                    </a:ext>
                  </a:extLst>
                </a:gridCol>
                <a:gridCol w="924583">
                  <a:extLst>
                    <a:ext uri="{9D8B030D-6E8A-4147-A177-3AD203B41FA5}">
                      <a16:colId xmlns:a16="http://schemas.microsoft.com/office/drawing/2014/main" val="2320375561"/>
                    </a:ext>
                  </a:extLst>
                </a:gridCol>
                <a:gridCol w="924583">
                  <a:extLst>
                    <a:ext uri="{9D8B030D-6E8A-4147-A177-3AD203B41FA5}">
                      <a16:colId xmlns:a16="http://schemas.microsoft.com/office/drawing/2014/main" val="3439462229"/>
                    </a:ext>
                  </a:extLst>
                </a:gridCol>
                <a:gridCol w="924583">
                  <a:extLst>
                    <a:ext uri="{9D8B030D-6E8A-4147-A177-3AD203B41FA5}">
                      <a16:colId xmlns:a16="http://schemas.microsoft.com/office/drawing/2014/main" val="2309582336"/>
                    </a:ext>
                  </a:extLst>
                </a:gridCol>
                <a:gridCol w="924583">
                  <a:extLst>
                    <a:ext uri="{9D8B030D-6E8A-4147-A177-3AD203B41FA5}">
                      <a16:colId xmlns:a16="http://schemas.microsoft.com/office/drawing/2014/main" val="4283937737"/>
                    </a:ext>
                  </a:extLst>
                </a:gridCol>
                <a:gridCol w="924583">
                  <a:extLst>
                    <a:ext uri="{9D8B030D-6E8A-4147-A177-3AD203B41FA5}">
                      <a16:colId xmlns:a16="http://schemas.microsoft.com/office/drawing/2014/main" val="3068876795"/>
                    </a:ext>
                  </a:extLst>
                </a:gridCol>
                <a:gridCol w="924583">
                  <a:extLst>
                    <a:ext uri="{9D8B030D-6E8A-4147-A177-3AD203B41FA5}">
                      <a16:colId xmlns:a16="http://schemas.microsoft.com/office/drawing/2014/main" val="2945159973"/>
                    </a:ext>
                  </a:extLst>
                </a:gridCol>
                <a:gridCol w="924583">
                  <a:extLst>
                    <a:ext uri="{9D8B030D-6E8A-4147-A177-3AD203B41FA5}">
                      <a16:colId xmlns:a16="http://schemas.microsoft.com/office/drawing/2014/main" val="4114518425"/>
                    </a:ext>
                  </a:extLst>
                </a:gridCol>
                <a:gridCol w="924583">
                  <a:extLst>
                    <a:ext uri="{9D8B030D-6E8A-4147-A177-3AD203B41FA5}">
                      <a16:colId xmlns:a16="http://schemas.microsoft.com/office/drawing/2014/main" val="1322096357"/>
                    </a:ext>
                  </a:extLst>
                </a:gridCol>
                <a:gridCol w="924583">
                  <a:extLst>
                    <a:ext uri="{9D8B030D-6E8A-4147-A177-3AD203B41FA5}">
                      <a16:colId xmlns:a16="http://schemas.microsoft.com/office/drawing/2014/main" val="3150019804"/>
                    </a:ext>
                  </a:extLst>
                </a:gridCol>
              </a:tblGrid>
              <a:tr h="296722"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2020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2025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2030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2035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2040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2045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2050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2055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2060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2065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2070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2075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715598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26045B5-1111-9F6A-2A15-54C1DC850926}"/>
              </a:ext>
            </a:extLst>
          </p:cNvPr>
          <p:cNvSpPr txBox="1"/>
          <p:nvPr/>
        </p:nvSpPr>
        <p:spPr>
          <a:xfrm>
            <a:off x="7039160" y="4613000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5875" lvl="0" defTabSz="404813" fontAlgn="base" hangingPunct="1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lang="en-GB" sz="1400" b="1" dirty="0" err="1">
                <a:solidFill>
                  <a:srgbClr val="FF6600"/>
                </a:solidFill>
                <a:latin typeface="News Gothic MT"/>
                <a:ea typeface="ＭＳ Ｐゴシック" charset="-128"/>
                <a:cs typeface="ＭＳ Ｐゴシック" charset="-128"/>
              </a:rPr>
              <a:t>SppC</a:t>
            </a:r>
            <a:endParaRPr lang="en-GB" sz="1400" b="1" dirty="0">
              <a:solidFill>
                <a:srgbClr val="FF6600"/>
              </a:solidFill>
              <a:latin typeface="News Gothic M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0BDB598-685B-596E-EF74-2522B6EB678E}"/>
              </a:ext>
            </a:extLst>
          </p:cNvPr>
          <p:cNvSpPr/>
          <p:nvPr/>
        </p:nvSpPr>
        <p:spPr>
          <a:xfrm>
            <a:off x="10080796" y="5141444"/>
            <a:ext cx="1272848" cy="52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kumimoji="0" lang="en-GB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FCCeh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News Gothic MT"/>
              <a:ea typeface="ＭＳ Ｐゴシック" charset="-128"/>
              <a:cs typeface="ＭＳ Ｐゴシック" charset="-128"/>
              <a:sym typeface="Times New Roman"/>
            </a:endParaRPr>
          </a:p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lang="fr-FR" sz="1200" dirty="0">
                <a:solidFill>
                  <a:srgbClr val="FF6600"/>
                </a:solidFill>
                <a:latin typeface="News Gothic MT"/>
                <a:ea typeface="ＭＳ Ｐゴシック" charset="-128"/>
                <a:cs typeface="ＭＳ Ｐゴシック" charset="-128"/>
              </a:rPr>
              <a:t>ERL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News Gothic MT"/>
              <a:ea typeface="ＭＳ Ｐゴシック" charset="-128"/>
              <a:cs typeface="ＭＳ Ｐゴシック" charset="-128"/>
              <a:sym typeface="Times New Roman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A86255-9AEA-4761-1A9C-909786AF658A}"/>
              </a:ext>
            </a:extLst>
          </p:cNvPr>
          <p:cNvSpPr/>
          <p:nvPr/>
        </p:nvSpPr>
        <p:spPr>
          <a:xfrm>
            <a:off x="5694932" y="5533505"/>
            <a:ext cx="657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3"/>
                </a:solidFill>
                <a:latin typeface="Symbol" pitchFamily="2" charset="2"/>
                <a:ea typeface="Arial"/>
                <a:cs typeface="Arial"/>
                <a:sym typeface="Arial"/>
              </a:rPr>
              <a:t>m</a:t>
            </a:r>
            <a:r>
              <a:rPr lang="en-US" b="1" baseline="30000" dirty="0" err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en-US" b="1" dirty="0" err="1">
                <a:solidFill>
                  <a:schemeClr val="accent3"/>
                </a:solidFill>
                <a:latin typeface="Symbol" pitchFamily="2" charset="2"/>
                <a:ea typeface="Arial"/>
                <a:cs typeface="Arial"/>
                <a:sym typeface="Arial"/>
              </a:rPr>
              <a:t>m</a:t>
            </a:r>
            <a:r>
              <a:rPr lang="en-US" b="1" baseline="30000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lang="en-US" b="1" dirty="0">
              <a:solidFill>
                <a:schemeClr val="accent3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D26C0DB-25EF-55E2-05B1-E5646704434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6667" t="27926" r="6333" b="38000"/>
          <a:stretch/>
        </p:blipFill>
        <p:spPr>
          <a:xfrm>
            <a:off x="8736941" y="1134403"/>
            <a:ext cx="1121071" cy="5807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1770927-D2FC-C70D-715D-A0F810FE9B6C}"/>
              </a:ext>
            </a:extLst>
          </p:cNvPr>
          <p:cNvSpPr/>
          <p:nvPr/>
        </p:nvSpPr>
        <p:spPr>
          <a:xfrm>
            <a:off x="1517909" y="3756055"/>
            <a:ext cx="7986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C00000">
                    <a:lumMod val="75000"/>
                  </a:srgbClr>
                </a:solidFill>
                <a:latin typeface="News Gothic MT"/>
                <a:ea typeface="ＭＳ Ｐゴシック" charset="-128"/>
                <a:cs typeface="ＭＳ Ｐゴシック" charset="-128"/>
              </a:rPr>
              <a:t>EPPSU</a:t>
            </a:r>
            <a:endParaRPr lang="fr-FR" dirty="0"/>
          </a:p>
        </p:txBody>
      </p:sp>
      <p:sp>
        <p:nvSpPr>
          <p:cNvPr id="7" name="Rectángulo 21">
            <a:extLst>
              <a:ext uri="{FF2B5EF4-FFF2-40B4-BE49-F238E27FC236}">
                <a16:creationId xmlns:a16="http://schemas.microsoft.com/office/drawing/2014/main" id="{E592B0D6-2820-7CAC-0656-A462986C3F40}"/>
              </a:ext>
            </a:extLst>
          </p:cNvPr>
          <p:cNvSpPr/>
          <p:nvPr/>
        </p:nvSpPr>
        <p:spPr>
          <a:xfrm>
            <a:off x="513166" y="5221289"/>
            <a:ext cx="1719175" cy="528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HL-LHC</a:t>
            </a:r>
          </a:p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12T Nb</a:t>
            </a:r>
            <a:r>
              <a:rPr kumimoji="0" lang="en-GB" sz="1200" i="0" u="none" strike="noStrike" kern="0" cap="none" spc="0" normalizeH="0" baseline="-25000" noProof="0" dirty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3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rgbClr val="18579B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Tn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C83D70-0F7F-3EE5-817F-2ED340ABAF6D}"/>
              </a:ext>
            </a:extLst>
          </p:cNvPr>
          <p:cNvSpPr/>
          <p:nvPr/>
        </p:nvSpPr>
        <p:spPr>
          <a:xfrm>
            <a:off x="1534443" y="4590641"/>
            <a:ext cx="5851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lang="en-GB" sz="1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News Gothic MT"/>
                <a:ea typeface="ＭＳ Ｐゴシック" charset="-128"/>
                <a:cs typeface="ＭＳ Ｐゴシック" charset="-128"/>
              </a:rPr>
              <a:t>EI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C</a:t>
            </a:r>
          </a:p>
        </p:txBody>
      </p:sp>
      <p:sp>
        <p:nvSpPr>
          <p:cNvPr id="14" name="Rectángulo 21">
            <a:extLst>
              <a:ext uri="{FF2B5EF4-FFF2-40B4-BE49-F238E27FC236}">
                <a16:creationId xmlns:a16="http://schemas.microsoft.com/office/drawing/2014/main" id="{6FEAAD0E-EB0E-6719-F686-4F47EB39E9B4}"/>
              </a:ext>
            </a:extLst>
          </p:cNvPr>
          <p:cNvSpPr/>
          <p:nvPr/>
        </p:nvSpPr>
        <p:spPr>
          <a:xfrm>
            <a:off x="2268154" y="5123760"/>
            <a:ext cx="1719175" cy="528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HL-LHC</a:t>
            </a:r>
          </a:p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12T Nb</a:t>
            </a:r>
            <a:r>
              <a:rPr kumimoji="0" lang="en-GB" sz="1200" i="0" u="none" strike="noStrike" kern="0" cap="none" spc="0" normalizeH="0" baseline="-2500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3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Tn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EA74B1-89FF-3244-B96B-2FDE5A93FF7B}"/>
              </a:ext>
            </a:extLst>
          </p:cNvPr>
          <p:cNvSpPr/>
          <p:nvPr/>
        </p:nvSpPr>
        <p:spPr>
          <a:xfrm>
            <a:off x="3416349" y="5191241"/>
            <a:ext cx="5851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lang="en-GB" sz="1400" b="1" dirty="0">
                <a:solidFill>
                  <a:schemeClr val="accent4">
                    <a:lumMod val="75000"/>
                  </a:schemeClr>
                </a:solidFill>
                <a:latin typeface="News Gothic MT"/>
                <a:ea typeface="ＭＳ Ｐゴシック" charset="-128"/>
                <a:cs typeface="ＭＳ Ｐゴシック" charset="-128"/>
              </a:rPr>
              <a:t>EI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C</a:t>
            </a:r>
          </a:p>
        </p:txBody>
      </p: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0D390AE9-3760-2126-6CEB-BD65CC927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>
                <a:solidFill>
                  <a:prstClr val="white"/>
                </a:solidFill>
                <a:latin typeface="News Gothic MT"/>
              </a:rPr>
              <a:t>19 </a:t>
            </a:r>
            <a:r>
              <a:rPr lang="fr-FR" dirty="0" err="1">
                <a:solidFill>
                  <a:prstClr val="white"/>
                </a:solidFill>
                <a:latin typeface="News Gothic MT"/>
              </a:rPr>
              <a:t>September</a:t>
            </a:r>
            <a:r>
              <a:rPr lang="fr-FR" dirty="0">
                <a:solidFill>
                  <a:prstClr val="white"/>
                </a:solidFill>
                <a:latin typeface="News Gothic MT"/>
              </a:rPr>
              <a:t> 2024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77BC91-2949-416F-2305-AE53B7C932E7}"/>
              </a:ext>
            </a:extLst>
          </p:cNvPr>
          <p:cNvSpPr txBox="1"/>
          <p:nvPr/>
        </p:nvSpPr>
        <p:spPr>
          <a:xfrm>
            <a:off x="4374047" y="5396519"/>
            <a:ext cx="6964324" cy="52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lang="en-GB" sz="1400" b="1" dirty="0">
                <a:solidFill>
                  <a:srgbClr val="FF6600"/>
                </a:solidFill>
                <a:latin typeface="News Gothic MT"/>
                <a:ea typeface="ＭＳ Ｐゴシック" charset="-128"/>
                <a:cs typeface="ＭＳ Ｐゴシック" charset="-128"/>
              </a:rPr>
              <a:t>C3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News Gothic MT"/>
              <a:ea typeface="ＭＳ Ｐゴシック" charset="-128"/>
              <a:cs typeface="ＭＳ Ｐゴシック" charset="-128"/>
              <a:sym typeface="Times New Roman"/>
            </a:endParaRPr>
          </a:p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lang="en-GB" sz="1200" dirty="0">
                <a:solidFill>
                  <a:srgbClr val="FF6600"/>
                </a:solidFill>
                <a:latin typeface="News Gothic MT"/>
                <a:ea typeface="ＭＳ Ｐゴシック" charset="-128"/>
                <a:cs typeface="ＭＳ Ｐゴシック" charset="-128"/>
              </a:rPr>
              <a:t>Cool Copper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News Gothic MT"/>
              <a:ea typeface="ＭＳ Ｐゴシック" charset="-128"/>
              <a:cs typeface="ＭＳ Ｐゴシック" charset="-128"/>
              <a:sym typeface="Times New Roman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4C168D6-FF31-1156-46F7-B4CBA7128300}"/>
              </a:ext>
            </a:extLst>
          </p:cNvPr>
          <p:cNvSpPr/>
          <p:nvPr/>
        </p:nvSpPr>
        <p:spPr>
          <a:xfrm>
            <a:off x="5124109" y="4724790"/>
            <a:ext cx="879080" cy="279440"/>
          </a:xfrm>
          <a:prstGeom prst="ellipse">
            <a:avLst/>
          </a:prstGeom>
          <a:noFill/>
          <a:ln w="25400">
            <a:solidFill>
              <a:srgbClr val="EB562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79432B9-24AE-F3C1-6AF3-6B6219EBBA95}"/>
              </a:ext>
            </a:extLst>
          </p:cNvPr>
          <p:cNvSpPr/>
          <p:nvPr/>
        </p:nvSpPr>
        <p:spPr>
          <a:xfrm>
            <a:off x="3381205" y="4661465"/>
            <a:ext cx="606123" cy="326748"/>
          </a:xfrm>
          <a:prstGeom prst="ellipse">
            <a:avLst/>
          </a:prstGeom>
          <a:noFill/>
          <a:ln w="25400">
            <a:solidFill>
              <a:srgbClr val="EB562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E4F747A-E0FE-FDD8-6598-D6C8476AB72A}"/>
              </a:ext>
            </a:extLst>
          </p:cNvPr>
          <p:cNvSpPr/>
          <p:nvPr/>
        </p:nvSpPr>
        <p:spPr>
          <a:xfrm>
            <a:off x="4030420" y="4688352"/>
            <a:ext cx="357852" cy="272728"/>
          </a:xfrm>
          <a:prstGeom prst="ellipse">
            <a:avLst/>
          </a:prstGeom>
          <a:noFill/>
          <a:ln w="25400">
            <a:solidFill>
              <a:srgbClr val="EB562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5F62F75-FDED-D7F5-0999-04021C74510A}"/>
              </a:ext>
            </a:extLst>
          </p:cNvPr>
          <p:cNvSpPr/>
          <p:nvPr/>
        </p:nvSpPr>
        <p:spPr>
          <a:xfrm>
            <a:off x="5170238" y="5077889"/>
            <a:ext cx="665785" cy="279440"/>
          </a:xfrm>
          <a:prstGeom prst="ellipse">
            <a:avLst/>
          </a:prstGeom>
          <a:noFill/>
          <a:ln w="25400">
            <a:solidFill>
              <a:srgbClr val="EB562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9FA0FE3-62F8-2254-F856-D981446C0BA9}"/>
              </a:ext>
            </a:extLst>
          </p:cNvPr>
          <p:cNvSpPr/>
          <p:nvPr/>
        </p:nvSpPr>
        <p:spPr>
          <a:xfrm>
            <a:off x="7332984" y="6498588"/>
            <a:ext cx="300534" cy="212687"/>
          </a:xfrm>
          <a:prstGeom prst="ellipse">
            <a:avLst/>
          </a:prstGeom>
          <a:noFill/>
          <a:ln w="25400">
            <a:solidFill>
              <a:srgbClr val="EB562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5CFFA-A773-BE38-4A51-433D646F6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53F04BA-A760-AE84-6C65-06ECD3015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035" y="1277688"/>
            <a:ext cx="2910783" cy="1941275"/>
          </a:xfrm>
          <a:prstGeom prst="rect">
            <a:avLst/>
          </a:prstGeom>
        </p:spPr>
      </p:pic>
      <p:sp>
        <p:nvSpPr>
          <p:cNvPr id="77825" name="Rectangle 2">
            <a:extLst>
              <a:ext uri="{FF2B5EF4-FFF2-40B4-BE49-F238E27FC236}">
                <a16:creationId xmlns:a16="http://schemas.microsoft.com/office/drawing/2014/main" id="{C2261F3A-22BB-D555-8E3B-81A007BAC2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4222" y="-116541"/>
            <a:ext cx="11658567" cy="732447"/>
          </a:xfrm>
        </p:spPr>
        <p:txBody>
          <a:bodyPr lIns="0" tIns="0" rIns="0" bIns="0"/>
          <a:lstStyle/>
          <a:p>
            <a:pPr marL="193675" indent="-193675" algn="l" defTabSz="404813" eaLnBrk="1" hangingPunct="1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2800" b="1" dirty="0">
                <a:latin typeface="Arial" charset="0"/>
                <a:ea typeface="ＭＳ Ｐゴシック" charset="0"/>
                <a:cs typeface="ＭＳ Ｐゴシック" charset="0"/>
              </a:rPr>
              <a:t>Present and Future Large Accelerator projects</a:t>
            </a:r>
          </a:p>
        </p:txBody>
      </p:sp>
      <p:sp>
        <p:nvSpPr>
          <p:cNvPr id="77828" name="Marcador de número de diapositiva 4">
            <a:extLst>
              <a:ext uri="{FF2B5EF4-FFF2-40B4-BE49-F238E27FC236}">
                <a16:creationId xmlns:a16="http://schemas.microsoft.com/office/drawing/2014/main" id="{F08F5F43-4DEB-520A-C951-03E8ADDEF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FFEF00-D692-ED47-8DF7-5EFC23BFF1F3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MS PGothic" charset="0"/>
                <a:sym typeface="Times New Roman"/>
              </a:rPr>
              <a:pPr marL="0" marR="0" lvl="0" indent="0" algn="r" defTabSz="9128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MS PGothic" charset="0"/>
              <a:sym typeface="Times New Roman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DD4E3BB-E55D-D123-8581-D1BDE2646604}"/>
              </a:ext>
            </a:extLst>
          </p:cNvPr>
          <p:cNvSpPr/>
          <p:nvPr/>
        </p:nvSpPr>
        <p:spPr>
          <a:xfrm>
            <a:off x="180432" y="3294688"/>
            <a:ext cx="3997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News Gothic MT"/>
                <a:ea typeface="+mn-ea"/>
                <a:cs typeface="Times New Roman"/>
                <a:sym typeface="Times New Roman"/>
              </a:rPr>
              <a:t>International Large Scale Projects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ws Gothic MT"/>
              <a:ea typeface="+mn-ea"/>
              <a:cs typeface="Times New Roman"/>
              <a:sym typeface="Times New Roman"/>
            </a:endParaRPr>
          </a:p>
        </p:txBody>
      </p:sp>
      <p:sp>
        <p:nvSpPr>
          <p:cNvPr id="19" name="Flecha a la derecha con muesca 18">
            <a:extLst>
              <a:ext uri="{FF2B5EF4-FFF2-40B4-BE49-F238E27FC236}">
                <a16:creationId xmlns:a16="http://schemas.microsoft.com/office/drawing/2014/main" id="{9E342CFC-96EE-7B19-34CF-CF0AF76BCDDF}"/>
              </a:ext>
            </a:extLst>
          </p:cNvPr>
          <p:cNvSpPr/>
          <p:nvPr/>
        </p:nvSpPr>
        <p:spPr bwMode="auto">
          <a:xfrm>
            <a:off x="137780" y="3865646"/>
            <a:ext cx="11903739" cy="893808"/>
          </a:xfrm>
          <a:prstGeom prst="notchedRightArrow">
            <a:avLst>
              <a:gd name="adj1" fmla="val 50000"/>
              <a:gd name="adj2" fmla="val 3819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Times New Roman"/>
              <a:sym typeface="Times New Roman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D8EB7BF-6A3F-4FF2-BE44-DED44A11D9B2}"/>
              </a:ext>
            </a:extLst>
          </p:cNvPr>
          <p:cNvSpPr/>
          <p:nvPr/>
        </p:nvSpPr>
        <p:spPr>
          <a:xfrm>
            <a:off x="428987" y="3738968"/>
            <a:ext cx="921501" cy="305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EPPSU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1C9B5F5-3D49-5054-86EF-E722A09F677F}"/>
              </a:ext>
            </a:extLst>
          </p:cNvPr>
          <p:cNvSpPr/>
          <p:nvPr/>
        </p:nvSpPr>
        <p:spPr>
          <a:xfrm>
            <a:off x="4533645" y="696553"/>
            <a:ext cx="2799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875" marR="0" lvl="0" indent="0" algn="l" defTabSz="404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Pct val="70000"/>
              <a:buFontTx/>
              <a:buNone/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  <a:tab pos="6562725" algn="l"/>
                <a:tab pos="7219950" algn="l"/>
                <a:tab pos="7875588" algn="l"/>
                <a:tab pos="8531225" algn="l"/>
              </a:tabLst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An uncompleted view ...</a:t>
            </a:r>
          </a:p>
        </p:txBody>
      </p:sp>
      <p:pic>
        <p:nvPicPr>
          <p:cNvPr id="77824" name="Image 77823">
            <a:extLst>
              <a:ext uri="{FF2B5EF4-FFF2-40B4-BE49-F238E27FC236}">
                <a16:creationId xmlns:a16="http://schemas.microsoft.com/office/drawing/2014/main" id="{E59BD7CA-C5C2-3B7F-6F3F-C39AA2DC0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01283" y="868925"/>
            <a:ext cx="1211614" cy="2407956"/>
          </a:xfrm>
          <a:prstGeom prst="rect">
            <a:avLst/>
          </a:prstGeom>
        </p:spPr>
      </p:pic>
      <p:pic>
        <p:nvPicPr>
          <p:cNvPr id="77827" name="Image 77826">
            <a:extLst>
              <a:ext uri="{FF2B5EF4-FFF2-40B4-BE49-F238E27FC236}">
                <a16:creationId xmlns:a16="http://schemas.microsoft.com/office/drawing/2014/main" id="{A3B44F96-A8CA-36A0-BD88-8C933A716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11" y="976836"/>
            <a:ext cx="3517515" cy="1451329"/>
          </a:xfrm>
          <a:prstGeom prst="rect">
            <a:avLst/>
          </a:prstGeom>
        </p:spPr>
      </p:pic>
      <p:pic>
        <p:nvPicPr>
          <p:cNvPr id="77829" name="Image 77828">
            <a:extLst>
              <a:ext uri="{FF2B5EF4-FFF2-40B4-BE49-F238E27FC236}">
                <a16:creationId xmlns:a16="http://schemas.microsoft.com/office/drawing/2014/main" id="{0F5C5BCA-B43F-EC2A-9930-B5FC6863D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137" y="2281148"/>
            <a:ext cx="1805979" cy="1013540"/>
          </a:xfrm>
          <a:prstGeom prst="rect">
            <a:avLst/>
          </a:prstGeom>
        </p:spPr>
      </p:pic>
      <p:pic>
        <p:nvPicPr>
          <p:cNvPr id="77830" name="Image 77829">
            <a:extLst>
              <a:ext uri="{FF2B5EF4-FFF2-40B4-BE49-F238E27FC236}">
                <a16:creationId xmlns:a16="http://schemas.microsoft.com/office/drawing/2014/main" id="{7694B9AC-6627-99AF-04D9-1659833670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9009" y="2428167"/>
            <a:ext cx="1594681" cy="790801"/>
          </a:xfrm>
          <a:prstGeom prst="rect">
            <a:avLst/>
          </a:prstGeom>
        </p:spPr>
      </p:pic>
      <p:pic>
        <p:nvPicPr>
          <p:cNvPr id="77832" name="Image 77831">
            <a:extLst>
              <a:ext uri="{FF2B5EF4-FFF2-40B4-BE49-F238E27FC236}">
                <a16:creationId xmlns:a16="http://schemas.microsoft.com/office/drawing/2014/main" id="{90ED1A1E-34C6-BE45-376C-B665A550ED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5339" y="1083111"/>
            <a:ext cx="2391401" cy="2528812"/>
          </a:xfrm>
          <a:prstGeom prst="rect">
            <a:avLst/>
          </a:prstGeom>
        </p:spPr>
      </p:pic>
      <p:pic>
        <p:nvPicPr>
          <p:cNvPr id="77831" name="Image 77830">
            <a:extLst>
              <a:ext uri="{FF2B5EF4-FFF2-40B4-BE49-F238E27FC236}">
                <a16:creationId xmlns:a16="http://schemas.microsoft.com/office/drawing/2014/main" id="{7D5A11DB-7016-17BA-F674-631B53D71B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2017" y="2887374"/>
            <a:ext cx="3926979" cy="867833"/>
          </a:xfrm>
          <a:prstGeom prst="rect">
            <a:avLst/>
          </a:prstGeom>
        </p:spPr>
      </p:pic>
      <p:pic>
        <p:nvPicPr>
          <p:cNvPr id="3" name="Image 2" descr="X-Band.png">
            <a:extLst>
              <a:ext uri="{FF2B5EF4-FFF2-40B4-BE49-F238E27FC236}">
                <a16:creationId xmlns:a16="http://schemas.microsoft.com/office/drawing/2014/main" id="{53B24527-C7FA-2818-5B97-D9D5010CF3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909" y="2675235"/>
            <a:ext cx="1125240" cy="543728"/>
          </a:xfrm>
          <a:prstGeom prst="rect">
            <a:avLst/>
          </a:prstGeom>
        </p:spPr>
      </p:pic>
      <p:pic>
        <p:nvPicPr>
          <p:cNvPr id="5" name="Image 4" descr="CCsup5_09_11.jpg">
            <a:extLst>
              <a:ext uri="{FF2B5EF4-FFF2-40B4-BE49-F238E27FC236}">
                <a16:creationId xmlns:a16="http://schemas.microsoft.com/office/drawing/2014/main" id="{4AD035D8-20DB-28DB-D7ED-94796AB833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645" y="2481093"/>
            <a:ext cx="2460422" cy="737870"/>
          </a:xfrm>
          <a:prstGeom prst="rect">
            <a:avLst/>
          </a:prstGeom>
        </p:spPr>
      </p:pic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7422A222-F21C-2E66-0E2D-C4F59250FB0A}"/>
              </a:ext>
            </a:extLst>
          </p:cNvPr>
          <p:cNvGraphicFramePr>
            <a:graphicFrameLocks noGrp="1"/>
          </p:cNvGraphicFramePr>
          <p:nvPr/>
        </p:nvGraphicFramePr>
        <p:xfrm>
          <a:off x="428987" y="4172993"/>
          <a:ext cx="11100548" cy="296722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924583">
                  <a:extLst>
                    <a:ext uri="{9D8B030D-6E8A-4147-A177-3AD203B41FA5}">
                      <a16:colId xmlns:a16="http://schemas.microsoft.com/office/drawing/2014/main" val="1172753882"/>
                    </a:ext>
                  </a:extLst>
                </a:gridCol>
                <a:gridCol w="924583">
                  <a:extLst>
                    <a:ext uri="{9D8B030D-6E8A-4147-A177-3AD203B41FA5}">
                      <a16:colId xmlns:a16="http://schemas.microsoft.com/office/drawing/2014/main" val="4232045828"/>
                    </a:ext>
                  </a:extLst>
                </a:gridCol>
                <a:gridCol w="930135">
                  <a:extLst>
                    <a:ext uri="{9D8B030D-6E8A-4147-A177-3AD203B41FA5}">
                      <a16:colId xmlns:a16="http://schemas.microsoft.com/office/drawing/2014/main" val="2928064820"/>
                    </a:ext>
                  </a:extLst>
                </a:gridCol>
                <a:gridCol w="924583">
                  <a:extLst>
                    <a:ext uri="{9D8B030D-6E8A-4147-A177-3AD203B41FA5}">
                      <a16:colId xmlns:a16="http://schemas.microsoft.com/office/drawing/2014/main" val="2320375561"/>
                    </a:ext>
                  </a:extLst>
                </a:gridCol>
                <a:gridCol w="924583">
                  <a:extLst>
                    <a:ext uri="{9D8B030D-6E8A-4147-A177-3AD203B41FA5}">
                      <a16:colId xmlns:a16="http://schemas.microsoft.com/office/drawing/2014/main" val="3439462229"/>
                    </a:ext>
                  </a:extLst>
                </a:gridCol>
                <a:gridCol w="924583">
                  <a:extLst>
                    <a:ext uri="{9D8B030D-6E8A-4147-A177-3AD203B41FA5}">
                      <a16:colId xmlns:a16="http://schemas.microsoft.com/office/drawing/2014/main" val="2309582336"/>
                    </a:ext>
                  </a:extLst>
                </a:gridCol>
                <a:gridCol w="924583">
                  <a:extLst>
                    <a:ext uri="{9D8B030D-6E8A-4147-A177-3AD203B41FA5}">
                      <a16:colId xmlns:a16="http://schemas.microsoft.com/office/drawing/2014/main" val="4283937737"/>
                    </a:ext>
                  </a:extLst>
                </a:gridCol>
                <a:gridCol w="924583">
                  <a:extLst>
                    <a:ext uri="{9D8B030D-6E8A-4147-A177-3AD203B41FA5}">
                      <a16:colId xmlns:a16="http://schemas.microsoft.com/office/drawing/2014/main" val="3068876795"/>
                    </a:ext>
                  </a:extLst>
                </a:gridCol>
                <a:gridCol w="924583">
                  <a:extLst>
                    <a:ext uri="{9D8B030D-6E8A-4147-A177-3AD203B41FA5}">
                      <a16:colId xmlns:a16="http://schemas.microsoft.com/office/drawing/2014/main" val="2945159973"/>
                    </a:ext>
                  </a:extLst>
                </a:gridCol>
                <a:gridCol w="924583">
                  <a:extLst>
                    <a:ext uri="{9D8B030D-6E8A-4147-A177-3AD203B41FA5}">
                      <a16:colId xmlns:a16="http://schemas.microsoft.com/office/drawing/2014/main" val="4114518425"/>
                    </a:ext>
                  </a:extLst>
                </a:gridCol>
                <a:gridCol w="924583">
                  <a:extLst>
                    <a:ext uri="{9D8B030D-6E8A-4147-A177-3AD203B41FA5}">
                      <a16:colId xmlns:a16="http://schemas.microsoft.com/office/drawing/2014/main" val="1322096357"/>
                    </a:ext>
                  </a:extLst>
                </a:gridCol>
                <a:gridCol w="924583">
                  <a:extLst>
                    <a:ext uri="{9D8B030D-6E8A-4147-A177-3AD203B41FA5}">
                      <a16:colId xmlns:a16="http://schemas.microsoft.com/office/drawing/2014/main" val="3150019804"/>
                    </a:ext>
                  </a:extLst>
                </a:gridCol>
              </a:tblGrid>
              <a:tr h="296722"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2020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2025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2030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2035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2040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2045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2050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2055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2060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2065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2070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2075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7155989"/>
                  </a:ext>
                </a:extLst>
              </a:tr>
            </a:tbl>
          </a:graphicData>
        </a:graphic>
      </p:graphicFrame>
      <p:pic>
        <p:nvPicPr>
          <p:cNvPr id="39" name="Picture 38">
            <a:extLst>
              <a:ext uri="{FF2B5EF4-FFF2-40B4-BE49-F238E27FC236}">
                <a16:creationId xmlns:a16="http://schemas.microsoft.com/office/drawing/2014/main" id="{1AFDF1C3-C05A-AD6C-8894-78D4AD8ACDF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6667" t="27926" r="6333" b="38000"/>
          <a:stretch/>
        </p:blipFill>
        <p:spPr>
          <a:xfrm>
            <a:off x="8736941" y="1134403"/>
            <a:ext cx="1121071" cy="5807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1F095B6-DC8E-D54A-CCE9-45600596E32E}"/>
              </a:ext>
            </a:extLst>
          </p:cNvPr>
          <p:cNvSpPr/>
          <p:nvPr/>
        </p:nvSpPr>
        <p:spPr>
          <a:xfrm>
            <a:off x="1517909" y="3756055"/>
            <a:ext cx="7986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C00000">
                    <a:lumMod val="75000"/>
                  </a:srgbClr>
                </a:solidFill>
                <a:latin typeface="News Gothic MT"/>
                <a:ea typeface="ＭＳ Ｐゴシック" charset="-128"/>
                <a:cs typeface="ＭＳ Ｐゴシック" charset="-128"/>
              </a:rPr>
              <a:t>EPPSU</a:t>
            </a:r>
            <a:endParaRPr lang="fr-FR" dirty="0"/>
          </a:p>
        </p:txBody>
      </p:sp>
      <p:pic>
        <p:nvPicPr>
          <p:cNvPr id="15" name="Picture 2" descr="Résultat de recherche d'images pour &quot;images of crystal ball&quot;">
            <a:extLst>
              <a:ext uri="{FF2B5EF4-FFF2-40B4-BE49-F238E27FC236}">
                <a16:creationId xmlns:a16="http://schemas.microsoft.com/office/drawing/2014/main" id="{E7E23922-51BF-1D3E-BFD8-751A69CDB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425" y="729282"/>
            <a:ext cx="3970080" cy="313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463D691-DBD9-6D4E-E849-26727D6DB951}"/>
              </a:ext>
            </a:extLst>
          </p:cNvPr>
          <p:cNvSpPr/>
          <p:nvPr/>
        </p:nvSpPr>
        <p:spPr>
          <a:xfrm>
            <a:off x="4283041" y="3137464"/>
            <a:ext cx="3574688" cy="5232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Arial" charset="0"/>
                <a:ea typeface="ＭＳ Ｐゴシック" charset="0"/>
              </a:rPr>
              <a:t>A complex choice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962A40-5BB5-9426-2B5F-3558705C9A7B}"/>
              </a:ext>
            </a:extLst>
          </p:cNvPr>
          <p:cNvSpPr txBox="1"/>
          <p:nvPr/>
        </p:nvSpPr>
        <p:spPr>
          <a:xfrm>
            <a:off x="2443122" y="4768747"/>
            <a:ext cx="8076450" cy="1508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solidFill>
                  <a:schemeClr val="accent1"/>
                </a:solidFill>
                <a:effectLst/>
                <a:latin typeface="Helvetica" pitchFamily="2" charset="0"/>
              </a:rPr>
              <a:t>“</a:t>
            </a:r>
            <a:r>
              <a:rPr lang="en-GB" sz="2400" b="1" i="1" dirty="0">
                <a:solidFill>
                  <a:schemeClr val="accent1"/>
                </a:solidFill>
                <a:effectLst/>
                <a:latin typeface="Helvetica" pitchFamily="2" charset="0"/>
              </a:rPr>
              <a:t>Tell us what you want, and we will build it”</a:t>
            </a:r>
            <a:endParaRPr lang="en-GB" sz="2400" b="1" dirty="0">
              <a:solidFill>
                <a:schemeClr val="accent1"/>
              </a:solidFill>
              <a:effectLst/>
              <a:latin typeface="Helvetica" pitchFamily="2" charset="0"/>
            </a:endParaRPr>
          </a:p>
          <a:p>
            <a:pPr algn="ctr"/>
            <a:r>
              <a:rPr lang="en-GB" sz="2400" b="1" i="1" dirty="0">
                <a:solidFill>
                  <a:schemeClr val="accent1"/>
                </a:solidFill>
                <a:effectLst/>
                <a:latin typeface="Helvetica" pitchFamily="2" charset="0"/>
              </a:rPr>
              <a:t>But tell us NOW. It will take time. </a:t>
            </a:r>
          </a:p>
          <a:p>
            <a:pPr algn="ctr"/>
            <a:r>
              <a:rPr lang="en-GB" sz="2400" b="1" i="1" dirty="0">
                <a:solidFill>
                  <a:schemeClr val="accent1"/>
                </a:solidFill>
                <a:effectLst/>
                <a:latin typeface="Helvetica" pitchFamily="2" charset="0"/>
              </a:rPr>
              <a:t>Quads for LHC upgrade took 2 – 3 decades.</a:t>
            </a:r>
          </a:p>
          <a:p>
            <a:pPr algn="ctr"/>
            <a:r>
              <a:rPr lang="en-GB" sz="2000" i="1" dirty="0">
                <a:solidFill>
                  <a:schemeClr val="accent1"/>
                </a:solidFill>
                <a:latin typeface="Helvetica" pitchFamily="2" charset="0"/>
              </a:rPr>
              <a:t>Accelerator Frontiers Snowmass’21</a:t>
            </a:r>
            <a:endParaRPr lang="en-GB" sz="2000" dirty="0">
              <a:solidFill>
                <a:schemeClr val="accent1"/>
              </a:solidFill>
              <a:effectLst/>
              <a:latin typeface="Helvetica" pitchFamily="2" charset="0"/>
            </a:endParaRPr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1A433FC6-2BCD-7171-93C0-1A83982FE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D1E253E5-79C3-FF2F-0C47-EA2023D5F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09823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2" name="Image 778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339" y="828540"/>
            <a:ext cx="2391401" cy="2528812"/>
          </a:xfrm>
          <a:prstGeom prst="rect">
            <a:avLst/>
          </a:prstGeom>
        </p:spPr>
      </p:pic>
      <p:sp>
        <p:nvSpPr>
          <p:cNvPr id="19" name="Flecha a la derecha con muesca 18"/>
          <p:cNvSpPr/>
          <p:nvPr/>
        </p:nvSpPr>
        <p:spPr bwMode="auto">
          <a:xfrm>
            <a:off x="437770" y="2879484"/>
            <a:ext cx="11401226" cy="2191775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s-ES" sz="800" b="1" kern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1826280" y="3512710"/>
            <a:ext cx="8624206" cy="752589"/>
          </a:xfrm>
        </p:spPr>
        <p:txBody>
          <a:bodyPr lIns="0" tIns="0" rIns="0" bIns="0"/>
          <a:lstStyle/>
          <a:p>
            <a:pPr marL="193675" indent="-193675" defTabSz="404813" eaLnBrk="1" hangingPunct="1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charset="0"/>
                <a:ea typeface="ＭＳ Ｐゴシック" charset="0"/>
                <a:cs typeface="ＭＳ Ｐゴシック" charset="0"/>
              </a:rPr>
              <a:t>Thanks for your attention</a:t>
            </a:r>
          </a:p>
        </p:txBody>
      </p:sp>
      <p:sp>
        <p:nvSpPr>
          <p:cNvPr id="77828" name="Marcador de número de diapositiva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FFEF00-D692-ED47-8DF7-5EFC23BFF1F3}" type="slidenum">
              <a:rPr lang="en-US" sz="1400">
                <a:solidFill>
                  <a:srgbClr val="336666"/>
                </a:solidFill>
              </a:rPr>
              <a:pPr eaLnBrk="1" hangingPunct="1"/>
              <a:t>26</a:t>
            </a:fld>
            <a:endParaRPr lang="en-US" sz="1400">
              <a:solidFill>
                <a:srgbClr val="336666"/>
              </a:solidFill>
            </a:endParaRPr>
          </a:p>
        </p:txBody>
      </p:sp>
      <p:pic>
        <p:nvPicPr>
          <p:cNvPr id="77824" name="Image 778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25551" y="278682"/>
            <a:ext cx="1211614" cy="2407956"/>
          </a:xfrm>
          <a:prstGeom prst="rect">
            <a:avLst/>
          </a:prstGeom>
        </p:spPr>
      </p:pic>
      <p:pic>
        <p:nvPicPr>
          <p:cNvPr id="77827" name="Image 778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775" y="747416"/>
            <a:ext cx="3517515" cy="1451329"/>
          </a:xfrm>
          <a:prstGeom prst="rect">
            <a:avLst/>
          </a:prstGeom>
        </p:spPr>
      </p:pic>
      <p:pic>
        <p:nvPicPr>
          <p:cNvPr id="77829" name="Image 778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137" y="2270622"/>
            <a:ext cx="1805979" cy="1013540"/>
          </a:xfrm>
          <a:prstGeom prst="rect">
            <a:avLst/>
          </a:prstGeom>
        </p:spPr>
      </p:pic>
      <p:pic>
        <p:nvPicPr>
          <p:cNvPr id="77830" name="Image 778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0605" y="2255503"/>
            <a:ext cx="1594681" cy="790801"/>
          </a:xfrm>
          <a:prstGeom prst="rect">
            <a:avLst/>
          </a:prstGeom>
        </p:spPr>
      </p:pic>
      <p:pic>
        <p:nvPicPr>
          <p:cNvPr id="77831" name="Image 778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0888" y="1908859"/>
            <a:ext cx="3916358" cy="879062"/>
          </a:xfrm>
          <a:prstGeom prst="rect">
            <a:avLst/>
          </a:prstGeom>
        </p:spPr>
      </p:pic>
      <p:pic>
        <p:nvPicPr>
          <p:cNvPr id="3" name="Image 2" descr="X-Ban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196" y="952436"/>
            <a:ext cx="1865800" cy="901576"/>
          </a:xfrm>
          <a:prstGeom prst="rect">
            <a:avLst/>
          </a:prstGeom>
        </p:spPr>
      </p:pic>
      <p:pic>
        <p:nvPicPr>
          <p:cNvPr id="5" name="Image 4" descr="CCsup5_09_1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087" y="2166462"/>
            <a:ext cx="2460422" cy="737870"/>
          </a:xfrm>
          <a:prstGeom prst="rect">
            <a:avLst/>
          </a:prstGeom>
        </p:spPr>
      </p:pic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74" y="899816"/>
            <a:ext cx="3517515" cy="14513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52861E-C418-4D4D-8ECD-F609DC49E4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7941" y="81222"/>
            <a:ext cx="2262501" cy="15965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ED020D-C311-5841-AC8A-D283E4EA75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5347" y="224912"/>
            <a:ext cx="1847011" cy="672677"/>
          </a:xfrm>
          <a:prstGeom prst="rect">
            <a:avLst/>
          </a:prstGeom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A34631AF-728C-C7AA-4E97-E6FE704C9967}"/>
              </a:ext>
            </a:extLst>
          </p:cNvPr>
          <p:cNvSpPr txBox="1"/>
          <p:nvPr/>
        </p:nvSpPr>
        <p:spPr>
          <a:xfrm>
            <a:off x="1148320" y="4731705"/>
            <a:ext cx="884997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400">
                <a:ln w="12700">
                  <a:solidFill>
                    <a:srgbClr val="003487"/>
                  </a:solidFill>
                </a:ln>
                <a:solidFill>
                  <a:srgbClr val="F9F9F9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US" sz="2800" dirty="0">
                <a:effectLst>
                  <a:outerShdw blurRad="317500" dist="20320" dir="4800000" rotWithShape="0">
                    <a:srgbClr val="000000">
                      <a:alpha val="40000"/>
                    </a:srgbClr>
                  </a:outerShdw>
                </a:effectLst>
              </a:rPr>
              <a:t>Special thanks to</a:t>
            </a:r>
          </a:p>
          <a:p>
            <a:r>
              <a:rPr lang="en-US" sz="1800" dirty="0">
                <a:effectLst>
                  <a:outerShdw blurRad="317500" dist="20320" dir="4800000" rotWithShape="0">
                    <a:srgbClr val="000000">
                      <a:alpha val="40000"/>
                    </a:srgbClr>
                  </a:outerShdw>
                </a:effectLst>
              </a:rPr>
              <a:t>                                 </a:t>
            </a:r>
            <a:r>
              <a:rPr lang="en-US" sz="1800" dirty="0" err="1">
                <a:effectLst>
                  <a:outerShdw blurRad="317500" dist="20320" dir="4800000" rotWithShape="0">
                    <a:srgbClr val="000000">
                      <a:alpha val="40000"/>
                    </a:srgbClr>
                  </a:outerShdw>
                </a:effectLst>
              </a:rPr>
              <a:t>FranK</a:t>
            </a:r>
            <a:r>
              <a:rPr lang="en-US" sz="1800" dirty="0">
                <a:effectLst>
                  <a:outerShdw blurRad="317500" dist="20320" dir="4800000" rotWithShape="0">
                    <a:srgbClr val="000000">
                      <a:alpha val="40000"/>
                    </a:srgbClr>
                  </a:outerShdw>
                </a:effectLst>
              </a:rPr>
              <a:t> Zimmermann, Susana Izquierdo-Bermudez, Walid </a:t>
            </a:r>
            <a:r>
              <a:rPr lang="en-US" sz="1800" dirty="0" err="1">
                <a:effectLst>
                  <a:outerShdw blurRad="317500" dist="20320" dir="4800000" rotWithShape="0">
                    <a:srgbClr val="000000">
                      <a:alpha val="40000"/>
                    </a:srgbClr>
                  </a:outerShdw>
                </a:effectLst>
              </a:rPr>
              <a:t>Kaabi</a:t>
            </a:r>
            <a:r>
              <a:rPr lang="en-US" sz="1800" dirty="0">
                <a:effectLst>
                  <a:outerShdw blurRad="317500" dist="20320" dir="4800000" rotWithShape="0">
                    <a:srgbClr val="000000">
                      <a:alpha val="40000"/>
                    </a:srgbClr>
                  </a:outerShdw>
                </a:effectLst>
              </a:rPr>
              <a:t>, Shin </a:t>
            </a:r>
            <a:r>
              <a:rPr lang="en-US" sz="1800" dirty="0" err="1">
                <a:effectLst>
                  <a:outerShdw blurRad="317500" dist="20320" dir="4800000" rotWithShape="0">
                    <a:srgbClr val="000000">
                      <a:alpha val="40000"/>
                    </a:srgbClr>
                  </a:outerShdw>
                </a:effectLst>
              </a:rPr>
              <a:t>Michuzono</a:t>
            </a:r>
            <a:r>
              <a:rPr lang="en-US" sz="1800" dirty="0">
                <a:effectLst>
                  <a:outerShdw blurRad="317500" dist="20320" dir="4800000" rotWithShape="0">
                    <a:srgbClr val="000000">
                      <a:alpha val="40000"/>
                    </a:srgbClr>
                  </a:outerShdw>
                </a:effectLst>
              </a:rPr>
              <a:t>, Steinar </a:t>
            </a:r>
            <a:r>
              <a:rPr lang="en-US" sz="1800" dirty="0" err="1">
                <a:effectLst>
                  <a:outerShdw blurRad="317500" dist="20320" dir="4800000" rotWithShape="0">
                    <a:srgbClr val="000000">
                      <a:alpha val="40000"/>
                    </a:srgbClr>
                  </a:outerShdw>
                </a:effectLst>
              </a:rPr>
              <a:t>Stapnes</a:t>
            </a:r>
            <a:r>
              <a:rPr lang="en-US" sz="1800" dirty="0">
                <a:effectLst>
                  <a:outerShdw blurRad="317500" dist="20320" dir="4800000" rotWithShape="0">
                    <a:srgbClr val="000000">
                      <a:alpha val="40000"/>
                    </a:srgbClr>
                  </a:outerShdw>
                </a:effectLst>
              </a:rPr>
              <a:t>, Benno List, Tatsuya Nakada, Akira Yamamoto</a:t>
            </a:r>
          </a:p>
        </p:txBody>
      </p:sp>
    </p:spTree>
    <p:extLst>
      <p:ext uri="{BB962C8B-B14F-4D97-AF65-F5344CB8AC3E}">
        <p14:creationId xmlns:p14="http://schemas.microsoft.com/office/powerpoint/2010/main" val="42906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1DF14-6E1A-BA84-4A95-4FEB2E8E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468" y="30335"/>
            <a:ext cx="9202104" cy="723843"/>
          </a:xfrm>
        </p:spPr>
        <p:txBody>
          <a:bodyPr/>
          <a:lstStyle/>
          <a:p>
            <a:r>
              <a:rPr lang="en-US" dirty="0"/>
              <a:t>EPPSU 2025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D0F58F-DCF1-B132-03FF-0292E120A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340" y="754178"/>
            <a:ext cx="9343232" cy="548055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83560-E123-5D95-97E0-7873BCE24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D5ABD-B7E7-28B3-6AC4-81F3A0D14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5DE0B-6CD4-51B2-1726-C12E81379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27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5055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5C97D-33A7-CF69-4D2F-49E76695C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580" y="0"/>
            <a:ext cx="9008140" cy="654570"/>
          </a:xfrm>
        </p:spPr>
        <p:txBody>
          <a:bodyPr/>
          <a:lstStyle/>
          <a:p>
            <a:r>
              <a:rPr lang="en-US" dirty="0"/>
              <a:t>Some collider costs.....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59D4519-171B-65A8-6358-A6AE48664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7841" y="826331"/>
            <a:ext cx="5549788" cy="29764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50405-4F1E-2109-285C-C8396F9C1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BBD8E-1A34-0B09-E3CE-4172EDFB2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FEEF2-9307-C45A-7E13-5081DD47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28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61166C-49BE-FB78-67B9-EFA17852EAAC}"/>
              </a:ext>
            </a:extLst>
          </p:cNvPr>
          <p:cNvSpPr txBox="1"/>
          <p:nvPr/>
        </p:nvSpPr>
        <p:spPr>
          <a:xfrm>
            <a:off x="707841" y="4081860"/>
            <a:ext cx="5549788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dirty="0"/>
          </a:p>
          <a:p>
            <a:pPr algn="just"/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ILC 250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5  BILCU in 2012 (escalation is around 30 %,  SRF and CFS to be about 2/3 of the total cost, updated cost, reviewed by an external committee, will be available beginning of the next year.</a:t>
            </a: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A08B6D-0165-6B56-8271-44E55EDBA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165" y="929080"/>
            <a:ext cx="5087389" cy="25316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223E30-9044-6640-5AB2-801FD37C3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165" y="3735271"/>
            <a:ext cx="5087389" cy="244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8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3CB04-80D2-58C4-9D42-791D5D495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3F18D384-310C-B249-95D4-BC829251517A}"/>
              </a:ext>
            </a:extLst>
          </p:cNvPr>
          <p:cNvSpPr txBox="1"/>
          <p:nvPr/>
        </p:nvSpPr>
        <p:spPr>
          <a:xfrm>
            <a:off x="1921364" y="4853148"/>
            <a:ext cx="8026304" cy="399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03" rIns="45703">
            <a:spAutoFit/>
          </a:bodyPr>
          <a:lstStyle>
            <a:lvl1pPr algn="ctr">
              <a:defRPr sz="4400">
                <a:ln w="12700">
                  <a:solidFill>
                    <a:srgbClr val="003487"/>
                  </a:solidFill>
                </a:ln>
                <a:solidFill>
                  <a:srgbClr val="F9F9F9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pPr defTabSz="457016"/>
            <a:endParaRPr lang="en-US" sz="1999" dirty="0">
              <a:effectLst>
                <a:outerShdw blurRad="317500" dist="20320" dir="4800000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6BA89-ABE4-5109-E707-4823F05A2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3339" y="6407788"/>
            <a:ext cx="1319424" cy="364618"/>
          </a:xfrm>
        </p:spPr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3</a:t>
            </a:fld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26" name="Flecha a la derecha con muesca 18">
            <a:extLst>
              <a:ext uri="{FF2B5EF4-FFF2-40B4-BE49-F238E27FC236}">
                <a16:creationId xmlns:a16="http://schemas.microsoft.com/office/drawing/2014/main" id="{8E534104-9BC1-0FE9-648F-D6863EE59AAF}"/>
              </a:ext>
            </a:extLst>
          </p:cNvPr>
          <p:cNvSpPr/>
          <p:nvPr/>
        </p:nvSpPr>
        <p:spPr bwMode="auto">
          <a:xfrm>
            <a:off x="219024" y="1281856"/>
            <a:ext cx="11903739" cy="893808"/>
          </a:xfrm>
          <a:prstGeom prst="notchedRightArrow">
            <a:avLst>
              <a:gd name="adj1" fmla="val 50000"/>
              <a:gd name="adj2" fmla="val 3819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Times New Roman"/>
              <a:sym typeface="Times New Roman"/>
            </a:endParaRPr>
          </a:p>
        </p:txBody>
      </p:sp>
      <p:sp>
        <p:nvSpPr>
          <p:cNvPr id="27" name="Rectángulo 19">
            <a:extLst>
              <a:ext uri="{FF2B5EF4-FFF2-40B4-BE49-F238E27FC236}">
                <a16:creationId xmlns:a16="http://schemas.microsoft.com/office/drawing/2014/main" id="{519C5CBC-DD64-C414-486F-2F3101749F9C}"/>
              </a:ext>
            </a:extLst>
          </p:cNvPr>
          <p:cNvSpPr/>
          <p:nvPr/>
        </p:nvSpPr>
        <p:spPr>
          <a:xfrm>
            <a:off x="516656" y="1208714"/>
            <a:ext cx="9029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News Gothic MT"/>
                <a:ea typeface="ＭＳ Ｐゴシック" charset="-128"/>
                <a:cs typeface="ＭＳ Ｐゴシック" charset="-128"/>
                <a:sym typeface="Times New Roman"/>
              </a:rPr>
              <a:t>EPPSU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D2206DDE-03B8-D144-31AC-67440EC447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938665"/>
              </p:ext>
            </p:extLst>
          </p:nvPr>
        </p:nvGraphicFramePr>
        <p:xfrm>
          <a:off x="496518" y="1633530"/>
          <a:ext cx="11348753" cy="266084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658986">
                  <a:extLst>
                    <a:ext uri="{9D8B030D-6E8A-4147-A177-3AD203B41FA5}">
                      <a16:colId xmlns:a16="http://schemas.microsoft.com/office/drawing/2014/main" val="1172753882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4232045828"/>
                    </a:ext>
                  </a:extLst>
                </a:gridCol>
                <a:gridCol w="630450">
                  <a:extLst>
                    <a:ext uri="{9D8B030D-6E8A-4147-A177-3AD203B41FA5}">
                      <a16:colId xmlns:a16="http://schemas.microsoft.com/office/drawing/2014/main" val="2928064820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2320375561"/>
                    </a:ext>
                  </a:extLst>
                </a:gridCol>
                <a:gridCol w="658986">
                  <a:extLst>
                    <a:ext uri="{9D8B030D-6E8A-4147-A177-3AD203B41FA5}">
                      <a16:colId xmlns:a16="http://schemas.microsoft.com/office/drawing/2014/main" val="3439462229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2309582336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4283937737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3068876795"/>
                    </a:ext>
                  </a:extLst>
                </a:gridCol>
                <a:gridCol w="706965">
                  <a:extLst>
                    <a:ext uri="{9D8B030D-6E8A-4147-A177-3AD203B41FA5}">
                      <a16:colId xmlns:a16="http://schemas.microsoft.com/office/drawing/2014/main" val="2945159973"/>
                    </a:ext>
                  </a:extLst>
                </a:gridCol>
                <a:gridCol w="546409">
                  <a:extLst>
                    <a:ext uri="{9D8B030D-6E8A-4147-A177-3AD203B41FA5}">
                      <a16:colId xmlns:a16="http://schemas.microsoft.com/office/drawing/2014/main" val="4114518425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1322096357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3150019804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2690880036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1718025053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1865934464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2285101118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1642190264"/>
                    </a:ext>
                  </a:extLst>
                </a:gridCol>
                <a:gridCol w="626689">
                  <a:extLst>
                    <a:ext uri="{9D8B030D-6E8A-4147-A177-3AD203B41FA5}">
                      <a16:colId xmlns:a16="http://schemas.microsoft.com/office/drawing/2014/main" val="3539882534"/>
                    </a:ext>
                  </a:extLst>
                </a:gridCol>
              </a:tblGrid>
              <a:tr h="266084"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2020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2021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2022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2023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2024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2025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2026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2027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2028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2029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2030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2031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2032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2033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2034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2035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2036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2037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7155989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BFBE2D8F-75B0-0914-301C-5D4486FB34CD}"/>
              </a:ext>
            </a:extLst>
          </p:cNvPr>
          <p:cNvSpPr/>
          <p:nvPr/>
        </p:nvSpPr>
        <p:spPr>
          <a:xfrm>
            <a:off x="4204685" y="1125358"/>
            <a:ext cx="7986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C00000">
                    <a:lumMod val="75000"/>
                  </a:srgbClr>
                </a:solidFill>
                <a:latin typeface="News Gothic MT"/>
                <a:ea typeface="ＭＳ Ｐゴシック" charset="-128"/>
                <a:cs typeface="ＭＳ Ｐゴシック" charset="-128"/>
              </a:rPr>
              <a:t>EPPSU</a:t>
            </a:r>
            <a:endParaRPr lang="fr-FR" dirty="0"/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F01AE32D-FE21-B143-FF72-AEB0DF4EF638}"/>
              </a:ext>
            </a:extLst>
          </p:cNvPr>
          <p:cNvSpPr/>
          <p:nvPr/>
        </p:nvSpPr>
        <p:spPr>
          <a:xfrm>
            <a:off x="1386346" y="1144297"/>
            <a:ext cx="2732265" cy="354511"/>
          </a:xfrm>
          <a:prstGeom prst="leftRightArrow">
            <a:avLst/>
          </a:prstGeom>
          <a:gradFill>
            <a:gsLst>
              <a:gs pos="0">
                <a:srgbClr val="ED2D00"/>
              </a:gs>
              <a:gs pos="60000">
                <a:srgbClr val="FF6E00"/>
              </a:gs>
              <a:gs pos="100000">
                <a:srgbClr val="FF8800"/>
              </a:gs>
            </a:gsLst>
          </a:gra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13EF20A-CB99-AF92-C208-0672CECCFDF4}"/>
              </a:ext>
            </a:extLst>
          </p:cNvPr>
          <p:cNvSpPr/>
          <p:nvPr/>
        </p:nvSpPr>
        <p:spPr>
          <a:xfrm>
            <a:off x="1703107" y="832318"/>
            <a:ext cx="18822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EB5627"/>
                </a:solidFill>
                <a:latin typeface="News Gothic MT"/>
                <a:ea typeface="ＭＳ Ｐゴシック" charset="-128"/>
              </a:rPr>
              <a:t>Medium Term Plan </a:t>
            </a:r>
            <a:endParaRPr lang="fr-FR" dirty="0">
              <a:solidFill>
                <a:srgbClr val="EB5627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87CF40-3FCA-39AB-5BB6-2E59031C1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61396" y="6406103"/>
            <a:ext cx="2841837" cy="364618"/>
          </a:xfrm>
        </p:spPr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109BF-5CF3-1DA2-F641-F9601F771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8092" y="6282737"/>
            <a:ext cx="6447864" cy="364618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889D16-E33A-4CA6-276B-F1BF895B96C0}"/>
              </a:ext>
            </a:extLst>
          </p:cNvPr>
          <p:cNvSpPr/>
          <p:nvPr/>
        </p:nvSpPr>
        <p:spPr>
          <a:xfrm>
            <a:off x="334029" y="3081861"/>
            <a:ext cx="5816507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Future Collider  Projects </a:t>
            </a:r>
          </a:p>
          <a:p>
            <a:pPr lvl="2" indent="0" defTabSz="914400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100000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	ESSP &amp; Snowmass context</a:t>
            </a:r>
          </a:p>
          <a:p>
            <a:pPr lvl="8" indent="0" defTabSz="914400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100000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	State of the Art and Scientific Issues</a:t>
            </a:r>
            <a:endParaRPr lang="en-US" sz="2000" dirty="0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FCC-</a:t>
            </a:r>
            <a:r>
              <a:rPr lang="en-US" sz="20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hh</a:t>
            </a:r>
            <a:endParaRPr lang="en-US" sz="2000" b="1" dirty="0">
              <a:solidFill>
                <a:schemeClr val="tx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914400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100000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            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Scenarios for FCC-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hh</a:t>
            </a: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lvl="2" indent="0" defTabSz="914400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100000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	High Field Magnet program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1" dirty="0">
                <a:solidFill>
                  <a:srgbClr val="09213B">
                    <a:lumMod val="90000"/>
                    <a:lumOff val="1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FCC-eh</a:t>
            </a:r>
          </a:p>
          <a:p>
            <a:pPr lvl="8" indent="0" defTabSz="914400" hangingPunct="1">
              <a:lnSpc>
                <a:spcPct val="90000"/>
              </a:lnSpc>
              <a:spcBef>
                <a:spcPts val="600"/>
              </a:spcBef>
              <a:buClr>
                <a:srgbClr val="C00000"/>
              </a:buClr>
              <a:buSzPct val="100000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b="1" dirty="0">
                <a:solidFill>
                  <a:srgbClr val="09213B">
                    <a:lumMod val="90000"/>
                    <a:lumOff val="1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r>
              <a:rPr lang="en-US" sz="2000" dirty="0">
                <a:solidFill>
                  <a:srgbClr val="09213B">
                    <a:lumMod val="90000"/>
                    <a:lumOff val="1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ERL technologies </a:t>
            </a:r>
          </a:p>
          <a:p>
            <a:pPr lvl="2" indent="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defRPr sz="2900">
                <a:latin typeface="Arial"/>
                <a:ea typeface="Arial"/>
                <a:cs typeface="Arial"/>
                <a:sym typeface="Arial"/>
              </a:defRPr>
            </a:pPr>
            <a:endParaRPr lang="en-US" sz="2000" dirty="0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851A026E-91CC-6159-FD9E-081C789C25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6532" y="2063560"/>
            <a:ext cx="3031426" cy="917956"/>
          </a:xfrm>
        </p:spPr>
        <p:txBody>
          <a:bodyPr lIns="0" tIns="0" rIns="0" bIns="0"/>
          <a:lstStyle/>
          <a:p>
            <a:pPr marL="193675" indent="-193675" algn="l" defTabSz="404813" eaLnBrk="1" hangingPunct="1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3200" b="1" dirty="0">
                <a:latin typeface="Arial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46E15AD8-E1E8-2F3F-FF89-B5B859ACAB85}"/>
              </a:ext>
            </a:extLst>
          </p:cNvPr>
          <p:cNvSpPr/>
          <p:nvPr/>
        </p:nvSpPr>
        <p:spPr>
          <a:xfrm rot="20583689" flipV="1">
            <a:off x="4927543" y="2526592"/>
            <a:ext cx="1469861" cy="2764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35F574-6CBE-45FB-FE73-4F78D1143F3C}"/>
              </a:ext>
            </a:extLst>
          </p:cNvPr>
          <p:cNvSpPr/>
          <p:nvPr/>
        </p:nvSpPr>
        <p:spPr>
          <a:xfrm>
            <a:off x="8027479" y="1111847"/>
            <a:ext cx="1593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chemeClr val="accent1">
                    <a:lumMod val="75000"/>
                  </a:schemeClr>
                </a:solidFill>
                <a:latin typeface="News Gothic MT"/>
                <a:ea typeface="ＭＳ Ｐゴシック" charset="-128"/>
              </a:rPr>
              <a:t>Long Term Plan 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1" name="Image 77830">
            <a:extLst>
              <a:ext uri="{FF2B5EF4-FFF2-40B4-BE49-F238E27FC236}">
                <a16:creationId xmlns:a16="http://schemas.microsoft.com/office/drawing/2014/main" id="{6B1E2279-4981-D3BC-7760-60754EFF0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174" y="3254664"/>
            <a:ext cx="2689788" cy="7836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352B122-5857-2019-2671-B41C38C75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5489" y="4884517"/>
            <a:ext cx="2259782" cy="1477403"/>
          </a:xfrm>
          <a:prstGeom prst="rect">
            <a:avLst/>
          </a:prstGeom>
        </p:spPr>
      </p:pic>
      <p:pic>
        <p:nvPicPr>
          <p:cNvPr id="19" name="Image 77831">
            <a:extLst>
              <a:ext uri="{FF2B5EF4-FFF2-40B4-BE49-F238E27FC236}">
                <a16:creationId xmlns:a16="http://schemas.microsoft.com/office/drawing/2014/main" id="{66B62994-3064-1E6C-BCB3-D89DCE65A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3376" y="2078483"/>
            <a:ext cx="1191710" cy="1260186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94B25D0-0DBA-BAAE-01DF-18A361CA66EA}"/>
              </a:ext>
            </a:extLst>
          </p:cNvPr>
          <p:cNvSpPr txBox="1">
            <a:spLocks/>
          </p:cNvSpPr>
          <p:nvPr/>
        </p:nvSpPr>
        <p:spPr>
          <a:xfrm>
            <a:off x="6565832" y="2118970"/>
            <a:ext cx="3990656" cy="11710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Higgs Factories 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</a:rPr>
              <a:t>e+e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-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Linear: ILC/CLIC/C</a:t>
            </a:r>
            <a:r>
              <a:rPr lang="en-US" sz="2000" baseline="30000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/HALHF</a:t>
            </a:r>
            <a:endParaRPr lang="en-US" sz="2000" baseline="300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Circular: FCC-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ee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, CEPC</a:t>
            </a:r>
          </a:p>
        </p:txBody>
      </p:sp>
      <p:pic>
        <p:nvPicPr>
          <p:cNvPr id="37" name="Image 14">
            <a:extLst>
              <a:ext uri="{FF2B5EF4-FFF2-40B4-BE49-F238E27FC236}">
                <a16:creationId xmlns:a16="http://schemas.microsoft.com/office/drawing/2014/main" id="{70495D3F-DE5D-3FA0-1D61-AE8FDEBAD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4801" y="3198866"/>
            <a:ext cx="388594" cy="388594"/>
          </a:xfrm>
          <a:prstGeom prst="rect">
            <a:avLst/>
          </a:prstGeom>
        </p:spPr>
      </p:pic>
      <p:pic>
        <p:nvPicPr>
          <p:cNvPr id="38" name="Picture 2" descr="GDE-logo_transparent_bg.png">
            <a:extLst>
              <a:ext uri="{FF2B5EF4-FFF2-40B4-BE49-F238E27FC236}">
                <a16:creationId xmlns:a16="http://schemas.microsoft.com/office/drawing/2014/main" id="{56A74C56-D8D5-C697-F55B-D77173649E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597" y="2068034"/>
            <a:ext cx="424489" cy="27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7A1B9EF-B0C3-04B1-23DB-5E05DBF939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29231" y="4897351"/>
            <a:ext cx="702833" cy="1995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3EE4DE78-3071-15DC-3A8A-DA49E17E8D22}"/>
              </a:ext>
            </a:extLst>
          </p:cNvPr>
          <p:cNvSpPr/>
          <p:nvPr/>
        </p:nvSpPr>
        <p:spPr>
          <a:xfrm rot="2060602" flipV="1">
            <a:off x="4864269" y="3580485"/>
            <a:ext cx="1974711" cy="2722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5EDA7E-7858-2568-7090-4449FC4131EB}"/>
              </a:ext>
            </a:extLst>
          </p:cNvPr>
          <p:cNvSpPr txBox="1">
            <a:spLocks/>
          </p:cNvSpPr>
          <p:nvPr/>
        </p:nvSpPr>
        <p:spPr>
          <a:xfrm>
            <a:off x="5429001" y="4411607"/>
            <a:ext cx="4034908" cy="117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Hadron Circular Colliders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hh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: FCC-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hh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, SPPC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ep: FCC-eh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图片 3" descr="8d5d924e275b0c7f58feed1244176003">
            <a:extLst>
              <a:ext uri="{FF2B5EF4-FFF2-40B4-BE49-F238E27FC236}">
                <a16:creationId xmlns:a16="http://schemas.microsoft.com/office/drawing/2014/main" id="{E85466A8-A66C-9B5F-4C47-29F6C80662D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8679" b="6192"/>
          <a:stretch/>
        </p:blipFill>
        <p:spPr>
          <a:xfrm>
            <a:off x="7472869" y="5877429"/>
            <a:ext cx="2855437" cy="916742"/>
          </a:xfrm>
          <a:prstGeom prst="rect">
            <a:avLst/>
          </a:prstGeom>
        </p:spPr>
      </p:pic>
      <p:pic>
        <p:nvPicPr>
          <p:cNvPr id="14" name="Picture 2" descr="C:\Users\Administrator\Desktop\11112.png">
            <a:extLst>
              <a:ext uri="{FF2B5EF4-FFF2-40B4-BE49-F238E27FC236}">
                <a16:creationId xmlns:a16="http://schemas.microsoft.com/office/drawing/2014/main" id="{50F02D82-EC41-532F-6603-EFC8662AC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188" y="5943612"/>
            <a:ext cx="626168" cy="36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567;p68">
            <a:extLst>
              <a:ext uri="{FF2B5EF4-FFF2-40B4-BE49-F238E27FC236}">
                <a16:creationId xmlns:a16="http://schemas.microsoft.com/office/drawing/2014/main" id="{C6D86B7D-4AE9-9A91-D3D6-5685CF99254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621335" y="3896649"/>
            <a:ext cx="2509338" cy="88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99A1B75-EF5E-5007-7BD1-34C3A67F8F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29939" y="3334853"/>
            <a:ext cx="2180193" cy="55851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EFBA133-2E55-8624-CFA5-CF631F8E9C66}"/>
              </a:ext>
            </a:extLst>
          </p:cNvPr>
          <p:cNvSpPr/>
          <p:nvPr/>
        </p:nvSpPr>
        <p:spPr>
          <a:xfrm>
            <a:off x="5189675" y="3931884"/>
            <a:ext cx="4020457" cy="19052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611E88-326C-1856-7F51-B1BD4C171665}"/>
              </a:ext>
            </a:extLst>
          </p:cNvPr>
          <p:cNvSpPr txBox="1"/>
          <p:nvPr/>
        </p:nvSpPr>
        <p:spPr>
          <a:xfrm>
            <a:off x="1622812" y="1934099"/>
            <a:ext cx="11296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C00000">
                    <a:lumMod val="75000"/>
                  </a:srgbClr>
                </a:solidFill>
                <a:latin typeface="News Gothic MT"/>
                <a:ea typeface="ＭＳ Ｐゴシック" charset="-128"/>
              </a:rPr>
              <a:t>Snowmass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688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EAD7384-DD5C-A342-95C9-A6B92C4D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367" y="230400"/>
            <a:ext cx="7714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b="1" kern="12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Context: </a:t>
            </a:r>
            <a:r>
              <a:rPr lang="en-GB" sz="2800" b="1" kern="12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EPPSU 2020 process update </a:t>
            </a:r>
            <a:endParaRPr lang="fr-FR" sz="2800" b="1" dirty="0"/>
          </a:p>
        </p:txBody>
      </p:sp>
      <p:pic>
        <p:nvPicPr>
          <p:cNvPr id="7" name="image5.png">
            <a:extLst>
              <a:ext uri="{FF2B5EF4-FFF2-40B4-BE49-F238E27FC236}">
                <a16:creationId xmlns:a16="http://schemas.microsoft.com/office/drawing/2014/main" id="{AB64B92A-2FA8-C347-BBC9-83EDBE9DE7E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95552" y="1485041"/>
            <a:ext cx="9724020" cy="4720269"/>
          </a:xfrm>
          <a:prstGeom prst="rect">
            <a:avLst/>
          </a:prstGeom>
          <a:ln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3C91E-E19B-5F49-8C6A-A72D49E6E2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37447" y="6266954"/>
            <a:ext cx="2841837" cy="364618"/>
          </a:xfrm>
        </p:spPr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3C0EE-4D1A-6F4E-89F9-731281CF9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9A8B3-1627-5B4F-A927-50DC69B4C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4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テキスト ボックス 2">
            <a:extLst>
              <a:ext uri="{FF2B5EF4-FFF2-40B4-BE49-F238E27FC236}">
                <a16:creationId xmlns:a16="http://schemas.microsoft.com/office/drawing/2014/main" id="{2394989F-7B40-A54A-89DB-86532EECB66C}"/>
              </a:ext>
            </a:extLst>
          </p:cNvPr>
          <p:cNvSpPr txBox="1"/>
          <p:nvPr/>
        </p:nvSpPr>
        <p:spPr>
          <a:xfrm>
            <a:off x="3372950" y="6282737"/>
            <a:ext cx="40370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+mn-cs"/>
              </a:rPr>
              <a:t>Note: </a:t>
            </a:r>
            <a:r>
              <a:rPr kumimoji="0" lang="en-US" altLang="ja-JP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+mn-cs"/>
              </a:rPr>
              <a:t>H. </a:t>
            </a:r>
            <a:r>
              <a:rPr kumimoji="0" lang="en-US" altLang="ja-JP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+mn-cs"/>
              </a:rPr>
              <a:t>Abramowizc</a:t>
            </a:r>
            <a:r>
              <a:rPr lang="en-US" altLang="ja-JP" kern="1200" dirty="0">
                <a:solidFill>
                  <a:prstClr val="black"/>
                </a:solidFill>
                <a:latin typeface="Calibri"/>
                <a:ea typeface="游ゴシック" panose="020B0400000000000000" pitchFamily="34" charset="-128"/>
                <a:cs typeface="+mn-cs"/>
              </a:rPr>
              <a:t>  ESG January 2020.</a:t>
            </a:r>
            <a:r>
              <a:rPr kumimoji="0" lang="en-US" altLang="ja-JP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+mn-cs"/>
              </a:rPr>
              <a:t> </a:t>
            </a:r>
            <a:endParaRPr kumimoji="1" lang="ja-JP" altLang="en-US" sz="1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544ED6-4F49-744A-AEA9-80B5D2995338}"/>
              </a:ext>
            </a:extLst>
          </p:cNvPr>
          <p:cNvSpPr/>
          <p:nvPr/>
        </p:nvSpPr>
        <p:spPr>
          <a:xfrm>
            <a:off x="1291423" y="815175"/>
            <a:ext cx="87322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strategy statements have been unanimously adopted by the European Strategy Group (ESG) in January 2020:    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F468D738-FF26-FC4C-B245-97D491546F47}"/>
              </a:ext>
            </a:extLst>
          </p:cNvPr>
          <p:cNvSpPr txBox="1">
            <a:spLocks noChangeArrowheads="1"/>
          </p:cNvSpPr>
          <p:nvPr/>
        </p:nvSpPr>
        <p:spPr>
          <a:xfrm>
            <a:off x="2363760" y="2420470"/>
            <a:ext cx="6869887" cy="2707342"/>
          </a:xfrm>
          <a:prstGeom prst="rect">
            <a:avLst/>
          </a:prstGeom>
          <a:solidFill>
            <a:schemeClr val="bg1"/>
          </a:solidFill>
          <a:ln w="63500">
            <a:solidFill>
              <a:srgbClr val="C00000"/>
            </a:solidFill>
          </a:ln>
          <a:effectLst>
            <a:outerShdw blurRad="50800" dist="38100" dir="2700000" sx="104000" sy="104000" algn="tl" rotWithShape="0">
              <a:schemeClr val="accent6">
                <a:lumMod val="60000"/>
                <a:lumOff val="40000"/>
                <a:alpha val="40000"/>
              </a:schemeClr>
            </a:outerShdw>
            <a:reflection endPos="0" dist="88900" dir="5400000" sy="-100000" algn="bl" rotWithShape="0"/>
            <a:softEdge rad="0"/>
          </a:effectLst>
          <a:scene3d>
            <a:camera prst="orthographicFront"/>
            <a:lightRig rig="threePt" dir="t"/>
          </a:scene3d>
          <a:sp3d extrusionH="95250" contourW="12700">
            <a:bevelT w="139700"/>
            <a:extrusionClr>
              <a:schemeClr val="accent6">
                <a:lumMod val="40000"/>
                <a:lumOff val="60000"/>
              </a:schemeClr>
            </a:extrusionClr>
            <a:contourClr>
              <a:schemeClr val="accent6">
                <a:lumMod val="60000"/>
                <a:lumOff val="40000"/>
              </a:schemeClr>
            </a:contourClr>
          </a:sp3d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93675" indent="-193675" defTabSz="404813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endParaRPr lang="en-GB" sz="4400" b="1" dirty="0">
              <a:solidFill>
                <a:srgbClr val="C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193675" indent="-193675" defTabSz="404813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2400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High-priority future initiative:</a:t>
            </a:r>
          </a:p>
          <a:p>
            <a:pPr marL="193675" indent="-193675" defTabSz="404813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2400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Prepare a </a:t>
            </a:r>
            <a:r>
              <a:rPr lang="en-GB" sz="24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Higgs factory</a:t>
            </a:r>
            <a:r>
              <a:rPr lang="en-GB" sz="2400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24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followed by a future hadron collider</a:t>
            </a:r>
            <a:r>
              <a:rPr lang="en-GB" sz="2400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 with sensitivity to energy scales an order of magnitude higher than those of the LHC, while </a:t>
            </a:r>
            <a:r>
              <a:rPr lang="en-GB" sz="24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addressing</a:t>
            </a:r>
            <a:r>
              <a:rPr lang="en-GB" sz="2400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 the associated  environmental  and </a:t>
            </a:r>
            <a:r>
              <a:rPr lang="en-GB" sz="24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technical challenges</a:t>
            </a:r>
          </a:p>
          <a:p>
            <a:pPr marL="193675" indent="-193675" defTabSz="404813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24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661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B24E7B-5539-57CC-FD80-18210FA16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E49142-7F80-D66D-F5FA-997295119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477043-7E2F-1DA4-2DFA-6EACE8CE9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5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F2118F-F7A3-209A-073B-FFCAF8D88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28" y="928688"/>
            <a:ext cx="10840244" cy="5309691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E234E241-77AA-E18D-2691-F89BF39294D8}"/>
              </a:ext>
            </a:extLst>
          </p:cNvPr>
          <p:cNvSpPr txBox="1">
            <a:spLocks/>
          </p:cNvSpPr>
          <p:nvPr/>
        </p:nvSpPr>
        <p:spPr>
          <a:xfrm>
            <a:off x="2733115" y="236201"/>
            <a:ext cx="7699473" cy="584775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 HEP Future Collider Key Technologies</a:t>
            </a:r>
            <a:r>
              <a:rPr lang="en-GB" sz="2800" b="1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421742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604C89-554E-3349-8271-E50ED911B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0189" y="1112392"/>
            <a:ext cx="7473946" cy="506417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B85FF-E3DB-4447-8CA5-0FA6811BA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9B208-17A0-3247-B170-5BAA3322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694FF-3199-D146-B6A9-16322AAA2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6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718C532B-9CF6-0740-8EFB-04D981C1A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364" y="314877"/>
            <a:ext cx="7837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GB" sz="3200" b="1" kern="12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Context: </a:t>
            </a:r>
            <a:r>
              <a:rPr lang="en-GB" sz="2800" kern="12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The LDG process</a:t>
            </a:r>
            <a:r>
              <a:rPr lang="en-GB" sz="2800" b="1" kern="12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2800" b="1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CA8DA3C-EED2-8047-83D4-E2501D7757C7}"/>
              </a:ext>
            </a:extLst>
          </p:cNvPr>
          <p:cNvSpPr txBox="1">
            <a:spLocks/>
          </p:cNvSpPr>
          <p:nvPr/>
        </p:nvSpPr>
        <p:spPr>
          <a:xfrm>
            <a:off x="8681572" y="1321147"/>
            <a:ext cx="1957974" cy="5176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LDG Report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BA7D7A-B4F1-FF4E-BF89-E69CFE2CF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0604" y="1838798"/>
            <a:ext cx="3248509" cy="4337772"/>
          </a:xfrm>
          <a:prstGeom prst="rect">
            <a:avLst/>
          </a:prstGeom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68E6D74F-A1C1-5442-BF6D-DCF7F26104F5}"/>
              </a:ext>
            </a:extLst>
          </p:cNvPr>
          <p:cNvSpPr/>
          <p:nvPr/>
        </p:nvSpPr>
        <p:spPr>
          <a:xfrm>
            <a:off x="7047166" y="4007684"/>
            <a:ext cx="1533438" cy="44602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740C65-18BA-515A-ACD6-BB684096AF17}"/>
              </a:ext>
            </a:extLst>
          </p:cNvPr>
          <p:cNvSpPr/>
          <p:nvPr/>
        </p:nvSpPr>
        <p:spPr>
          <a:xfrm>
            <a:off x="1436914" y="4473669"/>
            <a:ext cx="5363198" cy="58057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2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46E765-2E82-744E-AF28-F5C2957AD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965" y="1138398"/>
            <a:ext cx="5628013" cy="2997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87C3F-F86A-8441-B658-25F265F4D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7" y="4339899"/>
            <a:ext cx="5719156" cy="9525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A812AF7-0DFC-9E44-A630-71D912A29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46682" y="6332567"/>
            <a:ext cx="2841837" cy="364618"/>
          </a:xfrm>
        </p:spPr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A615579-A93C-A84A-A514-B97BB9B65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6450835-1126-0149-A9C4-6EADB20DF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7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3F8C1E-4B1C-6843-849A-4F6A57D10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572" y="131192"/>
            <a:ext cx="1539797" cy="9745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86C571-F69A-C247-816F-F44E7B111A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8501" y="3972189"/>
            <a:ext cx="5550477" cy="2755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5C1A73-A10F-8B4F-BD2B-FED6A25662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97" y="1105747"/>
            <a:ext cx="6216886" cy="32341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AE0D44-1194-D940-AED7-77C326DA22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563" y="5420456"/>
            <a:ext cx="3861312" cy="360672"/>
          </a:xfrm>
          <a:prstGeom prst="rect">
            <a:avLst/>
          </a:prstGeom>
        </p:spPr>
      </p:pic>
      <p:sp>
        <p:nvSpPr>
          <p:cNvPr id="14" name="Title 7">
            <a:extLst>
              <a:ext uri="{FF2B5EF4-FFF2-40B4-BE49-F238E27FC236}">
                <a16:creationId xmlns:a16="http://schemas.microsoft.com/office/drawing/2014/main" id="{41EE7659-B9BA-C74A-8A00-241A749DC6CB}"/>
              </a:ext>
            </a:extLst>
          </p:cNvPr>
          <p:cNvSpPr txBox="1">
            <a:spLocks/>
          </p:cNvSpPr>
          <p:nvPr/>
        </p:nvSpPr>
        <p:spPr>
          <a:xfrm>
            <a:off x="2507163" y="197725"/>
            <a:ext cx="6818683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2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Context: </a:t>
            </a:r>
            <a:r>
              <a:rPr lang="en-GB" sz="28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Snowmass’21 process </a:t>
            </a:r>
            <a:endParaRPr lang="fr-FR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D038FD-5F77-C543-B4D7-9A207806E069}"/>
              </a:ext>
            </a:extLst>
          </p:cNvPr>
          <p:cNvSpPr/>
          <p:nvPr/>
        </p:nvSpPr>
        <p:spPr>
          <a:xfrm>
            <a:off x="5934726" y="5087179"/>
            <a:ext cx="82819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Angeles </a:t>
            </a:r>
            <a:r>
              <a:rPr lang="en-US" sz="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Faus-Golfe</a:t>
            </a:r>
            <a:endParaRPr lang="en-US" sz="8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IJClab</a:t>
            </a:r>
            <a:r>
              <a:rPr lang="en-US" sz="8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8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4F23F2-AFFF-2F4D-B15D-C65AF5F07B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294" y="5832654"/>
            <a:ext cx="2849671" cy="86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2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AA1B7A-782D-6142-B4FA-14F675C6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937537-C0A5-1A46-924E-24879DA79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C0D1C-D122-9243-BFC0-AD5941CDD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8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1BD57-5C61-0A47-BB07-AAD43823E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48" y="1023643"/>
            <a:ext cx="7816656" cy="4825614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E33C73EA-9198-9A48-B88D-4C1355EFC494}"/>
              </a:ext>
            </a:extLst>
          </p:cNvPr>
          <p:cNvSpPr txBox="1">
            <a:spLocks/>
          </p:cNvSpPr>
          <p:nvPr/>
        </p:nvSpPr>
        <p:spPr>
          <a:xfrm>
            <a:off x="2507163" y="197725"/>
            <a:ext cx="8012409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2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Context: </a:t>
            </a:r>
            <a:r>
              <a:rPr lang="en-GB" sz="28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HEP Future Collider Timelines </a:t>
            </a:r>
            <a:endParaRPr lang="fr-FR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FC8918-A857-1CDC-DCF2-CBBBD8114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852" y="1712686"/>
            <a:ext cx="5112279" cy="2531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3BEA32-AFD2-76C8-0DBF-F3C2DF07A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572" y="131192"/>
            <a:ext cx="1539797" cy="9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7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46E765-2E82-744E-AF28-F5C2957AD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965" y="1138398"/>
            <a:ext cx="5628013" cy="2997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87C3F-F86A-8441-B658-25F265F4D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7" y="4339899"/>
            <a:ext cx="5719156" cy="9525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A812AF7-0DFC-9E44-A630-71D912A29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46682" y="6332567"/>
            <a:ext cx="2841837" cy="364618"/>
          </a:xfrm>
        </p:spPr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19 September 2024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A615579-A93C-A84A-A514-B97BB9B65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QCD &amp; heavy-ion EPPSU 2025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6450835-1126-0149-A9C4-6EADB20DF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9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3F8C1E-4B1C-6843-849A-4F6A57D10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572" y="131192"/>
            <a:ext cx="1539797" cy="9745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86C571-F69A-C247-816F-F44E7B111A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8501" y="3972189"/>
            <a:ext cx="5550477" cy="2755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5C1A73-A10F-8B4F-BD2B-FED6A25662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97" y="1105747"/>
            <a:ext cx="6216886" cy="32341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AE0D44-1194-D940-AED7-77C326DA22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563" y="5420456"/>
            <a:ext cx="3861312" cy="360672"/>
          </a:xfrm>
          <a:prstGeom prst="rect">
            <a:avLst/>
          </a:prstGeom>
        </p:spPr>
      </p:pic>
      <p:sp>
        <p:nvSpPr>
          <p:cNvPr id="14" name="Title 7">
            <a:extLst>
              <a:ext uri="{FF2B5EF4-FFF2-40B4-BE49-F238E27FC236}">
                <a16:creationId xmlns:a16="http://schemas.microsoft.com/office/drawing/2014/main" id="{41EE7659-B9BA-C74A-8A00-241A749DC6CB}"/>
              </a:ext>
            </a:extLst>
          </p:cNvPr>
          <p:cNvSpPr txBox="1">
            <a:spLocks/>
          </p:cNvSpPr>
          <p:nvPr/>
        </p:nvSpPr>
        <p:spPr>
          <a:xfrm>
            <a:off x="2507163" y="197725"/>
            <a:ext cx="6818683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2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Context: </a:t>
            </a:r>
            <a:r>
              <a:rPr lang="en-GB" sz="28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Snowmass’21 process </a:t>
            </a:r>
            <a:endParaRPr lang="fr-FR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D038FD-5F77-C543-B4D7-9A207806E069}"/>
              </a:ext>
            </a:extLst>
          </p:cNvPr>
          <p:cNvSpPr/>
          <p:nvPr/>
        </p:nvSpPr>
        <p:spPr>
          <a:xfrm>
            <a:off x="5934726" y="5087179"/>
            <a:ext cx="82819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Angeles </a:t>
            </a:r>
            <a:r>
              <a:rPr lang="en-US" sz="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Faus-Golfe</a:t>
            </a:r>
            <a:endParaRPr lang="en-US" sz="8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IJClab</a:t>
            </a:r>
            <a:r>
              <a:rPr lang="en-US" sz="8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8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4F23F2-AFFF-2F4D-B15D-C65AF5F07B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294" y="5832654"/>
            <a:ext cx="2849671" cy="868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44DB22-A872-1A52-D1F6-4C7B4F47EE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9439" y="1685333"/>
            <a:ext cx="3337053" cy="4364471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5015F684-36C7-DAC4-CC37-30B90575C052}"/>
              </a:ext>
            </a:extLst>
          </p:cNvPr>
          <p:cNvSpPr txBox="1">
            <a:spLocks noChangeArrowheads="1"/>
          </p:cNvSpPr>
          <p:nvPr/>
        </p:nvSpPr>
        <p:spPr>
          <a:xfrm>
            <a:off x="3859289" y="2653934"/>
            <a:ext cx="7979707" cy="2363564"/>
          </a:xfrm>
          <a:prstGeom prst="rect">
            <a:avLst/>
          </a:prstGeom>
          <a:solidFill>
            <a:schemeClr val="bg1"/>
          </a:solidFill>
          <a:ln w="63500">
            <a:solidFill>
              <a:srgbClr val="C00000"/>
            </a:solidFill>
          </a:ln>
          <a:effectLst>
            <a:outerShdw blurRad="50800" dist="38100" dir="2700000" sx="104000" sy="104000" algn="tl" rotWithShape="0">
              <a:schemeClr val="accent6">
                <a:lumMod val="60000"/>
                <a:lumOff val="40000"/>
                <a:alpha val="40000"/>
              </a:schemeClr>
            </a:outerShdw>
            <a:reflection endPos="0" dist="88900" dir="5400000" sy="-100000" algn="bl" rotWithShape="0"/>
            <a:softEdge rad="0"/>
          </a:effectLst>
          <a:scene3d>
            <a:camera prst="orthographicFront"/>
            <a:lightRig rig="threePt" dir="t"/>
          </a:scene3d>
          <a:sp3d extrusionH="95250" contourW="12700">
            <a:bevelT w="139700"/>
            <a:extrusionClr>
              <a:schemeClr val="accent6">
                <a:lumMod val="40000"/>
                <a:lumOff val="60000"/>
              </a:schemeClr>
            </a:extrusionClr>
            <a:contourClr>
              <a:schemeClr val="accent6">
                <a:lumMod val="60000"/>
                <a:lumOff val="40000"/>
              </a:schemeClr>
            </a:contourClr>
          </a:sp3d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93675" indent="-193675" defTabSz="404813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endParaRPr lang="en-GB" sz="4400" b="1" dirty="0">
              <a:solidFill>
                <a:srgbClr val="C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193675" indent="-193675" defTabSz="404813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1600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 the area of </a:t>
            </a:r>
            <a:r>
              <a:rPr lang="en-GB" sz="16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colliders</a:t>
            </a:r>
            <a:r>
              <a:rPr lang="en-GB" sz="1600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, the panel endorses an </a:t>
            </a:r>
            <a:r>
              <a:rPr lang="en-GB" sz="16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off-shore Higgs factory</a:t>
            </a:r>
            <a:r>
              <a:rPr lang="en-GB" sz="1600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, located</a:t>
            </a:r>
          </a:p>
          <a:p>
            <a:pPr marL="193675" indent="-193675" defTabSz="404813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1600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 either Europe or Japan, to advance studies of the Higgs boson following the HL-LHC</a:t>
            </a:r>
          </a:p>
          <a:p>
            <a:pPr marL="193675" indent="-193675" defTabSz="404813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1600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while maintaining a healthy on-shore particle physics program. The US should actively</a:t>
            </a:r>
          </a:p>
          <a:p>
            <a:pPr marL="193675" indent="-193675" defTabSz="404813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1600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engage in design studies to establish the technical feasibility and cost envelope of Higgs</a:t>
            </a:r>
          </a:p>
          <a:p>
            <a:pPr marL="193675" indent="-193675" defTabSz="404813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1600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factory designs. We recommend that a targeted collider panel review the options after</a:t>
            </a:r>
          </a:p>
          <a:p>
            <a:pPr marL="193675" indent="-193675" defTabSz="404813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1600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feasibility studies converge. At that point, it is recommended that the US commit funds</a:t>
            </a:r>
          </a:p>
          <a:p>
            <a:pPr marL="193675" indent="-193675" defTabSz="404813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1600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commensurate with its involvement in the LHC and HL-LHC.</a:t>
            </a:r>
            <a:endParaRPr lang="en-GB" sz="1600" b="1" dirty="0">
              <a:solidFill>
                <a:srgbClr val="C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193675" indent="-193675" defTabSz="404813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24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29F469-9230-68B3-6DD0-2FB3F7A8FE3E}"/>
              </a:ext>
            </a:extLst>
          </p:cNvPr>
          <p:cNvSpPr txBox="1"/>
          <p:nvPr/>
        </p:nvSpPr>
        <p:spPr>
          <a:xfrm>
            <a:off x="1612816" y="4970389"/>
            <a:ext cx="2246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B3D43B"/>
                </a:solidFill>
                <a:effectLst/>
                <a:latin typeface="Helvetica" pitchFamily="2" charset="0"/>
              </a:rPr>
              <a:t>2023 P5 Report</a:t>
            </a:r>
          </a:p>
        </p:txBody>
      </p:sp>
    </p:spTree>
    <p:extLst>
      <p:ext uri="{BB962C8B-B14F-4D97-AF65-F5344CB8AC3E}">
        <p14:creationId xmlns:p14="http://schemas.microsoft.com/office/powerpoint/2010/main" val="47788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ewsPrint">
  <a:themeElements>
    <a:clrScheme name="NewsPri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NewsPrint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2225" cap="flat">
          <a:solidFill>
            <a:schemeClr val="accent1"/>
          </a:solidFill>
          <a:prstDash val="solid"/>
          <a:round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2225" cap="flat">
          <a:solidFill>
            <a:schemeClr val="accent1"/>
          </a:solidFill>
          <a:prstDash val="solid"/>
          <a:round/>
        </a:ln>
        <a:effectLst>
          <a:outerShdw blurRad="50800" dist="12700" dir="528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21444</TotalTime>
  <Words>2169</Words>
  <Application>Microsoft Macintosh PowerPoint</Application>
  <PresentationFormat>Custom</PresentationFormat>
  <Paragraphs>414</Paragraphs>
  <Slides>28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MS PGothic</vt:lpstr>
      <vt:lpstr>Arial</vt:lpstr>
      <vt:lpstr>Calibri</vt:lpstr>
      <vt:lpstr>Helvetica</vt:lpstr>
      <vt:lpstr>News Gothic MT</vt:lpstr>
      <vt:lpstr>Symbol</vt:lpstr>
      <vt:lpstr>Times New Roman</vt:lpstr>
      <vt:lpstr>Wingdings</vt:lpstr>
      <vt:lpstr>Wingdings 2</vt:lpstr>
      <vt:lpstr>Brise</vt:lpstr>
      <vt:lpstr>PowerPoint Presentation</vt:lpstr>
      <vt:lpstr>Outline</vt:lpstr>
      <vt:lpstr>Outline</vt:lpstr>
      <vt:lpstr>Context: EPPSU 2020 process update </vt:lpstr>
      <vt:lpstr>PowerPoint Presentation</vt:lpstr>
      <vt:lpstr>Context: The LDG process </vt:lpstr>
      <vt:lpstr>PowerPoint Presentation</vt:lpstr>
      <vt:lpstr>PowerPoint Presentation</vt:lpstr>
      <vt:lpstr>PowerPoint Presentation</vt:lpstr>
      <vt:lpstr>PowerPoint Presentation</vt:lpstr>
      <vt:lpstr>FCC project </vt:lpstr>
      <vt:lpstr>FCC Timeline </vt:lpstr>
      <vt:lpstr>FCC-ee </vt:lpstr>
      <vt:lpstr>FCC-ee key technologies </vt:lpstr>
      <vt:lpstr>PowerPoint Presentation</vt:lpstr>
      <vt:lpstr>PowerPoint Presentation</vt:lpstr>
      <vt:lpstr>PowerPoint Presentation</vt:lpstr>
      <vt:lpstr>Some HFM updated news</vt:lpstr>
      <vt:lpstr>FCC-hh new scenarios</vt:lpstr>
      <vt:lpstr>FCC-hh new scenarios</vt:lpstr>
      <vt:lpstr>FCC-eh</vt:lpstr>
      <vt:lpstr>FCC-eh &amp; ERL technologies  </vt:lpstr>
      <vt:lpstr>ERLs R&amp;D facilities</vt:lpstr>
      <vt:lpstr>Present and Future Large Accelerator projects</vt:lpstr>
      <vt:lpstr>Present and Future Large Accelerator projects</vt:lpstr>
      <vt:lpstr>Thanks for your attention</vt:lpstr>
      <vt:lpstr>EPPSU 2025</vt:lpstr>
      <vt:lpstr>Some collider costs.....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Microsoft Office User</cp:lastModifiedBy>
  <cp:revision>680</cp:revision>
  <cp:lastPrinted>2021-02-09T08:30:59Z</cp:lastPrinted>
  <dcterms:modified xsi:type="dcterms:W3CDTF">2024-09-19T09:49:27Z</dcterms:modified>
</cp:coreProperties>
</file>