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  <p:sldMasterId id="2147483704" r:id="rId5"/>
  </p:sldMasterIdLst>
  <p:notesMasterIdLst>
    <p:notesMasterId r:id="rId24"/>
  </p:notesMasterIdLst>
  <p:handoutMasterIdLst>
    <p:handoutMasterId r:id="rId25"/>
  </p:handoutMasterIdLst>
  <p:sldIdLst>
    <p:sldId id="520" r:id="rId6"/>
    <p:sldId id="483" r:id="rId7"/>
    <p:sldId id="521" r:id="rId8"/>
    <p:sldId id="522" r:id="rId9"/>
    <p:sldId id="523" r:id="rId10"/>
    <p:sldId id="524" r:id="rId11"/>
    <p:sldId id="525" r:id="rId12"/>
    <p:sldId id="527" r:id="rId13"/>
    <p:sldId id="526" r:id="rId14"/>
    <p:sldId id="528" r:id="rId15"/>
    <p:sldId id="529" r:id="rId16"/>
    <p:sldId id="530" r:id="rId17"/>
    <p:sldId id="531" r:id="rId18"/>
    <p:sldId id="532" r:id="rId19"/>
    <p:sldId id="534" r:id="rId20"/>
    <p:sldId id="535" r:id="rId21"/>
    <p:sldId id="533" r:id="rId22"/>
    <p:sldId id="536" r:id="rId23"/>
  </p:sldIdLst>
  <p:sldSz cx="12192000" cy="6858000"/>
  <p:notesSz cx="6858000" cy="9144000"/>
  <p:embeddedFontLs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hl, Bill" initials="WB" lastIdx="8" clrIdx="0">
    <p:extLst>
      <p:ext uri="{19B8F6BF-5375-455C-9EA6-DF929625EA0E}">
        <p15:presenceInfo xmlns:p15="http://schemas.microsoft.com/office/powerpoint/2012/main" userId="S-1-5-21-1161782291-1150951755-378935785-621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E0BB"/>
    <a:srgbClr val="00ACDB"/>
    <a:srgbClr val="0091FF"/>
    <a:srgbClr val="BFBFBF"/>
    <a:srgbClr val="A6A6A6"/>
    <a:srgbClr val="7F7F7F"/>
    <a:srgbClr val="21A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43"/>
    <p:restoredTop sz="94731"/>
  </p:normalViewPr>
  <p:slideViewPr>
    <p:cSldViewPr snapToGrid="0">
      <p:cViewPr>
        <p:scale>
          <a:sx n="60" d="100"/>
          <a:sy n="60" d="100"/>
        </p:scale>
        <p:origin x="333" y="3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002_PROJECT_EIC_K\001_MARCO\Definition%20conducteur%20Marco%206%20couches_base_donne%20V5_1.5T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84015996237816"/>
          <c:y val="5.5435073504305057E-2"/>
          <c:w val="0.72281416130378551"/>
          <c:h val="0.78148437695691797"/>
        </c:manualLayout>
      </c:layout>
      <c:scatterChart>
        <c:scatterStyle val="smoothMarker"/>
        <c:varyColors val="0"/>
        <c:ser>
          <c:idx val="1"/>
          <c:order val="0"/>
          <c:tx>
            <c:v>Jc @ 4.7K</c:v>
          </c:tx>
          <c:spPr>
            <a:ln w="9525">
              <a:solidFill>
                <a:schemeClr val="tx1"/>
              </a:solidFill>
              <a:prstDash val="solid"/>
            </a:ln>
          </c:spPr>
          <c:marker>
            <c:symbol val="none"/>
          </c:marker>
          <c:xVal>
            <c:numRef>
              <c:f>Supra!$R$33:$R$42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Supra!$T$33:$T$42</c:f>
              <c:numCache>
                <c:formatCode>0</c:formatCode>
                <c:ptCount val="10"/>
                <c:pt idx="0">
                  <c:v>7360.1711420416113</c:v>
                </c:pt>
                <c:pt idx="1">
                  <c:v>4905.6453135529446</c:v>
                </c:pt>
                <c:pt idx="2">
                  <c:v>3646.4253694460363</c:v>
                </c:pt>
                <c:pt idx="3">
                  <c:v>2796.8281242610919</c:v>
                </c:pt>
                <c:pt idx="4">
                  <c:v>2147.8738461161938</c:v>
                </c:pt>
                <c:pt idx="5">
                  <c:v>1614.8925533122942</c:v>
                </c:pt>
                <c:pt idx="6">
                  <c:v>1154.8952093444034</c:v>
                </c:pt>
                <c:pt idx="7">
                  <c:v>741.71399135345314</c:v>
                </c:pt>
                <c:pt idx="8">
                  <c:v>354.29962103667913</c:v>
                </c:pt>
                <c:pt idx="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76A-4676-B3C6-F806CF646F31}"/>
            </c:ext>
          </c:extLst>
        </c:ser>
        <c:ser>
          <c:idx val="2"/>
          <c:order val="1"/>
          <c:tx>
            <c:v>Load line</c:v>
          </c:tx>
          <c:spPr>
            <a:ln w="9525">
              <a:solidFill>
                <a:srgbClr val="FF0000"/>
              </a:solidFill>
              <a:prstDash val="dash"/>
            </a:ln>
          </c:spPr>
          <c:marker>
            <c:symbol val="none"/>
          </c:marker>
          <c:xVal>
            <c:numRef>
              <c:f>Supra!$O$23:$O$26</c:f>
              <c:numCache>
                <c:formatCode>0.00</c:formatCode>
                <c:ptCount val="4"/>
                <c:pt idx="0" formatCode="General">
                  <c:v>0</c:v>
                </c:pt>
                <c:pt idx="1">
                  <c:v>1.925</c:v>
                </c:pt>
                <c:pt idx="2">
                  <c:v>4.9000000000001904</c:v>
                </c:pt>
                <c:pt idx="3" formatCode="General">
                  <c:v>14</c:v>
                </c:pt>
              </c:numCache>
            </c:numRef>
          </c:xVal>
          <c:yVal>
            <c:numRef>
              <c:f>Supra!$Q$23:$Q$26</c:f>
              <c:numCache>
                <c:formatCode>0</c:formatCode>
                <c:ptCount val="4"/>
                <c:pt idx="0" formatCode="General">
                  <c:v>0</c:v>
                </c:pt>
                <c:pt idx="1">
                  <c:v>870.10620259746622</c:v>
                </c:pt>
                <c:pt idx="2">
                  <c:v>2206.605838356747</c:v>
                </c:pt>
                <c:pt idx="3">
                  <c:v>6328.0451097997548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76A-4676-B3C6-F806CF646F31}"/>
            </c:ext>
          </c:extLst>
        </c:ser>
        <c:ser>
          <c:idx val="0"/>
          <c:order val="2"/>
          <c:tx>
            <c:v>B0 = 2T</c:v>
          </c:tx>
          <c:spPr>
            <a:ln>
              <a:noFill/>
            </a:ln>
          </c:spPr>
          <c:marker>
            <c:symbol val="square"/>
            <c:size val="5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2-976A-4676-B3C6-F806CF646F31}"/>
              </c:ext>
            </c:extLst>
          </c:dPt>
          <c:xVal>
            <c:numLit>
              <c:formatCode>General</c:formatCode>
              <c:ptCount val="1"/>
              <c:pt idx="0">
                <c:v>2.6</c:v>
              </c:pt>
            </c:numLit>
          </c:xVal>
          <c:yVal>
            <c:numLit>
              <c:formatCode>General</c:formatCode>
              <c:ptCount val="1"/>
              <c:pt idx="0">
                <c:v>1175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3-976A-4676-B3C6-F806CF646F31}"/>
            </c:ext>
          </c:extLst>
        </c:ser>
        <c:ser>
          <c:idx val="3"/>
          <c:order val="3"/>
          <c:tx>
            <c:v>B0 = 1.7T</c:v>
          </c:tx>
          <c:spPr>
            <a:ln>
              <a:noFill/>
            </a:ln>
          </c:spPr>
          <c:marker>
            <c:symbol val="square"/>
            <c:size val="5"/>
            <c:spPr>
              <a:solidFill>
                <a:srgbClr val="00B0F0"/>
              </a:solidFill>
              <a:ln>
                <a:solidFill>
                  <a:schemeClr val="tx1"/>
                </a:solidFill>
              </a:ln>
            </c:spPr>
          </c:marker>
          <c:xVal>
            <c:numLit>
              <c:formatCode>General</c:formatCode>
              <c:ptCount val="1"/>
              <c:pt idx="0">
                <c:v>2.19</c:v>
              </c:pt>
            </c:numLit>
          </c:xVal>
          <c:yVal>
            <c:numLit>
              <c:formatCode>General</c:formatCode>
              <c:ptCount val="1"/>
              <c:pt idx="0">
                <c:v>987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4-976A-4676-B3C6-F806CF646F31}"/>
            </c:ext>
          </c:extLst>
        </c:ser>
        <c:ser>
          <c:idx val="4"/>
          <c:order val="4"/>
          <c:tx>
            <c:v>B0 = 1.5T</c:v>
          </c:tx>
          <c:spPr>
            <a:ln>
              <a:noFill/>
            </a:ln>
          </c:spPr>
          <c:marker>
            <c:symbol val="square"/>
            <c:size val="5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xVal>
            <c:numLit>
              <c:formatCode>General</c:formatCode>
              <c:ptCount val="1"/>
              <c:pt idx="0">
                <c:v>1.93</c:v>
              </c:pt>
            </c:numLit>
          </c:xVal>
          <c:yVal>
            <c:numLit>
              <c:formatCode>General</c:formatCode>
              <c:ptCount val="1"/>
              <c:pt idx="0">
                <c:v>870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5-976A-4676-B3C6-F806CF646F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6776104"/>
        <c:axId val="1"/>
      </c:scatterChart>
      <c:valAx>
        <c:axId val="396776104"/>
        <c:scaling>
          <c:orientation val="minMax"/>
          <c:max val="9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 sz="1400" dirty="0" err="1" smtClean="0"/>
                  <a:t>B</a:t>
                </a:r>
                <a:r>
                  <a:rPr lang="fr-FR" sz="1400" baseline="-25000" dirty="0" err="1" smtClean="0"/>
                  <a:t>peak</a:t>
                </a:r>
                <a:r>
                  <a:rPr lang="fr-FR" sz="1400" dirty="0" smtClean="0"/>
                  <a:t> </a:t>
                </a:r>
                <a:r>
                  <a:rPr lang="fr-FR" sz="1400" dirty="0"/>
                  <a:t>[T]</a:t>
                </a:r>
              </a:p>
            </c:rich>
          </c:tx>
          <c:layout>
            <c:manualLayout>
              <c:xMode val="edge"/>
              <c:yMode val="edge"/>
              <c:x val="0.46961158572109607"/>
              <c:y val="0.9284572516338445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"/>
        <c:crosses val="autoZero"/>
        <c:crossBetween val="midCat"/>
        <c:majorUnit val="1"/>
      </c:valAx>
      <c:valAx>
        <c:axId val="1"/>
        <c:scaling>
          <c:orientation val="minMax"/>
          <c:max val="50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 sz="1400" dirty="0" err="1" smtClean="0"/>
                  <a:t>J</a:t>
                </a:r>
                <a:r>
                  <a:rPr lang="fr-FR" sz="1400" baseline="-25000" dirty="0" err="1" smtClean="0"/>
                  <a:t>c</a:t>
                </a:r>
                <a:r>
                  <a:rPr lang="fr-FR" sz="1400" dirty="0" smtClean="0"/>
                  <a:t> </a:t>
                </a:r>
                <a:r>
                  <a:rPr lang="fr-FR" sz="1400" dirty="0"/>
                  <a:t>[A/mm2]</a:t>
                </a:r>
              </a:p>
            </c:rich>
          </c:tx>
          <c:layout>
            <c:manualLayout>
              <c:xMode val="edge"/>
              <c:yMode val="edge"/>
              <c:x val="7.3923308522189719E-4"/>
              <c:y val="0.28060108605230927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396776104"/>
        <c:crosses val="autoZero"/>
        <c:crossBetween val="midCat"/>
      </c:valAx>
      <c:spPr>
        <a:solidFill>
          <a:schemeClr val="bg1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59675875754107732"/>
          <c:y val="7.975605547733039E-2"/>
          <c:w val="0.31063099934838495"/>
          <c:h val="0.31669077040105365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Fast Discharge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Magnet Current [A]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Feuil1!$A$2:$A$74</c:f>
              <c:numCache>
                <c:formatCode>0.00E+00</c:formatCode>
                <c:ptCount val="73"/>
                <c:pt idx="0" formatCode="General">
                  <c:v>0</c:v>
                </c:pt>
                <c:pt idx="1">
                  <c:v>4.0312999999999998E-6</c:v>
                </c:pt>
                <c:pt idx="2">
                  <c:v>8.0625999999999997E-6</c:v>
                </c:pt>
                <c:pt idx="3">
                  <c:v>1.2094E-5</c:v>
                </c:pt>
                <c:pt idx="4">
                  <c:v>5.2407000000000002E-5</c:v>
                </c:pt>
                <c:pt idx="5">
                  <c:v>9.2720000000000007E-5</c:v>
                </c:pt>
                <c:pt idx="6" formatCode="General">
                  <c:v>1.3302999999999999E-4</c:v>
                </c:pt>
                <c:pt idx="7" formatCode="General">
                  <c:v>1.7335000000000001E-4</c:v>
                </c:pt>
                <c:pt idx="8" formatCode="General">
                  <c:v>5.7647999999999998E-4</c:v>
                </c:pt>
                <c:pt idx="9" formatCode="General">
                  <c:v>9.796099999999999E-4</c:v>
                </c:pt>
                <c:pt idx="10" formatCode="General">
                  <c:v>1.3826999999999999E-3</c:v>
                </c:pt>
                <c:pt idx="11" formatCode="General">
                  <c:v>1.7859E-3</c:v>
                </c:pt>
                <c:pt idx="12" formatCode="General">
                  <c:v>4.9416E-3</c:v>
                </c:pt>
                <c:pt idx="13" formatCode="General">
                  <c:v>8.0973999999999994E-3</c:v>
                </c:pt>
                <c:pt idx="14" formatCode="General">
                  <c:v>1.1253000000000001E-2</c:v>
                </c:pt>
                <c:pt idx="15" formatCode="General">
                  <c:v>1.4409E-2</c:v>
                </c:pt>
                <c:pt idx="16" formatCode="General">
                  <c:v>1.7565000000000001E-2</c:v>
                </c:pt>
                <c:pt idx="17" formatCode="General">
                  <c:v>2.7817000000000001E-2</c:v>
                </c:pt>
                <c:pt idx="18" formatCode="General">
                  <c:v>3.8068999999999999E-2</c:v>
                </c:pt>
                <c:pt idx="19" formatCode="General">
                  <c:v>4.8321000000000003E-2</c:v>
                </c:pt>
                <c:pt idx="20" formatCode="General">
                  <c:v>5.8574000000000001E-2</c:v>
                </c:pt>
                <c:pt idx="21" formatCode="General">
                  <c:v>6.8825999999999998E-2</c:v>
                </c:pt>
                <c:pt idx="22" formatCode="General">
                  <c:v>7.9077999999999996E-2</c:v>
                </c:pt>
                <c:pt idx="23" formatCode="General">
                  <c:v>9.7564999999999999E-2</c:v>
                </c:pt>
                <c:pt idx="24" formatCode="General">
                  <c:v>0.11605</c:v>
                </c:pt>
                <c:pt idx="25" formatCode="General">
                  <c:v>0.13453999999999999</c:v>
                </c:pt>
                <c:pt idx="26" formatCode="General">
                  <c:v>0.15303</c:v>
                </c:pt>
                <c:pt idx="27" formatCode="General">
                  <c:v>0.17151</c:v>
                </c:pt>
                <c:pt idx="28" formatCode="General">
                  <c:v>0.19</c:v>
                </c:pt>
                <c:pt idx="29" formatCode="General">
                  <c:v>0.21917</c:v>
                </c:pt>
                <c:pt idx="30" formatCode="General">
                  <c:v>0.24833</c:v>
                </c:pt>
                <c:pt idx="31" formatCode="General">
                  <c:v>0.27750000000000002</c:v>
                </c:pt>
                <c:pt idx="32" formatCode="General">
                  <c:v>0.30665999999999999</c:v>
                </c:pt>
                <c:pt idx="33" formatCode="General">
                  <c:v>0.33583000000000002</c:v>
                </c:pt>
                <c:pt idx="34" formatCode="General">
                  <c:v>0.36499999999999999</c:v>
                </c:pt>
                <c:pt idx="35" formatCode="General">
                  <c:v>0.42879</c:v>
                </c:pt>
                <c:pt idx="36" formatCode="General">
                  <c:v>0.49258999999999997</c:v>
                </c:pt>
                <c:pt idx="37" formatCode="General">
                  <c:v>0.55637999999999999</c:v>
                </c:pt>
                <c:pt idx="38" formatCode="General">
                  <c:v>0.62017999999999995</c:v>
                </c:pt>
                <c:pt idx="39" formatCode="General">
                  <c:v>0.68396999999999997</c:v>
                </c:pt>
                <c:pt idx="40" formatCode="General">
                  <c:v>0.74777000000000005</c:v>
                </c:pt>
                <c:pt idx="41" formatCode="General">
                  <c:v>0.89671999999999996</c:v>
                </c:pt>
                <c:pt idx="42" formatCode="General">
                  <c:v>1.0457000000000001</c:v>
                </c:pt>
                <c:pt idx="43" formatCode="General">
                  <c:v>1.1946000000000001</c:v>
                </c:pt>
                <c:pt idx="44" formatCode="General">
                  <c:v>1.3435999999999999</c:v>
                </c:pt>
                <c:pt idx="45" formatCode="General">
                  <c:v>1.4924999999999999</c:v>
                </c:pt>
                <c:pt idx="46" formatCode="General">
                  <c:v>1.6415</c:v>
                </c:pt>
                <c:pt idx="47" formatCode="General">
                  <c:v>1.9993000000000001</c:v>
                </c:pt>
                <c:pt idx="48" formatCode="General">
                  <c:v>2.3572000000000002</c:v>
                </c:pt>
                <c:pt idx="49" formatCode="General">
                  <c:v>2.7149999999999999</c:v>
                </c:pt>
                <c:pt idx="50" formatCode="General">
                  <c:v>3.0728</c:v>
                </c:pt>
                <c:pt idx="51" formatCode="General">
                  <c:v>3.4306999999999999</c:v>
                </c:pt>
                <c:pt idx="52" formatCode="General">
                  <c:v>5.9760999999999997</c:v>
                </c:pt>
                <c:pt idx="53" formatCode="General">
                  <c:v>8.5215999999999994</c:v>
                </c:pt>
                <c:pt idx="54" formatCode="General">
                  <c:v>11.067</c:v>
                </c:pt>
                <c:pt idx="55" formatCode="General">
                  <c:v>13.613</c:v>
                </c:pt>
                <c:pt idx="56" formatCode="General">
                  <c:v>19.908000000000001</c:v>
                </c:pt>
                <c:pt idx="57" formatCode="General">
                  <c:v>26.202999999999999</c:v>
                </c:pt>
                <c:pt idx="58" formatCode="General">
                  <c:v>32.497999999999998</c:v>
                </c:pt>
                <c:pt idx="59" formatCode="General">
                  <c:v>38.792999999999999</c:v>
                </c:pt>
                <c:pt idx="60" formatCode="General">
                  <c:v>45.088000000000001</c:v>
                </c:pt>
                <c:pt idx="61" formatCode="General">
                  <c:v>51.384</c:v>
                </c:pt>
                <c:pt idx="62" formatCode="General">
                  <c:v>57.679000000000002</c:v>
                </c:pt>
                <c:pt idx="63" formatCode="General">
                  <c:v>63.973999999999997</c:v>
                </c:pt>
                <c:pt idx="64" formatCode="General">
                  <c:v>70.269000000000005</c:v>
                </c:pt>
                <c:pt idx="65" formatCode="General">
                  <c:v>76.563999999999993</c:v>
                </c:pt>
                <c:pt idx="66" formatCode="General">
                  <c:v>82.858999999999995</c:v>
                </c:pt>
                <c:pt idx="67" formatCode="General">
                  <c:v>89.153999999999996</c:v>
                </c:pt>
                <c:pt idx="68" formatCode="General">
                  <c:v>95.45</c:v>
                </c:pt>
                <c:pt idx="69" formatCode="General">
                  <c:v>101.74</c:v>
                </c:pt>
                <c:pt idx="70" formatCode="General">
                  <c:v>108.04</c:v>
                </c:pt>
                <c:pt idx="71" formatCode="General">
                  <c:v>114.34</c:v>
                </c:pt>
                <c:pt idx="72" formatCode="General">
                  <c:v>120</c:v>
                </c:pt>
              </c:numCache>
            </c:numRef>
          </c:xVal>
          <c:yVal>
            <c:numRef>
              <c:f>Feuil1!$B$2:$B$74</c:f>
              <c:numCache>
                <c:formatCode>General</c:formatCode>
                <c:ptCount val="73"/>
                <c:pt idx="0">
                  <c:v>3924</c:v>
                </c:pt>
                <c:pt idx="1">
                  <c:v>3924</c:v>
                </c:pt>
                <c:pt idx="2">
                  <c:v>3924</c:v>
                </c:pt>
                <c:pt idx="3">
                  <c:v>3924</c:v>
                </c:pt>
                <c:pt idx="4">
                  <c:v>3923.9</c:v>
                </c:pt>
                <c:pt idx="5">
                  <c:v>3923.8</c:v>
                </c:pt>
                <c:pt idx="6">
                  <c:v>3923.7</c:v>
                </c:pt>
                <c:pt idx="7">
                  <c:v>3923.6</c:v>
                </c:pt>
                <c:pt idx="8">
                  <c:v>3922.6</c:v>
                </c:pt>
                <c:pt idx="9">
                  <c:v>3921.7</c:v>
                </c:pt>
                <c:pt idx="10">
                  <c:v>3920.7</c:v>
                </c:pt>
                <c:pt idx="11">
                  <c:v>3919.8</c:v>
                </c:pt>
                <c:pt idx="12">
                  <c:v>3912.7</c:v>
                </c:pt>
                <c:pt idx="13">
                  <c:v>3906.1</c:v>
                </c:pt>
                <c:pt idx="14">
                  <c:v>3899.8</c:v>
                </c:pt>
                <c:pt idx="15">
                  <c:v>3894</c:v>
                </c:pt>
                <c:pt idx="16">
                  <c:v>3888.5</c:v>
                </c:pt>
                <c:pt idx="17">
                  <c:v>3872.7</c:v>
                </c:pt>
                <c:pt idx="18">
                  <c:v>3859.8</c:v>
                </c:pt>
                <c:pt idx="19">
                  <c:v>3849.1</c:v>
                </c:pt>
                <c:pt idx="20">
                  <c:v>3840.2</c:v>
                </c:pt>
                <c:pt idx="21">
                  <c:v>3832.7</c:v>
                </c:pt>
                <c:pt idx="22">
                  <c:v>3826.4</c:v>
                </c:pt>
                <c:pt idx="23">
                  <c:v>3817.2</c:v>
                </c:pt>
                <c:pt idx="24">
                  <c:v>3810</c:v>
                </c:pt>
                <c:pt idx="25">
                  <c:v>3804.2</c:v>
                </c:pt>
                <c:pt idx="26">
                  <c:v>3799.4</c:v>
                </c:pt>
                <c:pt idx="27">
                  <c:v>3795.2</c:v>
                </c:pt>
                <c:pt idx="28">
                  <c:v>3791.4</c:v>
                </c:pt>
                <c:pt idx="29">
                  <c:v>3785.8</c:v>
                </c:pt>
                <c:pt idx="30">
                  <c:v>3780.7</c:v>
                </c:pt>
                <c:pt idx="31">
                  <c:v>3775.8</c:v>
                </c:pt>
                <c:pt idx="32">
                  <c:v>3771.1</c:v>
                </c:pt>
                <c:pt idx="33">
                  <c:v>3766.3</c:v>
                </c:pt>
                <c:pt idx="34">
                  <c:v>3761.6</c:v>
                </c:pt>
                <c:pt idx="35">
                  <c:v>3751.4</c:v>
                </c:pt>
                <c:pt idx="36">
                  <c:v>3741.3</c:v>
                </c:pt>
                <c:pt idx="37">
                  <c:v>3731.2</c:v>
                </c:pt>
                <c:pt idx="38">
                  <c:v>3721.1</c:v>
                </c:pt>
                <c:pt idx="39">
                  <c:v>3711</c:v>
                </c:pt>
                <c:pt idx="40">
                  <c:v>3701</c:v>
                </c:pt>
                <c:pt idx="41">
                  <c:v>3677.6</c:v>
                </c:pt>
                <c:pt idx="42">
                  <c:v>3654.5</c:v>
                </c:pt>
                <c:pt idx="43">
                  <c:v>3631.5</c:v>
                </c:pt>
                <c:pt idx="44">
                  <c:v>3608.6</c:v>
                </c:pt>
                <c:pt idx="45">
                  <c:v>3585.8</c:v>
                </c:pt>
                <c:pt idx="46">
                  <c:v>3563.2</c:v>
                </c:pt>
                <c:pt idx="47">
                  <c:v>3509.5</c:v>
                </c:pt>
                <c:pt idx="48">
                  <c:v>3456.6</c:v>
                </c:pt>
                <c:pt idx="49">
                  <c:v>3404.5</c:v>
                </c:pt>
                <c:pt idx="50">
                  <c:v>3353.2</c:v>
                </c:pt>
                <c:pt idx="51">
                  <c:v>3302.7</c:v>
                </c:pt>
                <c:pt idx="52">
                  <c:v>2963.9</c:v>
                </c:pt>
                <c:pt idx="53">
                  <c:v>2659.8</c:v>
                </c:pt>
                <c:pt idx="54">
                  <c:v>2386.9</c:v>
                </c:pt>
                <c:pt idx="55">
                  <c:v>2142</c:v>
                </c:pt>
                <c:pt idx="56">
                  <c:v>1640.2</c:v>
                </c:pt>
                <c:pt idx="57">
                  <c:v>1256.5999999999999</c:v>
                </c:pt>
                <c:pt idx="58">
                  <c:v>962.81</c:v>
                </c:pt>
                <c:pt idx="59">
                  <c:v>737.46</c:v>
                </c:pt>
                <c:pt idx="60">
                  <c:v>564.75</c:v>
                </c:pt>
                <c:pt idx="61">
                  <c:v>432.48</c:v>
                </c:pt>
                <c:pt idx="62">
                  <c:v>331.22</c:v>
                </c:pt>
                <c:pt idx="63">
                  <c:v>253.68</c:v>
                </c:pt>
                <c:pt idx="64">
                  <c:v>194.29</c:v>
                </c:pt>
                <c:pt idx="65">
                  <c:v>148.81</c:v>
                </c:pt>
                <c:pt idx="66">
                  <c:v>113.97</c:v>
                </c:pt>
                <c:pt idx="67">
                  <c:v>87.283000000000001</c:v>
                </c:pt>
                <c:pt idx="68">
                  <c:v>66.847999999999999</c:v>
                </c:pt>
                <c:pt idx="69">
                  <c:v>51.197000000000003</c:v>
                </c:pt>
                <c:pt idx="70">
                  <c:v>39.210999999999999</c:v>
                </c:pt>
                <c:pt idx="71">
                  <c:v>30.030999999999999</c:v>
                </c:pt>
                <c:pt idx="72">
                  <c:v>23.617000000000001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844-4C3A-A9DA-1548AB0457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6244512"/>
        <c:axId val="429863448"/>
      </c:scatterChart>
      <c:scatterChart>
        <c:scatterStyle val="smoothMarker"/>
        <c:varyColors val="0"/>
        <c:ser>
          <c:idx val="1"/>
          <c:order val="1"/>
          <c:tx>
            <c:strRef>
              <c:f>Feuil1!$C$1</c:f>
              <c:strCache>
                <c:ptCount val="1"/>
                <c:pt idx="0">
                  <c:v>Mandrel Current [A]</c:v>
                </c:pt>
              </c:strCache>
            </c:strRef>
          </c:tx>
          <c:spPr>
            <a:ln w="1905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xVal>
            <c:numRef>
              <c:f>Feuil1!$A$2:$A$74</c:f>
              <c:numCache>
                <c:formatCode>0.00E+00</c:formatCode>
                <c:ptCount val="73"/>
                <c:pt idx="0" formatCode="General">
                  <c:v>0</c:v>
                </c:pt>
                <c:pt idx="1">
                  <c:v>4.0312999999999998E-6</c:v>
                </c:pt>
                <c:pt idx="2">
                  <c:v>8.0625999999999997E-6</c:v>
                </c:pt>
                <c:pt idx="3">
                  <c:v>1.2094E-5</c:v>
                </c:pt>
                <c:pt idx="4">
                  <c:v>5.2407000000000002E-5</c:v>
                </c:pt>
                <c:pt idx="5">
                  <c:v>9.2720000000000007E-5</c:v>
                </c:pt>
                <c:pt idx="6" formatCode="General">
                  <c:v>1.3302999999999999E-4</c:v>
                </c:pt>
                <c:pt idx="7" formatCode="General">
                  <c:v>1.7335000000000001E-4</c:v>
                </c:pt>
                <c:pt idx="8" formatCode="General">
                  <c:v>5.7647999999999998E-4</c:v>
                </c:pt>
                <c:pt idx="9" formatCode="General">
                  <c:v>9.796099999999999E-4</c:v>
                </c:pt>
                <c:pt idx="10" formatCode="General">
                  <c:v>1.3826999999999999E-3</c:v>
                </c:pt>
                <c:pt idx="11" formatCode="General">
                  <c:v>1.7859E-3</c:v>
                </c:pt>
                <c:pt idx="12" formatCode="General">
                  <c:v>4.9416E-3</c:v>
                </c:pt>
                <c:pt idx="13" formatCode="General">
                  <c:v>8.0973999999999994E-3</c:v>
                </c:pt>
                <c:pt idx="14" formatCode="General">
                  <c:v>1.1253000000000001E-2</c:v>
                </c:pt>
                <c:pt idx="15" formatCode="General">
                  <c:v>1.4409E-2</c:v>
                </c:pt>
                <c:pt idx="16" formatCode="General">
                  <c:v>1.7565000000000001E-2</c:v>
                </c:pt>
                <c:pt idx="17" formatCode="General">
                  <c:v>2.7817000000000001E-2</c:v>
                </c:pt>
                <c:pt idx="18" formatCode="General">
                  <c:v>3.8068999999999999E-2</c:v>
                </c:pt>
                <c:pt idx="19" formatCode="General">
                  <c:v>4.8321000000000003E-2</c:v>
                </c:pt>
                <c:pt idx="20" formatCode="General">
                  <c:v>5.8574000000000001E-2</c:v>
                </c:pt>
                <c:pt idx="21" formatCode="General">
                  <c:v>6.8825999999999998E-2</c:v>
                </c:pt>
                <c:pt idx="22" formatCode="General">
                  <c:v>7.9077999999999996E-2</c:v>
                </c:pt>
                <c:pt idx="23" formatCode="General">
                  <c:v>9.7564999999999999E-2</c:v>
                </c:pt>
                <c:pt idx="24" formatCode="General">
                  <c:v>0.11605</c:v>
                </c:pt>
                <c:pt idx="25" formatCode="General">
                  <c:v>0.13453999999999999</c:v>
                </c:pt>
                <c:pt idx="26" formatCode="General">
                  <c:v>0.15303</c:v>
                </c:pt>
                <c:pt idx="27" formatCode="General">
                  <c:v>0.17151</c:v>
                </c:pt>
                <c:pt idx="28" formatCode="General">
                  <c:v>0.19</c:v>
                </c:pt>
                <c:pt idx="29" formatCode="General">
                  <c:v>0.21917</c:v>
                </c:pt>
                <c:pt idx="30" formatCode="General">
                  <c:v>0.24833</c:v>
                </c:pt>
                <c:pt idx="31" formatCode="General">
                  <c:v>0.27750000000000002</c:v>
                </c:pt>
                <c:pt idx="32" formatCode="General">
                  <c:v>0.30665999999999999</c:v>
                </c:pt>
                <c:pt idx="33" formatCode="General">
                  <c:v>0.33583000000000002</c:v>
                </c:pt>
                <c:pt idx="34" formatCode="General">
                  <c:v>0.36499999999999999</c:v>
                </c:pt>
                <c:pt idx="35" formatCode="General">
                  <c:v>0.42879</c:v>
                </c:pt>
                <c:pt idx="36" formatCode="General">
                  <c:v>0.49258999999999997</c:v>
                </c:pt>
                <c:pt idx="37" formatCode="General">
                  <c:v>0.55637999999999999</c:v>
                </c:pt>
                <c:pt idx="38" formatCode="General">
                  <c:v>0.62017999999999995</c:v>
                </c:pt>
                <c:pt idx="39" formatCode="General">
                  <c:v>0.68396999999999997</c:v>
                </c:pt>
                <c:pt idx="40" formatCode="General">
                  <c:v>0.74777000000000005</c:v>
                </c:pt>
                <c:pt idx="41" formatCode="General">
                  <c:v>0.89671999999999996</c:v>
                </c:pt>
                <c:pt idx="42" formatCode="General">
                  <c:v>1.0457000000000001</c:v>
                </c:pt>
                <c:pt idx="43" formatCode="General">
                  <c:v>1.1946000000000001</c:v>
                </c:pt>
                <c:pt idx="44" formatCode="General">
                  <c:v>1.3435999999999999</c:v>
                </c:pt>
                <c:pt idx="45" formatCode="General">
                  <c:v>1.4924999999999999</c:v>
                </c:pt>
                <c:pt idx="46" formatCode="General">
                  <c:v>1.6415</c:v>
                </c:pt>
                <c:pt idx="47" formatCode="General">
                  <c:v>1.9993000000000001</c:v>
                </c:pt>
                <c:pt idx="48" formatCode="General">
                  <c:v>2.3572000000000002</c:v>
                </c:pt>
                <c:pt idx="49" formatCode="General">
                  <c:v>2.7149999999999999</c:v>
                </c:pt>
                <c:pt idx="50" formatCode="General">
                  <c:v>3.0728</c:v>
                </c:pt>
                <c:pt idx="51" formatCode="General">
                  <c:v>3.4306999999999999</c:v>
                </c:pt>
                <c:pt idx="52" formatCode="General">
                  <c:v>5.9760999999999997</c:v>
                </c:pt>
                <c:pt idx="53" formatCode="General">
                  <c:v>8.5215999999999994</c:v>
                </c:pt>
                <c:pt idx="54" formatCode="General">
                  <c:v>11.067</c:v>
                </c:pt>
                <c:pt idx="55" formatCode="General">
                  <c:v>13.613</c:v>
                </c:pt>
                <c:pt idx="56" formatCode="General">
                  <c:v>19.908000000000001</c:v>
                </c:pt>
                <c:pt idx="57" formatCode="General">
                  <c:v>26.202999999999999</c:v>
                </c:pt>
                <c:pt idx="58" formatCode="General">
                  <c:v>32.497999999999998</c:v>
                </c:pt>
                <c:pt idx="59" formatCode="General">
                  <c:v>38.792999999999999</c:v>
                </c:pt>
                <c:pt idx="60" formatCode="General">
                  <c:v>45.088000000000001</c:v>
                </c:pt>
                <c:pt idx="61" formatCode="General">
                  <c:v>51.384</c:v>
                </c:pt>
                <c:pt idx="62" formatCode="General">
                  <c:v>57.679000000000002</c:v>
                </c:pt>
                <c:pt idx="63" formatCode="General">
                  <c:v>63.973999999999997</c:v>
                </c:pt>
                <c:pt idx="64" formatCode="General">
                  <c:v>70.269000000000005</c:v>
                </c:pt>
                <c:pt idx="65" formatCode="General">
                  <c:v>76.563999999999993</c:v>
                </c:pt>
                <c:pt idx="66" formatCode="General">
                  <c:v>82.858999999999995</c:v>
                </c:pt>
                <c:pt idx="67" formatCode="General">
                  <c:v>89.153999999999996</c:v>
                </c:pt>
                <c:pt idx="68" formatCode="General">
                  <c:v>95.45</c:v>
                </c:pt>
                <c:pt idx="69" formatCode="General">
                  <c:v>101.74</c:v>
                </c:pt>
                <c:pt idx="70" formatCode="General">
                  <c:v>108.04</c:v>
                </c:pt>
                <c:pt idx="71" formatCode="General">
                  <c:v>114.34</c:v>
                </c:pt>
                <c:pt idx="72" formatCode="General">
                  <c:v>120</c:v>
                </c:pt>
              </c:numCache>
            </c:numRef>
          </c:xVal>
          <c:yVal>
            <c:numRef>
              <c:f>Feuil1!$C$2:$C$74</c:f>
              <c:numCache>
                <c:formatCode>General</c:formatCode>
                <c:ptCount val="73"/>
                <c:pt idx="0">
                  <c:v>0</c:v>
                </c:pt>
                <c:pt idx="1">
                  <c:v>14.696999999999999</c:v>
                </c:pt>
                <c:pt idx="2">
                  <c:v>29.391999999999999</c:v>
                </c:pt>
                <c:pt idx="3">
                  <c:v>44.085999999999999</c:v>
                </c:pt>
                <c:pt idx="4">
                  <c:v>190.96</c:v>
                </c:pt>
                <c:pt idx="5">
                  <c:v>337.7</c:v>
                </c:pt>
                <c:pt idx="6">
                  <c:v>484.32</c:v>
                </c:pt>
                <c:pt idx="7">
                  <c:v>630.80999999999995</c:v>
                </c:pt>
                <c:pt idx="8">
                  <c:v>2088.6999999999998</c:v>
                </c:pt>
                <c:pt idx="9">
                  <c:v>3534</c:v>
                </c:pt>
                <c:pt idx="10">
                  <c:v>4966.8</c:v>
                </c:pt>
                <c:pt idx="11">
                  <c:v>6387.1</c:v>
                </c:pt>
                <c:pt idx="12">
                  <c:v>17088</c:v>
                </c:pt>
                <c:pt idx="13">
                  <c:v>27083</c:v>
                </c:pt>
                <c:pt idx="14">
                  <c:v>36419</c:v>
                </c:pt>
                <c:pt idx="15">
                  <c:v>45140</c:v>
                </c:pt>
                <c:pt idx="16">
                  <c:v>53286</c:v>
                </c:pt>
                <c:pt idx="17">
                  <c:v>76224</c:v>
                </c:pt>
                <c:pt idx="18">
                  <c:v>94602</c:v>
                </c:pt>
                <c:pt idx="19" formatCode="0.00E+00">
                  <c:v>109320</c:v>
                </c:pt>
                <c:pt idx="20" formatCode="0.00E+00">
                  <c:v>121100</c:v>
                </c:pt>
                <c:pt idx="21" formatCode="0.00E+00">
                  <c:v>130530</c:v>
                </c:pt>
                <c:pt idx="22" formatCode="0.00E+00">
                  <c:v>138080</c:v>
                </c:pt>
                <c:pt idx="23" formatCode="0.00E+00">
                  <c:v>148090</c:v>
                </c:pt>
                <c:pt idx="24" formatCode="0.00E+00">
                  <c:v>154780</c:v>
                </c:pt>
                <c:pt idx="25" formatCode="0.00E+00">
                  <c:v>159210</c:v>
                </c:pt>
                <c:pt idx="26" formatCode="0.00E+00">
                  <c:v>162130</c:v>
                </c:pt>
                <c:pt idx="27" formatCode="0.00E+00">
                  <c:v>164040</c:v>
                </c:pt>
                <c:pt idx="28" formatCode="0.00E+00">
                  <c:v>165280</c:v>
                </c:pt>
                <c:pt idx="29" formatCode="0.00E+00">
                  <c:v>166400</c:v>
                </c:pt>
                <c:pt idx="30" formatCode="0.00E+00">
                  <c:v>166910</c:v>
                </c:pt>
                <c:pt idx="31" formatCode="0.00E+00">
                  <c:v>167060</c:v>
                </c:pt>
                <c:pt idx="32" formatCode="0.00E+00">
                  <c:v>167030</c:v>
                </c:pt>
                <c:pt idx="33" formatCode="0.00E+00">
                  <c:v>166920</c:v>
                </c:pt>
                <c:pt idx="34" formatCode="0.00E+00">
                  <c:v>166770</c:v>
                </c:pt>
                <c:pt idx="35" formatCode="0.00E+00">
                  <c:v>166400</c:v>
                </c:pt>
                <c:pt idx="36" formatCode="0.00E+00">
                  <c:v>165970</c:v>
                </c:pt>
                <c:pt idx="37" formatCode="0.00E+00">
                  <c:v>165490</c:v>
                </c:pt>
                <c:pt idx="38" formatCode="0.00E+00">
                  <c:v>165020</c:v>
                </c:pt>
                <c:pt idx="39" formatCode="0.00E+00">
                  <c:v>164580</c:v>
                </c:pt>
                <c:pt idx="40" formatCode="0.00E+00">
                  <c:v>164140</c:v>
                </c:pt>
                <c:pt idx="41" formatCode="0.00E+00">
                  <c:v>163150</c:v>
                </c:pt>
                <c:pt idx="42" formatCode="0.00E+00">
                  <c:v>162090</c:v>
                </c:pt>
                <c:pt idx="43" formatCode="0.00E+00">
                  <c:v>161040</c:v>
                </c:pt>
                <c:pt idx="44" formatCode="0.00E+00">
                  <c:v>160030</c:v>
                </c:pt>
                <c:pt idx="45" formatCode="0.00E+00">
                  <c:v>159040</c:v>
                </c:pt>
                <c:pt idx="46" formatCode="0.00E+00">
                  <c:v>158030</c:v>
                </c:pt>
                <c:pt idx="47" formatCode="0.00E+00">
                  <c:v>155650</c:v>
                </c:pt>
                <c:pt idx="48" formatCode="0.00E+00">
                  <c:v>153300</c:v>
                </c:pt>
                <c:pt idx="49" formatCode="0.00E+00">
                  <c:v>150990</c:v>
                </c:pt>
                <c:pt idx="50" formatCode="0.00E+00">
                  <c:v>148710</c:v>
                </c:pt>
                <c:pt idx="51" formatCode="0.00E+00">
                  <c:v>146470</c:v>
                </c:pt>
                <c:pt idx="52" formatCode="0.00E+00">
                  <c:v>131450</c:v>
                </c:pt>
                <c:pt idx="53" formatCode="0.00E+00">
                  <c:v>117960</c:v>
                </c:pt>
                <c:pt idx="54" formatCode="0.00E+00">
                  <c:v>105860</c:v>
                </c:pt>
                <c:pt idx="55">
                  <c:v>94997</c:v>
                </c:pt>
                <c:pt idx="56">
                  <c:v>72740</c:v>
                </c:pt>
                <c:pt idx="57">
                  <c:v>55732</c:v>
                </c:pt>
                <c:pt idx="58">
                  <c:v>42700</c:v>
                </c:pt>
                <c:pt idx="59">
                  <c:v>32706</c:v>
                </c:pt>
                <c:pt idx="60">
                  <c:v>25046</c:v>
                </c:pt>
                <c:pt idx="61">
                  <c:v>19180</c:v>
                </c:pt>
                <c:pt idx="62">
                  <c:v>14689</c:v>
                </c:pt>
                <c:pt idx="63">
                  <c:v>11251</c:v>
                </c:pt>
                <c:pt idx="64">
                  <c:v>8616.9</c:v>
                </c:pt>
                <c:pt idx="65">
                  <c:v>6599.5</c:v>
                </c:pt>
                <c:pt idx="66">
                  <c:v>5054.3999999999996</c:v>
                </c:pt>
                <c:pt idx="67">
                  <c:v>3871</c:v>
                </c:pt>
                <c:pt idx="68">
                  <c:v>2964.7</c:v>
                </c:pt>
                <c:pt idx="69">
                  <c:v>2270.6</c:v>
                </c:pt>
                <c:pt idx="70">
                  <c:v>1739</c:v>
                </c:pt>
                <c:pt idx="71">
                  <c:v>1331.9</c:v>
                </c:pt>
                <c:pt idx="72">
                  <c:v>1047.4000000000001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844-4C3A-A9DA-1548AB0457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7793880"/>
        <c:axId val="597848984"/>
      </c:scatterChart>
      <c:valAx>
        <c:axId val="366244512"/>
        <c:scaling>
          <c:orientation val="minMax"/>
          <c:max val="1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</a:t>
                </a:r>
                <a:r>
                  <a:rPr lang="en-US" baseline="0"/>
                  <a:t> (s)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29863448"/>
        <c:crosses val="autoZero"/>
        <c:crossBetween val="midCat"/>
      </c:valAx>
      <c:valAx>
        <c:axId val="429863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Magnet Current (A)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66244512"/>
        <c:crosses val="autoZero"/>
        <c:crossBetween val="midCat"/>
      </c:valAx>
      <c:valAx>
        <c:axId val="59784898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Mandrel Current (A)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97793880"/>
        <c:crosses val="max"/>
        <c:crossBetween val="midCat"/>
      </c:valAx>
      <c:valAx>
        <c:axId val="597793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978489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Title from Agenda</a:t>
            </a:r>
            <a:br>
              <a:rPr lang="en-US"/>
            </a:br>
            <a:r>
              <a:rPr lang="en-US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SC-x Identifier</a:t>
            </a:r>
          </a:p>
          <a:p>
            <a:r>
              <a:rPr lang="en-US"/>
              <a:t>EIC CD-3A Review</a:t>
            </a:r>
          </a:p>
          <a:p>
            <a:r>
              <a:rPr lang="en-US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/>
              <a:t>Secondary title if needed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2 Scope W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1" y="0"/>
            <a:ext cx="8229600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L2 Scope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8EACF-4276-290B-9B2F-314CC8D8D2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3035" y="5576840"/>
            <a:ext cx="7315200" cy="685800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Breakout Session Reference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71A22FE-65EE-6DE1-A7EA-6220FDF767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35383" y="0"/>
            <a:ext cx="8412480" cy="814388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 b="1"/>
            </a:lvl1pPr>
          </a:lstStyle>
          <a:p>
            <a:pPr lvl="0"/>
            <a:r>
              <a:rPr lang="en-US"/>
              <a:t>CD-3A WBS</a:t>
            </a:r>
          </a:p>
          <a:p>
            <a:pPr lvl="0"/>
            <a:r>
              <a:rPr lang="en-US"/>
              <a:t>CD-3A Scope Name</a:t>
            </a:r>
          </a:p>
        </p:txBody>
      </p:sp>
    </p:spTree>
    <p:extLst>
      <p:ext uri="{BB962C8B-B14F-4D97-AF65-F5344CB8AC3E}">
        <p14:creationId xmlns:p14="http://schemas.microsoft.com/office/powerpoint/2010/main" val="1789550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6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Section Separator – Title Line 1</a:t>
            </a:r>
          </a:p>
          <a:p>
            <a:pPr lvl="0"/>
            <a:r>
              <a:rPr lang="en-US"/>
              <a:t>Section Separator – Title Line 2</a:t>
            </a:r>
          </a:p>
          <a:p>
            <a:pPr lvl="0"/>
            <a:r>
              <a:rPr lang="en-US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3966283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061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5870B-CC7A-BE91-2A97-E56C05664C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0ED904-7769-21D6-0E99-EEF3FA5B51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87949-92C0-B298-B938-6BCF24187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90FF-3D65-3A4A-9FAA-066D6187DE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C82EE-04DC-BC44-F1EE-92EA8732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90A79-B1B9-4C81-9471-E7EFE6103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96C0-3D99-D64D-8838-3041736039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17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AC2C8-3205-1BC7-1389-7A55DB448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DA8EA-0D82-8EE6-6F3B-45D79232F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F4884-34D3-394F-2290-7C53015AD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90FF-3D65-3A4A-9FAA-066D6187DE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5BEE1-FE2B-0892-7D07-CE358D6D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382B5-1F29-AC45-DE5A-05E1BF3D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96C0-3D99-D64D-8838-3041736039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96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FB027-BC5D-65F7-F0E9-B6571FDF0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1D49B-C765-1954-7C03-717539AAE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7333B-BA11-25C7-388A-5617603A7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90FF-3D65-3A4A-9FAA-066D6187DE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8720E-1425-6617-045F-2057C0E95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AEB4C-6A6F-90D0-F8D2-38CC58A8B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96C0-3D99-D64D-8838-3041736039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32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5F4DC-B513-8EF4-CBE7-F6DA60061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B31C2-C6EB-DD7D-BD31-C770BA0595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7EAE0-B82F-CFFB-8E07-4AE93D607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8A0B0-A86E-A774-11FC-D2E831F8A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90FF-3D65-3A4A-9FAA-066D6187DE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A83F6-0C80-0B11-518B-F1427AD15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B54F4-A81B-FF3E-6E10-D8C6A6676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96C0-3D99-D64D-8838-3041736039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38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A45E-2079-D7B5-C07A-D5B54C9F6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A3873-AE6C-5DFC-AF52-C26501EBD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FA37D-210C-EE33-AE57-19002CD77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1CB90F-F010-EDFA-C022-9971D463D5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D392DC-693D-1890-DB16-C4788D620F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E166C0-7300-4E29-E729-FED3F0882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90FF-3D65-3A4A-9FAA-066D6187DE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826B5A-6E0C-AE2B-7A39-D7FD6E076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C1C763-8382-B933-57BE-4C921AAC7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96C0-3D99-D64D-8838-3041736039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25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B50C2-12E0-B599-C2E1-B938992F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21A714-E41C-F5D7-8844-B3120604F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90FF-3D65-3A4A-9FAA-066D6187DE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2F17E7-C53B-2D34-9500-D7FB17F9E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D1210-2C5C-0024-A3CE-BBF91EF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96C0-3D99-D64D-8838-3041736039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60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066" y="-42637"/>
            <a:ext cx="11499234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About Me – Presenter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Level 1 – Arial 20</a:t>
            </a:r>
          </a:p>
          <a:p>
            <a:pPr lvl="1"/>
            <a:r>
              <a:rPr lang="en-US"/>
              <a:t>Level 2 – Arial 16</a:t>
            </a:r>
          </a:p>
          <a:p>
            <a:pPr lvl="2"/>
            <a:r>
              <a:rPr lang="en-US"/>
              <a:t>Level 3 – Arial 16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561053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4194E1-F8B7-5AE6-2F49-3692A2268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90FF-3D65-3A4A-9FAA-066D6187DE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D90B17-533F-D659-0532-43AB8FB74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49ACB-BAB2-2205-C821-13E5915BC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96C0-3D99-D64D-8838-3041736039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8F3AF-F5D7-205D-D54E-7262E2624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D3E95-0307-B739-F440-663CE4F17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B71B7F-B9E1-075A-A52C-D5B9F318C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A1CF7-9A39-C66A-63AE-8065457E0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90FF-3D65-3A4A-9FAA-066D6187DE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5A5E9E-76DA-8EA7-F14A-8184BDFCF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02C58-86B2-CDA5-56F2-B9A0251B2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96C0-3D99-D64D-8838-3041736039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00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425B3-DAA5-2635-8BFC-A9E05B99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F654BB-09A5-3636-F486-FF00C355AB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950788-DD11-2F8B-7BD5-6B9EAE542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E1923-ECF6-D5AA-9400-023AA58C3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90FF-3D65-3A4A-9FAA-066D6187DE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08310-F2B8-6961-4D05-E3CE13A83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E78F3-8DF1-A2FE-119E-B5B3C3C12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96C0-3D99-D64D-8838-3041736039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92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34396-3383-DC3F-E562-A56B9CC87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4419FE-53DE-176D-5BAA-9D438A87E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13587-EF04-B399-D5CC-7159CEAFF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90FF-3D65-3A4A-9FAA-066D6187DE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047B3-ABEA-4349-08AB-EADFF1C08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26CC7-BADA-CD45-C2D0-2154CB1DB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96C0-3D99-D64D-8838-3041736039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88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B12975-ADE7-6274-509F-BE539481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82ECC-83C0-462E-913F-C4EA42ACB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FEA0F-42DC-49E7-6DAF-B9C9FDE11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90FF-3D65-3A4A-9FAA-066D6187DE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2C3A1-9930-5188-F3EE-7D03A8304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51833-206F-DBF2-B939-06A084C4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096C0-3D99-D64D-8838-3041736039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57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2B54326-9283-87C5-2211-07467D152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>
            <a:lvl1pPr marL="346075" indent="-346075">
              <a:buFont typeface="+mj-lt"/>
              <a:buAutoNum type="arabicPeriod"/>
              <a:defRPr sz="2000"/>
            </a:lvl1pPr>
            <a:lvl2pPr marL="684212" indent="-457200">
              <a:buFont typeface="+mj-lt"/>
              <a:buAutoNum type="alphaUcPeriod"/>
              <a:defRPr/>
            </a:lvl2pPr>
            <a:lvl3pPr marL="803275" indent="-342900">
              <a:buFont typeface="+mj-lt"/>
              <a:buAutoNum type="romanLcPeriod"/>
              <a:defRPr/>
            </a:lvl3pPr>
            <a:lvl4pPr marL="1030287" indent="-342900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Charges – Arial 20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B03C22F-5552-870B-477F-48CD037483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2695555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169" y="-99220"/>
            <a:ext cx="11499234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63" y="123306"/>
            <a:ext cx="978004" cy="46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78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2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ECC0389-6BCD-C4BC-4A17-EA2DACAE7E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6002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72671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Bulleted]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508D84F-3665-CC5D-F2A2-B3A6B09A70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199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261282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869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2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1A4CDE2-F4A5-3B66-CC2E-03CEF69AD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0611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28183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E5A896B-E227-B141-AB5C-4CC68DDA8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76095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‹N°›</a:t>
            </a:fld>
            <a:endParaRPr lang="en-US" sz="1400" b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-36681"/>
            <a:ext cx="11499234" cy="814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7" y="908852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9" r:id="rId2"/>
    <p:sldLayoutId id="2147483681" r:id="rId3"/>
    <p:sldLayoutId id="2147483682" r:id="rId4"/>
    <p:sldLayoutId id="2147483691" r:id="rId5"/>
    <p:sldLayoutId id="2147483690" r:id="rId6"/>
    <p:sldLayoutId id="2147483686" r:id="rId7"/>
    <p:sldLayoutId id="2147483692" r:id="rId8"/>
    <p:sldLayoutId id="2147483693" r:id="rId9"/>
    <p:sldLayoutId id="2147483698" r:id="rId10"/>
    <p:sldLayoutId id="2147483699" r:id="rId11"/>
    <p:sldLayoutId id="2147483685" r:id="rId12"/>
    <p:sldLayoutId id="214748370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75E87F-50E0-5D46-1AA6-85ED8869C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94DD0-4919-8F6E-B9CF-67A826CEC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7199B-14E6-7177-B2F6-FA0BEA7BEF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A90FF-3D65-3A4A-9FAA-066D6187DE2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3AF1E-D4AF-EDB3-DFE4-5AB6F5DAC9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8FA68-8A83-B56D-BCF1-162413E81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096C0-3D99-D64D-8838-3041736039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0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gif"/><Relationship Id="rId7" Type="http://schemas.openxmlformats.org/officeDocument/2006/relationships/image" Target="../media/image39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982" y="3509430"/>
            <a:ext cx="10962105" cy="1440941"/>
          </a:xfrm>
        </p:spPr>
        <p:txBody>
          <a:bodyPr anchor="ctr"/>
          <a:lstStyle/>
          <a:p>
            <a:r>
              <a:rPr lang="en-US" dirty="0" smtClean="0"/>
              <a:t>Valerio </a:t>
            </a:r>
            <a:r>
              <a:rPr lang="en-US" dirty="0" err="1" smtClean="0"/>
              <a:t>Calvelli</a:t>
            </a:r>
            <a:endParaRPr lang="en-US" dirty="0" smtClean="0"/>
          </a:p>
          <a:p>
            <a:r>
              <a:rPr lang="en-US" sz="2000" dirty="0"/>
              <a:t>On Behalf of EIC Detector Magnet team</a:t>
            </a:r>
            <a:endParaRPr lang="en-US" sz="2000" dirty="0">
              <a:cs typeface="Arial"/>
            </a:endParaRPr>
          </a:p>
          <a:p>
            <a:r>
              <a:rPr lang="fr-FR" sz="2000" dirty="0"/>
              <a:t>EIC France 2024</a:t>
            </a:r>
          </a:p>
          <a:p>
            <a:r>
              <a:rPr lang="fr-FR" sz="2000" dirty="0"/>
              <a:t>IJC </a:t>
            </a:r>
            <a:r>
              <a:rPr lang="fr-FR" sz="2000" dirty="0" err="1"/>
              <a:t>Lab</a:t>
            </a:r>
            <a:r>
              <a:rPr lang="fr-FR" sz="2000" dirty="0"/>
              <a:t> Orsay, </a:t>
            </a:r>
            <a:r>
              <a:rPr lang="fr-FR" sz="2000" dirty="0" err="1"/>
              <a:t>Oct</a:t>
            </a:r>
            <a:r>
              <a:rPr lang="fr-FR" sz="2000" dirty="0"/>
              <a:t> 9-11, 2024</a:t>
            </a:r>
            <a:endParaRPr lang="en-GB" sz="2000" dirty="0"/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36F5B0-4881-9D6F-8C2D-3B83F99C4A4F}"/>
              </a:ext>
            </a:extLst>
          </p:cNvPr>
          <p:cNvSpPr txBox="1">
            <a:spLocks/>
          </p:cNvSpPr>
          <p:nvPr/>
        </p:nvSpPr>
        <p:spPr>
          <a:xfrm>
            <a:off x="507570" y="868255"/>
            <a:ext cx="10334625" cy="23472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u="none" kern="120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 smtClean="0"/>
              <a:t>The MARCO Magnet</a:t>
            </a:r>
            <a:endParaRPr lang="en-US" sz="36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50" y="321161"/>
            <a:ext cx="1677993" cy="80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9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CF4F-F7DE-4E98-BCD9-AEC46B0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38" y="0"/>
            <a:ext cx="11499234" cy="814866"/>
          </a:xfrm>
        </p:spPr>
        <p:txBody>
          <a:bodyPr>
            <a:normAutofit/>
          </a:bodyPr>
          <a:lstStyle/>
          <a:p>
            <a:r>
              <a:rPr lang="en-US" dirty="0" smtClean="0"/>
              <a:t>MARCO: Conductor Margins</a:t>
            </a:r>
            <a:endParaRPr lang="en-US" dirty="0"/>
          </a:p>
        </p:txBody>
      </p:sp>
      <p:pic>
        <p:nvPicPr>
          <p:cNvPr id="123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135" y="2906496"/>
            <a:ext cx="2791946" cy="35595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0" name="Content Placeholder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442" y="941151"/>
            <a:ext cx="4583430" cy="183906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31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954373"/>
              </p:ext>
            </p:extLst>
          </p:nvPr>
        </p:nvGraphicFramePr>
        <p:xfrm>
          <a:off x="903841" y="1152836"/>
          <a:ext cx="4227270" cy="217201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420305">
                  <a:extLst>
                    <a:ext uri="{9D8B030D-6E8A-4147-A177-3AD203B41FA5}">
                      <a16:colId xmlns:a16="http://schemas.microsoft.com/office/drawing/2014/main" val="216481373"/>
                    </a:ext>
                  </a:extLst>
                </a:gridCol>
                <a:gridCol w="671952">
                  <a:extLst>
                    <a:ext uri="{9D8B030D-6E8A-4147-A177-3AD203B41FA5}">
                      <a16:colId xmlns:a16="http://schemas.microsoft.com/office/drawing/2014/main" val="4125464049"/>
                    </a:ext>
                  </a:extLst>
                </a:gridCol>
                <a:gridCol w="685814">
                  <a:extLst>
                    <a:ext uri="{9D8B030D-6E8A-4147-A177-3AD203B41FA5}">
                      <a16:colId xmlns:a16="http://schemas.microsoft.com/office/drawing/2014/main" val="972109708"/>
                    </a:ext>
                  </a:extLst>
                </a:gridCol>
                <a:gridCol w="673572">
                  <a:extLst>
                    <a:ext uri="{9D8B030D-6E8A-4147-A177-3AD203B41FA5}">
                      <a16:colId xmlns:a16="http://schemas.microsoft.com/office/drawing/2014/main" val="4052059768"/>
                    </a:ext>
                  </a:extLst>
                </a:gridCol>
                <a:gridCol w="775627">
                  <a:extLst>
                    <a:ext uri="{9D8B030D-6E8A-4147-A177-3AD203B41FA5}">
                      <a16:colId xmlns:a16="http://schemas.microsoft.com/office/drawing/2014/main" val="4262563710"/>
                    </a:ext>
                  </a:extLst>
                </a:gridCol>
              </a:tblGrid>
              <a:tr h="310288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B</a:t>
                      </a:r>
                      <a:r>
                        <a:rPr lang="fr-FR" sz="1200" baseline="-25000" dirty="0" smtClean="0"/>
                        <a:t>0</a:t>
                      </a:r>
                      <a:endParaRPr lang="en-US" sz="12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1.5 T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1.7 T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2.0 T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Units</a:t>
                      </a: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565006"/>
                  </a:ext>
                </a:extLst>
              </a:tr>
              <a:tr h="310288"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Current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2900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3296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3924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A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662463"/>
                  </a:ext>
                </a:extLst>
              </a:tr>
              <a:tr h="310288"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B</a:t>
                      </a:r>
                      <a:r>
                        <a:rPr lang="fr-FR" sz="1200" baseline="-25000" dirty="0" err="1" smtClean="0"/>
                        <a:t>peak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2.00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2.27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2.67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T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950116"/>
                  </a:ext>
                </a:extLst>
              </a:tr>
              <a:tr h="310288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Temp.</a:t>
                      </a:r>
                      <a:r>
                        <a:rPr lang="en-US" sz="1200" b="1" baseline="0" dirty="0" smtClean="0"/>
                        <a:t> margin</a:t>
                      </a: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3.1</a:t>
                      </a: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2.9</a:t>
                      </a: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2.5</a:t>
                      </a: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K</a:t>
                      </a: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874965"/>
                  </a:ext>
                </a:extLst>
              </a:tr>
              <a:tr h="310288"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Enthalpy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baseline="0" dirty="0" err="1" smtClean="0"/>
                        <a:t>margin</a:t>
                      </a: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7.4</a:t>
                      </a: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kJ/m</a:t>
                      </a:r>
                      <a:r>
                        <a:rPr lang="en-US" sz="1200" baseline="30000" dirty="0" smtClean="0"/>
                        <a:t>3</a:t>
                      </a:r>
                      <a:endParaRPr lang="en-US" sz="1200" b="1" baseline="30000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102392"/>
                  </a:ext>
                </a:extLst>
              </a:tr>
              <a:tr h="31028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Load line margin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46.8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%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870296"/>
                  </a:ext>
                </a:extLst>
              </a:tr>
              <a:tr h="3102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/>
                        <a:t>I / </a:t>
                      </a:r>
                      <a:r>
                        <a:rPr lang="en-US" sz="1200" noProof="0" dirty="0" err="1" smtClean="0"/>
                        <a:t>Ic</a:t>
                      </a:r>
                      <a:r>
                        <a:rPr lang="en-US" sz="1200" noProof="0" dirty="0" smtClean="0"/>
                        <a:t>(</a:t>
                      </a:r>
                      <a:r>
                        <a:rPr lang="en-US" sz="1200" noProof="0" dirty="0" err="1" smtClean="0"/>
                        <a:t>T</a:t>
                      </a:r>
                      <a:r>
                        <a:rPr lang="en-US" sz="1200" baseline="-25000" noProof="0" dirty="0" err="1" smtClean="0"/>
                        <a:t>m</a:t>
                      </a:r>
                      <a:r>
                        <a:rPr lang="en-US" sz="1200" baseline="0" noProof="0" dirty="0" err="1" smtClean="0"/>
                        <a:t>,</a:t>
                      </a:r>
                      <a:r>
                        <a:rPr lang="en-US" sz="1200" noProof="0" dirty="0" err="1" smtClean="0"/>
                        <a:t>B</a:t>
                      </a:r>
                      <a:r>
                        <a:rPr lang="en-US" sz="1200" baseline="-25000" noProof="0" dirty="0" err="1" smtClean="0"/>
                        <a:t>peak</a:t>
                      </a:r>
                      <a:r>
                        <a:rPr lang="en-US" sz="1200" noProof="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17.3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21.3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28.8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%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865330"/>
                  </a:ext>
                </a:extLst>
              </a:tr>
            </a:tbl>
          </a:graphicData>
        </a:graphic>
      </p:graphicFrame>
      <p:graphicFrame>
        <p:nvGraphicFramePr>
          <p:cNvPr id="132" name="Graphiqu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437593"/>
              </p:ext>
            </p:extLst>
          </p:nvPr>
        </p:nvGraphicFramePr>
        <p:xfrm>
          <a:off x="847330" y="3404058"/>
          <a:ext cx="4356195" cy="2839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3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131" y="2917371"/>
            <a:ext cx="3122398" cy="357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4" name="ZoneTexte 2"/>
          <p:cNvSpPr txBox="1"/>
          <p:nvPr/>
        </p:nvSpPr>
        <p:spPr>
          <a:xfrm>
            <a:off x="5306406" y="1954739"/>
            <a:ext cx="23384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 </a:t>
            </a:r>
            <a:r>
              <a:rPr lang="fr-FR" sz="1400" dirty="0" err="1" smtClean="0"/>
              <a:t>helium</a:t>
            </a:r>
            <a:r>
              <a:rPr lang="fr-FR" sz="1400" dirty="0" smtClean="0"/>
              <a:t> = 4.55 K</a:t>
            </a:r>
            <a:endParaRPr lang="fr-FR" sz="1400" dirty="0"/>
          </a:p>
          <a:p>
            <a:r>
              <a:rPr lang="fr-FR" sz="1400" dirty="0" smtClean="0"/>
              <a:t>T </a:t>
            </a:r>
            <a:r>
              <a:rPr lang="fr-FR" sz="1400" dirty="0" err="1" smtClean="0"/>
              <a:t>cable</a:t>
            </a:r>
            <a:r>
              <a:rPr lang="fr-FR" sz="1400" dirty="0" smtClean="0"/>
              <a:t> @ </a:t>
            </a:r>
            <a:r>
              <a:rPr lang="fr-FR" sz="1400" dirty="0" err="1" smtClean="0"/>
              <a:t>B</a:t>
            </a:r>
            <a:r>
              <a:rPr lang="fr-FR" sz="1050" dirty="0" err="1" smtClean="0"/>
              <a:t>peak</a:t>
            </a:r>
            <a:r>
              <a:rPr lang="fr-FR" sz="1400" dirty="0" smtClean="0"/>
              <a:t> </a:t>
            </a:r>
            <a:r>
              <a:rPr lang="fr-FR" sz="1400" dirty="0" smtClean="0"/>
              <a:t>≤ 4.7 K</a:t>
            </a:r>
            <a:endParaRPr lang="fr-FR" sz="1400" dirty="0"/>
          </a:p>
          <a:p>
            <a:r>
              <a:rPr lang="fr-FR" sz="1400" dirty="0" smtClean="0">
                <a:latin typeface="Symbol" panose="05050102010706020507" pitchFamily="18" charset="2"/>
              </a:rPr>
              <a:t>D</a:t>
            </a:r>
            <a:r>
              <a:rPr lang="fr-FR" sz="1400" dirty="0" smtClean="0"/>
              <a:t>T = 0.15 K</a:t>
            </a:r>
            <a:endParaRPr lang="fr-FR" sz="1400" dirty="0"/>
          </a:p>
        </p:txBody>
      </p:sp>
      <p:sp>
        <p:nvSpPr>
          <p:cNvPr id="135" name="TextBox 1"/>
          <p:cNvSpPr txBox="1"/>
          <p:nvPr/>
        </p:nvSpPr>
        <p:spPr>
          <a:xfrm>
            <a:off x="5855046" y="6033839"/>
            <a:ext cx="516488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 err="1" smtClean="0"/>
              <a:t>B</a:t>
            </a:r>
            <a:r>
              <a:rPr lang="fr-FR" sz="1400" baseline="-25000" dirty="0" err="1" smtClean="0"/>
              <a:t>peak</a:t>
            </a:r>
            <a:endParaRPr lang="en-US" sz="1400" dirty="0"/>
          </a:p>
        </p:txBody>
      </p:sp>
      <p:cxnSp>
        <p:nvCxnSpPr>
          <p:cNvPr id="136" name="Straight Arrow Connector 5"/>
          <p:cNvCxnSpPr/>
          <p:nvPr/>
        </p:nvCxnSpPr>
        <p:spPr>
          <a:xfrm flipV="1">
            <a:off x="6018144" y="5896679"/>
            <a:ext cx="151625" cy="137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21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CF4F-F7DE-4E98-BCD9-AEC46B0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38" y="0"/>
            <a:ext cx="11499234" cy="814866"/>
          </a:xfrm>
        </p:spPr>
        <p:txBody>
          <a:bodyPr>
            <a:normAutofit/>
          </a:bodyPr>
          <a:lstStyle/>
          <a:p>
            <a:r>
              <a:rPr lang="en-US" dirty="0" smtClean="0"/>
              <a:t>MARCO: Magnetic Performances</a:t>
            </a:r>
            <a:endParaRPr lang="en-US" dirty="0"/>
          </a:p>
        </p:txBody>
      </p:sp>
      <p:graphicFrame>
        <p:nvGraphicFramePr>
          <p:cNvPr id="11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925664"/>
              </p:ext>
            </p:extLst>
          </p:nvPr>
        </p:nvGraphicFramePr>
        <p:xfrm>
          <a:off x="561909" y="1052187"/>
          <a:ext cx="5640346" cy="2408405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489826">
                  <a:extLst>
                    <a:ext uri="{9D8B030D-6E8A-4147-A177-3AD203B41FA5}">
                      <a16:colId xmlns:a16="http://schemas.microsoft.com/office/drawing/2014/main" val="4223182797"/>
                    </a:ext>
                  </a:extLst>
                </a:gridCol>
                <a:gridCol w="1037630">
                  <a:extLst>
                    <a:ext uri="{9D8B030D-6E8A-4147-A177-3AD203B41FA5}">
                      <a16:colId xmlns:a16="http://schemas.microsoft.com/office/drawing/2014/main" val="1685508345"/>
                    </a:ext>
                  </a:extLst>
                </a:gridCol>
                <a:gridCol w="1037630">
                  <a:extLst>
                    <a:ext uri="{9D8B030D-6E8A-4147-A177-3AD203B41FA5}">
                      <a16:colId xmlns:a16="http://schemas.microsoft.com/office/drawing/2014/main" val="3228141182"/>
                    </a:ext>
                  </a:extLst>
                </a:gridCol>
                <a:gridCol w="1037630">
                  <a:extLst>
                    <a:ext uri="{9D8B030D-6E8A-4147-A177-3AD203B41FA5}">
                      <a16:colId xmlns:a16="http://schemas.microsoft.com/office/drawing/2014/main" val="3864987039"/>
                    </a:ext>
                  </a:extLst>
                </a:gridCol>
                <a:gridCol w="1037630">
                  <a:extLst>
                    <a:ext uri="{9D8B030D-6E8A-4147-A177-3AD203B41FA5}">
                      <a16:colId xmlns:a16="http://schemas.microsoft.com/office/drawing/2014/main" val="853091411"/>
                    </a:ext>
                  </a:extLst>
                </a:gridCol>
              </a:tblGrid>
              <a:tr h="300515">
                <a:tc>
                  <a:txBody>
                    <a:bodyPr/>
                    <a:lstStyle/>
                    <a:p>
                      <a:r>
                        <a:rPr lang="fr-FR" sz="1400" dirty="0" err="1"/>
                        <a:t>Parameter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1.5 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1.7 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2.0 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Units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231109"/>
                  </a:ext>
                </a:extLst>
              </a:tr>
              <a:tr h="300515">
                <a:tc>
                  <a:txBody>
                    <a:bodyPr/>
                    <a:lstStyle/>
                    <a:p>
                      <a:r>
                        <a:rPr lang="fr-FR" sz="1200" b="1" dirty="0" err="1">
                          <a:solidFill>
                            <a:schemeClr val="tx1"/>
                          </a:solidFill>
                        </a:rPr>
                        <a:t>Current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2942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3335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3924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669555"/>
                  </a:ext>
                </a:extLst>
              </a:tr>
              <a:tr h="300515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#</a:t>
                      </a:r>
                      <a:r>
                        <a:rPr lang="fr-FR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200" baseline="0" dirty="0" err="1">
                          <a:solidFill>
                            <a:schemeClr val="tx1"/>
                          </a:solidFill>
                        </a:rPr>
                        <a:t>turns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1668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143361"/>
                  </a:ext>
                </a:extLst>
              </a:tr>
              <a:tr h="300515">
                <a:tc>
                  <a:txBody>
                    <a:bodyPr/>
                    <a:lstStyle/>
                    <a:p>
                      <a:pPr marL="0" marR="0" lvl="0" indent="0" algn="l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fr-FR" sz="1200" b="1" baseline="-250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1.505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1.706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2.000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947983"/>
                  </a:ext>
                </a:extLst>
              </a:tr>
              <a:tr h="300515">
                <a:tc>
                  <a:txBody>
                    <a:bodyPr/>
                    <a:lstStyle/>
                    <a:p>
                      <a:r>
                        <a:rPr lang="fr-FR" sz="1200" dirty="0" err="1" smtClean="0">
                          <a:solidFill>
                            <a:schemeClr val="tx1"/>
                          </a:solidFill>
                        </a:rPr>
                        <a:t>Bpeak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</a:rPr>
                        <a:t>2.003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tx1"/>
                          </a:solidFill>
                        </a:rPr>
                        <a:t>2.271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2.672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677819"/>
                  </a:ext>
                </a:extLst>
              </a:tr>
              <a:tr h="300515">
                <a:tc>
                  <a:txBody>
                    <a:bodyPr/>
                    <a:lstStyle/>
                    <a:p>
                      <a:r>
                        <a:rPr lang="fr-FR" sz="1200" b="1" dirty="0" err="1">
                          <a:solidFill>
                            <a:schemeClr val="tx1"/>
                          </a:solidFill>
                        </a:rPr>
                        <a:t>Energy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25.440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32.689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45.008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MJ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527761"/>
                  </a:ext>
                </a:extLst>
              </a:tr>
              <a:tr h="300515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Inductance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5.847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5.847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5.846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H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551756"/>
                  </a:ext>
                </a:extLst>
              </a:tr>
              <a:tr h="300515">
                <a:tc>
                  <a:txBody>
                    <a:bodyPr/>
                    <a:lstStyle/>
                    <a:p>
                      <a:r>
                        <a:rPr lang="fr-FR" sz="1200" b="1" dirty="0" err="1">
                          <a:solidFill>
                            <a:schemeClr val="tx1"/>
                          </a:solidFill>
                        </a:rPr>
                        <a:t>Fz</a:t>
                      </a:r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200" b="1" dirty="0" err="1">
                          <a:solidFill>
                            <a:schemeClr val="tx1"/>
                          </a:solidFill>
                        </a:rPr>
                        <a:t>tot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-23.8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-29.2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-32.2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 err="1">
                          <a:solidFill>
                            <a:schemeClr val="tx1"/>
                          </a:solidFill>
                        </a:rPr>
                        <a:t>kN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91155"/>
                  </a:ext>
                </a:extLst>
              </a:tr>
            </a:tbl>
          </a:graphicData>
        </a:graphic>
      </p:graphicFrame>
      <p:graphicFrame>
        <p:nvGraphicFramePr>
          <p:cNvPr id="12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807125"/>
              </p:ext>
            </p:extLst>
          </p:nvPr>
        </p:nvGraphicFramePr>
        <p:xfrm>
          <a:off x="561906" y="3697914"/>
          <a:ext cx="5687818" cy="244745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21633">
                  <a:extLst>
                    <a:ext uri="{9D8B030D-6E8A-4147-A177-3AD203B41FA5}">
                      <a16:colId xmlns:a16="http://schemas.microsoft.com/office/drawing/2014/main" val="4223182797"/>
                    </a:ext>
                  </a:extLst>
                </a:gridCol>
                <a:gridCol w="824386">
                  <a:extLst>
                    <a:ext uri="{9D8B030D-6E8A-4147-A177-3AD203B41FA5}">
                      <a16:colId xmlns:a16="http://schemas.microsoft.com/office/drawing/2014/main" val="1685508345"/>
                    </a:ext>
                  </a:extLst>
                </a:gridCol>
                <a:gridCol w="1406201">
                  <a:extLst>
                    <a:ext uri="{9D8B030D-6E8A-4147-A177-3AD203B41FA5}">
                      <a16:colId xmlns:a16="http://schemas.microsoft.com/office/drawing/2014/main" val="3228141182"/>
                    </a:ext>
                  </a:extLst>
                </a:gridCol>
                <a:gridCol w="1024908">
                  <a:extLst>
                    <a:ext uri="{9D8B030D-6E8A-4147-A177-3AD203B41FA5}">
                      <a16:colId xmlns:a16="http://schemas.microsoft.com/office/drawing/2014/main" val="3864987039"/>
                    </a:ext>
                  </a:extLst>
                </a:gridCol>
                <a:gridCol w="1110690">
                  <a:extLst>
                    <a:ext uri="{9D8B030D-6E8A-4147-A177-3AD203B41FA5}">
                      <a16:colId xmlns:a16="http://schemas.microsoft.com/office/drawing/2014/main" val="853091411"/>
                    </a:ext>
                  </a:extLst>
                </a:gridCol>
              </a:tblGrid>
              <a:tr h="300515">
                <a:tc>
                  <a:txBody>
                    <a:bodyPr/>
                    <a:lstStyle/>
                    <a:p>
                      <a:r>
                        <a:rPr lang="en-US" sz="1400" noProof="0"/>
                        <a:t>Parameter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2.0 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Units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Validation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0231109"/>
                  </a:ext>
                </a:extLst>
              </a:tr>
              <a:tr h="300515">
                <a:tc>
                  <a:txBody>
                    <a:bodyPr/>
                    <a:lstStyle/>
                    <a:p>
                      <a:pPr marL="0" marR="0" lvl="0" indent="0" algn="l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/>
                        <a:t>B</a:t>
                      </a:r>
                      <a:r>
                        <a:rPr lang="en-US" sz="1200" baseline="-25000" noProof="0"/>
                        <a:t>0</a:t>
                      </a:r>
                      <a:endParaRPr lang="en-US" sz="1200" b="1" noProof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>
                          <a:solidFill>
                            <a:schemeClr val="tx1"/>
                          </a:solidFill>
                        </a:rPr>
                        <a:t>2.000</a:t>
                      </a:r>
                      <a:endParaRPr lang="en-US" sz="1200" b="1" noProof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>
                          <a:solidFill>
                            <a:schemeClr val="tx1"/>
                          </a:solidFill>
                        </a:rPr>
                        <a:t>2.0</a:t>
                      </a:r>
                      <a:endParaRPr lang="en-US" sz="1200" b="1" noProof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en-US" sz="1200" b="1" noProof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noProof="0">
                          <a:solidFill>
                            <a:srgbClr val="00B050"/>
                          </a:solidFill>
                        </a:rPr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947983"/>
                  </a:ext>
                </a:extLst>
              </a:tr>
              <a:tr h="300515">
                <a:tc>
                  <a:txBody>
                    <a:bodyPr/>
                    <a:lstStyle/>
                    <a:p>
                      <a:r>
                        <a:rPr lang="en-US" sz="1200" noProof="0"/>
                        <a:t>Field</a:t>
                      </a:r>
                      <a:r>
                        <a:rPr lang="en-US" sz="1200" baseline="0" noProof="0"/>
                        <a:t> uniformity</a:t>
                      </a:r>
                      <a:endParaRPr lang="en-US" sz="12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/>
                        <a:t>12.5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/>
                        <a:t>12.5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kern="1200" noProof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677819"/>
                  </a:ext>
                </a:extLst>
              </a:tr>
              <a:tr h="300515">
                <a:tc>
                  <a:txBody>
                    <a:bodyPr/>
                    <a:lstStyle/>
                    <a:p>
                      <a:pPr marL="0" marR="0" lvl="0" indent="0" algn="l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/>
                        <a:t>Projectivity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/>
                        <a:t>3.28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/>
                        <a:t>&lt;</a:t>
                      </a:r>
                      <a:r>
                        <a:rPr lang="en-US" sz="1200" baseline="0" noProof="0"/>
                        <a:t> 10</a:t>
                      </a:r>
                      <a:endParaRPr lang="en-US" sz="12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/>
                        <a:t>T/A/mm²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noProof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823386"/>
                  </a:ext>
                </a:extLst>
              </a:tr>
              <a:tr h="300515">
                <a:tc>
                  <a:txBody>
                    <a:bodyPr/>
                    <a:lstStyle/>
                    <a:p>
                      <a:pPr marL="0" marR="0" lvl="0" indent="0" algn="l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/>
                        <a:t>Transparency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0.468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&lt;0.5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b="1" kern="1200" noProof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953965"/>
                  </a:ext>
                </a:extLst>
              </a:tr>
              <a:tr h="300515">
                <a:tc>
                  <a:txBody>
                    <a:bodyPr/>
                    <a:lstStyle/>
                    <a:p>
                      <a:r>
                        <a:rPr lang="en-US" sz="1200" noProof="0"/>
                        <a:t>B5300</a:t>
                      </a:r>
                      <a:endParaRPr lang="en-US" sz="1200" b="1" noProof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/>
                        <a:t>15.4</a:t>
                      </a:r>
                      <a:endParaRPr lang="en-US" sz="1200" b="1" noProof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>
                          <a:solidFill>
                            <a:schemeClr val="tx1"/>
                          </a:solidFill>
                        </a:rPr>
                        <a:t>&lt;10</a:t>
                      </a:r>
                      <a:endParaRPr lang="en-US" sz="1200" b="1" noProof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/>
                        <a:t>G</a:t>
                      </a:r>
                      <a:endParaRPr lang="en-US" sz="1200" b="1" noProof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200" b="1" noProof="0">
                          <a:solidFill>
                            <a:schemeClr val="accent2"/>
                          </a:solidFill>
                        </a:rPr>
                        <a:t>Local solution to be studied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035503"/>
                  </a:ext>
                </a:extLst>
              </a:tr>
              <a:tr h="300515">
                <a:tc>
                  <a:txBody>
                    <a:bodyPr/>
                    <a:lstStyle/>
                    <a:p>
                      <a:r>
                        <a:rPr lang="en-US" sz="1200" noProof="0"/>
                        <a:t>B7200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/>
                        <a:t>10.9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/>
                        <a:t>&lt;10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/>
                        <a:t>G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90341"/>
                  </a:ext>
                </a:extLst>
              </a:tr>
              <a:tr h="300515">
                <a:tc>
                  <a:txBody>
                    <a:bodyPr/>
                    <a:lstStyle/>
                    <a:p>
                      <a:r>
                        <a:rPr lang="en-US" sz="1200" noProof="0"/>
                        <a:t>B3400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/>
                        <a:t>&lt;10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b="1" kern="1200" noProof="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197830"/>
                  </a:ext>
                </a:extLst>
              </a:tr>
            </a:tbl>
          </a:graphicData>
        </a:graphic>
      </p:graphicFrame>
      <p:sp>
        <p:nvSpPr>
          <p:cNvPr id="13" name="TextBox 7"/>
          <p:cNvSpPr txBox="1"/>
          <p:nvPr/>
        </p:nvSpPr>
        <p:spPr>
          <a:xfrm>
            <a:off x="8833825" y="903627"/>
            <a:ext cx="1314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/>
              <a:t>Projectivity</a:t>
            </a:r>
            <a:r>
              <a:rPr lang="fr-FR" sz="1200" i="1" dirty="0"/>
              <a:t> </a:t>
            </a:r>
            <a:r>
              <a:rPr lang="fr-FR" sz="1200" i="1" dirty="0" err="1"/>
              <a:t>region</a:t>
            </a:r>
            <a:endParaRPr lang="en-US" sz="1200" i="1" dirty="0"/>
          </a:p>
        </p:txBody>
      </p:sp>
      <p:sp>
        <p:nvSpPr>
          <p:cNvPr id="14" name="TextBox 8"/>
          <p:cNvSpPr txBox="1"/>
          <p:nvPr/>
        </p:nvSpPr>
        <p:spPr>
          <a:xfrm>
            <a:off x="8833825" y="3617351"/>
            <a:ext cx="1284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/>
              <a:t>Uniformity</a:t>
            </a:r>
            <a:r>
              <a:rPr lang="fr-FR" sz="1200" i="1" dirty="0"/>
              <a:t> </a:t>
            </a:r>
            <a:r>
              <a:rPr lang="fr-FR" sz="1200" i="1" dirty="0" err="1"/>
              <a:t>region</a:t>
            </a:r>
            <a:endParaRPr lang="en-US" sz="1200" i="1" dirty="0"/>
          </a:p>
        </p:txBody>
      </p:sp>
      <p:pic>
        <p:nvPicPr>
          <p:cNvPr id="15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735" y="1293345"/>
            <a:ext cx="3566469" cy="2249619"/>
          </a:xfrm>
          <a:prstGeom prst="rect">
            <a:avLst/>
          </a:prstGeom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218" y="3877460"/>
            <a:ext cx="3535986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4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CF4F-F7DE-4E98-BCD9-AEC46B0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38" y="0"/>
            <a:ext cx="11499234" cy="814866"/>
          </a:xfrm>
        </p:spPr>
        <p:txBody>
          <a:bodyPr>
            <a:normAutofit/>
          </a:bodyPr>
          <a:lstStyle/>
          <a:p>
            <a:r>
              <a:rPr lang="en-US" dirty="0" smtClean="0"/>
              <a:t>MARCO: Mechanical Design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024" y="909808"/>
            <a:ext cx="8436462" cy="528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8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CF4F-F7DE-4E98-BCD9-AEC46B0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38" y="0"/>
            <a:ext cx="11499234" cy="814866"/>
          </a:xfrm>
        </p:spPr>
        <p:txBody>
          <a:bodyPr>
            <a:normAutofit/>
          </a:bodyPr>
          <a:lstStyle/>
          <a:p>
            <a:r>
              <a:rPr lang="en-US" dirty="0" smtClean="0"/>
              <a:t>MARCO: Mechanical Performances #1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14" y="1007415"/>
            <a:ext cx="7917772" cy="5129524"/>
          </a:xfrm>
          <a:prstGeom prst="rect">
            <a:avLst/>
          </a:prstGeom>
        </p:spPr>
      </p:pic>
      <p:pic>
        <p:nvPicPr>
          <p:cNvPr id="106" name="Image 10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627" y="983785"/>
            <a:ext cx="3657600" cy="2588392"/>
          </a:xfrm>
          <a:prstGeom prst="rect">
            <a:avLst/>
          </a:prstGeom>
        </p:spPr>
      </p:pic>
      <p:pic>
        <p:nvPicPr>
          <p:cNvPr id="107" name="Image 10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744" y="3788358"/>
            <a:ext cx="2944181" cy="262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4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CF4F-F7DE-4E98-BCD9-AEC46B0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38" y="0"/>
            <a:ext cx="11499234" cy="814866"/>
          </a:xfrm>
        </p:spPr>
        <p:txBody>
          <a:bodyPr>
            <a:normAutofit/>
          </a:bodyPr>
          <a:lstStyle/>
          <a:p>
            <a:r>
              <a:rPr lang="en-US" dirty="0" smtClean="0"/>
              <a:t>MARCO: Mechanical Performances #2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5" y="1343771"/>
            <a:ext cx="4875043" cy="425128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1"/>
          <a:stretch/>
        </p:blipFill>
        <p:spPr>
          <a:xfrm>
            <a:off x="6297028" y="1462280"/>
            <a:ext cx="2393747" cy="413277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58"/>
          <a:stretch/>
        </p:blipFill>
        <p:spPr>
          <a:xfrm>
            <a:off x="8957723" y="1343771"/>
            <a:ext cx="2635279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7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CF4F-F7DE-4E98-BCD9-AEC46B0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38" y="0"/>
            <a:ext cx="11499234" cy="814866"/>
          </a:xfrm>
        </p:spPr>
        <p:txBody>
          <a:bodyPr>
            <a:normAutofit/>
          </a:bodyPr>
          <a:lstStyle/>
          <a:p>
            <a:r>
              <a:rPr lang="en-US" dirty="0" smtClean="0"/>
              <a:t>MARCO: Cryogenics Design</a:t>
            </a:r>
            <a:endParaRPr lang="en-US" dirty="0"/>
          </a:p>
        </p:txBody>
      </p:sp>
      <p:pic>
        <p:nvPicPr>
          <p:cNvPr id="6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55" y="974789"/>
            <a:ext cx="4608799" cy="34943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7577" y="1443383"/>
            <a:ext cx="4301779" cy="3577500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6687762" y="987908"/>
            <a:ext cx="1225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Phase </a:t>
            </a:r>
            <a:r>
              <a:rPr lang="fr-FR" sz="1200" dirty="0" err="1" smtClean="0"/>
              <a:t>separator</a:t>
            </a:r>
            <a:r>
              <a:rPr lang="fr-FR" sz="1200" dirty="0" smtClean="0"/>
              <a:t> </a:t>
            </a:r>
          </a:p>
          <a:p>
            <a:r>
              <a:rPr lang="fr-FR" sz="1200" dirty="0" smtClean="0"/>
              <a:t>13 W</a:t>
            </a:r>
            <a:endParaRPr lang="en-US" sz="1200" dirty="0"/>
          </a:p>
        </p:txBody>
      </p:sp>
      <p:sp>
        <p:nvSpPr>
          <p:cNvPr id="9" name="TextBox 19"/>
          <p:cNvSpPr txBox="1"/>
          <p:nvPr/>
        </p:nvSpPr>
        <p:spPr>
          <a:xfrm>
            <a:off x="5236058" y="1165822"/>
            <a:ext cx="1165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Current</a:t>
            </a:r>
            <a:r>
              <a:rPr lang="fr-FR" sz="1200" dirty="0" smtClean="0"/>
              <a:t> leads </a:t>
            </a:r>
          </a:p>
          <a:p>
            <a:r>
              <a:rPr lang="fr-FR" sz="1200" dirty="0" smtClean="0"/>
              <a:t>12 W </a:t>
            </a:r>
            <a:r>
              <a:rPr lang="en-150" sz="1200" dirty="0" smtClean="0"/>
              <a:t>–</a:t>
            </a:r>
            <a:r>
              <a:rPr lang="fr-FR" sz="1200" dirty="0" smtClean="0"/>
              <a:t> 0.65 g/s</a:t>
            </a:r>
            <a:endParaRPr lang="en-US" sz="1200" dirty="0"/>
          </a:p>
        </p:txBody>
      </p:sp>
      <p:sp>
        <p:nvSpPr>
          <p:cNvPr id="10" name="TextBox 13"/>
          <p:cNvSpPr txBox="1"/>
          <p:nvPr/>
        </p:nvSpPr>
        <p:spPr>
          <a:xfrm>
            <a:off x="9465197" y="2224747"/>
            <a:ext cx="691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Tie-rods</a:t>
            </a:r>
            <a:endParaRPr lang="fr-FR" sz="1200" dirty="0" smtClean="0"/>
          </a:p>
          <a:p>
            <a:r>
              <a:rPr lang="fr-FR" sz="1200" dirty="0" smtClean="0"/>
              <a:t>4 W</a:t>
            </a:r>
            <a:endParaRPr lang="en-US" sz="1200" dirty="0"/>
          </a:p>
        </p:txBody>
      </p:sp>
      <p:sp>
        <p:nvSpPr>
          <p:cNvPr id="11" name="TextBox 20"/>
          <p:cNvSpPr txBox="1"/>
          <p:nvPr/>
        </p:nvSpPr>
        <p:spPr>
          <a:xfrm>
            <a:off x="8088466" y="2041474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Joints</a:t>
            </a:r>
          </a:p>
          <a:p>
            <a:r>
              <a:rPr lang="fr-FR" sz="1200" dirty="0" smtClean="0"/>
              <a:t>0.3 W</a:t>
            </a:r>
            <a:endParaRPr lang="en-US" sz="1200" dirty="0"/>
          </a:p>
        </p:txBody>
      </p:sp>
      <p:sp>
        <p:nvSpPr>
          <p:cNvPr id="12" name="TextBox 21"/>
          <p:cNvSpPr txBox="1"/>
          <p:nvPr/>
        </p:nvSpPr>
        <p:spPr>
          <a:xfrm>
            <a:off x="7264459" y="5157309"/>
            <a:ext cx="1297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Thermal radiation</a:t>
            </a:r>
          </a:p>
          <a:p>
            <a:r>
              <a:rPr lang="fr-FR" sz="1200" dirty="0" smtClean="0"/>
              <a:t>21 W</a:t>
            </a:r>
            <a:endParaRPr lang="en-US" sz="1200" dirty="0"/>
          </a:p>
        </p:txBody>
      </p:sp>
      <p:sp>
        <p:nvSpPr>
          <p:cNvPr id="13" name="TextBox 22"/>
          <p:cNvSpPr txBox="1"/>
          <p:nvPr/>
        </p:nvSpPr>
        <p:spPr>
          <a:xfrm>
            <a:off x="8800929" y="5141667"/>
            <a:ext cx="1183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Cable</a:t>
            </a:r>
            <a:r>
              <a:rPr lang="fr-FR" sz="1200" dirty="0" smtClean="0"/>
              <a:t> </a:t>
            </a:r>
            <a:r>
              <a:rPr lang="fr-FR" sz="1200" dirty="0" err="1" smtClean="0"/>
              <a:t>hysteresis</a:t>
            </a:r>
            <a:endParaRPr lang="fr-FR" sz="1200" dirty="0" smtClean="0"/>
          </a:p>
          <a:p>
            <a:r>
              <a:rPr lang="fr-FR" sz="1200" dirty="0" smtClean="0"/>
              <a:t>2.8 W@ 1A/s</a:t>
            </a:r>
            <a:endParaRPr lang="en-US" sz="1200" dirty="0"/>
          </a:p>
        </p:txBody>
      </p:sp>
      <p:sp>
        <p:nvSpPr>
          <p:cNvPr id="14" name="TextBox 23"/>
          <p:cNvSpPr txBox="1"/>
          <p:nvPr/>
        </p:nvSpPr>
        <p:spPr>
          <a:xfrm>
            <a:off x="7264459" y="5612094"/>
            <a:ext cx="1607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Mandrel</a:t>
            </a:r>
            <a:r>
              <a:rPr lang="fr-FR" sz="1200" dirty="0" smtClean="0"/>
              <a:t> </a:t>
            </a:r>
            <a:r>
              <a:rPr lang="fr-FR" sz="1200" dirty="0" err="1" smtClean="0"/>
              <a:t>eddy</a:t>
            </a:r>
            <a:r>
              <a:rPr lang="fr-FR" sz="1200" dirty="0" smtClean="0"/>
              <a:t> </a:t>
            </a:r>
            <a:r>
              <a:rPr lang="fr-FR" sz="1200" dirty="0" err="1" smtClean="0"/>
              <a:t>currents</a:t>
            </a:r>
            <a:endParaRPr lang="fr-FR" sz="1200" dirty="0" smtClean="0"/>
          </a:p>
          <a:p>
            <a:r>
              <a:rPr lang="fr-FR" sz="1200" dirty="0" smtClean="0"/>
              <a:t>3.2 W@ 1A/s</a:t>
            </a:r>
            <a:endParaRPr lang="en-US" sz="1200" dirty="0"/>
          </a:p>
        </p:txBody>
      </p:sp>
      <p:sp>
        <p:nvSpPr>
          <p:cNvPr id="15" name="TextBox 26"/>
          <p:cNvSpPr txBox="1"/>
          <p:nvPr/>
        </p:nvSpPr>
        <p:spPr>
          <a:xfrm>
            <a:off x="1080590" y="4504099"/>
            <a:ext cx="54548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/>
              <a:t>Heat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loads</a:t>
            </a:r>
            <a:r>
              <a:rPr lang="fr-FR" sz="1600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Thermal </a:t>
            </a:r>
            <a:r>
              <a:rPr lang="fr-FR" sz="1600" dirty="0" err="1" smtClean="0"/>
              <a:t>shield</a:t>
            </a:r>
            <a:r>
              <a:rPr lang="fr-FR" sz="1600" dirty="0" smtClean="0"/>
              <a:t> (45K </a:t>
            </a:r>
            <a:r>
              <a:rPr lang="en-150" sz="1600" dirty="0" smtClean="0"/>
              <a:t>–</a:t>
            </a:r>
            <a:r>
              <a:rPr lang="fr-FR" sz="1600" dirty="0" smtClean="0"/>
              <a:t> 65K) = 600 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Cold mass = 31.3 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r>
              <a:rPr lang="fr-FR" sz="1600" b="1" dirty="0" err="1" smtClean="0"/>
              <a:t>Safety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devices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dimensioned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according</a:t>
            </a:r>
            <a:r>
              <a:rPr lang="fr-FR" sz="1600" b="1" dirty="0" smtClean="0"/>
              <a:t> to </a:t>
            </a:r>
          </a:p>
          <a:p>
            <a:r>
              <a:rPr lang="fr-FR" sz="1600" b="1" dirty="0" smtClean="0"/>
              <a:t>NORM EN21013-3 (</a:t>
            </a:r>
            <a:r>
              <a:rPr lang="fr-FR" sz="1600" b="1" dirty="0" err="1" smtClean="0"/>
              <a:t>stricter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than</a:t>
            </a:r>
            <a:r>
              <a:rPr lang="fr-FR" sz="1600" b="1" dirty="0" smtClean="0"/>
              <a:t> </a:t>
            </a:r>
            <a:r>
              <a:rPr lang="en-US" sz="1600" b="1" dirty="0"/>
              <a:t>ASME BPVC VIII </a:t>
            </a:r>
            <a:r>
              <a:rPr lang="en-US" sz="1600" b="1" dirty="0" smtClean="0"/>
              <a:t>Div.1)</a:t>
            </a:r>
            <a:endParaRPr lang="en-US" sz="16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9039103" y="1073680"/>
            <a:ext cx="2973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Cool-down the </a:t>
            </a:r>
            <a:r>
              <a:rPr lang="fr-FR" b="1" dirty="0" err="1" smtClean="0">
                <a:solidFill>
                  <a:schemeClr val="tx2"/>
                </a:solidFill>
              </a:rPr>
              <a:t>magnet</a:t>
            </a:r>
            <a:r>
              <a:rPr lang="fr-FR" b="1" dirty="0" smtClean="0">
                <a:solidFill>
                  <a:schemeClr val="tx2"/>
                </a:solidFill>
              </a:rPr>
              <a:t> </a:t>
            </a:r>
            <a:r>
              <a:rPr lang="fr-FR" b="1" dirty="0" err="1" smtClean="0">
                <a:solidFill>
                  <a:schemeClr val="tx2"/>
                </a:solidFill>
              </a:rPr>
              <a:t>should</a:t>
            </a:r>
            <a:r>
              <a:rPr lang="fr-FR" b="1" dirty="0" smtClean="0">
                <a:solidFill>
                  <a:schemeClr val="tx2"/>
                </a:solidFill>
              </a:rPr>
              <a:t> </a:t>
            </a:r>
            <a:r>
              <a:rPr lang="fr-FR" b="1" dirty="0" err="1" smtClean="0">
                <a:solidFill>
                  <a:schemeClr val="tx2"/>
                </a:solidFill>
              </a:rPr>
              <a:t>take</a:t>
            </a:r>
            <a:r>
              <a:rPr lang="fr-FR" b="1" dirty="0" smtClean="0">
                <a:solidFill>
                  <a:schemeClr val="tx2"/>
                </a:solidFill>
              </a:rPr>
              <a:t> </a:t>
            </a:r>
            <a:r>
              <a:rPr lang="fr-FR" b="1" dirty="0" err="1" smtClean="0">
                <a:solidFill>
                  <a:schemeClr val="tx2"/>
                </a:solidFill>
              </a:rPr>
              <a:t>around</a:t>
            </a:r>
            <a:r>
              <a:rPr lang="fr-FR" b="1" dirty="0" smtClean="0">
                <a:solidFill>
                  <a:schemeClr val="tx2"/>
                </a:solidFill>
              </a:rPr>
              <a:t> 10 </a:t>
            </a:r>
            <a:r>
              <a:rPr lang="fr-FR" b="1" dirty="0" err="1" smtClean="0">
                <a:solidFill>
                  <a:schemeClr val="tx2"/>
                </a:solidFill>
              </a:rPr>
              <a:t>days</a:t>
            </a:r>
            <a:r>
              <a:rPr lang="fr-FR" b="1" dirty="0" smtClean="0">
                <a:solidFill>
                  <a:schemeClr val="tx2"/>
                </a:solidFill>
              </a:rPr>
              <a:t> </a:t>
            </a:r>
            <a:endParaRPr lang="fr-FR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4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CF4F-F7DE-4E98-BCD9-AEC46B0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38" y="0"/>
            <a:ext cx="11499234" cy="814866"/>
          </a:xfrm>
        </p:spPr>
        <p:txBody>
          <a:bodyPr>
            <a:normAutofit/>
          </a:bodyPr>
          <a:lstStyle/>
          <a:p>
            <a:r>
              <a:rPr lang="en-US" dirty="0" smtClean="0"/>
              <a:t>MARCO: The role of the mandrel for safety</a:t>
            </a:r>
            <a:endParaRPr lang="en-US" dirty="0"/>
          </a:p>
        </p:txBody>
      </p:sp>
      <p:graphicFrame>
        <p:nvGraphicFramePr>
          <p:cNvPr id="1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713634"/>
              </p:ext>
            </p:extLst>
          </p:nvPr>
        </p:nvGraphicFramePr>
        <p:xfrm>
          <a:off x="596315" y="1551919"/>
          <a:ext cx="3211912" cy="323088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222154">
                  <a:extLst>
                    <a:ext uri="{9D8B030D-6E8A-4147-A177-3AD203B41FA5}">
                      <a16:colId xmlns:a16="http://schemas.microsoft.com/office/drawing/2014/main" val="4223182797"/>
                    </a:ext>
                  </a:extLst>
                </a:gridCol>
                <a:gridCol w="1138555">
                  <a:extLst>
                    <a:ext uri="{9D8B030D-6E8A-4147-A177-3AD203B41FA5}">
                      <a16:colId xmlns:a16="http://schemas.microsoft.com/office/drawing/2014/main" val="1685508345"/>
                    </a:ext>
                  </a:extLst>
                </a:gridCol>
                <a:gridCol w="851203">
                  <a:extLst>
                    <a:ext uri="{9D8B030D-6E8A-4147-A177-3AD203B41FA5}">
                      <a16:colId xmlns:a16="http://schemas.microsoft.com/office/drawing/2014/main" val="853091411"/>
                    </a:ext>
                  </a:extLst>
                </a:gridCol>
              </a:tblGrid>
              <a:tr h="269465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Parameter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Value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Units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231109"/>
                  </a:ext>
                </a:extLst>
              </a:tr>
              <a:tr h="269465">
                <a:tc>
                  <a:txBody>
                    <a:bodyPr/>
                    <a:lstStyle/>
                    <a:p>
                      <a:r>
                        <a:rPr lang="fr-FR" sz="1200" b="0" dirty="0" err="1" smtClean="0">
                          <a:solidFill>
                            <a:schemeClr val="tx1"/>
                          </a:solidFill>
                        </a:rPr>
                        <a:t>Current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3924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3669555"/>
                  </a:ext>
                </a:extLst>
              </a:tr>
              <a:tr h="269465">
                <a:tc>
                  <a:txBody>
                    <a:bodyPr/>
                    <a:lstStyle/>
                    <a:p>
                      <a:pPr marL="0" marR="0" lvl="0" indent="0" algn="l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fr-FR" sz="1200" b="0" baseline="-25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2.000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6947983"/>
                  </a:ext>
                </a:extLst>
              </a:tr>
              <a:tr h="269465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Inductance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5.846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2551756"/>
                  </a:ext>
                </a:extLst>
              </a:tr>
              <a:tr h="269465">
                <a:tc>
                  <a:txBody>
                    <a:bodyPr/>
                    <a:lstStyle/>
                    <a:p>
                      <a:r>
                        <a:rPr lang="fr-FR" sz="1200" b="1" dirty="0" err="1" smtClean="0">
                          <a:solidFill>
                            <a:schemeClr val="tx1"/>
                          </a:solidFill>
                        </a:rPr>
                        <a:t>Ramp</a:t>
                      </a:r>
                      <a:r>
                        <a:rPr lang="fr-FR" sz="1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A/s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9077566"/>
                  </a:ext>
                </a:extLst>
              </a:tr>
              <a:tr h="269465">
                <a:tc>
                  <a:txBody>
                    <a:bodyPr/>
                    <a:lstStyle/>
                    <a:p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Power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3.642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W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4563722"/>
                  </a:ext>
                </a:extLst>
              </a:tr>
              <a:tr h="269465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Eddy </a:t>
                      </a:r>
                      <a:r>
                        <a:rPr lang="fr-FR" sz="1200" b="0" dirty="0" err="1" smtClean="0">
                          <a:solidFill>
                            <a:schemeClr val="tx1"/>
                          </a:solidFill>
                        </a:rPr>
                        <a:t>current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-1015.32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1377666"/>
                  </a:ext>
                </a:extLst>
              </a:tr>
              <a:tr h="269465">
                <a:tc>
                  <a:txBody>
                    <a:bodyPr/>
                    <a:lstStyle/>
                    <a:p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fr-FR" sz="1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200" b="1" baseline="0" dirty="0" err="1" smtClean="0">
                          <a:solidFill>
                            <a:schemeClr val="tx1"/>
                          </a:solidFill>
                        </a:rPr>
                        <a:t>mandrel</a:t>
                      </a:r>
                      <a:r>
                        <a:rPr lang="fr-FR" sz="1200" b="1" baseline="0" dirty="0" smtClean="0">
                          <a:solidFill>
                            <a:schemeClr val="tx1"/>
                          </a:solidFill>
                        </a:rPr>
                        <a:t> (P/I²)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3.516</a:t>
                      </a:r>
                      <a:endParaRPr lang="en-US" sz="12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μΩ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091155"/>
                  </a:ext>
                </a:extLst>
              </a:tr>
              <a:tr h="269465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M </a:t>
                      </a:r>
                      <a:r>
                        <a:rPr lang="fr-FR" sz="1200" b="0" dirty="0" err="1" smtClean="0">
                          <a:solidFill>
                            <a:schemeClr val="tx1"/>
                          </a:solidFill>
                        </a:rPr>
                        <a:t>mandrel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3.570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b="0" dirty="0" err="1" smtClean="0">
                          <a:solidFill>
                            <a:schemeClr val="tx1"/>
                          </a:solidFill>
                        </a:rPr>
                        <a:t>mH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10355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L </a:t>
                      </a:r>
                      <a:r>
                        <a:rPr lang="fr-FR" sz="1200" b="0" dirty="0" err="1" smtClean="0">
                          <a:solidFill>
                            <a:schemeClr val="tx1"/>
                          </a:solidFill>
                        </a:rPr>
                        <a:t>mandrel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2.346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57925" rtl="0" eaLnBrk="1" latinLnBrk="0" hangingPunct="1"/>
                      <a:r>
                        <a:rPr lang="el-GR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fr-FR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090341"/>
                  </a:ext>
                </a:extLst>
              </a:tr>
              <a:tr h="269465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0.964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0197830"/>
                  </a:ext>
                </a:extLst>
              </a:tr>
            </a:tbl>
          </a:graphicData>
        </a:graphic>
      </p:graphicFrame>
      <p:pic>
        <p:nvPicPr>
          <p:cNvPr id="1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329" y="1689138"/>
            <a:ext cx="4105852" cy="3286973"/>
          </a:xfrm>
          <a:prstGeom prst="rect">
            <a:avLst/>
          </a:prstGeom>
        </p:spPr>
      </p:pic>
      <p:graphicFrame>
        <p:nvGraphicFramePr>
          <p:cNvPr id="1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365803"/>
              </p:ext>
            </p:extLst>
          </p:nvPr>
        </p:nvGraphicFramePr>
        <p:xfrm>
          <a:off x="8200773" y="1551919"/>
          <a:ext cx="3831162" cy="3561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704596" y="5481051"/>
            <a:ext cx="10995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The </a:t>
            </a:r>
            <a:r>
              <a:rPr lang="fr-FR" b="1" dirty="0" err="1" smtClean="0"/>
              <a:t>strong</a:t>
            </a:r>
            <a:r>
              <a:rPr lang="fr-FR" b="1" dirty="0" smtClean="0"/>
              <a:t> </a:t>
            </a:r>
            <a:r>
              <a:rPr lang="fr-FR" b="1" dirty="0" err="1" smtClean="0"/>
              <a:t>electromagnetic</a:t>
            </a:r>
            <a:r>
              <a:rPr lang="fr-FR" b="1" dirty="0" smtClean="0"/>
              <a:t> </a:t>
            </a:r>
            <a:r>
              <a:rPr lang="fr-FR" b="1" dirty="0" err="1" smtClean="0"/>
              <a:t>coupling</a:t>
            </a:r>
            <a:r>
              <a:rPr lang="fr-FR" b="1" dirty="0" smtClean="0"/>
              <a:t> </a:t>
            </a:r>
            <a:r>
              <a:rPr lang="fr-FR" b="1" dirty="0" err="1" smtClean="0"/>
              <a:t>between</a:t>
            </a:r>
            <a:r>
              <a:rPr lang="fr-FR" b="1" dirty="0" smtClean="0"/>
              <a:t> the </a:t>
            </a:r>
            <a:r>
              <a:rPr lang="fr-FR" b="1" dirty="0" err="1" smtClean="0"/>
              <a:t>mandrel</a:t>
            </a:r>
            <a:r>
              <a:rPr lang="fr-FR" b="1" dirty="0" smtClean="0"/>
              <a:t> and the </a:t>
            </a:r>
            <a:r>
              <a:rPr lang="fr-FR" b="1" dirty="0" err="1" smtClean="0"/>
              <a:t>coils</a:t>
            </a:r>
            <a:r>
              <a:rPr lang="fr-FR" b="1" dirty="0" smtClean="0"/>
              <a:t> </a:t>
            </a:r>
            <a:r>
              <a:rPr lang="fr-FR" b="1" dirty="0" err="1" smtClean="0"/>
              <a:t>will</a:t>
            </a:r>
            <a:r>
              <a:rPr lang="fr-FR" b="1" dirty="0" smtClean="0"/>
              <a:t> </a:t>
            </a:r>
            <a:r>
              <a:rPr lang="fr-FR" b="1" dirty="0" err="1" smtClean="0"/>
              <a:t>induce</a:t>
            </a:r>
            <a:r>
              <a:rPr lang="fr-FR" b="1" dirty="0" smtClean="0"/>
              <a:t> a </a:t>
            </a:r>
            <a:r>
              <a:rPr lang="fr-FR" b="1" dirty="0" err="1" smtClean="0"/>
              <a:t>quench</a:t>
            </a:r>
            <a:r>
              <a:rPr lang="fr-FR" b="1" dirty="0" smtClean="0"/>
              <a:t>-back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64287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CF4F-F7DE-4E98-BCD9-AEC46B0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38" y="0"/>
            <a:ext cx="11499234" cy="814866"/>
          </a:xfrm>
        </p:spPr>
        <p:txBody>
          <a:bodyPr>
            <a:normAutofit/>
          </a:bodyPr>
          <a:lstStyle/>
          <a:p>
            <a:r>
              <a:rPr lang="en-US" dirty="0" smtClean="0"/>
              <a:t>MARCO: Quench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31738" y="1005312"/>
            <a:ext cx="6520134" cy="55093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7" name="Group 29"/>
          <p:cNvGrpSpPr/>
          <p:nvPr/>
        </p:nvGrpSpPr>
        <p:grpSpPr>
          <a:xfrm>
            <a:off x="6430661" y="1105003"/>
            <a:ext cx="708048" cy="5368715"/>
            <a:chOff x="1476665" y="918000"/>
            <a:chExt cx="783391" cy="5940000"/>
          </a:xfrm>
        </p:grpSpPr>
        <p:pic>
          <p:nvPicPr>
            <p:cNvPr id="4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6665" y="918000"/>
              <a:ext cx="783391" cy="5940000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1476665" y="6650966"/>
              <a:ext cx="783391" cy="207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526721" y="6433457"/>
              <a:ext cx="117022" cy="217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084524" y="6439464"/>
              <a:ext cx="117022" cy="217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28"/>
          <p:cNvGrpSpPr/>
          <p:nvPr/>
        </p:nvGrpSpPr>
        <p:grpSpPr>
          <a:xfrm>
            <a:off x="8185947" y="1059841"/>
            <a:ext cx="724602" cy="5400335"/>
            <a:chOff x="3847474" y="903367"/>
            <a:chExt cx="778167" cy="5960640"/>
          </a:xfrm>
        </p:grpSpPr>
        <p:pic>
          <p:nvPicPr>
            <p:cNvPr id="53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7474" y="918000"/>
              <a:ext cx="778166" cy="5940000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>
            <a:xfrm>
              <a:off x="3847475" y="6656973"/>
              <a:ext cx="778166" cy="207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888831" y="6489940"/>
              <a:ext cx="117022" cy="217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450108" y="6519423"/>
              <a:ext cx="117022" cy="217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91597" y="903367"/>
              <a:ext cx="234044" cy="217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8099380" y="1052306"/>
            <a:ext cx="234044" cy="217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27"/>
          <p:cNvGrpSpPr/>
          <p:nvPr/>
        </p:nvGrpSpPr>
        <p:grpSpPr>
          <a:xfrm>
            <a:off x="9885368" y="1023286"/>
            <a:ext cx="754047" cy="5431447"/>
            <a:chOff x="5896867" y="818290"/>
            <a:chExt cx="838208" cy="6045717"/>
          </a:xfrm>
        </p:grpSpPr>
        <p:pic>
          <p:nvPicPr>
            <p:cNvPr id="6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3890" y="918000"/>
              <a:ext cx="683057" cy="5940000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>
              <a:off x="6013890" y="6656973"/>
              <a:ext cx="683057" cy="207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579925" y="6519422"/>
              <a:ext cx="117022" cy="217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896867" y="845501"/>
              <a:ext cx="234044" cy="217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501031" y="818290"/>
              <a:ext cx="234044" cy="217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Rectangle 64"/>
          <p:cNvSpPr/>
          <p:nvPr/>
        </p:nvSpPr>
        <p:spPr>
          <a:xfrm>
            <a:off x="6936087" y="1018872"/>
            <a:ext cx="234044" cy="217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6108237" y="1018872"/>
            <a:ext cx="234044" cy="217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0"/>
          <a:stretch/>
        </p:blipFill>
        <p:spPr>
          <a:xfrm>
            <a:off x="10972372" y="1202708"/>
            <a:ext cx="571500" cy="5143500"/>
          </a:xfrm>
          <a:prstGeom prst="rect">
            <a:avLst/>
          </a:prstGeom>
        </p:spPr>
      </p:pic>
      <p:sp>
        <p:nvSpPr>
          <p:cNvPr id="68" name="TextBox 33"/>
          <p:cNvSpPr txBox="1"/>
          <p:nvPr/>
        </p:nvSpPr>
        <p:spPr>
          <a:xfrm>
            <a:off x="10775957" y="1202708"/>
            <a:ext cx="514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T (K)</a:t>
            </a:r>
            <a:endParaRPr lang="en-US" sz="1400" dirty="0"/>
          </a:p>
        </p:txBody>
      </p:sp>
      <p:sp>
        <p:nvSpPr>
          <p:cNvPr id="69" name="TextBox 35"/>
          <p:cNvSpPr txBox="1"/>
          <p:nvPr/>
        </p:nvSpPr>
        <p:spPr>
          <a:xfrm>
            <a:off x="5767220" y="3509734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MOD1</a:t>
            </a:r>
            <a:endParaRPr lang="en-US" dirty="0"/>
          </a:p>
        </p:txBody>
      </p:sp>
      <p:sp>
        <p:nvSpPr>
          <p:cNvPr id="70" name="TextBox 36"/>
          <p:cNvSpPr txBox="1"/>
          <p:nvPr/>
        </p:nvSpPr>
        <p:spPr>
          <a:xfrm>
            <a:off x="7293932" y="3509734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MOD2</a:t>
            </a:r>
            <a:endParaRPr lang="en-US" dirty="0"/>
          </a:p>
        </p:txBody>
      </p:sp>
      <p:sp>
        <p:nvSpPr>
          <p:cNvPr id="71" name="TextBox 37"/>
          <p:cNvSpPr txBox="1"/>
          <p:nvPr/>
        </p:nvSpPr>
        <p:spPr>
          <a:xfrm>
            <a:off x="9019770" y="351294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MOD3</a:t>
            </a:r>
            <a:endParaRPr lang="en-US" dirty="0"/>
          </a:p>
        </p:txBody>
      </p:sp>
      <p:pic>
        <p:nvPicPr>
          <p:cNvPr id="72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833" y="1088408"/>
            <a:ext cx="857250" cy="228600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001" y="930635"/>
            <a:ext cx="4304149" cy="2651990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005" y="3623907"/>
            <a:ext cx="4395597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CF4F-F7DE-4E98-BCD9-AEC46B0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38" y="0"/>
            <a:ext cx="11499234" cy="814866"/>
          </a:xfrm>
        </p:spPr>
        <p:txBody>
          <a:bodyPr>
            <a:normAutofit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1822111" y="835511"/>
            <a:ext cx="234044" cy="217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1186734" y="835511"/>
            <a:ext cx="234044" cy="217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1"/>
          <p:cNvSpPr txBox="1"/>
          <p:nvPr/>
        </p:nvSpPr>
        <p:spPr>
          <a:xfrm>
            <a:off x="439947" y="1001039"/>
            <a:ext cx="60773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MARCO Detailed Design is achieved: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One in a </a:t>
            </a:r>
            <a:r>
              <a:rPr lang="fr-FR" dirty="0" err="1" smtClean="0"/>
              <a:t>kind</a:t>
            </a:r>
            <a:r>
              <a:rPr lang="fr-FR" dirty="0" smtClean="0"/>
              <a:t> </a:t>
            </a:r>
            <a:r>
              <a:rPr lang="fr-FR" dirty="0" err="1" smtClean="0"/>
              <a:t>magnet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RIC </a:t>
            </a:r>
            <a:r>
              <a:rPr lang="fr-FR" dirty="0" err="1" smtClean="0"/>
              <a:t>conductor</a:t>
            </a:r>
            <a:r>
              <a:rPr lang="fr-FR" dirty="0" smtClean="0"/>
              <a:t> in </a:t>
            </a:r>
            <a:r>
              <a:rPr lang="fr-FR" dirty="0" err="1" smtClean="0"/>
              <a:t>copper</a:t>
            </a:r>
            <a:r>
              <a:rPr lang="fr-FR" dirty="0" smtClean="0"/>
              <a:t> jacket </a:t>
            </a:r>
            <a:r>
              <a:rPr lang="fr-FR" dirty="0" err="1" smtClean="0"/>
              <a:t>based</a:t>
            </a:r>
            <a:r>
              <a:rPr lang="fr-FR" dirty="0" smtClean="0"/>
              <a:t> on Iseult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Confortable </a:t>
            </a:r>
            <a:r>
              <a:rPr lang="fr-FR" dirty="0" err="1" smtClean="0"/>
              <a:t>margins</a:t>
            </a:r>
            <a:r>
              <a:rPr lang="fr-FR" dirty="0" smtClean="0"/>
              <a:t> at nominal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Robust</a:t>
            </a:r>
            <a:r>
              <a:rPr lang="fr-FR" dirty="0" smtClean="0"/>
              <a:t> </a:t>
            </a:r>
            <a:r>
              <a:rPr lang="fr-FR" dirty="0" err="1" smtClean="0"/>
              <a:t>mechanical</a:t>
            </a:r>
            <a:r>
              <a:rPr lang="fr-FR" dirty="0" smtClean="0"/>
              <a:t>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No issue on </a:t>
            </a:r>
            <a:r>
              <a:rPr lang="fr-FR" dirty="0" err="1" smtClean="0"/>
              <a:t>transparency</a:t>
            </a:r>
            <a:r>
              <a:rPr lang="fr-FR" dirty="0" smtClean="0"/>
              <a:t> (</a:t>
            </a:r>
            <a:r>
              <a:rPr lang="fr-FR" dirty="0" err="1" smtClean="0"/>
              <a:t>even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copper</a:t>
            </a:r>
            <a:r>
              <a:rPr lang="fr-FR" dirty="0" smtClean="0"/>
              <a:t>)</a:t>
            </a:r>
          </a:p>
          <a:p>
            <a:endParaRPr lang="fr-FR" dirty="0" smtClean="0"/>
          </a:p>
          <a:p>
            <a:r>
              <a:rPr lang="fr-FR" b="1" dirty="0" err="1"/>
              <a:t>Magnet</a:t>
            </a:r>
            <a:r>
              <a:rPr lang="fr-FR" b="1" dirty="0"/>
              <a:t> design </a:t>
            </a:r>
            <a:r>
              <a:rPr lang="fr-FR" b="1" dirty="0" err="1"/>
              <a:t>is</a:t>
            </a:r>
            <a:r>
              <a:rPr lang="fr-FR" b="1" dirty="0"/>
              <a:t> full of </a:t>
            </a:r>
            <a:r>
              <a:rPr lang="fr-FR" b="1" dirty="0" err="1"/>
              <a:t>redundancies</a:t>
            </a:r>
            <a:r>
              <a:rPr lang="fr-FR" b="1" dirty="0"/>
              <a:t> to </a:t>
            </a:r>
            <a:r>
              <a:rPr lang="fr-FR" b="1" dirty="0" err="1"/>
              <a:t>make</a:t>
            </a:r>
            <a:r>
              <a:rPr lang="fr-FR" b="1" dirty="0"/>
              <a:t> </a:t>
            </a:r>
            <a:r>
              <a:rPr lang="fr-FR" b="1" dirty="0" err="1"/>
              <a:t>it</a:t>
            </a:r>
            <a:r>
              <a:rPr lang="fr-FR" b="1" dirty="0"/>
              <a:t> </a:t>
            </a:r>
            <a:r>
              <a:rPr lang="fr-FR" b="1" dirty="0" err="1"/>
              <a:t>work</a:t>
            </a:r>
            <a:r>
              <a:rPr lang="fr-FR" b="1" dirty="0"/>
              <a:t> for more </a:t>
            </a:r>
            <a:r>
              <a:rPr lang="fr-FR" b="1" dirty="0" err="1"/>
              <a:t>than</a:t>
            </a:r>
            <a:r>
              <a:rPr lang="fr-FR" b="1" dirty="0"/>
              <a:t> 30 </a:t>
            </a:r>
            <a:r>
              <a:rPr lang="fr-FR" b="1" dirty="0" err="1"/>
              <a:t>years</a:t>
            </a:r>
            <a:endParaRPr lang="en-US" b="1" dirty="0"/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4" name="TextBox 10"/>
          <p:cNvSpPr txBox="1"/>
          <p:nvPr/>
        </p:nvSpPr>
        <p:spPr>
          <a:xfrm>
            <a:off x="415573" y="3700756"/>
            <a:ext cx="57866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MARCO </a:t>
            </a:r>
            <a:r>
              <a:rPr lang="fr-FR" b="1" dirty="0" err="1" smtClean="0">
                <a:solidFill>
                  <a:srgbClr val="00B050"/>
                </a:solidFill>
              </a:rPr>
              <a:t>passed</a:t>
            </a:r>
            <a:r>
              <a:rPr lang="fr-FR" b="1" dirty="0" smtClean="0">
                <a:solidFill>
                  <a:srgbClr val="00B050"/>
                </a:solidFill>
              </a:rPr>
              <a:t> the CD3a and </a:t>
            </a:r>
            <a:r>
              <a:rPr lang="fr-FR" b="1" dirty="0" err="1" smtClean="0">
                <a:solidFill>
                  <a:srgbClr val="00B050"/>
                </a:solidFill>
              </a:rPr>
              <a:t>it</a:t>
            </a:r>
            <a:r>
              <a:rPr lang="fr-FR" b="1" dirty="0" smtClean="0">
                <a:solidFill>
                  <a:srgbClr val="00B050"/>
                </a:solidFill>
              </a:rPr>
              <a:t> </a:t>
            </a:r>
            <a:r>
              <a:rPr lang="fr-FR" b="1" dirty="0" err="1" smtClean="0">
                <a:solidFill>
                  <a:srgbClr val="00B050"/>
                </a:solidFill>
              </a:rPr>
              <a:t>is</a:t>
            </a:r>
            <a:r>
              <a:rPr lang="fr-FR" b="1" dirty="0" smtClean="0">
                <a:solidFill>
                  <a:srgbClr val="00B050"/>
                </a:solidFill>
              </a:rPr>
              <a:t> </a:t>
            </a:r>
            <a:r>
              <a:rPr lang="fr-FR" b="1" dirty="0" err="1" smtClean="0">
                <a:solidFill>
                  <a:srgbClr val="00B050"/>
                </a:solidFill>
              </a:rPr>
              <a:t>ready</a:t>
            </a:r>
            <a:r>
              <a:rPr lang="fr-FR" b="1" dirty="0" smtClean="0">
                <a:solidFill>
                  <a:srgbClr val="00B050"/>
                </a:solidFill>
              </a:rPr>
              <a:t> for the </a:t>
            </a:r>
            <a:r>
              <a:rPr lang="fr-FR" b="1" dirty="0" err="1" smtClean="0">
                <a:solidFill>
                  <a:srgbClr val="00B050"/>
                </a:solidFill>
              </a:rPr>
              <a:t>procurement</a:t>
            </a:r>
            <a:r>
              <a:rPr lang="fr-FR" b="1" dirty="0" smtClean="0">
                <a:solidFill>
                  <a:srgbClr val="00B050"/>
                </a:solidFill>
              </a:rPr>
              <a:t> phase</a:t>
            </a:r>
          </a:p>
          <a:p>
            <a:endParaRPr lang="fr-FR" b="1" dirty="0"/>
          </a:p>
          <a:p>
            <a:r>
              <a:rPr lang="fr-FR" b="1" dirty="0" err="1" smtClean="0">
                <a:solidFill>
                  <a:srgbClr val="00B050"/>
                </a:solidFill>
              </a:rPr>
              <a:t>Conductor</a:t>
            </a:r>
            <a:r>
              <a:rPr lang="fr-FR" b="1" dirty="0" smtClean="0">
                <a:solidFill>
                  <a:srgbClr val="00B050"/>
                </a:solidFill>
              </a:rPr>
              <a:t> </a:t>
            </a:r>
            <a:r>
              <a:rPr lang="fr-FR" b="1" dirty="0" err="1" smtClean="0">
                <a:solidFill>
                  <a:srgbClr val="00B050"/>
                </a:solidFill>
              </a:rPr>
              <a:t>sample</a:t>
            </a:r>
            <a:r>
              <a:rPr lang="fr-FR" b="1" dirty="0" smtClean="0">
                <a:solidFill>
                  <a:srgbClr val="00B050"/>
                </a:solidFill>
              </a:rPr>
              <a:t> in production and test</a:t>
            </a:r>
          </a:p>
          <a:p>
            <a:endParaRPr lang="fr-FR" b="1" dirty="0"/>
          </a:p>
          <a:p>
            <a:r>
              <a:rPr lang="en-US" b="1" dirty="0" smtClean="0"/>
              <a:t>Technical design report available in the next weeks</a:t>
            </a:r>
            <a:br>
              <a:rPr lang="en-US" b="1" dirty="0" smtClean="0"/>
            </a:br>
            <a:r>
              <a:rPr lang="en-US" b="1" dirty="0" smtClean="0"/>
              <a:t>(there you will find the instrumentation, fault scenarios, drawings </a:t>
            </a:r>
            <a:r>
              <a:rPr lang="en-US" b="1" dirty="0" err="1" smtClean="0"/>
              <a:t>etc</a:t>
            </a:r>
            <a:r>
              <a:rPr lang="en-US" b="1" dirty="0" smtClean="0"/>
              <a:t> </a:t>
            </a:r>
            <a:r>
              <a:rPr lang="en-US" b="1" dirty="0" err="1" smtClean="0"/>
              <a:t>etc</a:t>
            </a:r>
            <a:r>
              <a:rPr lang="en-US" b="1" dirty="0" smtClean="0"/>
              <a:t> etc…)</a:t>
            </a:r>
          </a:p>
          <a:p>
            <a:endParaRPr lang="fr-FR" b="1" dirty="0"/>
          </a:p>
          <a:p>
            <a:endParaRPr lang="en-US" b="1" dirty="0"/>
          </a:p>
        </p:txBody>
      </p:sp>
      <p:pic>
        <p:nvPicPr>
          <p:cNvPr id="36" name="Picture 21"/>
          <p:cNvPicPr/>
          <p:nvPr/>
        </p:nvPicPr>
        <p:blipFill>
          <a:blip r:embed="rId2"/>
          <a:stretch>
            <a:fillRect/>
          </a:stretch>
        </p:blipFill>
        <p:spPr>
          <a:xfrm>
            <a:off x="7050040" y="1339145"/>
            <a:ext cx="5304808" cy="379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5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CF4F-F7DE-4E98-BCD9-AEC46B0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38" y="0"/>
            <a:ext cx="11499234" cy="814866"/>
          </a:xfrm>
        </p:spPr>
        <p:txBody>
          <a:bodyPr>
            <a:normAutofit/>
          </a:bodyPr>
          <a:lstStyle/>
          <a:p>
            <a:r>
              <a:rPr lang="en-US" dirty="0" smtClean="0"/>
              <a:t>The MARCO Magnet</a:t>
            </a:r>
            <a:endParaRPr lang="en-US" dirty="0"/>
          </a:p>
        </p:txBody>
      </p:sp>
      <p:pic>
        <p:nvPicPr>
          <p:cNvPr id="20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9998" y="989709"/>
            <a:ext cx="4738063" cy="3265557"/>
          </a:xfrm>
          <a:prstGeom prst="rect">
            <a:avLst/>
          </a:prstGeom>
        </p:spPr>
      </p:pic>
      <p:graphicFrame>
        <p:nvGraphicFramePr>
          <p:cNvPr id="22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397902"/>
              </p:ext>
            </p:extLst>
          </p:nvPr>
        </p:nvGraphicFramePr>
        <p:xfrm>
          <a:off x="1270506" y="1289619"/>
          <a:ext cx="3488868" cy="454640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681969">
                  <a:extLst>
                    <a:ext uri="{9D8B030D-6E8A-4147-A177-3AD203B41FA5}">
                      <a16:colId xmlns:a16="http://schemas.microsoft.com/office/drawing/2014/main" val="3093565117"/>
                    </a:ext>
                  </a:extLst>
                </a:gridCol>
                <a:gridCol w="1806899">
                  <a:extLst>
                    <a:ext uri="{9D8B030D-6E8A-4147-A177-3AD203B41FA5}">
                      <a16:colId xmlns:a16="http://schemas.microsoft.com/office/drawing/2014/main" val="429131151"/>
                    </a:ext>
                  </a:extLst>
                </a:gridCol>
              </a:tblGrid>
              <a:tr h="292568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Parameter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Value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5675671"/>
                  </a:ext>
                </a:extLst>
              </a:tr>
              <a:tr h="2925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/>
                        <a:t>Coil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length</a:t>
                      </a:r>
                      <a:endParaRPr 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3.51 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7035771"/>
                  </a:ext>
                </a:extLst>
              </a:tr>
              <a:tr h="29256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Warm bore diameter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2.84 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1507463"/>
                  </a:ext>
                </a:extLst>
              </a:tr>
              <a:tr h="29256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Cryostat length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3.84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8431879"/>
                  </a:ext>
                </a:extLst>
              </a:tr>
              <a:tr h="40132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Cryostat outer diameter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3.54 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6795710"/>
                  </a:ext>
                </a:extLst>
              </a:tr>
              <a:tr h="401322">
                <a:tc>
                  <a:txBody>
                    <a:bodyPr/>
                    <a:lstStyle/>
                    <a:p>
                      <a:pPr algn="l"/>
                      <a:r>
                        <a:rPr lang="fr-FR" sz="1200" dirty="0" err="1" smtClean="0"/>
                        <a:t>Current</a:t>
                      </a:r>
                      <a:endParaRPr 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dirty="0" smtClean="0"/>
                        <a:t>3924 A</a:t>
                      </a:r>
                      <a:endParaRPr lang="en-US" sz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2558891"/>
                  </a:ext>
                </a:extLst>
              </a:tr>
              <a:tr h="292568">
                <a:tc>
                  <a:txBody>
                    <a:bodyPr/>
                    <a:lstStyle/>
                    <a:p>
                      <a:pPr algn="l"/>
                      <a:r>
                        <a:rPr lang="fr-FR" sz="1200" dirty="0" smtClean="0"/>
                        <a:t>Central Field B</a:t>
                      </a:r>
                      <a:r>
                        <a:rPr lang="fr-FR" sz="1200" baseline="-25000" dirty="0" smtClean="0"/>
                        <a:t>0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dirty="0" smtClean="0"/>
                        <a:t>2.0 T</a:t>
                      </a:r>
                      <a:endParaRPr lang="en-US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8963371"/>
                  </a:ext>
                </a:extLst>
              </a:tr>
              <a:tr h="292568">
                <a:tc>
                  <a:txBody>
                    <a:bodyPr/>
                    <a:lstStyle/>
                    <a:p>
                      <a:pPr algn="l"/>
                      <a:r>
                        <a:rPr lang="fr-FR" sz="1200" dirty="0" err="1" smtClean="0"/>
                        <a:t>Energy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dirty="0" smtClean="0"/>
                        <a:t>45.7 MJ</a:t>
                      </a:r>
                      <a:endParaRPr lang="en-US" sz="12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6902766"/>
                  </a:ext>
                </a:extLst>
              </a:tr>
              <a:tr h="561851">
                <a:tc>
                  <a:txBody>
                    <a:bodyPr/>
                    <a:lstStyle/>
                    <a:p>
                      <a:pPr algn="l"/>
                      <a:r>
                        <a:rPr lang="fr-FR" sz="1200" dirty="0" smtClean="0"/>
                        <a:t>Field </a:t>
                      </a:r>
                      <a:r>
                        <a:rPr lang="fr-FR" sz="1200" dirty="0" err="1" smtClean="0"/>
                        <a:t>Uniformity</a:t>
                      </a:r>
                      <a:r>
                        <a:rPr lang="fr-FR" sz="1200" dirty="0" smtClean="0"/>
                        <a:t> 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dirty="0" smtClean="0"/>
                        <a:t>12.5 %</a:t>
                      </a:r>
                    </a:p>
                    <a:p>
                      <a:pPr algn="l"/>
                      <a:r>
                        <a:rPr lang="fr-FR" sz="1200" dirty="0" smtClean="0"/>
                        <a:t>± 100 cm </a:t>
                      </a:r>
                      <a:r>
                        <a:rPr lang="fr-FR" sz="1200" dirty="0" err="1" smtClean="0"/>
                        <a:t>around</a:t>
                      </a:r>
                      <a:r>
                        <a:rPr lang="fr-FR" sz="1200" dirty="0" smtClean="0"/>
                        <a:t> center</a:t>
                      </a:r>
                    </a:p>
                    <a:p>
                      <a:pPr algn="l"/>
                      <a:r>
                        <a:rPr lang="fr-FR" sz="1200" dirty="0" smtClean="0"/>
                        <a:t>80 cm radius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0253780"/>
                  </a:ext>
                </a:extLst>
              </a:tr>
              <a:tr h="7223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/>
                        <a:t>Projectivity</a:t>
                      </a:r>
                      <a:r>
                        <a:rPr lang="fr-FR" sz="1200" dirty="0" smtClean="0"/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in RICH Area</a:t>
                      </a:r>
                      <a:endParaRPr 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&lt; 0.1 (mrad@30GeV/c) </a:t>
                      </a:r>
                      <a:endParaRPr lang="fr-FR" sz="1200" baseline="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&lt; 10 T/A/mm²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/>
                        <a:t>From</a:t>
                      </a:r>
                      <a:r>
                        <a:rPr lang="fr-FR" sz="1200" dirty="0" smtClean="0"/>
                        <a:t> Z = 180 cm to 280</a:t>
                      </a:r>
                      <a:r>
                        <a:rPr lang="fr-FR" sz="1200" baseline="0" dirty="0" smtClean="0"/>
                        <a:t> cm</a:t>
                      </a:r>
                      <a:endParaRPr lang="en-US" sz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9768258"/>
                  </a:ext>
                </a:extLst>
              </a:tr>
              <a:tr h="2925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Thickness/Nuclear interaction length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0.468</a:t>
                      </a:r>
                      <a:endParaRPr lang="en-US" sz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2926027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516414" y="438596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b="1" dirty="0" err="1"/>
              <a:t>Detailed</a:t>
            </a:r>
            <a:r>
              <a:rPr lang="fr-FR" sz="1600" b="1" dirty="0"/>
              <a:t> Design Phase </a:t>
            </a:r>
            <a:r>
              <a:rPr lang="fr-FR" sz="1600" b="1" dirty="0" err="1"/>
              <a:t>Concluded</a:t>
            </a:r>
            <a:endParaRPr lang="fr-FR" sz="1600" b="1" dirty="0"/>
          </a:p>
          <a:p>
            <a:endParaRPr lang="en-US" sz="1600" b="1" dirty="0"/>
          </a:p>
          <a:p>
            <a:r>
              <a:rPr lang="en-US" sz="1600" b="1" dirty="0"/>
              <a:t>Final TDR Review in Oct 5/6, 2023 :</a:t>
            </a:r>
          </a:p>
          <a:p>
            <a:r>
              <a:rPr lang="fr-FR" sz="1600" b="1" i="1" dirty="0">
                <a:solidFill>
                  <a:srgbClr val="00B050"/>
                </a:solidFill>
              </a:rPr>
              <a:t>No </a:t>
            </a:r>
            <a:r>
              <a:rPr lang="fr-FR" sz="1600" b="1" i="1" dirty="0" err="1">
                <a:solidFill>
                  <a:srgbClr val="00B050"/>
                </a:solidFill>
              </a:rPr>
              <a:t>remarks</a:t>
            </a:r>
            <a:r>
              <a:rPr lang="fr-FR" sz="1600" b="1" i="1" dirty="0">
                <a:solidFill>
                  <a:srgbClr val="00B050"/>
                </a:solidFill>
              </a:rPr>
              <a:t> on the </a:t>
            </a:r>
            <a:r>
              <a:rPr lang="fr-FR" sz="1600" b="1" i="1" dirty="0" err="1">
                <a:solidFill>
                  <a:srgbClr val="00B050"/>
                </a:solidFill>
              </a:rPr>
              <a:t>technical</a:t>
            </a:r>
            <a:r>
              <a:rPr lang="fr-FR" sz="1600" b="1" i="1" dirty="0">
                <a:solidFill>
                  <a:srgbClr val="00B050"/>
                </a:solidFill>
              </a:rPr>
              <a:t> design.</a:t>
            </a:r>
          </a:p>
          <a:p>
            <a:endParaRPr lang="fr-FR" sz="1600" b="1" i="1" dirty="0">
              <a:solidFill>
                <a:srgbClr val="00B050"/>
              </a:solidFill>
            </a:endParaRPr>
          </a:p>
          <a:p>
            <a:r>
              <a:rPr lang="fr-FR" sz="1600" b="1" dirty="0"/>
              <a:t>DOE </a:t>
            </a:r>
            <a:r>
              <a:rPr lang="fr-FR" sz="1600" b="1" dirty="0" err="1"/>
              <a:t>Review</a:t>
            </a:r>
            <a:r>
              <a:rPr lang="fr-FR" sz="1600" b="1" dirty="0"/>
              <a:t> </a:t>
            </a:r>
            <a:r>
              <a:rPr lang="fr-FR" sz="1600" b="1" dirty="0" err="1"/>
              <a:t>Nov</a:t>
            </a:r>
            <a:r>
              <a:rPr lang="fr-FR" sz="1600" b="1" dirty="0"/>
              <a:t> 17, 2023 (CD3A) :</a:t>
            </a:r>
          </a:p>
          <a:p>
            <a:r>
              <a:rPr lang="fr-FR" sz="1600" b="1" i="1" dirty="0">
                <a:solidFill>
                  <a:srgbClr val="00B050"/>
                </a:solidFill>
              </a:rPr>
              <a:t>Project </a:t>
            </a:r>
            <a:r>
              <a:rPr lang="fr-FR" sz="1600" b="1" i="1" dirty="0" err="1">
                <a:solidFill>
                  <a:srgbClr val="00B050"/>
                </a:solidFill>
              </a:rPr>
              <a:t>approved</a:t>
            </a:r>
            <a:endParaRPr lang="fr-FR" sz="16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1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CF4F-F7DE-4E98-BCD9-AEC46B0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38" y="0"/>
            <a:ext cx="11499234" cy="814866"/>
          </a:xfrm>
        </p:spPr>
        <p:txBody>
          <a:bodyPr>
            <a:normAutofit/>
          </a:bodyPr>
          <a:lstStyle/>
          <a:p>
            <a:r>
              <a:rPr lang="en-US" dirty="0" smtClean="0"/>
              <a:t>Why MARCO?</a:t>
            </a:r>
            <a:endParaRPr lang="en-US" dirty="0"/>
          </a:p>
        </p:txBody>
      </p:sp>
      <p:pic>
        <p:nvPicPr>
          <p:cNvPr id="6" name="Picture 56">
            <a:extLst>
              <a:ext uri="{FF2B5EF4-FFF2-40B4-BE49-F238E27FC236}">
                <a16:creationId xmlns:a16="http://schemas.microsoft.com/office/drawing/2014/main" id="{50A389A0-E87D-47BA-BD06-F08669380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52" y="1294400"/>
            <a:ext cx="2043514" cy="1410024"/>
          </a:xfrm>
          <a:prstGeom prst="rect">
            <a:avLst/>
          </a:prstGeom>
        </p:spPr>
      </p:pic>
      <p:sp>
        <p:nvSpPr>
          <p:cNvPr id="7" name="TextBox 57"/>
          <p:cNvSpPr txBox="1"/>
          <p:nvPr/>
        </p:nvSpPr>
        <p:spPr>
          <a:xfrm>
            <a:off x="658664" y="941917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i="1" dirty="0" smtClean="0"/>
              <a:t>ECCE</a:t>
            </a:r>
            <a:endParaRPr lang="en-US" sz="1200" i="1" dirty="0"/>
          </a:p>
        </p:txBody>
      </p:sp>
      <p:cxnSp>
        <p:nvCxnSpPr>
          <p:cNvPr id="8" name="Straight Connector 2"/>
          <p:cNvCxnSpPr/>
          <p:nvPr/>
        </p:nvCxnSpPr>
        <p:spPr>
          <a:xfrm>
            <a:off x="3073422" y="1894623"/>
            <a:ext cx="3657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7"/>
          <p:cNvCxnSpPr/>
          <p:nvPr/>
        </p:nvCxnSpPr>
        <p:spPr>
          <a:xfrm flipV="1">
            <a:off x="3439182" y="1413753"/>
            <a:ext cx="0" cy="9727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1"/>
          <p:cNvCxnSpPr/>
          <p:nvPr/>
        </p:nvCxnSpPr>
        <p:spPr>
          <a:xfrm>
            <a:off x="3419727" y="1413753"/>
            <a:ext cx="40648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58"/>
          <p:cNvCxnSpPr/>
          <p:nvPr/>
        </p:nvCxnSpPr>
        <p:spPr>
          <a:xfrm>
            <a:off x="3419727" y="2386519"/>
            <a:ext cx="40648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2"/>
          <p:cNvSpPr txBox="1"/>
          <p:nvPr/>
        </p:nvSpPr>
        <p:spPr>
          <a:xfrm>
            <a:off x="3947599" y="977548"/>
            <a:ext cx="4192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Reuse of </a:t>
            </a:r>
            <a:r>
              <a:rPr lang="en-US" sz="1600" dirty="0" err="1" smtClean="0"/>
              <a:t>BaBar</a:t>
            </a:r>
            <a:r>
              <a:rPr lang="en-US" sz="1600" dirty="0" smtClean="0"/>
              <a:t> @ 1.5 T in the ECCE yoke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/>
              <a:t>25y operative life + 30y of operation forecast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/>
              <a:t>Sensors problems</a:t>
            </a:r>
          </a:p>
        </p:txBody>
      </p:sp>
      <p:sp>
        <p:nvSpPr>
          <p:cNvPr id="13" name="TextBox 59"/>
          <p:cNvSpPr txBox="1"/>
          <p:nvPr/>
        </p:nvSpPr>
        <p:spPr>
          <a:xfrm>
            <a:off x="3947598" y="2111202"/>
            <a:ext cx="4203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New solenoidal magnet @ 1.5 T for replacement as contingency plan – DOE Request</a:t>
            </a:r>
            <a:endParaRPr lang="en-US" sz="1600" dirty="0"/>
          </a:p>
        </p:txBody>
      </p:sp>
      <p:cxnSp>
        <p:nvCxnSpPr>
          <p:cNvPr id="14" name="Straight Arrow Connector 60"/>
          <p:cNvCxnSpPr/>
          <p:nvPr/>
        </p:nvCxnSpPr>
        <p:spPr>
          <a:xfrm flipH="1">
            <a:off x="1862079" y="2779908"/>
            <a:ext cx="1" cy="1104671"/>
          </a:xfrm>
          <a:prstGeom prst="straightConnector1">
            <a:avLst/>
          </a:prstGeom>
          <a:ln w="38100">
            <a:gradFill>
              <a:gsLst>
                <a:gs pos="0">
                  <a:schemeClr val="accent1"/>
                </a:gs>
                <a:gs pos="77000">
                  <a:schemeClr val="accent4">
                    <a:lumMod val="60000"/>
                    <a:lumOff val="40000"/>
                  </a:schemeClr>
                </a:gs>
                <a:gs pos="27000">
                  <a:schemeClr val="accent1">
                    <a:lumMod val="45000"/>
                    <a:lumOff val="55000"/>
                  </a:schemeClr>
                </a:gs>
                <a:gs pos="57000">
                  <a:schemeClr val="accent4">
                    <a:lumMod val="20000"/>
                    <a:lumOff val="80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5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202890"/>
            <a:ext cx="2675189" cy="2072964"/>
          </a:xfrm>
          <a:prstGeom prst="rect">
            <a:avLst/>
          </a:prstGeom>
        </p:spPr>
      </p:pic>
      <p:sp>
        <p:nvSpPr>
          <p:cNvPr id="16" name="TextBox 62"/>
          <p:cNvSpPr txBox="1"/>
          <p:nvPr/>
        </p:nvSpPr>
        <p:spPr>
          <a:xfrm>
            <a:off x="658664" y="3940629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i="1" dirty="0" err="1" smtClean="0"/>
              <a:t>ePIC</a:t>
            </a:r>
            <a:endParaRPr lang="en-US" sz="1200" i="1" dirty="0"/>
          </a:p>
        </p:txBody>
      </p:sp>
      <p:cxnSp>
        <p:nvCxnSpPr>
          <p:cNvPr id="17" name="Straight Arrow Connector 65"/>
          <p:cNvCxnSpPr/>
          <p:nvPr/>
        </p:nvCxnSpPr>
        <p:spPr>
          <a:xfrm>
            <a:off x="3439182" y="5395014"/>
            <a:ext cx="5815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TextBox 67"/>
          <p:cNvSpPr txBox="1"/>
          <p:nvPr/>
        </p:nvSpPr>
        <p:spPr>
          <a:xfrm>
            <a:off x="4077343" y="5219252"/>
            <a:ext cx="5274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New solenoidal magnet @ 1.5 T (minimum), possibly 2.0 T</a:t>
            </a:r>
            <a:br>
              <a:rPr lang="en-US" sz="1600" b="1" dirty="0" smtClean="0"/>
            </a:br>
            <a:r>
              <a:rPr lang="en-US" sz="1600" b="1" dirty="0" smtClean="0"/>
              <a:t>Same dimensions as </a:t>
            </a:r>
            <a:r>
              <a:rPr lang="en-US" sz="1600" b="1" dirty="0" err="1" smtClean="0"/>
              <a:t>BaBar</a:t>
            </a:r>
            <a:endParaRPr lang="en-US" sz="1600" b="1" dirty="0" smtClean="0"/>
          </a:p>
          <a:p>
            <a:r>
              <a:rPr lang="fr-FR" sz="1600" b="1" dirty="0" smtClean="0">
                <a:solidFill>
                  <a:srgbClr val="00B050"/>
                </a:solidFill>
              </a:rPr>
              <a:t>August 2022, </a:t>
            </a:r>
            <a:r>
              <a:rPr lang="fr-FR" sz="1600" b="1" dirty="0" err="1" smtClean="0">
                <a:solidFill>
                  <a:srgbClr val="00B050"/>
                </a:solidFill>
              </a:rPr>
              <a:t>from</a:t>
            </a:r>
            <a:r>
              <a:rPr lang="fr-FR" sz="1600" b="1" dirty="0" smtClean="0">
                <a:solidFill>
                  <a:srgbClr val="00B050"/>
                </a:solidFill>
              </a:rPr>
              <a:t> 1.5 T to 2.0 T</a:t>
            </a:r>
          </a:p>
        </p:txBody>
      </p:sp>
      <p:pic>
        <p:nvPicPr>
          <p:cNvPr id="19" name="Picture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374" y="3170306"/>
            <a:ext cx="2650639" cy="1105107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6340659" y="2658894"/>
            <a:ext cx="0" cy="5489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69"/>
          <p:cNvCxnSpPr/>
          <p:nvPr/>
        </p:nvCxnSpPr>
        <p:spPr>
          <a:xfrm flipV="1">
            <a:off x="6340659" y="4605758"/>
            <a:ext cx="0" cy="5498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360262" y="4238086"/>
            <a:ext cx="19607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err="1"/>
              <a:t>MA</a:t>
            </a:r>
            <a:r>
              <a:rPr lang="en-US" sz="1200" i="1" dirty="0" err="1"/>
              <a:t>gnet</a:t>
            </a:r>
            <a:r>
              <a:rPr lang="en-US" sz="1200" i="1" dirty="0"/>
              <a:t> with </a:t>
            </a:r>
            <a:r>
              <a:rPr lang="en-US" sz="1200" b="1" i="1" dirty="0"/>
              <a:t>R</a:t>
            </a:r>
            <a:r>
              <a:rPr lang="en-US" sz="1200" i="1" dirty="0"/>
              <a:t>enewed </a:t>
            </a:r>
            <a:r>
              <a:rPr lang="en-US" sz="1200" b="1" i="1" dirty="0" err="1"/>
              <a:t>CO</a:t>
            </a:r>
            <a:r>
              <a:rPr lang="en-US" sz="1200" i="1" dirty="0" err="1"/>
              <a:t>ils</a:t>
            </a:r>
            <a:endParaRPr lang="en-US" sz="1200" i="1" dirty="0"/>
          </a:p>
        </p:txBody>
      </p:sp>
      <p:pic>
        <p:nvPicPr>
          <p:cNvPr id="3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02763" y="2253211"/>
            <a:ext cx="3260782" cy="183419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616059" y="4977762"/>
            <a:ext cx="22450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 smtClean="0"/>
              <a:t>ePIC</a:t>
            </a:r>
            <a:r>
              <a:rPr lang="fr-FR" sz="1400" i="1" dirty="0" smtClean="0"/>
              <a:t> </a:t>
            </a:r>
            <a:r>
              <a:rPr lang="fr-FR" sz="1400" i="1" dirty="0" smtClean="0">
                <a:sym typeface="Wingdings" panose="05000000000000000000" pitchFamily="2" charset="2"/>
              </a:rPr>
              <a:t> </a:t>
            </a:r>
            <a:r>
              <a:rPr lang="fr-FR" sz="1400" i="1" dirty="0" err="1" smtClean="0"/>
              <a:t>Same</a:t>
            </a:r>
            <a:r>
              <a:rPr lang="fr-FR" sz="1400" i="1" dirty="0" smtClean="0"/>
              <a:t> Barrel </a:t>
            </a:r>
            <a:r>
              <a:rPr lang="fr-FR" sz="1400" i="1" dirty="0" err="1" smtClean="0"/>
              <a:t>Calorimeter</a:t>
            </a:r>
            <a:r>
              <a:rPr lang="fr-FR" sz="1400" i="1" dirty="0" smtClean="0"/>
              <a:t> structure as </a:t>
            </a:r>
            <a:r>
              <a:rPr lang="fr-FR" sz="1400" i="1" dirty="0" err="1" smtClean="0"/>
              <a:t>sPHENIX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7468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CF4F-F7DE-4E98-BCD9-AEC46B0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38" y="0"/>
            <a:ext cx="11499234" cy="814866"/>
          </a:xfrm>
        </p:spPr>
        <p:txBody>
          <a:bodyPr>
            <a:normAutofit/>
          </a:bodyPr>
          <a:lstStyle/>
          <a:p>
            <a:r>
              <a:rPr lang="en-US" dirty="0" smtClean="0"/>
              <a:t>What is different?</a:t>
            </a:r>
            <a:endParaRPr lang="en-US" dirty="0"/>
          </a:p>
        </p:txBody>
      </p:sp>
      <p:sp>
        <p:nvSpPr>
          <p:cNvPr id="22" name="TextBox 62"/>
          <p:cNvSpPr txBox="1"/>
          <p:nvPr/>
        </p:nvSpPr>
        <p:spPr>
          <a:xfrm>
            <a:off x="3188588" y="1173562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i="1" dirty="0" err="1" smtClean="0"/>
              <a:t>ePIC</a:t>
            </a:r>
            <a:endParaRPr lang="en-US" sz="1200" i="1" dirty="0"/>
          </a:p>
        </p:txBody>
      </p:sp>
      <p:pic>
        <p:nvPicPr>
          <p:cNvPr id="25" name="Picture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11" y="1406418"/>
            <a:ext cx="5362246" cy="4307006"/>
          </a:xfrm>
          <a:prstGeom prst="rect">
            <a:avLst/>
          </a:prstGeom>
          <a:noFill/>
        </p:spPr>
      </p:pic>
      <p:sp>
        <p:nvSpPr>
          <p:cNvPr id="26" name="TextBox 2"/>
          <p:cNvSpPr txBox="1"/>
          <p:nvPr/>
        </p:nvSpPr>
        <p:spPr>
          <a:xfrm>
            <a:off x="6968300" y="1356204"/>
            <a:ext cx="33211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Ferromagnetic</a:t>
            </a:r>
            <a:r>
              <a:rPr lang="fr-FR" dirty="0" smtClean="0"/>
              <a:t> </a:t>
            </a:r>
            <a:r>
              <a:rPr lang="fr-FR" dirty="0" err="1" smtClean="0"/>
              <a:t>Yoke</a:t>
            </a:r>
            <a:r>
              <a:rPr lang="fr-FR" dirty="0" smtClean="0"/>
              <a:t> in </a:t>
            </a:r>
            <a:r>
              <a:rPr lang="fr-FR" dirty="0" err="1" smtClean="0"/>
              <a:t>ePIC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respect to ECCE</a:t>
            </a:r>
          </a:p>
          <a:p>
            <a:endParaRPr lang="fr-FR" dirty="0" smtClean="0"/>
          </a:p>
          <a:p>
            <a:r>
              <a:rPr lang="fr-FR" dirty="0" err="1" smtClean="0"/>
              <a:t>Magnet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shifted</a:t>
            </a:r>
            <a:r>
              <a:rPr lang="fr-FR" dirty="0" smtClean="0"/>
              <a:t> of 10 cm respect to the 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b="1" dirty="0" smtClean="0"/>
              <a:t>BaBar in </a:t>
            </a:r>
            <a:r>
              <a:rPr lang="fr-FR" b="1" dirty="0" err="1" smtClean="0"/>
              <a:t>ePIC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I = 5 kA (</a:t>
            </a:r>
            <a:r>
              <a:rPr lang="fr-FR" b="1" dirty="0" err="1" smtClean="0"/>
              <a:t>existing</a:t>
            </a:r>
            <a:r>
              <a:rPr lang="fr-FR" b="1" dirty="0" smtClean="0"/>
              <a:t> </a:t>
            </a:r>
            <a:r>
              <a:rPr lang="fr-FR" b="1" dirty="0" err="1" smtClean="0"/>
              <a:t>lines</a:t>
            </a:r>
            <a:r>
              <a:rPr lang="fr-FR" b="1" dirty="0" smtClean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 smtClean="0"/>
              <a:t>T</a:t>
            </a:r>
            <a:r>
              <a:rPr lang="fr-FR" b="1" baseline="-25000" dirty="0" err="1" smtClean="0"/>
              <a:t>margin</a:t>
            </a:r>
            <a:r>
              <a:rPr lang="fr-FR" b="1" baseline="-25000" dirty="0" smtClean="0"/>
              <a:t> </a:t>
            </a:r>
            <a:r>
              <a:rPr lang="fr-FR" b="1" dirty="0" smtClean="0"/>
              <a:t>= 2.7 K (@4.5K)</a:t>
            </a:r>
          </a:p>
          <a:p>
            <a:r>
              <a:rPr lang="fr-FR" b="1" dirty="0" err="1" smtClean="0"/>
              <a:t>provides</a:t>
            </a:r>
            <a:r>
              <a:rPr lang="fr-FR" b="1" dirty="0" smtClean="0"/>
              <a:t> </a:t>
            </a:r>
            <a:r>
              <a:rPr lang="fr-FR" b="1" dirty="0" err="1" smtClean="0"/>
              <a:t>only</a:t>
            </a:r>
            <a:r>
              <a:rPr lang="fr-FR" b="1" dirty="0" smtClean="0"/>
              <a:t> 1.15 T at IP</a:t>
            </a:r>
          </a:p>
          <a:p>
            <a:endParaRPr lang="fr-FR" dirty="0" smtClean="0"/>
          </a:p>
          <a:p>
            <a:r>
              <a:rPr lang="fr-FR" b="1" dirty="0" smtClean="0">
                <a:solidFill>
                  <a:srgbClr val="00B050"/>
                </a:solidFill>
              </a:rPr>
              <a:t>Goal </a:t>
            </a:r>
            <a:r>
              <a:rPr lang="fr-FR" b="1" dirty="0" err="1" smtClean="0">
                <a:solidFill>
                  <a:srgbClr val="00B050"/>
                </a:solidFill>
              </a:rPr>
              <a:t>is</a:t>
            </a:r>
            <a:r>
              <a:rPr lang="fr-FR" b="1" dirty="0" smtClean="0">
                <a:solidFill>
                  <a:srgbClr val="00B050"/>
                </a:solidFill>
              </a:rPr>
              <a:t> 2 T, </a:t>
            </a:r>
            <a:r>
              <a:rPr lang="fr-FR" b="1" dirty="0" err="1" smtClean="0">
                <a:solidFill>
                  <a:srgbClr val="00B050"/>
                </a:solidFill>
              </a:rPr>
              <a:t>possibly</a:t>
            </a:r>
            <a:r>
              <a:rPr lang="fr-FR" b="1" dirty="0" smtClean="0">
                <a:solidFill>
                  <a:srgbClr val="00B050"/>
                </a:solidFill>
              </a:rPr>
              <a:t> </a:t>
            </a:r>
            <a:r>
              <a:rPr lang="fr-FR" b="1" dirty="0" err="1" smtClean="0">
                <a:solidFill>
                  <a:srgbClr val="00B050"/>
                </a:solidFill>
              </a:rPr>
              <a:t>using</a:t>
            </a:r>
            <a:r>
              <a:rPr lang="fr-FR" b="1" dirty="0" smtClean="0">
                <a:solidFill>
                  <a:srgbClr val="00B050"/>
                </a:solidFill>
              </a:rPr>
              <a:t> </a:t>
            </a:r>
            <a:r>
              <a:rPr lang="fr-FR" b="1" dirty="0" err="1" smtClean="0">
                <a:solidFill>
                  <a:srgbClr val="00B050"/>
                </a:solidFill>
              </a:rPr>
              <a:t>existing</a:t>
            </a:r>
            <a:r>
              <a:rPr lang="fr-FR" b="1" dirty="0" smtClean="0">
                <a:solidFill>
                  <a:srgbClr val="00B050"/>
                </a:solidFill>
              </a:rPr>
              <a:t> </a:t>
            </a:r>
            <a:r>
              <a:rPr lang="fr-FR" b="1" dirty="0" err="1" smtClean="0">
                <a:solidFill>
                  <a:srgbClr val="00B050"/>
                </a:solidFill>
              </a:rPr>
              <a:t>lines</a:t>
            </a:r>
            <a:r>
              <a:rPr lang="fr-FR" b="1" dirty="0" smtClean="0">
                <a:solidFill>
                  <a:srgbClr val="00B050"/>
                </a:solidFill>
              </a:rPr>
              <a:t> and </a:t>
            </a:r>
            <a:r>
              <a:rPr lang="fr-FR" b="1" dirty="0" err="1" smtClean="0">
                <a:solidFill>
                  <a:srgbClr val="00B050"/>
                </a:solidFill>
              </a:rPr>
              <a:t>with</a:t>
            </a:r>
            <a:r>
              <a:rPr lang="fr-FR" b="1" dirty="0" smtClean="0">
                <a:solidFill>
                  <a:srgbClr val="00B050"/>
                </a:solidFill>
              </a:rPr>
              <a:t> </a:t>
            </a:r>
          </a:p>
          <a:p>
            <a:r>
              <a:rPr lang="fr-FR" b="1" dirty="0" err="1" smtClean="0">
                <a:solidFill>
                  <a:srgbClr val="00B050"/>
                </a:solidFill>
              </a:rPr>
              <a:t>T</a:t>
            </a:r>
            <a:r>
              <a:rPr lang="fr-FR" b="1" baseline="-25000" dirty="0" err="1" smtClean="0">
                <a:solidFill>
                  <a:srgbClr val="00B050"/>
                </a:solidFill>
              </a:rPr>
              <a:t>margin</a:t>
            </a:r>
            <a:r>
              <a:rPr lang="fr-FR" b="1" dirty="0" smtClean="0">
                <a:solidFill>
                  <a:srgbClr val="00B050"/>
                </a:solidFill>
              </a:rPr>
              <a:t>  </a:t>
            </a:r>
            <a:r>
              <a:rPr lang="fr-FR" b="1" dirty="0">
                <a:solidFill>
                  <a:srgbClr val="00B050"/>
                </a:solidFill>
              </a:rPr>
              <a:t>= 2.5 K (@</a:t>
            </a:r>
            <a:r>
              <a:rPr lang="fr-FR" b="1" dirty="0" err="1">
                <a:solidFill>
                  <a:srgbClr val="00B050"/>
                </a:solidFill>
              </a:rPr>
              <a:t>Tmax</a:t>
            </a:r>
            <a:r>
              <a:rPr lang="fr-FR" b="1" dirty="0">
                <a:solidFill>
                  <a:srgbClr val="00B050"/>
                </a:solidFill>
              </a:rPr>
              <a:t> in the </a:t>
            </a:r>
            <a:r>
              <a:rPr lang="fr-FR" b="1" dirty="0" err="1">
                <a:solidFill>
                  <a:srgbClr val="00B050"/>
                </a:solidFill>
              </a:rPr>
              <a:t>coil</a:t>
            </a:r>
            <a:r>
              <a:rPr lang="fr-FR" b="1" dirty="0" smtClean="0">
                <a:solidFill>
                  <a:srgbClr val="00B050"/>
                </a:solidFill>
              </a:rPr>
              <a:t>) </a:t>
            </a:r>
            <a:endParaRPr lang="fr-F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00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CF4F-F7DE-4E98-BCD9-AEC46B0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38" y="0"/>
            <a:ext cx="11499234" cy="814866"/>
          </a:xfrm>
        </p:spPr>
        <p:txBody>
          <a:bodyPr>
            <a:normAutofit/>
          </a:bodyPr>
          <a:lstStyle/>
          <a:p>
            <a:r>
              <a:rPr lang="en-US" dirty="0" smtClean="0"/>
              <a:t>MARCO at a glance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31655" y="1379394"/>
            <a:ext cx="5600462" cy="46575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603167" y="1225505"/>
            <a:ext cx="1527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03433"/>
            <a:r>
              <a:rPr lang="en-US" sz="1400" dirty="0"/>
              <a:t>Phase Separator</a:t>
            </a:r>
          </a:p>
        </p:txBody>
      </p:sp>
      <p:cxnSp>
        <p:nvCxnSpPr>
          <p:cNvPr id="8" name="Straight Arrow Connector 8"/>
          <p:cNvCxnSpPr>
            <a:stCxn id="7" idx="3"/>
          </p:cNvCxnSpPr>
          <p:nvPr/>
        </p:nvCxnSpPr>
        <p:spPr>
          <a:xfrm>
            <a:off x="4131150" y="1379394"/>
            <a:ext cx="367113" cy="5033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9"/>
          <p:cNvCxnSpPr>
            <a:stCxn id="12" idx="1"/>
          </p:cNvCxnSpPr>
          <p:nvPr/>
        </p:nvCxnSpPr>
        <p:spPr>
          <a:xfrm flipH="1">
            <a:off x="7058864" y="1865480"/>
            <a:ext cx="478278" cy="23075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0"/>
          <p:cNvCxnSpPr>
            <a:stCxn id="11" idx="3"/>
          </p:cNvCxnSpPr>
          <p:nvPr/>
        </p:nvCxnSpPr>
        <p:spPr>
          <a:xfrm>
            <a:off x="3274505" y="2789386"/>
            <a:ext cx="422978" cy="3930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1"/>
          <p:cNvSpPr txBox="1"/>
          <p:nvPr/>
        </p:nvSpPr>
        <p:spPr>
          <a:xfrm>
            <a:off x="2449792" y="2635497"/>
            <a:ext cx="824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Chimney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37142" y="1603870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Mandrel</a:t>
            </a:r>
          </a:p>
          <a:p>
            <a:pPr algn="ctr"/>
            <a:r>
              <a:rPr lang="en-US" sz="1400" dirty="0"/>
              <a:t>(3 Modules)</a:t>
            </a:r>
          </a:p>
        </p:txBody>
      </p:sp>
      <p:cxnSp>
        <p:nvCxnSpPr>
          <p:cNvPr id="13" name="Straight Arrow Connector 14"/>
          <p:cNvCxnSpPr>
            <a:stCxn id="12" idx="1"/>
          </p:cNvCxnSpPr>
          <p:nvPr/>
        </p:nvCxnSpPr>
        <p:spPr>
          <a:xfrm flipH="1">
            <a:off x="6330731" y="1865480"/>
            <a:ext cx="1206411" cy="24515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5"/>
          <p:cNvCxnSpPr>
            <a:stCxn id="12" idx="1"/>
          </p:cNvCxnSpPr>
          <p:nvPr/>
        </p:nvCxnSpPr>
        <p:spPr>
          <a:xfrm>
            <a:off x="7537142" y="1865480"/>
            <a:ext cx="359922" cy="21128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6"/>
          <p:cNvSpPr txBox="1"/>
          <p:nvPr/>
        </p:nvSpPr>
        <p:spPr>
          <a:xfrm>
            <a:off x="2021594" y="1760728"/>
            <a:ext cx="125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Vapor Cooled Lead</a:t>
            </a:r>
          </a:p>
        </p:txBody>
      </p:sp>
      <p:cxnSp>
        <p:nvCxnSpPr>
          <p:cNvPr id="16" name="Straight Arrow Connector 17"/>
          <p:cNvCxnSpPr>
            <a:stCxn id="15" idx="3"/>
          </p:cNvCxnSpPr>
          <p:nvPr/>
        </p:nvCxnSpPr>
        <p:spPr>
          <a:xfrm flipV="1">
            <a:off x="3274505" y="1914617"/>
            <a:ext cx="492273" cy="1077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8"/>
          <p:cNvCxnSpPr>
            <a:stCxn id="15" idx="3"/>
          </p:cNvCxnSpPr>
          <p:nvPr/>
        </p:nvCxnSpPr>
        <p:spPr>
          <a:xfrm>
            <a:off x="3274505" y="2022338"/>
            <a:ext cx="688946" cy="6660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Box 24"/>
          <p:cNvSpPr txBox="1"/>
          <p:nvPr/>
        </p:nvSpPr>
        <p:spPr>
          <a:xfrm>
            <a:off x="8867306" y="2241477"/>
            <a:ext cx="1486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Conductor Splices</a:t>
            </a:r>
          </a:p>
        </p:txBody>
      </p:sp>
      <p:cxnSp>
        <p:nvCxnSpPr>
          <p:cNvPr id="21" name="Straight Arrow Connector 59"/>
          <p:cNvCxnSpPr>
            <a:stCxn id="20" idx="1"/>
          </p:cNvCxnSpPr>
          <p:nvPr/>
        </p:nvCxnSpPr>
        <p:spPr>
          <a:xfrm flipH="1">
            <a:off x="7598034" y="2395366"/>
            <a:ext cx="1269272" cy="1001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6"/>
          <p:cNvSpPr txBox="1"/>
          <p:nvPr/>
        </p:nvSpPr>
        <p:spPr>
          <a:xfrm>
            <a:off x="4779428" y="2327720"/>
            <a:ext cx="2518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Primary/Spare Thermosiphon</a:t>
            </a:r>
            <a:endParaRPr lang="en-US" sz="1400" dirty="0"/>
          </a:p>
        </p:txBody>
      </p:sp>
      <p:cxnSp>
        <p:nvCxnSpPr>
          <p:cNvPr id="24" name="Straight Arrow Connector 8"/>
          <p:cNvCxnSpPr>
            <a:stCxn id="23" idx="2"/>
          </p:cNvCxnSpPr>
          <p:nvPr/>
        </p:nvCxnSpPr>
        <p:spPr>
          <a:xfrm>
            <a:off x="6038716" y="2635497"/>
            <a:ext cx="364929" cy="3694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TextBox 18"/>
          <p:cNvSpPr txBox="1"/>
          <p:nvPr/>
        </p:nvSpPr>
        <p:spPr>
          <a:xfrm>
            <a:off x="9318302" y="3263953"/>
            <a:ext cx="130151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Radial Tie-Rods</a:t>
            </a:r>
          </a:p>
          <a:p>
            <a:pPr algn="ctr"/>
            <a:r>
              <a:rPr lang="en-US" sz="1200" dirty="0"/>
              <a:t>(4 each end)</a:t>
            </a:r>
          </a:p>
        </p:txBody>
      </p:sp>
      <p:sp>
        <p:nvSpPr>
          <p:cNvPr id="28" name="TextBox 19"/>
          <p:cNvSpPr txBox="1"/>
          <p:nvPr/>
        </p:nvSpPr>
        <p:spPr>
          <a:xfrm>
            <a:off x="9138660" y="4773969"/>
            <a:ext cx="12053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Axial Tie-Rods</a:t>
            </a:r>
          </a:p>
          <a:p>
            <a:pPr algn="ctr"/>
            <a:r>
              <a:rPr lang="en-US" sz="1200" dirty="0"/>
              <a:t>(3 each end)</a:t>
            </a:r>
          </a:p>
        </p:txBody>
      </p:sp>
      <p:cxnSp>
        <p:nvCxnSpPr>
          <p:cNvPr id="29" name="Straight Arrow Connector 20"/>
          <p:cNvCxnSpPr>
            <a:stCxn id="28" idx="1"/>
          </p:cNvCxnSpPr>
          <p:nvPr/>
        </p:nvCxnSpPr>
        <p:spPr>
          <a:xfrm flipH="1" flipV="1">
            <a:off x="8539666" y="4515347"/>
            <a:ext cx="598994" cy="5048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1"/>
          <p:cNvCxnSpPr>
            <a:stCxn id="27" idx="1"/>
          </p:cNvCxnSpPr>
          <p:nvPr/>
        </p:nvCxnSpPr>
        <p:spPr>
          <a:xfrm flipH="1" flipV="1">
            <a:off x="8431399" y="3396995"/>
            <a:ext cx="886903" cy="1131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73815" y="4515347"/>
            <a:ext cx="26121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Outer Vacuum Vessel / Thermal Shield removed for clarity</a:t>
            </a:r>
          </a:p>
        </p:txBody>
      </p:sp>
    </p:spTree>
    <p:extLst>
      <p:ext uri="{BB962C8B-B14F-4D97-AF65-F5344CB8AC3E}">
        <p14:creationId xmlns:p14="http://schemas.microsoft.com/office/powerpoint/2010/main" val="23299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CF4F-F7DE-4E98-BCD9-AEC46B0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38" y="0"/>
            <a:ext cx="11499234" cy="814866"/>
          </a:xfrm>
        </p:spPr>
        <p:txBody>
          <a:bodyPr>
            <a:normAutofit/>
          </a:bodyPr>
          <a:lstStyle/>
          <a:p>
            <a:r>
              <a:rPr lang="en-US" dirty="0" smtClean="0"/>
              <a:t>MARCO: a technological revolution</a:t>
            </a:r>
            <a:endParaRPr lang="en-US" dirty="0"/>
          </a:p>
        </p:txBody>
      </p:sp>
      <p:sp>
        <p:nvSpPr>
          <p:cNvPr id="25" name="TextBox 12"/>
          <p:cNvSpPr txBox="1"/>
          <p:nvPr/>
        </p:nvSpPr>
        <p:spPr>
          <a:xfrm>
            <a:off x="1835265" y="5468530"/>
            <a:ext cx="4005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Conclusions </a:t>
            </a:r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en-GB" sz="1400" dirty="0"/>
              <a:t>Workshop on Superconducting Detector Magnets @ CERN, 12/14 Sept 2022</a:t>
            </a:r>
            <a:r>
              <a:rPr lang="fr-FR" sz="1400" dirty="0"/>
              <a:t> </a:t>
            </a:r>
            <a:endParaRPr lang="en-US" sz="1400" dirty="0"/>
          </a:p>
        </p:txBody>
      </p:sp>
      <p:sp>
        <p:nvSpPr>
          <p:cNvPr id="26" name="TextBox 13"/>
          <p:cNvSpPr txBox="1"/>
          <p:nvPr/>
        </p:nvSpPr>
        <p:spPr>
          <a:xfrm>
            <a:off x="614410" y="1153729"/>
            <a:ext cx="960130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Detector </a:t>
            </a:r>
            <a:r>
              <a:rPr lang="fr-FR" sz="1600" b="1" dirty="0" err="1" smtClean="0"/>
              <a:t>magnets</a:t>
            </a:r>
            <a:r>
              <a:rPr lang="fr-FR" sz="1600" b="1" dirty="0" smtClean="0"/>
              <a:t> </a:t>
            </a:r>
            <a:r>
              <a:rPr lang="fr-FR" sz="1600" b="1" dirty="0" smtClean="0">
                <a:sym typeface="Wingdings" panose="05000000000000000000" pitchFamily="2" charset="2"/>
              </a:rPr>
              <a:t> </a:t>
            </a:r>
            <a:r>
              <a:rPr lang="fr-FR" sz="1600" b="1" dirty="0" err="1" smtClean="0"/>
              <a:t>Aluminum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stabilizer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conductors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because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Aluminum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is</a:t>
            </a:r>
            <a:r>
              <a:rPr lang="fr-FR" sz="1600" b="1" dirty="0" smtClean="0"/>
              <a:t> 3x more transparent to the passage of </a:t>
            </a:r>
            <a:r>
              <a:rPr lang="fr-FR" sz="1600" b="1" dirty="0" err="1" smtClean="0"/>
              <a:t>particles</a:t>
            </a:r>
            <a:endParaRPr lang="fr-FR" sz="1600" b="1" dirty="0" smtClean="0"/>
          </a:p>
          <a:p>
            <a:endParaRPr lang="fr-FR" sz="1600" b="1" dirty="0"/>
          </a:p>
          <a:p>
            <a:endParaRPr lang="en-US" dirty="0" smtClean="0"/>
          </a:p>
          <a:p>
            <a:endParaRPr lang="fr-FR" dirty="0"/>
          </a:p>
          <a:p>
            <a:endParaRPr lang="en-US" dirty="0"/>
          </a:p>
        </p:txBody>
      </p:sp>
      <p:pic>
        <p:nvPicPr>
          <p:cNvPr id="31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46" y="1922329"/>
            <a:ext cx="5518760" cy="3146933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14410" y="1926306"/>
            <a:ext cx="5995213" cy="3500471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FFFF00"/>
                </a:solidFill>
              </a:rPr>
              <a:t>No existing extrusion line in the world</a:t>
            </a:r>
            <a:endParaRPr lang="en-GB" sz="2800" dirty="0">
              <a:solidFill>
                <a:srgbClr val="FFFF00"/>
              </a:solidFill>
            </a:endParaRPr>
          </a:p>
        </p:txBody>
      </p:sp>
      <p:sp>
        <p:nvSpPr>
          <p:cNvPr id="33" name="TextBox 4"/>
          <p:cNvSpPr txBox="1"/>
          <p:nvPr/>
        </p:nvSpPr>
        <p:spPr>
          <a:xfrm>
            <a:off x="7441324" y="2555494"/>
            <a:ext cx="42629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2022: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this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technology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is</a:t>
            </a:r>
            <a:r>
              <a:rPr lang="fr-FR" b="1" dirty="0" smtClean="0">
                <a:solidFill>
                  <a:srgbClr val="FF0000"/>
                </a:solidFill>
              </a:rPr>
              <a:t> not </a:t>
            </a:r>
            <a:r>
              <a:rPr lang="fr-FR" b="1" dirty="0" err="1" smtClean="0">
                <a:solidFill>
                  <a:srgbClr val="FF0000"/>
                </a:solidFill>
              </a:rPr>
              <a:t>available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anymore</a:t>
            </a:r>
            <a:endParaRPr lang="fr-FR" b="1" dirty="0" smtClean="0">
              <a:solidFill>
                <a:srgbClr val="FF0000"/>
              </a:solidFill>
            </a:endParaRPr>
          </a:p>
          <a:p>
            <a:endParaRPr lang="fr-FR" b="1" dirty="0">
              <a:solidFill>
                <a:srgbClr val="FF0000"/>
              </a:solidFill>
            </a:endParaRPr>
          </a:p>
          <a:p>
            <a:r>
              <a:rPr lang="fr-FR" b="1" dirty="0" smtClean="0">
                <a:solidFill>
                  <a:schemeClr val="tx2"/>
                </a:solidFill>
              </a:rPr>
              <a:t>2024: CERN and ENEA </a:t>
            </a:r>
            <a:r>
              <a:rPr lang="fr-FR" b="1" dirty="0" err="1" smtClean="0">
                <a:solidFill>
                  <a:schemeClr val="tx2"/>
                </a:solidFill>
              </a:rPr>
              <a:t>work</a:t>
            </a:r>
            <a:r>
              <a:rPr lang="fr-FR" b="1" dirty="0" smtClean="0">
                <a:solidFill>
                  <a:schemeClr val="tx2"/>
                </a:solidFill>
              </a:rPr>
              <a:t> </a:t>
            </a:r>
            <a:r>
              <a:rPr lang="fr-FR" b="1" dirty="0" err="1" smtClean="0">
                <a:solidFill>
                  <a:schemeClr val="tx2"/>
                </a:solidFill>
              </a:rPr>
              <a:t>together</a:t>
            </a:r>
            <a:r>
              <a:rPr lang="fr-FR" b="1" dirty="0" smtClean="0">
                <a:solidFill>
                  <a:schemeClr val="tx2"/>
                </a:solidFill>
              </a:rPr>
              <a:t> to </a:t>
            </a:r>
            <a:r>
              <a:rPr lang="fr-FR" b="1" dirty="0" err="1" smtClean="0">
                <a:solidFill>
                  <a:schemeClr val="tx2"/>
                </a:solidFill>
              </a:rPr>
              <a:t>rediscover</a:t>
            </a:r>
            <a:r>
              <a:rPr lang="fr-FR" b="1" dirty="0" smtClean="0">
                <a:solidFill>
                  <a:schemeClr val="tx2"/>
                </a:solidFill>
              </a:rPr>
              <a:t> </a:t>
            </a:r>
            <a:r>
              <a:rPr lang="fr-FR" b="1" dirty="0" err="1" smtClean="0">
                <a:solidFill>
                  <a:schemeClr val="tx2"/>
                </a:solidFill>
              </a:rPr>
              <a:t>this</a:t>
            </a:r>
            <a:r>
              <a:rPr lang="fr-FR" b="1" dirty="0" smtClean="0">
                <a:solidFill>
                  <a:schemeClr val="tx2"/>
                </a:solidFill>
              </a:rPr>
              <a:t> </a:t>
            </a:r>
            <a:r>
              <a:rPr lang="fr-FR" b="1" dirty="0" err="1" smtClean="0">
                <a:solidFill>
                  <a:schemeClr val="tx2"/>
                </a:solidFill>
              </a:rPr>
              <a:t>technology</a:t>
            </a:r>
            <a:r>
              <a:rPr lang="fr-FR" b="1" dirty="0" smtClean="0">
                <a:solidFill>
                  <a:schemeClr val="tx2"/>
                </a:solidFill>
              </a:rPr>
              <a:t> </a:t>
            </a:r>
            <a:r>
              <a:rPr lang="fr-FR" b="1" dirty="0" err="1" smtClean="0">
                <a:solidFill>
                  <a:schemeClr val="tx2"/>
                </a:solidFill>
              </a:rPr>
              <a:t>again</a:t>
            </a:r>
            <a:r>
              <a:rPr lang="fr-FR" b="1" dirty="0" smtClean="0">
                <a:solidFill>
                  <a:schemeClr val="tx2"/>
                </a:solidFill>
              </a:rPr>
              <a:t> </a:t>
            </a:r>
            <a:r>
              <a:rPr lang="fr-FR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no </a:t>
            </a:r>
            <a:r>
              <a:rPr lang="fr-FR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industrial</a:t>
            </a:r>
            <a:r>
              <a:rPr lang="fr-FR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partner</a:t>
            </a:r>
            <a:endParaRPr lang="fr-FR" b="1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fr-FR" b="1" dirty="0" smtClean="0">
                <a:solidFill>
                  <a:schemeClr val="tx2"/>
                </a:solidFill>
                <a:sym typeface="Wingdings" panose="05000000000000000000" pitchFamily="2" charset="2"/>
              </a:rPr>
              <a:t>CHINA </a:t>
            </a:r>
            <a:r>
              <a:rPr lang="fr-FR" b="1" dirty="0" err="1" smtClean="0">
                <a:solidFill>
                  <a:schemeClr val="tx2"/>
                </a:solidFill>
                <a:sym typeface="Wingdings" panose="05000000000000000000" pitchFamily="2" charset="2"/>
              </a:rPr>
              <a:t>works</a:t>
            </a:r>
            <a:r>
              <a:rPr lang="fr-FR" b="1" dirty="0" smtClean="0">
                <a:solidFill>
                  <a:schemeClr val="tx2"/>
                </a:solidFill>
                <a:sym typeface="Wingdings" panose="05000000000000000000" pitchFamily="2" charset="2"/>
              </a:rPr>
              <a:t> on </a:t>
            </a:r>
            <a:r>
              <a:rPr lang="fr-FR" b="1" dirty="0" err="1" smtClean="0">
                <a:solidFill>
                  <a:schemeClr val="tx2"/>
                </a:solidFill>
                <a:sym typeface="Wingdings" panose="05000000000000000000" pitchFamily="2" charset="2"/>
              </a:rPr>
              <a:t>it</a:t>
            </a:r>
            <a:r>
              <a:rPr lang="fr-FR" b="1" dirty="0" smtClean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fr-FR" b="1" dirty="0" err="1" smtClean="0">
                <a:solidFill>
                  <a:schemeClr val="tx2"/>
                </a:solidFill>
                <a:sym typeface="Wingdings" panose="05000000000000000000" pitchFamily="2" charset="2"/>
              </a:rPr>
              <a:t>too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9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 animBg="1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CF4F-F7DE-4E98-BCD9-AEC46B0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38" y="0"/>
            <a:ext cx="11499234" cy="814866"/>
          </a:xfrm>
        </p:spPr>
        <p:txBody>
          <a:bodyPr>
            <a:normAutofit/>
          </a:bodyPr>
          <a:lstStyle/>
          <a:p>
            <a:r>
              <a:rPr lang="en-US" dirty="0" smtClean="0"/>
              <a:t>MARCO: a technological revolution</a:t>
            </a:r>
            <a:endParaRPr lang="en-US" dirty="0"/>
          </a:p>
        </p:txBody>
      </p:sp>
      <p:graphicFrame>
        <p:nvGraphicFramePr>
          <p:cNvPr id="8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621778"/>
              </p:ext>
            </p:extLst>
          </p:nvPr>
        </p:nvGraphicFramePr>
        <p:xfrm>
          <a:off x="907507" y="1357693"/>
          <a:ext cx="3601696" cy="2124707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669925">
                  <a:extLst>
                    <a:ext uri="{9D8B030D-6E8A-4147-A177-3AD203B41FA5}">
                      <a16:colId xmlns:a16="http://schemas.microsoft.com/office/drawing/2014/main" val="3265954070"/>
                    </a:ext>
                  </a:extLst>
                </a:gridCol>
                <a:gridCol w="1542885">
                  <a:extLst>
                    <a:ext uri="{9D8B030D-6E8A-4147-A177-3AD203B41FA5}">
                      <a16:colId xmlns:a16="http://schemas.microsoft.com/office/drawing/2014/main" val="4036522470"/>
                    </a:ext>
                  </a:extLst>
                </a:gridCol>
                <a:gridCol w="1388886">
                  <a:extLst>
                    <a:ext uri="{9D8B030D-6E8A-4147-A177-3AD203B41FA5}">
                      <a16:colId xmlns:a16="http://schemas.microsoft.com/office/drawing/2014/main" val="2872345062"/>
                    </a:ext>
                  </a:extLst>
                </a:gridCol>
              </a:tblGrid>
              <a:tr h="25692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Material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Transparency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852761"/>
                  </a:ext>
                </a:extLst>
              </a:tr>
              <a:tr h="3478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 smtClean="0">
                          <a:effectLst/>
                        </a:rPr>
                        <a:t>BaBAR</a:t>
                      </a:r>
                      <a:r>
                        <a:rPr lang="en-US" sz="1200" b="1" u="none" strike="noStrike" dirty="0" smtClean="0">
                          <a:effectLst/>
                        </a:rPr>
                        <a:t> </a:t>
                      </a:r>
                      <a:r>
                        <a:rPr lang="en-US" sz="1200" b="1" u="none" strike="noStrike" dirty="0" smtClean="0">
                          <a:effectLst/>
                        </a:rPr>
                        <a:t>1.15 T* </a:t>
                      </a:r>
                      <a:endParaRPr lang="en-US" sz="1200" b="1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(Al conductor)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Marco </a:t>
                      </a:r>
                      <a:r>
                        <a:rPr lang="en-US" sz="1200" b="1" u="none" strike="noStrike" dirty="0" smtClean="0">
                          <a:effectLst/>
                        </a:rPr>
                        <a:t>2T</a:t>
                      </a:r>
                      <a:br>
                        <a:rPr lang="en-US" sz="1200" b="1" u="none" strike="noStrike" dirty="0" smtClean="0">
                          <a:effectLst/>
                        </a:rPr>
                      </a:br>
                      <a:r>
                        <a:rPr lang="en-US" sz="1200" b="1" u="none" strike="noStrike" dirty="0" smtClean="0">
                          <a:effectLst/>
                        </a:rPr>
                        <a:t>(Cu</a:t>
                      </a:r>
                      <a:r>
                        <a:rPr lang="en-US" sz="1200" b="1" u="none" strike="noStrike" baseline="0" dirty="0" smtClean="0">
                          <a:effectLst/>
                        </a:rPr>
                        <a:t> conductor)</a:t>
                      </a:r>
                      <a:endParaRPr lang="en-US" sz="1200" b="1" u="none" strike="noStrike" dirty="0" smtClean="0">
                        <a:effectLst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48524846"/>
                  </a:ext>
                </a:extLst>
              </a:tr>
              <a:tr h="24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0.382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0.113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84926628"/>
                  </a:ext>
                </a:extLst>
              </a:tr>
              <a:tr h="24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Cu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0.011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0.166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30579573"/>
                  </a:ext>
                </a:extLst>
              </a:tr>
              <a:tr h="24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SS/Brass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0.181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69401176"/>
                  </a:ext>
                </a:extLst>
              </a:tr>
              <a:tr h="24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NbTi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0.007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0.008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51888600"/>
                  </a:ext>
                </a:extLst>
              </a:tr>
              <a:tr h="256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G10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r>
                        <a:rPr lang="en-US" sz="1200" u="none" strike="noStrike" dirty="0" smtClean="0">
                          <a:effectLst/>
                        </a:rPr>
                        <a:t>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0.028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85790336"/>
                  </a:ext>
                </a:extLst>
              </a:tr>
              <a:tr h="256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Total 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0.400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0.468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49291109"/>
                  </a:ext>
                </a:extLst>
              </a:tr>
            </a:tbl>
          </a:graphicData>
        </a:graphic>
      </p:graphicFrame>
      <p:pic>
        <p:nvPicPr>
          <p:cNvPr id="9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0" r="31501" b="8084"/>
          <a:stretch/>
        </p:blipFill>
        <p:spPr>
          <a:xfrm>
            <a:off x="9415065" y="1333792"/>
            <a:ext cx="1912607" cy="3911170"/>
          </a:xfrm>
          <a:prstGeom prst="rect">
            <a:avLst/>
          </a:prstGeom>
        </p:spPr>
      </p:pic>
      <p:graphicFrame>
        <p:nvGraphicFramePr>
          <p:cNvPr id="10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923098"/>
              </p:ext>
            </p:extLst>
          </p:nvPr>
        </p:nvGraphicFramePr>
        <p:xfrm>
          <a:off x="7556597" y="1436640"/>
          <a:ext cx="1734600" cy="12573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7300">
                  <a:extLst>
                    <a:ext uri="{9D8B030D-6E8A-4147-A177-3AD203B41FA5}">
                      <a16:colId xmlns:a16="http://schemas.microsoft.com/office/drawing/2014/main" val="1633315080"/>
                    </a:ext>
                  </a:extLst>
                </a:gridCol>
                <a:gridCol w="867300">
                  <a:extLst>
                    <a:ext uri="{9D8B030D-6E8A-4147-A177-3AD203B41FA5}">
                      <a16:colId xmlns:a16="http://schemas.microsoft.com/office/drawing/2014/main" val="2776335210"/>
                    </a:ext>
                  </a:extLst>
                </a:gridCol>
              </a:tblGrid>
              <a:tr h="234582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Copper</a:t>
                      </a:r>
                      <a:endParaRPr lang="en-US" sz="105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220875"/>
                  </a:ext>
                </a:extLst>
              </a:tr>
              <a:tr h="234582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 err="1"/>
                        <a:t>NbTi</a:t>
                      </a:r>
                      <a:r>
                        <a:rPr lang="fr-FR" sz="1050" dirty="0"/>
                        <a:t>/Cu</a:t>
                      </a:r>
                      <a:endParaRPr lang="en-US" sz="105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939927"/>
                  </a:ext>
                </a:extLst>
              </a:tr>
              <a:tr h="234582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EAE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 err="1"/>
                        <a:t>Brass</a:t>
                      </a:r>
                      <a:endParaRPr lang="en-US" sz="105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231484"/>
                  </a:ext>
                </a:extLst>
              </a:tr>
              <a:tr h="234582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/>
                        <a:t>G10</a:t>
                      </a:r>
                      <a:endParaRPr lang="en-US" sz="105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92859"/>
                  </a:ext>
                </a:extLst>
              </a:tr>
              <a:tr h="234582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DB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dirty="0" err="1"/>
                        <a:t>Fiber</a:t>
                      </a:r>
                      <a:r>
                        <a:rPr lang="fr-FR" sz="1050" dirty="0"/>
                        <a:t>-glass</a:t>
                      </a:r>
                      <a:endParaRPr lang="en-US" sz="105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4790"/>
                  </a:ext>
                </a:extLst>
              </a:tr>
            </a:tbl>
          </a:graphicData>
        </a:graphic>
      </p:graphicFrame>
      <p:cxnSp>
        <p:nvCxnSpPr>
          <p:cNvPr id="11" name="Straight Arrow Connector 23"/>
          <p:cNvCxnSpPr/>
          <p:nvPr/>
        </p:nvCxnSpPr>
        <p:spPr>
          <a:xfrm>
            <a:off x="9481689" y="1275588"/>
            <a:ext cx="105493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25"/>
          <p:cNvCxnSpPr/>
          <p:nvPr/>
        </p:nvCxnSpPr>
        <p:spPr>
          <a:xfrm>
            <a:off x="10622892" y="1275588"/>
            <a:ext cx="70239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27"/>
          <p:cNvSpPr txBox="1"/>
          <p:nvPr/>
        </p:nvSpPr>
        <p:spPr>
          <a:xfrm rot="5400000">
            <a:off x="10227390" y="3069734"/>
            <a:ext cx="1607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External</a:t>
            </a:r>
            <a:r>
              <a:rPr lang="fr-FR" sz="1600" dirty="0" smtClean="0"/>
              <a:t> </a:t>
            </a:r>
            <a:r>
              <a:rPr lang="fr-FR" sz="1600" dirty="0" err="1" smtClean="0"/>
              <a:t>mandrel</a:t>
            </a:r>
            <a:endParaRPr lang="en-US" sz="1600" dirty="0"/>
          </a:p>
        </p:txBody>
      </p:sp>
      <p:cxnSp>
        <p:nvCxnSpPr>
          <p:cNvPr id="14" name="Straight Arrow Connector 28"/>
          <p:cNvCxnSpPr/>
          <p:nvPr/>
        </p:nvCxnSpPr>
        <p:spPr>
          <a:xfrm>
            <a:off x="8790528" y="4646854"/>
            <a:ext cx="6353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29"/>
          <p:cNvSpPr txBox="1"/>
          <p:nvPr/>
        </p:nvSpPr>
        <p:spPr>
          <a:xfrm>
            <a:off x="8579184" y="4179822"/>
            <a:ext cx="8467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1506.5 </a:t>
            </a:r>
            <a:r>
              <a:rPr lang="fr-FR" sz="1100" dirty="0" smtClean="0"/>
              <a:t>mm</a:t>
            </a:r>
            <a:endParaRPr lang="en-US" sz="1100" dirty="0"/>
          </a:p>
        </p:txBody>
      </p:sp>
      <p:cxnSp>
        <p:nvCxnSpPr>
          <p:cNvPr id="16" name="Straight Arrow Connector 30"/>
          <p:cNvCxnSpPr/>
          <p:nvPr/>
        </p:nvCxnSpPr>
        <p:spPr>
          <a:xfrm>
            <a:off x="11431462" y="1238434"/>
            <a:ext cx="0" cy="39693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31"/>
          <p:cNvSpPr txBox="1"/>
          <p:nvPr/>
        </p:nvSpPr>
        <p:spPr>
          <a:xfrm rot="5400000">
            <a:off x="11176584" y="2954899"/>
            <a:ext cx="7713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 smtClean="0"/>
              <a:t>3492 mm</a:t>
            </a:r>
            <a:endParaRPr lang="en-US" sz="1100" dirty="0"/>
          </a:p>
        </p:txBody>
      </p:sp>
      <p:sp>
        <p:nvSpPr>
          <p:cNvPr id="18" name="TextBox 32"/>
          <p:cNvSpPr txBox="1"/>
          <p:nvPr/>
        </p:nvSpPr>
        <p:spPr>
          <a:xfrm>
            <a:off x="7982826" y="3130913"/>
            <a:ext cx="1154483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b="1" dirty="0" smtClean="0"/>
              <a:t>6 </a:t>
            </a:r>
            <a:r>
              <a:rPr lang="fr-FR" sz="1600" b="1" dirty="0" err="1" smtClean="0"/>
              <a:t>layers</a:t>
            </a:r>
            <a:endParaRPr lang="fr-FR" sz="1600" b="1" dirty="0" smtClean="0"/>
          </a:p>
          <a:p>
            <a:r>
              <a:rPr lang="fr-FR" sz="1600" dirty="0" smtClean="0"/>
              <a:t>1668 </a:t>
            </a:r>
            <a:r>
              <a:rPr lang="fr-FR" sz="1600" dirty="0" err="1" smtClean="0"/>
              <a:t>turns</a:t>
            </a:r>
            <a:endParaRPr lang="en-US" sz="1600" dirty="0"/>
          </a:p>
        </p:txBody>
      </p:sp>
      <p:sp>
        <p:nvSpPr>
          <p:cNvPr id="19" name="ZoneTexte 3"/>
          <p:cNvSpPr txBox="1"/>
          <p:nvPr/>
        </p:nvSpPr>
        <p:spPr>
          <a:xfrm>
            <a:off x="8875704" y="5531991"/>
            <a:ext cx="2686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Internal winding method</a:t>
            </a:r>
            <a:endParaRPr lang="en-US" sz="1200" dirty="0"/>
          </a:p>
        </p:txBody>
      </p:sp>
      <p:sp>
        <p:nvSpPr>
          <p:cNvPr id="20" name="Rectangle 19"/>
          <p:cNvSpPr/>
          <p:nvPr/>
        </p:nvSpPr>
        <p:spPr>
          <a:xfrm>
            <a:off x="907507" y="4122936"/>
            <a:ext cx="5447041" cy="19413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 1" descr="15 decembr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044" y="4706130"/>
            <a:ext cx="1499057" cy="8968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2" name="ZoneTexte 27"/>
          <p:cNvSpPr txBox="1"/>
          <p:nvPr/>
        </p:nvSpPr>
        <p:spPr>
          <a:xfrm>
            <a:off x="2845637" y="4697135"/>
            <a:ext cx="3508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 conductor for the </a:t>
            </a:r>
            <a:r>
              <a:rPr lang="en-US" sz="1400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Iseult</a:t>
            </a:r>
            <a:r>
              <a:rPr lang="en-US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11.7T MRI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 developed by CEA/Alstom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Cable production by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Luvata</a:t>
            </a: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insertion line </a:t>
            </a:r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still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exists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oneTexte 25"/>
          <p:cNvSpPr txBox="1"/>
          <p:nvPr/>
        </p:nvSpPr>
        <p:spPr>
          <a:xfrm>
            <a:off x="1063740" y="4251650"/>
            <a:ext cx="3124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RIC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utherford 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able </a:t>
            </a:r>
            <a:r>
              <a:rPr lang="en-US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opper Channel</a:t>
            </a:r>
            <a:endParaRPr 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oneTexte 27"/>
          <p:cNvSpPr txBox="1"/>
          <p:nvPr/>
        </p:nvSpPr>
        <p:spPr>
          <a:xfrm>
            <a:off x="1063740" y="5734212"/>
            <a:ext cx="5224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On-going contract with </a:t>
            </a:r>
            <a:r>
              <a:rPr lang="en-US" sz="1400" b="1" i="1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Luvata</a:t>
            </a:r>
            <a:endParaRPr lang="en-US" sz="1400" b="1" i="1" baseline="300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"/>
          <p:cNvSpPr txBox="1"/>
          <p:nvPr/>
        </p:nvSpPr>
        <p:spPr>
          <a:xfrm>
            <a:off x="4904719" y="1829340"/>
            <a:ext cx="22870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It </a:t>
            </a:r>
            <a:r>
              <a:rPr lang="fr-FR" b="1" dirty="0" err="1" smtClean="0">
                <a:solidFill>
                  <a:srgbClr val="FF0000"/>
                </a:solidFill>
              </a:rPr>
              <a:t>is</a:t>
            </a:r>
            <a:r>
              <a:rPr lang="fr-FR" b="1" dirty="0" smtClean="0">
                <a:solidFill>
                  <a:srgbClr val="FF0000"/>
                </a:solidFill>
              </a:rPr>
              <a:t> possible to use </a:t>
            </a:r>
            <a:r>
              <a:rPr lang="fr-FR" b="1" dirty="0" err="1" smtClean="0">
                <a:solidFill>
                  <a:srgbClr val="FF0000"/>
                </a:solidFill>
              </a:rPr>
              <a:t>copper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stabilizer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conductors</a:t>
            </a:r>
            <a:r>
              <a:rPr lang="fr-FR" b="1" dirty="0" smtClean="0">
                <a:solidFill>
                  <a:srgbClr val="FF0000"/>
                </a:solidFill>
              </a:rPr>
              <a:t> for detectors </a:t>
            </a:r>
            <a:r>
              <a:rPr lang="fr-FR" b="1" dirty="0" err="1" smtClean="0">
                <a:solidFill>
                  <a:srgbClr val="FF0000"/>
                </a:solidFill>
              </a:rPr>
              <a:t>magnets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3"/>
          <p:cNvCxnSpPr/>
          <p:nvPr/>
        </p:nvCxnSpPr>
        <p:spPr>
          <a:xfrm>
            <a:off x="9481689" y="1275588"/>
            <a:ext cx="105493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4"/>
          <p:cNvSpPr txBox="1"/>
          <p:nvPr/>
        </p:nvSpPr>
        <p:spPr>
          <a:xfrm>
            <a:off x="9680665" y="1047373"/>
            <a:ext cx="6928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smtClean="0"/>
              <a:t>33.6 mm</a:t>
            </a:r>
            <a:endParaRPr lang="en-US" sz="1050" dirty="0"/>
          </a:p>
        </p:txBody>
      </p:sp>
      <p:cxnSp>
        <p:nvCxnSpPr>
          <p:cNvPr id="30" name="Straight Arrow Connector 25"/>
          <p:cNvCxnSpPr/>
          <p:nvPr/>
        </p:nvCxnSpPr>
        <p:spPr>
          <a:xfrm>
            <a:off x="10622892" y="1275588"/>
            <a:ext cx="70239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26"/>
          <p:cNvSpPr txBox="1"/>
          <p:nvPr/>
        </p:nvSpPr>
        <p:spPr>
          <a:xfrm>
            <a:off x="10632467" y="1053759"/>
            <a:ext cx="5677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smtClean="0"/>
              <a:t>30 mm</a:t>
            </a:r>
            <a:endParaRPr lang="en-US" sz="1050" dirty="0"/>
          </a:p>
        </p:txBody>
      </p:sp>
      <p:sp>
        <p:nvSpPr>
          <p:cNvPr id="3" name="ZoneTexte 2"/>
          <p:cNvSpPr txBox="1"/>
          <p:nvPr/>
        </p:nvSpPr>
        <p:spPr>
          <a:xfrm>
            <a:off x="793995" y="3629103"/>
            <a:ext cx="25202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smtClean="0"/>
              <a:t>*in </a:t>
            </a:r>
            <a:r>
              <a:rPr lang="fr-FR" sz="1100" i="1" dirty="0" err="1" smtClean="0"/>
              <a:t>ePIC</a:t>
            </a:r>
            <a:r>
              <a:rPr lang="fr-FR" sz="1100" i="1" dirty="0" smtClean="0"/>
              <a:t> </a:t>
            </a:r>
            <a:r>
              <a:rPr lang="fr-FR" sz="1100" i="1" dirty="0" err="1" smtClean="0"/>
              <a:t>yoke</a:t>
            </a:r>
            <a:r>
              <a:rPr lang="fr-FR" sz="1100" i="1" dirty="0" smtClean="0"/>
              <a:t>. In </a:t>
            </a:r>
            <a:r>
              <a:rPr lang="fr-FR" sz="1100" i="1" dirty="0" err="1" smtClean="0"/>
              <a:t>sPHENIX</a:t>
            </a:r>
            <a:r>
              <a:rPr lang="fr-FR" sz="1100" i="1" dirty="0" smtClean="0"/>
              <a:t>, B = 1.4 T</a:t>
            </a:r>
            <a:endParaRPr lang="fr-FR" sz="1100" i="1" dirty="0"/>
          </a:p>
        </p:txBody>
      </p:sp>
    </p:spTree>
    <p:extLst>
      <p:ext uri="{BB962C8B-B14F-4D97-AF65-F5344CB8AC3E}">
        <p14:creationId xmlns:p14="http://schemas.microsoft.com/office/powerpoint/2010/main" val="90388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CF4F-F7DE-4E98-BCD9-AEC46B0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38" y="0"/>
            <a:ext cx="11499234" cy="814866"/>
          </a:xfrm>
        </p:spPr>
        <p:txBody>
          <a:bodyPr>
            <a:normAutofit/>
          </a:bodyPr>
          <a:lstStyle/>
          <a:p>
            <a:r>
              <a:rPr lang="en-US" dirty="0" smtClean="0"/>
              <a:t>MARCO: Cold Mass Design</a:t>
            </a:r>
            <a:endParaRPr lang="en-US" dirty="0"/>
          </a:p>
        </p:txBody>
      </p:sp>
      <p:pic>
        <p:nvPicPr>
          <p:cNvPr id="26" name="Image 2" descr="image0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t="21620" r="3931"/>
          <a:stretch/>
        </p:blipFill>
        <p:spPr bwMode="auto">
          <a:xfrm>
            <a:off x="1155906" y="1512657"/>
            <a:ext cx="8048446" cy="135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Arrow Connector 7"/>
          <p:cNvCxnSpPr/>
          <p:nvPr/>
        </p:nvCxnSpPr>
        <p:spPr>
          <a:xfrm>
            <a:off x="1043763" y="2961895"/>
            <a:ext cx="83589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16"/>
          <p:cNvSpPr txBox="1"/>
          <p:nvPr/>
        </p:nvSpPr>
        <p:spPr>
          <a:xfrm>
            <a:off x="9463145" y="2751349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z</a:t>
            </a:r>
            <a:endParaRPr lang="en-US" dirty="0"/>
          </a:p>
        </p:txBody>
      </p:sp>
      <p:sp>
        <p:nvSpPr>
          <p:cNvPr id="33" name="TextBox 22"/>
          <p:cNvSpPr txBox="1"/>
          <p:nvPr/>
        </p:nvSpPr>
        <p:spPr>
          <a:xfrm>
            <a:off x="5314632" y="2967010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IP</a:t>
            </a:r>
            <a:endParaRPr lang="en-US" dirty="0"/>
          </a:p>
        </p:txBody>
      </p:sp>
      <p:cxnSp>
        <p:nvCxnSpPr>
          <p:cNvPr id="35" name="Straight Arrow Connector 25"/>
          <p:cNvCxnSpPr/>
          <p:nvPr/>
        </p:nvCxnSpPr>
        <p:spPr>
          <a:xfrm>
            <a:off x="1155906" y="1391887"/>
            <a:ext cx="8048446" cy="86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28"/>
          <p:cNvSpPr txBox="1"/>
          <p:nvPr/>
        </p:nvSpPr>
        <p:spPr>
          <a:xfrm>
            <a:off x="4042690" y="1130277"/>
            <a:ext cx="473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3850</a:t>
            </a:r>
            <a:endParaRPr lang="en-US" sz="1100" dirty="0"/>
          </a:p>
        </p:txBody>
      </p:sp>
      <p:cxnSp>
        <p:nvCxnSpPr>
          <p:cNvPr id="37" name="Straight Connector 2047"/>
          <p:cNvCxnSpPr/>
          <p:nvPr/>
        </p:nvCxnSpPr>
        <p:spPr>
          <a:xfrm>
            <a:off x="5180129" y="2720355"/>
            <a:ext cx="0" cy="4313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2056"/>
          <p:cNvSpPr txBox="1"/>
          <p:nvPr/>
        </p:nvSpPr>
        <p:spPr>
          <a:xfrm>
            <a:off x="4908035" y="3244248"/>
            <a:ext cx="54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100</a:t>
            </a:r>
          </a:p>
          <a:p>
            <a:r>
              <a:rPr lang="fr-FR" sz="1200" dirty="0" smtClean="0"/>
              <a:t>offset</a:t>
            </a:r>
            <a:endParaRPr lang="en-US" sz="1200" dirty="0"/>
          </a:p>
        </p:txBody>
      </p:sp>
      <p:sp>
        <p:nvSpPr>
          <p:cNvPr id="39" name="TextBox 2057"/>
          <p:cNvSpPr txBox="1"/>
          <p:nvPr/>
        </p:nvSpPr>
        <p:spPr>
          <a:xfrm>
            <a:off x="7341039" y="2349419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MOD 1</a:t>
            </a:r>
            <a:endParaRPr lang="en-US" sz="1400" dirty="0"/>
          </a:p>
        </p:txBody>
      </p:sp>
      <p:sp>
        <p:nvSpPr>
          <p:cNvPr id="40" name="TextBox 42"/>
          <p:cNvSpPr txBox="1"/>
          <p:nvPr/>
        </p:nvSpPr>
        <p:spPr>
          <a:xfrm>
            <a:off x="4795900" y="2349419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MOD 2</a:t>
            </a:r>
            <a:endParaRPr lang="en-US" sz="1400" dirty="0"/>
          </a:p>
        </p:txBody>
      </p:sp>
      <p:sp>
        <p:nvSpPr>
          <p:cNvPr id="41" name="TextBox 43"/>
          <p:cNvSpPr txBox="1"/>
          <p:nvPr/>
        </p:nvSpPr>
        <p:spPr>
          <a:xfrm>
            <a:off x="2267740" y="2349418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MOD 3</a:t>
            </a:r>
            <a:endParaRPr lang="en-US" sz="1400" dirty="0"/>
          </a:p>
        </p:txBody>
      </p:sp>
      <p:sp>
        <p:nvSpPr>
          <p:cNvPr id="42" name="TextBox 45"/>
          <p:cNvSpPr txBox="1"/>
          <p:nvPr/>
        </p:nvSpPr>
        <p:spPr>
          <a:xfrm rot="16200000">
            <a:off x="9038716" y="2003456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Hadron</a:t>
            </a:r>
            <a:endParaRPr lang="en-US" sz="1400" i="1" dirty="0"/>
          </a:p>
        </p:txBody>
      </p:sp>
      <p:sp>
        <p:nvSpPr>
          <p:cNvPr id="47" name="TextBox 2065"/>
          <p:cNvSpPr txBox="1"/>
          <p:nvPr/>
        </p:nvSpPr>
        <p:spPr>
          <a:xfrm>
            <a:off x="8040269" y="881761"/>
            <a:ext cx="685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cryostat</a:t>
            </a:r>
            <a:endParaRPr lang="en-US" sz="1200" dirty="0"/>
          </a:p>
        </p:txBody>
      </p:sp>
      <p:cxnSp>
        <p:nvCxnSpPr>
          <p:cNvPr id="48" name="Straight Arrow Connector 2067"/>
          <p:cNvCxnSpPr>
            <a:stCxn id="47" idx="2"/>
          </p:cNvCxnSpPr>
          <p:nvPr/>
        </p:nvCxnSpPr>
        <p:spPr>
          <a:xfrm>
            <a:off x="8382863" y="1158760"/>
            <a:ext cx="167835" cy="353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2"/>
          <p:cNvCxnSpPr/>
          <p:nvPr/>
        </p:nvCxnSpPr>
        <p:spPr>
          <a:xfrm flipV="1">
            <a:off x="1095519" y="1550586"/>
            <a:ext cx="0" cy="7232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67" y="3577657"/>
            <a:ext cx="6422809" cy="2287985"/>
          </a:xfrm>
          <a:prstGeom prst="rect">
            <a:avLst/>
          </a:prstGeom>
        </p:spPr>
      </p:pic>
      <p:pic>
        <p:nvPicPr>
          <p:cNvPr id="51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5483" y="3236411"/>
            <a:ext cx="3529909" cy="293558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9886178" y="1511914"/>
            <a:ext cx="19800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1668 </a:t>
            </a:r>
            <a:r>
              <a:rPr lang="fr-FR" dirty="0" err="1" smtClean="0"/>
              <a:t>turns</a:t>
            </a:r>
            <a:endParaRPr lang="fr-FR" dirty="0" smtClean="0"/>
          </a:p>
          <a:p>
            <a:r>
              <a:rPr lang="fr-FR" dirty="0" smtClean="0"/>
              <a:t>93 </a:t>
            </a:r>
            <a:r>
              <a:rPr lang="fr-FR" dirty="0" err="1" smtClean="0"/>
              <a:t>turns</a:t>
            </a:r>
            <a:r>
              <a:rPr lang="fr-FR" dirty="0" smtClean="0"/>
              <a:t> per layer</a:t>
            </a:r>
          </a:p>
          <a:p>
            <a:r>
              <a:rPr lang="fr-FR" dirty="0" smtClean="0"/>
              <a:t>6 </a:t>
            </a:r>
            <a:r>
              <a:rPr lang="fr-FR" dirty="0" err="1" smtClean="0"/>
              <a:t>layers</a:t>
            </a:r>
            <a:endParaRPr lang="fr-FR" dirty="0" smtClean="0"/>
          </a:p>
          <a:p>
            <a:r>
              <a:rPr lang="fr-FR" dirty="0" smtClean="0"/>
              <a:t>3 modules</a:t>
            </a:r>
            <a:endParaRPr lang="fr-FR" dirty="0"/>
          </a:p>
        </p:txBody>
      </p:sp>
      <p:sp>
        <p:nvSpPr>
          <p:cNvPr id="53" name="TextBox 28"/>
          <p:cNvSpPr txBox="1"/>
          <p:nvPr/>
        </p:nvSpPr>
        <p:spPr>
          <a:xfrm rot="16363702">
            <a:off x="757841" y="1807540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350</a:t>
            </a:r>
            <a:endParaRPr lang="en-US" sz="1100" dirty="0"/>
          </a:p>
        </p:txBody>
      </p:sp>
      <p:sp>
        <p:nvSpPr>
          <p:cNvPr id="54" name="TextBox 2058"/>
          <p:cNvSpPr txBox="1"/>
          <p:nvPr/>
        </p:nvSpPr>
        <p:spPr>
          <a:xfrm rot="16200000">
            <a:off x="303860" y="1878899"/>
            <a:ext cx="691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Lepton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61471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CF4F-F7DE-4E98-BCD9-AEC46B0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38" y="0"/>
            <a:ext cx="11499234" cy="814866"/>
          </a:xfrm>
        </p:spPr>
        <p:txBody>
          <a:bodyPr>
            <a:normAutofit/>
          </a:bodyPr>
          <a:lstStyle/>
          <a:p>
            <a:r>
              <a:rPr lang="en-US" dirty="0" smtClean="0"/>
              <a:t>MARCO: Conductor Design</a:t>
            </a:r>
            <a:endParaRPr lang="en-US" dirty="0"/>
          </a:p>
        </p:txBody>
      </p:sp>
      <p:graphicFrame>
        <p:nvGraphicFramePr>
          <p:cNvPr id="55" name="Tableau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424768"/>
              </p:ext>
            </p:extLst>
          </p:nvPr>
        </p:nvGraphicFramePr>
        <p:xfrm>
          <a:off x="846127" y="949847"/>
          <a:ext cx="3898532" cy="51842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7011">
                  <a:extLst>
                    <a:ext uri="{9D8B030D-6E8A-4147-A177-3AD203B41FA5}">
                      <a16:colId xmlns:a16="http://schemas.microsoft.com/office/drawing/2014/main" val="1674236309"/>
                    </a:ext>
                  </a:extLst>
                </a:gridCol>
                <a:gridCol w="2317956">
                  <a:extLst>
                    <a:ext uri="{9D8B030D-6E8A-4147-A177-3AD203B41FA5}">
                      <a16:colId xmlns:a16="http://schemas.microsoft.com/office/drawing/2014/main" val="3688867688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928709068"/>
                    </a:ext>
                  </a:extLst>
                </a:gridCol>
                <a:gridCol w="579665">
                  <a:extLst>
                    <a:ext uri="{9D8B030D-6E8A-4147-A177-3AD203B41FA5}">
                      <a16:colId xmlns:a16="http://schemas.microsoft.com/office/drawing/2014/main" val="2078368589"/>
                    </a:ext>
                  </a:extLst>
                </a:gridCol>
              </a:tblGrid>
              <a:tr h="304956">
                <a:tc>
                  <a:txBody>
                    <a:bodyPr/>
                    <a:lstStyle/>
                    <a:p>
                      <a:endParaRPr lang="en-US" sz="13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noProof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Parameters</a:t>
                      </a:r>
                      <a:endParaRPr lang="en-US" sz="13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noProof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Values</a:t>
                      </a:r>
                      <a:endParaRPr lang="en-US" sz="1300" b="1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noProof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Units</a:t>
                      </a:r>
                      <a:endParaRPr lang="en-US" sz="1300" b="1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6584781"/>
                  </a:ext>
                </a:extLst>
              </a:tr>
              <a:tr h="304956">
                <a:tc rowSpan="5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300" b="1" kern="1200" noProof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Strand</a:t>
                      </a:r>
                      <a:endParaRPr lang="en-US" sz="1300" b="1" kern="1200" noProof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620" marT="7620" marB="0" vert="vert27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Strand diameter</a:t>
                      </a:r>
                      <a:endParaRPr lang="en-US" sz="1300" kern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3600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0.7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57925" rtl="0" eaLnBrk="1" fontAlgn="b" latinLnBrk="0" hangingPunct="1"/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mm</a:t>
                      </a:r>
                      <a:endParaRPr lang="en-US" sz="1300" kern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010045442"/>
                  </a:ext>
                </a:extLst>
              </a:tr>
              <a:tr h="30495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Cu/</a:t>
                      </a:r>
                      <a:r>
                        <a:rPr lang="en-US" sz="1300" kern="1200" noProof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NbTi</a:t>
                      </a:r>
                      <a:endParaRPr lang="en-US" sz="1300" kern="1200" noProof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3600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1.3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300" kern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815781932"/>
                  </a:ext>
                </a:extLst>
              </a:tr>
              <a:tr h="30495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Ic @ 2.7T &amp; 4.7K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&gt; 680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</a:t>
                      </a:r>
                      <a:endParaRPr lang="en-US" sz="1300" kern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808861696"/>
                  </a:ext>
                </a:extLst>
              </a:tr>
              <a:tr h="30495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Filament</a:t>
                      </a:r>
                      <a:r>
                        <a:rPr lang="en-US" sz="1300" kern="1200" baseline="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diameter</a:t>
                      </a:r>
                      <a:endParaRPr lang="en-US" sz="1300" kern="1200" noProof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3600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&lt;</a:t>
                      </a:r>
                      <a:r>
                        <a:rPr lang="en-US" sz="1300" strike="noStrike" kern="1200" baseline="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300" strike="noStrike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µm</a:t>
                      </a:r>
                      <a:endParaRPr lang="en-US" sz="1300" kern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747994735"/>
                  </a:ext>
                </a:extLst>
              </a:tr>
              <a:tr h="30495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strike="noStrike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RRR Cu</a:t>
                      </a:r>
                    </a:p>
                  </a:txBody>
                  <a:tcPr marL="72000" marR="3600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strike="noStrike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&gt; 80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300" strike="sngStrike" kern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5191200"/>
                  </a:ext>
                </a:extLst>
              </a:tr>
              <a:tr h="30495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noProof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Cable</a:t>
                      </a:r>
                    </a:p>
                  </a:txBody>
                  <a:tcPr marL="72000" marR="7620" marT="7620" marB="0" vert="vert27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NbTi strands</a:t>
                      </a:r>
                      <a:endParaRPr lang="en-US" sz="1300" kern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3600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300" kern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937452617"/>
                  </a:ext>
                </a:extLst>
              </a:tr>
              <a:tr h="30495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Transposition pitch</a:t>
                      </a:r>
                      <a:endParaRPr lang="en-US" sz="1300" kern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3600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mm</a:t>
                      </a:r>
                      <a:endParaRPr lang="en-US" sz="1300" kern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66937355"/>
                  </a:ext>
                </a:extLst>
              </a:tr>
              <a:tr h="30495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300" b="1" kern="1200" noProof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Channel</a:t>
                      </a:r>
                      <a:endParaRPr lang="en-US" sz="1300" b="1" kern="1200" noProof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620" marT="7620" marB="0" vert="vert27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strike="noStrike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RRR Cu</a:t>
                      </a:r>
                    </a:p>
                  </a:txBody>
                  <a:tcPr marL="72000" marR="3600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strike="noStrike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&gt; 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716433889"/>
                  </a:ext>
                </a:extLst>
              </a:tr>
              <a:tr h="30495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Copper section (Final)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43.7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mm²</a:t>
                      </a:r>
                      <a:endParaRPr lang="en-US" sz="1300" kern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37438596"/>
                  </a:ext>
                </a:extLst>
              </a:tr>
              <a:tr h="304956">
                <a:tc rowSpan="7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300" b="1" kern="1200" noProof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Conductor</a:t>
                      </a:r>
                      <a:endParaRPr lang="en-US" sz="1300" b="1" kern="1200" noProof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620" marT="7620" marB="0" vert="vert27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Nominal</a:t>
                      </a:r>
                      <a:r>
                        <a:rPr lang="en-US" sz="1300" kern="1200" baseline="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current</a:t>
                      </a:r>
                      <a:endParaRPr lang="en-US" sz="1300" kern="1200" noProof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3600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3924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</a:t>
                      </a:r>
                      <a:endParaRPr lang="en-US" sz="1300" kern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186553645"/>
                  </a:ext>
                </a:extLst>
              </a:tr>
              <a:tr h="30495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RRR conductor</a:t>
                      </a:r>
                    </a:p>
                  </a:txBody>
                  <a:tcPr marL="72000" marR="3600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&gt; 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300" kern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604354899"/>
                  </a:ext>
                </a:extLst>
              </a:tr>
              <a:tr h="30495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baseline="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Temp. margin </a:t>
                      </a:r>
                      <a:r>
                        <a:rPr lang="en-US" sz="1300" b="1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@ 2.6T &amp; 4.7K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22596711"/>
                  </a:ext>
                </a:extLst>
              </a:tr>
              <a:tr h="30495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LL Margin @ 2.6T &amp; 4.7K</a:t>
                      </a:r>
                    </a:p>
                  </a:txBody>
                  <a:tcPr marL="72000" marR="3600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46.8</a:t>
                      </a:r>
                      <a:endParaRPr lang="en-US" sz="1300" kern="1200" noProof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fr-FR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%</a:t>
                      </a:r>
                      <a:endParaRPr lang="en-US" sz="1300" kern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662181406"/>
                  </a:ext>
                </a:extLst>
              </a:tr>
              <a:tr h="3049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sz="13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</a:t>
                      </a:r>
                      <a:r>
                        <a:rPr lang="fr-FR" sz="1300" baseline="-25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0.2% </a:t>
                      </a:r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@ 293K </a:t>
                      </a:r>
                      <a:endParaRPr lang="en-US" sz="1300" baseline="-25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3600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 </a:t>
                      </a:r>
                      <a:r>
                        <a:rPr lang="en-US" sz="13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165</a:t>
                      </a:r>
                      <a:endParaRPr lang="en-US" sz="13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300" kern="12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MPa</a:t>
                      </a:r>
                      <a:endParaRPr lang="en-US" sz="1300" kern="12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470996018"/>
                  </a:ext>
                </a:extLst>
              </a:tr>
              <a:tr h="30495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Unit length </a:t>
                      </a:r>
                      <a:endParaRPr lang="en-US" sz="13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36000" marT="7620" marB="0" anchor="ctr"/>
                </a:tc>
                <a:tc>
                  <a:txBody>
                    <a:bodyPr/>
                    <a:lstStyle/>
                    <a:p>
                      <a:pPr marL="0" algn="ctr" defTabSz="957925" rtl="0" eaLnBrk="1" latinLnBrk="0" hangingPunct="1"/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1.05</a:t>
                      </a:r>
                      <a:endParaRPr lang="en-US" sz="1300" b="1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km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866525628"/>
                  </a:ext>
                </a:extLst>
              </a:tr>
              <a:tr h="30495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Total length</a:t>
                      </a:r>
                      <a:endParaRPr lang="en-US" sz="1300" b="1" strike="sngStrike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36000" marT="7620" marB="0" anchor="ctr"/>
                </a:tc>
                <a:tc>
                  <a:txBody>
                    <a:bodyPr/>
                    <a:lstStyle/>
                    <a:p>
                      <a:pPr marL="0" algn="ctr" defTabSz="957925" rtl="0" eaLnBrk="1" latinLnBrk="0" hangingPunct="1"/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18.9</a:t>
                      </a:r>
                      <a:endParaRPr lang="en-US" sz="1300" b="1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km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518742655"/>
                  </a:ext>
                </a:extLst>
              </a:tr>
            </a:tbl>
          </a:graphicData>
        </a:graphic>
      </p:graphicFrame>
      <p:grpSp>
        <p:nvGrpSpPr>
          <p:cNvPr id="56" name="Groupe 148"/>
          <p:cNvGrpSpPr/>
          <p:nvPr/>
        </p:nvGrpSpPr>
        <p:grpSpPr>
          <a:xfrm>
            <a:off x="5580236" y="1055822"/>
            <a:ext cx="4665029" cy="2675818"/>
            <a:chOff x="4466008" y="1281288"/>
            <a:chExt cx="4665029" cy="2675818"/>
          </a:xfrm>
        </p:grpSpPr>
        <p:grpSp>
          <p:nvGrpSpPr>
            <p:cNvPr id="57" name="Groupe 4"/>
            <p:cNvGrpSpPr/>
            <p:nvPr/>
          </p:nvGrpSpPr>
          <p:grpSpPr>
            <a:xfrm>
              <a:off x="4466008" y="1281288"/>
              <a:ext cx="4573015" cy="2675818"/>
              <a:chOff x="4466008" y="1281288"/>
              <a:chExt cx="4573015" cy="2675818"/>
            </a:xfrm>
          </p:grpSpPr>
          <p:sp>
            <p:nvSpPr>
              <p:cNvPr id="63" name="ZoneTexte 65"/>
              <p:cNvSpPr txBox="1"/>
              <p:nvPr/>
            </p:nvSpPr>
            <p:spPr>
              <a:xfrm>
                <a:off x="6104346" y="3680107"/>
                <a:ext cx="15836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Dimensions are in mm</a:t>
                </a:r>
              </a:p>
            </p:txBody>
          </p:sp>
          <p:grpSp>
            <p:nvGrpSpPr>
              <p:cNvPr id="64" name="Group 82"/>
              <p:cNvGrpSpPr>
                <a:grpSpLocks noChangeAspect="1"/>
              </p:cNvGrpSpPr>
              <p:nvPr/>
            </p:nvGrpSpPr>
            <p:grpSpPr>
              <a:xfrm>
                <a:off x="4466008" y="1281288"/>
                <a:ext cx="4573015" cy="2580590"/>
                <a:chOff x="4256496" y="453100"/>
                <a:chExt cx="5705105" cy="3219431"/>
              </a:xfrm>
            </p:grpSpPr>
            <p:grpSp>
              <p:nvGrpSpPr>
                <p:cNvPr id="65" name="Group 83"/>
                <p:cNvGrpSpPr>
                  <a:grpSpLocks noChangeAspect="1"/>
                </p:cNvGrpSpPr>
                <p:nvPr/>
              </p:nvGrpSpPr>
              <p:grpSpPr>
                <a:xfrm>
                  <a:off x="4581070" y="1299363"/>
                  <a:ext cx="4464000" cy="2015998"/>
                  <a:chOff x="4581070" y="1299363"/>
                  <a:chExt cx="4464000" cy="2015998"/>
                </a:xfrm>
              </p:grpSpPr>
              <p:grpSp>
                <p:nvGrpSpPr>
                  <p:cNvPr id="86" name="Groupe 9"/>
                  <p:cNvGrpSpPr>
                    <a:grpSpLocks noChangeAspect="1"/>
                  </p:cNvGrpSpPr>
                  <p:nvPr/>
                </p:nvGrpSpPr>
                <p:grpSpPr>
                  <a:xfrm>
                    <a:off x="4581070" y="1299363"/>
                    <a:ext cx="4464000" cy="2015998"/>
                    <a:chOff x="7380433" y="3695855"/>
                    <a:chExt cx="2146300" cy="965200"/>
                  </a:xfrm>
                </p:grpSpPr>
                <p:sp>
                  <p:nvSpPr>
                    <p:cNvPr id="120" name="AutoShap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380433" y="3695855"/>
                      <a:ext cx="2146300" cy="965200"/>
                    </a:xfrm>
                    <a:prstGeom prst="roundRect">
                      <a:avLst>
                        <a:gd name="adj" fmla="val 4126"/>
                      </a:avLst>
                    </a:prstGeom>
                    <a:solidFill>
                      <a:schemeClr val="bg2">
                        <a:lumMod val="20000"/>
                        <a:lumOff val="80000"/>
                      </a:schemeClr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defPPr>
                        <a:defRPr lang="en-US"/>
                      </a:defPPr>
                      <a:lvl1pPr marL="0" algn="l" defTabSz="638617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38617" algn="l" defTabSz="638617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77234" algn="l" defTabSz="638617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915851" algn="l" defTabSz="638617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554468" algn="l" defTabSz="638617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193085" algn="l" defTabSz="638617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831702" algn="l" defTabSz="638617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470319" algn="l" defTabSz="638617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5108936" algn="l" defTabSz="638617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1300" dirty="0"/>
                    </a:p>
                  </p:txBody>
                </p:sp>
                <p:sp>
                  <p:nvSpPr>
                    <p:cNvPr id="121" name="AutoShape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64444" y="3782459"/>
                      <a:ext cx="1973211" cy="792844"/>
                    </a:xfrm>
                    <a:prstGeom prst="roundRect">
                      <a:avLst>
                        <a:gd name="adj" fmla="val 7975"/>
                      </a:avLst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defPPr>
                        <a:defRPr lang="en-US"/>
                      </a:defPPr>
                      <a:lvl1pPr marL="0" algn="l" defTabSz="638617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38617" algn="l" defTabSz="638617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77234" algn="l" defTabSz="638617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915851" algn="l" defTabSz="638617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554468" algn="l" defTabSz="638617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193085" algn="l" defTabSz="638617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831702" algn="l" defTabSz="638617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470319" algn="l" defTabSz="638617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5108936" algn="l" defTabSz="638617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1300" dirty="0"/>
                    </a:p>
                  </p:txBody>
                </p:sp>
              </p:grpSp>
              <p:grpSp>
                <p:nvGrpSpPr>
                  <p:cNvPr id="87" name="Group 107"/>
                  <p:cNvGrpSpPr/>
                  <p:nvPr/>
                </p:nvGrpSpPr>
                <p:grpSpPr>
                  <a:xfrm>
                    <a:off x="5587098" y="1488182"/>
                    <a:ext cx="2440800" cy="453601"/>
                    <a:chOff x="5587098" y="1488182"/>
                    <a:chExt cx="2440800" cy="453601"/>
                  </a:xfrm>
                </p:grpSpPr>
                <p:grpSp>
                  <p:nvGrpSpPr>
                    <p:cNvPr id="88" name="Groupe 10"/>
                    <p:cNvGrpSpPr/>
                    <p:nvPr/>
                  </p:nvGrpSpPr>
                  <p:grpSpPr>
                    <a:xfrm>
                      <a:off x="5587098" y="1488182"/>
                      <a:ext cx="2440800" cy="453600"/>
                      <a:chOff x="7742383" y="3778405"/>
                      <a:chExt cx="1403350" cy="304800"/>
                    </a:xfrm>
                    <a:solidFill>
                      <a:schemeClr val="tx1">
                        <a:lumMod val="60000"/>
                        <a:lumOff val="40000"/>
                      </a:schemeClr>
                    </a:solidFill>
                  </p:grpSpPr>
                  <p:grpSp>
                    <p:nvGrpSpPr>
                      <p:cNvPr id="105" name="Group 1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07483" y="3781976"/>
                        <a:ext cx="1238250" cy="298448"/>
                        <a:chOff x="527050" y="88900"/>
                        <a:chExt cx="198" cy="64"/>
                      </a:xfrm>
                      <a:grpFill/>
                    </p:grpSpPr>
                    <p:sp>
                      <p:nvSpPr>
                        <p:cNvPr id="108" name="AutoShap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7050" y="88902"/>
                          <a:ext cx="32" cy="31"/>
                        </a:xfrm>
                        <a:prstGeom prst="roundRect">
                          <a:avLst>
                            <a:gd name="adj" fmla="val 37037"/>
                          </a:avLst>
                        </a:prstGeom>
                        <a:grp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defPPr>
                            <a:defRPr lang="en-US"/>
                          </a:defPPr>
                          <a:lvl1pPr marL="0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638617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1277234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915851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2554468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3193085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3831702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4470319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5108936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en-US" sz="1300" dirty="0"/>
                        </a:p>
                      </p:txBody>
                    </p:sp>
                    <p:sp>
                      <p:nvSpPr>
                        <p:cNvPr id="109" name="AutoShap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7083" y="88902"/>
                          <a:ext cx="32" cy="31"/>
                        </a:xfrm>
                        <a:prstGeom prst="roundRect">
                          <a:avLst>
                            <a:gd name="adj" fmla="val 37037"/>
                          </a:avLst>
                        </a:prstGeom>
                        <a:grp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defPPr>
                            <a:defRPr lang="en-US"/>
                          </a:defPPr>
                          <a:lvl1pPr marL="0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638617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1277234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915851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2554468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3193085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3831702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4470319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5108936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en-US" sz="1300" dirty="0"/>
                        </a:p>
                      </p:txBody>
                    </p:sp>
                    <p:sp>
                      <p:nvSpPr>
                        <p:cNvPr id="110" name="AutoShape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7115" y="88902"/>
                          <a:ext cx="32" cy="31"/>
                        </a:xfrm>
                        <a:prstGeom prst="roundRect">
                          <a:avLst>
                            <a:gd name="adj" fmla="val 37037"/>
                          </a:avLst>
                        </a:prstGeom>
                        <a:grp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defPPr>
                            <a:defRPr lang="en-US"/>
                          </a:defPPr>
                          <a:lvl1pPr marL="0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638617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1277234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915851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2554468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3193085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3831702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4470319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5108936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en-US" sz="1300" dirty="0"/>
                        </a:p>
                      </p:txBody>
                    </p:sp>
                    <p:sp>
                      <p:nvSpPr>
                        <p:cNvPr id="111" name="AutoShape 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7148" y="88901"/>
                          <a:ext cx="32" cy="31"/>
                        </a:xfrm>
                        <a:prstGeom prst="roundRect">
                          <a:avLst>
                            <a:gd name="adj" fmla="val 37037"/>
                          </a:avLst>
                        </a:prstGeom>
                        <a:grp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defPPr>
                            <a:defRPr lang="en-US"/>
                          </a:defPPr>
                          <a:lvl1pPr marL="0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638617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1277234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915851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2554468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3193085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3831702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4470319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5108936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en-US" sz="1300" dirty="0"/>
                        </a:p>
                      </p:txBody>
                    </p:sp>
                    <p:sp>
                      <p:nvSpPr>
                        <p:cNvPr id="112" name="AutoShape 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7181" y="88900"/>
                          <a:ext cx="32" cy="31"/>
                        </a:xfrm>
                        <a:prstGeom prst="roundRect">
                          <a:avLst>
                            <a:gd name="adj" fmla="val 37037"/>
                          </a:avLst>
                        </a:prstGeom>
                        <a:grp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defPPr>
                            <a:defRPr lang="en-US"/>
                          </a:defPPr>
                          <a:lvl1pPr marL="0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638617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1277234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915851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2554468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3193085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3831702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4470319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5108936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en-US" sz="1300" dirty="0"/>
                        </a:p>
                      </p:txBody>
                    </p:sp>
                    <p:sp>
                      <p:nvSpPr>
                        <p:cNvPr id="113" name="AutoShape 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7214" y="88901"/>
                          <a:ext cx="32" cy="31"/>
                        </a:xfrm>
                        <a:prstGeom prst="roundRect">
                          <a:avLst>
                            <a:gd name="adj" fmla="val 37037"/>
                          </a:avLst>
                        </a:prstGeom>
                        <a:grp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defPPr>
                            <a:defRPr lang="en-US"/>
                          </a:defPPr>
                          <a:lvl1pPr marL="0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638617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1277234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915851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2554468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3193085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3831702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4470319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5108936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en-US" sz="1300" dirty="0"/>
                        </a:p>
                      </p:txBody>
                    </p:sp>
                    <p:sp>
                      <p:nvSpPr>
                        <p:cNvPr id="114" name="AutoShape 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7052" y="88933"/>
                          <a:ext cx="32" cy="31"/>
                        </a:xfrm>
                        <a:prstGeom prst="roundRect">
                          <a:avLst>
                            <a:gd name="adj" fmla="val 37037"/>
                          </a:avLst>
                        </a:prstGeom>
                        <a:grp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defPPr>
                            <a:defRPr lang="en-US"/>
                          </a:defPPr>
                          <a:lvl1pPr marL="0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638617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1277234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915851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2554468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3193085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3831702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4470319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5108936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en-US" sz="1300" dirty="0"/>
                        </a:p>
                      </p:txBody>
                    </p:sp>
                    <p:sp>
                      <p:nvSpPr>
                        <p:cNvPr id="115" name="AutoShape 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7085" y="88933"/>
                          <a:ext cx="32" cy="31"/>
                        </a:xfrm>
                        <a:prstGeom prst="roundRect">
                          <a:avLst>
                            <a:gd name="adj" fmla="val 37037"/>
                          </a:avLst>
                        </a:prstGeom>
                        <a:grp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defPPr>
                            <a:defRPr lang="en-US"/>
                          </a:defPPr>
                          <a:lvl1pPr marL="0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638617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1277234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915851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2554468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3193085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3831702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4470319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5108936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en-US" sz="1300" dirty="0"/>
                        </a:p>
                      </p:txBody>
                    </p:sp>
                    <p:sp>
                      <p:nvSpPr>
                        <p:cNvPr id="116" name="AutoShape 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7117" y="88933"/>
                          <a:ext cx="32" cy="31"/>
                        </a:xfrm>
                        <a:prstGeom prst="roundRect">
                          <a:avLst>
                            <a:gd name="adj" fmla="val 37037"/>
                          </a:avLst>
                        </a:prstGeom>
                        <a:grp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defPPr>
                            <a:defRPr lang="en-US"/>
                          </a:defPPr>
                          <a:lvl1pPr marL="0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638617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1277234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915851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2554468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3193085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3831702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4470319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5108936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en-US" sz="1300" dirty="0"/>
                        </a:p>
                      </p:txBody>
                    </p:sp>
                    <p:sp>
                      <p:nvSpPr>
                        <p:cNvPr id="117" name="AutoShape 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7150" y="88932"/>
                          <a:ext cx="32" cy="31"/>
                        </a:xfrm>
                        <a:prstGeom prst="roundRect">
                          <a:avLst>
                            <a:gd name="adj" fmla="val 37037"/>
                          </a:avLst>
                        </a:prstGeom>
                        <a:grp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defPPr>
                            <a:defRPr lang="en-US"/>
                          </a:defPPr>
                          <a:lvl1pPr marL="0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638617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1277234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915851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2554468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3193085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3831702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4470319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5108936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en-US" sz="1300" dirty="0"/>
                        </a:p>
                      </p:txBody>
                    </p:sp>
                    <p:sp>
                      <p:nvSpPr>
                        <p:cNvPr id="118" name="AutoShape 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7183" y="88931"/>
                          <a:ext cx="32" cy="31"/>
                        </a:xfrm>
                        <a:prstGeom prst="roundRect">
                          <a:avLst>
                            <a:gd name="adj" fmla="val 37037"/>
                          </a:avLst>
                        </a:prstGeom>
                        <a:grp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defPPr>
                            <a:defRPr lang="en-US"/>
                          </a:defPPr>
                          <a:lvl1pPr marL="0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638617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1277234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915851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2554468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3193085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3831702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4470319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5108936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en-US" sz="1300" dirty="0"/>
                        </a:p>
                      </p:txBody>
                    </p:sp>
                    <p:sp>
                      <p:nvSpPr>
                        <p:cNvPr id="119" name="AutoShape 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7216" y="88932"/>
                          <a:ext cx="32" cy="31"/>
                        </a:xfrm>
                        <a:prstGeom prst="roundRect">
                          <a:avLst>
                            <a:gd name="adj" fmla="val 37037"/>
                          </a:avLst>
                        </a:prstGeom>
                        <a:grp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defPPr>
                            <a:defRPr lang="en-US"/>
                          </a:defPPr>
                          <a:lvl1pPr marL="0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638617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1277234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915851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2554468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3193085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3831702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4470319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5108936" algn="l" defTabSz="638617" rtl="0" eaLnBrk="1" latinLnBrk="0" hangingPunct="1">
                            <a:defRPr sz="25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en-US" sz="1300" dirty="0"/>
                        </a:p>
                      </p:txBody>
                    </p:sp>
                  </p:grpSp>
                  <p:sp>
                    <p:nvSpPr>
                      <p:cNvPr id="106" name="Oval 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48733" y="3841905"/>
                        <a:ext cx="171450" cy="196850"/>
                      </a:xfrm>
                      <a:prstGeom prst="ellipse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marL="0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38617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77234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915851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554468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193085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831702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470319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5108936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 sz="1300" dirty="0"/>
                      </a:p>
                    </p:txBody>
                  </p:sp>
                  <p:sp>
                    <p:nvSpPr>
                      <p:cNvPr id="107" name="Rectangle 1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42383" y="3778405"/>
                        <a:ext cx="1403350" cy="304800"/>
                      </a:xfrm>
                      <a:prstGeom prst="rect">
                        <a:avLst/>
                      </a:prstGeom>
                      <a:grp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marL="0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38617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77234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915851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554468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193085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831702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470319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5108936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 sz="1300" dirty="0"/>
                      </a:p>
                    </p:txBody>
                  </p:sp>
                </p:grpSp>
                <p:grpSp>
                  <p:nvGrpSpPr>
                    <p:cNvPr id="89" name="Groupe 25"/>
                    <p:cNvGrpSpPr/>
                    <p:nvPr/>
                  </p:nvGrpSpPr>
                  <p:grpSpPr>
                    <a:xfrm>
                      <a:off x="5598141" y="1490813"/>
                      <a:ext cx="2422516" cy="450970"/>
                      <a:chOff x="6051045" y="930238"/>
                      <a:chExt cx="2273791" cy="355094"/>
                    </a:xfrm>
                  </p:grpSpPr>
                  <p:sp>
                    <p:nvSpPr>
                      <p:cNvPr id="90" name="AutoShap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265317" y="935746"/>
                        <a:ext cx="269519" cy="178845"/>
                      </a:xfrm>
                      <a:prstGeom prst="roundRect">
                        <a:avLst>
                          <a:gd name="adj" fmla="val 37037"/>
                        </a:avLst>
                      </a:prstGeom>
                      <a:pattFill prst="lgConfetti">
                        <a:fgClr>
                          <a:schemeClr val="tx1"/>
                        </a:fgClr>
                        <a:bgClr>
                          <a:schemeClr val="accent1">
                            <a:lumMod val="75000"/>
                          </a:schemeClr>
                        </a:bgClr>
                      </a:patt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marL="0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38617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77234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915851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554468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193085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831702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470319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5108936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 sz="1300" dirty="0"/>
                      </a:p>
                    </p:txBody>
                  </p:sp>
                  <p:sp>
                    <p:nvSpPr>
                      <p:cNvPr id="91" name="AutoShap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543820" y="935746"/>
                        <a:ext cx="287487" cy="178845"/>
                      </a:xfrm>
                      <a:prstGeom prst="roundRect">
                        <a:avLst>
                          <a:gd name="adj" fmla="val 37037"/>
                        </a:avLst>
                      </a:prstGeom>
                      <a:pattFill prst="lgConfetti">
                        <a:fgClr>
                          <a:schemeClr val="tx1"/>
                        </a:fgClr>
                        <a:bgClr>
                          <a:schemeClr val="accent1">
                            <a:lumMod val="75000"/>
                          </a:schemeClr>
                        </a:bgClr>
                      </a:patt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marL="0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38617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77234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915851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554468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193085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831702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470319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5108936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 sz="1300" dirty="0"/>
                      </a:p>
                    </p:txBody>
                  </p:sp>
                  <p:sp>
                    <p:nvSpPr>
                      <p:cNvPr id="92" name="AutoShape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31306" y="935746"/>
                        <a:ext cx="287487" cy="178845"/>
                      </a:xfrm>
                      <a:prstGeom prst="roundRect">
                        <a:avLst>
                          <a:gd name="adj" fmla="val 37037"/>
                        </a:avLst>
                      </a:prstGeom>
                      <a:pattFill prst="lgConfetti">
                        <a:fgClr>
                          <a:schemeClr val="tx1"/>
                        </a:fgClr>
                        <a:bgClr>
                          <a:schemeClr val="accent1">
                            <a:lumMod val="75000"/>
                          </a:schemeClr>
                        </a:bgClr>
                      </a:patt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marL="0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38617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77234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915851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554468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193085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831702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470319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5108936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 sz="1300" dirty="0"/>
                      </a:p>
                    </p:txBody>
                  </p:sp>
                  <p:sp>
                    <p:nvSpPr>
                      <p:cNvPr id="93" name="AutoShape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127777" y="930238"/>
                        <a:ext cx="287487" cy="178845"/>
                      </a:xfrm>
                      <a:prstGeom prst="roundRect">
                        <a:avLst>
                          <a:gd name="adj" fmla="val 37037"/>
                        </a:avLst>
                      </a:prstGeom>
                      <a:pattFill prst="lgConfetti">
                        <a:fgClr>
                          <a:schemeClr val="tx1"/>
                        </a:fgClr>
                        <a:bgClr>
                          <a:schemeClr val="accent1">
                            <a:lumMod val="75000"/>
                          </a:schemeClr>
                        </a:bgClr>
                      </a:patt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marL="0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38617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77234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915851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554468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193085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831702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470319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5108936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 sz="1300" dirty="0"/>
                      </a:p>
                    </p:txBody>
                  </p:sp>
                  <p:sp>
                    <p:nvSpPr>
                      <p:cNvPr id="94" name="AutoShape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24248" y="932833"/>
                        <a:ext cx="287487" cy="170742"/>
                      </a:xfrm>
                      <a:prstGeom prst="roundRect">
                        <a:avLst>
                          <a:gd name="adj" fmla="val 37037"/>
                        </a:avLst>
                      </a:prstGeom>
                      <a:pattFill prst="lgConfetti">
                        <a:fgClr>
                          <a:schemeClr val="tx1"/>
                        </a:fgClr>
                        <a:bgClr>
                          <a:schemeClr val="accent1">
                            <a:lumMod val="75000"/>
                          </a:schemeClr>
                        </a:bgClr>
                      </a:patt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marL="0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38617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77234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915851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554468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193085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831702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470319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5108936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 sz="1300" dirty="0"/>
                      </a:p>
                    </p:txBody>
                  </p:sp>
                  <p:sp>
                    <p:nvSpPr>
                      <p:cNvPr id="95" name="AutoShape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20718" y="935746"/>
                        <a:ext cx="305456" cy="173338"/>
                      </a:xfrm>
                      <a:prstGeom prst="roundRect">
                        <a:avLst>
                          <a:gd name="adj" fmla="val 37037"/>
                        </a:avLst>
                      </a:prstGeom>
                      <a:pattFill prst="lgConfetti">
                        <a:fgClr>
                          <a:schemeClr val="tx1"/>
                        </a:fgClr>
                        <a:bgClr>
                          <a:schemeClr val="accent1">
                            <a:lumMod val="75000"/>
                          </a:schemeClr>
                        </a:bgClr>
                      </a:patt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marL="0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38617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77234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915851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554468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193085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831702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470319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5108936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 sz="1300" dirty="0"/>
                      </a:p>
                    </p:txBody>
                  </p:sp>
                  <p:sp>
                    <p:nvSpPr>
                      <p:cNvPr id="96" name="AutoShape 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265317" y="1114590"/>
                        <a:ext cx="287487" cy="170742"/>
                      </a:xfrm>
                      <a:prstGeom prst="roundRect">
                        <a:avLst>
                          <a:gd name="adj" fmla="val 37037"/>
                        </a:avLst>
                      </a:prstGeom>
                      <a:pattFill prst="lgConfetti">
                        <a:fgClr>
                          <a:schemeClr val="tx1"/>
                        </a:fgClr>
                        <a:bgClr>
                          <a:schemeClr val="accent1">
                            <a:lumMod val="75000"/>
                          </a:schemeClr>
                        </a:bgClr>
                      </a:patt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marL="0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38617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77234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915851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554468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193085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831702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470319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5108936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 sz="1300" dirty="0"/>
                      </a:p>
                    </p:txBody>
                  </p:sp>
                  <p:sp>
                    <p:nvSpPr>
                      <p:cNvPr id="97" name="AutoShape 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561788" y="1114590"/>
                        <a:ext cx="287487" cy="170742"/>
                      </a:xfrm>
                      <a:prstGeom prst="roundRect">
                        <a:avLst>
                          <a:gd name="adj" fmla="val 37037"/>
                        </a:avLst>
                      </a:prstGeom>
                      <a:pattFill prst="lgConfetti">
                        <a:fgClr>
                          <a:schemeClr val="tx1"/>
                        </a:fgClr>
                        <a:bgClr>
                          <a:schemeClr val="accent1">
                            <a:lumMod val="75000"/>
                          </a:schemeClr>
                        </a:bgClr>
                      </a:patt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marL="0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38617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77234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915851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554468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193085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831702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470319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5108936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 sz="1300" dirty="0"/>
                      </a:p>
                    </p:txBody>
                  </p:sp>
                  <p:sp>
                    <p:nvSpPr>
                      <p:cNvPr id="98" name="AutoShape 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849274" y="1114590"/>
                        <a:ext cx="287487" cy="170742"/>
                      </a:xfrm>
                      <a:prstGeom prst="roundRect">
                        <a:avLst>
                          <a:gd name="adj" fmla="val 37037"/>
                        </a:avLst>
                      </a:prstGeom>
                      <a:pattFill prst="lgConfetti">
                        <a:fgClr>
                          <a:schemeClr val="tx1"/>
                        </a:fgClr>
                        <a:bgClr>
                          <a:schemeClr val="accent1">
                            <a:lumMod val="75000"/>
                          </a:schemeClr>
                        </a:bgClr>
                      </a:patt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marL="0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38617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77234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915851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554468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193085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831702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470319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5108936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 sz="1300" dirty="0"/>
                      </a:p>
                    </p:txBody>
                  </p:sp>
                  <p:sp>
                    <p:nvSpPr>
                      <p:cNvPr id="99" name="AutoShape 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145745" y="1109083"/>
                        <a:ext cx="287487" cy="170742"/>
                      </a:xfrm>
                      <a:prstGeom prst="roundRect">
                        <a:avLst>
                          <a:gd name="adj" fmla="val 37037"/>
                        </a:avLst>
                      </a:prstGeom>
                      <a:pattFill prst="lgConfetti">
                        <a:fgClr>
                          <a:schemeClr val="tx1"/>
                        </a:fgClr>
                        <a:bgClr>
                          <a:schemeClr val="accent1">
                            <a:lumMod val="75000"/>
                          </a:schemeClr>
                        </a:bgClr>
                      </a:patt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marL="0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38617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77234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915851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554468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193085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831702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470319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5108936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 sz="1300" dirty="0"/>
                      </a:p>
                    </p:txBody>
                  </p:sp>
                  <p:sp>
                    <p:nvSpPr>
                      <p:cNvPr id="100" name="AutoShap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442216" y="1103575"/>
                        <a:ext cx="287487" cy="170742"/>
                      </a:xfrm>
                      <a:prstGeom prst="roundRect">
                        <a:avLst>
                          <a:gd name="adj" fmla="val 37037"/>
                        </a:avLst>
                      </a:prstGeom>
                      <a:pattFill prst="lgConfetti">
                        <a:fgClr>
                          <a:schemeClr val="tx1"/>
                        </a:fgClr>
                        <a:bgClr>
                          <a:schemeClr val="accent1">
                            <a:lumMod val="75000"/>
                          </a:schemeClr>
                        </a:bgClr>
                      </a:patt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marL="0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38617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77234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915851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554468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193085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831702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470319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5108936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 sz="1300" dirty="0"/>
                      </a:p>
                    </p:txBody>
                  </p:sp>
                  <p:sp>
                    <p:nvSpPr>
                      <p:cNvPr id="101" name="AutoShap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738686" y="1109083"/>
                        <a:ext cx="305456" cy="170742"/>
                      </a:xfrm>
                      <a:prstGeom prst="roundRect">
                        <a:avLst>
                          <a:gd name="adj" fmla="val 37037"/>
                        </a:avLst>
                      </a:prstGeom>
                      <a:pattFill prst="lgConfetti">
                        <a:fgClr>
                          <a:schemeClr val="tx1"/>
                        </a:fgClr>
                        <a:bgClr>
                          <a:schemeClr val="accent1">
                            <a:lumMod val="75000"/>
                          </a:schemeClr>
                        </a:bgClr>
                      </a:patt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marL="0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38617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77234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915851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554468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193085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831702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470319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5108936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 sz="1300" dirty="0"/>
                      </a:p>
                    </p:txBody>
                  </p:sp>
                  <p:sp>
                    <p:nvSpPr>
                      <p:cNvPr id="102" name="Oval 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51045" y="1001974"/>
                        <a:ext cx="221509" cy="232500"/>
                      </a:xfrm>
                      <a:prstGeom prst="ellipse">
                        <a:avLst/>
                      </a:prstGeom>
                      <a:pattFill prst="lgConfetti">
                        <a:fgClr>
                          <a:schemeClr val="tx1"/>
                        </a:fgClr>
                        <a:bgClr>
                          <a:schemeClr val="accent1">
                            <a:lumMod val="75000"/>
                          </a:schemeClr>
                        </a:bgClr>
                      </a:patt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marL="0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38617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77234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915851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554468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193085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831702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470319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5108936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 sz="1300" dirty="0"/>
                      </a:p>
                    </p:txBody>
                  </p:sp>
                  <p:sp>
                    <p:nvSpPr>
                      <p:cNvPr id="103" name="AutoShape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026173" y="936471"/>
                        <a:ext cx="287487" cy="170742"/>
                      </a:xfrm>
                      <a:prstGeom prst="roundRect">
                        <a:avLst>
                          <a:gd name="adj" fmla="val 37037"/>
                        </a:avLst>
                      </a:prstGeom>
                      <a:pattFill prst="lgConfetti">
                        <a:fgClr>
                          <a:schemeClr val="tx1"/>
                        </a:fgClr>
                        <a:bgClr>
                          <a:schemeClr val="accent1">
                            <a:lumMod val="75000"/>
                          </a:schemeClr>
                        </a:bgClr>
                      </a:patt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marL="0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38617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77234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915851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554468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193085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831702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470319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5108936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 sz="1300" dirty="0"/>
                      </a:p>
                    </p:txBody>
                  </p:sp>
                  <p:sp>
                    <p:nvSpPr>
                      <p:cNvPr id="104" name="AutoShap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055317" y="1107213"/>
                        <a:ext cx="269519" cy="170742"/>
                      </a:xfrm>
                      <a:prstGeom prst="roundRect">
                        <a:avLst>
                          <a:gd name="adj" fmla="val 37037"/>
                        </a:avLst>
                      </a:prstGeom>
                      <a:pattFill prst="lgConfetti">
                        <a:fgClr>
                          <a:schemeClr val="tx1"/>
                        </a:fgClr>
                        <a:bgClr>
                          <a:schemeClr val="accent1">
                            <a:lumMod val="75000"/>
                          </a:schemeClr>
                        </a:bgClr>
                      </a:patt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defPPr>
                          <a:defRPr lang="en-US"/>
                        </a:defPPr>
                        <a:lvl1pPr marL="0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38617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77234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915851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554468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193085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831702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470319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5108936" algn="l" defTabSz="638617" rtl="0" eaLnBrk="1" latinLnBrk="0" hangingPunct="1">
                          <a:defRPr sz="25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en-US" sz="1300" dirty="0"/>
                      </a:p>
                    </p:txBody>
                  </p:sp>
                </p:grpSp>
              </p:grpSp>
            </p:grpSp>
            <p:cxnSp>
              <p:nvCxnSpPr>
                <p:cNvPr id="66" name="Connecteur droit avec flèche 12"/>
                <p:cNvCxnSpPr/>
                <p:nvPr/>
              </p:nvCxnSpPr>
              <p:spPr>
                <a:xfrm>
                  <a:off x="4256496" y="3582613"/>
                  <a:ext cx="324574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necteur droit avec flèche 13"/>
                <p:cNvCxnSpPr/>
                <p:nvPr/>
              </p:nvCxnSpPr>
              <p:spPr>
                <a:xfrm flipV="1">
                  <a:off x="5018484" y="1497807"/>
                  <a:ext cx="3947" cy="163971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necteur droit avec flèche 14"/>
                <p:cNvCxnSpPr/>
                <p:nvPr/>
              </p:nvCxnSpPr>
              <p:spPr>
                <a:xfrm>
                  <a:off x="5521604" y="1488182"/>
                  <a:ext cx="0" cy="4536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avec flèche 15"/>
                <p:cNvCxnSpPr/>
                <p:nvPr/>
              </p:nvCxnSpPr>
              <p:spPr>
                <a:xfrm>
                  <a:off x="5587098" y="2012639"/>
                  <a:ext cx="24408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necteur droit avec flèche 16"/>
                <p:cNvCxnSpPr/>
                <p:nvPr/>
              </p:nvCxnSpPr>
              <p:spPr>
                <a:xfrm>
                  <a:off x="4739081" y="2829597"/>
                  <a:ext cx="41040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ZoneTexte 88"/>
                <p:cNvSpPr txBox="1"/>
                <p:nvPr/>
              </p:nvSpPr>
              <p:spPr>
                <a:xfrm>
                  <a:off x="6597878" y="1973644"/>
                  <a:ext cx="600353" cy="3647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38617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77234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915851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554468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193085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831702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470319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108936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sz="1300" dirty="0"/>
                    <a:t>6.78</a:t>
                  </a:r>
                </a:p>
              </p:txBody>
            </p:sp>
            <p:sp>
              <p:nvSpPr>
                <p:cNvPr id="72" name="ZoneTexte 89"/>
                <p:cNvSpPr txBox="1"/>
                <p:nvPr/>
              </p:nvSpPr>
              <p:spPr>
                <a:xfrm rot="16200000">
                  <a:off x="4664581" y="2018886"/>
                  <a:ext cx="494360" cy="3647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38617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77234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915851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554468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193085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831702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470319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108936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sz="1300" dirty="0"/>
                    <a:t>4.6</a:t>
                  </a:r>
                </a:p>
              </p:txBody>
            </p:sp>
            <p:sp>
              <p:nvSpPr>
                <p:cNvPr id="73" name="ZoneTexte 90"/>
                <p:cNvSpPr txBox="1"/>
                <p:nvPr/>
              </p:nvSpPr>
              <p:spPr>
                <a:xfrm>
                  <a:off x="5028634" y="1539089"/>
                  <a:ext cx="600353" cy="3647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38617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77234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915851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554468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193085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831702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470319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108936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sz="1300" dirty="0"/>
                    <a:t>1.26</a:t>
                  </a:r>
                </a:p>
              </p:txBody>
            </p:sp>
            <p:sp>
              <p:nvSpPr>
                <p:cNvPr id="74" name="ZoneTexte 91"/>
                <p:cNvSpPr txBox="1"/>
                <p:nvPr/>
              </p:nvSpPr>
              <p:spPr>
                <a:xfrm>
                  <a:off x="6531490" y="2553183"/>
                  <a:ext cx="600353" cy="3647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38617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77234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915851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554468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193085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831702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470319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108936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sz="1300" dirty="0"/>
                    <a:t>11.4</a:t>
                  </a:r>
                </a:p>
              </p:txBody>
            </p:sp>
            <p:sp>
              <p:nvSpPr>
                <p:cNvPr id="75" name="ZoneTexte 93"/>
                <p:cNvSpPr txBox="1"/>
                <p:nvPr/>
              </p:nvSpPr>
              <p:spPr>
                <a:xfrm>
                  <a:off x="7725939" y="453100"/>
                  <a:ext cx="2235662" cy="6143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38617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77234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915851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554468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193085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831702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470319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108936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sz="1300" b="1" dirty="0"/>
                    <a:t>Rutherford cable:</a:t>
                  </a:r>
                </a:p>
                <a:p>
                  <a:pPr algn="l"/>
                  <a:r>
                    <a:rPr lang="en-US" sz="1300" dirty="0"/>
                    <a:t>20×Ø=0.7 </a:t>
                  </a:r>
                  <a:r>
                    <a:rPr lang="en-US" sz="1300" b="1" dirty="0"/>
                    <a:t>Nb-Ti</a:t>
                  </a:r>
                  <a:r>
                    <a:rPr lang="en-US" sz="1300" dirty="0"/>
                    <a:t> strands</a:t>
                  </a:r>
                </a:p>
              </p:txBody>
            </p:sp>
            <p:sp>
              <p:nvSpPr>
                <p:cNvPr id="76" name="ZoneTexte 94"/>
                <p:cNvSpPr txBox="1"/>
                <p:nvPr/>
              </p:nvSpPr>
              <p:spPr>
                <a:xfrm>
                  <a:off x="9182063" y="1183481"/>
                  <a:ext cx="710344" cy="3647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38617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77234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915851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554468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193085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831702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470319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108936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sz="1300" dirty="0"/>
                    <a:t>R~0.3</a:t>
                  </a:r>
                </a:p>
              </p:txBody>
            </p:sp>
            <p:cxnSp>
              <p:nvCxnSpPr>
                <p:cNvPr id="77" name="Connecteur droit avec flèche 26"/>
                <p:cNvCxnSpPr/>
                <p:nvPr/>
              </p:nvCxnSpPr>
              <p:spPr>
                <a:xfrm>
                  <a:off x="8027898" y="1762967"/>
                  <a:ext cx="826329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ZoneTexte 110"/>
                <p:cNvSpPr txBox="1"/>
                <p:nvPr/>
              </p:nvSpPr>
              <p:spPr>
                <a:xfrm>
                  <a:off x="8115428" y="1457312"/>
                  <a:ext cx="728342" cy="3647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38617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77234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915851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554468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193085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831702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470319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108936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sz="1300" dirty="0"/>
                    <a:t>(2.31)</a:t>
                  </a:r>
                </a:p>
              </p:txBody>
            </p:sp>
            <p:cxnSp>
              <p:nvCxnSpPr>
                <p:cNvPr id="79" name="Connecteur droit avec flèche 28"/>
                <p:cNvCxnSpPr/>
                <p:nvPr/>
              </p:nvCxnSpPr>
              <p:spPr>
                <a:xfrm flipH="1">
                  <a:off x="7545698" y="1048243"/>
                  <a:ext cx="569730" cy="554032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  <a:effectLst>
                  <a:glow rad="25400">
                    <a:schemeClr val="bg1">
                      <a:alpha val="74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necteur droit avec flèche 28"/>
                <p:cNvCxnSpPr/>
                <p:nvPr/>
              </p:nvCxnSpPr>
              <p:spPr>
                <a:xfrm flipH="1" flipV="1">
                  <a:off x="8213928" y="2428453"/>
                  <a:ext cx="1025247" cy="12473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  <a:effectLst>
                  <a:glow rad="25400">
                    <a:schemeClr val="bg1">
                      <a:alpha val="74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necteur droit avec flèche 28"/>
                <p:cNvCxnSpPr/>
                <p:nvPr/>
              </p:nvCxnSpPr>
              <p:spPr>
                <a:xfrm flipH="1">
                  <a:off x="8859800" y="1374605"/>
                  <a:ext cx="396095" cy="16448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  <a:effectLst>
                  <a:glow rad="25400">
                    <a:schemeClr val="bg1">
                      <a:alpha val="74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necteur droit avec flèche 28"/>
                <p:cNvCxnSpPr/>
                <p:nvPr/>
              </p:nvCxnSpPr>
              <p:spPr>
                <a:xfrm>
                  <a:off x="5213040" y="1048243"/>
                  <a:ext cx="508139" cy="46520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  <a:effectLst>
                  <a:glow rad="25400">
                    <a:schemeClr val="bg1">
                      <a:alpha val="74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ZoneTexte 93"/>
                <p:cNvSpPr txBox="1"/>
                <p:nvPr/>
              </p:nvSpPr>
              <p:spPr>
                <a:xfrm>
                  <a:off x="4573145" y="762793"/>
                  <a:ext cx="782338" cy="3647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38617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77234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915851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554468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193085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831702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470319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108936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sz="1300" b="1" dirty="0"/>
                    <a:t>Solder</a:t>
                  </a:r>
                </a:p>
              </p:txBody>
            </p:sp>
            <p:cxnSp>
              <p:nvCxnSpPr>
                <p:cNvPr id="84" name="Connecteur droit avec flèche 12"/>
                <p:cNvCxnSpPr/>
                <p:nvPr/>
              </p:nvCxnSpPr>
              <p:spPr>
                <a:xfrm flipH="1">
                  <a:off x="4765259" y="3582613"/>
                  <a:ext cx="615699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ZoneTexte 91"/>
                <p:cNvSpPr txBox="1"/>
                <p:nvPr/>
              </p:nvSpPr>
              <p:spPr>
                <a:xfrm>
                  <a:off x="4821872" y="3307760"/>
                  <a:ext cx="600353" cy="3647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38617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77234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915851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554468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193085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831702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470319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108936" algn="l" defTabSz="638617" rtl="0" eaLnBrk="1" latinLnBrk="0" hangingPunct="1">
                    <a:defRPr sz="2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sz="1300" dirty="0"/>
                    <a:t>0.26</a:t>
                  </a:r>
                </a:p>
              </p:txBody>
            </p:sp>
          </p:grpSp>
        </p:grpSp>
        <p:sp>
          <p:nvSpPr>
            <p:cNvPr id="58" name="ZoneTexte 115"/>
            <p:cNvSpPr txBox="1"/>
            <p:nvPr/>
          </p:nvSpPr>
          <p:spPr>
            <a:xfrm>
              <a:off x="8414174" y="2810756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38617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8617" algn="l" defTabSz="638617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77234" algn="l" defTabSz="638617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15851" algn="l" defTabSz="638617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554468" algn="l" defTabSz="638617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193085" algn="l" defTabSz="638617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31702" algn="l" defTabSz="638617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70319" algn="l" defTabSz="638617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08936" algn="l" defTabSz="638617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/>
                <a:t>Copper</a:t>
              </a:r>
            </a:p>
          </p:txBody>
        </p:sp>
        <p:sp>
          <p:nvSpPr>
            <p:cNvPr id="59" name="ZoneTexte 116"/>
            <p:cNvSpPr txBox="1"/>
            <p:nvPr/>
          </p:nvSpPr>
          <p:spPr>
            <a:xfrm>
              <a:off x="5400416" y="1355245"/>
              <a:ext cx="20371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38617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8617" algn="l" defTabSz="638617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77234" algn="l" defTabSz="638617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15851" algn="l" defTabSz="638617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554468" algn="l" defTabSz="638617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193085" algn="l" defTabSz="638617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31702" algn="l" defTabSz="638617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70319" algn="l" defTabSz="638617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08936" algn="l" defTabSz="638617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/>
                <a:t>Fiber Glass </a:t>
              </a:r>
              <a:r>
                <a:rPr lang="en-US" sz="1400" dirty="0"/>
                <a:t>Insulation</a:t>
              </a:r>
            </a:p>
          </p:txBody>
        </p:sp>
        <p:cxnSp>
          <p:nvCxnSpPr>
            <p:cNvPr id="60" name="Connecteur droit avec flèche 30"/>
            <p:cNvCxnSpPr/>
            <p:nvPr/>
          </p:nvCxnSpPr>
          <p:spPr>
            <a:xfrm>
              <a:off x="6223108" y="1612900"/>
              <a:ext cx="213692" cy="32751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73"/>
            <p:cNvCxnSpPr/>
            <p:nvPr/>
          </p:nvCxnSpPr>
          <p:spPr>
            <a:xfrm flipH="1">
              <a:off x="4719821" y="3371507"/>
              <a:ext cx="2" cy="55006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82"/>
            <p:cNvCxnSpPr/>
            <p:nvPr/>
          </p:nvCxnSpPr>
          <p:spPr>
            <a:xfrm flipH="1">
              <a:off x="4859883" y="3371507"/>
              <a:ext cx="2" cy="55006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ZoneTexte 92"/>
          <p:cNvSpPr txBox="1"/>
          <p:nvPr/>
        </p:nvSpPr>
        <p:spPr>
          <a:xfrm rot="16200000">
            <a:off x="8263517" y="4373338"/>
            <a:ext cx="7353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/>
              <a:t>4.9 mm</a:t>
            </a:r>
          </a:p>
        </p:txBody>
      </p:sp>
      <p:cxnSp>
        <p:nvCxnSpPr>
          <p:cNvPr id="124" name="Connecteur droit avec flèche 17"/>
          <p:cNvCxnSpPr/>
          <p:nvPr/>
        </p:nvCxnSpPr>
        <p:spPr>
          <a:xfrm flipH="1" flipV="1">
            <a:off x="8854883" y="5143693"/>
            <a:ext cx="1700959" cy="153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Image 1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090" y="4099165"/>
            <a:ext cx="1730851" cy="925423"/>
          </a:xfrm>
          <a:prstGeom prst="rect">
            <a:avLst/>
          </a:prstGeom>
        </p:spPr>
      </p:pic>
      <p:cxnSp>
        <p:nvCxnSpPr>
          <p:cNvPr id="126" name="Connecteur droit avec flèche 17"/>
          <p:cNvCxnSpPr/>
          <p:nvPr/>
        </p:nvCxnSpPr>
        <p:spPr>
          <a:xfrm>
            <a:off x="8766255" y="4159792"/>
            <a:ext cx="0" cy="92542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7" name="Tableau 1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544895"/>
              </p:ext>
            </p:extLst>
          </p:nvPr>
        </p:nvGraphicFramePr>
        <p:xfrm>
          <a:off x="5569237" y="4310215"/>
          <a:ext cx="2517775" cy="77978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477677">
                  <a:extLst>
                    <a:ext uri="{9D8B030D-6E8A-4147-A177-3AD203B41FA5}">
                      <a16:colId xmlns:a16="http://schemas.microsoft.com/office/drawing/2014/main" val="4048544930"/>
                    </a:ext>
                  </a:extLst>
                </a:gridCol>
                <a:gridCol w="1040098">
                  <a:extLst>
                    <a:ext uri="{9D8B030D-6E8A-4147-A177-3AD203B41FA5}">
                      <a16:colId xmlns:a16="http://schemas.microsoft.com/office/drawing/2014/main" val="3764012750"/>
                    </a:ext>
                  </a:extLst>
                </a:gridCol>
              </a:tblGrid>
              <a:tr h="222251">
                <a:tc>
                  <a:txBody>
                    <a:bodyPr/>
                    <a:lstStyle/>
                    <a:p>
                      <a:pPr algn="r"/>
                      <a:r>
                        <a:rPr lang="fr-FR" sz="1100" i="1" dirty="0"/>
                        <a:t>Iseult</a:t>
                      </a:r>
                      <a:r>
                        <a:rPr lang="fr-FR" sz="1100" baseline="0" dirty="0"/>
                        <a:t> RICC </a:t>
                      </a:r>
                      <a:r>
                        <a:rPr lang="en-GB" sz="1100" baseline="0" noProof="0" dirty="0"/>
                        <a:t>conductor</a:t>
                      </a:r>
                      <a:endParaRPr lang="en-GB" sz="11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I</a:t>
                      </a:r>
                      <a:r>
                        <a:rPr lang="fr-FR" sz="1100" baseline="-25000" dirty="0"/>
                        <a:t>c</a:t>
                      </a:r>
                      <a:r>
                        <a:rPr lang="fr-FR" sz="1100" dirty="0"/>
                        <a:t> </a:t>
                      </a:r>
                      <a:r>
                        <a:rPr lang="en-GB" sz="1100" noProof="0" dirty="0"/>
                        <a:t>degradation</a:t>
                      </a:r>
                      <a:endParaRPr lang="en-GB" sz="11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009616"/>
                  </a:ext>
                </a:extLst>
              </a:tr>
              <a:tr h="222251">
                <a:tc>
                  <a:txBody>
                    <a:bodyPr/>
                    <a:lstStyle/>
                    <a:p>
                      <a:pPr algn="r"/>
                      <a:r>
                        <a:rPr lang="en-GB" sz="1100" noProof="0" dirty="0"/>
                        <a:t>Cabling process</a:t>
                      </a:r>
                      <a:endParaRPr lang="en-GB" sz="11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&lt;5%</a:t>
                      </a:r>
                      <a:endParaRPr lang="fr-F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408078"/>
                  </a:ext>
                </a:extLst>
              </a:tr>
              <a:tr h="222251">
                <a:tc>
                  <a:txBody>
                    <a:bodyPr/>
                    <a:lstStyle/>
                    <a:p>
                      <a:pPr algn="r"/>
                      <a:r>
                        <a:rPr lang="en-GB" sz="1100" noProof="0" dirty="0"/>
                        <a:t>Soldering process</a:t>
                      </a:r>
                      <a:endParaRPr lang="en-GB" sz="11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&lt;5%</a:t>
                      </a:r>
                      <a:endParaRPr lang="fr-FR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286960"/>
                  </a:ext>
                </a:extLst>
              </a:tr>
            </a:tbl>
          </a:graphicData>
        </a:graphic>
      </p:graphicFrame>
      <p:sp>
        <p:nvSpPr>
          <p:cNvPr id="128" name="TextBox 150"/>
          <p:cNvSpPr txBox="1"/>
          <p:nvPr/>
        </p:nvSpPr>
        <p:spPr>
          <a:xfrm>
            <a:off x="9935721" y="2231523"/>
            <a:ext cx="189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GB" sz="1400" dirty="0"/>
              <a:t>I</a:t>
            </a:r>
            <a:r>
              <a:rPr lang="en-GB" sz="1400" baseline="-25000" dirty="0"/>
              <a:t>c</a:t>
            </a:r>
            <a:r>
              <a:rPr lang="en-GB" sz="1400" dirty="0"/>
              <a:t> degradation: 15%</a:t>
            </a:r>
          </a:p>
        </p:txBody>
      </p:sp>
      <p:sp>
        <p:nvSpPr>
          <p:cNvPr id="129" name="ZoneTexte 92"/>
          <p:cNvSpPr txBox="1"/>
          <p:nvPr/>
        </p:nvSpPr>
        <p:spPr>
          <a:xfrm>
            <a:off x="9505628" y="5200057"/>
            <a:ext cx="7353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/>
              <a:t>9.2 mm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356562" y="5586341"/>
            <a:ext cx="5917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Qualification tests on </a:t>
            </a:r>
            <a:r>
              <a:rPr lang="fr-FR" b="1" dirty="0" err="1" smtClean="0">
                <a:solidFill>
                  <a:srgbClr val="FF0000"/>
                </a:solidFill>
              </a:rPr>
              <a:t>samples</a:t>
            </a:r>
            <a:r>
              <a:rPr lang="fr-FR" b="1" dirty="0" smtClean="0">
                <a:solidFill>
                  <a:srgbClr val="FF0000"/>
                </a:solidFill>
              </a:rPr>
              <a:t> are </a:t>
            </a:r>
            <a:r>
              <a:rPr lang="fr-FR" b="1" dirty="0" err="1" smtClean="0">
                <a:solidFill>
                  <a:srgbClr val="FF0000"/>
                </a:solidFill>
              </a:rPr>
              <a:t>ongoing</a:t>
            </a:r>
            <a:r>
              <a:rPr lang="fr-FR" b="1" dirty="0" smtClean="0">
                <a:solidFill>
                  <a:srgbClr val="FF0000"/>
                </a:solidFill>
              </a:rPr>
              <a:t> at Twente </a:t>
            </a:r>
            <a:r>
              <a:rPr lang="fr-FR" b="1" dirty="0" err="1" smtClean="0">
                <a:solidFill>
                  <a:srgbClr val="FF0000"/>
                </a:solidFill>
              </a:rPr>
              <a:t>University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4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B31265B65ED3498E7D22186FD9783A" ma:contentTypeVersion="3" ma:contentTypeDescription="Create a new document." ma:contentTypeScope="" ma:versionID="aa28ead6a738324e830479674ca9bdee">
  <xsd:schema xmlns:xsd="http://www.w3.org/2001/XMLSchema" xmlns:xs="http://www.w3.org/2001/XMLSchema" xmlns:p="http://schemas.microsoft.com/office/2006/metadata/properties" xmlns:ns2="42ea4ec4-467b-452f-bb92-8b9a3fe1231a" targetNamespace="http://schemas.microsoft.com/office/2006/metadata/properties" ma:root="true" ma:fieldsID="ebd692a677237e4b4ff14e691c1335d8" ns2:_="">
    <xsd:import namespace="42ea4ec4-467b-452f-bb92-8b9a3fe123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ea4ec4-467b-452f-bb92-8b9a3fe123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5637A3-DEB1-4C7D-9F81-D2184D65C3B4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d767f846-2003-4795-b8a5-c12e60d56749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3bfd71d5-c7ac-4dca-b865-a609d1eb407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DF1A2B5-8DAB-47BC-9B8D-BE963F1128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ea4ec4-467b-452f-bb92-8b9a3fe123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10312</TotalTime>
  <Words>1139</Words>
  <Application>Microsoft Office PowerPoint</Application>
  <PresentationFormat>Grand écran</PresentationFormat>
  <Paragraphs>424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Calibri Light</vt:lpstr>
      <vt:lpstr>Calibri</vt:lpstr>
      <vt:lpstr>Wingdings</vt:lpstr>
      <vt:lpstr>Arial</vt:lpstr>
      <vt:lpstr>Symbol</vt:lpstr>
      <vt:lpstr>BNL</vt:lpstr>
      <vt:lpstr>Custom Design</vt:lpstr>
      <vt:lpstr>Présentation PowerPoint</vt:lpstr>
      <vt:lpstr>The MARCO Magnet</vt:lpstr>
      <vt:lpstr>Why MARCO?</vt:lpstr>
      <vt:lpstr>What is different?</vt:lpstr>
      <vt:lpstr>MARCO at a glance</vt:lpstr>
      <vt:lpstr>MARCO: a technological revolution</vt:lpstr>
      <vt:lpstr>MARCO: a technological revolution</vt:lpstr>
      <vt:lpstr>MARCO: Cold Mass Design</vt:lpstr>
      <vt:lpstr>MARCO: Conductor Design</vt:lpstr>
      <vt:lpstr>MARCO: Conductor Margins</vt:lpstr>
      <vt:lpstr>MARCO: Magnetic Performances</vt:lpstr>
      <vt:lpstr>MARCO: Mechanical Design</vt:lpstr>
      <vt:lpstr>MARCO: Mechanical Performances #1</vt:lpstr>
      <vt:lpstr>MARCO: Mechanical Performances #2</vt:lpstr>
      <vt:lpstr>MARCO: Cryogenics Design</vt:lpstr>
      <vt:lpstr>MARCO: The role of the mandrel for safety</vt:lpstr>
      <vt:lpstr>MARCO: Quench</vt:lpstr>
      <vt:lpstr>Conclusions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CALVELLI Valerio</cp:lastModifiedBy>
  <cp:revision>83</cp:revision>
  <dcterms:created xsi:type="dcterms:W3CDTF">2023-09-12T20:43:32Z</dcterms:created>
  <dcterms:modified xsi:type="dcterms:W3CDTF">2024-10-10T15:29:01Z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0x0101007CB31265B65ED3498E7D22186FD9783A</vt:lpwstr>
  </property>
  <property fmtid="{D5CDD505-2E9C-101B-9397-08002B2CF9AE}" pid="3" name="MediaServiceImageTags">
    <vt:lpwstr/>
  </property>
</Properties>
</file>