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360" r:id="rId5"/>
    <p:sldId id="462" r:id="rId6"/>
    <p:sldId id="463" r:id="rId7"/>
    <p:sldId id="464" r:id="rId8"/>
    <p:sldId id="465" r:id="rId9"/>
    <p:sldId id="466" r:id="rId10"/>
    <p:sldId id="467" r:id="rId11"/>
    <p:sldId id="468" r:id="rId12"/>
    <p:sldId id="469" r:id="rId13"/>
    <p:sldId id="473" r:id="rId14"/>
    <p:sldId id="474" r:id="rId15"/>
    <p:sldId id="475" r:id="rId16"/>
    <p:sldId id="476" r:id="rId17"/>
    <p:sldId id="483" r:id="rId18"/>
    <p:sldId id="478" r:id="rId19"/>
    <p:sldId id="479" r:id="rId20"/>
    <p:sldId id="480" r:id="rId21"/>
    <p:sldId id="461" r:id="rId22"/>
    <p:sldId id="485" r:id="rId23"/>
    <p:sldId id="484" r:id="rId24"/>
    <p:sldId id="477" r:id="rId25"/>
    <p:sldId id="472" r:id="rId26"/>
    <p:sldId id="404" r:id="rId27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Arial Black" panose="020B0A04020102020204" pitchFamily="34" charset="0"/>
      <p:bold r:id="rId34"/>
    </p:embeddedFont>
    <p:embeddedFont>
      <p:font typeface="Cambria Math" panose="02040503050406030204" pitchFamily="18" charset="0"/>
      <p:regular r:id="rId35"/>
    </p:embeddedFont>
    <p:embeddedFont>
      <p:font typeface="Poppins Black" panose="020B0604020202020204" charset="0"/>
      <p:bold r:id="rId36"/>
      <p:boldItalic r:id="rId37"/>
    </p:embeddedFont>
    <p:embeddedFont>
      <p:font typeface="Poppins" panose="020B0604020202020204" charset="0"/>
      <p:regular r:id="rId38"/>
      <p:bold r:id="rId39"/>
      <p:italic r:id="rId40"/>
      <p:boldItalic r:id="rId4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3D"/>
    <a:srgbClr val="000000"/>
    <a:srgbClr val="8D8D8D"/>
    <a:srgbClr val="3E4A83"/>
    <a:srgbClr val="E60019"/>
    <a:srgbClr val="BD987A"/>
    <a:srgbClr val="A558A0"/>
    <a:srgbClr val="993D3F"/>
    <a:srgbClr val="E18B76"/>
    <a:srgbClr val="D18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7" autoAdjust="0"/>
    <p:restoredTop sz="96395" autoAdjust="0"/>
  </p:normalViewPr>
  <p:slideViewPr>
    <p:cSldViewPr snapToGrid="0">
      <p:cViewPr varScale="1">
        <p:scale>
          <a:sx n="71" d="100"/>
          <a:sy n="71" d="100"/>
        </p:scale>
        <p:origin x="498" y="7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15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10/10/2024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10/10/2024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18mm max de </a:t>
            </a:r>
            <a:r>
              <a:rPr lang="fr-FR" baseline="0" dirty="0" err="1" smtClean="0"/>
              <a:t>disp</a:t>
            </a:r>
            <a:r>
              <a:rPr lang="fr-FR" baseline="0" dirty="0" smtClean="0"/>
              <a:t> par rapport au centre</a:t>
            </a:r>
          </a:p>
          <a:p>
            <a:endParaRPr lang="fr-FR" baseline="0" dirty="0" smtClean="0"/>
          </a:p>
          <a:p>
            <a:r>
              <a:rPr lang="fr-FR" baseline="0" dirty="0" smtClean="0"/>
              <a:t>Pas un problème pour le mandrin (peut supporter jusqu’à 1000GPa à froid)</a:t>
            </a:r>
          </a:p>
          <a:p>
            <a:r>
              <a:rPr lang="fr-FR" baseline="0" dirty="0" smtClean="0"/>
              <a:t>La différence peut être liée au maillage plus fin de Michel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On reste en-dessous de la limite des 2/3 (~133 </a:t>
            </a:r>
            <a:r>
              <a:rPr lang="fr-FR" baseline="0" dirty="0" err="1" smtClean="0"/>
              <a:t>Mpa</a:t>
            </a:r>
            <a:r>
              <a:rPr lang="fr-FR" baseline="0" dirty="0" smtClean="0"/>
              <a:t>) dans les deux cas (et </a:t>
            </a:r>
            <a:r>
              <a:rPr lang="fr-FR" baseline="0" dirty="0" err="1" smtClean="0"/>
              <a:t>sigma</a:t>
            </a:r>
            <a:r>
              <a:rPr lang="fr-FR" baseline="-25000" dirty="0" err="1" smtClean="0"/>
              <a:t>RZ</a:t>
            </a:r>
            <a:r>
              <a:rPr lang="fr-FR" baseline="0" dirty="0" smtClean="0"/>
              <a:t> &lt; 24 </a:t>
            </a:r>
            <a:r>
              <a:rPr lang="fr-FR" baseline="0" dirty="0" err="1" smtClean="0"/>
              <a:t>MPa</a:t>
            </a:r>
            <a:r>
              <a:rPr lang="fr-FR" baseline="0" dirty="0" smtClean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85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1062704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1062704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6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grpSp>
        <p:nvGrpSpPr>
          <p:cNvPr id="15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6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087120"/>
            <a:ext cx="5220000" cy="4826319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087120"/>
            <a:ext cx="5220000" cy="4826319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097281"/>
            <a:ext cx="5220000" cy="41792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1748890"/>
            <a:ext cx="5220000" cy="444077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097281"/>
            <a:ext cx="5220000" cy="41792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1748890"/>
            <a:ext cx="5220000" cy="444077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buSzPct val="90000"/>
              <a:buFont typeface="Arial" panose="020B0604020202020204" pitchFamily="34" charset="0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lnSpc>
                <a:spcPct val="100000"/>
              </a:lnSpc>
              <a:buSzPct val="90000"/>
              <a:buFont typeface="Arial" panose="020B0604020202020204" pitchFamily="34" charset="0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SzPct val="90000"/>
              <a:buFont typeface="Arial" panose="020B0604020202020204" pitchFamily="34" charset="0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algn="l" defTabSz="914400" rtl="0" eaLnBrk="1" latinLnBrk="0" hangingPunct="1">
              <a:lnSpc>
                <a:spcPct val="100000"/>
              </a:lnSpc>
              <a:buSzPct val="90000"/>
              <a:buFont typeface="Arial" panose="020B0604020202020204" pitchFamily="34" charset="0"/>
              <a:defRPr lang="fr-FR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algn="l" defTabSz="914400" rtl="0" eaLnBrk="1" latinLnBrk="0" hangingPunct="1">
              <a:lnSpc>
                <a:spcPct val="100000"/>
              </a:lnSpc>
              <a:buSzPct val="90000"/>
              <a:buFont typeface="Arial" panose="020B0604020202020204" pitchFamily="34" charset="0"/>
              <a:defRPr lang="fr-FR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contenu Noir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grpSp>
        <p:nvGrpSpPr>
          <p:cNvPr id="11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2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80292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097279"/>
            <a:ext cx="5220000" cy="4816159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097279"/>
            <a:ext cx="5220000" cy="4816159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9-11 Oct 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EIC France 2024 - V. Calvelli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9-11 Oct 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EIC France 2024 - V. Calvelli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056640"/>
            <a:ext cx="5220000" cy="4856799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056640"/>
            <a:ext cx="5220000" cy="4856799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539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104505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104505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087121"/>
            <a:ext cx="6118657" cy="482631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7"/>
            <a:ext cx="6118656" cy="5597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120281"/>
            <a:ext cx="5979247" cy="479315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7"/>
            <a:ext cx="5976441" cy="52924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117601"/>
            <a:ext cx="10744517" cy="233680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04899" cy="365125"/>
          </a:xfrm>
        </p:spPr>
        <p:txBody>
          <a:bodyPr/>
          <a:lstStyle/>
          <a:p>
            <a:r>
              <a:rPr lang="fr-FR" smtClean="0"/>
              <a:t>9-11 Oct 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04265" cy="365125"/>
          </a:xfrm>
        </p:spPr>
        <p:txBody>
          <a:bodyPr/>
          <a:lstStyle/>
          <a:p>
            <a:r>
              <a:rPr lang="fr-FR" smtClean="0"/>
              <a:t>9-11 Oct 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" y="728663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rgbClr val="8D8D8D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D8D8D"/>
                </a:solidFill>
              </a:defRPr>
            </a:lvl1pPr>
          </a:lstStyle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D8D8D"/>
                </a:solidFill>
              </a:defRPr>
            </a:lvl1pPr>
          </a:lstStyle>
          <a:p>
            <a:r>
              <a:rPr lang="en-US" smtClean="0"/>
              <a:t>EIC France 2024 - V. Calvelli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33" y="720978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3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image noir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42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1067784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1067784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noir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4" y="726066"/>
            <a:ext cx="3757027" cy="179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160920"/>
            <a:ext cx="8329612" cy="5016043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56988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9-11 Oct 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EIC France 2024 - V. Calvelli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107441"/>
            <a:ext cx="8659812" cy="4805998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557692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160920"/>
            <a:ext cx="8329612" cy="5016043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Sommaire noir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56988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9-11 Oct 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EIC France 2024 - V. Calvelli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374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7"/>
            <a:ext cx="10728325" cy="549563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108367"/>
            <a:ext cx="10728325" cy="48050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599" y="6343650"/>
            <a:ext cx="1105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9-11 Oct 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EIC France 2024 - V. Calvelli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0" r:id="rId3"/>
    <p:sldLayoutId id="2147483697" r:id="rId4"/>
    <p:sldLayoutId id="2147483661" r:id="rId5"/>
    <p:sldLayoutId id="2147483664" r:id="rId6"/>
    <p:sldLayoutId id="2147483665" r:id="rId7"/>
    <p:sldLayoutId id="2147483696" r:id="rId8"/>
    <p:sldLayoutId id="2147483651" r:id="rId9"/>
    <p:sldLayoutId id="2147483683" r:id="rId10"/>
    <p:sldLayoutId id="2147483678" r:id="rId11"/>
    <p:sldLayoutId id="2147483676" r:id="rId12"/>
    <p:sldLayoutId id="2147483650" r:id="rId13"/>
    <p:sldLayoutId id="2147483666" r:id="rId14"/>
    <p:sldLayoutId id="2147483669" r:id="rId15"/>
    <p:sldLayoutId id="2147483653" r:id="rId16"/>
    <p:sldLayoutId id="2147483695" r:id="rId17"/>
    <p:sldLayoutId id="2147483685" r:id="rId18"/>
    <p:sldLayoutId id="2147483684" r:id="rId19"/>
    <p:sldLayoutId id="2147483671" r:id="rId20"/>
    <p:sldLayoutId id="2147483690" r:id="rId21"/>
    <p:sldLayoutId id="2147483672" r:id="rId22"/>
    <p:sldLayoutId id="2147483687" r:id="rId23"/>
    <p:sldLayoutId id="2147483686" r:id="rId24"/>
    <p:sldLayoutId id="2147483654" r:id="rId25"/>
    <p:sldLayoutId id="2147483655" r:id="rId26"/>
    <p:sldLayoutId id="2147483691" r:id="rId27"/>
    <p:sldLayoutId id="2147483692" r:id="rId28"/>
    <p:sldLayoutId id="2147483667" r:id="rId29"/>
    <p:sldLayoutId id="2147483673" r:id="rId30"/>
    <p:sldLayoutId id="2147483674" r:id="rId31"/>
    <p:sldLayoutId id="2147483675" r:id="rId32"/>
    <p:sldLayoutId id="2147483681" r:id="rId33"/>
    <p:sldLayoutId id="2147483682" r:id="rId34"/>
    <p:sldLayoutId id="2147483693" r:id="rId35"/>
    <p:sldLayoutId id="2147483688" r:id="rId36"/>
    <p:sldLayoutId id="2147483689" r:id="rId37"/>
    <p:sldLayoutId id="2147483662" r:id="rId38"/>
    <p:sldLayoutId id="2147483694" r:id="rId39"/>
    <p:sldLayoutId id="2147483668" r:id="rId4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27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EIC Accelerator Contributions from CEA/IRFU</a:t>
            </a:r>
            <a:endParaRPr lang="en-GB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31838" y="4544826"/>
            <a:ext cx="5294312" cy="1655762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V. </a:t>
            </a:r>
            <a:r>
              <a:rPr lang="en-GB" dirty="0" err="1" smtClean="0"/>
              <a:t>Calvelli</a:t>
            </a:r>
            <a:endParaRPr lang="en-GB" sz="1600" dirty="0" smtClean="0"/>
          </a:p>
          <a:p>
            <a:pPr algn="ctr"/>
            <a:r>
              <a:rPr lang="fr-FR" sz="1600" dirty="0" smtClean="0"/>
              <a:t>EIC France 2024</a:t>
            </a:r>
          </a:p>
          <a:p>
            <a:pPr algn="ctr"/>
            <a:r>
              <a:rPr lang="fr-FR" sz="1600" noProof="0" dirty="0" smtClean="0"/>
              <a:t>IJC </a:t>
            </a:r>
            <a:r>
              <a:rPr lang="fr-FR" sz="1600" noProof="0" dirty="0" err="1" smtClean="0"/>
              <a:t>Lab</a:t>
            </a:r>
            <a:r>
              <a:rPr lang="fr-FR" sz="1600" noProof="0" dirty="0" smtClean="0"/>
              <a:t> Orsay, </a:t>
            </a:r>
            <a:r>
              <a:rPr lang="fr-FR" sz="1600" noProof="0" dirty="0" err="1" smtClean="0"/>
              <a:t>Oct</a:t>
            </a:r>
            <a:r>
              <a:rPr lang="fr-FR" sz="1600" noProof="0" dirty="0" smtClean="0"/>
              <a:t> 9-11, 2024</a:t>
            </a:r>
            <a:endParaRPr lang="en-GB" sz="1600" noProof="0" dirty="0" smtClean="0"/>
          </a:p>
          <a:p>
            <a:endParaRPr lang="en-GB" noProof="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3" r="239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709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SPIN ROTATORS : the </a:t>
            </a:r>
            <a:r>
              <a:rPr lang="fr-FR" dirty="0" err="1" smtClean="0">
                <a:solidFill>
                  <a:schemeClr val="tx2"/>
                </a:solidFill>
              </a:rPr>
              <a:t>space</a:t>
            </a:r>
            <a:r>
              <a:rPr lang="fr-FR" dirty="0" smtClean="0">
                <a:solidFill>
                  <a:schemeClr val="tx2"/>
                </a:solidFill>
              </a:rPr>
              <a:t> challenge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EIC France 2024 - V. Calvelli</a:t>
            </a:r>
            <a:endParaRPr lang="fr-FR"/>
          </a:p>
        </p:txBody>
      </p:sp>
      <p:pic>
        <p:nvPicPr>
          <p:cNvPr id="34" name="Picture 1">
            <a:extLst>
              <a:ext uri="{FF2B5EF4-FFF2-40B4-BE49-F238E27FC236}">
                <a16:creationId xmlns:a16="http://schemas.microsoft.com/office/drawing/2014/main" id="{7EB0A5F0-D7FA-EC00-0FEF-548C4FD61B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0945" y="1753399"/>
            <a:ext cx="11691036" cy="3182264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425DB7A1-A3E0-40D4-12CA-1EB81F1244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340945" y="5185820"/>
            <a:ext cx="11678162" cy="1207360"/>
          </a:xfrm>
          <a:prstGeom prst="rect">
            <a:avLst/>
          </a:prstGeom>
        </p:spPr>
      </p:pic>
      <p:sp>
        <p:nvSpPr>
          <p:cNvPr id="39" name="TextBox 12">
            <a:extLst>
              <a:ext uri="{FF2B5EF4-FFF2-40B4-BE49-F238E27FC236}">
                <a16:creationId xmlns:a16="http://schemas.microsoft.com/office/drawing/2014/main" id="{57A4EC9E-1686-A0AF-185F-94FF71A22A9C}"/>
              </a:ext>
            </a:extLst>
          </p:cNvPr>
          <p:cNvSpPr txBox="1"/>
          <p:nvPr/>
        </p:nvSpPr>
        <p:spPr>
          <a:xfrm>
            <a:off x="1531894" y="4707150"/>
            <a:ext cx="965515" cy="640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RHIC CQT4 </a:t>
            </a:r>
          </a:p>
          <a:p>
            <a:pPr algn="ctr"/>
            <a:r>
              <a:rPr lang="en-US" sz="750" dirty="0"/>
              <a:t>from YO5</a:t>
            </a:r>
          </a:p>
          <a:p>
            <a:pPr algn="ctr"/>
            <a:r>
              <a:rPr lang="en-US" sz="750" dirty="0"/>
              <a:t>CORRECTOR TOWARDS</a:t>
            </a:r>
          </a:p>
          <a:p>
            <a:pPr algn="ctr"/>
            <a:r>
              <a:rPr lang="en-US" sz="750" dirty="0"/>
              <a:t>ARC</a:t>
            </a:r>
          </a:p>
        </p:txBody>
      </p:sp>
      <p:cxnSp>
        <p:nvCxnSpPr>
          <p:cNvPr id="40" name="Straight Arrow Connector 13">
            <a:extLst>
              <a:ext uri="{FF2B5EF4-FFF2-40B4-BE49-F238E27FC236}">
                <a16:creationId xmlns:a16="http://schemas.microsoft.com/office/drawing/2014/main" id="{127448BA-4CEE-C390-918F-3DB1ABAC1A4B}"/>
              </a:ext>
            </a:extLst>
          </p:cNvPr>
          <p:cNvCxnSpPr>
            <a:cxnSpLocks/>
          </p:cNvCxnSpPr>
          <p:nvPr/>
        </p:nvCxnSpPr>
        <p:spPr>
          <a:xfrm flipV="1">
            <a:off x="2001844" y="3718384"/>
            <a:ext cx="296357" cy="9906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14">
            <a:extLst>
              <a:ext uri="{FF2B5EF4-FFF2-40B4-BE49-F238E27FC236}">
                <a16:creationId xmlns:a16="http://schemas.microsoft.com/office/drawing/2014/main" id="{45200C0C-AA9C-F369-8802-58DCC690BFD9}"/>
              </a:ext>
            </a:extLst>
          </p:cNvPr>
          <p:cNvCxnSpPr>
            <a:cxnSpLocks/>
            <a:stCxn id="42" idx="0"/>
          </p:cNvCxnSpPr>
          <p:nvPr/>
        </p:nvCxnSpPr>
        <p:spPr>
          <a:xfrm flipV="1">
            <a:off x="2971526" y="3742955"/>
            <a:ext cx="347824" cy="11219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21">
            <a:extLst>
              <a:ext uri="{FF2B5EF4-FFF2-40B4-BE49-F238E27FC236}">
                <a16:creationId xmlns:a16="http://schemas.microsoft.com/office/drawing/2014/main" id="{0F5127D3-A0F0-6720-4204-EE04F24BF125}"/>
              </a:ext>
            </a:extLst>
          </p:cNvPr>
          <p:cNvSpPr txBox="1"/>
          <p:nvPr/>
        </p:nvSpPr>
        <p:spPr>
          <a:xfrm>
            <a:off x="2466826" y="4864929"/>
            <a:ext cx="1009399" cy="4091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750" dirty="0"/>
              <a:t>RHIC D5i </a:t>
            </a:r>
          </a:p>
          <a:p>
            <a:pPr algn="ctr"/>
            <a:r>
              <a:rPr lang="en-US" sz="750" dirty="0"/>
              <a:t>w/o t trimmed BP's</a:t>
            </a:r>
            <a:endParaRPr lang="en-US" sz="750" dirty="0">
              <a:highlight>
                <a:srgbClr val="FFFF00"/>
              </a:highlight>
            </a:endParaRPr>
          </a:p>
        </p:txBody>
      </p:sp>
      <p:sp>
        <p:nvSpPr>
          <p:cNvPr id="43" name="TextBox 22">
            <a:extLst>
              <a:ext uri="{FF2B5EF4-FFF2-40B4-BE49-F238E27FC236}">
                <a16:creationId xmlns:a16="http://schemas.microsoft.com/office/drawing/2014/main" id="{D5676845-8368-5AE3-661C-AEEADD1A8109}"/>
              </a:ext>
            </a:extLst>
          </p:cNvPr>
          <p:cNvSpPr txBox="1"/>
          <p:nvPr/>
        </p:nvSpPr>
        <p:spPr>
          <a:xfrm>
            <a:off x="3678678" y="4674493"/>
            <a:ext cx="542626" cy="2630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750" dirty="0"/>
              <a:t>RHIC Q8</a:t>
            </a:r>
            <a:endParaRPr lang="en-US" sz="750" dirty="0">
              <a:highlight>
                <a:srgbClr val="FFFF00"/>
              </a:highlight>
            </a:endParaRPr>
          </a:p>
        </p:txBody>
      </p:sp>
      <p:cxnSp>
        <p:nvCxnSpPr>
          <p:cNvPr id="44" name="Straight Arrow Connector 23">
            <a:extLst>
              <a:ext uri="{FF2B5EF4-FFF2-40B4-BE49-F238E27FC236}">
                <a16:creationId xmlns:a16="http://schemas.microsoft.com/office/drawing/2014/main" id="{32926981-7DEE-8CC2-BE38-2D45ADFA7500}"/>
              </a:ext>
            </a:extLst>
          </p:cNvPr>
          <p:cNvCxnSpPr>
            <a:cxnSpLocks/>
          </p:cNvCxnSpPr>
          <p:nvPr/>
        </p:nvCxnSpPr>
        <p:spPr>
          <a:xfrm flipV="1">
            <a:off x="3926150" y="3718384"/>
            <a:ext cx="176711" cy="9704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24">
            <a:extLst>
              <a:ext uri="{FF2B5EF4-FFF2-40B4-BE49-F238E27FC236}">
                <a16:creationId xmlns:a16="http://schemas.microsoft.com/office/drawing/2014/main" id="{4758D7BC-F92A-5DF1-9DDB-A9562C365EFA}"/>
              </a:ext>
            </a:extLst>
          </p:cNvPr>
          <p:cNvSpPr txBox="1"/>
          <p:nvPr/>
        </p:nvSpPr>
        <p:spPr>
          <a:xfrm>
            <a:off x="4832939" y="4745961"/>
            <a:ext cx="626713" cy="4091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750" dirty="0"/>
              <a:t>ROTATOR</a:t>
            </a:r>
          </a:p>
          <a:p>
            <a:pPr algn="ctr"/>
            <a:r>
              <a:rPr lang="en-US" sz="750" dirty="0"/>
              <a:t>DUMMY 7</a:t>
            </a:r>
          </a:p>
        </p:txBody>
      </p:sp>
      <p:cxnSp>
        <p:nvCxnSpPr>
          <p:cNvPr id="46" name="Straight Arrow Connector 25">
            <a:extLst>
              <a:ext uri="{FF2B5EF4-FFF2-40B4-BE49-F238E27FC236}">
                <a16:creationId xmlns:a16="http://schemas.microsoft.com/office/drawing/2014/main" id="{A0C97E76-BA54-411E-788E-50A28C09B57D}"/>
              </a:ext>
            </a:extLst>
          </p:cNvPr>
          <p:cNvCxnSpPr>
            <a:cxnSpLocks/>
          </p:cNvCxnSpPr>
          <p:nvPr/>
        </p:nvCxnSpPr>
        <p:spPr>
          <a:xfrm flipV="1">
            <a:off x="5139656" y="3620104"/>
            <a:ext cx="134362" cy="11258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26">
            <a:extLst>
              <a:ext uri="{FF2B5EF4-FFF2-40B4-BE49-F238E27FC236}">
                <a16:creationId xmlns:a16="http://schemas.microsoft.com/office/drawing/2014/main" id="{F088C3DA-92B5-2926-260D-A5DDAF655749}"/>
              </a:ext>
            </a:extLst>
          </p:cNvPr>
          <p:cNvSpPr txBox="1"/>
          <p:nvPr/>
        </p:nvSpPr>
        <p:spPr>
          <a:xfrm>
            <a:off x="6061943" y="4839904"/>
            <a:ext cx="613753" cy="263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RHIC Q7</a:t>
            </a:r>
            <a:endParaRPr lang="en-US" sz="750" dirty="0">
              <a:highlight>
                <a:srgbClr val="FFFF00"/>
              </a:highlight>
            </a:endParaRPr>
          </a:p>
        </p:txBody>
      </p:sp>
      <p:cxnSp>
        <p:nvCxnSpPr>
          <p:cNvPr id="48" name="Straight Arrow Connector 27">
            <a:extLst>
              <a:ext uri="{FF2B5EF4-FFF2-40B4-BE49-F238E27FC236}">
                <a16:creationId xmlns:a16="http://schemas.microsoft.com/office/drawing/2014/main" id="{310335CE-C77F-474E-03FB-05ADDAEA94B5}"/>
              </a:ext>
            </a:extLst>
          </p:cNvPr>
          <p:cNvCxnSpPr>
            <a:cxnSpLocks/>
          </p:cNvCxnSpPr>
          <p:nvPr/>
        </p:nvCxnSpPr>
        <p:spPr>
          <a:xfrm flipV="1">
            <a:off x="6386301" y="3620104"/>
            <a:ext cx="224611" cy="1219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TextBox 28">
            <a:extLst>
              <a:ext uri="{FF2B5EF4-FFF2-40B4-BE49-F238E27FC236}">
                <a16:creationId xmlns:a16="http://schemas.microsoft.com/office/drawing/2014/main" id="{6203F928-17D2-B820-E3D7-EA4E340CDD29}"/>
              </a:ext>
            </a:extLst>
          </p:cNvPr>
          <p:cNvSpPr txBox="1"/>
          <p:nvPr/>
        </p:nvSpPr>
        <p:spPr>
          <a:xfrm>
            <a:off x="7296095" y="4690888"/>
            <a:ext cx="774015" cy="263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SNAKE</a:t>
            </a:r>
          </a:p>
        </p:txBody>
      </p:sp>
      <p:cxnSp>
        <p:nvCxnSpPr>
          <p:cNvPr id="50" name="Straight Arrow Connector 29">
            <a:extLst>
              <a:ext uri="{FF2B5EF4-FFF2-40B4-BE49-F238E27FC236}">
                <a16:creationId xmlns:a16="http://schemas.microsoft.com/office/drawing/2014/main" id="{AD468FD5-A8D6-7EB8-90DF-AF4C449D962F}"/>
              </a:ext>
            </a:extLst>
          </p:cNvPr>
          <p:cNvCxnSpPr>
            <a:cxnSpLocks/>
            <a:stCxn id="49" idx="0"/>
          </p:cNvCxnSpPr>
          <p:nvPr/>
        </p:nvCxnSpPr>
        <p:spPr>
          <a:xfrm flipH="1" flipV="1">
            <a:off x="7571029" y="3558394"/>
            <a:ext cx="112074" cy="11324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30">
            <a:extLst>
              <a:ext uri="{FF2B5EF4-FFF2-40B4-BE49-F238E27FC236}">
                <a16:creationId xmlns:a16="http://schemas.microsoft.com/office/drawing/2014/main" id="{D2B3042F-8F42-8EEE-84AC-B7DFC7D14611}"/>
              </a:ext>
            </a:extLst>
          </p:cNvPr>
          <p:cNvCxnSpPr>
            <a:cxnSpLocks/>
            <a:stCxn id="66" idx="0"/>
          </p:cNvCxnSpPr>
          <p:nvPr/>
        </p:nvCxnSpPr>
        <p:spPr>
          <a:xfrm flipV="1">
            <a:off x="8594193" y="3508186"/>
            <a:ext cx="385085" cy="11827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Box 31">
            <a:extLst>
              <a:ext uri="{FF2B5EF4-FFF2-40B4-BE49-F238E27FC236}">
                <a16:creationId xmlns:a16="http://schemas.microsoft.com/office/drawing/2014/main" id="{1BA7640C-AE28-838B-6A81-D3420B784D5C}"/>
              </a:ext>
            </a:extLst>
          </p:cNvPr>
          <p:cNvSpPr txBox="1"/>
          <p:nvPr/>
        </p:nvSpPr>
        <p:spPr>
          <a:xfrm>
            <a:off x="10253855" y="4738246"/>
            <a:ext cx="774015" cy="263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RHIC Q9</a:t>
            </a:r>
            <a:endParaRPr lang="en-US" sz="750" dirty="0">
              <a:highlight>
                <a:srgbClr val="FFFF00"/>
              </a:highlight>
            </a:endParaRPr>
          </a:p>
        </p:txBody>
      </p:sp>
      <p:cxnSp>
        <p:nvCxnSpPr>
          <p:cNvPr id="53" name="Straight Arrow Connector 32">
            <a:extLst>
              <a:ext uri="{FF2B5EF4-FFF2-40B4-BE49-F238E27FC236}">
                <a16:creationId xmlns:a16="http://schemas.microsoft.com/office/drawing/2014/main" id="{5993FB78-C896-5A54-282A-12170BC9BB53}"/>
              </a:ext>
            </a:extLst>
          </p:cNvPr>
          <p:cNvCxnSpPr>
            <a:cxnSpLocks/>
            <a:stCxn id="52" idx="0"/>
          </p:cNvCxnSpPr>
          <p:nvPr/>
        </p:nvCxnSpPr>
        <p:spPr>
          <a:xfrm flipV="1">
            <a:off x="10640863" y="3340553"/>
            <a:ext cx="534100" cy="13976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34">
            <a:extLst>
              <a:ext uri="{FF2B5EF4-FFF2-40B4-BE49-F238E27FC236}">
                <a16:creationId xmlns:a16="http://schemas.microsoft.com/office/drawing/2014/main" id="{C6D6C6FA-35AA-3620-844B-AC795864DCDF}"/>
              </a:ext>
            </a:extLst>
          </p:cNvPr>
          <p:cNvSpPr txBox="1"/>
          <p:nvPr/>
        </p:nvSpPr>
        <p:spPr>
          <a:xfrm>
            <a:off x="5203634" y="1905594"/>
            <a:ext cx="854997" cy="5299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SUPERCOND.</a:t>
            </a:r>
          </a:p>
          <a:p>
            <a:pPr algn="ctr"/>
            <a:r>
              <a:rPr lang="en-US" sz="750" dirty="0"/>
              <a:t>SPIN ROT. SOLENOID</a:t>
            </a:r>
          </a:p>
          <a:p>
            <a:pPr algn="ctr"/>
            <a:r>
              <a:rPr lang="en-US" sz="750" dirty="0">
                <a:highlight>
                  <a:srgbClr val="FFFF00"/>
                </a:highlight>
              </a:rPr>
              <a:t>NEW</a:t>
            </a:r>
          </a:p>
        </p:txBody>
      </p:sp>
      <p:cxnSp>
        <p:nvCxnSpPr>
          <p:cNvPr id="55" name="Straight Arrow Connector 35">
            <a:extLst>
              <a:ext uri="{FF2B5EF4-FFF2-40B4-BE49-F238E27FC236}">
                <a16:creationId xmlns:a16="http://schemas.microsoft.com/office/drawing/2014/main" id="{05A64B78-0AB1-D34D-B967-D520FA2611FF}"/>
              </a:ext>
            </a:extLst>
          </p:cNvPr>
          <p:cNvCxnSpPr>
            <a:cxnSpLocks/>
            <a:stCxn id="54" idx="2"/>
          </p:cNvCxnSpPr>
          <p:nvPr/>
        </p:nvCxnSpPr>
        <p:spPr>
          <a:xfrm>
            <a:off x="5631133" y="2435506"/>
            <a:ext cx="247486" cy="905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36">
            <a:extLst>
              <a:ext uri="{FF2B5EF4-FFF2-40B4-BE49-F238E27FC236}">
                <a16:creationId xmlns:a16="http://schemas.microsoft.com/office/drawing/2014/main" id="{25874A0B-24E7-EBB4-7BC7-F6CC02FFFA29}"/>
              </a:ext>
            </a:extLst>
          </p:cNvPr>
          <p:cNvSpPr txBox="1"/>
          <p:nvPr/>
        </p:nvSpPr>
        <p:spPr>
          <a:xfrm>
            <a:off x="7318761" y="1688499"/>
            <a:ext cx="799123" cy="5299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SUPERCOND.</a:t>
            </a:r>
          </a:p>
          <a:p>
            <a:pPr algn="ctr"/>
            <a:r>
              <a:rPr lang="en-US" sz="750" dirty="0"/>
              <a:t>SPIN ROT. SOLENOID</a:t>
            </a:r>
          </a:p>
          <a:p>
            <a:pPr algn="ctr"/>
            <a:r>
              <a:rPr lang="en-US" sz="750" dirty="0">
                <a:highlight>
                  <a:srgbClr val="FFFF00"/>
                </a:highlight>
              </a:rPr>
              <a:t>NEW</a:t>
            </a:r>
          </a:p>
        </p:txBody>
      </p:sp>
      <p:cxnSp>
        <p:nvCxnSpPr>
          <p:cNvPr id="57" name="Straight Arrow Connector 37">
            <a:extLst>
              <a:ext uri="{FF2B5EF4-FFF2-40B4-BE49-F238E27FC236}">
                <a16:creationId xmlns:a16="http://schemas.microsoft.com/office/drawing/2014/main" id="{E5429D9D-245E-84AF-CBC7-E11A246535E5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7718323" y="2218411"/>
            <a:ext cx="492576" cy="10183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TextBox 38">
            <a:extLst>
              <a:ext uri="{FF2B5EF4-FFF2-40B4-BE49-F238E27FC236}">
                <a16:creationId xmlns:a16="http://schemas.microsoft.com/office/drawing/2014/main" id="{92240C22-19AF-3DB2-EA12-1879D5D82C32}"/>
              </a:ext>
            </a:extLst>
          </p:cNvPr>
          <p:cNvSpPr txBox="1"/>
          <p:nvPr/>
        </p:nvSpPr>
        <p:spPr>
          <a:xfrm>
            <a:off x="6266987" y="1916695"/>
            <a:ext cx="556387" cy="3091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QUADS</a:t>
            </a:r>
          </a:p>
          <a:p>
            <a:pPr algn="ctr"/>
            <a:r>
              <a:rPr lang="en-US" sz="750" dirty="0">
                <a:highlight>
                  <a:srgbClr val="FFFF00"/>
                </a:highlight>
              </a:rPr>
              <a:t>NEW</a:t>
            </a:r>
          </a:p>
        </p:txBody>
      </p:sp>
      <p:cxnSp>
        <p:nvCxnSpPr>
          <p:cNvPr id="59" name="Straight Arrow Connector 39">
            <a:extLst>
              <a:ext uri="{FF2B5EF4-FFF2-40B4-BE49-F238E27FC236}">
                <a16:creationId xmlns:a16="http://schemas.microsoft.com/office/drawing/2014/main" id="{B03B1FCD-947F-0CCF-AB1F-D98C88F5D7E2}"/>
              </a:ext>
            </a:extLst>
          </p:cNvPr>
          <p:cNvCxnSpPr>
            <a:cxnSpLocks/>
            <a:stCxn id="58" idx="2"/>
          </p:cNvCxnSpPr>
          <p:nvPr/>
        </p:nvCxnSpPr>
        <p:spPr>
          <a:xfrm>
            <a:off x="6545180" y="2225810"/>
            <a:ext cx="542393" cy="10947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TextBox 40">
            <a:extLst>
              <a:ext uri="{FF2B5EF4-FFF2-40B4-BE49-F238E27FC236}">
                <a16:creationId xmlns:a16="http://schemas.microsoft.com/office/drawing/2014/main" id="{7A888C12-3B33-DF33-9ABE-B8ACF35E8A49}"/>
              </a:ext>
            </a:extLst>
          </p:cNvPr>
          <p:cNvSpPr txBox="1"/>
          <p:nvPr/>
        </p:nvSpPr>
        <p:spPr>
          <a:xfrm>
            <a:off x="8441965" y="1674257"/>
            <a:ext cx="751409" cy="4195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highlight>
                  <a:srgbClr val="FFFF00"/>
                </a:highlight>
              </a:rPr>
              <a:t>QFF6</a:t>
            </a:r>
          </a:p>
          <a:p>
            <a:pPr algn="ctr"/>
            <a:r>
              <a:rPr lang="en-US" sz="750" dirty="0"/>
              <a:t>APS QUAD</a:t>
            </a:r>
          </a:p>
          <a:p>
            <a:pPr algn="ctr"/>
            <a:r>
              <a:rPr lang="en-US" sz="750" dirty="0"/>
              <a:t>S=3706.9</a:t>
            </a:r>
          </a:p>
        </p:txBody>
      </p:sp>
      <p:cxnSp>
        <p:nvCxnSpPr>
          <p:cNvPr id="61" name="Straight Arrow Connector 41">
            <a:extLst>
              <a:ext uri="{FF2B5EF4-FFF2-40B4-BE49-F238E27FC236}">
                <a16:creationId xmlns:a16="http://schemas.microsoft.com/office/drawing/2014/main" id="{80771E59-237B-58B5-2518-BEEDA0113CB5}"/>
              </a:ext>
            </a:extLst>
          </p:cNvPr>
          <p:cNvCxnSpPr>
            <a:cxnSpLocks/>
            <a:stCxn id="60" idx="2"/>
          </p:cNvCxnSpPr>
          <p:nvPr/>
        </p:nvCxnSpPr>
        <p:spPr>
          <a:xfrm>
            <a:off x="8817671" y="2093772"/>
            <a:ext cx="355104" cy="11276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Box 42">
            <a:extLst>
              <a:ext uri="{FF2B5EF4-FFF2-40B4-BE49-F238E27FC236}">
                <a16:creationId xmlns:a16="http://schemas.microsoft.com/office/drawing/2014/main" id="{13CC33D5-A7C4-3679-C787-7B9C31246BFB}"/>
              </a:ext>
            </a:extLst>
          </p:cNvPr>
          <p:cNvSpPr txBox="1"/>
          <p:nvPr/>
        </p:nvSpPr>
        <p:spPr>
          <a:xfrm>
            <a:off x="8985769" y="1425447"/>
            <a:ext cx="751409" cy="4195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highlight>
                  <a:srgbClr val="FFFF00"/>
                </a:highlight>
              </a:rPr>
              <a:t>QFF5</a:t>
            </a:r>
          </a:p>
          <a:p>
            <a:pPr algn="ctr"/>
            <a:r>
              <a:rPr lang="en-US" sz="750" dirty="0"/>
              <a:t>APS QUAD</a:t>
            </a:r>
          </a:p>
          <a:p>
            <a:pPr algn="ctr"/>
            <a:r>
              <a:rPr lang="en-US" sz="750" dirty="0"/>
              <a:t>S=3701.5</a:t>
            </a:r>
          </a:p>
        </p:txBody>
      </p:sp>
      <p:cxnSp>
        <p:nvCxnSpPr>
          <p:cNvPr id="63" name="Straight Arrow Connector 43">
            <a:extLst>
              <a:ext uri="{FF2B5EF4-FFF2-40B4-BE49-F238E27FC236}">
                <a16:creationId xmlns:a16="http://schemas.microsoft.com/office/drawing/2014/main" id="{1717D947-6DF5-3A1D-02BD-F0DB88846BBF}"/>
              </a:ext>
            </a:extLst>
          </p:cNvPr>
          <p:cNvCxnSpPr>
            <a:cxnSpLocks/>
            <a:stCxn id="62" idx="2"/>
          </p:cNvCxnSpPr>
          <p:nvPr/>
        </p:nvCxnSpPr>
        <p:spPr>
          <a:xfrm>
            <a:off x="9361474" y="1844962"/>
            <a:ext cx="627793" cy="1332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44">
            <a:extLst>
              <a:ext uri="{FF2B5EF4-FFF2-40B4-BE49-F238E27FC236}">
                <a16:creationId xmlns:a16="http://schemas.microsoft.com/office/drawing/2014/main" id="{3B7C79CC-0BB7-C9B1-B51D-9B277E3CA9B1}"/>
              </a:ext>
            </a:extLst>
          </p:cNvPr>
          <p:cNvCxnSpPr>
            <a:cxnSpLocks/>
            <a:stCxn id="65" idx="2"/>
          </p:cNvCxnSpPr>
          <p:nvPr/>
        </p:nvCxnSpPr>
        <p:spPr>
          <a:xfrm flipH="1">
            <a:off x="1990700" y="2261635"/>
            <a:ext cx="420454" cy="12564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TextBox 45">
            <a:extLst>
              <a:ext uri="{FF2B5EF4-FFF2-40B4-BE49-F238E27FC236}">
                <a16:creationId xmlns:a16="http://schemas.microsoft.com/office/drawing/2014/main" id="{CC02EA18-374A-1C20-F06D-790BE0AAE696}"/>
              </a:ext>
            </a:extLst>
          </p:cNvPr>
          <p:cNvSpPr txBox="1"/>
          <p:nvPr/>
        </p:nvSpPr>
        <p:spPr>
          <a:xfrm>
            <a:off x="2140949" y="1952520"/>
            <a:ext cx="540408" cy="3091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DIPOLES </a:t>
            </a:r>
          </a:p>
          <a:p>
            <a:pPr algn="ctr"/>
            <a:r>
              <a:rPr lang="en-US" sz="750" dirty="0"/>
              <a:t>L=3.8m</a:t>
            </a:r>
          </a:p>
        </p:txBody>
      </p:sp>
      <p:sp>
        <p:nvSpPr>
          <p:cNvPr id="66" name="TextBox 46">
            <a:extLst>
              <a:ext uri="{FF2B5EF4-FFF2-40B4-BE49-F238E27FC236}">
                <a16:creationId xmlns:a16="http://schemas.microsoft.com/office/drawing/2014/main" id="{20D0F040-3ADE-93AC-4BB4-A69EF8C45FD1}"/>
              </a:ext>
            </a:extLst>
          </p:cNvPr>
          <p:cNvSpPr txBox="1"/>
          <p:nvPr/>
        </p:nvSpPr>
        <p:spPr>
          <a:xfrm>
            <a:off x="8207185" y="4690888"/>
            <a:ext cx="774015" cy="4091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RHIC Q8 </a:t>
            </a:r>
          </a:p>
          <a:p>
            <a:pPr algn="ctr"/>
            <a:r>
              <a:rPr lang="en-US" sz="750" dirty="0"/>
              <a:t>IN YO8</a:t>
            </a:r>
          </a:p>
        </p:txBody>
      </p:sp>
      <p:cxnSp>
        <p:nvCxnSpPr>
          <p:cNvPr id="67" name="Straight Arrow Connector 47">
            <a:extLst>
              <a:ext uri="{FF2B5EF4-FFF2-40B4-BE49-F238E27FC236}">
                <a16:creationId xmlns:a16="http://schemas.microsoft.com/office/drawing/2014/main" id="{4961C4BC-C201-A521-5584-094B2B21FAA9}"/>
              </a:ext>
            </a:extLst>
          </p:cNvPr>
          <p:cNvCxnSpPr>
            <a:cxnSpLocks/>
          </p:cNvCxnSpPr>
          <p:nvPr/>
        </p:nvCxnSpPr>
        <p:spPr>
          <a:xfrm flipV="1">
            <a:off x="9619622" y="3418024"/>
            <a:ext cx="420454" cy="11679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8" name="TextBox 48">
            <a:extLst>
              <a:ext uri="{FF2B5EF4-FFF2-40B4-BE49-F238E27FC236}">
                <a16:creationId xmlns:a16="http://schemas.microsoft.com/office/drawing/2014/main" id="{AECC8540-B45F-7272-8B3C-FD878EF50178}"/>
              </a:ext>
            </a:extLst>
          </p:cNvPr>
          <p:cNvSpPr txBox="1"/>
          <p:nvPr/>
        </p:nvSpPr>
        <p:spPr>
          <a:xfrm>
            <a:off x="9232615" y="4590924"/>
            <a:ext cx="774015" cy="263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RHIC D8</a:t>
            </a:r>
          </a:p>
        </p:txBody>
      </p:sp>
      <p:sp>
        <p:nvSpPr>
          <p:cNvPr id="69" name="TextBox 49">
            <a:extLst>
              <a:ext uri="{FF2B5EF4-FFF2-40B4-BE49-F238E27FC236}">
                <a16:creationId xmlns:a16="http://schemas.microsoft.com/office/drawing/2014/main" id="{B5295E86-3B1D-6B12-5165-4D0CBB9B34E9}"/>
              </a:ext>
            </a:extLst>
          </p:cNvPr>
          <p:cNvSpPr txBox="1"/>
          <p:nvPr/>
        </p:nvSpPr>
        <p:spPr>
          <a:xfrm>
            <a:off x="10915010" y="4831101"/>
            <a:ext cx="774015" cy="263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RHIC D9</a:t>
            </a:r>
            <a:endParaRPr lang="en-US" sz="750" dirty="0">
              <a:highlight>
                <a:srgbClr val="FFFF00"/>
              </a:highlight>
            </a:endParaRPr>
          </a:p>
        </p:txBody>
      </p:sp>
      <p:cxnSp>
        <p:nvCxnSpPr>
          <p:cNvPr id="70" name="Straight Arrow Connector 50">
            <a:extLst>
              <a:ext uri="{FF2B5EF4-FFF2-40B4-BE49-F238E27FC236}">
                <a16:creationId xmlns:a16="http://schemas.microsoft.com/office/drawing/2014/main" id="{59761F30-6AAE-6316-466D-08E409739418}"/>
              </a:ext>
            </a:extLst>
          </p:cNvPr>
          <p:cNvCxnSpPr>
            <a:cxnSpLocks/>
            <a:stCxn id="69" idx="0"/>
          </p:cNvCxnSpPr>
          <p:nvPr/>
        </p:nvCxnSpPr>
        <p:spPr>
          <a:xfrm flipV="1">
            <a:off x="11302018" y="3278193"/>
            <a:ext cx="452637" cy="15529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52">
            <a:extLst>
              <a:ext uri="{FF2B5EF4-FFF2-40B4-BE49-F238E27FC236}">
                <a16:creationId xmlns:a16="http://schemas.microsoft.com/office/drawing/2014/main" id="{DAC7F6E4-AA0E-356A-69BF-6ECFCB54B224}"/>
              </a:ext>
            </a:extLst>
          </p:cNvPr>
          <p:cNvCxnSpPr>
            <a:cxnSpLocks/>
            <a:stCxn id="90" idx="2"/>
          </p:cNvCxnSpPr>
          <p:nvPr/>
        </p:nvCxnSpPr>
        <p:spPr>
          <a:xfrm>
            <a:off x="10545460" y="1755827"/>
            <a:ext cx="341164" cy="1345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2" name="Group 20">
            <a:extLst>
              <a:ext uri="{FF2B5EF4-FFF2-40B4-BE49-F238E27FC236}">
                <a16:creationId xmlns:a16="http://schemas.microsoft.com/office/drawing/2014/main" id="{E791CBA5-EDE0-D545-84D0-8B684DAA7290}"/>
              </a:ext>
            </a:extLst>
          </p:cNvPr>
          <p:cNvGrpSpPr/>
          <p:nvPr/>
        </p:nvGrpSpPr>
        <p:grpSpPr>
          <a:xfrm>
            <a:off x="3603895" y="946125"/>
            <a:ext cx="1836860" cy="1081904"/>
            <a:chOff x="10855021" y="189293"/>
            <a:chExt cx="1915879" cy="1131079"/>
          </a:xfrm>
        </p:grpSpPr>
        <p:sp>
          <p:nvSpPr>
            <p:cNvPr id="73" name="TextBox 15">
              <a:extLst>
                <a:ext uri="{FF2B5EF4-FFF2-40B4-BE49-F238E27FC236}">
                  <a16:creationId xmlns:a16="http://schemas.microsoft.com/office/drawing/2014/main" id="{6A75D813-1CA3-AD93-91A8-641B181A8BE0}"/>
                </a:ext>
              </a:extLst>
            </p:cNvPr>
            <p:cNvSpPr txBox="1"/>
            <p:nvPr/>
          </p:nvSpPr>
          <p:spPr>
            <a:xfrm>
              <a:off x="10948668" y="189293"/>
              <a:ext cx="1822232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HSR</a:t>
              </a:r>
            </a:p>
            <a:p>
              <a:r>
                <a:rPr lang="en-US" sz="1350" dirty="0"/>
                <a:t>ESR</a:t>
              </a:r>
            </a:p>
            <a:p>
              <a:r>
                <a:rPr lang="en-US" sz="1350" dirty="0"/>
                <a:t>HSR INJECTION</a:t>
              </a:r>
            </a:p>
            <a:p>
              <a:r>
                <a:rPr lang="en-US" sz="1350" dirty="0"/>
                <a:t>RCS</a:t>
              </a:r>
            </a:p>
            <a:p>
              <a:endParaRPr lang="en-US" sz="1350" dirty="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15824F7-416F-2C4B-B38C-2B8E4C9C3E0F}"/>
                </a:ext>
              </a:extLst>
            </p:cNvPr>
            <p:cNvSpPr/>
            <p:nvPr/>
          </p:nvSpPr>
          <p:spPr>
            <a:xfrm>
              <a:off x="10855021" y="287807"/>
              <a:ext cx="108248" cy="104398"/>
            </a:xfrm>
            <a:prstGeom prst="rect">
              <a:avLst/>
            </a:prstGeom>
            <a:solidFill>
              <a:srgbClr val="00C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47DE006-1EFE-829F-8B60-A6D7111DC854}"/>
                </a:ext>
              </a:extLst>
            </p:cNvPr>
            <p:cNvSpPr/>
            <p:nvPr/>
          </p:nvSpPr>
          <p:spPr>
            <a:xfrm>
              <a:off x="10855021" y="492406"/>
              <a:ext cx="108248" cy="104398"/>
            </a:xfrm>
            <a:prstGeom prst="rect">
              <a:avLst/>
            </a:prstGeom>
            <a:solidFill>
              <a:srgbClr val="FEAC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ECED082-223A-8C12-C1F4-79C99BB4BA67}"/>
                </a:ext>
              </a:extLst>
            </p:cNvPr>
            <p:cNvSpPr/>
            <p:nvPr/>
          </p:nvSpPr>
          <p:spPr>
            <a:xfrm>
              <a:off x="10857084" y="705341"/>
              <a:ext cx="108248" cy="104398"/>
            </a:xfrm>
            <a:prstGeom prst="rect">
              <a:avLst/>
            </a:prstGeom>
            <a:solidFill>
              <a:srgbClr val="10F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0DFF1EB-64B1-6263-606A-37AACCDDF790}"/>
                </a:ext>
              </a:extLst>
            </p:cNvPr>
            <p:cNvSpPr/>
            <p:nvPr/>
          </p:nvSpPr>
          <p:spPr>
            <a:xfrm>
              <a:off x="10855021" y="909940"/>
              <a:ext cx="108248" cy="104398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100000">
                  <a:srgbClr val="0444FE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8" name="TextBox 54">
            <a:extLst>
              <a:ext uri="{FF2B5EF4-FFF2-40B4-BE49-F238E27FC236}">
                <a16:creationId xmlns:a16="http://schemas.microsoft.com/office/drawing/2014/main" id="{68CC3E8B-0DB9-631D-D8EF-C4E026175B79}"/>
              </a:ext>
            </a:extLst>
          </p:cNvPr>
          <p:cNvSpPr txBox="1"/>
          <p:nvPr/>
        </p:nvSpPr>
        <p:spPr>
          <a:xfrm>
            <a:off x="600214" y="1903439"/>
            <a:ext cx="510222" cy="4195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highlight>
                  <a:srgbClr val="FFFF00"/>
                </a:highlight>
              </a:rPr>
              <a:t>Q8EF</a:t>
            </a:r>
          </a:p>
          <a:p>
            <a:pPr algn="ctr"/>
            <a:r>
              <a:rPr lang="en-US" sz="750" dirty="0"/>
              <a:t>QUADS</a:t>
            </a:r>
          </a:p>
          <a:p>
            <a:pPr algn="ctr"/>
            <a:r>
              <a:rPr lang="en-US" sz="750" dirty="0"/>
              <a:t>S=3757</a:t>
            </a:r>
          </a:p>
        </p:txBody>
      </p:sp>
      <p:cxnSp>
        <p:nvCxnSpPr>
          <p:cNvPr id="79" name="Straight Arrow Connector 55">
            <a:extLst>
              <a:ext uri="{FF2B5EF4-FFF2-40B4-BE49-F238E27FC236}">
                <a16:creationId xmlns:a16="http://schemas.microsoft.com/office/drawing/2014/main" id="{65D874DF-55FA-E868-CA47-927CACD029EE}"/>
              </a:ext>
            </a:extLst>
          </p:cNvPr>
          <p:cNvCxnSpPr>
            <a:cxnSpLocks/>
            <a:stCxn id="78" idx="2"/>
          </p:cNvCxnSpPr>
          <p:nvPr/>
        </p:nvCxnSpPr>
        <p:spPr>
          <a:xfrm flipH="1">
            <a:off x="436590" y="2322953"/>
            <a:ext cx="418735" cy="11584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69">
            <a:extLst>
              <a:ext uri="{FF2B5EF4-FFF2-40B4-BE49-F238E27FC236}">
                <a16:creationId xmlns:a16="http://schemas.microsoft.com/office/drawing/2014/main" id="{29602A9B-27AB-DA96-BD66-0B56AE259C0F}"/>
              </a:ext>
            </a:extLst>
          </p:cNvPr>
          <p:cNvCxnSpPr>
            <a:cxnSpLocks/>
          </p:cNvCxnSpPr>
          <p:nvPr/>
        </p:nvCxnSpPr>
        <p:spPr>
          <a:xfrm flipH="1">
            <a:off x="1417217" y="2377607"/>
            <a:ext cx="547091" cy="10755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1" name="TextBox 70">
            <a:extLst>
              <a:ext uri="{FF2B5EF4-FFF2-40B4-BE49-F238E27FC236}">
                <a16:creationId xmlns:a16="http://schemas.microsoft.com/office/drawing/2014/main" id="{BBA14EB5-2D65-D15D-6D32-248876D84551}"/>
              </a:ext>
            </a:extLst>
          </p:cNvPr>
          <p:cNvSpPr txBox="1"/>
          <p:nvPr/>
        </p:nvSpPr>
        <p:spPr>
          <a:xfrm>
            <a:off x="1719800" y="1958092"/>
            <a:ext cx="510222" cy="419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highlight>
                  <a:srgbClr val="FFFF00"/>
                </a:highlight>
              </a:rPr>
              <a:t>Q9EF</a:t>
            </a:r>
          </a:p>
          <a:p>
            <a:pPr algn="ctr"/>
            <a:r>
              <a:rPr lang="en-US" sz="750" dirty="0"/>
              <a:t>QUADS</a:t>
            </a:r>
          </a:p>
          <a:p>
            <a:pPr algn="ctr"/>
            <a:r>
              <a:rPr lang="en-US" sz="750" dirty="0"/>
              <a:t>S=3751</a:t>
            </a:r>
          </a:p>
        </p:txBody>
      </p:sp>
      <p:sp>
        <p:nvSpPr>
          <p:cNvPr id="82" name="TextBox 71">
            <a:extLst>
              <a:ext uri="{FF2B5EF4-FFF2-40B4-BE49-F238E27FC236}">
                <a16:creationId xmlns:a16="http://schemas.microsoft.com/office/drawing/2014/main" id="{1E96AC62-344F-32D3-CBEF-165B69CDA65D}"/>
              </a:ext>
            </a:extLst>
          </p:cNvPr>
          <p:cNvSpPr txBox="1"/>
          <p:nvPr/>
        </p:nvSpPr>
        <p:spPr>
          <a:xfrm>
            <a:off x="1326688" y="1947203"/>
            <a:ext cx="524206" cy="419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highlight>
                  <a:srgbClr val="FFFF00"/>
                </a:highlight>
              </a:rPr>
              <a:t>SQ9EF</a:t>
            </a:r>
          </a:p>
          <a:p>
            <a:pPr algn="ctr"/>
            <a:r>
              <a:rPr lang="en-US" sz="750" dirty="0"/>
              <a:t>QUADS</a:t>
            </a:r>
          </a:p>
          <a:p>
            <a:pPr algn="ctr"/>
            <a:r>
              <a:rPr lang="en-US" sz="750" dirty="0"/>
              <a:t>S=3751</a:t>
            </a:r>
          </a:p>
        </p:txBody>
      </p:sp>
      <p:cxnSp>
        <p:nvCxnSpPr>
          <p:cNvPr id="83" name="Straight Arrow Connector 72">
            <a:extLst>
              <a:ext uri="{FF2B5EF4-FFF2-40B4-BE49-F238E27FC236}">
                <a16:creationId xmlns:a16="http://schemas.microsoft.com/office/drawing/2014/main" id="{823045F7-08B5-8EBD-9D3B-3E36ED9361DE}"/>
              </a:ext>
            </a:extLst>
          </p:cNvPr>
          <p:cNvCxnSpPr>
            <a:cxnSpLocks/>
            <a:stCxn id="82" idx="2"/>
          </p:cNvCxnSpPr>
          <p:nvPr/>
        </p:nvCxnSpPr>
        <p:spPr>
          <a:xfrm flipH="1">
            <a:off x="1244933" y="2366717"/>
            <a:ext cx="343858" cy="11146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4D1B003-8460-76E1-EFC0-0E2E4AC975C1}"/>
              </a:ext>
            </a:extLst>
          </p:cNvPr>
          <p:cNvCxnSpPr>
            <a:cxnSpLocks/>
            <a:stCxn id="85" idx="2"/>
          </p:cNvCxnSpPr>
          <p:nvPr/>
        </p:nvCxnSpPr>
        <p:spPr>
          <a:xfrm>
            <a:off x="3295030" y="2370106"/>
            <a:ext cx="24270" cy="11051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CB2D10A4-C70E-A019-CD86-6DA4F925BFBC}"/>
              </a:ext>
            </a:extLst>
          </p:cNvPr>
          <p:cNvSpPr txBox="1"/>
          <p:nvPr/>
        </p:nvSpPr>
        <p:spPr>
          <a:xfrm>
            <a:off x="3039919" y="1950592"/>
            <a:ext cx="510222" cy="4195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highlight>
                  <a:srgbClr val="FFFF00"/>
                </a:highlight>
              </a:rPr>
              <a:t>Q11EF</a:t>
            </a:r>
          </a:p>
          <a:p>
            <a:pPr algn="ctr"/>
            <a:r>
              <a:rPr lang="en-US" sz="750" dirty="0"/>
              <a:t>QUADS</a:t>
            </a:r>
          </a:p>
          <a:p>
            <a:pPr algn="ctr"/>
            <a:r>
              <a:rPr lang="en-US" sz="750" dirty="0"/>
              <a:t>S=3739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9441B2-9D60-0B16-061E-CDE9957C81FF}"/>
              </a:ext>
            </a:extLst>
          </p:cNvPr>
          <p:cNvSpPr txBox="1"/>
          <p:nvPr/>
        </p:nvSpPr>
        <p:spPr>
          <a:xfrm>
            <a:off x="2557519" y="1928511"/>
            <a:ext cx="524206" cy="4195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highlight>
                  <a:srgbClr val="FFFF00"/>
                </a:highlight>
              </a:rPr>
              <a:t>Q10EF</a:t>
            </a:r>
          </a:p>
          <a:p>
            <a:pPr algn="ctr"/>
            <a:r>
              <a:rPr lang="en-US" sz="750" dirty="0"/>
              <a:t>QUADS</a:t>
            </a:r>
          </a:p>
          <a:p>
            <a:pPr algn="ctr"/>
            <a:r>
              <a:rPr lang="en-US" sz="750" dirty="0"/>
              <a:t>S=3745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922E925-D073-78A0-2BDB-9EC19C655338}"/>
              </a:ext>
            </a:extLst>
          </p:cNvPr>
          <p:cNvCxnSpPr>
            <a:cxnSpLocks/>
            <a:stCxn id="86" idx="2"/>
          </p:cNvCxnSpPr>
          <p:nvPr/>
        </p:nvCxnSpPr>
        <p:spPr>
          <a:xfrm flipH="1">
            <a:off x="2380373" y="2348025"/>
            <a:ext cx="439249" cy="11266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94">
            <a:extLst>
              <a:ext uri="{FF2B5EF4-FFF2-40B4-BE49-F238E27FC236}">
                <a16:creationId xmlns:a16="http://schemas.microsoft.com/office/drawing/2014/main" id="{3D8BC95F-95DF-5CF7-70A0-E8827B04309E}"/>
              </a:ext>
            </a:extLst>
          </p:cNvPr>
          <p:cNvCxnSpPr>
            <a:cxnSpLocks/>
            <a:stCxn id="89" idx="2"/>
          </p:cNvCxnSpPr>
          <p:nvPr/>
        </p:nvCxnSpPr>
        <p:spPr>
          <a:xfrm>
            <a:off x="4751392" y="2354007"/>
            <a:ext cx="465082" cy="1073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9" name="TextBox 95">
            <a:extLst>
              <a:ext uri="{FF2B5EF4-FFF2-40B4-BE49-F238E27FC236}">
                <a16:creationId xmlns:a16="http://schemas.microsoft.com/office/drawing/2014/main" id="{B8F17309-0370-F0E3-A59E-619081BFF56A}"/>
              </a:ext>
            </a:extLst>
          </p:cNvPr>
          <p:cNvSpPr txBox="1"/>
          <p:nvPr/>
        </p:nvSpPr>
        <p:spPr>
          <a:xfrm>
            <a:off x="4496281" y="1934493"/>
            <a:ext cx="510222" cy="4195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highlight>
                  <a:srgbClr val="FFFF00"/>
                </a:highlight>
              </a:rPr>
              <a:t>Q12EF</a:t>
            </a:r>
          </a:p>
          <a:p>
            <a:pPr algn="ctr"/>
            <a:r>
              <a:rPr lang="en-US" sz="750" dirty="0"/>
              <a:t>QUADS</a:t>
            </a:r>
          </a:p>
          <a:p>
            <a:pPr algn="ctr"/>
            <a:r>
              <a:rPr lang="en-US" sz="750" dirty="0"/>
              <a:t>S=3732</a:t>
            </a:r>
          </a:p>
        </p:txBody>
      </p:sp>
      <p:sp>
        <p:nvSpPr>
          <p:cNvPr id="90" name="TextBox 119">
            <a:extLst>
              <a:ext uri="{FF2B5EF4-FFF2-40B4-BE49-F238E27FC236}">
                <a16:creationId xmlns:a16="http://schemas.microsoft.com/office/drawing/2014/main" id="{1D995CBE-83DB-C19E-2247-3A30470240F4}"/>
              </a:ext>
            </a:extLst>
          </p:cNvPr>
          <p:cNvSpPr txBox="1"/>
          <p:nvPr/>
        </p:nvSpPr>
        <p:spPr>
          <a:xfrm>
            <a:off x="10169755" y="1336313"/>
            <a:ext cx="751409" cy="4195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highlight>
                  <a:srgbClr val="FFFF00"/>
                </a:highlight>
              </a:rPr>
              <a:t>QFF4</a:t>
            </a:r>
          </a:p>
          <a:p>
            <a:pPr algn="ctr"/>
            <a:r>
              <a:rPr lang="en-US" sz="750" dirty="0"/>
              <a:t>APS QUAD</a:t>
            </a:r>
          </a:p>
          <a:p>
            <a:pPr algn="ctr"/>
            <a:r>
              <a:rPr lang="en-US" sz="750" dirty="0"/>
              <a:t>S=3696</a:t>
            </a:r>
          </a:p>
        </p:txBody>
      </p:sp>
      <p:cxnSp>
        <p:nvCxnSpPr>
          <p:cNvPr id="91" name="Straight Arrow Connector 121">
            <a:extLst>
              <a:ext uri="{FF2B5EF4-FFF2-40B4-BE49-F238E27FC236}">
                <a16:creationId xmlns:a16="http://schemas.microsoft.com/office/drawing/2014/main" id="{796F4F9E-3F2A-4552-7B1F-7F680DD5AD96}"/>
              </a:ext>
            </a:extLst>
          </p:cNvPr>
          <p:cNvCxnSpPr>
            <a:cxnSpLocks/>
            <a:stCxn id="92" idx="2"/>
          </p:cNvCxnSpPr>
          <p:nvPr/>
        </p:nvCxnSpPr>
        <p:spPr>
          <a:xfrm>
            <a:off x="11069963" y="1958092"/>
            <a:ext cx="712079" cy="11006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2" name="TextBox 122">
            <a:extLst>
              <a:ext uri="{FF2B5EF4-FFF2-40B4-BE49-F238E27FC236}">
                <a16:creationId xmlns:a16="http://schemas.microsoft.com/office/drawing/2014/main" id="{5BC88B25-8E3E-997F-65D1-DDEB143F00A2}"/>
              </a:ext>
            </a:extLst>
          </p:cNvPr>
          <p:cNvSpPr txBox="1"/>
          <p:nvPr/>
        </p:nvSpPr>
        <p:spPr>
          <a:xfrm>
            <a:off x="10787632" y="1648978"/>
            <a:ext cx="564662" cy="3091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highlight>
                  <a:srgbClr val="FFFF00"/>
                </a:highlight>
              </a:rPr>
              <a:t>QFF3</a:t>
            </a:r>
          </a:p>
          <a:p>
            <a:pPr algn="ctr"/>
            <a:r>
              <a:rPr lang="en-US" sz="750" dirty="0"/>
              <a:t>S=3690</a:t>
            </a:r>
          </a:p>
        </p:txBody>
      </p:sp>
      <p:grpSp>
        <p:nvGrpSpPr>
          <p:cNvPr id="93" name="Group 110">
            <a:extLst>
              <a:ext uri="{FF2B5EF4-FFF2-40B4-BE49-F238E27FC236}">
                <a16:creationId xmlns:a16="http://schemas.microsoft.com/office/drawing/2014/main" id="{017E39C0-C439-C7C8-3E1A-4D57A469FA94}"/>
              </a:ext>
            </a:extLst>
          </p:cNvPr>
          <p:cNvGrpSpPr/>
          <p:nvPr/>
        </p:nvGrpSpPr>
        <p:grpSpPr>
          <a:xfrm>
            <a:off x="506130" y="800629"/>
            <a:ext cx="660438" cy="353275"/>
            <a:chOff x="1627632" y="707136"/>
            <a:chExt cx="688848" cy="369332"/>
          </a:xfrm>
        </p:grpSpPr>
        <p:cxnSp>
          <p:nvCxnSpPr>
            <p:cNvPr id="94" name="Straight Arrow Connector 111">
              <a:extLst>
                <a:ext uri="{FF2B5EF4-FFF2-40B4-BE49-F238E27FC236}">
                  <a16:creationId xmlns:a16="http://schemas.microsoft.com/office/drawing/2014/main" id="{D8436F42-5EF4-CD80-9151-69420CBBD4CE}"/>
                </a:ext>
              </a:extLst>
            </p:cNvPr>
            <p:cNvCxnSpPr/>
            <p:nvPr/>
          </p:nvCxnSpPr>
          <p:spPr>
            <a:xfrm flipH="1">
              <a:off x="1627632" y="1005840"/>
              <a:ext cx="621792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112">
              <a:extLst>
                <a:ext uri="{FF2B5EF4-FFF2-40B4-BE49-F238E27FC236}">
                  <a16:creationId xmlns:a16="http://schemas.microsoft.com/office/drawing/2014/main" id="{5222496D-F0BF-4DE5-AA31-B3E2CB64CE12}"/>
                </a:ext>
              </a:extLst>
            </p:cNvPr>
            <p:cNvSpPr txBox="1"/>
            <p:nvPr/>
          </p:nvSpPr>
          <p:spPr>
            <a:xfrm>
              <a:off x="1737360" y="707136"/>
              <a:ext cx="579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IP6</a:t>
              </a:r>
            </a:p>
          </p:txBody>
        </p:sp>
      </p:grpSp>
      <p:sp>
        <p:nvSpPr>
          <p:cNvPr id="96" name="TextBox 65">
            <a:extLst>
              <a:ext uri="{FF2B5EF4-FFF2-40B4-BE49-F238E27FC236}">
                <a16:creationId xmlns:a16="http://schemas.microsoft.com/office/drawing/2014/main" id="{2C0C2943-7705-7762-EEEA-A971BA642F9B}"/>
              </a:ext>
            </a:extLst>
          </p:cNvPr>
          <p:cNvSpPr txBox="1"/>
          <p:nvPr/>
        </p:nvSpPr>
        <p:spPr>
          <a:xfrm>
            <a:off x="5365379" y="4850679"/>
            <a:ext cx="751409" cy="4195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Helium-II</a:t>
            </a:r>
          </a:p>
          <a:p>
            <a:pPr algn="ctr"/>
            <a:r>
              <a:rPr lang="en-US" sz="750" dirty="0"/>
              <a:t>interface can</a:t>
            </a:r>
          </a:p>
          <a:p>
            <a:pPr algn="ctr"/>
            <a:r>
              <a:rPr lang="en-US" sz="750" dirty="0">
                <a:highlight>
                  <a:srgbClr val="FFFF00"/>
                </a:highlight>
              </a:rPr>
              <a:t>NEW</a:t>
            </a:r>
          </a:p>
        </p:txBody>
      </p:sp>
      <p:cxnSp>
        <p:nvCxnSpPr>
          <p:cNvPr id="97" name="Straight Arrow Connector 66">
            <a:extLst>
              <a:ext uri="{FF2B5EF4-FFF2-40B4-BE49-F238E27FC236}">
                <a16:creationId xmlns:a16="http://schemas.microsoft.com/office/drawing/2014/main" id="{62887A0E-AC7F-F52C-EB66-D123824DC510}"/>
              </a:ext>
            </a:extLst>
          </p:cNvPr>
          <p:cNvCxnSpPr>
            <a:cxnSpLocks/>
            <a:stCxn id="96" idx="0"/>
          </p:cNvCxnSpPr>
          <p:nvPr/>
        </p:nvCxnSpPr>
        <p:spPr>
          <a:xfrm flipV="1">
            <a:off x="5741085" y="3630879"/>
            <a:ext cx="173264" cy="1219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" name="TextBox 68">
            <a:extLst>
              <a:ext uri="{FF2B5EF4-FFF2-40B4-BE49-F238E27FC236}">
                <a16:creationId xmlns:a16="http://schemas.microsoft.com/office/drawing/2014/main" id="{822EB167-F388-E54A-D05E-32BDC2718A71}"/>
              </a:ext>
            </a:extLst>
          </p:cNvPr>
          <p:cNvSpPr txBox="1"/>
          <p:nvPr/>
        </p:nvSpPr>
        <p:spPr>
          <a:xfrm>
            <a:off x="7975900" y="1952520"/>
            <a:ext cx="751409" cy="4195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/>
              <a:t>Helium-II</a:t>
            </a:r>
          </a:p>
          <a:p>
            <a:pPr algn="ctr"/>
            <a:r>
              <a:rPr lang="en-US" sz="750" dirty="0"/>
              <a:t>interface can</a:t>
            </a:r>
          </a:p>
          <a:p>
            <a:pPr algn="ctr"/>
            <a:r>
              <a:rPr lang="en-US" sz="750" dirty="0">
                <a:highlight>
                  <a:srgbClr val="FFFF00"/>
                </a:highlight>
              </a:rPr>
              <a:t>NEW</a:t>
            </a:r>
          </a:p>
        </p:txBody>
      </p:sp>
      <p:cxnSp>
        <p:nvCxnSpPr>
          <p:cNvPr id="99" name="Straight Arrow Connector 73">
            <a:extLst>
              <a:ext uri="{FF2B5EF4-FFF2-40B4-BE49-F238E27FC236}">
                <a16:creationId xmlns:a16="http://schemas.microsoft.com/office/drawing/2014/main" id="{59794B74-1724-5CC9-EA7B-B1ED3ECE13A4}"/>
              </a:ext>
            </a:extLst>
          </p:cNvPr>
          <p:cNvCxnSpPr>
            <a:cxnSpLocks/>
            <a:stCxn id="98" idx="2"/>
          </p:cNvCxnSpPr>
          <p:nvPr/>
        </p:nvCxnSpPr>
        <p:spPr>
          <a:xfrm>
            <a:off x="8351606" y="2372034"/>
            <a:ext cx="198855" cy="6867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0" name="ZoneTexte 99"/>
          <p:cNvSpPr txBox="1"/>
          <p:nvPr/>
        </p:nvSpPr>
        <p:spPr>
          <a:xfrm>
            <a:off x="10228511" y="5467747"/>
            <a:ext cx="1609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Credits</a:t>
            </a:r>
            <a:r>
              <a:rPr lang="fr-FR" sz="1400" i="1" dirty="0" smtClean="0"/>
              <a:t>: A. </a:t>
            </a:r>
            <a:r>
              <a:rPr lang="fr-FR" sz="1400" i="1" dirty="0" err="1" smtClean="0"/>
              <a:t>Dress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68766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How the Spin </a:t>
            </a:r>
            <a:r>
              <a:rPr lang="fr-FR" dirty="0" err="1" smtClean="0">
                <a:solidFill>
                  <a:schemeClr val="tx2"/>
                </a:solidFill>
              </a:rPr>
              <a:t>Rotators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work</a:t>
            </a:r>
            <a:r>
              <a:rPr lang="fr-FR" dirty="0" smtClean="0">
                <a:solidFill>
                  <a:schemeClr val="tx2"/>
                </a:solidFill>
              </a:rPr>
              <a:t>?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578" y="2118552"/>
            <a:ext cx="5904959" cy="29369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4021" y="5637754"/>
            <a:ext cx="2856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G = a </a:t>
            </a:r>
            <a:r>
              <a:rPr lang="fr-FR" sz="1200" i="1" dirty="0" smtClean="0">
                <a:sym typeface="Wingdings" panose="05000000000000000000" pitchFamily="2" charset="2"/>
              </a:rPr>
              <a:t>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anomalous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magnetic</a:t>
            </a:r>
            <a:r>
              <a:rPr lang="fr-FR" sz="1200" i="1" dirty="0" smtClean="0"/>
              <a:t> moment</a:t>
            </a:r>
            <a:endParaRPr lang="en-US" sz="1200" i="1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93266" y="2302011"/>
            <a:ext cx="1624222" cy="7234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311317" y="2380025"/>
            <a:ext cx="1067211" cy="4921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12" name="Oval 11"/>
          <p:cNvSpPr/>
          <p:nvPr/>
        </p:nvSpPr>
        <p:spPr>
          <a:xfrm>
            <a:off x="7590511" y="4426828"/>
            <a:ext cx="490558" cy="30610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954010" y="2207003"/>
            <a:ext cx="0" cy="257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37211" y="1972289"/>
            <a:ext cx="744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dipoles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578782" y="1972288"/>
            <a:ext cx="835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solenoid</a:t>
            </a:r>
            <a:endParaRPr lang="en-US" sz="12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067506" y="2207003"/>
            <a:ext cx="0" cy="285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52253" y="1979428"/>
            <a:ext cx="77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cavities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638849" y="1138333"/>
            <a:ext cx="5317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Spin </a:t>
            </a:r>
            <a:r>
              <a:rPr lang="fr-FR" b="1" dirty="0" err="1" smtClean="0"/>
              <a:t>evolution</a:t>
            </a:r>
            <a:r>
              <a:rPr lang="fr-FR" b="1" dirty="0" smtClean="0"/>
              <a:t> in an </a:t>
            </a:r>
            <a:r>
              <a:rPr lang="fr-FR" b="1" dirty="0" err="1" smtClean="0"/>
              <a:t>electro-magnetic</a:t>
            </a:r>
            <a:r>
              <a:rPr lang="fr-FR" b="1" dirty="0" smtClean="0"/>
              <a:t> </a:t>
            </a:r>
            <a:r>
              <a:rPr lang="fr-FR" b="1" dirty="0" err="1" smtClean="0"/>
              <a:t>field</a:t>
            </a:r>
            <a:r>
              <a:rPr lang="fr-FR" b="1" dirty="0" smtClean="0"/>
              <a:t>: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780072" y="5038172"/>
            <a:ext cx="2601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/>
              <a:t>From</a:t>
            </a:r>
            <a:r>
              <a:rPr lang="fr-FR" sz="1200" i="1" dirty="0"/>
              <a:t> D. Marx Spin-</a:t>
            </a:r>
            <a:r>
              <a:rPr lang="fr-FR" sz="1200" i="1" dirty="0" err="1"/>
              <a:t>Rotators</a:t>
            </a:r>
            <a:r>
              <a:rPr lang="fr-FR" sz="1200" i="1" dirty="0"/>
              <a:t> </a:t>
            </a:r>
            <a:r>
              <a:rPr lang="fr-FR" sz="1200" i="1" dirty="0" err="1"/>
              <a:t>Lattice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3959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How the Spin </a:t>
            </a:r>
            <a:r>
              <a:rPr lang="fr-FR" dirty="0" err="1">
                <a:solidFill>
                  <a:schemeClr val="tx2"/>
                </a:solidFill>
              </a:rPr>
              <a:t>Rotators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work</a:t>
            </a:r>
            <a:r>
              <a:rPr lang="fr-FR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6887" y="3613902"/>
            <a:ext cx="2601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/>
              <a:t>From</a:t>
            </a:r>
            <a:r>
              <a:rPr lang="fr-FR" sz="1200" i="1" dirty="0"/>
              <a:t> D. Marx Spin-</a:t>
            </a:r>
            <a:r>
              <a:rPr lang="fr-FR" sz="1200" i="1" dirty="0" err="1"/>
              <a:t>Rotators</a:t>
            </a:r>
            <a:r>
              <a:rPr lang="fr-FR" sz="1200" i="1" dirty="0"/>
              <a:t> </a:t>
            </a:r>
            <a:r>
              <a:rPr lang="fr-FR" sz="1200" i="1" dirty="0" err="1"/>
              <a:t>Lattice</a:t>
            </a:r>
            <a:endParaRPr lang="en-US" sz="12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17" y="1701412"/>
            <a:ext cx="4807117" cy="18388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9152" y="4193367"/>
            <a:ext cx="2175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CEA </a:t>
            </a:r>
            <a:r>
              <a:rPr lang="fr-FR" b="1" dirty="0" smtClean="0"/>
              <a:t>Proposition :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64418" y="4843563"/>
                <a:ext cx="4959306" cy="1022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𝐿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𝐹𝑜𝑀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𝑏𝑒𝑎𝑚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4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brk m:alnAt="24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𝑟𝑦𝑜</m:t>
                              </m:r>
                            </m:sub>
                          </m:sSub>
                          <m:r>
                            <m:rPr>
                              <m:brk m:alnAt="24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𝑐𝑟𝑦𝑜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  <m:e>
                          <m:nary>
                            <m:naryPr>
                              <m:chr m:val="∬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𝑒𝑎𝑚</m:t>
                                  </m:r>
                                </m:sub>
                              </m:sSub>
                            </m:sub>
                            <m:sup>
                              <m:r>
                                <m:rPr>
                                  <m:brk m:alnAt="23"/>
                                </m:rPr>
                                <a:rPr lang="fr-FR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𝑒𝑎𝑚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𝑑𝑆</m:t>
                              </m:r>
                            </m:e>
                          </m:nary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418" y="4843563"/>
                <a:ext cx="4959306" cy="10222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192504" y="3445931"/>
                <a:ext cx="4303500" cy="41549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sz="700" dirty="0" smtClean="0"/>
                  <a:t>What</a:t>
                </a:r>
                <a:r>
                  <a:rPr lang="fr-FR" sz="700" dirty="0"/>
                  <a:t> </a:t>
                </a:r>
                <a:r>
                  <a:rPr lang="fr-FR" sz="700" dirty="0" err="1"/>
                  <a:t>is</a:t>
                </a:r>
                <a:r>
                  <a:rPr lang="fr-FR" sz="700" dirty="0"/>
                  <a:t> </a:t>
                </a:r>
                <a:r>
                  <a:rPr lang="fr-FR" sz="700" dirty="0" err="1"/>
                  <a:t>it</a:t>
                </a:r>
                <a:r>
                  <a:rPr lang="fr-FR" sz="700" dirty="0"/>
                  <a:t>?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7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700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fr-FR" sz="700" b="0" i="1" smtClean="0">
                        <a:latin typeface="Cambria Math" panose="02040503050406030204" pitchFamily="18" charset="0"/>
                      </a:rPr>
                      <m:t>𝑎𝑛𝑜𝑚𝑎𝑙𝑜𝑢𝑠</m:t>
                    </m:r>
                    <m:r>
                      <a:rPr lang="fr-FR" sz="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700" b="0" i="1" smtClean="0">
                        <a:latin typeface="Cambria Math" panose="02040503050406030204" pitchFamily="18" charset="0"/>
                      </a:rPr>
                      <m:t>𝑚𝑎𝑔𝑛𝑒𝑡𝑖𝑐</m:t>
                    </m:r>
                    <m:r>
                      <a:rPr lang="fr-FR" sz="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700" b="0" i="1" smtClean="0">
                        <a:latin typeface="Cambria Math" panose="02040503050406030204" pitchFamily="18" charset="0"/>
                      </a:rPr>
                      <m:t>𝑚𝑜𝑚𝑒𝑛𝑡</m:t>
                    </m:r>
                    <m:r>
                      <a:rPr lang="fr-FR" sz="7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700" b="0" i="1" dirty="0" smtClean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sz="7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fr-FR" sz="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fr-FR" sz="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fr-FR" sz="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𝑚𝑎𝑔𝑛𝑒𝑡𝑖𝑐</m:t>
                    </m:r>
                    <m:r>
                      <a:rPr lang="fr-FR" sz="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𝑟𝑖𝑔𝑖𝑑𝑖𝑡𝑦</m:t>
                    </m:r>
                    <m:r>
                      <a:rPr lang="fr-FR" sz="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=3.3356∙</m:t>
                    </m:r>
                    <m:r>
                      <a:rPr lang="fr-FR" sz="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𝑚𝑜𝑚𝑒𝑛𝑡𝑢𝑚</m:t>
                    </m:r>
                    <m:r>
                      <a:rPr lang="fr-FR" sz="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[</m:t>
                    </m:r>
                    <m:r>
                      <a:rPr lang="fr-FR" sz="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𝐺𝑒𝑉</m:t>
                    </m:r>
                    <m:r>
                      <a:rPr lang="fr-FR" sz="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fr-FR" sz="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fr-FR" sz="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FR" sz="700" dirty="0" smtClean="0"/>
                  <a:t> </a:t>
                </a:r>
                <a:endParaRPr lang="en-US" sz="7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504" y="3445931"/>
                <a:ext cx="4303500" cy="415498"/>
              </a:xfrm>
              <a:prstGeom prst="rect">
                <a:avLst/>
              </a:prstGeom>
              <a:blipFill>
                <a:blip r:embed="rId4"/>
                <a:stretch>
                  <a:fillRect b="-14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679283" y="1155302"/>
            <a:ext cx="464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BNL </a:t>
            </a:r>
            <a:r>
              <a:rPr lang="fr-FR" b="1" dirty="0" err="1" smtClean="0"/>
              <a:t>method</a:t>
            </a:r>
            <a:r>
              <a:rPr lang="fr-FR" b="1" dirty="0" smtClean="0"/>
              <a:t> for </a:t>
            </a:r>
            <a:r>
              <a:rPr lang="fr-FR" b="1" dirty="0" err="1" smtClean="0"/>
              <a:t>lattice</a:t>
            </a:r>
            <a:r>
              <a:rPr lang="fr-FR" b="1" dirty="0" smtClean="0"/>
              <a:t> computations </a:t>
            </a:r>
            <a:r>
              <a:rPr lang="fr-FR" b="1" dirty="0"/>
              <a:t>:</a:t>
            </a:r>
            <a:endParaRPr lang="en-US" b="1" dirty="0"/>
          </a:p>
        </p:txBody>
      </p:sp>
      <p:pic>
        <p:nvPicPr>
          <p:cNvPr id="13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564" y="1518911"/>
            <a:ext cx="1361195" cy="4746270"/>
          </a:xfrm>
          <a:prstGeom prst="rect">
            <a:avLst/>
          </a:prstGeom>
        </p:spPr>
      </p:pic>
      <p:sp>
        <p:nvSpPr>
          <p:cNvPr id="14" name="ZoneTexte 11"/>
          <p:cNvSpPr txBox="1"/>
          <p:nvPr/>
        </p:nvSpPr>
        <p:spPr>
          <a:xfrm>
            <a:off x="7266571" y="3921647"/>
            <a:ext cx="70683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 smtClean="0"/>
              <a:t>Z (mm)</a:t>
            </a:r>
            <a:endParaRPr lang="en-GB" sz="800" dirty="0"/>
          </a:p>
        </p:txBody>
      </p:sp>
      <p:sp>
        <p:nvSpPr>
          <p:cNvPr id="15" name="ZoneTexte 12"/>
          <p:cNvSpPr txBox="1"/>
          <p:nvPr/>
        </p:nvSpPr>
        <p:spPr>
          <a:xfrm>
            <a:off x="8333119" y="6126681"/>
            <a:ext cx="84538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/>
              <a:t>r</a:t>
            </a:r>
            <a:r>
              <a:rPr lang="en-GB" sz="800" dirty="0" smtClean="0"/>
              <a:t> (mm)</a:t>
            </a:r>
            <a:endParaRPr lang="en-GB" sz="800" dirty="0"/>
          </a:p>
        </p:txBody>
      </p:sp>
      <p:sp>
        <p:nvSpPr>
          <p:cNvPr id="4" name="TextBox 3"/>
          <p:cNvSpPr txBox="1"/>
          <p:nvPr/>
        </p:nvSpPr>
        <p:spPr>
          <a:xfrm>
            <a:off x="8300587" y="96857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BNL</a:t>
            </a:r>
            <a:endParaRPr lang="en-US" b="1" dirty="0"/>
          </a:p>
        </p:txBody>
      </p:sp>
      <p:cxnSp>
        <p:nvCxnSpPr>
          <p:cNvPr id="16" name="Connecteur droit 17"/>
          <p:cNvCxnSpPr/>
          <p:nvPr/>
        </p:nvCxnSpPr>
        <p:spPr>
          <a:xfrm>
            <a:off x="7442154" y="1771459"/>
            <a:ext cx="97674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423072" y="1507151"/>
            <a:ext cx="5196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2750</a:t>
            </a:r>
            <a:endParaRPr lang="en-US" sz="1100" dirty="0"/>
          </a:p>
        </p:txBody>
      </p:sp>
      <p:pic>
        <p:nvPicPr>
          <p:cNvPr id="19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0323" y="1518911"/>
            <a:ext cx="1361195" cy="47462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731730" y="968801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CEA</a:t>
            </a:r>
            <a:endParaRPr lang="en-US" b="1" dirty="0"/>
          </a:p>
        </p:txBody>
      </p:sp>
      <p:cxnSp>
        <p:nvCxnSpPr>
          <p:cNvPr id="21" name="Connecteur droit 17"/>
          <p:cNvCxnSpPr/>
          <p:nvPr/>
        </p:nvCxnSpPr>
        <p:spPr>
          <a:xfrm>
            <a:off x="9880160" y="1606144"/>
            <a:ext cx="97674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961359" y="1338258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2825</a:t>
            </a:r>
            <a:endParaRPr lang="en-US" sz="1100" dirty="0"/>
          </a:p>
        </p:txBody>
      </p:sp>
      <p:sp>
        <p:nvSpPr>
          <p:cNvPr id="23" name="Oval 22"/>
          <p:cNvSpPr/>
          <p:nvPr/>
        </p:nvSpPr>
        <p:spPr>
          <a:xfrm>
            <a:off x="8214102" y="5912604"/>
            <a:ext cx="100739" cy="10073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8000977" y="5685974"/>
            <a:ext cx="332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B</a:t>
            </a:r>
            <a:r>
              <a:rPr lang="fr-FR" sz="1200" baseline="-25000" dirty="0" smtClean="0"/>
              <a:t>s</a:t>
            </a:r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10510408" y="1599868"/>
            <a:ext cx="86021" cy="4379594"/>
          </a:xfrm>
          <a:prstGeom prst="rect">
            <a:avLst/>
          </a:prstGeom>
          <a:gradFill>
            <a:gsLst>
              <a:gs pos="0">
                <a:srgbClr val="C00000"/>
              </a:gs>
              <a:gs pos="12000">
                <a:srgbClr val="FF0000"/>
              </a:gs>
              <a:gs pos="55203">
                <a:srgbClr val="92D050"/>
              </a:gs>
              <a:gs pos="88971">
                <a:srgbClr val="0070C0"/>
              </a:gs>
              <a:gs pos="77259">
                <a:srgbClr val="00B0F0"/>
              </a:gs>
              <a:gs pos="65596">
                <a:srgbClr val="00B050"/>
              </a:gs>
              <a:gs pos="41000">
                <a:srgbClr val="FFFF00"/>
              </a:gs>
              <a:gs pos="27000">
                <a:srgbClr val="FFC00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421748" y="2242215"/>
                <a:ext cx="627608" cy="4440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1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𝑑𝑆𝑑𝑧</m:t>
                          </m:r>
                        </m:e>
                      </m:nary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748" y="2242215"/>
                <a:ext cx="627608" cy="444032"/>
              </a:xfrm>
              <a:prstGeom prst="rect">
                <a:avLst/>
              </a:prstGeom>
              <a:blipFill>
                <a:blip r:embed="rId6"/>
                <a:stretch>
                  <a:fillRect l="-93204" t="-156164" r="-56311" b="-2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/>
          <p:nvPr/>
        </p:nvCxnSpPr>
        <p:spPr>
          <a:xfrm>
            <a:off x="10070323" y="2436522"/>
            <a:ext cx="2982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12"/>
          <p:cNvSpPr txBox="1"/>
          <p:nvPr/>
        </p:nvSpPr>
        <p:spPr>
          <a:xfrm>
            <a:off x="10795302" y="6126681"/>
            <a:ext cx="84538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/>
              <a:t>r</a:t>
            </a:r>
            <a:r>
              <a:rPr lang="en-GB" sz="800" dirty="0" smtClean="0"/>
              <a:t> (mm)</a:t>
            </a:r>
            <a:endParaRPr lang="en-GB" sz="800" dirty="0"/>
          </a:p>
        </p:txBody>
      </p:sp>
      <p:sp>
        <p:nvSpPr>
          <p:cNvPr id="30" name="ZoneTexte 11"/>
          <p:cNvSpPr txBox="1"/>
          <p:nvPr/>
        </p:nvSpPr>
        <p:spPr>
          <a:xfrm>
            <a:off x="9609428" y="3977923"/>
            <a:ext cx="70683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 smtClean="0"/>
              <a:t>Z (mm)</a:t>
            </a:r>
            <a:endParaRPr lang="en-GB" sz="8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0049356" y="5354664"/>
            <a:ext cx="3191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488163" y="5106271"/>
            <a:ext cx="880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/>
              <a:t>Beam</a:t>
            </a:r>
            <a:r>
              <a:rPr lang="fr-FR" sz="1000" dirty="0" smtClean="0"/>
              <a:t> pipe</a:t>
            </a:r>
            <a:endParaRPr lang="en-US" sz="1000" dirty="0"/>
          </a:p>
        </p:txBody>
      </p:sp>
      <p:sp>
        <p:nvSpPr>
          <p:cNvPr id="34" name="ZoneTexte 13"/>
          <p:cNvSpPr txBox="1"/>
          <p:nvPr/>
        </p:nvSpPr>
        <p:spPr>
          <a:xfrm>
            <a:off x="8831305" y="6013344"/>
            <a:ext cx="45616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450</a:t>
            </a:r>
            <a:endParaRPr lang="en-GB" sz="1000" dirty="0"/>
          </a:p>
        </p:txBody>
      </p:sp>
      <p:sp>
        <p:nvSpPr>
          <p:cNvPr id="35" name="ZoneTexte 13"/>
          <p:cNvSpPr txBox="1"/>
          <p:nvPr/>
        </p:nvSpPr>
        <p:spPr>
          <a:xfrm>
            <a:off x="11312399" y="6057432"/>
            <a:ext cx="45616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450</a:t>
            </a:r>
            <a:endParaRPr lang="en-GB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5587694" y="2389006"/>
                <a:ext cx="15295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𝐹𝑂𝑀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𝐿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694" y="2389006"/>
                <a:ext cx="152952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Flèche droite 36"/>
          <p:cNvSpPr/>
          <p:nvPr/>
        </p:nvSpPr>
        <p:spPr>
          <a:xfrm>
            <a:off x="4652387" y="2389006"/>
            <a:ext cx="819714" cy="321816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1151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  <p:bldP spid="22" grpId="0"/>
      <p:bldP spid="25" grpId="0" animBg="1"/>
      <p:bldP spid="26" grpId="0"/>
      <p:bldP spid="29" grpId="0" animBg="1"/>
      <p:bldP spid="30" grpId="0" animBg="1"/>
      <p:bldP spid="33" grpId="0"/>
      <p:bldP spid="35" grpId="0" animBg="1"/>
      <p:bldP spid="17" grpId="0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>
                <a:solidFill>
                  <a:schemeClr val="tx2"/>
                </a:solidFill>
              </a:rPr>
              <a:t>Geometric</a:t>
            </a:r>
            <a:r>
              <a:rPr lang="fr-FR" dirty="0" smtClean="0">
                <a:solidFill>
                  <a:schemeClr val="tx2"/>
                </a:solidFill>
              </a:rPr>
              <a:t> &amp; </a:t>
            </a:r>
            <a:r>
              <a:rPr lang="fr-FR" dirty="0" err="1" smtClean="0">
                <a:solidFill>
                  <a:schemeClr val="tx2"/>
                </a:solidFill>
              </a:rPr>
              <a:t>Magnetic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Requirements</a:t>
            </a:r>
            <a:endParaRPr lang="fr-FR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79960858"/>
                  </p:ext>
                </p:extLst>
              </p:nvPr>
            </p:nvGraphicFramePr>
            <p:xfrm>
              <a:off x="731838" y="3709094"/>
              <a:ext cx="6105991" cy="2103445"/>
            </p:xfrm>
            <a:graphic>
              <a:graphicData uri="http://schemas.openxmlformats.org/drawingml/2006/table">
                <a:tbl>
                  <a:tblPr firstRow="1" bandRow="1">
                    <a:tableStyleId>{912C8C85-51F0-491E-9774-3900AFEF0FD7}</a:tableStyleId>
                  </a:tblPr>
                  <a:tblGrid>
                    <a:gridCol w="3014373">
                      <a:extLst>
                        <a:ext uri="{9D8B030D-6E8A-4147-A177-3AD203B41FA5}">
                          <a16:colId xmlns:a16="http://schemas.microsoft.com/office/drawing/2014/main" val="3427979299"/>
                        </a:ext>
                      </a:extLst>
                    </a:gridCol>
                    <a:gridCol w="1492439">
                      <a:extLst>
                        <a:ext uri="{9D8B030D-6E8A-4147-A177-3AD203B41FA5}">
                          <a16:colId xmlns:a16="http://schemas.microsoft.com/office/drawing/2014/main" val="1544021490"/>
                        </a:ext>
                      </a:extLst>
                    </a:gridCol>
                    <a:gridCol w="1599179">
                      <a:extLst>
                        <a:ext uri="{9D8B030D-6E8A-4147-A177-3AD203B41FA5}">
                          <a16:colId xmlns:a16="http://schemas.microsoft.com/office/drawing/2014/main" val="2083950762"/>
                        </a:ext>
                      </a:extLst>
                    </a:gridCol>
                  </a:tblGrid>
                  <a:tr h="32544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fr-FR" sz="1400" dirty="0" err="1"/>
                            <a:t>Parameter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Symbol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Value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810903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400" dirty="0" err="1" smtClean="0"/>
                            <a:t>FoM</a:t>
                          </a:r>
                          <a:r>
                            <a:rPr lang="fr-FR" sz="1400" dirty="0" smtClean="0"/>
                            <a:t> Short </a:t>
                          </a:r>
                          <a:r>
                            <a:rPr lang="fr-FR" sz="1400" dirty="0" err="1" smtClean="0"/>
                            <a:t>Solenoid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𝐹𝑜</m:t>
                                </m:r>
                                <m:sSub>
                                  <m:sSubPr>
                                    <m:ctrlPr>
                                      <a:rPr lang="fr-FR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fr-FR" sz="1400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b="1" i="1" dirty="0" smtClean="0">
                                    <a:latin typeface="Cambria Math" panose="02040503050406030204" pitchFamily="18" charset="0"/>
                                  </a:rPr>
                                  <m:t>𝟏𝟓</m:t>
                                </m:r>
                                <m:r>
                                  <a:rPr lang="fr-FR" sz="1400" b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fr-FR" sz="1400" b="1" i="1" dirty="0" smtClean="0">
                                    <a:latin typeface="Cambria Math" panose="02040503050406030204" pitchFamily="18" charset="0"/>
                                  </a:rPr>
                                  <m:t>𝟑𝟎</m:t>
                                </m:r>
                                <m:r>
                                  <a:rPr lang="fr-FR" sz="1400" b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sz="1400" b="1" i="1" dirty="0" smtClean="0">
                                    <a:latin typeface="Cambria Math" panose="02040503050406030204" pitchFamily="18" charset="0"/>
                                  </a:rPr>
                                  <m:t>𝐓𝐦</m:t>
                                </m:r>
                              </m:oMath>
                            </m:oMathPara>
                          </a14:m>
                          <a:endParaRPr lang="en-US" sz="14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383658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 err="1" smtClean="0"/>
                            <a:t>FoM</a:t>
                          </a:r>
                          <a:r>
                            <a:rPr lang="fr-FR" sz="1400" dirty="0" smtClean="0"/>
                            <a:t> Long </a:t>
                          </a:r>
                          <a:r>
                            <a:rPr lang="fr-FR" sz="1400" dirty="0" err="1" smtClean="0"/>
                            <a:t>Solenoid</a:t>
                          </a:r>
                          <a:endParaRPr lang="en-US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𝐹𝑜</m:t>
                                </m:r>
                                <m:sSub>
                                  <m:sSubPr>
                                    <m:ctrlPr>
                                      <a:rPr lang="fr-FR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fr-FR" sz="1400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b="1" i="1" dirty="0" smtClean="0">
                                    <a:latin typeface="Cambria Math" panose="02040503050406030204" pitchFamily="18" charset="0"/>
                                  </a:rPr>
                                  <m:t>𝟒𝟔</m:t>
                                </m:r>
                                <m:r>
                                  <a:rPr lang="fr-FR" sz="1400" b="1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fr-FR" sz="1400" b="1" i="1" dirty="0" smtClean="0">
                                    <a:latin typeface="Cambria Math" panose="02040503050406030204" pitchFamily="18" charset="0"/>
                                  </a:rPr>
                                  <m:t>𝟕𝟓</m:t>
                                </m:r>
                                <m:r>
                                  <a:rPr lang="fr-FR" sz="1400" b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sz="1400" b="1" i="1" dirty="0" smtClean="0">
                                    <a:latin typeface="Cambria Math" panose="02040503050406030204" pitchFamily="18" charset="0"/>
                                  </a:rPr>
                                  <m:t>𝐓𝐦</m:t>
                                </m:r>
                              </m:oMath>
                            </m:oMathPara>
                          </a14:m>
                          <a:endParaRPr lang="en-US" sz="14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548659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400" dirty="0" err="1"/>
                            <a:t>Magnetic</a:t>
                          </a:r>
                          <a:r>
                            <a:rPr lang="fr-FR" sz="1400" baseline="0" dirty="0"/>
                            <a:t> </a:t>
                          </a:r>
                          <a:r>
                            <a:rPr lang="fr-FR" sz="1400" baseline="0" dirty="0" err="1"/>
                            <a:t>field</a:t>
                          </a:r>
                          <a:r>
                            <a:rPr lang="fr-FR" sz="1400" baseline="0" dirty="0"/>
                            <a:t> on </a:t>
                          </a:r>
                          <a:r>
                            <a:rPr lang="fr-FR" sz="1400" baseline="0" dirty="0" smtClean="0"/>
                            <a:t>RCS (r = 0.9 m)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fr-FR" sz="1400" smtClean="0">
                                        <a:latin typeface="Cambria Math" panose="02040503050406030204" pitchFamily="18" charset="0"/>
                                      </a:rPr>
                                      <m:t>𝑅𝐶𝑆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≤0.0124 </m:t>
                                </m:r>
                                <m:r>
                                  <a:rPr lang="fr-FR" sz="1400" smtClean="0">
                                    <a:latin typeface="Cambria Math" panose="02040503050406030204" pitchFamily="18" charset="0"/>
                                  </a:rPr>
                                  <m:t>𝑇𝑚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42394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400" dirty="0" err="1"/>
                            <a:t>Magnetic</a:t>
                          </a:r>
                          <a:r>
                            <a:rPr lang="fr-FR" sz="1400" dirty="0"/>
                            <a:t> </a:t>
                          </a:r>
                          <a:r>
                            <a:rPr lang="fr-FR" sz="1400" dirty="0" err="1"/>
                            <a:t>field</a:t>
                          </a:r>
                          <a:r>
                            <a:rPr lang="fr-FR" sz="1400" baseline="0" dirty="0"/>
                            <a:t> on </a:t>
                          </a:r>
                          <a:r>
                            <a:rPr lang="fr-FR" sz="1400" baseline="0" dirty="0" err="1" smtClean="0"/>
                            <a:t>quadrupoles</a:t>
                          </a:r>
                          <a:r>
                            <a:rPr lang="fr-FR" sz="1400" baseline="0" dirty="0" smtClean="0"/>
                            <a:t> ESR (z = </a:t>
                          </a:r>
                          <a:r>
                            <a:rPr lang="fr-FR" sz="1400" baseline="0" dirty="0" err="1" smtClean="0"/>
                            <a:t>L</a:t>
                          </a:r>
                          <a:r>
                            <a:rPr lang="fr-FR" sz="1400" baseline="-25000" dirty="0" err="1" smtClean="0"/>
                            <a:t>cryo</a:t>
                          </a:r>
                          <a:r>
                            <a:rPr lang="fr-FR" sz="1400" baseline="0" dirty="0" smtClean="0"/>
                            <a:t> + 0.85 m)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fr-FR" sz="1400" smtClean="0">
                                        <a:latin typeface="Cambria Math" panose="02040503050406030204" pitchFamily="18" charset="0"/>
                                      </a:rPr>
                                      <m:t>𝑄𝑈𝐴𝐷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 err="1" smtClean="0"/>
                            <a:t>Tbd</a:t>
                          </a:r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9020065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79960858"/>
                  </p:ext>
                </p:extLst>
              </p:nvPr>
            </p:nvGraphicFramePr>
            <p:xfrm>
              <a:off x="731838" y="3709094"/>
              <a:ext cx="6105991" cy="2103445"/>
            </p:xfrm>
            <a:graphic>
              <a:graphicData uri="http://schemas.openxmlformats.org/drawingml/2006/table">
                <a:tbl>
                  <a:tblPr firstRow="1" bandRow="1">
                    <a:tableStyleId>{912C8C85-51F0-491E-9774-3900AFEF0FD7}</a:tableStyleId>
                  </a:tblPr>
                  <a:tblGrid>
                    <a:gridCol w="3014373">
                      <a:extLst>
                        <a:ext uri="{9D8B030D-6E8A-4147-A177-3AD203B41FA5}">
                          <a16:colId xmlns:a16="http://schemas.microsoft.com/office/drawing/2014/main" val="3427979299"/>
                        </a:ext>
                      </a:extLst>
                    </a:gridCol>
                    <a:gridCol w="1492439">
                      <a:extLst>
                        <a:ext uri="{9D8B030D-6E8A-4147-A177-3AD203B41FA5}">
                          <a16:colId xmlns:a16="http://schemas.microsoft.com/office/drawing/2014/main" val="1544021490"/>
                        </a:ext>
                      </a:extLst>
                    </a:gridCol>
                    <a:gridCol w="1599179">
                      <a:extLst>
                        <a:ext uri="{9D8B030D-6E8A-4147-A177-3AD203B41FA5}">
                          <a16:colId xmlns:a16="http://schemas.microsoft.com/office/drawing/2014/main" val="2083950762"/>
                        </a:ext>
                      </a:extLst>
                    </a:gridCol>
                  </a:tblGrid>
                  <a:tr h="32544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fr-FR" sz="1400" dirty="0" err="1"/>
                            <a:t>Parameter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Symbol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Value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810903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400" dirty="0" err="1" smtClean="0"/>
                            <a:t>FoM</a:t>
                          </a:r>
                          <a:r>
                            <a:rPr lang="fr-FR" sz="1400" dirty="0" smtClean="0"/>
                            <a:t> Short </a:t>
                          </a:r>
                          <a:r>
                            <a:rPr lang="fr-FR" sz="1400" dirty="0" err="1" smtClean="0"/>
                            <a:t>Solenoid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2449" t="-90164" r="-107347" b="-3950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2824" t="-90164" r="-382" b="-3950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83658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 err="1" smtClean="0"/>
                            <a:t>FoM</a:t>
                          </a:r>
                          <a:r>
                            <a:rPr lang="fr-FR" sz="1400" dirty="0" smtClean="0"/>
                            <a:t> Long </a:t>
                          </a:r>
                          <a:r>
                            <a:rPr lang="fr-FR" sz="1400" dirty="0" err="1" smtClean="0"/>
                            <a:t>Solenoid</a:t>
                          </a:r>
                          <a:endParaRPr lang="en-US" sz="14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2449" t="-190164" r="-107347" b="-2950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2824" t="-190164" r="-382" b="-2950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4865930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fr-FR" sz="1400" dirty="0" err="1"/>
                            <a:t>Magnetic</a:t>
                          </a:r>
                          <a:r>
                            <a:rPr lang="fr-FR" sz="1400" baseline="0" dirty="0"/>
                            <a:t> </a:t>
                          </a:r>
                          <a:r>
                            <a:rPr lang="fr-FR" sz="1400" baseline="0" dirty="0" err="1"/>
                            <a:t>field</a:t>
                          </a:r>
                          <a:r>
                            <a:rPr lang="fr-FR" sz="1400" baseline="0" dirty="0"/>
                            <a:t> on </a:t>
                          </a:r>
                          <a:r>
                            <a:rPr lang="fr-FR" sz="1400" baseline="0" dirty="0" smtClean="0"/>
                            <a:t>RCS (r = 0.9 m)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2449" t="-208235" r="-107347" b="-1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2824" t="-208235" r="-382" b="-1117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423948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fr-FR" sz="1400" dirty="0" err="1"/>
                            <a:t>Magnetic</a:t>
                          </a:r>
                          <a:r>
                            <a:rPr lang="fr-FR" sz="1400" dirty="0"/>
                            <a:t> </a:t>
                          </a:r>
                          <a:r>
                            <a:rPr lang="fr-FR" sz="1400" dirty="0" err="1"/>
                            <a:t>field</a:t>
                          </a:r>
                          <a:r>
                            <a:rPr lang="fr-FR" sz="1400" baseline="0" dirty="0"/>
                            <a:t> on </a:t>
                          </a:r>
                          <a:r>
                            <a:rPr lang="fr-FR" sz="1400" baseline="0" dirty="0" err="1" smtClean="0"/>
                            <a:t>quadrupoles</a:t>
                          </a:r>
                          <a:r>
                            <a:rPr lang="fr-FR" sz="1400" baseline="0" dirty="0" smtClean="0"/>
                            <a:t> ESR (z = </a:t>
                          </a:r>
                          <a:r>
                            <a:rPr lang="fr-FR" sz="1400" baseline="0" dirty="0" err="1" smtClean="0"/>
                            <a:t>L</a:t>
                          </a:r>
                          <a:r>
                            <a:rPr lang="fr-FR" sz="1400" baseline="-25000" dirty="0" err="1" smtClean="0"/>
                            <a:t>cryo</a:t>
                          </a:r>
                          <a:r>
                            <a:rPr lang="fr-FR" sz="1400" baseline="0" dirty="0" smtClean="0"/>
                            <a:t> + 0.85 m)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2449" t="-308235" r="-107347" b="-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 err="1" smtClean="0"/>
                            <a:t>Tbd</a:t>
                          </a:r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9020065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0643024"/>
                  </p:ext>
                </p:extLst>
              </p:nvPr>
            </p:nvGraphicFramePr>
            <p:xfrm>
              <a:off x="731838" y="1211927"/>
              <a:ext cx="5562709" cy="2148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41632">
                      <a:extLst>
                        <a:ext uri="{9D8B030D-6E8A-4147-A177-3AD203B41FA5}">
                          <a16:colId xmlns:a16="http://schemas.microsoft.com/office/drawing/2014/main" val="3427979299"/>
                        </a:ext>
                      </a:extLst>
                    </a:gridCol>
                    <a:gridCol w="1202157">
                      <a:extLst>
                        <a:ext uri="{9D8B030D-6E8A-4147-A177-3AD203B41FA5}">
                          <a16:colId xmlns:a16="http://schemas.microsoft.com/office/drawing/2014/main" val="1544021490"/>
                        </a:ext>
                      </a:extLst>
                    </a:gridCol>
                    <a:gridCol w="1518920">
                      <a:extLst>
                        <a:ext uri="{9D8B030D-6E8A-4147-A177-3AD203B41FA5}">
                          <a16:colId xmlns:a16="http://schemas.microsoft.com/office/drawing/2014/main" val="208395076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400" dirty="0" err="1"/>
                            <a:t>Parameter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Symbol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Value</a:t>
                          </a:r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10903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Bore </a:t>
                          </a:r>
                          <a:r>
                            <a:rPr lang="fr-FR" sz="1400" dirty="0" smtClean="0"/>
                            <a:t>radius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  <m:t>𝑏𝑜𝑟𝑒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50 </m:t>
                                </m:r>
                                <m:r>
                                  <a:rPr lang="fr-FR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𝑚𝑚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383658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Cryostat (max) </a:t>
                          </a:r>
                          <a:r>
                            <a:rPr lang="fr-FR" sz="1400" dirty="0" err="1"/>
                            <a:t>outer</a:t>
                          </a:r>
                          <a:r>
                            <a:rPr lang="fr-FR" sz="1400" dirty="0"/>
                            <a:t> radius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sSub>
                                  <m:sSubPr>
                                    <m:ctrlP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  <m:t>𝑐𝑟𝑦𝑜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≤600 </m:t>
                                </m:r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</a:rPr>
                                  <m:t>𝑚𝑚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408649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Cryostat (max)</a:t>
                          </a:r>
                          <a:r>
                            <a:rPr lang="fr-FR" sz="1400" baseline="0" dirty="0"/>
                            <a:t> axial length short </a:t>
                          </a:r>
                          <a:r>
                            <a:rPr lang="fr-FR" sz="1400" baseline="0" dirty="0" err="1"/>
                            <a:t>solenoid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  <m:t>𝐿𝑆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  <m:t>𝑐𝑟𝑦𝑜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b="1" i="1" dirty="0" smtClean="0">
                                    <a:latin typeface="Cambria Math" panose="02040503050406030204" pitchFamily="18" charset="0"/>
                                  </a:rPr>
                                  <m:t>𝟐𝟓𝟎𝟎</m:t>
                                </m:r>
                                <m:r>
                                  <a:rPr lang="fr-FR" sz="1400" b="1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sz="1400" b="1" i="1" dirty="0" smtClean="0">
                                    <a:latin typeface="Cambria Math" panose="02040503050406030204" pitchFamily="18" charset="0"/>
                                  </a:rPr>
                                  <m:t>𝒎𝒎</m:t>
                                </m:r>
                              </m:oMath>
                            </m:oMathPara>
                          </a14:m>
                          <a:endParaRPr lang="en-US" sz="14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033005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Cryostat (max)</a:t>
                          </a:r>
                          <a:r>
                            <a:rPr lang="fr-FR" sz="1400" baseline="0" dirty="0"/>
                            <a:t> axial length long </a:t>
                          </a:r>
                          <a:r>
                            <a:rPr lang="fr-FR" sz="1400" baseline="0" dirty="0" err="1"/>
                            <a:t>solenoid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  <m:t>𝐿𝐿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  <m:t>𝑐𝑟𝑦𝑜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400" b="1" i="1" dirty="0" smtClean="0">
                                    <a:latin typeface="Cambria Math" panose="02040503050406030204" pitchFamily="18" charset="0"/>
                                  </a:rPr>
                                  <m:t>𝟔𝟐𝟎𝟎</m:t>
                                </m:r>
                                <m:r>
                                  <a:rPr lang="fr-FR" sz="1400" b="1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sz="1400" b="1" i="1" dirty="0" smtClean="0">
                                    <a:latin typeface="Cambria Math" panose="02040503050406030204" pitchFamily="18" charset="0"/>
                                  </a:rPr>
                                  <m:t>𝒎𝒎</m:t>
                                </m:r>
                              </m:oMath>
                            </m:oMathPara>
                          </a14:m>
                          <a:endParaRPr lang="en-US" sz="140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9205455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0643024"/>
                  </p:ext>
                </p:extLst>
              </p:nvPr>
            </p:nvGraphicFramePr>
            <p:xfrm>
              <a:off x="731838" y="1211927"/>
              <a:ext cx="5562709" cy="2148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41632">
                      <a:extLst>
                        <a:ext uri="{9D8B030D-6E8A-4147-A177-3AD203B41FA5}">
                          <a16:colId xmlns:a16="http://schemas.microsoft.com/office/drawing/2014/main" val="3427979299"/>
                        </a:ext>
                      </a:extLst>
                    </a:gridCol>
                    <a:gridCol w="1202157">
                      <a:extLst>
                        <a:ext uri="{9D8B030D-6E8A-4147-A177-3AD203B41FA5}">
                          <a16:colId xmlns:a16="http://schemas.microsoft.com/office/drawing/2014/main" val="1544021490"/>
                        </a:ext>
                      </a:extLst>
                    </a:gridCol>
                    <a:gridCol w="1518920">
                      <a:extLst>
                        <a:ext uri="{9D8B030D-6E8A-4147-A177-3AD203B41FA5}">
                          <a16:colId xmlns:a16="http://schemas.microsoft.com/office/drawing/2014/main" val="208395076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400" dirty="0" err="1"/>
                            <a:t>Parameter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Symbol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Value</a:t>
                          </a:r>
                          <a:endParaRPr 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10903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400" dirty="0"/>
                            <a:t>Bore </a:t>
                          </a:r>
                          <a:r>
                            <a:rPr lang="fr-FR" sz="1400" dirty="0" smtClean="0"/>
                            <a:t>radius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5859" t="-101639" r="-127778" b="-3967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67068" t="-101639" r="-1606" b="-3967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83658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Cryostat (max) </a:t>
                          </a:r>
                          <a:r>
                            <a:rPr lang="fr-FR" sz="1400" dirty="0" err="1"/>
                            <a:t>outer</a:t>
                          </a:r>
                          <a:r>
                            <a:rPr lang="fr-FR" sz="1400" dirty="0"/>
                            <a:t> radius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5859" t="-201639" r="-127778" b="-2967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67068" t="-201639" r="-1606" b="-2967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086496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Cryostat (max)</a:t>
                          </a:r>
                          <a:r>
                            <a:rPr lang="fr-FR" sz="1400" baseline="0" dirty="0"/>
                            <a:t> axial length short </a:t>
                          </a:r>
                          <a:r>
                            <a:rPr lang="fr-FR" sz="1400" baseline="0" dirty="0" err="1"/>
                            <a:t>solenoid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5859" t="-213953" r="-127778" b="-1104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67068" t="-213953" r="-1606" b="-1104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330056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Cryostat (max)</a:t>
                          </a:r>
                          <a:r>
                            <a:rPr lang="fr-FR" sz="1400" baseline="0" dirty="0"/>
                            <a:t> axial length long </a:t>
                          </a:r>
                          <a:r>
                            <a:rPr lang="fr-FR" sz="1400" baseline="0" dirty="0" err="1"/>
                            <a:t>solenoid</a:t>
                          </a:r>
                          <a:endParaRPr 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5859" t="-317647" r="-127778" b="-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67068" t="-317647" r="-1606" b="-117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9205455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382" y="1437469"/>
            <a:ext cx="5565118" cy="1923298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7518058" y="4114171"/>
            <a:ext cx="3942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SHORT </a:t>
            </a:r>
            <a:r>
              <a:rPr lang="fr-FR" sz="1600" dirty="0" err="1" smtClean="0"/>
              <a:t>avg</a:t>
            </a:r>
            <a:r>
              <a:rPr lang="fr-FR" sz="1600" dirty="0" smtClean="0"/>
              <a:t> </a:t>
            </a:r>
            <a:r>
              <a:rPr lang="fr-FR" sz="1600" dirty="0" err="1" smtClean="0"/>
              <a:t>field</a:t>
            </a:r>
            <a:r>
              <a:rPr lang="fr-FR" sz="1600" dirty="0" smtClean="0"/>
              <a:t> (FOM/</a:t>
            </a:r>
            <a:r>
              <a:rPr lang="fr-FR" sz="1600" dirty="0" err="1" smtClean="0"/>
              <a:t>length</a:t>
            </a:r>
            <a:r>
              <a:rPr lang="fr-FR" sz="1600" dirty="0" smtClean="0"/>
              <a:t>)= 6.12 T</a:t>
            </a:r>
          </a:p>
          <a:p>
            <a:r>
              <a:rPr lang="fr-FR" sz="1600" dirty="0" smtClean="0"/>
              <a:t>LONG </a:t>
            </a:r>
            <a:r>
              <a:rPr lang="fr-FR" sz="1600" dirty="0" err="1" smtClean="0"/>
              <a:t>avg</a:t>
            </a:r>
            <a:r>
              <a:rPr lang="fr-FR" sz="1600" dirty="0" smtClean="0"/>
              <a:t> </a:t>
            </a:r>
            <a:r>
              <a:rPr lang="fr-FR" sz="1600" dirty="0" err="1" smtClean="0"/>
              <a:t>field</a:t>
            </a:r>
            <a:r>
              <a:rPr lang="fr-FR" sz="1600" dirty="0" smtClean="0"/>
              <a:t> (FOM/</a:t>
            </a:r>
            <a:r>
              <a:rPr lang="fr-FR" sz="1600" dirty="0" err="1" smtClean="0"/>
              <a:t>length</a:t>
            </a:r>
            <a:r>
              <a:rPr lang="fr-FR" sz="1600" dirty="0" smtClean="0"/>
              <a:t>)= 7.54 T</a:t>
            </a:r>
            <a:endParaRPr lang="fr-FR" sz="1600" dirty="0"/>
          </a:p>
        </p:txBody>
      </p:sp>
      <p:sp>
        <p:nvSpPr>
          <p:cNvPr id="32" name="Flèche vers le bas 31"/>
          <p:cNvSpPr/>
          <p:nvPr/>
        </p:nvSpPr>
        <p:spPr>
          <a:xfrm>
            <a:off x="9457460" y="4762474"/>
            <a:ext cx="430306" cy="746312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3" name="Rectangle 32"/>
          <p:cNvSpPr/>
          <p:nvPr/>
        </p:nvSpPr>
        <p:spPr>
          <a:xfrm>
            <a:off x="8238382" y="5570263"/>
            <a:ext cx="27478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/>
              <a:t>SHORT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easier</a:t>
            </a:r>
            <a:r>
              <a:rPr lang="fr-FR" sz="1600" dirty="0" smtClean="0"/>
              <a:t> to design</a:t>
            </a:r>
            <a:endParaRPr lang="fr-FR" sz="1600" dirty="0"/>
          </a:p>
        </p:txBody>
      </p:sp>
      <p:sp>
        <p:nvSpPr>
          <p:cNvPr id="34" name="ZoneTexte 33"/>
          <p:cNvSpPr txBox="1"/>
          <p:nvPr/>
        </p:nvSpPr>
        <p:spPr>
          <a:xfrm>
            <a:off x="6928954" y="5886008"/>
            <a:ext cx="5120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ATTENTION: </a:t>
            </a:r>
            <a:r>
              <a:rPr lang="fr-FR" sz="1400" b="1" dirty="0" err="1" smtClean="0"/>
              <a:t>Avg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field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is</a:t>
            </a:r>
            <a:r>
              <a:rPr lang="fr-FR" sz="1400" b="1" dirty="0" smtClean="0"/>
              <a:t> not the maximum </a:t>
            </a:r>
            <a:r>
              <a:rPr lang="fr-FR" sz="1400" b="1" dirty="0" err="1" smtClean="0"/>
              <a:t>field</a:t>
            </a:r>
            <a:r>
              <a:rPr lang="fr-FR" sz="1400" b="1" dirty="0" smtClean="0"/>
              <a:t> (&gt;8.5T)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356166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517469" y="1618466"/>
            <a:ext cx="5220000" cy="4826319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GB" sz="1600" b="1" dirty="0" smtClean="0"/>
              <a:t>Exploration of the Parametric Space</a:t>
            </a:r>
            <a:endParaRPr lang="en-GB" sz="1600" b="1" noProof="0" dirty="0" smtClean="0"/>
          </a:p>
          <a:p>
            <a:pPr lvl="1"/>
            <a:r>
              <a:rPr lang="en-GB" sz="1600" dirty="0" smtClean="0"/>
              <a:t>M</a:t>
            </a:r>
            <a:r>
              <a:rPr lang="en-GB" sz="1600" noProof="0" dirty="0" err="1" smtClean="0"/>
              <a:t>agnetism</a:t>
            </a:r>
            <a:endParaRPr lang="en-GB" sz="1600" noProof="0" dirty="0" smtClean="0"/>
          </a:p>
          <a:p>
            <a:pPr lvl="2"/>
            <a:r>
              <a:rPr lang="en-GB" sz="1600" dirty="0" smtClean="0"/>
              <a:t>Opera2D</a:t>
            </a:r>
            <a:endParaRPr lang="en-GB" sz="1600" noProof="0" dirty="0" smtClean="0"/>
          </a:p>
          <a:p>
            <a:pPr lvl="1"/>
            <a:r>
              <a:rPr lang="en-GB" sz="1600" noProof="0" dirty="0" smtClean="0"/>
              <a:t>Conductor definition</a:t>
            </a:r>
          </a:p>
          <a:p>
            <a:pPr lvl="1"/>
            <a:r>
              <a:rPr lang="en-GB" sz="1600" dirty="0" smtClean="0"/>
              <a:t>M</a:t>
            </a:r>
            <a:r>
              <a:rPr lang="en-GB" sz="1600" noProof="0" dirty="0" err="1" smtClean="0"/>
              <a:t>echanics</a:t>
            </a:r>
            <a:endParaRPr lang="en-GB" sz="1600" noProof="0" dirty="0" smtClean="0"/>
          </a:p>
          <a:p>
            <a:pPr lvl="2"/>
            <a:r>
              <a:rPr lang="en-GB" sz="1600" dirty="0"/>
              <a:t>Opera2D and </a:t>
            </a:r>
            <a:r>
              <a:rPr lang="en-GB" sz="1600" dirty="0" smtClean="0"/>
              <a:t>Cast3m</a:t>
            </a:r>
            <a:endParaRPr lang="en-GB" sz="1600" noProof="0" dirty="0" smtClean="0"/>
          </a:p>
          <a:p>
            <a:pPr lvl="1"/>
            <a:r>
              <a:rPr lang="en-GB" sz="1600" dirty="0" smtClean="0"/>
              <a:t>Q</a:t>
            </a:r>
            <a:r>
              <a:rPr lang="en-GB" sz="1600" noProof="0" dirty="0" err="1" smtClean="0"/>
              <a:t>uench</a:t>
            </a:r>
            <a:endParaRPr lang="en-GB" sz="1600" dirty="0"/>
          </a:p>
          <a:p>
            <a:pPr lvl="1"/>
            <a:r>
              <a:rPr lang="en-GB" sz="1600" noProof="0" dirty="0" smtClean="0"/>
              <a:t>A hundred inputs</a:t>
            </a:r>
          </a:p>
          <a:p>
            <a:pPr lvl="2"/>
            <a:r>
              <a:rPr lang="en-GB" sz="1600" noProof="0" dirty="0" smtClean="0"/>
              <a:t>Dimensions, materials (Young, BH, …), current, …</a:t>
            </a:r>
          </a:p>
          <a:p>
            <a:pPr lvl="2"/>
            <a:r>
              <a:rPr lang="en-GB" sz="1600" noProof="0" dirty="0" smtClean="0"/>
              <a:t>Within project requirements</a:t>
            </a:r>
          </a:p>
          <a:p>
            <a:pPr lvl="1"/>
            <a:r>
              <a:rPr lang="en-GB" sz="1600" noProof="0" dirty="0" smtClean="0"/>
              <a:t>A hundred outputs</a:t>
            </a:r>
          </a:p>
          <a:p>
            <a:pPr lvl="2"/>
            <a:r>
              <a:rPr lang="en-GB" sz="1600" noProof="0" dirty="0" smtClean="0"/>
              <a:t>B field, </a:t>
            </a:r>
            <a:r>
              <a:rPr lang="en-GB" sz="1600" dirty="0"/>
              <a:t>F</a:t>
            </a:r>
            <a:r>
              <a:rPr lang="en-GB" sz="1600" noProof="0" dirty="0" err="1" smtClean="0"/>
              <a:t>orces</a:t>
            </a:r>
            <a:r>
              <a:rPr lang="en-GB" sz="1600" noProof="0" dirty="0" smtClean="0"/>
              <a:t>, Von Mises, hotspot, …</a:t>
            </a:r>
            <a:endParaRPr lang="en-GB" sz="1600" b="1" noProof="0" dirty="0" smtClean="0"/>
          </a:p>
          <a:p>
            <a:pPr lvl="1"/>
            <a:endParaRPr lang="en-GB" sz="1600" noProof="0" dirty="0" smtClean="0"/>
          </a:p>
          <a:p>
            <a:endParaRPr lang="en-GB" sz="1600" noProof="0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Schematic diagram of the SPINS structure</a:t>
            </a:r>
            <a:endParaRPr lang="en-GB" noProof="0" dirty="0">
              <a:solidFill>
                <a:schemeClr val="tx2"/>
              </a:solidFill>
            </a:endParaRPr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 dirty="0"/>
          </a:p>
        </p:txBody>
      </p:sp>
      <p:sp>
        <p:nvSpPr>
          <p:cNvPr id="29" name="Espace réservé du pied de page 2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 dirty="0"/>
          </a:p>
        </p:txBody>
      </p:sp>
      <p:sp>
        <p:nvSpPr>
          <p:cNvPr id="30" name="Espace réservé du numéro de diapositive 2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31" name="Rectangle 30"/>
          <p:cNvSpPr/>
          <p:nvPr/>
        </p:nvSpPr>
        <p:spPr>
          <a:xfrm>
            <a:off x="2086773" y="943411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(not to scale) </a:t>
            </a:r>
            <a:endParaRPr lang="fr-FR" b="1" dirty="0"/>
          </a:p>
        </p:txBody>
      </p:sp>
      <p:grpSp>
        <p:nvGrpSpPr>
          <p:cNvPr id="32" name="Groupe 31"/>
          <p:cNvGrpSpPr/>
          <p:nvPr/>
        </p:nvGrpSpPr>
        <p:grpSpPr>
          <a:xfrm>
            <a:off x="1006685" y="1467088"/>
            <a:ext cx="4167458" cy="4752000"/>
            <a:chOff x="1006685" y="1467088"/>
            <a:chExt cx="4167458" cy="4752000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6685" y="1467088"/>
              <a:ext cx="4167458" cy="4752000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2047499" y="5760006"/>
              <a:ext cx="21707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err="1"/>
                <a:t>Symmetry</a:t>
              </a:r>
              <a:r>
                <a:rPr lang="fr-FR" b="1" dirty="0"/>
                <a:t> plane</a:t>
              </a:r>
            </a:p>
          </p:txBody>
        </p:sp>
      </p:grpSp>
      <p:cxnSp>
        <p:nvCxnSpPr>
          <p:cNvPr id="35" name="Straight Arrow Connector 10"/>
          <p:cNvCxnSpPr/>
          <p:nvPr/>
        </p:nvCxnSpPr>
        <p:spPr>
          <a:xfrm>
            <a:off x="1518767" y="2805991"/>
            <a:ext cx="3728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11"/>
          <p:cNvSpPr txBox="1"/>
          <p:nvPr/>
        </p:nvSpPr>
        <p:spPr>
          <a:xfrm>
            <a:off x="1479522" y="2597994"/>
            <a:ext cx="344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80</a:t>
            </a:r>
            <a:endParaRPr lang="en-US" sz="1000" dirty="0"/>
          </a:p>
        </p:txBody>
      </p:sp>
      <p:cxnSp>
        <p:nvCxnSpPr>
          <p:cNvPr id="37" name="Straight Arrow Connector 13"/>
          <p:cNvCxnSpPr/>
          <p:nvPr/>
        </p:nvCxnSpPr>
        <p:spPr>
          <a:xfrm flipH="1">
            <a:off x="4265892" y="2908027"/>
            <a:ext cx="4120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5"/>
          <p:cNvSpPr txBox="1"/>
          <p:nvPr/>
        </p:nvSpPr>
        <p:spPr>
          <a:xfrm>
            <a:off x="4332995" y="2682880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480</a:t>
            </a:r>
            <a:endParaRPr lang="en-US" sz="1000" dirty="0"/>
          </a:p>
        </p:txBody>
      </p:sp>
      <p:sp>
        <p:nvSpPr>
          <p:cNvPr id="39" name="TextBox 18"/>
          <p:cNvSpPr txBox="1"/>
          <p:nvPr/>
        </p:nvSpPr>
        <p:spPr>
          <a:xfrm>
            <a:off x="4035701" y="1259604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1250 / 3100</a:t>
            </a:r>
            <a:endParaRPr lang="en-US" sz="1000" dirty="0"/>
          </a:p>
        </p:txBody>
      </p:sp>
      <p:cxnSp>
        <p:nvCxnSpPr>
          <p:cNvPr id="40" name="Straight Arrow Connector 20"/>
          <p:cNvCxnSpPr/>
          <p:nvPr/>
        </p:nvCxnSpPr>
        <p:spPr>
          <a:xfrm>
            <a:off x="4034348" y="1393185"/>
            <a:ext cx="0" cy="225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Obje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427991"/>
              </p:ext>
            </p:extLst>
          </p:nvPr>
        </p:nvGraphicFramePr>
        <p:xfrm>
          <a:off x="10071037" y="1499523"/>
          <a:ext cx="1474117" cy="1474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4" imgW="3809586" imgH="3809737" progId="AcroExch.Document.2020">
                  <p:embed/>
                </p:oleObj>
              </mc:Choice>
              <mc:Fallback>
                <p:oleObj name="Acrobat Document" r:id="rId4" imgW="3809586" imgH="3809737" progId="AcroExch.Document.2020">
                  <p:embed/>
                  <p:pic>
                    <p:nvPicPr>
                      <p:cNvPr id="8" name="Obje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71037" y="1499523"/>
                        <a:ext cx="1474117" cy="1474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9496259" y="3080405"/>
            <a:ext cx="262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The CEA AI </a:t>
            </a:r>
            <a:r>
              <a:rPr lang="fr-FR" sz="1400" i="1" dirty="0" err="1" smtClean="0"/>
              <a:t>toolbox</a:t>
            </a:r>
            <a:r>
              <a:rPr lang="fr-FR" sz="1400" i="1" dirty="0" smtClean="0"/>
              <a:t> for </a:t>
            </a:r>
            <a:r>
              <a:rPr lang="fr-FR" sz="1400" i="1" dirty="0" err="1" smtClean="0"/>
              <a:t>superconducting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magnets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61403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30" y="2252620"/>
            <a:ext cx="4334694" cy="360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86" y="2252621"/>
            <a:ext cx="4334694" cy="3600000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LONG </a:t>
            </a:r>
            <a:r>
              <a:rPr lang="fr-FR" dirty="0" err="1" smtClean="0">
                <a:solidFill>
                  <a:schemeClr val="tx2"/>
                </a:solidFill>
              </a:rPr>
              <a:t>Solenoid</a:t>
            </a:r>
            <a:r>
              <a:rPr lang="fr-FR" dirty="0" smtClean="0">
                <a:solidFill>
                  <a:schemeClr val="tx2"/>
                </a:solidFill>
              </a:rPr>
              <a:t> – </a:t>
            </a:r>
            <a:r>
              <a:rPr lang="fr-FR" dirty="0" err="1" smtClean="0">
                <a:solidFill>
                  <a:schemeClr val="tx2"/>
                </a:solidFill>
              </a:rPr>
              <a:t>NbTi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Results</a:t>
            </a:r>
            <a:r>
              <a:rPr lang="fr-FR" dirty="0" smtClean="0">
                <a:solidFill>
                  <a:schemeClr val="tx2"/>
                </a:solidFill>
              </a:rPr>
              <a:t> Physical </a:t>
            </a:r>
            <a:r>
              <a:rPr lang="fr-FR" dirty="0" err="1">
                <a:solidFill>
                  <a:schemeClr val="tx2"/>
                </a:solidFill>
              </a:rPr>
              <a:t>L</a:t>
            </a:r>
            <a:r>
              <a:rPr lang="fr-FR" dirty="0" err="1" smtClean="0">
                <a:solidFill>
                  <a:schemeClr val="tx2"/>
                </a:solidFill>
              </a:rPr>
              <a:t>imits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3544004" y="2252621"/>
            <a:ext cx="0" cy="32128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785683" y="1991011"/>
            <a:ext cx="13211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/>
              <a:t>Goal = 46.75 Tm</a:t>
            </a:r>
            <a:endParaRPr lang="en-US" sz="1050" dirty="0"/>
          </a:p>
        </p:txBody>
      </p:sp>
      <p:sp>
        <p:nvSpPr>
          <p:cNvPr id="13" name="ZoneTexte 12"/>
          <p:cNvSpPr txBox="1"/>
          <p:nvPr/>
        </p:nvSpPr>
        <p:spPr>
          <a:xfrm>
            <a:off x="7477642" y="2005986"/>
            <a:ext cx="13211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/>
              <a:t>Goal = 46.75 Tm</a:t>
            </a:r>
            <a:endParaRPr lang="en-US" sz="1050" dirty="0"/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8268005" y="2252621"/>
            <a:ext cx="0" cy="32128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731838" y="984068"/>
            <a:ext cx="169469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Criteria</a:t>
            </a:r>
            <a:r>
              <a:rPr lang="fr-FR" sz="1400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err="1" smtClean="0"/>
              <a:t>B</a:t>
            </a:r>
            <a:r>
              <a:rPr lang="fr-FR" sz="1400" b="1" baseline="-25000" dirty="0" err="1" smtClean="0"/>
              <a:t>rcs</a:t>
            </a:r>
            <a:r>
              <a:rPr lang="fr-FR" sz="1400" b="1" baseline="-25000" dirty="0" smtClean="0"/>
              <a:t> </a:t>
            </a:r>
            <a:r>
              <a:rPr lang="fr-FR" sz="1400" b="1" dirty="0" smtClean="0"/>
              <a:t>&lt; 3 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/>
              <a:t>VM &lt; 150 </a:t>
            </a:r>
            <a:r>
              <a:rPr lang="fr-FR" sz="1400" b="1" dirty="0" err="1" smtClean="0"/>
              <a:t>Mpa</a:t>
            </a:r>
            <a:endParaRPr lang="fr-FR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err="1" smtClean="0"/>
              <a:t>T</a:t>
            </a:r>
            <a:r>
              <a:rPr lang="fr-FR" sz="1400" b="1" baseline="-25000" dirty="0" err="1" smtClean="0"/>
              <a:t>hotspot</a:t>
            </a:r>
            <a:r>
              <a:rPr lang="fr-FR" sz="1400" b="1" baseline="-25000" dirty="0" smtClean="0"/>
              <a:t> </a:t>
            </a:r>
            <a:r>
              <a:rPr lang="fr-FR" sz="1400" b="1" dirty="0" smtClean="0"/>
              <a:t>&lt; 150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9589201" y="1443018"/>
            <a:ext cx="225702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err="1" smtClean="0"/>
              <a:t>Increased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sensitivity</a:t>
            </a:r>
            <a:r>
              <a:rPr lang="fr-FR" sz="1100" b="1" dirty="0" smtClean="0"/>
              <a:t> to </a:t>
            </a:r>
            <a:r>
              <a:rPr lang="fr-FR" sz="1100" b="1" dirty="0" err="1" smtClean="0"/>
              <a:t>requirements</a:t>
            </a:r>
            <a:endParaRPr lang="fr-FR" sz="1100" b="1" dirty="0" smtClean="0"/>
          </a:p>
          <a:p>
            <a:endParaRPr lang="fr-FR" sz="1100" dirty="0"/>
          </a:p>
          <a:p>
            <a:endParaRPr lang="fr-FR" sz="1100" dirty="0"/>
          </a:p>
          <a:p>
            <a:r>
              <a:rPr lang="fr-FR" sz="1100" b="1" dirty="0" smtClean="0"/>
              <a:t>4.55 K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 smtClean="0"/>
              <a:t>No solution </a:t>
            </a:r>
            <a:r>
              <a:rPr lang="fr-FR" sz="1100" dirty="0" err="1" smtClean="0"/>
              <a:t>found</a:t>
            </a:r>
            <a:r>
              <a:rPr lang="fr-FR" sz="1100" dirty="0" smtClean="0"/>
              <a:t> close to the goal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 smtClean="0"/>
              <a:t>43.7 Tm </a:t>
            </a:r>
            <a:r>
              <a:rPr lang="fr-FR" sz="1100" dirty="0" err="1" smtClean="0"/>
              <a:t>is</a:t>
            </a:r>
            <a:r>
              <a:rPr lang="fr-FR" sz="1100" dirty="0" smtClean="0"/>
              <a:t> the best solution (15% LL </a:t>
            </a:r>
            <a:r>
              <a:rPr lang="fr-FR" sz="1100" dirty="0" err="1" smtClean="0"/>
              <a:t>margin</a:t>
            </a:r>
            <a:r>
              <a:rPr lang="fr-FR" sz="1100" dirty="0" smtClean="0"/>
              <a:t>)</a:t>
            </a:r>
          </a:p>
          <a:p>
            <a:endParaRPr lang="fr-FR" sz="1100" dirty="0" smtClean="0"/>
          </a:p>
          <a:p>
            <a:endParaRPr lang="fr-FR" sz="1100" dirty="0" smtClean="0"/>
          </a:p>
          <a:p>
            <a:endParaRPr lang="fr-FR" sz="1100" dirty="0" smtClean="0"/>
          </a:p>
          <a:p>
            <a:endParaRPr lang="fr-FR" sz="1100" dirty="0" smtClean="0"/>
          </a:p>
          <a:p>
            <a:endParaRPr lang="fr-FR" sz="1100" dirty="0"/>
          </a:p>
          <a:p>
            <a:endParaRPr lang="fr-FR" sz="1100" dirty="0" smtClean="0"/>
          </a:p>
          <a:p>
            <a:endParaRPr lang="fr-FR" sz="1100" dirty="0"/>
          </a:p>
          <a:p>
            <a:r>
              <a:rPr lang="fr-FR" sz="1100" b="1" dirty="0" smtClean="0"/>
              <a:t>1.94 </a:t>
            </a:r>
            <a:r>
              <a:rPr lang="fr-FR" sz="1100" b="1" dirty="0"/>
              <a:t>K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Solutions </a:t>
            </a:r>
            <a:r>
              <a:rPr lang="fr-FR" sz="1100" dirty="0" err="1"/>
              <a:t>exist</a:t>
            </a:r>
            <a:r>
              <a:rPr lang="fr-FR" sz="1100" dirty="0"/>
              <a:t> </a:t>
            </a:r>
            <a:r>
              <a:rPr lang="fr-FR" sz="1100" dirty="0" err="1"/>
              <a:t>with</a:t>
            </a:r>
            <a:r>
              <a:rPr lang="fr-FR" sz="1100" dirty="0"/>
              <a:t> confortable </a:t>
            </a:r>
            <a:r>
              <a:rPr lang="fr-FR" sz="1100" dirty="0" err="1" smtClean="0"/>
              <a:t>margins</a:t>
            </a:r>
            <a:endParaRPr lang="fr-FR" sz="11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 smtClean="0"/>
              <a:t>No solution </a:t>
            </a:r>
            <a:r>
              <a:rPr lang="fr-FR" sz="1100" dirty="0" err="1" smtClean="0"/>
              <a:t>found</a:t>
            </a:r>
            <a:r>
              <a:rPr lang="fr-FR" sz="1100" dirty="0" smtClean="0"/>
              <a:t> </a:t>
            </a:r>
            <a:r>
              <a:rPr lang="fr-FR" sz="1100" dirty="0" err="1" smtClean="0"/>
              <a:t>with</a:t>
            </a:r>
            <a:r>
              <a:rPr lang="fr-FR" sz="1100" dirty="0" smtClean="0"/>
              <a:t> 30% LL </a:t>
            </a:r>
            <a:r>
              <a:rPr lang="fr-FR" sz="1100" dirty="0" err="1" smtClean="0"/>
              <a:t>margin</a:t>
            </a:r>
            <a:endParaRPr lang="fr-FR" sz="11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No solution </a:t>
            </a:r>
            <a:r>
              <a:rPr lang="fr-FR" sz="1100" dirty="0" err="1" smtClean="0"/>
              <a:t>found</a:t>
            </a:r>
            <a:r>
              <a:rPr lang="fr-FR" sz="1100" dirty="0" smtClean="0"/>
              <a:t> </a:t>
            </a:r>
            <a:r>
              <a:rPr lang="fr-FR" sz="1100" dirty="0" err="1" smtClean="0"/>
              <a:t>above</a:t>
            </a:r>
            <a:r>
              <a:rPr lang="fr-FR" sz="1100" dirty="0" smtClean="0"/>
              <a:t> 50 Tm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 err="1" smtClean="0"/>
              <a:t>Margins</a:t>
            </a:r>
            <a:r>
              <a:rPr lang="fr-FR" sz="1100" dirty="0" smtClean="0"/>
              <a:t> in </a:t>
            </a:r>
            <a:r>
              <a:rPr lang="fr-FR" sz="1100" dirty="0" err="1" smtClean="0"/>
              <a:t>temperature</a:t>
            </a:r>
            <a:r>
              <a:rPr lang="fr-FR" sz="1100" dirty="0" smtClean="0"/>
              <a:t> are </a:t>
            </a:r>
            <a:r>
              <a:rPr lang="fr-FR" sz="1100" dirty="0" err="1" smtClean="0"/>
              <a:t>still</a:t>
            </a:r>
            <a:r>
              <a:rPr lang="fr-FR" sz="1100" dirty="0" smtClean="0"/>
              <a:t> confortables</a:t>
            </a:r>
            <a:br>
              <a:rPr lang="fr-FR" sz="1100" dirty="0" smtClean="0"/>
            </a:br>
            <a:r>
              <a:rPr lang="fr-FR" sz="1100" dirty="0" smtClean="0"/>
              <a:t>(CMS = 2 K)</a:t>
            </a:r>
            <a:endParaRPr lang="en-US" sz="1100" dirty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8933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965" y="1731636"/>
            <a:ext cx="3901225" cy="324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405" y="1677180"/>
            <a:ext cx="3901225" cy="324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78" y="1654362"/>
            <a:ext cx="3901225" cy="3240000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LONG </a:t>
            </a:r>
            <a:r>
              <a:rPr lang="fr-FR" dirty="0" err="1" smtClean="0">
                <a:solidFill>
                  <a:schemeClr val="tx2"/>
                </a:solidFill>
              </a:rPr>
              <a:t>Solenoid</a:t>
            </a:r>
            <a:r>
              <a:rPr lang="fr-FR" dirty="0" smtClean="0">
                <a:solidFill>
                  <a:schemeClr val="tx2"/>
                </a:solidFill>
              </a:rPr>
              <a:t> – </a:t>
            </a:r>
            <a:r>
              <a:rPr lang="fr-FR" dirty="0" err="1" smtClean="0">
                <a:solidFill>
                  <a:schemeClr val="tx2"/>
                </a:solidFill>
              </a:rPr>
              <a:t>NbTi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Results</a:t>
            </a:r>
            <a:r>
              <a:rPr lang="fr-FR" dirty="0">
                <a:solidFill>
                  <a:schemeClr val="tx2"/>
                </a:solidFill>
              </a:rPr>
              <a:t> Physical </a:t>
            </a:r>
            <a:r>
              <a:rPr lang="fr-FR" dirty="0" err="1">
                <a:solidFill>
                  <a:schemeClr val="tx2"/>
                </a:solidFill>
              </a:rPr>
              <a:t>Limits</a:t>
            </a:r>
            <a:r>
              <a:rPr lang="fr-FR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787627" y="4415374"/>
            <a:ext cx="265878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100" dirty="0" smtClean="0"/>
          </a:p>
          <a:p>
            <a:endParaRPr lang="fr-FR" sz="1100" dirty="0"/>
          </a:p>
          <a:p>
            <a:endParaRPr lang="fr-FR" sz="1100" dirty="0" smtClean="0"/>
          </a:p>
          <a:p>
            <a:endParaRPr lang="fr-FR" sz="1100" dirty="0"/>
          </a:p>
          <a:p>
            <a:r>
              <a:rPr lang="fr-FR" sz="1100" dirty="0" smtClean="0"/>
              <a:t>VM </a:t>
            </a:r>
            <a:r>
              <a:rPr lang="fr-FR" sz="1100" dirty="0"/>
              <a:t>stress </a:t>
            </a:r>
            <a:r>
              <a:rPr lang="fr-FR" sz="1100" dirty="0" err="1"/>
              <a:t>increases</a:t>
            </a:r>
            <a:r>
              <a:rPr lang="fr-FR" sz="1100" dirty="0"/>
              <a:t> </a:t>
            </a:r>
            <a:r>
              <a:rPr lang="fr-FR" sz="1100" dirty="0" err="1"/>
              <a:t>with</a:t>
            </a:r>
            <a:r>
              <a:rPr lang="fr-FR" sz="1100" dirty="0"/>
              <a:t> the </a:t>
            </a:r>
            <a:r>
              <a:rPr lang="fr-FR" sz="1100" dirty="0" smtClean="0"/>
              <a:t>FOM</a:t>
            </a:r>
          </a:p>
          <a:p>
            <a:endParaRPr lang="fr-FR" sz="1100" dirty="0"/>
          </a:p>
          <a:p>
            <a:r>
              <a:rPr lang="fr-FR" sz="1100" dirty="0" err="1" smtClean="0">
                <a:solidFill>
                  <a:srgbClr val="FF0000"/>
                </a:solidFill>
              </a:rPr>
              <a:t>Different</a:t>
            </a:r>
            <a:r>
              <a:rPr lang="fr-FR" sz="1100" dirty="0" smtClean="0">
                <a:solidFill>
                  <a:srgbClr val="FF0000"/>
                </a:solidFill>
              </a:rPr>
              <a:t> </a:t>
            </a:r>
            <a:r>
              <a:rPr lang="fr-FR" sz="1100" dirty="0" err="1" smtClean="0">
                <a:solidFill>
                  <a:srgbClr val="FF0000"/>
                </a:solidFill>
              </a:rPr>
              <a:t>behaviour</a:t>
            </a:r>
            <a:r>
              <a:rPr lang="fr-FR" sz="1100" dirty="0" smtClean="0">
                <a:solidFill>
                  <a:srgbClr val="FF0000"/>
                </a:solidFill>
              </a:rPr>
              <a:t> </a:t>
            </a:r>
            <a:r>
              <a:rPr lang="fr-FR" sz="1100" dirty="0" err="1" smtClean="0">
                <a:solidFill>
                  <a:srgbClr val="FF0000"/>
                </a:solidFill>
              </a:rPr>
              <a:t>between</a:t>
            </a:r>
            <a:r>
              <a:rPr lang="fr-FR" sz="1100" dirty="0" smtClean="0">
                <a:solidFill>
                  <a:srgbClr val="FF0000"/>
                </a:solidFill>
              </a:rPr>
              <a:t> 4.55K and 1.94 K. </a:t>
            </a:r>
            <a:r>
              <a:rPr lang="fr-FR" sz="1100" dirty="0" err="1" smtClean="0">
                <a:solidFill>
                  <a:srgbClr val="FF0000"/>
                </a:solidFill>
              </a:rPr>
              <a:t>Why</a:t>
            </a:r>
            <a:r>
              <a:rPr lang="fr-FR" sz="1100" dirty="0" smtClean="0">
                <a:solidFill>
                  <a:srgbClr val="FF0000"/>
                </a:solidFill>
              </a:rPr>
              <a:t>?</a:t>
            </a:r>
            <a:endParaRPr lang="fr-FR" sz="1100" dirty="0">
              <a:solidFill>
                <a:srgbClr val="FF0000"/>
              </a:solidFill>
            </a:endParaRPr>
          </a:p>
          <a:p>
            <a:endParaRPr lang="en-US" sz="1100" dirty="0"/>
          </a:p>
        </p:txBody>
      </p:sp>
      <p:sp>
        <p:nvSpPr>
          <p:cNvPr id="4" name="Ellipse 3"/>
          <p:cNvSpPr/>
          <p:nvPr/>
        </p:nvSpPr>
        <p:spPr>
          <a:xfrm>
            <a:off x="6588343" y="1828549"/>
            <a:ext cx="407831" cy="154547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14" name="Ellipse 13"/>
          <p:cNvSpPr/>
          <p:nvPr/>
        </p:nvSpPr>
        <p:spPr>
          <a:xfrm>
            <a:off x="7138260" y="4353951"/>
            <a:ext cx="407831" cy="154547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29" name="Rectangle 28"/>
          <p:cNvSpPr/>
          <p:nvPr/>
        </p:nvSpPr>
        <p:spPr>
          <a:xfrm>
            <a:off x="465687" y="5107872"/>
            <a:ext cx="323800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 err="1"/>
              <a:t>Hotspot</a:t>
            </a:r>
            <a:r>
              <a:rPr lang="fr-FR" sz="1050" dirty="0"/>
              <a:t> </a:t>
            </a:r>
            <a:r>
              <a:rPr lang="fr-FR" sz="1050" dirty="0" err="1"/>
              <a:t>is</a:t>
            </a:r>
            <a:r>
              <a:rPr lang="fr-FR" sz="1050" dirty="0"/>
              <a:t> not a </a:t>
            </a:r>
            <a:r>
              <a:rPr lang="fr-FR" sz="1050" dirty="0" err="1"/>
              <a:t>problem</a:t>
            </a:r>
            <a:r>
              <a:rPr lang="fr-FR" sz="1050" dirty="0"/>
              <a:t> (</a:t>
            </a:r>
            <a:r>
              <a:rPr lang="fr-FR" sz="1050" dirty="0" err="1"/>
              <a:t>well</a:t>
            </a:r>
            <a:r>
              <a:rPr lang="fr-FR" sz="1050" dirty="0"/>
              <a:t> </a:t>
            </a:r>
            <a:r>
              <a:rPr lang="fr-FR" sz="1050" dirty="0" err="1"/>
              <a:t>below</a:t>
            </a:r>
            <a:r>
              <a:rPr lang="fr-FR" sz="1050" dirty="0"/>
              <a:t> &lt; 150 K) </a:t>
            </a:r>
            <a:r>
              <a:rPr lang="fr-FR" sz="1050" dirty="0" err="1"/>
              <a:t>thanks</a:t>
            </a:r>
            <a:r>
              <a:rPr lang="fr-FR" sz="1050" dirty="0"/>
              <a:t> to the dump </a:t>
            </a:r>
            <a:r>
              <a:rPr lang="fr-FR" sz="1050" dirty="0" err="1"/>
              <a:t>resistance</a:t>
            </a:r>
            <a:endParaRPr lang="fr-FR" sz="1050" dirty="0"/>
          </a:p>
        </p:txBody>
      </p:sp>
      <p:sp>
        <p:nvSpPr>
          <p:cNvPr id="30" name="ZoneTexte 29"/>
          <p:cNvSpPr txBox="1"/>
          <p:nvPr/>
        </p:nvSpPr>
        <p:spPr>
          <a:xfrm>
            <a:off x="9073877" y="5097708"/>
            <a:ext cx="26587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/>
              <a:t>B</a:t>
            </a:r>
            <a:r>
              <a:rPr lang="fr-FR" sz="1100" baseline="-25000" dirty="0" err="1" smtClean="0"/>
              <a:t>rcs</a:t>
            </a:r>
            <a:r>
              <a:rPr lang="fr-FR" sz="1100" dirty="0" smtClean="0"/>
              <a:t> </a:t>
            </a:r>
            <a:r>
              <a:rPr lang="fr-FR" sz="1100" dirty="0" err="1" smtClean="0"/>
              <a:t>increases</a:t>
            </a:r>
            <a:r>
              <a:rPr lang="fr-FR" sz="1100" dirty="0" smtClean="0"/>
              <a:t> </a:t>
            </a:r>
            <a:r>
              <a:rPr lang="fr-FR" sz="1100" dirty="0" err="1"/>
              <a:t>with</a:t>
            </a:r>
            <a:r>
              <a:rPr lang="fr-FR" sz="1100" dirty="0"/>
              <a:t> the </a:t>
            </a:r>
            <a:r>
              <a:rPr lang="fr-FR" sz="1100" dirty="0" smtClean="0"/>
              <a:t>FOM</a:t>
            </a:r>
          </a:p>
          <a:p>
            <a:r>
              <a:rPr lang="fr-FR" sz="1100" dirty="0" err="1" smtClean="0"/>
              <a:t>Limits</a:t>
            </a:r>
            <a:r>
              <a:rPr lang="fr-FR" sz="1100" dirty="0" smtClean="0"/>
              <a:t> are </a:t>
            </a:r>
            <a:r>
              <a:rPr lang="fr-FR" sz="1100" dirty="0" err="1" smtClean="0"/>
              <a:t>around</a:t>
            </a:r>
            <a:r>
              <a:rPr lang="fr-FR" sz="1100" dirty="0" smtClean="0"/>
              <a:t> 50 Tm</a:t>
            </a:r>
            <a:endParaRPr lang="fr-FR" sz="1100" dirty="0"/>
          </a:p>
        </p:txBody>
      </p:sp>
      <p:sp>
        <p:nvSpPr>
          <p:cNvPr id="31" name="Ellipse 30"/>
          <p:cNvSpPr/>
          <p:nvPr/>
        </p:nvSpPr>
        <p:spPr>
          <a:xfrm>
            <a:off x="10938372" y="4415374"/>
            <a:ext cx="655903" cy="154547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cxnSp>
        <p:nvCxnSpPr>
          <p:cNvPr id="34" name="Connecteur droit avec flèche 33"/>
          <p:cNvCxnSpPr/>
          <p:nvPr/>
        </p:nvCxnSpPr>
        <p:spPr>
          <a:xfrm flipV="1">
            <a:off x="6620010" y="1983096"/>
            <a:ext cx="0" cy="399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5746866" y="2420665"/>
            <a:ext cx="15953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err="1" smtClean="0"/>
              <a:t>Limits</a:t>
            </a:r>
            <a:r>
              <a:rPr lang="fr-FR" sz="900" dirty="0" smtClean="0"/>
              <a:t> for the </a:t>
            </a:r>
            <a:r>
              <a:rPr lang="fr-FR" sz="900" dirty="0" err="1" smtClean="0"/>
              <a:t>mechanics</a:t>
            </a:r>
            <a:endParaRPr lang="en-US" sz="900" dirty="0"/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7184572" y="3994067"/>
            <a:ext cx="0" cy="328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5851098" y="3712979"/>
            <a:ext cx="15953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err="1" smtClean="0"/>
              <a:t>Limits</a:t>
            </a:r>
            <a:r>
              <a:rPr lang="fr-FR" sz="900" dirty="0" smtClean="0"/>
              <a:t> for the </a:t>
            </a:r>
            <a:r>
              <a:rPr lang="fr-FR" sz="900" dirty="0" err="1" smtClean="0"/>
              <a:t>mechanics</a:t>
            </a:r>
            <a:endParaRPr lang="en-US" sz="900" dirty="0"/>
          </a:p>
        </p:txBody>
      </p:sp>
      <p:cxnSp>
        <p:nvCxnSpPr>
          <p:cNvPr id="39" name="Connecteur droit avec flèche 38"/>
          <p:cNvCxnSpPr/>
          <p:nvPr/>
        </p:nvCxnSpPr>
        <p:spPr>
          <a:xfrm>
            <a:off x="11077699" y="4086823"/>
            <a:ext cx="0" cy="328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10459440" y="3855991"/>
            <a:ext cx="9460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err="1" smtClean="0"/>
              <a:t>Limits</a:t>
            </a:r>
            <a:r>
              <a:rPr lang="fr-FR" sz="900" dirty="0" smtClean="0"/>
              <a:t> for </a:t>
            </a:r>
            <a:r>
              <a:rPr lang="fr-FR" sz="900" dirty="0" err="1" smtClean="0"/>
              <a:t>B</a:t>
            </a:r>
            <a:r>
              <a:rPr lang="fr-FR" sz="900" baseline="-25000" dirty="0" err="1" smtClean="0"/>
              <a:t>rcs</a:t>
            </a:r>
            <a:endParaRPr lang="en-US" sz="900" dirty="0"/>
          </a:p>
        </p:txBody>
      </p:sp>
      <p:sp>
        <p:nvSpPr>
          <p:cNvPr id="42" name="Rectangle 41"/>
          <p:cNvSpPr/>
          <p:nvPr/>
        </p:nvSpPr>
        <p:spPr>
          <a:xfrm>
            <a:off x="5482691" y="1266942"/>
            <a:ext cx="1226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/>
              <a:t>VM &lt; 150 </a:t>
            </a:r>
            <a:r>
              <a:rPr lang="fr-FR" sz="1200" b="1" dirty="0" err="1"/>
              <a:t>Mpa</a:t>
            </a:r>
            <a:endParaRPr lang="fr-FR" sz="1200" b="1" dirty="0"/>
          </a:p>
        </p:txBody>
      </p:sp>
      <p:sp>
        <p:nvSpPr>
          <p:cNvPr id="43" name="Rectangle 42"/>
          <p:cNvSpPr/>
          <p:nvPr/>
        </p:nvSpPr>
        <p:spPr>
          <a:xfrm>
            <a:off x="9809683" y="1266941"/>
            <a:ext cx="8402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 err="1"/>
              <a:t>B</a:t>
            </a:r>
            <a:r>
              <a:rPr lang="fr-FR" sz="1200" b="1" baseline="-25000" dirty="0" err="1"/>
              <a:t>rcs</a:t>
            </a:r>
            <a:r>
              <a:rPr lang="fr-FR" sz="1200" b="1" dirty="0"/>
              <a:t> &lt; 3 G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384280" y="1266941"/>
            <a:ext cx="12330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 err="1"/>
              <a:t>T</a:t>
            </a:r>
            <a:r>
              <a:rPr lang="fr-FR" sz="1200" b="1" baseline="-25000" dirty="0" err="1"/>
              <a:t>hotspot</a:t>
            </a:r>
            <a:r>
              <a:rPr lang="fr-FR" sz="1200" b="1" dirty="0"/>
              <a:t> &lt; 150 K</a:t>
            </a:r>
          </a:p>
        </p:txBody>
      </p:sp>
      <p:cxnSp>
        <p:nvCxnSpPr>
          <p:cNvPr id="45" name="Connecteur droit 44"/>
          <p:cNvCxnSpPr/>
          <p:nvPr/>
        </p:nvCxnSpPr>
        <p:spPr>
          <a:xfrm flipV="1">
            <a:off x="2735580" y="1654363"/>
            <a:ext cx="0" cy="3079933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2541432" y="1514603"/>
            <a:ext cx="471604" cy="169277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fr-FR" sz="500" dirty="0" smtClean="0"/>
              <a:t>46.75 Tm</a:t>
            </a:r>
            <a:endParaRPr lang="en-US" sz="500" dirty="0"/>
          </a:p>
        </p:txBody>
      </p:sp>
      <p:cxnSp>
        <p:nvCxnSpPr>
          <p:cNvPr id="49" name="Connecteur droit 48"/>
          <p:cNvCxnSpPr/>
          <p:nvPr/>
        </p:nvCxnSpPr>
        <p:spPr>
          <a:xfrm flipV="1">
            <a:off x="6790148" y="1642901"/>
            <a:ext cx="0" cy="3079933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6604609" y="1511819"/>
            <a:ext cx="471604" cy="169277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fr-FR" sz="500" dirty="0" smtClean="0"/>
              <a:t>46.75 Tm</a:t>
            </a:r>
            <a:endParaRPr lang="en-US" sz="500" dirty="0"/>
          </a:p>
        </p:txBody>
      </p:sp>
      <p:cxnSp>
        <p:nvCxnSpPr>
          <p:cNvPr id="51" name="Connecteur droit 50"/>
          <p:cNvCxnSpPr/>
          <p:nvPr/>
        </p:nvCxnSpPr>
        <p:spPr>
          <a:xfrm flipV="1">
            <a:off x="10833696" y="1677180"/>
            <a:ext cx="0" cy="3079933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10597894" y="1548540"/>
            <a:ext cx="471604" cy="169277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r>
              <a:rPr lang="fr-FR" sz="500" dirty="0" smtClean="0"/>
              <a:t>46.75 Tm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2581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  <p:bldP spid="14" grpId="0" animBg="1"/>
      <p:bldP spid="29" grpId="0"/>
      <p:bldP spid="30" grpId="0"/>
      <p:bldP spid="31" grpId="0" animBg="1"/>
      <p:bldP spid="35" grpId="0"/>
      <p:bldP spid="38" grpId="0"/>
      <p:bldP spid="40" grpId="0"/>
      <p:bldP spid="42" grpId="0"/>
      <p:bldP spid="43" grpId="0"/>
      <p:bldP spid="44" grpId="0"/>
      <p:bldP spid="46" grpId="0"/>
      <p:bldP spid="50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LONG </a:t>
            </a:r>
            <a:r>
              <a:rPr lang="fr-FR" dirty="0" err="1" smtClean="0">
                <a:solidFill>
                  <a:schemeClr val="tx2"/>
                </a:solidFill>
              </a:rPr>
              <a:t>Solenoid</a:t>
            </a:r>
            <a:r>
              <a:rPr lang="fr-FR" dirty="0" smtClean="0">
                <a:solidFill>
                  <a:schemeClr val="tx2"/>
                </a:solidFill>
              </a:rPr>
              <a:t> – </a:t>
            </a:r>
            <a:r>
              <a:rPr lang="fr-FR" dirty="0" err="1" smtClean="0">
                <a:solidFill>
                  <a:schemeClr val="tx2"/>
                </a:solidFill>
              </a:rPr>
              <a:t>NbTi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Results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Feasibility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Limits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39" y="1351751"/>
            <a:ext cx="4334694" cy="360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614" y="1357293"/>
            <a:ext cx="4334694" cy="3600000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7523636" y="1475139"/>
            <a:ext cx="487680" cy="2667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14" name="Ellipse 13"/>
          <p:cNvSpPr/>
          <p:nvPr/>
        </p:nvSpPr>
        <p:spPr>
          <a:xfrm>
            <a:off x="8189845" y="4263902"/>
            <a:ext cx="487680" cy="2667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7248744" y="1770743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« Pure » </a:t>
            </a:r>
            <a:r>
              <a:rPr lang="fr-FR" sz="1000" dirty="0" err="1" smtClean="0"/>
              <a:t>NbTi</a:t>
            </a:r>
            <a:r>
              <a:rPr lang="fr-FR" sz="1000" dirty="0" smtClean="0"/>
              <a:t> !</a:t>
            </a:r>
          </a:p>
          <a:p>
            <a:r>
              <a:rPr lang="fr-FR" sz="1000" dirty="0" smtClean="0"/>
              <a:t>Not </a:t>
            </a:r>
            <a:r>
              <a:rPr lang="fr-FR" sz="1000" dirty="0" err="1" smtClean="0"/>
              <a:t>feasible</a:t>
            </a:r>
            <a:endParaRPr lang="en-US" sz="1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7396222" y="3911586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« Pure » </a:t>
            </a:r>
            <a:r>
              <a:rPr lang="fr-FR" sz="1000" dirty="0" err="1" smtClean="0"/>
              <a:t>NbTi</a:t>
            </a:r>
            <a:r>
              <a:rPr lang="fr-FR" sz="1000" dirty="0" smtClean="0"/>
              <a:t> !</a:t>
            </a:r>
          </a:p>
          <a:p>
            <a:r>
              <a:rPr lang="fr-FR" sz="1000" dirty="0" smtClean="0"/>
              <a:t>Not </a:t>
            </a:r>
            <a:r>
              <a:rPr lang="fr-FR" sz="1000" dirty="0" err="1" smtClean="0"/>
              <a:t>feasible</a:t>
            </a:r>
            <a:endParaRPr lang="en-US" sz="1000" dirty="0"/>
          </a:p>
        </p:txBody>
      </p:sp>
      <p:sp>
        <p:nvSpPr>
          <p:cNvPr id="11" name="Accolade fermante 10"/>
          <p:cNvSpPr/>
          <p:nvPr/>
        </p:nvSpPr>
        <p:spPr>
          <a:xfrm>
            <a:off x="9295146" y="2811603"/>
            <a:ext cx="166996" cy="18014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8" name="ZoneTexte 17"/>
          <p:cNvSpPr txBox="1"/>
          <p:nvPr/>
        </p:nvSpPr>
        <p:spPr>
          <a:xfrm>
            <a:off x="9529980" y="3601780"/>
            <a:ext cx="10182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Not </a:t>
            </a:r>
            <a:r>
              <a:rPr lang="fr-FR" sz="1100" dirty="0" err="1" smtClean="0"/>
              <a:t>feasible</a:t>
            </a:r>
            <a:endParaRPr lang="en-US" sz="1100" dirty="0"/>
          </a:p>
        </p:txBody>
      </p:sp>
      <p:sp>
        <p:nvSpPr>
          <p:cNvPr id="20" name="Accolade fermante 19"/>
          <p:cNvSpPr/>
          <p:nvPr/>
        </p:nvSpPr>
        <p:spPr>
          <a:xfrm>
            <a:off x="9295344" y="2424603"/>
            <a:ext cx="145266" cy="387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ZoneTexte 20"/>
          <p:cNvSpPr txBox="1"/>
          <p:nvPr/>
        </p:nvSpPr>
        <p:spPr>
          <a:xfrm>
            <a:off x="9446806" y="2471882"/>
            <a:ext cx="15969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Rutherford/</a:t>
            </a:r>
            <a:r>
              <a:rPr lang="fr-FR" sz="1100" dirty="0" err="1" smtClean="0"/>
              <a:t>Monolith</a:t>
            </a:r>
            <a:endParaRPr lang="en-US" sz="1100" dirty="0"/>
          </a:p>
        </p:txBody>
      </p:sp>
      <p:sp>
        <p:nvSpPr>
          <p:cNvPr id="22" name="Accolade fermante 21"/>
          <p:cNvSpPr/>
          <p:nvPr/>
        </p:nvSpPr>
        <p:spPr>
          <a:xfrm>
            <a:off x="9291386" y="1849338"/>
            <a:ext cx="155963" cy="5759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3" name="ZoneTexte 22"/>
          <p:cNvSpPr txBox="1"/>
          <p:nvPr/>
        </p:nvSpPr>
        <p:spPr>
          <a:xfrm>
            <a:off x="9467534" y="2024108"/>
            <a:ext cx="7649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RIC/WIC</a:t>
            </a:r>
            <a:endParaRPr lang="en-US" sz="1100" dirty="0"/>
          </a:p>
        </p:txBody>
      </p:sp>
      <p:sp>
        <p:nvSpPr>
          <p:cNvPr id="24" name="Accolade fermante 23"/>
          <p:cNvSpPr/>
          <p:nvPr/>
        </p:nvSpPr>
        <p:spPr>
          <a:xfrm>
            <a:off x="9291386" y="1515914"/>
            <a:ext cx="149224" cy="3334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" name="ZoneTexte 24"/>
          <p:cNvSpPr txBox="1"/>
          <p:nvPr/>
        </p:nvSpPr>
        <p:spPr>
          <a:xfrm>
            <a:off x="9447349" y="1552287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Pure Cu</a:t>
            </a:r>
            <a:endParaRPr lang="en-US" sz="1100" dirty="0"/>
          </a:p>
        </p:txBody>
      </p:sp>
      <p:sp>
        <p:nvSpPr>
          <p:cNvPr id="26" name="ZoneTexte 25"/>
          <p:cNvSpPr txBox="1"/>
          <p:nvPr/>
        </p:nvSpPr>
        <p:spPr>
          <a:xfrm>
            <a:off x="629392" y="5226145"/>
            <a:ext cx="239841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CTE </a:t>
            </a:r>
            <a:r>
              <a:rPr lang="fr-FR" sz="1100" dirty="0" err="1" smtClean="0"/>
              <a:t>NbTi</a:t>
            </a:r>
            <a:r>
              <a:rPr lang="fr-FR" sz="1100" dirty="0" smtClean="0"/>
              <a:t> (300K – 4K) = -1.5 ∙ 10</a:t>
            </a:r>
            <a:r>
              <a:rPr lang="fr-FR" sz="1100" baseline="30000" dirty="0" smtClean="0"/>
              <a:t>-3</a:t>
            </a:r>
          </a:p>
          <a:p>
            <a:r>
              <a:rPr lang="fr-FR" sz="1100" dirty="0"/>
              <a:t>CTE G10 (300K – 4K) = -2.5 ∙ </a:t>
            </a:r>
            <a:r>
              <a:rPr lang="fr-FR" sz="1100" dirty="0" smtClean="0"/>
              <a:t>10</a:t>
            </a:r>
            <a:r>
              <a:rPr lang="fr-FR" sz="1100" baseline="30000" dirty="0" smtClean="0"/>
              <a:t>-3</a:t>
            </a:r>
            <a:endParaRPr lang="fr-FR" sz="1100" dirty="0" smtClean="0"/>
          </a:p>
          <a:p>
            <a:r>
              <a:rPr lang="fr-FR" sz="1100" dirty="0"/>
              <a:t>CTE </a:t>
            </a:r>
            <a:r>
              <a:rPr lang="fr-FR" sz="1100" dirty="0" smtClean="0"/>
              <a:t>Cu </a:t>
            </a:r>
            <a:r>
              <a:rPr lang="fr-FR" sz="1100" dirty="0"/>
              <a:t>(300K – 4K) = </a:t>
            </a:r>
            <a:r>
              <a:rPr lang="fr-FR" sz="1100" dirty="0" smtClean="0"/>
              <a:t>-3.2 </a:t>
            </a:r>
            <a:r>
              <a:rPr lang="fr-FR" sz="1100" dirty="0"/>
              <a:t>∙ 10</a:t>
            </a:r>
            <a:r>
              <a:rPr lang="fr-FR" sz="1100" baseline="30000" dirty="0"/>
              <a:t>-3</a:t>
            </a:r>
            <a:endParaRPr lang="fr-FR" sz="1100" dirty="0"/>
          </a:p>
          <a:p>
            <a:endParaRPr lang="fr-FR" sz="1100" dirty="0" smtClean="0"/>
          </a:p>
          <a:p>
            <a:r>
              <a:rPr lang="fr-FR" sz="1100" dirty="0" smtClean="0"/>
              <a:t>CTE SS (300K – 4K)= -2.8 ∙ 10</a:t>
            </a:r>
            <a:r>
              <a:rPr lang="fr-FR" sz="1100" baseline="30000" dirty="0" smtClean="0"/>
              <a:t>-3</a:t>
            </a:r>
          </a:p>
        </p:txBody>
      </p:sp>
      <p:sp>
        <p:nvSpPr>
          <p:cNvPr id="27" name="Flèche droite 26"/>
          <p:cNvSpPr/>
          <p:nvPr/>
        </p:nvSpPr>
        <p:spPr>
          <a:xfrm>
            <a:off x="3273630" y="5590605"/>
            <a:ext cx="585849" cy="209798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30" name="ZoneTexte 29"/>
          <p:cNvSpPr txBox="1"/>
          <p:nvPr/>
        </p:nvSpPr>
        <p:spPr>
          <a:xfrm>
            <a:off x="4105304" y="5572710"/>
            <a:ext cx="7128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The </a:t>
            </a:r>
            <a:r>
              <a:rPr lang="fr-FR" sz="1200" dirty="0" err="1" smtClean="0"/>
              <a:t>conductor</a:t>
            </a:r>
            <a:r>
              <a:rPr lang="fr-FR" sz="1200" dirty="0" smtClean="0"/>
              <a:t> </a:t>
            </a:r>
            <a:r>
              <a:rPr lang="fr-FR" sz="1200" dirty="0" err="1" smtClean="0"/>
              <a:t>needs</a:t>
            </a:r>
            <a:r>
              <a:rPr lang="fr-FR" sz="1200" dirty="0" smtClean="0"/>
              <a:t> </a:t>
            </a:r>
            <a:r>
              <a:rPr lang="fr-FR" sz="1200" dirty="0" err="1" smtClean="0"/>
              <a:t>copper</a:t>
            </a:r>
            <a:r>
              <a:rPr lang="fr-FR" sz="1200" dirty="0"/>
              <a:t> </a:t>
            </a:r>
            <a:r>
              <a:rPr lang="fr-FR" sz="1200" dirty="0" smtClean="0"/>
              <a:t>to have a </a:t>
            </a:r>
            <a:r>
              <a:rPr lang="fr-FR" sz="1200" dirty="0" err="1" smtClean="0"/>
              <a:t>similar</a:t>
            </a:r>
            <a:r>
              <a:rPr lang="fr-FR" sz="1200" dirty="0" smtClean="0"/>
              <a:t> thermal contraction respect to the </a:t>
            </a:r>
            <a:r>
              <a:rPr lang="fr-FR" sz="1200" dirty="0" err="1" smtClean="0"/>
              <a:t>mandrel</a:t>
            </a:r>
            <a:endParaRPr lang="fr-FR" sz="1200" dirty="0" smtClean="0"/>
          </a:p>
          <a:p>
            <a:endParaRPr lang="fr-FR" sz="1200" dirty="0" smtClean="0"/>
          </a:p>
          <a:p>
            <a:r>
              <a:rPr lang="fr-FR" sz="1200" dirty="0" smtClean="0">
                <a:solidFill>
                  <a:srgbClr val="FF0000"/>
                </a:solidFill>
              </a:rPr>
              <a:t>Rutherford </a:t>
            </a:r>
            <a:r>
              <a:rPr lang="fr-FR" sz="1200" dirty="0" err="1" smtClean="0">
                <a:solidFill>
                  <a:srgbClr val="FF0000"/>
                </a:solidFill>
              </a:rPr>
              <a:t>cables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will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be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riskier</a:t>
            </a:r>
            <a:r>
              <a:rPr lang="fr-FR" sz="1200" dirty="0" smtClean="0">
                <a:solidFill>
                  <a:srgbClr val="FF0000"/>
                </a:solidFill>
              </a:rPr>
              <a:t> for the </a:t>
            </a:r>
            <a:r>
              <a:rPr lang="fr-FR" sz="1200" dirty="0" err="1" smtClean="0">
                <a:solidFill>
                  <a:srgbClr val="FF0000"/>
                </a:solidFill>
              </a:rPr>
              <a:t>mechanics</a:t>
            </a:r>
            <a:endParaRPr lang="fr-FR" sz="1200" dirty="0">
              <a:solidFill>
                <a:srgbClr val="FF0000"/>
              </a:solidFill>
            </a:endParaRPr>
          </a:p>
        </p:txBody>
      </p:sp>
      <p:cxnSp>
        <p:nvCxnSpPr>
          <p:cNvPr id="31" name="Connecteur droit 30"/>
          <p:cNvCxnSpPr/>
          <p:nvPr/>
        </p:nvCxnSpPr>
        <p:spPr>
          <a:xfrm flipH="1" flipV="1">
            <a:off x="3127464" y="1377331"/>
            <a:ext cx="3662" cy="3182794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2917484" y="1237570"/>
            <a:ext cx="471604" cy="1692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fr-FR" sz="500" dirty="0" smtClean="0"/>
              <a:t>46.75 Tm</a:t>
            </a:r>
            <a:endParaRPr lang="en-US" sz="500" dirty="0"/>
          </a:p>
        </p:txBody>
      </p:sp>
      <p:cxnSp>
        <p:nvCxnSpPr>
          <p:cNvPr id="34" name="Connecteur droit 33"/>
          <p:cNvCxnSpPr/>
          <p:nvPr/>
        </p:nvCxnSpPr>
        <p:spPr>
          <a:xfrm flipH="1" flipV="1">
            <a:off x="7774950" y="1377331"/>
            <a:ext cx="3662" cy="3182794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7564970" y="1237570"/>
            <a:ext cx="471604" cy="1692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fr-FR" sz="500" dirty="0" smtClean="0"/>
              <a:t>46.75 Tm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43393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0" grpId="0"/>
      <p:bldP spid="16" grpId="0"/>
      <p:bldP spid="11" grpId="0" animBg="1"/>
      <p:bldP spid="18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/>
      <p:bldP spid="27" grpId="0" animBg="1"/>
      <p:bldP spid="30" grpId="0"/>
      <p:bldP spid="32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458361" y="2836963"/>
            <a:ext cx="972000" cy="144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E6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42" name="Rectangle 41"/>
          <p:cNvSpPr/>
          <p:nvPr/>
        </p:nvSpPr>
        <p:spPr>
          <a:xfrm>
            <a:off x="1840949" y="3258360"/>
            <a:ext cx="648000" cy="594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2783" y="6343650"/>
            <a:ext cx="1388947" cy="376824"/>
          </a:xfrm>
        </p:spPr>
        <p:txBody>
          <a:bodyPr/>
          <a:lstStyle/>
          <a:p>
            <a:r>
              <a:rPr lang="fr-FR" smtClean="0"/>
              <a:t>9-11 Oct 2024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>
                <a:solidFill>
                  <a:schemeClr val="tx2"/>
                </a:solidFill>
              </a:rPr>
              <a:t>Returns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from</a:t>
            </a:r>
            <a:r>
              <a:rPr lang="fr-FR" dirty="0" smtClean="0">
                <a:solidFill>
                  <a:schemeClr val="tx2"/>
                </a:solidFill>
              </a:rPr>
              <a:t> ASC 2024 - </a:t>
            </a:r>
            <a:r>
              <a:rPr lang="fr-FR" dirty="0" err="1" smtClean="0">
                <a:solidFill>
                  <a:schemeClr val="tx2"/>
                </a:solidFill>
              </a:rPr>
              <a:t>NbTi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Conductors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>
                <a:solidFill>
                  <a:schemeClr val="tx2"/>
                </a:solidFill>
              </a:rPr>
              <a:t>@2 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EIC France 2024 - V. Calvelli</a:t>
            </a:r>
            <a:endParaRPr lang="fr-FR" dirty="0"/>
          </a:p>
        </p:txBody>
      </p:sp>
      <p:sp>
        <p:nvSpPr>
          <p:cNvPr id="35" name="Rectangle 34"/>
          <p:cNvSpPr/>
          <p:nvPr/>
        </p:nvSpPr>
        <p:spPr>
          <a:xfrm>
            <a:off x="7697560" y="2820520"/>
            <a:ext cx="1080000" cy="180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8183560" y="3252520"/>
            <a:ext cx="668624" cy="923974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39" name="Ellipse 38"/>
          <p:cNvSpPr/>
          <p:nvPr/>
        </p:nvSpPr>
        <p:spPr>
          <a:xfrm>
            <a:off x="1854361" y="3268963"/>
            <a:ext cx="576000" cy="576000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grpSp>
        <p:nvGrpSpPr>
          <p:cNvPr id="40" name="Groupe 39"/>
          <p:cNvGrpSpPr/>
          <p:nvPr/>
        </p:nvGrpSpPr>
        <p:grpSpPr>
          <a:xfrm>
            <a:off x="8198090" y="3265034"/>
            <a:ext cx="565070" cy="898089"/>
            <a:chOff x="6507926" y="2649950"/>
            <a:chExt cx="565070" cy="898089"/>
          </a:xfrm>
        </p:grpSpPr>
        <p:sp>
          <p:nvSpPr>
            <p:cNvPr id="43" name="Ellipse 42"/>
            <p:cNvSpPr/>
            <p:nvPr/>
          </p:nvSpPr>
          <p:spPr>
            <a:xfrm>
              <a:off x="6507926" y="2649950"/>
              <a:ext cx="271670" cy="302400"/>
            </a:xfrm>
            <a:prstGeom prst="ellipse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44" name="Ellipse 43"/>
            <p:cNvSpPr/>
            <p:nvPr/>
          </p:nvSpPr>
          <p:spPr>
            <a:xfrm>
              <a:off x="6512899" y="2954480"/>
              <a:ext cx="271670" cy="302400"/>
            </a:xfrm>
            <a:prstGeom prst="ellipse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45" name="Ellipse 44"/>
            <p:cNvSpPr/>
            <p:nvPr/>
          </p:nvSpPr>
          <p:spPr>
            <a:xfrm>
              <a:off x="6508761" y="3259010"/>
              <a:ext cx="271670" cy="288000"/>
            </a:xfrm>
            <a:prstGeom prst="ellipse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46" name="Ellipse 45"/>
            <p:cNvSpPr/>
            <p:nvPr/>
          </p:nvSpPr>
          <p:spPr>
            <a:xfrm>
              <a:off x="6795796" y="2649950"/>
              <a:ext cx="277200" cy="302400"/>
            </a:xfrm>
            <a:prstGeom prst="ellipse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53" name="Ellipse 52"/>
            <p:cNvSpPr/>
            <p:nvPr/>
          </p:nvSpPr>
          <p:spPr>
            <a:xfrm>
              <a:off x="6795796" y="2957244"/>
              <a:ext cx="277200" cy="288000"/>
            </a:xfrm>
            <a:prstGeom prst="ellipse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sp>
          <p:nvSpPr>
            <p:cNvPr id="54" name="Ellipse 53"/>
            <p:cNvSpPr/>
            <p:nvPr/>
          </p:nvSpPr>
          <p:spPr>
            <a:xfrm>
              <a:off x="6795796" y="3245639"/>
              <a:ext cx="277200" cy="302400"/>
            </a:xfrm>
            <a:prstGeom prst="ellipse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</p:grpSp>
      <p:cxnSp>
        <p:nvCxnSpPr>
          <p:cNvPr id="58" name="Connecteur droit avec flèche 57"/>
          <p:cNvCxnSpPr/>
          <p:nvPr/>
        </p:nvCxnSpPr>
        <p:spPr>
          <a:xfrm>
            <a:off x="1285833" y="2826934"/>
            <a:ext cx="0" cy="144000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 flipH="1">
            <a:off x="1448958" y="4403585"/>
            <a:ext cx="972000" cy="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/>
          <p:cNvSpPr txBox="1"/>
          <p:nvPr/>
        </p:nvSpPr>
        <p:spPr>
          <a:xfrm>
            <a:off x="1532854" y="4458157"/>
            <a:ext cx="897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2.7 mm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632951" y="3368786"/>
            <a:ext cx="897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4</a:t>
            </a:r>
            <a:r>
              <a:rPr lang="fr-FR" sz="1200" b="1" dirty="0" smtClean="0"/>
              <a:t> mm</a:t>
            </a:r>
          </a:p>
        </p:txBody>
      </p:sp>
      <p:cxnSp>
        <p:nvCxnSpPr>
          <p:cNvPr id="62" name="Connecteur droit avec flèche 61"/>
          <p:cNvCxnSpPr/>
          <p:nvPr/>
        </p:nvCxnSpPr>
        <p:spPr>
          <a:xfrm>
            <a:off x="7500239" y="2814507"/>
            <a:ext cx="0" cy="180000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 flipH="1">
            <a:off x="7697560" y="4750663"/>
            <a:ext cx="1073816" cy="4192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ZoneTexte 67"/>
          <p:cNvSpPr txBox="1"/>
          <p:nvPr/>
        </p:nvSpPr>
        <p:spPr>
          <a:xfrm>
            <a:off x="7932785" y="4773901"/>
            <a:ext cx="897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3</a:t>
            </a:r>
            <a:r>
              <a:rPr lang="fr-FR" sz="1200" b="1" dirty="0" smtClean="0"/>
              <a:t> mm</a:t>
            </a:r>
          </a:p>
        </p:txBody>
      </p:sp>
      <p:sp>
        <p:nvSpPr>
          <p:cNvPr id="69" name="ZoneTexte 68"/>
          <p:cNvSpPr txBox="1"/>
          <p:nvPr/>
        </p:nvSpPr>
        <p:spPr>
          <a:xfrm>
            <a:off x="6773479" y="3590665"/>
            <a:ext cx="897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5 mm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9140529" y="2855848"/>
            <a:ext cx="2921178" cy="20236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Cond.2 : Rutherford-in-Channel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dirty="0" smtClean="0"/>
              <a:t>#</a:t>
            </a:r>
            <a:r>
              <a:rPr lang="fr-FR" sz="1200" dirty="0" err="1" smtClean="0"/>
              <a:t>strand</a:t>
            </a:r>
            <a:r>
              <a:rPr lang="fr-FR" sz="1200" dirty="0" smtClean="0"/>
              <a:t>: 6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dirty="0" smtClean="0"/>
              <a:t>Strand diam: 0.845 mm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dirty="0" smtClean="0"/>
              <a:t>Strand Cu/SC: 1.3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dirty="0" err="1" smtClean="0"/>
              <a:t>Load</a:t>
            </a:r>
            <a:r>
              <a:rPr lang="fr-FR" sz="1200" dirty="0" smtClean="0"/>
              <a:t> line </a:t>
            </a:r>
            <a:r>
              <a:rPr lang="fr-FR" sz="1200" dirty="0" err="1" smtClean="0"/>
              <a:t>margin</a:t>
            </a:r>
            <a:r>
              <a:rPr lang="fr-FR" sz="1200" dirty="0" smtClean="0"/>
              <a:t>: 15%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dirty="0" err="1" smtClean="0"/>
              <a:t>Temperature</a:t>
            </a:r>
            <a:r>
              <a:rPr lang="fr-FR" sz="1200" dirty="0" smtClean="0"/>
              <a:t> </a:t>
            </a:r>
            <a:r>
              <a:rPr lang="fr-FR" sz="1200" dirty="0" err="1" smtClean="0"/>
              <a:t>margin</a:t>
            </a:r>
            <a:r>
              <a:rPr lang="fr-FR" sz="1200" dirty="0" smtClean="0"/>
              <a:t>: 1.6 K 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dirty="0" smtClean="0"/>
              <a:t>Total </a:t>
            </a:r>
            <a:r>
              <a:rPr lang="fr-FR" sz="1200" dirty="0" err="1"/>
              <a:t>cond</a:t>
            </a:r>
            <a:r>
              <a:rPr lang="fr-FR" sz="1200" dirty="0"/>
              <a:t>. </a:t>
            </a:r>
            <a:r>
              <a:rPr lang="fr-FR" sz="1200" dirty="0" err="1"/>
              <a:t>length</a:t>
            </a:r>
            <a:r>
              <a:rPr lang="fr-FR" sz="1200" dirty="0"/>
              <a:t> </a:t>
            </a:r>
            <a:r>
              <a:rPr lang="fr-FR" sz="1200" dirty="0" err="1"/>
              <a:t>Length</a:t>
            </a:r>
            <a:r>
              <a:rPr lang="fr-FR" sz="1200" dirty="0"/>
              <a:t>/long </a:t>
            </a:r>
            <a:r>
              <a:rPr lang="fr-FR" sz="1200" dirty="0" err="1"/>
              <a:t>solenoid</a:t>
            </a:r>
            <a:r>
              <a:rPr lang="fr-FR" sz="1200" dirty="0"/>
              <a:t> : </a:t>
            </a:r>
            <a:r>
              <a:rPr lang="fr-FR" sz="1200" dirty="0" smtClean="0"/>
              <a:t>4.8 </a:t>
            </a:r>
            <a:r>
              <a:rPr lang="fr-FR" sz="1200" dirty="0"/>
              <a:t>km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dirty="0" err="1"/>
              <a:t>Number</a:t>
            </a:r>
            <a:r>
              <a:rPr lang="fr-FR" sz="1200" dirty="0"/>
              <a:t> of </a:t>
            </a:r>
            <a:r>
              <a:rPr lang="fr-FR" sz="1200" dirty="0" err="1"/>
              <a:t>turns</a:t>
            </a:r>
            <a:r>
              <a:rPr lang="fr-FR" sz="1200" dirty="0"/>
              <a:t>: </a:t>
            </a:r>
            <a:r>
              <a:rPr lang="fr-FR" sz="1200" dirty="0" smtClean="0"/>
              <a:t>22’873</a:t>
            </a:r>
            <a:endParaRPr lang="fr-FR" sz="1200" dirty="0"/>
          </a:p>
        </p:txBody>
      </p:sp>
      <p:sp>
        <p:nvSpPr>
          <p:cNvPr id="41" name="ZoneTexte 40"/>
          <p:cNvSpPr txBox="1"/>
          <p:nvPr/>
        </p:nvSpPr>
        <p:spPr>
          <a:xfrm>
            <a:off x="2740598" y="2721346"/>
            <a:ext cx="2319889" cy="18004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Cond.1 : </a:t>
            </a:r>
            <a:r>
              <a:rPr lang="fr-FR" sz="1200" b="1" dirty="0" err="1" smtClean="0"/>
              <a:t>Wire</a:t>
            </a:r>
            <a:r>
              <a:rPr lang="fr-FR" sz="1200" b="1" dirty="0" smtClean="0"/>
              <a:t>-in-Channel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dirty="0" smtClean="0"/>
              <a:t>Strand diam: 1.6 mm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dirty="0" smtClean="0"/>
              <a:t>Strand Cu/SC: 1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dirty="0" err="1" smtClean="0"/>
              <a:t>Load</a:t>
            </a:r>
            <a:r>
              <a:rPr lang="fr-FR" sz="1200" dirty="0" smtClean="0"/>
              <a:t> line </a:t>
            </a:r>
            <a:r>
              <a:rPr lang="fr-FR" sz="1200" dirty="0" err="1" smtClean="0"/>
              <a:t>margin</a:t>
            </a:r>
            <a:r>
              <a:rPr lang="fr-FR" sz="1200" dirty="0" smtClean="0"/>
              <a:t>: 20%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dirty="0" err="1" smtClean="0"/>
              <a:t>Temperature</a:t>
            </a:r>
            <a:r>
              <a:rPr lang="fr-FR" sz="1200" dirty="0" smtClean="0"/>
              <a:t> </a:t>
            </a:r>
            <a:r>
              <a:rPr lang="fr-FR" sz="1200" dirty="0" err="1" smtClean="0"/>
              <a:t>margin</a:t>
            </a:r>
            <a:r>
              <a:rPr lang="fr-FR" sz="1200" dirty="0" smtClean="0"/>
              <a:t>: 2 K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dirty="0"/>
              <a:t>Total </a:t>
            </a:r>
            <a:r>
              <a:rPr lang="fr-FR" sz="1200" dirty="0" err="1"/>
              <a:t>cond</a:t>
            </a:r>
            <a:r>
              <a:rPr lang="fr-FR" sz="1200" dirty="0"/>
              <a:t>. </a:t>
            </a:r>
            <a:r>
              <a:rPr lang="fr-FR" sz="1200" dirty="0" err="1" smtClean="0"/>
              <a:t>Length</a:t>
            </a:r>
            <a:r>
              <a:rPr lang="fr-FR" sz="1200" dirty="0" smtClean="0"/>
              <a:t>/long </a:t>
            </a:r>
            <a:r>
              <a:rPr lang="fr-FR" sz="1200" dirty="0" err="1" smtClean="0"/>
              <a:t>solenoid</a:t>
            </a:r>
            <a:r>
              <a:rPr lang="fr-FR" sz="1200" dirty="0" smtClean="0"/>
              <a:t>: 9 </a:t>
            </a:r>
            <a:r>
              <a:rPr lang="fr-FR" sz="1200" dirty="0"/>
              <a:t>km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dirty="0" err="1"/>
              <a:t>Number</a:t>
            </a:r>
            <a:r>
              <a:rPr lang="fr-FR" sz="1200" dirty="0"/>
              <a:t> of </a:t>
            </a:r>
            <a:r>
              <a:rPr lang="fr-FR" sz="1200" dirty="0" err="1"/>
              <a:t>turns</a:t>
            </a:r>
            <a:r>
              <a:rPr lang="fr-FR" sz="1200" dirty="0"/>
              <a:t>: </a:t>
            </a:r>
            <a:r>
              <a:rPr lang="fr-FR" sz="1200" dirty="0" smtClean="0"/>
              <a:t>38’961</a:t>
            </a:r>
            <a:endParaRPr lang="fr-FR" sz="1200" dirty="0"/>
          </a:p>
        </p:txBody>
      </p:sp>
      <p:sp>
        <p:nvSpPr>
          <p:cNvPr id="47" name="Rectangle 46"/>
          <p:cNvSpPr/>
          <p:nvPr/>
        </p:nvSpPr>
        <p:spPr>
          <a:xfrm>
            <a:off x="2438873" y="3099593"/>
            <a:ext cx="180000" cy="10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48" name="Rectangle 47"/>
          <p:cNvSpPr/>
          <p:nvPr/>
        </p:nvSpPr>
        <p:spPr>
          <a:xfrm>
            <a:off x="8781687" y="3238002"/>
            <a:ext cx="180000" cy="10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863573" y="1032154"/>
                <a:ext cx="528925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/>
                  <a:t>2 </a:t>
                </a:r>
                <a:r>
                  <a:rPr lang="fr-FR" sz="1400" b="1" dirty="0" err="1" smtClean="0"/>
                  <a:t>manufacturers</a:t>
                </a:r>
                <a:r>
                  <a:rPr lang="fr-FR" sz="1400" b="1" dirty="0" smtClean="0"/>
                  <a:t>:</a:t>
                </a:r>
              </a:p>
              <a:p>
                <a:r>
                  <a:rPr lang="fr-FR" sz="1400" dirty="0" err="1" smtClean="0"/>
                  <a:t>Bruker</a:t>
                </a:r>
                <a:r>
                  <a:rPr lang="fr-FR" sz="1400" dirty="0" smtClean="0"/>
                  <a:t> </a:t>
                </a:r>
                <a:r>
                  <a:rPr lang="fr-FR" sz="1400" dirty="0" smtClean="0">
                    <a:sym typeface="Wingdings" panose="05000000000000000000" pitchFamily="2" charset="2"/>
                  </a:rPr>
                  <a:t> standard </a:t>
                </a:r>
                <a:r>
                  <a:rPr lang="fr-FR" sz="1400" dirty="0" err="1" smtClean="0">
                    <a:sym typeface="Wingdings" panose="05000000000000000000" pitchFamily="2" charset="2"/>
                  </a:rPr>
                  <a:t>product</a:t>
                </a:r>
                <a:r>
                  <a:rPr lang="fr-FR" sz="1400" dirty="0" smtClean="0">
                    <a:sym typeface="Wingdings" panose="05000000000000000000" pitchFamily="2" charset="2"/>
                  </a:rPr>
                  <a:t> but filaments </a:t>
                </a:r>
                <a14:m>
                  <m:oMath xmlns:m="http://schemas.openxmlformats.org/officeDocument/2006/math">
                    <m:r>
                      <a:rPr lang="fr-FR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∅</m:t>
                    </m:r>
                  </m:oMath>
                </a14:m>
                <a:r>
                  <a:rPr lang="en-US" sz="1400" dirty="0" smtClean="0"/>
                  <a:t> = 120 µm</a:t>
                </a:r>
              </a:p>
              <a:p>
                <a:r>
                  <a:rPr lang="fr-FR" sz="1400" dirty="0" err="1" smtClean="0"/>
                  <a:t>Luvata</a:t>
                </a:r>
                <a:r>
                  <a:rPr lang="fr-FR" sz="1400" dirty="0" smtClean="0"/>
                  <a:t> </a:t>
                </a:r>
                <a:r>
                  <a:rPr lang="fr-FR" sz="1400" dirty="0" smtClean="0">
                    <a:sym typeface="Wingdings" panose="05000000000000000000" pitchFamily="2" charset="2"/>
                  </a:rPr>
                  <a:t> standard </a:t>
                </a:r>
                <a:r>
                  <a:rPr lang="fr-FR" sz="1400" dirty="0" err="1" smtClean="0">
                    <a:sym typeface="Wingdings" panose="05000000000000000000" pitchFamily="2" charset="2"/>
                  </a:rPr>
                  <a:t>channel</a:t>
                </a:r>
                <a:r>
                  <a:rPr lang="fr-FR" sz="1400" dirty="0" smtClean="0">
                    <a:sym typeface="Wingdings" panose="05000000000000000000" pitchFamily="2" charset="2"/>
                  </a:rPr>
                  <a:t>, </a:t>
                </a:r>
                <a:r>
                  <a:rPr lang="fr-FR" sz="1400" dirty="0" err="1" smtClean="0">
                    <a:sym typeface="Wingdings" panose="05000000000000000000" pitchFamily="2" charset="2"/>
                  </a:rPr>
                  <a:t>wire</a:t>
                </a:r>
                <a:r>
                  <a:rPr lang="fr-FR" sz="1400" dirty="0" smtClean="0">
                    <a:sym typeface="Wingdings" panose="05000000000000000000" pitchFamily="2" charset="2"/>
                  </a:rPr>
                  <a:t> to </a:t>
                </a:r>
                <a:r>
                  <a:rPr lang="fr-FR" sz="1400" dirty="0" err="1" smtClean="0">
                    <a:sym typeface="Wingdings" panose="05000000000000000000" pitchFamily="2" charset="2"/>
                  </a:rPr>
                  <a:t>be</a:t>
                </a:r>
                <a:r>
                  <a:rPr lang="fr-FR" sz="1400" dirty="0" smtClean="0">
                    <a:sym typeface="Wingdings" panose="05000000000000000000" pitchFamily="2" charset="2"/>
                  </a:rPr>
                  <a:t> made but no </a:t>
                </a:r>
                <a:r>
                  <a:rPr lang="fr-FR" sz="1400" dirty="0" err="1" smtClean="0">
                    <a:sym typeface="Wingdings" panose="05000000000000000000" pitchFamily="2" charset="2"/>
                  </a:rPr>
                  <a:t>problem</a:t>
                </a:r>
                <a:r>
                  <a:rPr lang="fr-FR" sz="1400" dirty="0" smtClean="0">
                    <a:sym typeface="Wingdings" panose="05000000000000000000" pitchFamily="2" charset="2"/>
                  </a:rPr>
                  <a:t> for filaments </a:t>
                </a:r>
                <a14:m>
                  <m:oMath xmlns:m="http://schemas.openxmlformats.org/officeDocument/2006/math">
                    <m:r>
                      <a:rPr lang="fr-FR" sz="14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∅</m:t>
                    </m:r>
                  </m:oMath>
                </a14:m>
                <a:endParaRPr lang="fr-FR" sz="1400" dirty="0" smtClean="0">
                  <a:sym typeface="Wingdings" panose="05000000000000000000" pitchFamily="2" charset="2"/>
                </a:endParaRPr>
              </a:p>
              <a:p>
                <a:endParaRPr lang="fr-FR" sz="1400" dirty="0">
                  <a:sym typeface="Wingdings" panose="05000000000000000000" pitchFamily="2" charset="2"/>
                </a:endParaRPr>
              </a:p>
              <a:p>
                <a:r>
                  <a:rPr lang="fr-FR" sz="1400" dirty="0" smtClean="0">
                    <a:sym typeface="Wingdings" panose="05000000000000000000" pitchFamily="2" charset="2"/>
                  </a:rPr>
                  <a:t>9/12 </a:t>
                </a:r>
                <a:r>
                  <a:rPr lang="fr-FR" sz="1400" dirty="0" err="1" smtClean="0">
                    <a:sym typeface="Wingdings" panose="05000000000000000000" pitchFamily="2" charset="2"/>
                  </a:rPr>
                  <a:t>months</a:t>
                </a:r>
                <a:r>
                  <a:rPr lang="fr-FR" sz="1400" dirty="0" smtClean="0">
                    <a:sym typeface="Wingdings" panose="05000000000000000000" pitchFamily="2" charset="2"/>
                  </a:rPr>
                  <a:t> to have the full production </a:t>
                </a:r>
                <a:endParaRPr lang="en-US" sz="1400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73" y="1032154"/>
                <a:ext cx="5289254" cy="1384995"/>
              </a:xfrm>
              <a:prstGeom prst="rect">
                <a:avLst/>
              </a:prstGeom>
              <a:blipFill>
                <a:blip r:embed="rId2"/>
                <a:stretch>
                  <a:fillRect l="-346" t="-439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ZoneTexte 48"/>
          <p:cNvSpPr txBox="1"/>
          <p:nvPr/>
        </p:nvSpPr>
        <p:spPr>
          <a:xfrm>
            <a:off x="7250534" y="1045019"/>
            <a:ext cx="5289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1 manufacturer:</a:t>
            </a:r>
          </a:p>
          <a:p>
            <a:r>
              <a:rPr lang="fr-FR" sz="1400" dirty="0" err="1" smtClean="0"/>
              <a:t>Luvata</a:t>
            </a:r>
            <a:r>
              <a:rPr lang="fr-FR" sz="1400" dirty="0" smtClean="0"/>
              <a:t> </a:t>
            </a:r>
            <a:r>
              <a:rPr lang="fr-FR" sz="1400" dirty="0" smtClean="0">
                <a:sym typeface="Wingdings" panose="05000000000000000000" pitchFamily="2" charset="2"/>
              </a:rPr>
              <a:t> possible to </a:t>
            </a:r>
            <a:r>
              <a:rPr lang="fr-FR" sz="1400" dirty="0" err="1" smtClean="0">
                <a:sym typeface="Wingdings" panose="05000000000000000000" pitchFamily="2" charset="2"/>
              </a:rPr>
              <a:t>be</a:t>
            </a:r>
            <a:r>
              <a:rPr lang="fr-FR" sz="1400" dirty="0" smtClean="0">
                <a:sym typeface="Wingdings" panose="05000000000000000000" pitchFamily="2" charset="2"/>
              </a:rPr>
              <a:t> made, </a:t>
            </a:r>
            <a:r>
              <a:rPr lang="fr-FR" sz="1400" dirty="0" err="1" smtClean="0">
                <a:sym typeface="Wingdings" panose="05000000000000000000" pitchFamily="2" charset="2"/>
              </a:rPr>
              <a:t>some</a:t>
            </a:r>
            <a:r>
              <a:rPr lang="fr-FR" sz="1400" dirty="0" smtClean="0">
                <a:sym typeface="Wingdings" panose="05000000000000000000" pitchFamily="2" charset="2"/>
              </a:rPr>
              <a:t> qualifications </a:t>
            </a:r>
            <a:r>
              <a:rPr lang="fr-FR" sz="1400" dirty="0" err="1" smtClean="0">
                <a:sym typeface="Wingdings" panose="05000000000000000000" pitchFamily="2" charset="2"/>
              </a:rPr>
              <a:t>needed</a:t>
            </a:r>
            <a:r>
              <a:rPr lang="fr-FR" sz="1400" dirty="0" smtClean="0">
                <a:sym typeface="Wingdings" panose="05000000000000000000" pitchFamily="2" charset="2"/>
              </a:rPr>
              <a:t> (as for MARCO)</a:t>
            </a:r>
          </a:p>
          <a:p>
            <a:endParaRPr lang="fr-FR" sz="1400" dirty="0">
              <a:sym typeface="Wingdings" panose="05000000000000000000" pitchFamily="2" charset="2"/>
            </a:endParaRPr>
          </a:p>
          <a:p>
            <a:r>
              <a:rPr lang="fr-FR" sz="1400" dirty="0" err="1" smtClean="0">
                <a:sym typeface="Wingdings" panose="05000000000000000000" pitchFamily="2" charset="2"/>
              </a:rPr>
              <a:t>From</a:t>
            </a:r>
            <a:r>
              <a:rPr lang="fr-FR" sz="1400" dirty="0" smtClean="0"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ym typeface="Wingdings" panose="05000000000000000000" pitchFamily="2" charset="2"/>
              </a:rPr>
              <a:t>previous</a:t>
            </a:r>
            <a:r>
              <a:rPr lang="fr-FR" sz="1400" dirty="0" smtClean="0"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ym typeface="Wingdings" panose="05000000000000000000" pitchFamily="2" charset="2"/>
              </a:rPr>
              <a:t>experience</a:t>
            </a:r>
            <a:r>
              <a:rPr lang="fr-FR" sz="1400" dirty="0" smtClean="0">
                <a:sym typeface="Wingdings" panose="05000000000000000000" pitchFamily="2" charset="2"/>
              </a:rPr>
              <a:t>, 18 </a:t>
            </a:r>
            <a:r>
              <a:rPr lang="fr-FR" sz="1400" dirty="0" err="1" smtClean="0">
                <a:sym typeface="Wingdings" panose="05000000000000000000" pitchFamily="2" charset="2"/>
              </a:rPr>
              <a:t>months</a:t>
            </a:r>
            <a:r>
              <a:rPr lang="fr-FR" sz="1400" dirty="0" smtClean="0">
                <a:sym typeface="Wingdings" panose="05000000000000000000" pitchFamily="2" charset="2"/>
              </a:rPr>
              <a:t> to have the full production (qualification tests </a:t>
            </a:r>
            <a:r>
              <a:rPr lang="fr-FR" sz="1400" dirty="0" err="1" smtClean="0">
                <a:sym typeface="Wingdings" panose="05000000000000000000" pitchFamily="2" charset="2"/>
              </a:rPr>
              <a:t>included</a:t>
            </a:r>
            <a:r>
              <a:rPr lang="fr-FR" sz="1400" dirty="0" smtClean="0">
                <a:sym typeface="Wingdings" panose="05000000000000000000" pitchFamily="2" charset="2"/>
              </a:rPr>
              <a:t>)</a:t>
            </a:r>
            <a:endParaRPr lang="en-US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863573" y="5725706"/>
            <a:ext cx="873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B050"/>
                </a:solidFill>
              </a:rPr>
              <a:t>Preference</a:t>
            </a:r>
            <a:r>
              <a:rPr lang="fr-FR" b="1" dirty="0" smtClean="0">
                <a:solidFill>
                  <a:srgbClr val="00B050"/>
                </a:solidFill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</a:rPr>
              <a:t>from</a:t>
            </a:r>
            <a:r>
              <a:rPr lang="fr-FR" b="1" dirty="0" smtClean="0">
                <a:solidFill>
                  <a:srgbClr val="00B050"/>
                </a:solidFill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</a:rPr>
              <a:t>conductor</a:t>
            </a:r>
            <a:r>
              <a:rPr lang="fr-FR" b="1" dirty="0" smtClean="0">
                <a:solidFill>
                  <a:srgbClr val="00B050"/>
                </a:solidFill>
              </a:rPr>
              <a:t> and </a:t>
            </a:r>
            <a:r>
              <a:rPr lang="fr-FR" b="1" dirty="0" err="1" smtClean="0">
                <a:solidFill>
                  <a:srgbClr val="00B050"/>
                </a:solidFill>
              </a:rPr>
              <a:t>magnet</a:t>
            </a:r>
            <a:r>
              <a:rPr lang="fr-FR" b="1" dirty="0" smtClean="0">
                <a:solidFill>
                  <a:srgbClr val="00B050"/>
                </a:solidFill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</a:rPr>
              <a:t>manufacturers</a:t>
            </a:r>
            <a:r>
              <a:rPr lang="fr-FR" b="1" dirty="0" smtClean="0">
                <a:solidFill>
                  <a:srgbClr val="00B050"/>
                </a:solidFill>
              </a:rPr>
              <a:t> : </a:t>
            </a:r>
            <a:r>
              <a:rPr lang="fr-FR" b="1" dirty="0" err="1" smtClean="0">
                <a:solidFill>
                  <a:srgbClr val="00B050"/>
                </a:solidFill>
              </a:rPr>
              <a:t>wire</a:t>
            </a:r>
            <a:r>
              <a:rPr lang="fr-FR" b="1" dirty="0" smtClean="0">
                <a:solidFill>
                  <a:srgbClr val="00B050"/>
                </a:solidFill>
              </a:rPr>
              <a:t> in </a:t>
            </a:r>
            <a:r>
              <a:rPr lang="fr-FR" b="1" dirty="0" err="1" smtClean="0">
                <a:solidFill>
                  <a:srgbClr val="00B050"/>
                </a:solidFill>
              </a:rPr>
              <a:t>channel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63573" y="5285135"/>
            <a:ext cx="10464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For </a:t>
            </a:r>
            <a:r>
              <a:rPr lang="fr-FR" sz="1600" b="1" dirty="0" err="1" smtClean="0"/>
              <a:t>both</a:t>
            </a:r>
            <a:r>
              <a:rPr lang="fr-FR" sz="1600" b="1" dirty="0" smtClean="0"/>
              <a:t>, max </a:t>
            </a:r>
            <a:r>
              <a:rPr lang="fr-FR" sz="1600" b="1" dirty="0" err="1" smtClean="0"/>
              <a:t>conductor</a:t>
            </a:r>
            <a:r>
              <a:rPr lang="fr-FR" sz="1600" b="1" dirty="0" smtClean="0"/>
              <a:t> unit </a:t>
            </a:r>
            <a:r>
              <a:rPr lang="fr-FR" sz="1600" b="1" dirty="0" err="1" smtClean="0"/>
              <a:t>length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equivalent</a:t>
            </a:r>
            <a:r>
              <a:rPr lang="fr-FR" sz="1600" b="1" dirty="0" smtClean="0"/>
              <a:t> mass = 600 kg </a:t>
            </a:r>
            <a:r>
              <a:rPr lang="fr-FR" sz="1600" b="1" dirty="0" smtClean="0">
                <a:sym typeface="Wingdings" panose="05000000000000000000" pitchFamily="2" charset="2"/>
              </a:rPr>
              <a:t> ~ 6 km for the </a:t>
            </a:r>
            <a:r>
              <a:rPr lang="fr-FR" sz="1600" b="1" dirty="0" err="1" smtClean="0">
                <a:sym typeface="Wingdings" panose="05000000000000000000" pitchFamily="2" charset="2"/>
              </a:rPr>
              <a:t>Wire</a:t>
            </a:r>
            <a:r>
              <a:rPr lang="fr-FR" sz="1600" b="1" dirty="0" smtClean="0">
                <a:sym typeface="Wingdings" panose="05000000000000000000" pitchFamily="2" charset="2"/>
              </a:rPr>
              <a:t>-in-Channel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8301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Preliminary solution for the LONG Solenoid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8324720" y="1651304"/>
            <a:ext cx="2502160" cy="4677628"/>
            <a:chOff x="4448432" y="947350"/>
            <a:chExt cx="2776152" cy="5189839"/>
          </a:xfrm>
        </p:grpSpPr>
        <p:grpSp>
          <p:nvGrpSpPr>
            <p:cNvPr id="10" name="Groupe 9"/>
            <p:cNvGrpSpPr/>
            <p:nvPr/>
          </p:nvGrpSpPr>
          <p:grpSpPr>
            <a:xfrm>
              <a:off x="4448432" y="1194486"/>
              <a:ext cx="1622854" cy="4942703"/>
              <a:chOff x="4448432" y="1194486"/>
              <a:chExt cx="1622854" cy="4942703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 rotWithShape="1">
              <a:blip r:embed="rId3"/>
              <a:srcRect l="2839" t="94183" r="75453" b="3011"/>
              <a:stretch/>
            </p:blipFill>
            <p:spPr>
              <a:xfrm>
                <a:off x="4448432" y="5988908"/>
                <a:ext cx="1622854" cy="148281"/>
              </a:xfrm>
              <a:prstGeom prst="rect">
                <a:avLst/>
              </a:prstGeom>
            </p:spPr>
          </p:pic>
          <p:pic>
            <p:nvPicPr>
              <p:cNvPr id="18" name="Image 17"/>
              <p:cNvPicPr>
                <a:picLocks noChangeAspect="1"/>
              </p:cNvPicPr>
              <p:nvPr/>
            </p:nvPicPr>
            <p:blipFill rotWithShape="1">
              <a:blip r:embed="rId3"/>
              <a:srcRect l="7513" t="17818" r="85305" b="13012"/>
              <a:stretch/>
            </p:blipFill>
            <p:spPr>
              <a:xfrm>
                <a:off x="4911941" y="1194486"/>
                <a:ext cx="689788" cy="4697385"/>
              </a:xfrm>
              <a:prstGeom prst="rect">
                <a:avLst/>
              </a:prstGeom>
            </p:spPr>
          </p:pic>
        </p:grpSp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4"/>
            <a:srcRect l="82505" t="10842" r="6806" b="12790"/>
            <a:stretch/>
          </p:blipFill>
          <p:spPr>
            <a:xfrm>
              <a:off x="6250552" y="947350"/>
              <a:ext cx="974032" cy="4920364"/>
            </a:xfrm>
            <a:prstGeom prst="rect">
              <a:avLst/>
            </a:prstGeom>
          </p:spPr>
        </p:pic>
      </p:grp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" t="2061" r="86892" b="4810"/>
          <a:stretch/>
        </p:blipFill>
        <p:spPr>
          <a:xfrm>
            <a:off x="6939434" y="1918915"/>
            <a:ext cx="1194141" cy="4276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>
              <a:xfrm>
                <a:off x="10572423" y="3378755"/>
                <a:ext cx="1572738" cy="224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𝑀𝐴𝑁𝐷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~ 139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𝑀𝑃𝑎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2423" y="3378755"/>
                <a:ext cx="1572738" cy="224870"/>
              </a:xfrm>
              <a:prstGeom prst="rect">
                <a:avLst/>
              </a:prstGeom>
              <a:blipFill>
                <a:blip r:embed="rId6"/>
                <a:stretch>
                  <a:fillRect l="-775" r="-1550" b="-135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/>
              <p:cNvSpPr txBox="1"/>
              <p:nvPr/>
            </p:nvSpPr>
            <p:spPr>
              <a:xfrm>
                <a:off x="10572423" y="3748787"/>
                <a:ext cx="1372683" cy="224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𝐶𝑂𝐼𝐿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~ 95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𝑀𝑃𝑎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5" name="ZoneText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2423" y="3748787"/>
                <a:ext cx="1372683" cy="224870"/>
              </a:xfrm>
              <a:prstGeom prst="rect">
                <a:avLst/>
              </a:prstGeom>
              <a:blipFill>
                <a:blip r:embed="rId7"/>
                <a:stretch>
                  <a:fillRect l="-889" r="-2222" b="-108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1245781" y="1309876"/>
            <a:ext cx="25074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err="1" smtClean="0"/>
              <a:t>Magnetic</a:t>
            </a:r>
            <a:r>
              <a:rPr lang="fr-FR" sz="1600" dirty="0" smtClean="0"/>
              <a:t> Field on </a:t>
            </a:r>
            <a:r>
              <a:rPr lang="fr-FR" sz="1600" dirty="0" err="1" smtClean="0"/>
              <a:t>coils</a:t>
            </a:r>
            <a:endParaRPr lang="fr-FR" sz="1600" dirty="0"/>
          </a:p>
        </p:txBody>
      </p:sp>
      <p:sp>
        <p:nvSpPr>
          <p:cNvPr id="37" name="Rectangle 36"/>
          <p:cNvSpPr/>
          <p:nvPr/>
        </p:nvSpPr>
        <p:spPr>
          <a:xfrm>
            <a:off x="7855468" y="1265138"/>
            <a:ext cx="19319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/>
              <a:t>Von Mises Stress </a:t>
            </a:r>
            <a:endParaRPr lang="fr-FR" sz="1600" dirty="0"/>
          </a:p>
        </p:txBody>
      </p:sp>
      <p:sp>
        <p:nvSpPr>
          <p:cNvPr id="32" name="Rectangle 31"/>
          <p:cNvSpPr/>
          <p:nvPr/>
        </p:nvSpPr>
        <p:spPr>
          <a:xfrm>
            <a:off x="669898" y="863600"/>
            <a:ext cx="2957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Cool down &amp; Energizing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3627759" y="940544"/>
                <a:ext cx="119045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fr-FR" sz="14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𝟔𝟗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𝒎𝒎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²</m:t>
                      </m:r>
                    </m:oMath>
                  </m:oMathPara>
                </a14:m>
                <a:endParaRPr lang="fr-FR" sz="1400" b="1" dirty="0"/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759" y="940544"/>
                <a:ext cx="1190454" cy="215444"/>
              </a:xfrm>
              <a:prstGeom prst="rect">
                <a:avLst/>
              </a:prstGeom>
              <a:blipFill>
                <a:blip r:embed="rId11"/>
                <a:stretch>
                  <a:fillRect l="-4615" t="-5556" r="-4103" b="-305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7355388" y="1577655"/>
            <a:ext cx="998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i="1" dirty="0" smtClean="0"/>
              <a:t>10x </a:t>
            </a:r>
            <a:r>
              <a:rPr lang="fr-FR" sz="700" i="1" dirty="0" err="1" smtClean="0"/>
              <a:t>deformation</a:t>
            </a:r>
            <a:r>
              <a:rPr lang="fr-FR" sz="700" i="1" dirty="0" smtClean="0"/>
              <a:t> (18mm max)</a:t>
            </a:r>
            <a:endParaRPr lang="fr-FR" sz="700" i="1" dirty="0"/>
          </a:p>
        </p:txBody>
      </p:sp>
      <p:grpSp>
        <p:nvGrpSpPr>
          <p:cNvPr id="25" name="Groupe 24"/>
          <p:cNvGrpSpPr/>
          <p:nvPr/>
        </p:nvGrpSpPr>
        <p:grpSpPr>
          <a:xfrm>
            <a:off x="1256024" y="1669842"/>
            <a:ext cx="2109791" cy="4525444"/>
            <a:chOff x="8217721" y="588818"/>
            <a:chExt cx="3040600" cy="5853927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554" b="2064"/>
            <a:stretch/>
          </p:blipFill>
          <p:spPr>
            <a:xfrm>
              <a:off x="8217721" y="680435"/>
              <a:ext cx="2002632" cy="5762310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86" t="7080" b="6644"/>
            <a:stretch/>
          </p:blipFill>
          <p:spPr>
            <a:xfrm>
              <a:off x="10220353" y="588818"/>
              <a:ext cx="1037968" cy="5700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71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CEA/IRFU Contributions on the </a:t>
            </a:r>
            <a:r>
              <a:rPr lang="fr-FR" dirty="0" err="1" smtClean="0">
                <a:solidFill>
                  <a:schemeClr val="tx2"/>
                </a:solidFill>
              </a:rPr>
              <a:t>accelerator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809BD1E-2A87-4899-871D-FD8B59AD2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477" y="1195690"/>
            <a:ext cx="3430905" cy="443103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354687" y="3425571"/>
            <a:ext cx="425580" cy="42558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11" name="Oval 10"/>
          <p:cNvSpPr/>
          <p:nvPr/>
        </p:nvSpPr>
        <p:spPr>
          <a:xfrm rot="1494055">
            <a:off x="4775156" y="3550452"/>
            <a:ext cx="495557" cy="214604"/>
          </a:xfrm>
          <a:prstGeom prst="ellipse">
            <a:avLst/>
          </a:prstGeom>
          <a:noFill/>
          <a:ln w="28575">
            <a:solidFill>
              <a:srgbClr val="E6001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12" name="Oval 11"/>
          <p:cNvSpPr/>
          <p:nvPr/>
        </p:nvSpPr>
        <p:spPr>
          <a:xfrm rot="20760391">
            <a:off x="5827744" y="3348797"/>
            <a:ext cx="495557" cy="214604"/>
          </a:xfrm>
          <a:prstGeom prst="ellipse">
            <a:avLst/>
          </a:prstGeom>
          <a:noFill/>
          <a:ln w="28575">
            <a:solidFill>
              <a:srgbClr val="E6001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345562" y="3829623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IR6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083477" y="3242775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IR8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79916" y="2144220"/>
            <a:ext cx="30006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ePIC</a:t>
            </a:r>
            <a:r>
              <a:rPr lang="fr-FR" b="1" dirty="0"/>
              <a:t> </a:t>
            </a:r>
            <a:r>
              <a:rPr lang="fr-FR" b="1" dirty="0" err="1" smtClean="0"/>
              <a:t>Magnet</a:t>
            </a:r>
            <a:endParaRPr lang="fr-FR" b="1" dirty="0" smtClean="0"/>
          </a:p>
          <a:p>
            <a:pPr algn="ctr"/>
            <a:r>
              <a:rPr lang="fr-FR" b="1" dirty="0" smtClean="0"/>
              <a:t>MARCO</a:t>
            </a:r>
            <a:endParaRPr lang="fr-FR" b="1" dirty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smtClean="0"/>
              <a:t>IR6 : </a:t>
            </a:r>
            <a:r>
              <a:rPr lang="fr-FR" i="1" dirty="0" err="1" smtClean="0"/>
              <a:t>ePIC</a:t>
            </a:r>
            <a:r>
              <a:rPr lang="fr-FR" i="1" dirty="0" smtClean="0"/>
              <a:t> Detector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MARCO </a:t>
            </a:r>
            <a:r>
              <a:rPr lang="fr-FR" dirty="0" err="1" smtClean="0"/>
              <a:t>solenoid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2 T, 2.84 m bore </a:t>
            </a:r>
            <a:r>
              <a:rPr lang="fr-FR" dirty="0" err="1" smtClean="0"/>
              <a:t>diameter</a:t>
            </a:r>
            <a:r>
              <a:rPr lang="fr-FR" dirty="0" smtClean="0"/>
              <a:t>, 3.84 m long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17336" y="2242501"/>
            <a:ext cx="37160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Accelerator </a:t>
            </a:r>
            <a:r>
              <a:rPr lang="fr-FR" b="1" dirty="0" err="1" smtClean="0"/>
              <a:t>Magnets</a:t>
            </a:r>
            <a:endParaRPr lang="fr-FR" b="1" dirty="0" smtClean="0"/>
          </a:p>
          <a:p>
            <a:pPr algn="ctr"/>
            <a:r>
              <a:rPr lang="fr-FR" b="1" dirty="0" smtClean="0"/>
              <a:t>SPIN ROTATORS</a:t>
            </a:r>
            <a:endParaRPr lang="fr-FR" b="1" dirty="0"/>
          </a:p>
          <a:p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4 </a:t>
            </a:r>
            <a:r>
              <a:rPr lang="fr-FR" dirty="0" err="1" smtClean="0"/>
              <a:t>solenoids</a:t>
            </a:r>
            <a:r>
              <a:rPr lang="fr-FR" dirty="0" smtClean="0"/>
              <a:t> 2.5 m long</a:t>
            </a:r>
            <a:br>
              <a:rPr lang="fr-FR" dirty="0" smtClean="0"/>
            </a:br>
            <a:r>
              <a:rPr lang="fr-FR" dirty="0" smtClean="0"/>
              <a:t>8.5 T, 100 mm bore </a:t>
            </a:r>
            <a:r>
              <a:rPr lang="fr-FR" dirty="0" err="1" smtClean="0"/>
              <a:t>diameter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4 </a:t>
            </a:r>
            <a:r>
              <a:rPr lang="fr-FR" dirty="0" err="1" smtClean="0"/>
              <a:t>solenoids</a:t>
            </a:r>
            <a:r>
              <a:rPr lang="fr-FR" dirty="0" smtClean="0"/>
              <a:t> 6.6 m long</a:t>
            </a:r>
            <a:br>
              <a:rPr lang="fr-FR" dirty="0" smtClean="0"/>
            </a:br>
            <a:r>
              <a:rPr lang="fr-FR" dirty="0" smtClean="0"/>
              <a:t>8.5 </a:t>
            </a:r>
            <a:r>
              <a:rPr lang="fr-FR" dirty="0"/>
              <a:t>T, </a:t>
            </a:r>
            <a:r>
              <a:rPr lang="fr-FR" dirty="0" smtClean="0"/>
              <a:t>100 </a:t>
            </a:r>
            <a:r>
              <a:rPr lang="fr-FR" dirty="0"/>
              <a:t>mm bore </a:t>
            </a:r>
            <a:r>
              <a:rPr lang="fr-FR" dirty="0" err="1"/>
              <a:t>diameter</a:t>
            </a:r>
            <a:endParaRPr lang="fr-FR" b="1" dirty="0" smtClean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EIC France 2024 - V. Calvelli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6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226" y="2321668"/>
            <a:ext cx="4334694" cy="3600000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SHORT </a:t>
            </a:r>
            <a:r>
              <a:rPr lang="fr-FR" dirty="0" err="1" smtClean="0">
                <a:solidFill>
                  <a:schemeClr val="tx2"/>
                </a:solidFill>
              </a:rPr>
              <a:t>Solenoid</a:t>
            </a:r>
            <a:r>
              <a:rPr lang="fr-FR" dirty="0" smtClean="0">
                <a:solidFill>
                  <a:schemeClr val="tx2"/>
                </a:solidFill>
              </a:rPr>
              <a:t> – </a:t>
            </a:r>
            <a:r>
              <a:rPr lang="fr-FR" dirty="0" err="1" smtClean="0">
                <a:solidFill>
                  <a:schemeClr val="tx2"/>
                </a:solidFill>
              </a:rPr>
              <a:t>NbTi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Results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731838" y="984068"/>
            <a:ext cx="16946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/>
              <a:t>Criteria</a:t>
            </a:r>
            <a:r>
              <a:rPr lang="fr-FR" sz="1400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err="1" smtClean="0"/>
              <a:t>B</a:t>
            </a:r>
            <a:r>
              <a:rPr lang="fr-FR" sz="1400" b="1" baseline="-25000" dirty="0" err="1" smtClean="0"/>
              <a:t>rcs</a:t>
            </a:r>
            <a:r>
              <a:rPr lang="fr-FR" sz="1400" b="1" baseline="-25000" dirty="0" smtClean="0"/>
              <a:t> </a:t>
            </a:r>
            <a:r>
              <a:rPr lang="fr-FR" sz="1400" b="1" dirty="0" smtClean="0"/>
              <a:t>&lt; 3 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/>
              <a:t>VM &lt; 150 </a:t>
            </a:r>
            <a:r>
              <a:rPr lang="fr-FR" sz="1400" b="1" dirty="0" err="1" smtClean="0"/>
              <a:t>Mpa</a:t>
            </a:r>
            <a:endParaRPr lang="fr-FR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err="1" smtClean="0"/>
              <a:t>T</a:t>
            </a:r>
            <a:r>
              <a:rPr lang="fr-FR" sz="1400" b="1" baseline="-25000" dirty="0" err="1" smtClean="0"/>
              <a:t>hotspot</a:t>
            </a:r>
            <a:r>
              <a:rPr lang="fr-FR" sz="1400" b="1" baseline="-25000" dirty="0" smtClean="0"/>
              <a:t> </a:t>
            </a:r>
            <a:r>
              <a:rPr lang="fr-FR" sz="1400" b="1" dirty="0" smtClean="0"/>
              <a:t>&lt; 150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/>
              <a:t>Cu/</a:t>
            </a:r>
            <a:r>
              <a:rPr lang="fr-FR" sz="1400" b="1" dirty="0" err="1" smtClean="0"/>
              <a:t>Sc</a:t>
            </a:r>
            <a:r>
              <a:rPr lang="fr-FR" sz="1400" b="1" baseline="-25000" dirty="0" smtClean="0"/>
              <a:t> </a:t>
            </a:r>
            <a:r>
              <a:rPr lang="fr-FR" sz="1400" b="1" dirty="0" smtClean="0"/>
              <a:t>&gt; 1 </a:t>
            </a:r>
            <a:endParaRPr lang="fr-FR" sz="1400" b="1" dirty="0"/>
          </a:p>
          <a:p>
            <a:endParaRPr lang="en-US" sz="1400" b="1" dirty="0"/>
          </a:p>
        </p:txBody>
      </p:sp>
      <p:cxnSp>
        <p:nvCxnSpPr>
          <p:cNvPr id="13" name="Connecteur droit 12"/>
          <p:cNvCxnSpPr/>
          <p:nvPr/>
        </p:nvCxnSpPr>
        <p:spPr>
          <a:xfrm flipH="1" flipV="1">
            <a:off x="3537822" y="2373552"/>
            <a:ext cx="3662" cy="3182794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899185" y="2093470"/>
            <a:ext cx="11512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/>
              <a:t>Goal = 15.3 Tm</a:t>
            </a:r>
            <a:endParaRPr lang="en-US" sz="1050" dirty="0"/>
          </a:p>
        </p:txBody>
      </p:sp>
      <p:cxnSp>
        <p:nvCxnSpPr>
          <p:cNvPr id="16" name="Connecteur droit 15"/>
          <p:cNvCxnSpPr/>
          <p:nvPr/>
        </p:nvCxnSpPr>
        <p:spPr>
          <a:xfrm flipH="1" flipV="1">
            <a:off x="7865038" y="2341355"/>
            <a:ext cx="3662" cy="3182794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7491120" y="2067752"/>
            <a:ext cx="11512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/>
              <a:t>Goal = 15.3 Tm</a:t>
            </a:r>
            <a:endParaRPr lang="en-US" sz="1050" dirty="0"/>
          </a:p>
        </p:txBody>
      </p:sp>
      <p:sp>
        <p:nvSpPr>
          <p:cNvPr id="18" name="ZoneTexte 17"/>
          <p:cNvSpPr txBox="1"/>
          <p:nvPr/>
        </p:nvSpPr>
        <p:spPr>
          <a:xfrm>
            <a:off x="9826028" y="2289456"/>
            <a:ext cx="225702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The SHORT </a:t>
            </a:r>
            <a:r>
              <a:rPr lang="fr-FR" sz="1100" b="1" dirty="0" err="1" smtClean="0"/>
              <a:t>Solenoid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is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easier</a:t>
            </a:r>
            <a:endParaRPr lang="fr-FR" sz="1100" b="1" dirty="0" smtClean="0"/>
          </a:p>
          <a:p>
            <a:endParaRPr lang="fr-FR" sz="1100" dirty="0"/>
          </a:p>
          <a:p>
            <a:endParaRPr lang="fr-FR" sz="1100" dirty="0"/>
          </a:p>
          <a:p>
            <a:r>
              <a:rPr lang="fr-FR" sz="1100" b="1" dirty="0" smtClean="0"/>
              <a:t>4.55 K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 smtClean="0"/>
              <a:t>solutions </a:t>
            </a:r>
            <a:r>
              <a:rPr lang="fr-FR" sz="1100" dirty="0" err="1" smtClean="0"/>
              <a:t>exist</a:t>
            </a:r>
            <a:r>
              <a:rPr lang="fr-FR" sz="1100" dirty="0" smtClean="0"/>
              <a:t> </a:t>
            </a:r>
            <a:r>
              <a:rPr lang="fr-FR" sz="1100" dirty="0" err="1" smtClean="0"/>
              <a:t>with</a:t>
            </a:r>
            <a:r>
              <a:rPr lang="fr-FR" sz="1100" dirty="0" smtClean="0"/>
              <a:t> confortable </a:t>
            </a:r>
            <a:r>
              <a:rPr lang="fr-FR" sz="1100" dirty="0" err="1" smtClean="0"/>
              <a:t>margins</a:t>
            </a:r>
            <a:endParaRPr lang="fr-FR" sz="11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 smtClean="0"/>
              <a:t>17.2 Tm </a:t>
            </a:r>
            <a:r>
              <a:rPr lang="fr-FR" sz="1100" dirty="0" err="1" smtClean="0"/>
              <a:t>is</a:t>
            </a:r>
            <a:r>
              <a:rPr lang="fr-FR" sz="1100" dirty="0" smtClean="0"/>
              <a:t> the best solution (15% LL </a:t>
            </a:r>
            <a:r>
              <a:rPr lang="fr-FR" sz="1100" dirty="0" err="1" smtClean="0"/>
              <a:t>margin</a:t>
            </a:r>
            <a:r>
              <a:rPr lang="fr-FR" sz="1100" dirty="0" smtClean="0"/>
              <a:t>)</a:t>
            </a:r>
          </a:p>
          <a:p>
            <a:endParaRPr lang="fr-FR" sz="1100" dirty="0" smtClean="0"/>
          </a:p>
          <a:p>
            <a:endParaRPr lang="fr-FR" sz="1100" dirty="0" smtClean="0"/>
          </a:p>
          <a:p>
            <a:endParaRPr lang="fr-FR" sz="1100" dirty="0" smtClean="0"/>
          </a:p>
          <a:p>
            <a:endParaRPr lang="fr-FR" sz="1100" dirty="0" smtClean="0"/>
          </a:p>
          <a:p>
            <a:endParaRPr lang="fr-FR" sz="1100" dirty="0"/>
          </a:p>
          <a:p>
            <a:endParaRPr lang="fr-FR" sz="1100" dirty="0" smtClean="0"/>
          </a:p>
          <a:p>
            <a:endParaRPr lang="fr-FR" sz="1100" dirty="0"/>
          </a:p>
          <a:p>
            <a:r>
              <a:rPr lang="fr-FR" sz="1100" b="1" dirty="0"/>
              <a:t>2.00 K 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Solutions </a:t>
            </a:r>
            <a:r>
              <a:rPr lang="fr-FR" sz="1100" dirty="0" err="1"/>
              <a:t>exist</a:t>
            </a:r>
            <a:r>
              <a:rPr lang="fr-FR" sz="1100" dirty="0"/>
              <a:t> </a:t>
            </a:r>
            <a:r>
              <a:rPr lang="fr-FR" sz="1100" dirty="0" err="1"/>
              <a:t>with</a:t>
            </a:r>
            <a:r>
              <a:rPr lang="fr-FR" sz="1100" dirty="0"/>
              <a:t> confortable </a:t>
            </a:r>
            <a:r>
              <a:rPr lang="fr-FR" sz="1100" dirty="0" err="1" smtClean="0"/>
              <a:t>margins</a:t>
            </a:r>
            <a:endParaRPr lang="fr-FR" sz="11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No solution </a:t>
            </a:r>
            <a:r>
              <a:rPr lang="fr-FR" sz="1100" dirty="0" err="1" smtClean="0"/>
              <a:t>found</a:t>
            </a:r>
            <a:r>
              <a:rPr lang="fr-FR" sz="1100" dirty="0" smtClean="0"/>
              <a:t> </a:t>
            </a:r>
            <a:r>
              <a:rPr lang="fr-FR" sz="1100" dirty="0" err="1" smtClean="0"/>
              <a:t>above</a:t>
            </a:r>
            <a:r>
              <a:rPr lang="fr-FR" sz="1100" dirty="0" smtClean="0"/>
              <a:t> 20 Tm</a:t>
            </a:r>
            <a:endParaRPr lang="en-US" sz="1100" dirty="0"/>
          </a:p>
          <a:p>
            <a:endParaRPr lang="en-US" sz="11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04" y="2336608"/>
            <a:ext cx="4334694" cy="3600000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 flipH="1" flipV="1">
            <a:off x="3262721" y="2345844"/>
            <a:ext cx="3662" cy="3182794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88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>
                <a:solidFill>
                  <a:schemeClr val="tx2"/>
                </a:solidFill>
              </a:rPr>
              <a:t>Cryogenics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Requirements</a:t>
            </a:r>
            <a:endParaRPr lang="fr-FR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5473796"/>
                  </p:ext>
                </p:extLst>
              </p:nvPr>
            </p:nvGraphicFramePr>
            <p:xfrm>
              <a:off x="864390" y="922273"/>
              <a:ext cx="5707346" cy="52908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67528">
                      <a:extLst>
                        <a:ext uri="{9D8B030D-6E8A-4147-A177-3AD203B41FA5}">
                          <a16:colId xmlns:a16="http://schemas.microsoft.com/office/drawing/2014/main" val="3427979299"/>
                        </a:ext>
                      </a:extLst>
                    </a:gridCol>
                    <a:gridCol w="1442321">
                      <a:extLst>
                        <a:ext uri="{9D8B030D-6E8A-4147-A177-3AD203B41FA5}">
                          <a16:colId xmlns:a16="http://schemas.microsoft.com/office/drawing/2014/main" val="1544021490"/>
                        </a:ext>
                      </a:extLst>
                    </a:gridCol>
                    <a:gridCol w="1158373">
                      <a:extLst>
                        <a:ext uri="{9D8B030D-6E8A-4147-A177-3AD203B41FA5}">
                          <a16:colId xmlns:a16="http://schemas.microsoft.com/office/drawing/2014/main" val="2083950762"/>
                        </a:ext>
                      </a:extLst>
                    </a:gridCol>
                    <a:gridCol w="1139124">
                      <a:extLst>
                        <a:ext uri="{9D8B030D-6E8A-4147-A177-3AD203B41FA5}">
                          <a16:colId xmlns:a16="http://schemas.microsoft.com/office/drawing/2014/main" val="1058875964"/>
                        </a:ext>
                      </a:extLst>
                    </a:gridCol>
                  </a:tblGrid>
                  <a:tr h="398216">
                    <a:tc>
                      <a:txBody>
                        <a:bodyPr/>
                        <a:lstStyle/>
                        <a:p>
                          <a:r>
                            <a:rPr lang="fr-FR" sz="1100" dirty="0" err="1"/>
                            <a:t>Parameter</a:t>
                          </a:r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dirty="0"/>
                            <a:t>Symbol</a:t>
                          </a:r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dirty="0"/>
                            <a:t>Value</a:t>
                          </a:r>
                        </a:p>
                        <a:p>
                          <a:pPr algn="ctr"/>
                          <a:r>
                            <a:rPr lang="fr-FR" sz="1100" dirty="0"/>
                            <a:t>4.55K </a:t>
                          </a:r>
                          <a:r>
                            <a:rPr lang="fr-FR" sz="1100" dirty="0" smtClean="0"/>
                            <a:t>Bath</a:t>
                          </a:r>
                        </a:p>
                        <a:p>
                          <a:pPr algn="ctr"/>
                          <a:r>
                            <a:rPr lang="fr-FR" sz="1100" dirty="0" smtClean="0"/>
                            <a:t>SHORT</a:t>
                          </a:r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dirty="0"/>
                            <a:t>Value</a:t>
                          </a:r>
                        </a:p>
                        <a:p>
                          <a:pPr algn="ctr"/>
                          <a:r>
                            <a:rPr lang="fr-FR" sz="1100" dirty="0"/>
                            <a:t>1.92K </a:t>
                          </a:r>
                          <a:r>
                            <a:rPr lang="fr-FR" sz="1100" dirty="0" smtClean="0"/>
                            <a:t>Bath</a:t>
                          </a:r>
                        </a:p>
                        <a:p>
                          <a:pPr algn="ctr"/>
                          <a:r>
                            <a:rPr lang="fr-FR" sz="1100" dirty="0" smtClean="0"/>
                            <a:t>LONG</a:t>
                          </a:r>
                          <a:endParaRPr lang="en-US" sz="11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1090379"/>
                      </a:ext>
                    </a:extLst>
                  </a:tr>
                  <a:tr h="398216">
                    <a:tc>
                      <a:txBody>
                        <a:bodyPr/>
                        <a:lstStyle/>
                        <a:p>
                          <a:r>
                            <a:rPr lang="fr-FR" sz="1100" dirty="0"/>
                            <a:t>Operatin</a:t>
                          </a:r>
                          <a:r>
                            <a:rPr lang="fr-FR" sz="1100" baseline="0" dirty="0"/>
                            <a:t>g </a:t>
                          </a:r>
                          <a:r>
                            <a:rPr lang="fr-FR" sz="1100" baseline="0" dirty="0" err="1"/>
                            <a:t>Temperature</a:t>
                          </a:r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𝑐𝑟𝑦𝑜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4.55 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1.96K Pressurized  volume</a:t>
                          </a:r>
                        </a:p>
                        <a:p>
                          <a:pPr algn="ctr"/>
                          <a:r>
                            <a:rPr lang="en-US" sz="1100" dirty="0"/>
                            <a:t>1.92K Bath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38365850"/>
                      </a:ext>
                    </a:extLst>
                  </a:tr>
                  <a:tr h="243471">
                    <a:tc>
                      <a:txBody>
                        <a:bodyPr/>
                        <a:lstStyle/>
                        <a:p>
                          <a:r>
                            <a:rPr lang="fr-FR" sz="1100" dirty="0" err="1"/>
                            <a:t>Supply</a:t>
                          </a:r>
                          <a:r>
                            <a:rPr lang="fr-FR" sz="1100" dirty="0"/>
                            <a:t> </a:t>
                          </a:r>
                          <a:r>
                            <a:rPr lang="fr-FR" sz="1100" dirty="0" err="1"/>
                            <a:t>Temperature</a:t>
                          </a:r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𝑠𝑢𝑝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4.8 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4.8 K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4239488"/>
                      </a:ext>
                    </a:extLst>
                  </a:tr>
                  <a:tr h="24347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dirty="0" err="1"/>
                            <a:t>Supply</a:t>
                          </a:r>
                          <a:r>
                            <a:rPr lang="fr-FR" sz="1100" dirty="0"/>
                            <a:t> Pressure</a:t>
                          </a:r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𝑠𝑢𝑝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3.0 bar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3.0bar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90017631"/>
                      </a:ext>
                    </a:extLst>
                  </a:tr>
                  <a:tr h="356299">
                    <a:tc>
                      <a:txBody>
                        <a:bodyPr/>
                        <a:lstStyle/>
                        <a:p>
                          <a:r>
                            <a:rPr lang="fr-FR" sz="1100" dirty="0"/>
                            <a:t>Return </a:t>
                          </a:r>
                          <a:r>
                            <a:rPr lang="fr-FR" sz="1100" dirty="0" err="1"/>
                            <a:t>Temperature</a:t>
                          </a:r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𝑟𝑒𝑡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4.6 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&lt; 4.8 </a:t>
                          </a:r>
                          <a:r>
                            <a:rPr lang="en-US" sz="1100" dirty="0" smtClean="0"/>
                            <a:t>K</a:t>
                          </a:r>
                          <a:endParaRPr lang="en-US" sz="11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37362961"/>
                      </a:ext>
                    </a:extLst>
                  </a:tr>
                  <a:tr h="23054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dirty="0"/>
                            <a:t>Return Pressure</a:t>
                          </a:r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𝑟𝑒𝑡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1.35 bar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0.024 bar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8816318"/>
                      </a:ext>
                    </a:extLst>
                  </a:tr>
                  <a:tr h="23054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dirty="0"/>
                            <a:t>Return Pressure 80K</a:t>
                          </a:r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80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1.50 bar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1.50 bar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44976812"/>
                      </a:ext>
                    </a:extLst>
                  </a:tr>
                  <a:tr h="23054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dirty="0"/>
                            <a:t>Return Pressure 300K</a:t>
                          </a:r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300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1.35 bar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1.35 bar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54721753"/>
                      </a:ext>
                    </a:extLst>
                  </a:tr>
                  <a:tr h="58278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dirty="0" err="1"/>
                            <a:t>Supply</a:t>
                          </a:r>
                          <a:r>
                            <a:rPr lang="fr-FR" sz="1100" baseline="0" dirty="0"/>
                            <a:t> </a:t>
                          </a:r>
                          <a:r>
                            <a:rPr lang="fr-FR" sz="1100" dirty="0"/>
                            <a:t>He</a:t>
                          </a:r>
                          <a:r>
                            <a:rPr lang="fr-FR" sz="1100" baseline="0" dirty="0"/>
                            <a:t> </a:t>
                          </a:r>
                          <a:r>
                            <a:rPr lang="fr-FR" sz="1100" baseline="0" dirty="0" smtClean="0"/>
                            <a:t>Flow</a:t>
                          </a:r>
                          <a:endParaRPr lang="fr-FR" sz="1100" baseline="0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baseline="0" dirty="0" smtClean="0">
                              <a:solidFill>
                                <a:schemeClr val="tx1"/>
                              </a:solidFill>
                            </a:rPr>
                            <a:t>Per </a:t>
                          </a:r>
                          <a:r>
                            <a:rPr lang="fr-FR" sz="1100" baseline="0" dirty="0" err="1" smtClean="0">
                              <a:solidFill>
                                <a:schemeClr val="tx1"/>
                              </a:solidFill>
                            </a:rPr>
                            <a:t>magnet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1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fr-FR" sz="11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sz="11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fr-FR" sz="11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𝐻𝑒</m:t>
                                    </m:r>
                                    <m:r>
                                      <a:rPr lang="en-US" sz="11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1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𝐵𝑎𝑡h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b="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100" b="0" i="1" smtClean="0">
                                        <a:solidFill>
                                          <a:srgbClr val="00863D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fr-FR" sz="1100" b="0" i="1" smtClean="0">
                                            <a:solidFill>
                                              <a:srgbClr val="00863D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sz="1100" b="0" i="1" smtClean="0">
                                            <a:solidFill>
                                              <a:srgbClr val="00863D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fr-FR" sz="1100" b="0" i="1" smtClean="0">
                                        <a:solidFill>
                                          <a:srgbClr val="00863D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𝐻𝑒</m:t>
                                    </m:r>
                                    <m:r>
                                      <a:rPr lang="en-US" sz="1100" b="0" i="1" smtClean="0">
                                        <a:solidFill>
                                          <a:srgbClr val="00863D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100" b="0" i="1" smtClean="0">
                                        <a:solidFill>
                                          <a:srgbClr val="00863D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𝑠h𝑖𝑒𝑙𝑑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fr-FR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sz="11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fr-FR" sz="1100" b="0" i="1" smtClean="0">
                                        <a:latin typeface="Cambria Math" panose="02040503050406030204" pitchFamily="18" charset="0"/>
                                      </a:rPr>
                                      <m:t>𝐻𝑒</m:t>
                                    </m:r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lang="en-US" sz="1100" b="0" i="1" smtClean="0">
                                        <a:latin typeface="Cambria Math" panose="02040503050406030204" pitchFamily="18" charset="0"/>
                                      </a:rPr>
                                      <m:t>𝐿𝑒𝑎𝑑𝑠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>
                              <a:solidFill>
                                <a:srgbClr val="FF0000"/>
                              </a:solidFill>
                            </a:rPr>
                            <a:t>&lt; 5 g/s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dirty="0">
                              <a:solidFill>
                                <a:srgbClr val="00863D"/>
                              </a:solidFill>
                            </a:rPr>
                            <a:t>&lt; 2 g/s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dirty="0"/>
                            <a:t>As required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dirty="0">
                              <a:solidFill>
                                <a:srgbClr val="FF0000"/>
                              </a:solidFill>
                            </a:rPr>
                            <a:t>&lt; </a:t>
                          </a:r>
                          <a:r>
                            <a:rPr lang="en-US" sz="1100" dirty="0" smtClean="0">
                              <a:solidFill>
                                <a:srgbClr val="FF0000"/>
                              </a:solidFill>
                            </a:rPr>
                            <a:t>0.3 </a:t>
                          </a:r>
                          <a:r>
                            <a:rPr lang="en-US" sz="1100" dirty="0">
                              <a:solidFill>
                                <a:srgbClr val="FF0000"/>
                              </a:solidFill>
                            </a:rPr>
                            <a:t>g/s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dirty="0">
                              <a:solidFill>
                                <a:srgbClr val="00863D"/>
                              </a:solidFill>
                            </a:rPr>
                            <a:t>&lt; 2 g/s</a:t>
                          </a:r>
                        </a:p>
                        <a:p>
                          <a:pPr algn="ctr"/>
                          <a:r>
                            <a:rPr lang="en-US" sz="1100" dirty="0"/>
                            <a:t>As required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02857264"/>
                      </a:ext>
                    </a:extLst>
                  </a:tr>
                  <a:tr h="105841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dirty="0"/>
                            <a:t>Standard</a:t>
                          </a:r>
                          <a:r>
                            <a:rPr lang="fr-FR" sz="1100" baseline="0" dirty="0"/>
                            <a:t>s for cryostat</a:t>
                          </a:r>
                          <a:endParaRPr lang="en-US" sz="1100" dirty="0"/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rtl="0" fontAlgn="base"/>
                          <a:r>
                            <a:rPr lang="en-US" sz="9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Pressure Vessels &amp; </a:t>
                          </a:r>
                          <a:r>
                            <a:rPr lang="en-US" sz="900" b="0" i="0" u="none" strike="noStrike" kern="1200" dirty="0" err="1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heatexchangers</a:t>
                          </a:r>
                          <a:r>
                            <a:rPr lang="en-US" sz="9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:</a:t>
                          </a:r>
                          <a:r>
                            <a:rPr lang="en-US" sz="9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​ </a:t>
                          </a:r>
                          <a:r>
                            <a:rPr lang="en-US" sz="9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ASME BPVC VIII Div.1/2 </a:t>
                          </a:r>
                          <a:r>
                            <a:rPr lang="en-US" sz="9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​</a:t>
                          </a:r>
                          <a:r>
                            <a:rPr lang="en-US" sz="900" b="0" i="0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&amp;</a:t>
                          </a:r>
                          <a:r>
                            <a:rPr lang="en-US" sz="9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9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U-stamped</a:t>
                          </a:r>
                          <a:r>
                            <a:rPr lang="en-US" sz="1200" b="0" i="0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​</a:t>
                          </a:r>
                        </a:p>
                        <a:p>
                          <a:pPr rtl="0" fontAlgn="base"/>
                          <a:r>
                            <a:rPr lang="en-US" sz="900" b="0" i="0" u="none" strike="noStrike" kern="1200" dirty="0">
                              <a:solidFill>
                                <a:srgbClr val="00863D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Magnet pressure boundary</a:t>
                          </a:r>
                          <a:r>
                            <a:rPr lang="en-US" sz="900" b="0" i="0" kern="1200" dirty="0">
                              <a:solidFill>
                                <a:srgbClr val="00863D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​/vessel: </a:t>
                          </a:r>
                          <a:r>
                            <a:rPr lang="en-US" sz="900" b="0" i="0" u="none" strike="noStrike" kern="1200" dirty="0">
                              <a:solidFill>
                                <a:srgbClr val="00863D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Engineered &amp; Fabricated in accordance </a:t>
                          </a:r>
                          <a:r>
                            <a:rPr lang="en-US" sz="9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ASME BPVC VIII Div.1/ </a:t>
                          </a:r>
                          <a:r>
                            <a:rPr lang="en-US" sz="900" b="0" i="0" u="none" strike="noStrike" kern="1200" dirty="0">
                              <a:solidFill>
                                <a:srgbClr val="00863D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but no U-stamp required. I.e. equivalent QA as ASME. Reviewed and approved by BNL LESHC-PCSS committee for equivalency.</a:t>
                          </a:r>
                        </a:p>
                        <a:p>
                          <a:pPr rtl="0" fontAlgn="base"/>
                          <a:r>
                            <a:rPr lang="en-US" sz="900" b="0" i="0" u="none" strike="noStrike" kern="1200" dirty="0">
                              <a:solidFill>
                                <a:srgbClr val="0206AE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Vacuum Vessel</a:t>
                          </a:r>
                          <a:r>
                            <a:rPr lang="en-US" sz="900" b="0" i="0" kern="1200" dirty="0">
                              <a:solidFill>
                                <a:srgbClr val="0206AE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​: Vacuum Systems Consensus Guideline</a:t>
                          </a:r>
                        </a:p>
                        <a:p>
                          <a:pPr rtl="0" fontAlgn="base"/>
                          <a:r>
                            <a:rPr lang="en-US" sz="900" b="0" i="0" kern="1200" dirty="0">
                              <a:solidFill>
                                <a:srgbClr val="0206AE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for Department of Energy Accelerator Laboratories 2008; </a:t>
                          </a:r>
                          <a:r>
                            <a:rPr lang="en-US" sz="900" b="0" i="0" u="none" strike="noStrike" kern="1200" dirty="0">
                              <a:solidFill>
                                <a:srgbClr val="0206AE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Engineered in accordance</a:t>
                          </a:r>
                          <a:r>
                            <a:rPr lang="en-US" sz="900" b="0" i="0" u="none" strike="noStrike" kern="1200" dirty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9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ASME BPVC VIII Div.1.; </a:t>
                          </a:r>
                          <a:r>
                            <a:rPr lang="en-US" sz="900" b="0" i="0" u="none" strike="noStrike" kern="1200" dirty="0">
                              <a:solidFill>
                                <a:srgbClr val="0206AE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&lt; 2.0 bar absolute</a:t>
                          </a:r>
                          <a:r>
                            <a:rPr lang="en-US" sz="900" b="0" i="0" kern="1200" dirty="0">
                              <a:solidFill>
                                <a:srgbClr val="0206AE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​; </a:t>
                          </a:r>
                          <a:r>
                            <a:rPr lang="en-US" sz="900" b="0" i="0" u="none" strike="noStrike" kern="1200" dirty="0">
                              <a:solidFill>
                                <a:srgbClr val="0206AE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Relief plate with chain</a:t>
                          </a:r>
                        </a:p>
                        <a:p>
                          <a:pPr rtl="0" fontAlgn="base"/>
                          <a:r>
                            <a:rPr lang="en-US" sz="900" b="0" i="0" u="none" strike="noStrike" kern="1200" dirty="0">
                              <a:solidFill>
                                <a:srgbClr val="0206AE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Piping: ASME B31.3</a:t>
                          </a:r>
                          <a:endParaRPr lang="en-US" sz="11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84381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5473796"/>
                  </p:ext>
                </p:extLst>
              </p:nvPr>
            </p:nvGraphicFramePr>
            <p:xfrm>
              <a:off x="864390" y="922273"/>
              <a:ext cx="5707346" cy="52908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67528">
                      <a:extLst>
                        <a:ext uri="{9D8B030D-6E8A-4147-A177-3AD203B41FA5}">
                          <a16:colId xmlns:a16="http://schemas.microsoft.com/office/drawing/2014/main" val="3427979299"/>
                        </a:ext>
                      </a:extLst>
                    </a:gridCol>
                    <a:gridCol w="1442321">
                      <a:extLst>
                        <a:ext uri="{9D8B030D-6E8A-4147-A177-3AD203B41FA5}">
                          <a16:colId xmlns:a16="http://schemas.microsoft.com/office/drawing/2014/main" val="1544021490"/>
                        </a:ext>
                      </a:extLst>
                    </a:gridCol>
                    <a:gridCol w="1158373">
                      <a:extLst>
                        <a:ext uri="{9D8B030D-6E8A-4147-A177-3AD203B41FA5}">
                          <a16:colId xmlns:a16="http://schemas.microsoft.com/office/drawing/2014/main" val="2083950762"/>
                        </a:ext>
                      </a:extLst>
                    </a:gridCol>
                    <a:gridCol w="1139124">
                      <a:extLst>
                        <a:ext uri="{9D8B030D-6E8A-4147-A177-3AD203B41FA5}">
                          <a16:colId xmlns:a16="http://schemas.microsoft.com/office/drawing/2014/main" val="1058875964"/>
                        </a:ext>
                      </a:extLst>
                    </a:gridCol>
                  </a:tblGrid>
                  <a:tr h="594360">
                    <a:tc>
                      <a:txBody>
                        <a:bodyPr/>
                        <a:lstStyle/>
                        <a:p>
                          <a:r>
                            <a:rPr lang="fr-FR" sz="1100" dirty="0" err="1"/>
                            <a:t>Parameter</a:t>
                          </a:r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dirty="0"/>
                            <a:t>Symbol</a:t>
                          </a:r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dirty="0"/>
                            <a:t>Value</a:t>
                          </a:r>
                        </a:p>
                        <a:p>
                          <a:pPr algn="ctr"/>
                          <a:r>
                            <a:rPr lang="fr-FR" sz="1100" dirty="0"/>
                            <a:t>4.55K </a:t>
                          </a:r>
                          <a:r>
                            <a:rPr lang="fr-FR" sz="1100" dirty="0" smtClean="0"/>
                            <a:t>Bath</a:t>
                          </a:r>
                        </a:p>
                        <a:p>
                          <a:pPr algn="ctr"/>
                          <a:r>
                            <a:rPr lang="fr-FR" sz="1100" dirty="0" smtClean="0"/>
                            <a:t>SHORT</a:t>
                          </a:r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dirty="0"/>
                            <a:t>Value</a:t>
                          </a:r>
                        </a:p>
                        <a:p>
                          <a:pPr algn="ctr"/>
                          <a:r>
                            <a:rPr lang="fr-FR" sz="1100" dirty="0"/>
                            <a:t>1.92K </a:t>
                          </a:r>
                          <a:r>
                            <a:rPr lang="fr-FR" sz="1100" dirty="0" smtClean="0"/>
                            <a:t>Bath</a:t>
                          </a:r>
                        </a:p>
                        <a:p>
                          <a:pPr algn="ctr"/>
                          <a:r>
                            <a:rPr lang="fr-FR" sz="1100" dirty="0" smtClean="0"/>
                            <a:t>LONG</a:t>
                          </a:r>
                          <a:endParaRPr lang="en-US" sz="11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81090379"/>
                      </a:ext>
                    </a:extLst>
                  </a:tr>
                  <a:tr h="762000">
                    <a:tc>
                      <a:txBody>
                        <a:bodyPr/>
                        <a:lstStyle/>
                        <a:p>
                          <a:r>
                            <a:rPr lang="fr-FR" sz="1100" dirty="0"/>
                            <a:t>Operatin</a:t>
                          </a:r>
                          <a:r>
                            <a:rPr lang="fr-FR" sz="1100" baseline="0" dirty="0"/>
                            <a:t>g </a:t>
                          </a:r>
                          <a:r>
                            <a:rPr lang="fr-FR" sz="1100" baseline="0" dirty="0" err="1"/>
                            <a:t>Temperature</a:t>
                          </a:r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36709" t="-79200" r="-161181" b="-5208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4.55 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1.96K Pressurized  volume</a:t>
                          </a:r>
                        </a:p>
                        <a:p>
                          <a:pPr algn="ctr"/>
                          <a:r>
                            <a:rPr lang="en-US" sz="1100" dirty="0"/>
                            <a:t>1.92K Bath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38365850"/>
                      </a:ext>
                    </a:extLst>
                  </a:tr>
                  <a:tr h="271971">
                    <a:tc>
                      <a:txBody>
                        <a:bodyPr/>
                        <a:lstStyle/>
                        <a:p>
                          <a:r>
                            <a:rPr lang="fr-FR" sz="1100" dirty="0" err="1"/>
                            <a:t>Supply</a:t>
                          </a:r>
                          <a:r>
                            <a:rPr lang="fr-FR" sz="1100" dirty="0"/>
                            <a:t> </a:t>
                          </a:r>
                          <a:r>
                            <a:rPr lang="fr-FR" sz="1100" dirty="0" err="1"/>
                            <a:t>Temperature</a:t>
                          </a:r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36709" t="-509091" r="-161181" b="-1379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4.8 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4.8 K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4239488"/>
                      </a:ext>
                    </a:extLst>
                  </a:tr>
                  <a:tr h="27197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dirty="0" err="1"/>
                            <a:t>Supply</a:t>
                          </a:r>
                          <a:r>
                            <a:rPr lang="fr-FR" sz="1100" dirty="0"/>
                            <a:t> Pressure</a:t>
                          </a:r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36709" t="-595556" r="-161181" b="-124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3.0 bar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3.0bar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90017631"/>
                      </a:ext>
                    </a:extLst>
                  </a:tr>
                  <a:tr h="356299">
                    <a:tc>
                      <a:txBody>
                        <a:bodyPr/>
                        <a:lstStyle/>
                        <a:p>
                          <a:r>
                            <a:rPr lang="fr-FR" sz="1100" dirty="0"/>
                            <a:t>Return </a:t>
                          </a:r>
                          <a:r>
                            <a:rPr lang="fr-FR" sz="1100" dirty="0" err="1"/>
                            <a:t>Temperature</a:t>
                          </a:r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36709" t="-530508" r="-161181" b="-8525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4.6 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&lt; 4.8 </a:t>
                          </a:r>
                          <a:r>
                            <a:rPr lang="en-US" sz="1100" dirty="0" smtClean="0"/>
                            <a:t>K</a:t>
                          </a:r>
                          <a:endParaRPr lang="en-US" sz="11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37362961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dirty="0"/>
                            <a:t>Return Pressure</a:t>
                          </a:r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36709" t="-885714" r="-161181" b="-1097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1.35 bar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0.024 bar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8816318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dirty="0"/>
                            <a:t>Return Pressure 80K</a:t>
                          </a:r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36709" t="-962791" r="-161181" b="-9720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1.50 bar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1.50 bar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44976812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dirty="0"/>
                            <a:t>Return Pressure 300K</a:t>
                          </a:r>
                          <a:endParaRPr lang="en-US" sz="11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36709" t="-1088095" r="-161181" b="-89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1.35 bar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1.35 bar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54721753"/>
                      </a:ext>
                    </a:extLst>
                  </a:tr>
                  <a:tr h="61112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dirty="0" err="1"/>
                            <a:t>Supply</a:t>
                          </a:r>
                          <a:r>
                            <a:rPr lang="fr-FR" sz="1100" baseline="0" dirty="0"/>
                            <a:t> </a:t>
                          </a:r>
                          <a:r>
                            <a:rPr lang="fr-FR" sz="1100" dirty="0"/>
                            <a:t>He</a:t>
                          </a:r>
                          <a:r>
                            <a:rPr lang="fr-FR" sz="1100" baseline="0" dirty="0"/>
                            <a:t> </a:t>
                          </a:r>
                          <a:r>
                            <a:rPr lang="fr-FR" sz="1100" baseline="0" dirty="0" smtClean="0"/>
                            <a:t>Flow</a:t>
                          </a:r>
                          <a:endParaRPr lang="fr-FR" sz="1100" baseline="0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baseline="0" dirty="0" smtClean="0">
                              <a:solidFill>
                                <a:schemeClr val="tx1"/>
                              </a:solidFill>
                            </a:rPr>
                            <a:t>Per </a:t>
                          </a:r>
                          <a:r>
                            <a:rPr lang="fr-FR" sz="1100" baseline="0" dirty="0" err="1" smtClean="0">
                              <a:solidFill>
                                <a:schemeClr val="tx1"/>
                              </a:solidFill>
                            </a:rPr>
                            <a:t>magnet</a:t>
                          </a:r>
                          <a:endParaRPr lang="en-US" sz="11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36709" t="-494059" r="-161181" b="-2722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>
                              <a:solidFill>
                                <a:srgbClr val="FF0000"/>
                              </a:solidFill>
                            </a:rPr>
                            <a:t>&lt; 5 g/s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dirty="0">
                              <a:solidFill>
                                <a:srgbClr val="00863D"/>
                              </a:solidFill>
                            </a:rPr>
                            <a:t>&lt; 2 g/s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dirty="0"/>
                            <a:t>As required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dirty="0">
                              <a:solidFill>
                                <a:srgbClr val="FF0000"/>
                              </a:solidFill>
                            </a:rPr>
                            <a:t>&lt; </a:t>
                          </a:r>
                          <a:r>
                            <a:rPr lang="en-US" sz="1100" dirty="0" smtClean="0">
                              <a:solidFill>
                                <a:srgbClr val="FF0000"/>
                              </a:solidFill>
                            </a:rPr>
                            <a:t>0.3 </a:t>
                          </a:r>
                          <a:r>
                            <a:rPr lang="en-US" sz="1100" dirty="0">
                              <a:solidFill>
                                <a:srgbClr val="FF0000"/>
                              </a:solidFill>
                            </a:rPr>
                            <a:t>g/s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dirty="0">
                              <a:solidFill>
                                <a:srgbClr val="00863D"/>
                              </a:solidFill>
                            </a:rPr>
                            <a:t>&lt; 2 g/s</a:t>
                          </a:r>
                        </a:p>
                        <a:p>
                          <a:pPr algn="ctr"/>
                          <a:r>
                            <a:rPr lang="en-US" sz="1100" dirty="0"/>
                            <a:t>As required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02857264"/>
                      </a:ext>
                    </a:extLst>
                  </a:tr>
                  <a:tr h="16459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dirty="0"/>
                            <a:t>Standard</a:t>
                          </a:r>
                          <a:r>
                            <a:rPr lang="fr-FR" sz="1100" baseline="0" dirty="0"/>
                            <a:t>s for cryostat</a:t>
                          </a:r>
                          <a:endParaRPr lang="en-US" sz="1100" dirty="0"/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rtl="0" fontAlgn="base"/>
                          <a:r>
                            <a:rPr lang="en-US" sz="9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Pressure Vessels &amp; </a:t>
                          </a:r>
                          <a:r>
                            <a:rPr lang="en-US" sz="900" b="0" i="0" u="none" strike="noStrike" kern="1200" dirty="0" err="1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heatexchangers</a:t>
                          </a:r>
                          <a:r>
                            <a:rPr lang="en-US" sz="9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:</a:t>
                          </a:r>
                          <a:r>
                            <a:rPr lang="en-US" sz="9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​ </a:t>
                          </a:r>
                          <a:r>
                            <a:rPr lang="en-US" sz="9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ASME BPVC VIII Div.1/2 </a:t>
                          </a:r>
                          <a:r>
                            <a:rPr lang="en-US" sz="9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​</a:t>
                          </a:r>
                          <a:r>
                            <a:rPr lang="en-US" sz="900" b="0" i="0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&amp;</a:t>
                          </a:r>
                          <a:r>
                            <a:rPr lang="en-US" sz="900" b="0" i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900" b="0" i="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U-stamped</a:t>
                          </a:r>
                          <a:r>
                            <a:rPr lang="en-US" sz="1200" b="0" i="0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​</a:t>
                          </a:r>
                        </a:p>
                        <a:p>
                          <a:pPr rtl="0" fontAlgn="base"/>
                          <a:r>
                            <a:rPr lang="en-US" sz="900" b="0" i="0" u="none" strike="noStrike" kern="1200" dirty="0">
                              <a:solidFill>
                                <a:srgbClr val="00863D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Magnet pressure boundary</a:t>
                          </a:r>
                          <a:r>
                            <a:rPr lang="en-US" sz="900" b="0" i="0" kern="1200" dirty="0">
                              <a:solidFill>
                                <a:srgbClr val="00863D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​/vessel: </a:t>
                          </a:r>
                          <a:r>
                            <a:rPr lang="en-US" sz="900" b="0" i="0" u="none" strike="noStrike" kern="1200" dirty="0">
                              <a:solidFill>
                                <a:srgbClr val="00863D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Engineered &amp; Fabricated in accordance </a:t>
                          </a:r>
                          <a:r>
                            <a:rPr lang="en-US" sz="9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ASME BPVC VIII Div.1/ </a:t>
                          </a:r>
                          <a:r>
                            <a:rPr lang="en-US" sz="900" b="0" i="0" u="none" strike="noStrike" kern="1200" dirty="0">
                              <a:solidFill>
                                <a:srgbClr val="00863D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but no U-stamp required. I.e. equivalent QA as ASME. Reviewed and approved by BNL LESHC-PCSS committee for equivalency.</a:t>
                          </a:r>
                        </a:p>
                        <a:p>
                          <a:pPr rtl="0" fontAlgn="base"/>
                          <a:r>
                            <a:rPr lang="en-US" sz="900" b="0" i="0" u="none" strike="noStrike" kern="1200" dirty="0">
                              <a:solidFill>
                                <a:srgbClr val="0206AE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Vacuum Vessel</a:t>
                          </a:r>
                          <a:r>
                            <a:rPr lang="en-US" sz="900" b="0" i="0" kern="1200" dirty="0">
                              <a:solidFill>
                                <a:srgbClr val="0206AE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​: Vacuum Systems Consensus Guideline</a:t>
                          </a:r>
                        </a:p>
                        <a:p>
                          <a:pPr rtl="0" fontAlgn="base"/>
                          <a:r>
                            <a:rPr lang="en-US" sz="900" b="0" i="0" kern="1200" dirty="0">
                              <a:solidFill>
                                <a:srgbClr val="0206AE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for Department of Energy Accelerator Laboratories 2008; </a:t>
                          </a:r>
                          <a:r>
                            <a:rPr lang="en-US" sz="900" b="0" i="0" u="none" strike="noStrike" kern="1200" dirty="0">
                              <a:solidFill>
                                <a:srgbClr val="0206AE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Engineered in accordance</a:t>
                          </a:r>
                          <a:r>
                            <a:rPr lang="en-US" sz="900" b="0" i="0" u="none" strike="noStrike" kern="1200" dirty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900" b="0" i="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ASME BPVC VIII Div.1.; </a:t>
                          </a:r>
                          <a:r>
                            <a:rPr lang="en-US" sz="900" b="0" i="0" u="none" strike="noStrike" kern="1200" dirty="0">
                              <a:solidFill>
                                <a:srgbClr val="0206AE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&lt; 2.0 bar absolute</a:t>
                          </a:r>
                          <a:r>
                            <a:rPr lang="en-US" sz="900" b="0" i="0" kern="1200" dirty="0">
                              <a:solidFill>
                                <a:srgbClr val="0206AE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​; </a:t>
                          </a:r>
                          <a:r>
                            <a:rPr lang="en-US" sz="900" b="0" i="0" u="none" strike="noStrike" kern="1200" dirty="0">
                              <a:solidFill>
                                <a:srgbClr val="0206AE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Relief plate with chain</a:t>
                          </a:r>
                        </a:p>
                        <a:p>
                          <a:pPr rtl="0" fontAlgn="base"/>
                          <a:r>
                            <a:rPr lang="en-US" sz="900" b="0" i="0" u="none" strike="noStrike" kern="1200" dirty="0">
                              <a:solidFill>
                                <a:srgbClr val="0206AE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Piping: ASME B31.3</a:t>
                          </a:r>
                          <a:endParaRPr lang="en-US" sz="11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84381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7688154" y="1480114"/>
            <a:ext cx="33011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ACTIONS ONGOING: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Looking</a:t>
            </a:r>
            <a:r>
              <a:rPr lang="fr-FR" sz="1600" dirty="0" smtClean="0"/>
              <a:t> on how to </a:t>
            </a:r>
            <a:r>
              <a:rPr lang="fr-FR" sz="1600" dirty="0" err="1" smtClean="0"/>
              <a:t>increase</a:t>
            </a:r>
            <a:r>
              <a:rPr lang="fr-FR" sz="1600" dirty="0" smtClean="0"/>
              <a:t> the </a:t>
            </a:r>
            <a:r>
              <a:rPr lang="fr-FR" sz="1600" dirty="0" err="1" smtClean="0"/>
              <a:t>LHe</a:t>
            </a:r>
            <a:r>
              <a:rPr lang="fr-FR" sz="1600" dirty="0" smtClean="0"/>
              <a:t> Flow @1.96K</a:t>
            </a:r>
            <a:br>
              <a:rPr lang="fr-FR" sz="1600" dirty="0" smtClean="0"/>
            </a:b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A </a:t>
            </a:r>
            <a:r>
              <a:rPr lang="fr-FR" sz="1600" dirty="0" err="1" smtClean="0"/>
              <a:t>cryogenic</a:t>
            </a:r>
            <a:r>
              <a:rPr lang="fr-FR" sz="1600" dirty="0" smtClean="0"/>
              <a:t> </a:t>
            </a:r>
            <a:r>
              <a:rPr lang="fr-FR" sz="1600" dirty="0" err="1" smtClean="0"/>
              <a:t>temperature</a:t>
            </a:r>
            <a:r>
              <a:rPr lang="fr-FR" sz="1600" dirty="0" smtClean="0"/>
              <a:t> </a:t>
            </a:r>
            <a:r>
              <a:rPr lang="fr-FR" sz="1600" dirty="0" err="1" smtClean="0"/>
              <a:t>margin</a:t>
            </a:r>
            <a:r>
              <a:rPr lang="fr-FR" sz="1600" dirty="0" smtClean="0"/>
              <a:t> </a:t>
            </a:r>
            <a:r>
              <a:rPr lang="fr-FR" sz="1600" dirty="0" err="1" smtClean="0"/>
              <a:t>needs</a:t>
            </a:r>
            <a:r>
              <a:rPr lang="fr-FR" sz="1600" dirty="0" smtClean="0"/>
              <a:t> to </a:t>
            </a:r>
            <a:r>
              <a:rPr lang="fr-FR" sz="1600" dirty="0" err="1" smtClean="0"/>
              <a:t>be</a:t>
            </a:r>
            <a:r>
              <a:rPr lang="fr-FR" sz="1600" dirty="0" smtClean="0"/>
              <a:t> </a:t>
            </a:r>
            <a:r>
              <a:rPr lang="fr-FR" sz="1600" dirty="0" err="1" smtClean="0"/>
              <a:t>defined</a:t>
            </a:r>
            <a:r>
              <a:rPr lang="fr-FR" sz="1600" dirty="0" smtClean="0"/>
              <a:t> (2.17K – T</a:t>
            </a:r>
            <a:r>
              <a:rPr lang="fr-FR" sz="1600" baseline="-25000" dirty="0" smtClean="0"/>
              <a:t>op</a:t>
            </a:r>
            <a:r>
              <a:rPr lang="fr-FR" sz="1600" dirty="0" smtClean="0"/>
              <a:t>) in case of 1.92K (the </a:t>
            </a:r>
            <a:r>
              <a:rPr lang="fr-FR" sz="1600" dirty="0" err="1" smtClean="0"/>
              <a:t>magnet</a:t>
            </a:r>
            <a:r>
              <a:rPr lang="fr-FR" sz="1600" dirty="0" smtClean="0"/>
              <a:t> </a:t>
            </a:r>
            <a:r>
              <a:rPr lang="fr-FR" sz="1600" dirty="0" err="1" smtClean="0"/>
              <a:t>may</a:t>
            </a:r>
            <a:r>
              <a:rPr lang="fr-FR" sz="1600" dirty="0" smtClean="0"/>
              <a:t> not </a:t>
            </a:r>
            <a:r>
              <a:rPr lang="fr-FR" sz="1600" dirty="0" err="1" smtClean="0"/>
              <a:t>be</a:t>
            </a:r>
            <a:r>
              <a:rPr lang="fr-FR" sz="1600" dirty="0" smtClean="0"/>
              <a:t> able to </a:t>
            </a:r>
            <a:r>
              <a:rPr lang="fr-FR" sz="1600" dirty="0" err="1" smtClean="0"/>
              <a:t>perform</a:t>
            </a:r>
            <a:r>
              <a:rPr lang="fr-FR" sz="1600" dirty="0" smtClean="0"/>
              <a:t> </a:t>
            </a:r>
            <a:r>
              <a:rPr lang="fr-FR" sz="1600" dirty="0" err="1" smtClean="0"/>
              <a:t>fast</a:t>
            </a:r>
            <a:r>
              <a:rPr lang="fr-FR" sz="1600" dirty="0" smtClean="0"/>
              <a:t> </a:t>
            </a:r>
            <a:r>
              <a:rPr lang="fr-FR" sz="1600" dirty="0" err="1" smtClean="0"/>
              <a:t>discharges</a:t>
            </a:r>
            <a:r>
              <a:rPr lang="fr-FR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err="1" smtClean="0">
                <a:solidFill>
                  <a:schemeClr val="tx2"/>
                </a:solidFill>
              </a:rPr>
              <a:t>Looking</a:t>
            </a:r>
            <a:r>
              <a:rPr lang="fr-FR" sz="1600" b="1" dirty="0" smtClean="0">
                <a:solidFill>
                  <a:schemeClr val="tx2"/>
                </a:solidFill>
              </a:rPr>
              <a:t> for </a:t>
            </a:r>
            <a:r>
              <a:rPr lang="fr-FR" sz="1600" b="1" dirty="0" err="1" smtClean="0">
                <a:solidFill>
                  <a:schemeClr val="tx2"/>
                </a:solidFill>
              </a:rPr>
              <a:t>where</a:t>
            </a:r>
            <a:r>
              <a:rPr lang="fr-FR" sz="1600" b="1" dirty="0" smtClean="0">
                <a:solidFill>
                  <a:schemeClr val="tx2"/>
                </a:solidFill>
              </a:rPr>
              <a:t> to put all the </a:t>
            </a:r>
            <a:r>
              <a:rPr lang="fr-FR" sz="1600" b="1" dirty="0" err="1" smtClean="0">
                <a:solidFill>
                  <a:schemeClr val="tx2"/>
                </a:solidFill>
              </a:rPr>
              <a:t>ancillarities</a:t>
            </a:r>
            <a:r>
              <a:rPr lang="fr-FR" sz="1600" b="1" dirty="0" smtClean="0">
                <a:solidFill>
                  <a:schemeClr val="tx2"/>
                </a:solidFill>
              </a:rPr>
              <a:t> in the tunnel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EIC France 2024 - V. Calvelli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82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22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SPIN ROTATORS : Design </a:t>
            </a:r>
            <a:r>
              <a:rPr lang="fr-FR" dirty="0" err="1" smtClean="0">
                <a:solidFill>
                  <a:schemeClr val="tx2"/>
                </a:solidFill>
              </a:rPr>
              <a:t>Status</a:t>
            </a:r>
            <a:r>
              <a:rPr lang="fr-FR" dirty="0" smtClean="0">
                <a:solidFill>
                  <a:schemeClr val="tx2"/>
                </a:solidFill>
              </a:rPr>
              <a:t> &amp; Conclusions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838" y="1475112"/>
            <a:ext cx="7283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endParaRPr lang="fr-FR" sz="1600" i="1" dirty="0"/>
          </a:p>
          <a:p>
            <a:r>
              <a:rPr lang="fr-FR" sz="1600" dirty="0" smtClean="0"/>
              <a:t>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7470179" y="1185863"/>
            <a:ext cx="1731190" cy="5086249"/>
            <a:chOff x="7895409" y="1211411"/>
            <a:chExt cx="1731190" cy="5086249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554"/>
            <a:stretch/>
          </p:blipFill>
          <p:spPr>
            <a:xfrm>
              <a:off x="7895409" y="1211411"/>
              <a:ext cx="1731190" cy="508624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979172" y="1601181"/>
              <a:ext cx="145206" cy="427374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9331293" y="5515556"/>
          <a:ext cx="1357866" cy="5512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1052">
                  <a:extLst>
                    <a:ext uri="{9D8B030D-6E8A-4147-A177-3AD203B41FA5}">
                      <a16:colId xmlns:a16="http://schemas.microsoft.com/office/drawing/2014/main" val="3229518976"/>
                    </a:ext>
                  </a:extLst>
                </a:gridCol>
                <a:gridCol w="996814">
                  <a:extLst>
                    <a:ext uri="{9D8B030D-6E8A-4147-A177-3AD203B41FA5}">
                      <a16:colId xmlns:a16="http://schemas.microsoft.com/office/drawing/2014/main" val="4110727053"/>
                    </a:ext>
                  </a:extLst>
                </a:gridCol>
              </a:tblGrid>
              <a:tr h="27562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 err="1" smtClean="0"/>
                        <a:t>Coil</a:t>
                      </a:r>
                      <a:r>
                        <a:rPr lang="fr-FR" sz="1100" dirty="0" smtClean="0"/>
                        <a:t> area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211256"/>
                  </a:ext>
                </a:extLst>
              </a:tr>
              <a:tr h="275629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/>
                        <a:t>Yoke area</a:t>
                      </a:r>
                      <a:endParaRPr lang="en-US" sz="11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190354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0203159" y="1185863"/>
            <a:ext cx="972000" cy="144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E6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10585747" y="1607260"/>
            <a:ext cx="648000" cy="594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15" name="Ellipse 38"/>
          <p:cNvSpPr/>
          <p:nvPr/>
        </p:nvSpPr>
        <p:spPr>
          <a:xfrm>
            <a:off x="10599159" y="1617863"/>
            <a:ext cx="576000" cy="576000"/>
          </a:xfrm>
          <a:prstGeom prst="ellipse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cxnSp>
        <p:nvCxnSpPr>
          <p:cNvPr id="16" name="Connecteur droit avec flèche 57"/>
          <p:cNvCxnSpPr/>
          <p:nvPr/>
        </p:nvCxnSpPr>
        <p:spPr>
          <a:xfrm>
            <a:off x="10030631" y="1175834"/>
            <a:ext cx="0" cy="144000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58"/>
          <p:cNvCxnSpPr/>
          <p:nvPr/>
        </p:nvCxnSpPr>
        <p:spPr>
          <a:xfrm flipH="1">
            <a:off x="10193756" y="2752485"/>
            <a:ext cx="972000" cy="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59"/>
          <p:cNvSpPr txBox="1"/>
          <p:nvPr/>
        </p:nvSpPr>
        <p:spPr>
          <a:xfrm>
            <a:off x="10277652" y="2807057"/>
            <a:ext cx="897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2.7 mm</a:t>
            </a:r>
          </a:p>
        </p:txBody>
      </p:sp>
      <p:sp>
        <p:nvSpPr>
          <p:cNvPr id="19" name="ZoneTexte 60"/>
          <p:cNvSpPr txBox="1"/>
          <p:nvPr/>
        </p:nvSpPr>
        <p:spPr>
          <a:xfrm>
            <a:off x="9377749" y="1717686"/>
            <a:ext cx="897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4</a:t>
            </a:r>
            <a:r>
              <a:rPr lang="fr-FR" sz="1200" b="1" dirty="0" smtClean="0"/>
              <a:t> mm</a:t>
            </a:r>
          </a:p>
        </p:txBody>
      </p:sp>
      <p:sp>
        <p:nvSpPr>
          <p:cNvPr id="20" name="ZoneTexte 40"/>
          <p:cNvSpPr txBox="1"/>
          <p:nvPr/>
        </p:nvSpPr>
        <p:spPr>
          <a:xfrm>
            <a:off x="9632178" y="3249130"/>
            <a:ext cx="2734312" cy="16158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Cond.1 : </a:t>
            </a:r>
            <a:r>
              <a:rPr lang="fr-FR" sz="1200" b="1" dirty="0" err="1" smtClean="0"/>
              <a:t>NbTi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Wire</a:t>
            </a:r>
            <a:r>
              <a:rPr lang="fr-FR" sz="1200" b="1" dirty="0" smtClean="0"/>
              <a:t>-in-Channel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dk1"/>
                </a:solidFill>
              </a:rPr>
              <a:t>Strand diam: 1.6 mm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dk1"/>
                </a:solidFill>
              </a:rPr>
              <a:t>Strand Cu/SC: 1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dirty="0" err="1">
                <a:solidFill>
                  <a:schemeClr val="dk1"/>
                </a:solidFill>
              </a:rPr>
              <a:t>Load</a:t>
            </a:r>
            <a:r>
              <a:rPr lang="fr-FR" sz="1200" dirty="0">
                <a:solidFill>
                  <a:schemeClr val="dk1"/>
                </a:solidFill>
              </a:rPr>
              <a:t> line </a:t>
            </a:r>
            <a:r>
              <a:rPr lang="fr-FR" sz="1200" dirty="0" err="1">
                <a:solidFill>
                  <a:schemeClr val="dk1"/>
                </a:solidFill>
              </a:rPr>
              <a:t>margin</a:t>
            </a:r>
            <a:r>
              <a:rPr lang="fr-FR" sz="1200" dirty="0">
                <a:solidFill>
                  <a:schemeClr val="dk1"/>
                </a:solidFill>
              </a:rPr>
              <a:t>: 20%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dirty="0" err="1">
                <a:solidFill>
                  <a:schemeClr val="dk1"/>
                </a:solidFill>
              </a:rPr>
              <a:t>Temperature</a:t>
            </a:r>
            <a:r>
              <a:rPr lang="fr-FR" sz="1200" dirty="0">
                <a:solidFill>
                  <a:schemeClr val="dk1"/>
                </a:solidFill>
              </a:rPr>
              <a:t> </a:t>
            </a:r>
            <a:r>
              <a:rPr lang="fr-FR" sz="1200" dirty="0" err="1">
                <a:solidFill>
                  <a:schemeClr val="dk1"/>
                </a:solidFill>
              </a:rPr>
              <a:t>margin</a:t>
            </a:r>
            <a:r>
              <a:rPr lang="fr-FR" sz="1200" dirty="0">
                <a:solidFill>
                  <a:schemeClr val="dk1"/>
                </a:solidFill>
              </a:rPr>
              <a:t>: 2 K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dirty="0" err="1">
                <a:solidFill>
                  <a:schemeClr val="dk1"/>
                </a:solidFill>
              </a:rPr>
              <a:t>Conductor</a:t>
            </a:r>
            <a:r>
              <a:rPr lang="fr-FR" sz="1200" dirty="0">
                <a:solidFill>
                  <a:schemeClr val="dk1"/>
                </a:solidFill>
              </a:rPr>
              <a:t> </a:t>
            </a:r>
            <a:r>
              <a:rPr lang="fr-FR" sz="1200" dirty="0" err="1">
                <a:solidFill>
                  <a:schemeClr val="dk1"/>
                </a:solidFill>
              </a:rPr>
              <a:t>length</a:t>
            </a:r>
            <a:r>
              <a:rPr lang="fr-FR" sz="1200" dirty="0">
                <a:solidFill>
                  <a:schemeClr val="dk1"/>
                </a:solidFill>
              </a:rPr>
              <a:t>: 36 km</a:t>
            </a:r>
          </a:p>
          <a:p>
            <a:pPr marL="171450" indent="-1714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dirty="0" err="1">
                <a:solidFill>
                  <a:schemeClr val="dk1"/>
                </a:solidFill>
              </a:rPr>
              <a:t>Number</a:t>
            </a:r>
            <a:r>
              <a:rPr lang="fr-FR" sz="1200" dirty="0">
                <a:solidFill>
                  <a:schemeClr val="dk1"/>
                </a:solidFill>
              </a:rPr>
              <a:t> of </a:t>
            </a:r>
            <a:r>
              <a:rPr lang="fr-FR" sz="1200" dirty="0" err="1">
                <a:solidFill>
                  <a:schemeClr val="dk1"/>
                </a:solidFill>
              </a:rPr>
              <a:t>turns</a:t>
            </a:r>
            <a:r>
              <a:rPr lang="fr-FR" sz="1200" dirty="0">
                <a:solidFill>
                  <a:schemeClr val="dk1"/>
                </a:solidFill>
              </a:rPr>
              <a:t>: 38961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83671" y="1448493"/>
            <a:ext cx="180000" cy="10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51574" y="1185863"/>
            <a:ext cx="61492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/>
              <a:t>Requirements</a:t>
            </a:r>
            <a:r>
              <a:rPr lang="fr-FR" sz="1600" b="1" dirty="0" smtClean="0"/>
              <a:t> by BNL:</a:t>
            </a: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Ongoing activities respect to the needs of the 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Not expected to be drastically changed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r>
              <a:rPr lang="en-US" sz="1600" b="1" dirty="0"/>
              <a:t>CEA Preliminary design </a:t>
            </a:r>
            <a:endParaRPr lang="en-US" sz="1600" b="1" dirty="0" smtClean="0"/>
          </a:p>
          <a:p>
            <a:r>
              <a:rPr lang="en-US" sz="1600" b="1" dirty="0" smtClean="0"/>
              <a:t>(</a:t>
            </a:r>
            <a:r>
              <a:rPr lang="en-US" sz="1600" b="1" dirty="0"/>
              <a:t>respect to the last set of requirements</a:t>
            </a:r>
            <a:r>
              <a:rPr lang="en-US" sz="1600" b="1" dirty="0" smtClean="0"/>
              <a:t>)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2D Magnetic design ongoing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2D Mechanical design ongoing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Conductor (</a:t>
            </a:r>
            <a:r>
              <a:rPr lang="en-US" sz="1600" dirty="0" err="1" smtClean="0"/>
              <a:t>NbTi</a:t>
            </a:r>
            <a:r>
              <a:rPr lang="en-US" sz="1600" dirty="0" smtClean="0"/>
              <a:t>) : 2 possible manufacturers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1.92 K as </a:t>
            </a:r>
            <a:r>
              <a:rPr lang="fr-FR" sz="1600" dirty="0" err="1" smtClean="0"/>
              <a:t>operative</a:t>
            </a:r>
            <a:r>
              <a:rPr lang="fr-FR" sz="1600" dirty="0" smtClean="0"/>
              <a:t> </a:t>
            </a:r>
            <a:r>
              <a:rPr lang="fr-FR" sz="1600" dirty="0" err="1" smtClean="0"/>
              <a:t>temperature</a:t>
            </a:r>
            <a:r>
              <a:rPr lang="fr-FR" sz="1600" dirty="0" smtClean="0"/>
              <a:t> for the LONG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4.55 K </a:t>
            </a:r>
            <a:r>
              <a:rPr lang="fr-FR" sz="1600" dirty="0"/>
              <a:t>as </a:t>
            </a:r>
            <a:r>
              <a:rPr lang="fr-FR" sz="1600" dirty="0" err="1"/>
              <a:t>operative</a:t>
            </a:r>
            <a:r>
              <a:rPr lang="fr-FR" sz="1600" dirty="0"/>
              <a:t> </a:t>
            </a:r>
            <a:r>
              <a:rPr lang="fr-FR" sz="1600" dirty="0" err="1"/>
              <a:t>temperature</a:t>
            </a:r>
            <a:r>
              <a:rPr lang="fr-FR" sz="1600" dirty="0"/>
              <a:t> for the </a:t>
            </a:r>
            <a:r>
              <a:rPr lang="fr-FR" sz="1600" dirty="0" smtClean="0"/>
              <a:t>SHORT</a:t>
            </a:r>
          </a:p>
          <a:p>
            <a:endParaRPr lang="fr-FR" sz="1600" dirty="0" smtClean="0"/>
          </a:p>
          <a:p>
            <a:r>
              <a:rPr lang="fr-FR" sz="1600" b="1" dirty="0" smtClean="0">
                <a:solidFill>
                  <a:srgbClr val="00B050"/>
                </a:solidFill>
              </a:rPr>
              <a:t>No show-</a:t>
            </a:r>
            <a:r>
              <a:rPr lang="fr-FR" sz="1600" b="1" dirty="0" err="1" smtClean="0">
                <a:solidFill>
                  <a:srgbClr val="00B050"/>
                </a:solidFill>
              </a:rPr>
              <a:t>stoppers</a:t>
            </a:r>
            <a:r>
              <a:rPr lang="fr-FR" sz="1600" b="1" dirty="0" smtClean="0">
                <a:solidFill>
                  <a:srgbClr val="00B050"/>
                </a:solidFill>
              </a:rPr>
              <a:t> </a:t>
            </a:r>
            <a:r>
              <a:rPr lang="fr-FR" sz="1600" b="1" dirty="0" err="1" smtClean="0">
                <a:solidFill>
                  <a:srgbClr val="00B050"/>
                </a:solidFill>
              </a:rPr>
              <a:t>emerged</a:t>
            </a:r>
            <a:r>
              <a:rPr lang="fr-FR" sz="1600" b="1" dirty="0" smtClean="0">
                <a:solidFill>
                  <a:srgbClr val="00B050"/>
                </a:solidFill>
              </a:rPr>
              <a:t> </a:t>
            </a:r>
            <a:r>
              <a:rPr lang="fr-FR" sz="1600" b="1" dirty="0" err="1" smtClean="0">
                <a:solidFill>
                  <a:srgbClr val="00B050"/>
                </a:solidFill>
              </a:rPr>
              <a:t>from</a:t>
            </a:r>
            <a:r>
              <a:rPr lang="fr-FR" sz="1600" b="1" dirty="0" smtClean="0">
                <a:solidFill>
                  <a:srgbClr val="00B050"/>
                </a:solidFill>
              </a:rPr>
              <a:t> the </a:t>
            </a:r>
            <a:r>
              <a:rPr lang="fr-FR" sz="1600" b="1" dirty="0" err="1" smtClean="0">
                <a:solidFill>
                  <a:srgbClr val="00B050"/>
                </a:solidFill>
              </a:rPr>
              <a:t>preliminary</a:t>
            </a:r>
            <a:r>
              <a:rPr lang="fr-FR" sz="1600" b="1" dirty="0" smtClean="0">
                <a:solidFill>
                  <a:srgbClr val="00B050"/>
                </a:solidFill>
              </a:rPr>
              <a:t> </a:t>
            </a:r>
            <a:r>
              <a:rPr lang="fr-FR" sz="1600" b="1" dirty="0" err="1" smtClean="0">
                <a:solidFill>
                  <a:srgbClr val="00B050"/>
                </a:solidFill>
              </a:rPr>
              <a:t>conceptual</a:t>
            </a:r>
            <a:r>
              <a:rPr lang="fr-FR" sz="1600" b="1" dirty="0" smtClean="0">
                <a:solidFill>
                  <a:srgbClr val="00B050"/>
                </a:solidFill>
              </a:rPr>
              <a:t> design</a:t>
            </a:r>
            <a:r>
              <a:rPr lang="fr-FR" sz="1600" b="1" dirty="0" smtClean="0">
                <a:solidFill>
                  <a:srgbClr val="00B050"/>
                </a:solidFill>
              </a:rPr>
              <a:t>. </a:t>
            </a:r>
          </a:p>
          <a:p>
            <a:endParaRPr lang="fr-FR" sz="1600" dirty="0"/>
          </a:p>
          <a:p>
            <a:r>
              <a:rPr lang="fr-FR" sz="1600" b="1" dirty="0" err="1" smtClean="0"/>
              <a:t>Waiting</a:t>
            </a:r>
            <a:r>
              <a:rPr lang="fr-FR" sz="1600" b="1" dirty="0" smtClean="0"/>
              <a:t> for BNL to go </a:t>
            </a:r>
            <a:r>
              <a:rPr lang="fr-FR" sz="1600" b="1" dirty="0" err="1" smtClean="0"/>
              <a:t>forward</a:t>
            </a:r>
            <a:r>
              <a:rPr lang="fr-FR" sz="1600" b="1" dirty="0" smtClean="0"/>
              <a:t> respect to the new </a:t>
            </a:r>
            <a:r>
              <a:rPr lang="fr-FR" sz="1600" b="1" dirty="0" err="1" smtClean="0"/>
              <a:t>requirements</a:t>
            </a:r>
            <a:r>
              <a:rPr lang="fr-FR" sz="1600" b="1" dirty="0" smtClean="0"/>
              <a:t>.</a:t>
            </a:r>
          </a:p>
          <a:p>
            <a:endParaRPr lang="fr-FR" sz="1600" b="1" dirty="0"/>
          </a:p>
          <a:p>
            <a:r>
              <a:rPr lang="fr-FR" sz="1600" b="1" dirty="0" smtClean="0"/>
              <a:t>Collaboration </a:t>
            </a:r>
            <a:r>
              <a:rPr lang="fr-FR" sz="1600" b="1" dirty="0" err="1" smtClean="0"/>
              <a:t>with</a:t>
            </a:r>
            <a:r>
              <a:rPr lang="fr-FR" sz="1600" b="1" dirty="0" smtClean="0"/>
              <a:t> BNL </a:t>
            </a:r>
            <a:r>
              <a:rPr lang="fr-FR" sz="1600" b="1" dirty="0" err="1" smtClean="0"/>
              <a:t>will</a:t>
            </a:r>
            <a:r>
              <a:rPr lang="fr-FR" sz="1600" b="1" dirty="0" smtClean="0"/>
              <a:t> continue in 2025.</a:t>
            </a:r>
            <a:endParaRPr lang="en-US" sz="1600" b="1" dirty="0"/>
          </a:p>
          <a:p>
            <a:r>
              <a:rPr lang="en-US" sz="1600" dirty="0" smtClean="0"/>
              <a:t/>
            </a:r>
            <a:br>
              <a:rPr lang="en-US" sz="1600" dirty="0" smtClean="0"/>
            </a:br>
            <a:endParaRPr lang="fr-FR" sz="1600" dirty="0" smtClean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EIC France 2024 - V. </a:t>
            </a:r>
            <a:r>
              <a:rPr lang="fr-FR" dirty="0" err="1" smtClean="0"/>
              <a:t>Calvelli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757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1837" y="3449638"/>
            <a:ext cx="4154488" cy="703262"/>
          </a:xfrm>
        </p:spPr>
        <p:txBody>
          <a:bodyPr>
            <a:normAutofit/>
          </a:bodyPr>
          <a:lstStyle/>
          <a:p>
            <a:r>
              <a:rPr lang="en-GB" dirty="0" smtClean="0"/>
              <a:t>Thank you!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For further questions, please send an email to: </a:t>
            </a:r>
          </a:p>
          <a:p>
            <a:r>
              <a:rPr lang="en-GB" dirty="0" smtClean="0"/>
              <a:t>Valerio Calvelli</a:t>
            </a:r>
          </a:p>
          <a:p>
            <a:r>
              <a:rPr lang="en-GB" u="sng" dirty="0" smtClean="0">
                <a:solidFill>
                  <a:schemeClr val="tx2"/>
                </a:solidFill>
              </a:rPr>
              <a:t>valerio.calvelli@cea.fr</a:t>
            </a:r>
            <a:endParaRPr lang="en-GB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6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The Teams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809BD1E-2A87-4899-871D-FD8B59AD2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506" y="1288499"/>
            <a:ext cx="3430905" cy="44310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82591" y="3922432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IR6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93068" y="1001739"/>
            <a:ext cx="3717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Detector </a:t>
            </a:r>
            <a:r>
              <a:rPr lang="fr-FR" b="1" dirty="0" err="1" smtClean="0"/>
              <a:t>Magnet</a:t>
            </a:r>
            <a:r>
              <a:rPr lang="fr-FR" b="1" dirty="0" smtClean="0"/>
              <a:t> </a:t>
            </a:r>
          </a:p>
          <a:p>
            <a:pPr algn="ctr"/>
            <a:r>
              <a:rPr lang="fr-FR" b="1" dirty="0" smtClean="0"/>
              <a:t>(25 </a:t>
            </a:r>
            <a:r>
              <a:rPr lang="fr-FR" b="1" dirty="0" err="1" smtClean="0"/>
              <a:t>persons</a:t>
            </a:r>
            <a:r>
              <a:rPr lang="fr-FR" b="1" dirty="0" smtClean="0"/>
              <a:t>)</a:t>
            </a:r>
          </a:p>
          <a:p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16" name="TextBox 15"/>
          <p:cNvSpPr txBox="1"/>
          <p:nvPr/>
        </p:nvSpPr>
        <p:spPr>
          <a:xfrm>
            <a:off x="9111979" y="1006173"/>
            <a:ext cx="2727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Accelerator </a:t>
            </a:r>
            <a:r>
              <a:rPr lang="fr-FR" b="1" dirty="0" err="1" smtClean="0"/>
              <a:t>Magnets</a:t>
            </a:r>
            <a:r>
              <a:rPr lang="fr-FR" b="1" dirty="0" smtClean="0"/>
              <a:t> </a:t>
            </a:r>
          </a:p>
          <a:p>
            <a:pPr algn="ctr"/>
            <a:r>
              <a:rPr lang="fr-FR" b="1" dirty="0" smtClean="0"/>
              <a:t>(20 </a:t>
            </a:r>
            <a:r>
              <a:rPr lang="fr-FR" b="1" dirty="0" err="1" smtClean="0"/>
              <a:t>persons</a:t>
            </a:r>
            <a:r>
              <a:rPr lang="fr-FR" b="1" dirty="0" smtClean="0"/>
              <a:t>)</a:t>
            </a:r>
          </a:p>
          <a:p>
            <a:endParaRPr lang="fr-FR" b="1" dirty="0"/>
          </a:p>
          <a:p>
            <a:endParaRPr lang="fr-FR" b="1" dirty="0" smtClean="0"/>
          </a:p>
        </p:txBody>
      </p:sp>
      <p:pic>
        <p:nvPicPr>
          <p:cNvPr id="17" name="Image 5" descr="Fichier:CEA logo nouveau.svg — Wikipédia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409" y="1946614"/>
            <a:ext cx="623384" cy="5784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64155" y="1862478"/>
            <a:ext cx="24462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V. Calvelli, </a:t>
            </a:r>
            <a:r>
              <a:rPr lang="en-US" sz="1100" dirty="0" err="1"/>
              <a:t>C.Berriaud</a:t>
            </a:r>
            <a:r>
              <a:rPr lang="en-US" sz="1100" dirty="0"/>
              <a:t>, J.P. </a:t>
            </a:r>
            <a:r>
              <a:rPr lang="en-US" sz="1100" dirty="0" err="1"/>
              <a:t>Lottin</a:t>
            </a:r>
            <a:r>
              <a:rPr lang="en-US" sz="1100" dirty="0"/>
              <a:t>, F.P. </a:t>
            </a:r>
            <a:r>
              <a:rPr lang="en-US" sz="1100" dirty="0" err="1"/>
              <a:t>Juster</a:t>
            </a:r>
            <a:r>
              <a:rPr lang="en-US" sz="1100" dirty="0"/>
              <a:t>, L. </a:t>
            </a:r>
            <a:r>
              <a:rPr lang="en-US" sz="1100" dirty="0" err="1"/>
              <a:t>Quettier</a:t>
            </a:r>
            <a:r>
              <a:rPr lang="en-US" sz="1100" dirty="0"/>
              <a:t>, F. </a:t>
            </a:r>
            <a:r>
              <a:rPr lang="en-US" sz="1100" dirty="0" err="1"/>
              <a:t>Stacchi</a:t>
            </a:r>
            <a:r>
              <a:rPr lang="en-US" sz="1100" dirty="0"/>
              <a:t>, H. </a:t>
            </a:r>
            <a:r>
              <a:rPr lang="en-US" sz="1100" dirty="0" err="1"/>
              <a:t>Reymond</a:t>
            </a:r>
            <a:r>
              <a:rPr lang="en-US" sz="1100" dirty="0"/>
              <a:t>, M. </a:t>
            </a:r>
            <a:r>
              <a:rPr lang="en-US" sz="1100" dirty="0" err="1"/>
              <a:t>Segreti</a:t>
            </a:r>
            <a:r>
              <a:rPr lang="en-US" sz="1100" dirty="0"/>
              <a:t>, D. Simon, </a:t>
            </a:r>
            <a:r>
              <a:rPr lang="en-US" sz="1100" dirty="0" smtClean="0"/>
              <a:t>L</a:t>
            </a:r>
            <a:r>
              <a:rPr lang="en-US" sz="1100" dirty="0"/>
              <a:t>. Boccardo, V. </a:t>
            </a:r>
            <a:r>
              <a:rPr lang="en-US" sz="1100" dirty="0" err="1"/>
              <a:t>Klemenov</a:t>
            </a:r>
            <a:r>
              <a:rPr lang="en-US" sz="1100" dirty="0"/>
              <a:t>, C. </a:t>
            </a:r>
            <a:r>
              <a:rPr lang="en-US" sz="1100" dirty="0" err="1"/>
              <a:t>Genot</a:t>
            </a: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01" y="3366535"/>
            <a:ext cx="1157469" cy="3638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48882" y="3141495"/>
            <a:ext cx="2248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R. Rajput-Ghoshal</a:t>
            </a:r>
            <a:r>
              <a:rPr lang="en-US" sz="1100" dirty="0"/>
              <a:t>, S. Gopinath, P. Ghoshal, E. Sun, D. Young, K. Hall, R. Ent, M. Lainey, J. </a:t>
            </a:r>
            <a:r>
              <a:rPr lang="en-US" sz="1100" dirty="0" err="1"/>
              <a:t>Tenbusch</a:t>
            </a:r>
            <a:endParaRPr lang="en-US" sz="11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56" y="4629747"/>
            <a:ext cx="1270314" cy="3066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48882" y="4521498"/>
            <a:ext cx="14675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b="1" dirty="0"/>
              <a:t>E. Aschenauer,  </a:t>
            </a:r>
            <a:r>
              <a:rPr lang="de-DE" sz="1100" dirty="0"/>
              <a:t>R. Sharma, R. Wimmer, T. Lewis, R. Than</a:t>
            </a:r>
          </a:p>
        </p:txBody>
      </p:sp>
      <p:pic>
        <p:nvPicPr>
          <p:cNvPr id="21" name="Image 5" descr="Fichier:CEA logo nouveau.svg — Wikipédia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8951" y="1862478"/>
            <a:ext cx="623384" cy="57849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9491236" y="1825218"/>
            <a:ext cx="2585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V. Calvelli, </a:t>
            </a:r>
            <a:r>
              <a:rPr lang="en-US" sz="1100" dirty="0" smtClean="0"/>
              <a:t>S. </a:t>
            </a:r>
            <a:r>
              <a:rPr lang="en-US" sz="1100" dirty="0" err="1" smtClean="0"/>
              <a:t>Bagnis</a:t>
            </a:r>
            <a:r>
              <a:rPr lang="en-US" sz="1100" dirty="0" smtClean="0"/>
              <a:t>, </a:t>
            </a:r>
            <a:r>
              <a:rPr lang="en-US" sz="1100" dirty="0" err="1" smtClean="0"/>
              <a:t>G.Lenoir</a:t>
            </a:r>
            <a:r>
              <a:rPr lang="en-US" sz="1100" dirty="0" smtClean="0"/>
              <a:t>, J.P</a:t>
            </a:r>
            <a:r>
              <a:rPr lang="en-US" sz="1100" dirty="0"/>
              <a:t>. </a:t>
            </a:r>
            <a:r>
              <a:rPr lang="en-US" sz="1100" dirty="0" err="1"/>
              <a:t>Lottin</a:t>
            </a:r>
            <a:r>
              <a:rPr lang="en-US" sz="1100" dirty="0" smtClean="0"/>
              <a:t>, D. </a:t>
            </a:r>
            <a:r>
              <a:rPr lang="en-US" sz="1100" dirty="0" err="1" smtClean="0"/>
              <a:t>Minenna</a:t>
            </a:r>
            <a:r>
              <a:rPr lang="en-US" sz="1100" dirty="0" smtClean="0"/>
              <a:t>, </a:t>
            </a:r>
            <a:r>
              <a:rPr lang="en-US" sz="1100" dirty="0" err="1" smtClean="0"/>
              <a:t>R.Penavaire</a:t>
            </a:r>
            <a:r>
              <a:rPr lang="en-US" sz="1100" dirty="0" smtClean="0"/>
              <a:t>,  </a:t>
            </a:r>
            <a:r>
              <a:rPr lang="en-US" sz="1100" dirty="0"/>
              <a:t>M. </a:t>
            </a:r>
            <a:r>
              <a:rPr lang="en-US" sz="1100" dirty="0" err="1" smtClean="0"/>
              <a:t>Segreti</a:t>
            </a:r>
            <a:r>
              <a:rPr lang="en-US" sz="1100" dirty="0" smtClean="0"/>
              <a:t>,</a:t>
            </a:r>
            <a:r>
              <a:rPr lang="en-US" sz="1100" dirty="0"/>
              <a:t> F. </a:t>
            </a:r>
            <a:r>
              <a:rPr lang="en-US" sz="1100" dirty="0" err="1"/>
              <a:t>Stacchi</a:t>
            </a:r>
            <a:endParaRPr lang="en-US" sz="11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241" y="3236029"/>
            <a:ext cx="1270314" cy="30662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494121" y="3116711"/>
            <a:ext cx="25853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H</a:t>
            </a:r>
            <a:r>
              <a:rPr lang="en-US" sz="1100" b="1" dirty="0" smtClean="0"/>
              <a:t>. Witte, </a:t>
            </a:r>
            <a:r>
              <a:rPr lang="en-US" sz="1100" dirty="0" smtClean="0"/>
              <a:t>A. Dress, B. Wahl, </a:t>
            </a:r>
            <a:r>
              <a:rPr lang="en-US" sz="1100" dirty="0" err="1" smtClean="0"/>
              <a:t>B.Shell</a:t>
            </a:r>
            <a:r>
              <a:rPr lang="en-US" sz="1100" dirty="0" smtClean="0"/>
              <a:t>, D. Marx, D. Holmes, N. </a:t>
            </a:r>
            <a:r>
              <a:rPr lang="en-US" sz="1100" dirty="0" err="1" smtClean="0"/>
              <a:t>Laverdure</a:t>
            </a:r>
            <a:r>
              <a:rPr lang="en-US" sz="1100" dirty="0" smtClean="0"/>
              <a:t>, R. Than, S. </a:t>
            </a:r>
            <a:r>
              <a:rPr lang="en-US" sz="1100" dirty="0" err="1" smtClean="0"/>
              <a:t>Nagaitsev</a:t>
            </a:r>
            <a:r>
              <a:rPr lang="en-US" sz="1100" dirty="0" smtClean="0"/>
              <a:t>, T. Michalski, V. </a:t>
            </a:r>
            <a:r>
              <a:rPr lang="en-US" sz="1100" dirty="0" err="1" smtClean="0"/>
              <a:t>Ranjbar</a:t>
            </a:r>
            <a:endParaRPr lang="en-US" sz="1100" dirty="0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EIC France 2024 - V. Calvelli</a:t>
            </a:r>
            <a:endParaRPr lang="fr-FR"/>
          </a:p>
        </p:txBody>
      </p:sp>
      <p:sp>
        <p:nvSpPr>
          <p:cNvPr id="27" name="Oval 26"/>
          <p:cNvSpPr/>
          <p:nvPr/>
        </p:nvSpPr>
        <p:spPr>
          <a:xfrm>
            <a:off x="5791716" y="3518380"/>
            <a:ext cx="425580" cy="42558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28" name="Oval 27"/>
          <p:cNvSpPr/>
          <p:nvPr/>
        </p:nvSpPr>
        <p:spPr>
          <a:xfrm rot="1494055">
            <a:off x="5212185" y="3643261"/>
            <a:ext cx="495557" cy="214604"/>
          </a:xfrm>
          <a:prstGeom prst="ellipse">
            <a:avLst/>
          </a:prstGeom>
          <a:noFill/>
          <a:ln w="28575">
            <a:solidFill>
              <a:srgbClr val="E6001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29" name="Oval 28"/>
          <p:cNvSpPr/>
          <p:nvPr/>
        </p:nvSpPr>
        <p:spPr>
          <a:xfrm rot="20760391">
            <a:off x="6264773" y="3441606"/>
            <a:ext cx="495557" cy="214604"/>
          </a:xfrm>
          <a:prstGeom prst="ellipse">
            <a:avLst/>
          </a:prstGeom>
          <a:noFill/>
          <a:ln w="28575">
            <a:solidFill>
              <a:srgbClr val="E6001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4179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The EIC </a:t>
            </a:r>
            <a:r>
              <a:rPr lang="fr-FR" dirty="0" err="1" smtClean="0">
                <a:solidFill>
                  <a:schemeClr val="tx2"/>
                </a:solidFill>
              </a:rPr>
              <a:t>Timeline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838" y="1475112"/>
            <a:ext cx="7283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endParaRPr lang="fr-FR" sz="1600" i="1" dirty="0"/>
          </a:p>
          <a:p>
            <a:r>
              <a:rPr lang="fr-FR" sz="1600" dirty="0" smtClean="0"/>
              <a:t>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pic>
        <p:nvPicPr>
          <p:cNvPr id="22" name="Picture 21" descr="Timeline&#10;&#10;Description automatically generated">
            <a:extLst>
              <a:ext uri="{FF2B5EF4-FFF2-40B4-BE49-F238E27FC236}">
                <a16:creationId xmlns:a16="http://schemas.microsoft.com/office/drawing/2014/main" id="{F9FAE679-36FF-AD4C-B932-9DAAC1D6F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26508"/>
          <a:stretch/>
        </p:blipFill>
        <p:spPr>
          <a:xfrm>
            <a:off x="365966" y="1185863"/>
            <a:ext cx="8257280" cy="4442821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0000"/>
            </a:out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3594538" y="1185863"/>
            <a:ext cx="0" cy="48286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076825" y="2874988"/>
            <a:ext cx="29466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the </a:t>
            </a:r>
            <a:r>
              <a:rPr lang="fr-FR" b="1" dirty="0" err="1" smtClean="0"/>
              <a:t>magnets</a:t>
            </a:r>
            <a:r>
              <a:rPr lang="fr-FR" b="1" dirty="0" smtClean="0"/>
              <a:t> design are on-time respect to the planning</a:t>
            </a:r>
          </a:p>
          <a:p>
            <a:endParaRPr lang="fr-FR" b="1" dirty="0"/>
          </a:p>
          <a:p>
            <a:endParaRPr lang="fr-FR" b="1" dirty="0" smtClean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EIC France 2024 - V. Calvelli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27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>
                <a:solidFill>
                  <a:schemeClr val="tx2"/>
                </a:solidFill>
              </a:rPr>
              <a:t>Status</a:t>
            </a:r>
            <a:r>
              <a:rPr lang="fr-FR" dirty="0" smtClean="0">
                <a:solidFill>
                  <a:schemeClr val="tx2"/>
                </a:solidFill>
              </a:rPr>
              <a:t> of the design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809BD1E-2A87-4899-871D-FD8B59AD2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506" y="1288499"/>
            <a:ext cx="3430905" cy="443103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791716" y="3518380"/>
            <a:ext cx="425580" cy="42558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11" name="Oval 10"/>
          <p:cNvSpPr/>
          <p:nvPr/>
        </p:nvSpPr>
        <p:spPr>
          <a:xfrm rot="1494055">
            <a:off x="5212185" y="3643261"/>
            <a:ext cx="495557" cy="214604"/>
          </a:xfrm>
          <a:prstGeom prst="ellipse">
            <a:avLst/>
          </a:prstGeom>
          <a:noFill/>
          <a:ln w="28575">
            <a:solidFill>
              <a:srgbClr val="E6001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12" name="Oval 11"/>
          <p:cNvSpPr/>
          <p:nvPr/>
        </p:nvSpPr>
        <p:spPr>
          <a:xfrm rot="20760391">
            <a:off x="6264773" y="3441606"/>
            <a:ext cx="495557" cy="214604"/>
          </a:xfrm>
          <a:prstGeom prst="ellipse">
            <a:avLst/>
          </a:prstGeom>
          <a:noFill/>
          <a:ln w="28575">
            <a:solidFill>
              <a:srgbClr val="E6001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782591" y="3922432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IR6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520506" y="3335584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IR8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9173920" y="1195690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SPIN ROTATORS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EIC France 2024 - V. Calvelli</a:t>
            </a:r>
            <a:endParaRPr lang="fr-FR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/>
          </p:nvPr>
        </p:nvGraphicFramePr>
        <p:xfrm>
          <a:off x="314435" y="1981407"/>
          <a:ext cx="3898755" cy="3855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5131">
                  <a:extLst>
                    <a:ext uri="{9D8B030D-6E8A-4147-A177-3AD203B41FA5}">
                      <a16:colId xmlns:a16="http://schemas.microsoft.com/office/drawing/2014/main" val="3820441023"/>
                    </a:ext>
                  </a:extLst>
                </a:gridCol>
                <a:gridCol w="1203624">
                  <a:extLst>
                    <a:ext uri="{9D8B030D-6E8A-4147-A177-3AD203B41FA5}">
                      <a16:colId xmlns:a16="http://schemas.microsoft.com/office/drawing/2014/main" val="5004540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dirty="0" smtClean="0"/>
                        <a:t>C0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approval</a:t>
                      </a:r>
                      <a:r>
                        <a:rPr lang="fr-FR" sz="1400" baseline="0" dirty="0" smtClean="0"/>
                        <a:t> for a detector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Dec</a:t>
                      </a:r>
                      <a:r>
                        <a:rPr lang="fr-FR" sz="1400" baseline="0" dirty="0" smtClean="0"/>
                        <a:t> 2019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002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 smtClean="0"/>
                        <a:t>Preliminary</a:t>
                      </a:r>
                      <a:r>
                        <a:rPr lang="fr-FR" sz="1400" dirty="0" smtClean="0"/>
                        <a:t> design</a:t>
                      </a:r>
                      <a:r>
                        <a:rPr lang="fr-FR" sz="1400" baseline="0" dirty="0" smtClean="0"/>
                        <a:t> for ATHENA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Jan 2021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60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/>
                        <a:t>Kick</a:t>
                      </a:r>
                      <a:r>
                        <a:rPr lang="fr-FR" sz="1400" b="1" baseline="0" dirty="0" smtClean="0"/>
                        <a:t> off meeting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May 2022</a:t>
                      </a:r>
                      <a:endParaRPr lang="fr-F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111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 smtClean="0"/>
                        <a:t>ePIC</a:t>
                      </a:r>
                      <a:r>
                        <a:rPr lang="fr-FR" sz="1400" dirty="0" smtClean="0"/>
                        <a:t> detector </a:t>
                      </a:r>
                      <a:r>
                        <a:rPr lang="fr-FR" sz="1400" dirty="0" err="1" smtClean="0"/>
                        <a:t>approval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Sep 2022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633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 smtClean="0"/>
                        <a:t>Magnet</a:t>
                      </a:r>
                      <a:r>
                        <a:rPr lang="fr-FR" sz="1400" dirty="0" smtClean="0"/>
                        <a:t> RFI out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Mar 2023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742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 smtClean="0"/>
                        <a:t>Sample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conductor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order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Apr</a:t>
                      </a:r>
                      <a:r>
                        <a:rPr lang="fr-FR" sz="1400" dirty="0" smtClean="0"/>
                        <a:t> 2023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9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dirty="0" smtClean="0"/>
                        <a:t>90%</a:t>
                      </a:r>
                      <a:r>
                        <a:rPr lang="fr-FR" sz="1400" baseline="0" dirty="0" smtClean="0"/>
                        <a:t> Design </a:t>
                      </a:r>
                      <a:r>
                        <a:rPr lang="fr-FR" sz="1400" baseline="0" dirty="0" err="1" smtClean="0"/>
                        <a:t>completion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Oct</a:t>
                      </a:r>
                      <a:r>
                        <a:rPr lang="fr-FR" sz="1400" dirty="0" smtClean="0"/>
                        <a:t> 2023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182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/>
                        <a:t>CD3A</a:t>
                      </a:r>
                      <a:r>
                        <a:rPr lang="fr-FR" sz="1400" b="1" baseline="0" dirty="0" smtClean="0"/>
                        <a:t> </a:t>
                      </a:r>
                      <a:r>
                        <a:rPr lang="fr-FR" sz="1400" b="1" baseline="0" dirty="0" err="1" smtClean="0"/>
                        <a:t>Review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err="1" smtClean="0"/>
                        <a:t>Nov</a:t>
                      </a:r>
                      <a:r>
                        <a:rPr lang="fr-FR" sz="1400" b="1" dirty="0" smtClean="0"/>
                        <a:t> 2023</a:t>
                      </a:r>
                      <a:endParaRPr lang="fr-F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845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 smtClean="0"/>
                        <a:t>Sample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conductor</a:t>
                      </a:r>
                      <a:r>
                        <a:rPr lang="fr-FR" sz="1400" baseline="0" dirty="0" smtClean="0"/>
                        <a:t> tests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Ongoing</a:t>
                      </a:r>
                      <a:endParaRPr lang="fr-FR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847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dirty="0" smtClean="0"/>
                        <a:t>TDR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Finalization</a:t>
                      </a:r>
                      <a:endParaRPr lang="fr-FR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649209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927386" y="1195690"/>
            <a:ext cx="1074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MARCO</a:t>
            </a:r>
            <a:endParaRPr lang="fr-FR" b="1" dirty="0"/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/>
          </p:nvPr>
        </p:nvGraphicFramePr>
        <p:xfrm>
          <a:off x="8255208" y="2095976"/>
          <a:ext cx="3764422" cy="1630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1493">
                  <a:extLst>
                    <a:ext uri="{9D8B030D-6E8A-4147-A177-3AD203B41FA5}">
                      <a16:colId xmlns:a16="http://schemas.microsoft.com/office/drawing/2014/main" val="3820441023"/>
                    </a:ext>
                  </a:extLst>
                </a:gridCol>
                <a:gridCol w="1322929">
                  <a:extLst>
                    <a:ext uri="{9D8B030D-6E8A-4147-A177-3AD203B41FA5}">
                      <a16:colId xmlns:a16="http://schemas.microsoft.com/office/drawing/2014/main" val="5004540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 smtClean="0"/>
                        <a:t>Kick</a:t>
                      </a:r>
                      <a:r>
                        <a:rPr lang="fr-FR" sz="1400" b="1" baseline="0" dirty="0" smtClean="0"/>
                        <a:t> off meeting</a:t>
                      </a:r>
                      <a:endParaRPr lang="fr-F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 smtClean="0"/>
                        <a:t>Jan 2024</a:t>
                      </a:r>
                      <a:endParaRPr lang="fr-F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111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 smtClean="0"/>
                        <a:t>Technica</a:t>
                      </a:r>
                      <a:r>
                        <a:rPr lang="fr-FR" sz="1400" baseline="0" dirty="0" err="1" smtClean="0"/>
                        <a:t>l</a:t>
                      </a:r>
                      <a:r>
                        <a:rPr lang="fr-FR" sz="1400" baseline="0" dirty="0" smtClean="0"/>
                        <a:t> meeting @ BNL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Jun 2024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633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dirty="0" smtClean="0"/>
                        <a:t>30%</a:t>
                      </a:r>
                      <a:r>
                        <a:rPr lang="fr-FR" sz="1400" baseline="0" dirty="0" smtClean="0"/>
                        <a:t> design </a:t>
                      </a:r>
                      <a:r>
                        <a:rPr lang="fr-FR" sz="1400" baseline="0" dirty="0" err="1" smtClean="0"/>
                        <a:t>completion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Jan 2025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742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400" dirty="0" err="1" smtClean="0"/>
                        <a:t>Detailed</a:t>
                      </a:r>
                      <a:r>
                        <a:rPr lang="fr-FR" sz="1400" baseline="0" dirty="0" smtClean="0"/>
                        <a:t> design </a:t>
                      </a:r>
                      <a:r>
                        <a:rPr lang="fr-FR" sz="1400" baseline="0" dirty="0" err="1" smtClean="0"/>
                        <a:t>completion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Under discussion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9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514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CEA / DOE </a:t>
            </a:r>
            <a:r>
              <a:rPr lang="fr-FR" dirty="0" err="1" smtClean="0">
                <a:solidFill>
                  <a:schemeClr val="tx2"/>
                </a:solidFill>
              </a:rPr>
              <a:t>Interest</a:t>
            </a:r>
            <a:r>
              <a:rPr lang="fr-FR" dirty="0" smtClean="0">
                <a:solidFill>
                  <a:schemeClr val="tx2"/>
                </a:solidFill>
              </a:rPr>
              <a:t> Agreement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1026" name="Picture 2" descr="https://www.cea.fr/drf/PublishingImages/Actualites/2023/Novembre/DOE-DR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1185864"/>
            <a:ext cx="4642267" cy="294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497" y="1745875"/>
            <a:ext cx="4883575" cy="35834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7124" y="477732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Signature of an </a:t>
            </a:r>
            <a:r>
              <a:rPr lang="en-US" b="1" dirty="0" smtClean="0"/>
              <a:t>interest agreement on </a:t>
            </a:r>
            <a:r>
              <a:rPr lang="en-US" b="1" dirty="0"/>
              <a:t>cooperation in the development and operation of the future EIC electron </a:t>
            </a:r>
            <a:r>
              <a:rPr lang="en-US" b="1" dirty="0" smtClean="0"/>
              <a:t>collider (15 Nov 2023)</a:t>
            </a:r>
            <a:endParaRPr lang="en-US" b="1" i="1" dirty="0"/>
          </a:p>
        </p:txBody>
      </p:sp>
      <p:sp>
        <p:nvSpPr>
          <p:cNvPr id="10" name="Rectangle 9"/>
          <p:cNvSpPr/>
          <p:nvPr/>
        </p:nvSpPr>
        <p:spPr>
          <a:xfrm>
            <a:off x="1126469" y="4130944"/>
            <a:ext cx="39480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868686"/>
                </a:solidFill>
                <a:latin typeface="-apple-system"/>
              </a:rPr>
              <a:t>Anne-Isabelle </a:t>
            </a:r>
            <a:r>
              <a:rPr lang="en-US" sz="1400" dirty="0" err="1" smtClean="0">
                <a:solidFill>
                  <a:srgbClr val="868686"/>
                </a:solidFill>
                <a:latin typeface="-apple-system"/>
              </a:rPr>
              <a:t>Etienvre</a:t>
            </a:r>
            <a:r>
              <a:rPr lang="en-US" sz="1400" dirty="0" smtClean="0">
                <a:solidFill>
                  <a:srgbClr val="868686"/>
                </a:solidFill>
                <a:latin typeface="-apple-system"/>
              </a:rPr>
              <a:t> / </a:t>
            </a:r>
            <a:r>
              <a:rPr lang="en-US" sz="1400" dirty="0" err="1">
                <a:solidFill>
                  <a:srgbClr val="868686"/>
                </a:solidFill>
                <a:latin typeface="-apple-system"/>
              </a:rPr>
              <a:t>Asmeret</a:t>
            </a:r>
            <a:r>
              <a:rPr lang="en-US" sz="1400" dirty="0">
                <a:solidFill>
                  <a:srgbClr val="868686"/>
                </a:solidFill>
                <a:latin typeface="-apple-system"/>
              </a:rPr>
              <a:t> </a:t>
            </a:r>
            <a:r>
              <a:rPr lang="en-US" sz="1400" dirty="0" err="1">
                <a:solidFill>
                  <a:srgbClr val="868686"/>
                </a:solidFill>
                <a:latin typeface="-apple-system"/>
              </a:rPr>
              <a:t>Asefaw</a:t>
            </a:r>
            <a:r>
              <a:rPr lang="en-US" sz="1400" dirty="0">
                <a:solidFill>
                  <a:srgbClr val="868686"/>
                </a:solidFill>
                <a:latin typeface="-apple-system"/>
              </a:rPr>
              <a:t> </a:t>
            </a:r>
            <a:r>
              <a:rPr lang="en-US" sz="1400" dirty="0" err="1">
                <a:solidFill>
                  <a:srgbClr val="868686"/>
                </a:solidFill>
                <a:latin typeface="-apple-system"/>
              </a:rPr>
              <a:t>Berhe</a:t>
            </a:r>
            <a:endParaRPr lang="en-US" sz="1400" dirty="0">
              <a:solidFill>
                <a:srgbClr val="868686"/>
              </a:solidFill>
              <a:latin typeface="-apple-system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EIC France 2024 - V. Calvelli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76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The IR6 at a </a:t>
            </a:r>
            <a:r>
              <a:rPr lang="fr-FR" dirty="0" err="1" smtClean="0">
                <a:solidFill>
                  <a:schemeClr val="tx2"/>
                </a:solidFill>
              </a:rPr>
              <a:t>glance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EIC France 2024 - V. Calvelli</a:t>
            </a:r>
            <a:endParaRPr lang="fr-FR"/>
          </a:p>
        </p:txBody>
      </p:sp>
      <p:pic>
        <p:nvPicPr>
          <p:cNvPr id="9" name="Picture 3" descr="A model of a satellite&#10;&#10;Description automatically generated">
            <a:extLst>
              <a:ext uri="{FF2B5EF4-FFF2-40B4-BE49-F238E27FC236}">
                <a16:creationId xmlns:a16="http://schemas.microsoft.com/office/drawing/2014/main" id="{BAD83714-6C3C-4448-8166-1A70C3B44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83" y="854666"/>
            <a:ext cx="10920673" cy="5343912"/>
          </a:xfrm>
          <a:prstGeom prst="rect">
            <a:avLst/>
          </a:prstGeom>
        </p:spPr>
      </p:pic>
      <p:sp>
        <p:nvSpPr>
          <p:cNvPr id="10" name="TextBox 33">
            <a:extLst>
              <a:ext uri="{FF2B5EF4-FFF2-40B4-BE49-F238E27FC236}">
                <a16:creationId xmlns:a16="http://schemas.microsoft.com/office/drawing/2014/main" id="{F58B232A-F7DB-44A5-7305-8009CD73DCE9}"/>
              </a:ext>
            </a:extLst>
          </p:cNvPr>
          <p:cNvSpPr txBox="1"/>
          <p:nvPr/>
        </p:nvSpPr>
        <p:spPr>
          <a:xfrm>
            <a:off x="5297904" y="4796615"/>
            <a:ext cx="1086204" cy="5040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RCS</a:t>
            </a:r>
          </a:p>
          <a:p>
            <a:r>
              <a:rPr lang="en-US" sz="900" i="1" dirty="0"/>
              <a:t>With Detector Bypass</a:t>
            </a:r>
          </a:p>
        </p:txBody>
      </p:sp>
      <p:cxnSp>
        <p:nvCxnSpPr>
          <p:cNvPr id="11" name="Straight Arrow Connector 34">
            <a:extLst>
              <a:ext uri="{FF2B5EF4-FFF2-40B4-BE49-F238E27FC236}">
                <a16:creationId xmlns:a16="http://schemas.microsoft.com/office/drawing/2014/main" id="{F7FF3349-68D3-4D1C-55E7-8652CA946DE7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4543136" y="4384320"/>
            <a:ext cx="754768" cy="6643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37">
            <a:extLst>
              <a:ext uri="{FF2B5EF4-FFF2-40B4-BE49-F238E27FC236}">
                <a16:creationId xmlns:a16="http://schemas.microsoft.com/office/drawing/2014/main" id="{2FFDCC74-7029-7B1F-0EB8-7AB265B73203}"/>
              </a:ext>
            </a:extLst>
          </p:cNvPr>
          <p:cNvSpPr txBox="1"/>
          <p:nvPr/>
        </p:nvSpPr>
        <p:spPr>
          <a:xfrm>
            <a:off x="9826849" y="2288353"/>
            <a:ext cx="1270500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HSR Injection Line</a:t>
            </a:r>
          </a:p>
        </p:txBody>
      </p:sp>
      <p:cxnSp>
        <p:nvCxnSpPr>
          <p:cNvPr id="13" name="Straight Arrow Connector 38">
            <a:extLst>
              <a:ext uri="{FF2B5EF4-FFF2-40B4-BE49-F238E27FC236}">
                <a16:creationId xmlns:a16="http://schemas.microsoft.com/office/drawing/2014/main" id="{8F22FDD0-C9E6-C35C-2705-B9D53980BD8D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2480325" y="5186628"/>
            <a:ext cx="976608" cy="66248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9">
            <a:extLst>
              <a:ext uri="{FF2B5EF4-FFF2-40B4-BE49-F238E27FC236}">
                <a16:creationId xmlns:a16="http://schemas.microsoft.com/office/drawing/2014/main" id="{75715DE8-414B-2329-1419-3D4C2BB3291F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7429858" y="1645233"/>
            <a:ext cx="597567" cy="4412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40">
            <a:extLst>
              <a:ext uri="{FF2B5EF4-FFF2-40B4-BE49-F238E27FC236}">
                <a16:creationId xmlns:a16="http://schemas.microsoft.com/office/drawing/2014/main" id="{9459DB67-1144-18D6-3949-D0BF4D307DEC}"/>
              </a:ext>
            </a:extLst>
          </p:cNvPr>
          <p:cNvSpPr txBox="1"/>
          <p:nvPr/>
        </p:nvSpPr>
        <p:spPr>
          <a:xfrm>
            <a:off x="6832257" y="1225191"/>
            <a:ext cx="1195203" cy="42004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ESR Forward side</a:t>
            </a:r>
          </a:p>
        </p:txBody>
      </p:sp>
      <p:sp>
        <p:nvSpPr>
          <p:cNvPr id="16" name="TextBox 42">
            <a:extLst>
              <a:ext uri="{FF2B5EF4-FFF2-40B4-BE49-F238E27FC236}">
                <a16:creationId xmlns:a16="http://schemas.microsoft.com/office/drawing/2014/main" id="{F178ED12-4C20-4DAF-A524-445BED5434B6}"/>
              </a:ext>
            </a:extLst>
          </p:cNvPr>
          <p:cNvSpPr txBox="1"/>
          <p:nvPr/>
        </p:nvSpPr>
        <p:spPr>
          <a:xfrm>
            <a:off x="8634968" y="3082192"/>
            <a:ext cx="1618924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HSR Forward </a:t>
            </a:r>
            <a:r>
              <a:rPr lang="en-US" sz="1200" dirty="0" smtClean="0"/>
              <a:t>Side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SPIN </a:t>
            </a:r>
            <a:r>
              <a:rPr lang="en-US" sz="1200" b="1" dirty="0" smtClean="0">
                <a:solidFill>
                  <a:srgbClr val="FF0000"/>
                </a:solidFill>
              </a:rPr>
              <a:t>ROTATORS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43">
            <a:extLst>
              <a:ext uri="{FF2B5EF4-FFF2-40B4-BE49-F238E27FC236}">
                <a16:creationId xmlns:a16="http://schemas.microsoft.com/office/drawing/2014/main" id="{1B06BAEA-2752-56BB-161C-F5823D0A2658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8634968" y="1931313"/>
            <a:ext cx="809462" cy="11508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48">
            <a:extLst>
              <a:ext uri="{FF2B5EF4-FFF2-40B4-BE49-F238E27FC236}">
                <a16:creationId xmlns:a16="http://schemas.microsoft.com/office/drawing/2014/main" id="{7AE07B5C-C3C8-B554-34CF-46F4A768B35B}"/>
              </a:ext>
            </a:extLst>
          </p:cNvPr>
          <p:cNvCxnSpPr>
            <a:cxnSpLocks/>
          </p:cNvCxnSpPr>
          <p:nvPr/>
        </p:nvCxnSpPr>
        <p:spPr>
          <a:xfrm flipV="1">
            <a:off x="10507596" y="1158829"/>
            <a:ext cx="578314" cy="11638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56">
            <a:extLst>
              <a:ext uri="{FF2B5EF4-FFF2-40B4-BE49-F238E27FC236}">
                <a16:creationId xmlns:a16="http://schemas.microsoft.com/office/drawing/2014/main" id="{EF96A56C-FD34-5794-F493-854B180EA2A6}"/>
              </a:ext>
            </a:extLst>
          </p:cNvPr>
          <p:cNvSpPr txBox="1"/>
          <p:nvPr/>
        </p:nvSpPr>
        <p:spPr>
          <a:xfrm>
            <a:off x="5567932" y="1866782"/>
            <a:ext cx="1404105" cy="6090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Forward Side</a:t>
            </a:r>
          </a:p>
          <a:p>
            <a:r>
              <a:rPr lang="en-US" sz="1200" dirty="0"/>
              <a:t>SC Magnet Cryostat</a:t>
            </a:r>
          </a:p>
        </p:txBody>
      </p:sp>
      <p:cxnSp>
        <p:nvCxnSpPr>
          <p:cNvPr id="20" name="Straight Arrow Connector 57">
            <a:extLst>
              <a:ext uri="{FF2B5EF4-FFF2-40B4-BE49-F238E27FC236}">
                <a16:creationId xmlns:a16="http://schemas.microsoft.com/office/drawing/2014/main" id="{E577D3F0-62E9-B3E6-A572-94E8816A9F0E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6269984" y="2475847"/>
            <a:ext cx="461873" cy="2949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60">
            <a:extLst>
              <a:ext uri="{FF2B5EF4-FFF2-40B4-BE49-F238E27FC236}">
                <a16:creationId xmlns:a16="http://schemas.microsoft.com/office/drawing/2014/main" id="{E767762C-EEC4-0A7A-03AB-3E365EABAB0F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3296475" y="3425457"/>
            <a:ext cx="1410957" cy="3497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61">
            <a:extLst>
              <a:ext uri="{FF2B5EF4-FFF2-40B4-BE49-F238E27FC236}">
                <a16:creationId xmlns:a16="http://schemas.microsoft.com/office/drawing/2014/main" id="{A058CDED-175D-E0EB-AA1D-B49B1FDB26B5}"/>
              </a:ext>
            </a:extLst>
          </p:cNvPr>
          <p:cNvSpPr txBox="1"/>
          <p:nvPr/>
        </p:nvSpPr>
        <p:spPr>
          <a:xfrm>
            <a:off x="1895658" y="3133607"/>
            <a:ext cx="1400816" cy="58369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Rear Side</a:t>
            </a:r>
          </a:p>
          <a:p>
            <a:r>
              <a:rPr lang="en-US" sz="1200" dirty="0"/>
              <a:t>SC Magnet Cryostat</a:t>
            </a:r>
          </a:p>
        </p:txBody>
      </p:sp>
      <p:cxnSp>
        <p:nvCxnSpPr>
          <p:cNvPr id="23" name="Straight Arrow Connector 63">
            <a:extLst>
              <a:ext uri="{FF2B5EF4-FFF2-40B4-BE49-F238E27FC236}">
                <a16:creationId xmlns:a16="http://schemas.microsoft.com/office/drawing/2014/main" id="{2886AA0F-4FD9-1837-F37C-A245CFB1D422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3759381" y="2346812"/>
            <a:ext cx="1580731" cy="10511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66">
            <a:extLst>
              <a:ext uri="{FF2B5EF4-FFF2-40B4-BE49-F238E27FC236}">
                <a16:creationId xmlns:a16="http://schemas.microsoft.com/office/drawing/2014/main" id="{F1D9AF43-809F-568C-BD91-6220A2A5A49C}"/>
              </a:ext>
            </a:extLst>
          </p:cNvPr>
          <p:cNvSpPr txBox="1"/>
          <p:nvPr/>
        </p:nvSpPr>
        <p:spPr>
          <a:xfrm>
            <a:off x="2556474" y="1931313"/>
            <a:ext cx="1202907" cy="830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Central Detector</a:t>
            </a:r>
          </a:p>
          <a:p>
            <a:pPr algn="ctr"/>
            <a:r>
              <a:rPr lang="en-US" sz="1200" dirty="0" err="1" smtClean="0"/>
              <a:t>ePIC</a:t>
            </a:r>
            <a:endParaRPr lang="en-US" sz="1200" dirty="0" smtClean="0"/>
          </a:p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MARCO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6" name="TextBox 68">
            <a:extLst>
              <a:ext uri="{FF2B5EF4-FFF2-40B4-BE49-F238E27FC236}">
                <a16:creationId xmlns:a16="http://schemas.microsoft.com/office/drawing/2014/main" id="{F0FB1E3C-B70D-1E08-11FE-70C7EFF8B2E3}"/>
              </a:ext>
            </a:extLst>
          </p:cNvPr>
          <p:cNvSpPr txBox="1"/>
          <p:nvPr/>
        </p:nvSpPr>
        <p:spPr>
          <a:xfrm>
            <a:off x="2816173" y="5849110"/>
            <a:ext cx="1281518" cy="2520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ESR Rear side</a:t>
            </a:r>
          </a:p>
        </p:txBody>
      </p:sp>
      <p:sp>
        <p:nvSpPr>
          <p:cNvPr id="27" name="TextBox 73">
            <a:extLst>
              <a:ext uri="{FF2B5EF4-FFF2-40B4-BE49-F238E27FC236}">
                <a16:creationId xmlns:a16="http://schemas.microsoft.com/office/drawing/2014/main" id="{26DBB7C0-83FA-BEDC-2599-492E9DBF4EAB}"/>
              </a:ext>
            </a:extLst>
          </p:cNvPr>
          <p:cNvSpPr txBox="1"/>
          <p:nvPr/>
        </p:nvSpPr>
        <p:spPr>
          <a:xfrm>
            <a:off x="1274787" y="4146526"/>
            <a:ext cx="1541386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HSR Rear </a:t>
            </a:r>
            <a:r>
              <a:rPr lang="en-US" sz="1200" dirty="0" smtClean="0"/>
              <a:t>Side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SPIN ROTATORS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74">
            <a:extLst>
              <a:ext uri="{FF2B5EF4-FFF2-40B4-BE49-F238E27FC236}">
                <a16:creationId xmlns:a16="http://schemas.microsoft.com/office/drawing/2014/main" id="{A72377D3-853E-8AF0-63D0-D5A0BEC41A61}"/>
              </a:ext>
            </a:extLst>
          </p:cNvPr>
          <p:cNvCxnSpPr>
            <a:cxnSpLocks/>
          </p:cNvCxnSpPr>
          <p:nvPr/>
        </p:nvCxnSpPr>
        <p:spPr>
          <a:xfrm flipH="1">
            <a:off x="1822494" y="4568848"/>
            <a:ext cx="73164" cy="8355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4">
            <a:extLst>
              <a:ext uri="{FF2B5EF4-FFF2-40B4-BE49-F238E27FC236}">
                <a16:creationId xmlns:a16="http://schemas.microsoft.com/office/drawing/2014/main" id="{CA3F82DD-4495-ACD0-9237-A93430701548}"/>
              </a:ext>
            </a:extLst>
          </p:cNvPr>
          <p:cNvSpPr txBox="1"/>
          <p:nvPr/>
        </p:nvSpPr>
        <p:spPr>
          <a:xfrm>
            <a:off x="8342968" y="4482424"/>
            <a:ext cx="2537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LATTICE VERSIONS: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ESR-20230719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HSR-20230421a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RCS-20230519</a:t>
            </a:r>
          </a:p>
        </p:txBody>
      </p:sp>
    </p:spTree>
    <p:extLst>
      <p:ext uri="{BB962C8B-B14F-4D97-AF65-F5344CB8AC3E}">
        <p14:creationId xmlns:p14="http://schemas.microsoft.com/office/powerpoint/2010/main" val="78328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>
                <a:solidFill>
                  <a:schemeClr val="tx2"/>
                </a:solidFill>
              </a:rPr>
              <a:t>Accelerators</a:t>
            </a:r>
            <a:r>
              <a:rPr lang="fr-FR" dirty="0" smtClean="0">
                <a:solidFill>
                  <a:schemeClr val="tx2"/>
                </a:solidFill>
              </a:rPr>
              <a:t> </a:t>
            </a:r>
            <a:r>
              <a:rPr lang="fr-FR" dirty="0" err="1" smtClean="0">
                <a:solidFill>
                  <a:schemeClr val="tx2"/>
                </a:solidFill>
              </a:rPr>
              <a:t>Magnets</a:t>
            </a:r>
            <a:r>
              <a:rPr lang="fr-FR" dirty="0" smtClean="0">
                <a:solidFill>
                  <a:schemeClr val="tx2"/>
                </a:solidFill>
              </a:rPr>
              <a:t> : SPIN ROTATORS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838" y="1475112"/>
            <a:ext cx="728315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2024</a:t>
            </a:r>
          </a:p>
          <a:p>
            <a:r>
              <a:rPr lang="fr-FR" sz="1600" b="1" dirty="0" smtClean="0"/>
              <a:t>Collaboration CEA, BNL</a:t>
            </a:r>
            <a:endParaRPr lang="en-US" sz="1600" b="1" dirty="0"/>
          </a:p>
          <a:p>
            <a:endParaRPr lang="en-US" sz="1600" dirty="0" smtClean="0"/>
          </a:p>
          <a:p>
            <a:r>
              <a:rPr lang="en-US" sz="1600" b="1" dirty="0" smtClean="0"/>
              <a:t>Activities forecast:</a:t>
            </a:r>
          </a:p>
          <a:p>
            <a:r>
              <a:rPr lang="fr-FR" sz="1600" dirty="0" err="1" smtClean="0"/>
              <a:t>Preliminary</a:t>
            </a:r>
            <a:r>
              <a:rPr lang="fr-FR" sz="1600" dirty="0" smtClean="0"/>
              <a:t> design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4 short </a:t>
            </a:r>
            <a:r>
              <a:rPr lang="fr-FR" sz="1600" dirty="0" err="1" smtClean="0"/>
              <a:t>solenoids</a:t>
            </a:r>
            <a:r>
              <a:rPr lang="fr-FR" sz="1600" dirty="0" smtClean="0"/>
              <a:t> (2.5 m – 8.5 T, </a:t>
            </a:r>
            <a:r>
              <a:rPr lang="fr-FR" sz="1600" dirty="0"/>
              <a:t>Ø = </a:t>
            </a:r>
            <a:r>
              <a:rPr lang="fr-FR" sz="1600" dirty="0" smtClean="0"/>
              <a:t>100 </a:t>
            </a:r>
            <a:r>
              <a:rPr lang="fr-FR" sz="1600" dirty="0"/>
              <a:t>mm</a:t>
            </a:r>
            <a:r>
              <a:rPr lang="fr-FR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4 long </a:t>
            </a:r>
            <a:r>
              <a:rPr lang="fr-FR" sz="1600" dirty="0" err="1" smtClean="0"/>
              <a:t>solenoids</a:t>
            </a:r>
            <a:r>
              <a:rPr lang="fr-FR" sz="1600" dirty="0" smtClean="0"/>
              <a:t> (6.6 m – </a:t>
            </a:r>
            <a:r>
              <a:rPr lang="fr-FR" sz="1600" dirty="0"/>
              <a:t>8</a:t>
            </a:r>
            <a:r>
              <a:rPr lang="fr-FR" sz="1600" dirty="0" smtClean="0"/>
              <a:t>.5 T, </a:t>
            </a:r>
            <a:r>
              <a:rPr lang="fr-FR" sz="1600" dirty="0"/>
              <a:t>Ø </a:t>
            </a:r>
            <a:r>
              <a:rPr lang="fr-FR" sz="1600" dirty="0" smtClean="0"/>
              <a:t>= 100 </a:t>
            </a:r>
            <a:r>
              <a:rPr lang="fr-FR" sz="1600" dirty="0"/>
              <a:t>mm</a:t>
            </a:r>
            <a:r>
              <a:rPr lang="fr-FR" sz="1600" dirty="0" smtClean="0"/>
              <a:t>)</a:t>
            </a:r>
          </a:p>
          <a:p>
            <a:endParaRPr lang="fr-FR" sz="1600" dirty="0" smtClean="0"/>
          </a:p>
          <a:p>
            <a:r>
              <a:rPr lang="fr-FR" sz="1600" b="1" dirty="0" err="1" smtClean="0"/>
              <a:t>Difficult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magnets</a:t>
            </a:r>
            <a:r>
              <a:rPr lang="fr-FR" sz="1600" b="1" dirty="0" smtClean="0"/>
              <a:t> due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Limited </a:t>
            </a:r>
            <a:r>
              <a:rPr lang="fr-FR" sz="1600" dirty="0" err="1" smtClean="0"/>
              <a:t>space</a:t>
            </a:r>
            <a:r>
              <a:rPr lang="fr-FR" sz="1600" dirty="0" smtClean="0"/>
              <a:t> in the </a:t>
            </a:r>
            <a:r>
              <a:rPr lang="fr-FR" sz="1600" dirty="0" err="1" smtClean="0"/>
              <a:t>existing</a:t>
            </a:r>
            <a:r>
              <a:rPr lang="fr-FR" sz="1600" dirty="0" smtClean="0"/>
              <a:t> RHIC tunnel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Synchrotron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Fringe</a:t>
            </a:r>
            <a:r>
              <a:rPr lang="fr-FR" sz="1600" dirty="0" smtClean="0"/>
              <a:t> </a:t>
            </a:r>
            <a:r>
              <a:rPr lang="fr-FR" sz="1600" dirty="0" err="1" smtClean="0"/>
              <a:t>field</a:t>
            </a:r>
            <a:r>
              <a:rPr lang="fr-FR" sz="1600" dirty="0" smtClean="0"/>
              <a:t> </a:t>
            </a:r>
            <a:r>
              <a:rPr lang="fr-FR" sz="1600" dirty="0" err="1" smtClean="0"/>
              <a:t>requirements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endParaRPr lang="fr-FR" sz="1600" i="1" dirty="0"/>
          </a:p>
          <a:p>
            <a:r>
              <a:rPr lang="fr-FR" sz="1600" dirty="0" smtClean="0"/>
              <a:t>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945"/>
          <a:stretch/>
        </p:blipFill>
        <p:spPr>
          <a:xfrm>
            <a:off x="7464490" y="2123162"/>
            <a:ext cx="4674735" cy="2329999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EIC France 2024 - V. Calvelli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75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9-11 Oct 2024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chemeClr val="tx2"/>
                </a:solidFill>
              </a:rPr>
              <a:t>SPIN ROTATORS : the </a:t>
            </a:r>
            <a:r>
              <a:rPr lang="fr-FR" dirty="0" err="1" smtClean="0">
                <a:solidFill>
                  <a:schemeClr val="tx2"/>
                </a:solidFill>
              </a:rPr>
              <a:t>space</a:t>
            </a:r>
            <a:r>
              <a:rPr lang="fr-FR" dirty="0" smtClean="0">
                <a:solidFill>
                  <a:schemeClr val="tx2"/>
                </a:solidFill>
              </a:rPr>
              <a:t> challenge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EIC France 2024 - V. Calvelli</a:t>
            </a:r>
            <a:endParaRPr lang="fr-FR"/>
          </a:p>
        </p:txBody>
      </p:sp>
      <p:grpSp>
        <p:nvGrpSpPr>
          <p:cNvPr id="10" name="Group 67">
            <a:extLst>
              <a:ext uri="{FF2B5EF4-FFF2-40B4-BE49-F238E27FC236}">
                <a16:creationId xmlns:a16="http://schemas.microsoft.com/office/drawing/2014/main" id="{32E70D48-58B0-9ABE-303E-A6EC4DD455C3}"/>
              </a:ext>
            </a:extLst>
          </p:cNvPr>
          <p:cNvGrpSpPr/>
          <p:nvPr/>
        </p:nvGrpSpPr>
        <p:grpSpPr>
          <a:xfrm>
            <a:off x="489573" y="975710"/>
            <a:ext cx="11405847" cy="5269607"/>
            <a:chOff x="482139" y="970467"/>
            <a:chExt cx="11405847" cy="5269607"/>
          </a:xfrm>
        </p:grpSpPr>
        <p:pic>
          <p:nvPicPr>
            <p:cNvPr id="11" name="Picture 13">
              <a:extLst>
                <a:ext uri="{FF2B5EF4-FFF2-40B4-BE49-F238E27FC236}">
                  <a16:creationId xmlns:a16="http://schemas.microsoft.com/office/drawing/2014/main" id="{0EBAAD96-1693-DB4C-742D-23B735483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96324" y="1186509"/>
              <a:ext cx="6342522" cy="4484981"/>
            </a:xfrm>
            <a:prstGeom prst="rect">
              <a:avLst/>
            </a:prstGeom>
          </p:spPr>
        </p:pic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7CF8A8EA-951F-DFEC-584F-089F704BFE5D}"/>
                </a:ext>
              </a:extLst>
            </p:cNvPr>
            <p:cNvSpPr txBox="1"/>
            <p:nvPr/>
          </p:nvSpPr>
          <p:spPr>
            <a:xfrm>
              <a:off x="6088566" y="5727210"/>
              <a:ext cx="2773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Interface can and blue beam pipe. No dipoles or quads allowed in this area</a:t>
              </a:r>
            </a:p>
          </p:txBody>
        </p:sp>
        <p:cxnSp>
          <p:nvCxnSpPr>
            <p:cNvPr id="14" name="Straight Arrow Connector 10">
              <a:extLst>
                <a:ext uri="{FF2B5EF4-FFF2-40B4-BE49-F238E27FC236}">
                  <a16:creationId xmlns:a16="http://schemas.microsoft.com/office/drawing/2014/main" id="{2F61833A-5A52-B044-A4A9-389B4B5810BC}"/>
                </a:ext>
              </a:extLst>
            </p:cNvPr>
            <p:cNvCxnSpPr>
              <a:cxnSpLocks/>
              <a:stCxn id="13" idx="0"/>
              <a:endCxn id="22" idx="4"/>
            </p:cNvCxnSpPr>
            <p:nvPr/>
          </p:nvCxnSpPr>
          <p:spPr>
            <a:xfrm flipH="1" flipV="1">
              <a:off x="5406335" y="3856323"/>
              <a:ext cx="2069118" cy="187088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7">
              <a:extLst>
                <a:ext uri="{FF2B5EF4-FFF2-40B4-BE49-F238E27FC236}">
                  <a16:creationId xmlns:a16="http://schemas.microsoft.com/office/drawing/2014/main" id="{AE7F7F0F-74C9-A49D-CF11-765A06C325F8}"/>
                </a:ext>
              </a:extLst>
            </p:cNvPr>
            <p:cNvSpPr txBox="1"/>
            <p:nvPr/>
          </p:nvSpPr>
          <p:spPr>
            <a:xfrm>
              <a:off x="691057" y="1730346"/>
              <a:ext cx="1844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Rotator chimney and tunnel wall </a:t>
              </a:r>
            </a:p>
          </p:txBody>
        </p:sp>
        <p:cxnSp>
          <p:nvCxnSpPr>
            <p:cNvPr id="16" name="Straight Arrow Connector 18">
              <a:extLst>
                <a:ext uri="{FF2B5EF4-FFF2-40B4-BE49-F238E27FC236}">
                  <a16:creationId xmlns:a16="http://schemas.microsoft.com/office/drawing/2014/main" id="{AB64D69E-1764-74AD-081C-847892CBD142}"/>
                </a:ext>
              </a:extLst>
            </p:cNvPr>
            <p:cNvCxnSpPr>
              <a:cxnSpLocks/>
              <a:stCxn id="15" idx="3"/>
              <a:endCxn id="21" idx="2"/>
            </p:cNvCxnSpPr>
            <p:nvPr/>
          </p:nvCxnSpPr>
          <p:spPr>
            <a:xfrm>
              <a:off x="2535362" y="1961179"/>
              <a:ext cx="1246211" cy="45250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Rectangle: Rounded Corners 2">
              <a:extLst>
                <a:ext uri="{FF2B5EF4-FFF2-40B4-BE49-F238E27FC236}">
                  <a16:creationId xmlns:a16="http://schemas.microsoft.com/office/drawing/2014/main" id="{9AA66A05-6998-18B4-EF11-5FF9522B75E4}"/>
                </a:ext>
              </a:extLst>
            </p:cNvPr>
            <p:cNvSpPr/>
            <p:nvPr/>
          </p:nvSpPr>
          <p:spPr>
            <a:xfrm>
              <a:off x="6253493" y="1882570"/>
              <a:ext cx="1534351" cy="622226"/>
            </a:xfrm>
            <a:prstGeom prst="roundRect">
              <a:avLst/>
            </a:prstGeom>
            <a:solidFill>
              <a:srgbClr val="92D050">
                <a:alpha val="50196"/>
              </a:srgbClr>
            </a:solidFill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Cable trays</a:t>
              </a:r>
            </a:p>
          </p:txBody>
        </p:sp>
        <p:sp>
          <p:nvSpPr>
            <p:cNvPr id="18" name="Rectangle: Rounded Corners 3">
              <a:extLst>
                <a:ext uri="{FF2B5EF4-FFF2-40B4-BE49-F238E27FC236}">
                  <a16:creationId xmlns:a16="http://schemas.microsoft.com/office/drawing/2014/main" id="{8385B3AD-7977-3604-1498-94D8399C485C}"/>
                </a:ext>
              </a:extLst>
            </p:cNvPr>
            <p:cNvSpPr/>
            <p:nvPr/>
          </p:nvSpPr>
          <p:spPr>
            <a:xfrm>
              <a:off x="7738239" y="2857724"/>
              <a:ext cx="870272" cy="254097"/>
            </a:xfrm>
            <a:prstGeom prst="roundRect">
              <a:avLst/>
            </a:prstGeom>
            <a:solidFill>
              <a:srgbClr val="92D050">
                <a:alpha val="50196"/>
              </a:srgbClr>
            </a:solidFill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cable</a:t>
              </a:r>
            </a:p>
          </p:txBody>
        </p:sp>
        <p:sp>
          <p:nvSpPr>
            <p:cNvPr id="19" name="Rectangle: Rounded Corners 5">
              <a:extLst>
                <a:ext uri="{FF2B5EF4-FFF2-40B4-BE49-F238E27FC236}">
                  <a16:creationId xmlns:a16="http://schemas.microsoft.com/office/drawing/2014/main" id="{D7ACD3C5-7807-C49E-97D9-C618811FFCA3}"/>
                </a:ext>
              </a:extLst>
            </p:cNvPr>
            <p:cNvSpPr/>
            <p:nvPr/>
          </p:nvSpPr>
          <p:spPr>
            <a:xfrm>
              <a:off x="7738239" y="3138178"/>
              <a:ext cx="870272" cy="218845"/>
            </a:xfrm>
            <a:prstGeom prst="roundRect">
              <a:avLst/>
            </a:prstGeom>
            <a:solidFill>
              <a:srgbClr val="92D050">
                <a:alpha val="50196"/>
              </a:srgbClr>
            </a:solidFill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trays</a:t>
              </a:r>
            </a:p>
          </p:txBody>
        </p:sp>
        <p:sp>
          <p:nvSpPr>
            <p:cNvPr id="20" name="Oval 14">
              <a:extLst>
                <a:ext uri="{FF2B5EF4-FFF2-40B4-BE49-F238E27FC236}">
                  <a16:creationId xmlns:a16="http://schemas.microsoft.com/office/drawing/2014/main" id="{5D532D11-6B4B-C75C-334E-7B4419A52CB2}"/>
                </a:ext>
              </a:extLst>
            </p:cNvPr>
            <p:cNvSpPr/>
            <p:nvPr/>
          </p:nvSpPr>
          <p:spPr>
            <a:xfrm>
              <a:off x="3181303" y="3365801"/>
              <a:ext cx="447869" cy="431758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15">
              <a:extLst>
                <a:ext uri="{FF2B5EF4-FFF2-40B4-BE49-F238E27FC236}">
                  <a16:creationId xmlns:a16="http://schemas.microsoft.com/office/drawing/2014/main" id="{F96E6120-C476-03BE-425D-85B868ED72E7}"/>
                </a:ext>
              </a:extLst>
            </p:cNvPr>
            <p:cNvSpPr/>
            <p:nvPr/>
          </p:nvSpPr>
          <p:spPr>
            <a:xfrm>
              <a:off x="3781573" y="2197804"/>
              <a:ext cx="447869" cy="431758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16">
              <a:extLst>
                <a:ext uri="{FF2B5EF4-FFF2-40B4-BE49-F238E27FC236}">
                  <a16:creationId xmlns:a16="http://schemas.microsoft.com/office/drawing/2014/main" id="{8BC3A801-E87F-F161-EF8D-7D927DEDB839}"/>
                </a:ext>
              </a:extLst>
            </p:cNvPr>
            <p:cNvSpPr/>
            <p:nvPr/>
          </p:nvSpPr>
          <p:spPr>
            <a:xfrm>
              <a:off x="5182400" y="3424565"/>
              <a:ext cx="447869" cy="431758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9">
              <a:extLst>
                <a:ext uri="{FF2B5EF4-FFF2-40B4-BE49-F238E27FC236}">
                  <a16:creationId xmlns:a16="http://schemas.microsoft.com/office/drawing/2014/main" id="{F73CAF1E-EFED-E112-C1AC-86EF4F8285CE}"/>
                </a:ext>
              </a:extLst>
            </p:cNvPr>
            <p:cNvSpPr txBox="1"/>
            <p:nvPr/>
          </p:nvSpPr>
          <p:spPr>
            <a:xfrm>
              <a:off x="482139" y="2867369"/>
              <a:ext cx="2404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Spin rotator cryostat 1.2 m (OD) and tunnel wall</a:t>
              </a:r>
            </a:p>
          </p:txBody>
        </p:sp>
        <p:cxnSp>
          <p:nvCxnSpPr>
            <p:cNvPr id="24" name="Straight Arrow Connector 30">
              <a:extLst>
                <a:ext uri="{FF2B5EF4-FFF2-40B4-BE49-F238E27FC236}">
                  <a16:creationId xmlns:a16="http://schemas.microsoft.com/office/drawing/2014/main" id="{8EAA2FA2-1358-553E-9D22-AC0A6BC3436B}"/>
                </a:ext>
              </a:extLst>
            </p:cNvPr>
            <p:cNvCxnSpPr>
              <a:cxnSpLocks/>
              <a:stCxn id="23" idx="3"/>
              <a:endCxn id="20" idx="1"/>
            </p:cNvCxnSpPr>
            <p:nvPr/>
          </p:nvCxnSpPr>
          <p:spPr>
            <a:xfrm>
              <a:off x="2886841" y="3098202"/>
              <a:ext cx="360051" cy="33082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Oval 37">
              <a:extLst>
                <a:ext uri="{FF2B5EF4-FFF2-40B4-BE49-F238E27FC236}">
                  <a16:creationId xmlns:a16="http://schemas.microsoft.com/office/drawing/2014/main" id="{B156550A-605A-5AC7-A868-AC5084FDB2D6}"/>
                </a:ext>
              </a:extLst>
            </p:cNvPr>
            <p:cNvSpPr/>
            <p:nvPr/>
          </p:nvSpPr>
          <p:spPr>
            <a:xfrm>
              <a:off x="5286912" y="1560198"/>
              <a:ext cx="447869" cy="431758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38">
              <a:extLst>
                <a:ext uri="{FF2B5EF4-FFF2-40B4-BE49-F238E27FC236}">
                  <a16:creationId xmlns:a16="http://schemas.microsoft.com/office/drawing/2014/main" id="{65A32B1E-687B-079A-F9C1-37C403B53D07}"/>
                </a:ext>
              </a:extLst>
            </p:cNvPr>
            <p:cNvSpPr txBox="1"/>
            <p:nvPr/>
          </p:nvSpPr>
          <p:spPr>
            <a:xfrm>
              <a:off x="6878457" y="970467"/>
              <a:ext cx="231862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Interface can &amp; RHIC blue </a:t>
              </a:r>
              <a:r>
                <a:rPr lang="en-US" sz="1200" dirty="0" err="1"/>
                <a:t>cryo</a:t>
              </a:r>
              <a:r>
                <a:rPr lang="en-US" sz="1200" dirty="0"/>
                <a:t> line: restricted access to valves</a:t>
              </a:r>
              <a:r>
                <a:rPr lang="en-US" sz="1200" dirty="0" smtClean="0"/>
                <a:t>.</a:t>
              </a:r>
              <a:endParaRPr lang="en-US" sz="1200" dirty="0"/>
            </a:p>
          </p:txBody>
        </p:sp>
        <p:cxnSp>
          <p:nvCxnSpPr>
            <p:cNvPr id="27" name="Straight Arrow Connector 39">
              <a:extLst>
                <a:ext uri="{FF2B5EF4-FFF2-40B4-BE49-F238E27FC236}">
                  <a16:creationId xmlns:a16="http://schemas.microsoft.com/office/drawing/2014/main" id="{2FF27169-872E-4CBF-937B-6A6F1D6FE1E1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 flipH="1">
              <a:off x="5510847" y="1346186"/>
              <a:ext cx="1319548" cy="21401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Oval 49">
              <a:extLst>
                <a:ext uri="{FF2B5EF4-FFF2-40B4-BE49-F238E27FC236}">
                  <a16:creationId xmlns:a16="http://schemas.microsoft.com/office/drawing/2014/main" id="{90392DA2-617F-4796-9D24-8E8A12B89680}"/>
                </a:ext>
              </a:extLst>
            </p:cNvPr>
            <p:cNvSpPr/>
            <p:nvPr/>
          </p:nvSpPr>
          <p:spPr>
            <a:xfrm>
              <a:off x="4576185" y="3195452"/>
              <a:ext cx="447869" cy="431758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50">
              <a:extLst>
                <a:ext uri="{FF2B5EF4-FFF2-40B4-BE49-F238E27FC236}">
                  <a16:creationId xmlns:a16="http://schemas.microsoft.com/office/drawing/2014/main" id="{22E1C7D8-1BB6-9C7E-B78A-0F91AF8D2B47}"/>
                </a:ext>
              </a:extLst>
            </p:cNvPr>
            <p:cNvCxnSpPr>
              <a:cxnSpLocks/>
              <a:endCxn id="28" idx="3"/>
            </p:cNvCxnSpPr>
            <p:nvPr/>
          </p:nvCxnSpPr>
          <p:spPr>
            <a:xfrm flipV="1">
              <a:off x="3712872" y="3563981"/>
              <a:ext cx="928902" cy="226285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54">
              <a:extLst>
                <a:ext uri="{FF2B5EF4-FFF2-40B4-BE49-F238E27FC236}">
                  <a16:creationId xmlns:a16="http://schemas.microsoft.com/office/drawing/2014/main" id="{3BAC4779-733D-A9A6-19DD-C82C1165E1B1}"/>
                </a:ext>
              </a:extLst>
            </p:cNvPr>
            <p:cNvSpPr txBox="1"/>
            <p:nvPr/>
          </p:nvSpPr>
          <p:spPr>
            <a:xfrm>
              <a:off x="1931452" y="5778409"/>
              <a:ext cx="29475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Rotator cryostat 1.2 m (OD) and interface can</a:t>
              </a:r>
            </a:p>
          </p:txBody>
        </p:sp>
        <p:sp>
          <p:nvSpPr>
            <p:cNvPr id="31" name="TextBox 56">
              <a:extLst>
                <a:ext uri="{FF2B5EF4-FFF2-40B4-BE49-F238E27FC236}">
                  <a16:creationId xmlns:a16="http://schemas.microsoft.com/office/drawing/2014/main" id="{77D17715-453A-94EE-B138-A3616949B601}"/>
                </a:ext>
              </a:extLst>
            </p:cNvPr>
            <p:cNvSpPr txBox="1"/>
            <p:nvPr/>
          </p:nvSpPr>
          <p:spPr>
            <a:xfrm>
              <a:off x="9049218" y="1945299"/>
              <a:ext cx="2838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Custom routing of cables in this area</a:t>
              </a:r>
            </a:p>
          </p:txBody>
        </p:sp>
        <p:cxnSp>
          <p:nvCxnSpPr>
            <p:cNvPr id="32" name="Straight Arrow Connector 57">
              <a:extLst>
                <a:ext uri="{FF2B5EF4-FFF2-40B4-BE49-F238E27FC236}">
                  <a16:creationId xmlns:a16="http://schemas.microsoft.com/office/drawing/2014/main" id="{20DAEDC5-FB3E-D4D9-9936-6F9C438EFD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71358" y="2348683"/>
              <a:ext cx="1647718" cy="74951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60">
              <a:extLst>
                <a:ext uri="{FF2B5EF4-FFF2-40B4-BE49-F238E27FC236}">
                  <a16:creationId xmlns:a16="http://schemas.microsoft.com/office/drawing/2014/main" id="{56F83BEE-FDEA-626F-616A-621E453A12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7220" y="2071684"/>
              <a:ext cx="1369858" cy="24294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ZoneTexte 11"/>
          <p:cNvSpPr txBox="1"/>
          <p:nvPr/>
        </p:nvSpPr>
        <p:spPr>
          <a:xfrm>
            <a:off x="7792370" y="4862247"/>
            <a:ext cx="53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RCS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3916093" y="3817300"/>
            <a:ext cx="490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ESR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5618237" y="3694180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H</a:t>
            </a:r>
            <a:r>
              <a:rPr lang="fr-FR" sz="1400" dirty="0" smtClean="0">
                <a:solidFill>
                  <a:schemeClr val="bg1"/>
                </a:solidFill>
              </a:rPr>
              <a:t>SR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6313326" y="3707677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HSR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10228511" y="5467747"/>
            <a:ext cx="1609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Credits</a:t>
            </a:r>
            <a:r>
              <a:rPr lang="fr-FR" sz="1400" i="1" dirty="0" smtClean="0"/>
              <a:t>: A. </a:t>
            </a:r>
            <a:r>
              <a:rPr lang="fr-FR" sz="1400" i="1" dirty="0" err="1" smtClean="0"/>
              <a:t>Dress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807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 POPINS">
      <a:majorFont>
        <a:latin typeface="Poppins Black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6 Popins.potx" id="{CEA50F67-8F53-45DA-B803-EE6BE10B31FD}" vid="{3F48513A-73ED-4410-AE75-75F2D02C2A7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référentiel" ma:contentTypeID="0x010100108A61D7BE634F76874FDC084DD0BD15009E39C29C26594BAC90AC8ED3FDFD77E000BCE28098BA0F0B45BA4517838BD1AEEF" ma:contentTypeVersion="33" ma:contentTypeDescription="" ma:contentTypeScope="" ma:versionID="4c5be590388616a1b551115da05bc43b">
  <xsd:schema xmlns:xsd="http://www.w3.org/2001/XMLSchema" xmlns:xs="http://www.w3.org/2001/XMLSchema" xmlns:p="http://schemas.microsoft.com/office/2006/metadata/properties" xmlns:ns1="98091354-8d82-4ad1-b5dd-6b09eb5ff196" xmlns:ns3="91130d52-d7c5-4e9c-ae1e-8e8e5c28245c" targetNamespace="http://schemas.microsoft.com/office/2006/metadata/properties" ma:root="true" ma:fieldsID="44338b7d3fa432cfa170dc216eb8433d" ns1:_="" ns3:_="">
    <xsd:import namespace="98091354-8d82-4ad1-b5dd-6b09eb5ff196"/>
    <xsd:import namespace="91130d52-d7c5-4e9c-ae1e-8e8e5c28245c"/>
    <xsd:element name="properties">
      <xsd:complexType>
        <xsd:sequence>
          <xsd:element name="documentManagement">
            <xsd:complexType>
              <xsd:all>
                <xsd:element ref="ns1:CollabTypeDocument"/>
                <xsd:element ref="ns1:CollabObjetResume" minOccurs="0"/>
                <xsd:element ref="ns3:CollabExternalReferences"/>
                <xsd:element ref="ns3:CollabDate"/>
                <xsd:element ref="ns3:CollabComments" minOccurs="0"/>
                <xsd:element ref="ns1:CollabEnVigueur" minOccurs="0"/>
                <xsd:element ref="ns1:g65f1e9585ce45a29a8379f50f13cd0c" minOccurs="0"/>
                <xsd:element ref="ns1:TaxCatchAll" minOccurs="0"/>
                <xsd:element ref="ns1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91354-8d82-4ad1-b5dd-6b09eb5ff196" elementFormDefault="qualified">
    <xsd:import namespace="http://schemas.microsoft.com/office/2006/documentManagement/types"/>
    <xsd:import namespace="http://schemas.microsoft.com/office/infopath/2007/PartnerControls"/>
    <xsd:element name="CollabTypeDocument" ma:index="0" ma:displayName="Type de document" ma:format="Dropdown" ma:internalName="CollabTypeDocument">
      <xsd:simpleType>
        <xsd:restriction base="dms:Choice">
          <xsd:enumeration value="Accord"/>
          <xsd:enumeration value="Circulaire"/>
          <xsd:enumeration value="Consigne"/>
          <xsd:enumeration value="Contrat objectifs"/>
          <xsd:enumeration value="Convention"/>
          <xsd:enumeration value="Dossier processus"/>
          <xsd:enumeration value="Fiche processus"/>
          <xsd:enumeration value="Formulaire"/>
          <xsd:enumeration value="Guide"/>
          <xsd:enumeration value="Lettre de mission"/>
          <xsd:enumeration value="Liste"/>
          <xsd:enumeration value="Liste Documents Applicables"/>
          <xsd:enumeration value="Logo"/>
          <xsd:enumeration value="Manuel opérateur"/>
          <xsd:enumeration value="Mode opératoire"/>
          <xsd:enumeration value="Note Instruction Générale (NIG)"/>
          <xsd:enumeration value="Note Instruction Générale CEA (NIGCEA)"/>
          <xsd:enumeration value="Note Instruction Générale groupe (NIGG)"/>
          <xsd:enumeration value="Note Instruction Particulière (NIP)"/>
          <xsd:enumeration value="Note"/>
          <xsd:enumeration value="Note Administrateur Général (Note AG)"/>
          <xsd:enumeration value="Note application"/>
          <xsd:enumeration value="Note nomination"/>
          <xsd:enumeration value="Note organisation"/>
          <xsd:enumeration value="Organigramme"/>
          <xsd:enumeration value="Plan Qualité"/>
          <xsd:enumeration value="Procédure"/>
          <xsd:enumeration value="Rapport"/>
          <xsd:enumeration value="Tableau de gestion"/>
        </xsd:restriction>
      </xsd:simpleType>
    </xsd:element>
    <xsd:element name="CollabObjetResume" ma:index="3" nillable="true" ma:displayName="Objet - Résumé" ma:internalName="CollabObjetResume" ma:readOnly="false">
      <xsd:simpleType>
        <xsd:restriction base="dms:Note"/>
      </xsd:simpleType>
    </xsd:element>
    <xsd:element name="CollabEnVigueur" ma:index="8" nillable="true" ma:displayName="En vigueur" ma:default="1" ma:internalName="CollabEnVigueur" ma:readOnly="false">
      <xsd:simpleType>
        <xsd:restriction base="dms:Boolean"/>
      </xsd:simpleType>
    </xsd:element>
    <xsd:element name="g65f1e9585ce45a29a8379f50f13cd0c" ma:index="14" ma:taxonomy="true" ma:internalName="g65f1e9585ce45a29a8379f50f13cd0c" ma:taxonomyFieldName="CollabEmetteur" ma:displayName="Emetteur" ma:readOnly="false" ma:default="" ma:fieldId="{065f1e95-85ce-45a2-9a83-79f50f13cd0c}" ma:taxonomyMulti="true" ma:sspId="ea6c1742-5521-40b5-9022-00c35f6f2763" ma:termSetId="b0eb54bb-5d02-4f03-af81-45912abcbe3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2fcd52ac-d771-4543-96ea-276209a03e87}" ma:internalName="TaxCatchAll" ma:showField="CatchAllData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2fcd52ac-d771-4543-96ea-276209a03e87}" ma:internalName="TaxCatchAllLabel" ma:readOnly="true" ma:showField="CatchAllDataLabel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30d52-d7c5-4e9c-ae1e-8e8e5c28245c" elementFormDefault="qualified">
    <xsd:import namespace="http://schemas.microsoft.com/office/2006/documentManagement/types"/>
    <xsd:import namespace="http://schemas.microsoft.com/office/infopath/2007/PartnerControls"/>
    <xsd:element name="CollabExternalReferences" ma:index="4" ma:displayName="Référence" ma:internalName="CollabExternalReferences" ma:readOnly="false">
      <xsd:simpleType>
        <xsd:restriction base="dms:Text">
          <xsd:maxLength value="255"/>
        </xsd:restriction>
      </xsd:simpleType>
    </xsd:element>
    <xsd:element name="CollabDate" ma:index="5" ma:displayName="Date édition" ma:format="DateOnly" ma:LCID="1036" ma:internalName="CollabDate" ma:readOnly="false">
      <xsd:simpleType>
        <xsd:restriction base="dms:DateTime"/>
      </xsd:simpleType>
    </xsd:element>
    <xsd:element name="CollabComments" ma:index="7" nillable="true" ma:displayName="Observation(s)" ma:internalName="CollabComment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axOccurs="1" ma:index="2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91130d52-d7c5-4e9c-ae1e-8e8e5c28245c" xsi:nil="true"/>
    <CollabTypeDocument xmlns="98091354-8d82-4ad1-b5dd-6b09eb5ff196">Procédure</CollabTypeDocument>
    <CollabDate xmlns="91130d52-d7c5-4e9c-ae1e-8e8e5c28245c">2023-02-16T23:00:00+00:00</CollabDate>
    <CollabObjetResume xmlns="98091354-8d82-4ad1-b5dd-6b09eb5ff196" xsi:nil="true"/>
    <g65f1e9585ce45a29a8379f50f13cd0c xmlns="98091354-8d82-4ad1-b5dd-6b09eb5ff196">
      <Terms xmlns="http://schemas.microsoft.com/office/infopath/2007/PartnerControls">
        <TermInfo xmlns="http://schemas.microsoft.com/office/infopath/2007/PartnerControls">
          <TermName xmlns="http://schemas.microsoft.com/office/infopath/2007/PartnerControls">dcom</TermName>
          <TermId xmlns="http://schemas.microsoft.com/office/infopath/2007/PartnerControls">5d454b4e-7aaa-470d-be17-032317e26456</TermId>
        </TermInfo>
      </Terms>
    </g65f1e9585ce45a29a8379f50f13cd0c>
    <TaxCatchAll xmlns="98091354-8d82-4ad1-b5dd-6b09eb5ff196">
      <Value>16</Value>
    </TaxCatchAll>
    <CollabExternalReferences xmlns="91130d52-d7c5-4e9c-ae1e-8e8e5c28245c">PowerPoint-Charte-CEA-Poppins-17-02-2023</CollabExternalReferences>
    <CollabEnVigueur xmlns="98091354-8d82-4ad1-b5dd-6b09eb5ff196">true</CollabEnVigueur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37936C-A9A0-4A97-87D2-823E5BB5AD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091354-8d82-4ad1-b5dd-6b09eb5ff196"/>
    <ds:schemaRef ds:uri="91130d52-d7c5-4e9c-ae1e-8e8e5c282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0CE95C-F78F-485E-AA62-8FD5FE680C59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91130d52-d7c5-4e9c-ae1e-8e8e5c28245c"/>
    <ds:schemaRef ds:uri="http://schemas.microsoft.com/office/2006/documentManagement/types"/>
    <ds:schemaRef ds:uri="98091354-8d82-4ad1-b5dd-6b09eb5ff196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3DE924A-235B-4887-8F5E-1C2F82EBB8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final-V6 Poppins</Template>
  <TotalTime>5000</TotalTime>
  <Words>2431</Words>
  <Application>Microsoft Office PowerPoint</Application>
  <PresentationFormat>Grand écran</PresentationFormat>
  <Paragraphs>566</Paragraphs>
  <Slides>23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Calibri</vt:lpstr>
      <vt:lpstr>Wingdings</vt:lpstr>
      <vt:lpstr>Arial Black</vt:lpstr>
      <vt:lpstr>Arial</vt:lpstr>
      <vt:lpstr>Cambria Math</vt:lpstr>
      <vt:lpstr>Poppins Black</vt:lpstr>
      <vt:lpstr>Poppins</vt:lpstr>
      <vt:lpstr>-apple-system</vt:lpstr>
      <vt:lpstr>Thème Office</vt:lpstr>
      <vt:lpstr>Acrobat Document</vt:lpstr>
      <vt:lpstr>EIC Accelerator Contributions from CEA/IRFU</vt:lpstr>
      <vt:lpstr>CEA/IRFU Contributions on the accelerator</vt:lpstr>
      <vt:lpstr>The Teams</vt:lpstr>
      <vt:lpstr>The EIC Timeline</vt:lpstr>
      <vt:lpstr>Status of the design</vt:lpstr>
      <vt:lpstr>CEA / DOE Interest Agreement</vt:lpstr>
      <vt:lpstr>The IR6 at a glance</vt:lpstr>
      <vt:lpstr>Accelerators Magnets : SPIN ROTATORS</vt:lpstr>
      <vt:lpstr>SPIN ROTATORS : the space challenge</vt:lpstr>
      <vt:lpstr>SPIN ROTATORS : the space challenge</vt:lpstr>
      <vt:lpstr>How the Spin Rotators work?</vt:lpstr>
      <vt:lpstr>How the Spin Rotators work?</vt:lpstr>
      <vt:lpstr>Geometric &amp; Magnetic Requirements</vt:lpstr>
      <vt:lpstr>Schematic diagram of the SPINS structure</vt:lpstr>
      <vt:lpstr>LONG Solenoid – NbTi Results Physical Limits </vt:lpstr>
      <vt:lpstr>LONG Solenoid – NbTi Results Physical Limits </vt:lpstr>
      <vt:lpstr>LONG Solenoid – NbTi Results Feasibility Limits </vt:lpstr>
      <vt:lpstr>Returns from ASC 2024 - NbTi Conductors @2 K</vt:lpstr>
      <vt:lpstr>Preliminary solution for the LONG Solenoid</vt:lpstr>
      <vt:lpstr>SHORT Solenoid – NbTi Results</vt:lpstr>
      <vt:lpstr>Cryogenics Requirements</vt:lpstr>
      <vt:lpstr>SPIN ROTATORS : Design Status &amp; Conclusions</vt:lpstr>
      <vt:lpstr>Thank you!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PowerPoint-Poppins-CEA-2023</dc:title>
  <dc:creator>HARTMANN Marion</dc:creator>
  <cp:lastModifiedBy>CALVELLI Valerio</cp:lastModifiedBy>
  <cp:revision>293</cp:revision>
  <dcterms:created xsi:type="dcterms:W3CDTF">2023-02-14T14:24:13Z</dcterms:created>
  <dcterms:modified xsi:type="dcterms:W3CDTF">2024-10-10T11:53:46Z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0x010100108A61D7BE634F76874FDC084DD0BD15009E39C29C26594BAC90AC8ED3FDFD77E000BCE28098BA0F0B45BA4517838BD1AEEF</vt:lpwstr>
  </property>
  <property fmtid="{D5CDD505-2E9C-101B-9397-08002B2CF9AE}" pid="3" name="CollabXmlContent">
    <vt:lpwstr>&lt;CollabItems&gt;_x000d_
  &lt;CollabItem&gt;_x000d_
    &lt;FileLeafRef&gt;Modele-PPT-CEA-POPPINS-VF.pptx&lt;/FileLeafRef&gt;_x000d_
    &lt;Title&gt;PowerPoint-Poppins-CEA-2023&lt;/Title&gt;_x000d_
    &lt;CollabTypeDocument&gt;Procédure&lt;/CollabTypeDocument&gt;_x000d_
    &lt;CollabObjetResume /&gt;_x000d_
    &lt;CollabExternalReferences&gt;</vt:lpwstr>
  </property>
  <property fmtid="{D5CDD505-2E9C-101B-9397-08002B2CF9AE}" pid="4" name="IsCollabDocument">
    <vt:bool>true</vt:bool>
  </property>
  <property fmtid="{D5CDD505-2E9C-101B-9397-08002B2CF9AE}" pid="5" name="CollabEmetteur">
    <vt:lpwstr>16;#dcom|5d454b4e-7aaa-470d-be17-032317e26456</vt:lpwstr>
  </property>
  <property fmtid="{D5CDD505-2E9C-101B-9397-08002B2CF9AE}" pid="6" name="I2ICODE">
    <vt:lpwstr>COLLAB</vt:lpwstr>
  </property>
  <property fmtid="{D5CDD505-2E9C-101B-9397-08002B2CF9AE}" pid="7" name="WebApplicationID">
    <vt:lpwstr>bb36ce6d-0f69-46d8-b0d4-d9bf5a87d995</vt:lpwstr>
  </property>
  <property fmtid="{D5CDD505-2E9C-101B-9397-08002B2CF9AE}" pid="8" name="I2ISITECODE">
    <vt:lpwstr/>
  </property>
</Properties>
</file>