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4"/>
  </p:notesMasterIdLst>
  <p:sldIdLst>
    <p:sldId id="257" r:id="rId2"/>
    <p:sldId id="287" r:id="rId3"/>
    <p:sldId id="289" r:id="rId4"/>
    <p:sldId id="286" r:id="rId5"/>
    <p:sldId id="290" r:id="rId6"/>
    <p:sldId id="278" r:id="rId7"/>
    <p:sldId id="280" r:id="rId8"/>
    <p:sldId id="291" r:id="rId9"/>
    <p:sldId id="281" r:id="rId10"/>
    <p:sldId id="282" r:id="rId11"/>
    <p:sldId id="274" r:id="rId12"/>
    <p:sldId id="264" r:id="rId13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6700"/>
    <a:srgbClr val="6600CC"/>
    <a:srgbClr val="456487"/>
    <a:srgbClr val="FF9999"/>
    <a:srgbClr val="FF7C80"/>
    <a:srgbClr val="00294B"/>
    <a:srgbClr val="E05314"/>
    <a:srgbClr val="511F74"/>
    <a:srgbClr val="7A28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02" autoAdjust="0"/>
    <p:restoredTop sz="98233" autoAdjust="0"/>
  </p:normalViewPr>
  <p:slideViewPr>
    <p:cSldViewPr>
      <p:cViewPr varScale="1">
        <p:scale>
          <a:sx n="101" d="100"/>
          <a:sy n="101" d="100"/>
        </p:scale>
        <p:origin x="108" y="414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10/10/2024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450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915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415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522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964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872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roduction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10308112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266485-1F8C-49AD-A5D5-E767E4406627}" type="datetime1">
              <a:rPr lang="fr-FR" smtClean="0"/>
              <a:t>10/10/2024</a:t>
            </a:fld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728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introduction V2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10308112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266485-1F8C-49AD-A5D5-E767E4406627}" type="datetime1">
              <a:rPr lang="fr-FR" smtClean="0"/>
              <a:t>10/10/2024</a:t>
            </a:fld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6054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200" b="1">
                <a:solidFill>
                  <a:srgbClr val="00294B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9EED68-CB98-4B02-A34D-AB6A0D8F9355}" type="datetime1">
              <a:rPr lang="fr-FR" smtClean="0"/>
              <a:t>10/10/2024</a:t>
            </a:fld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10308112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7825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: titre+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" y="0"/>
            <a:ext cx="10772415" cy="6059484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200" b="1">
                <a:solidFill>
                  <a:srgbClr val="00294B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A7F0F3-D582-402A-B5FC-0362F90F69E0}" type="datetime1">
              <a:rPr lang="fr-FR" smtClean="0"/>
              <a:t>10/10/2024</a:t>
            </a:fld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10308112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5265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roduction : titre+2 contenus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5040559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1445569"/>
            <a:ext cx="5040559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7ACAEE-26E2-4090-BA40-F9D135FCBEFC}" type="datetime1">
              <a:rPr lang="fr-FR" smtClean="0"/>
              <a:t>10/10/2024</a:t>
            </a:fld>
            <a:endParaRPr lang="fr-FR" dirty="0"/>
          </a:p>
        </p:txBody>
      </p:sp>
      <p:sp>
        <p:nvSpPr>
          <p:cNvPr id="2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111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ppléments : Intro vis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E40ABC-C31D-45AC-B7F1-6212434FB9E8}" type="datetime1">
              <a:rPr lang="fr-FR" smtClean="0"/>
              <a:t>10/10/2024</a:t>
            </a:fld>
            <a:endParaRPr lang="fr-FR" dirty="0"/>
          </a:p>
        </p:txBody>
      </p:sp>
      <p:sp>
        <p:nvSpPr>
          <p:cNvPr id="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777877" y="149425"/>
            <a:ext cx="8712966" cy="432048"/>
          </a:xfrm>
        </p:spPr>
        <p:txBody>
          <a:bodyPr>
            <a:normAutofit/>
          </a:bodyPr>
          <a:lstStyle>
            <a:lvl1pPr algn="ctr">
              <a:defRPr lang="fr-FR" sz="22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0234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2CFD-AD86-4399-9059-1B4099EED564}" type="datetime1">
              <a:rPr lang="fr-FR" smtClean="0"/>
              <a:t>10/10/2024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CODEC 11 septembre 2024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61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56" r:id="rId2"/>
    <p:sldLayoutId id="2147483727" r:id="rId3"/>
    <p:sldLayoutId id="2147483738" r:id="rId4"/>
    <p:sldLayoutId id="2147483753" r:id="rId5"/>
    <p:sldLayoutId id="2147483757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489843" y="1517576"/>
            <a:ext cx="9145016" cy="3528392"/>
          </a:xfrm>
        </p:spPr>
        <p:txBody>
          <a:bodyPr>
            <a:normAutofit/>
          </a:bodyPr>
          <a:lstStyle/>
          <a:p>
            <a:pPr algn="ctr"/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CNRS/IN2P3/IJCLAB in-</a:t>
            </a:r>
            <a:r>
              <a:rPr lang="fr-FR" sz="2400" dirty="0" err="1" smtClean="0"/>
              <a:t>kind</a:t>
            </a:r>
            <a:r>
              <a:rPr lang="fr-FR" sz="2400" dirty="0" smtClean="0"/>
              <a:t> contribution to EIC </a:t>
            </a:r>
            <a:r>
              <a:rPr lang="fr-FR" sz="2400" dirty="0" err="1" smtClean="0"/>
              <a:t>accelerator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err="1" smtClean="0"/>
              <a:t>Supply</a:t>
            </a:r>
            <a:r>
              <a:rPr lang="fr-FR" sz="2400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 smtClean="0"/>
              <a:t>cryomodules </a:t>
            </a:r>
            <a:r>
              <a:rPr lang="en-US" dirty="0"/>
              <a:t>for the </a:t>
            </a:r>
            <a:r>
              <a:rPr lang="en-US" dirty="0" smtClean="0"/>
              <a:t>Rapid </a:t>
            </a:r>
            <a:r>
              <a:rPr lang="en-US" dirty="0"/>
              <a:t>Cycling </a:t>
            </a:r>
            <a:r>
              <a:rPr lang="en-US" dirty="0" smtClean="0"/>
              <a:t>Synchrotron (RCS)</a:t>
            </a:r>
            <a:r>
              <a:rPr lang="fr-FR" dirty="0" smtClean="0"/>
              <a:t>.</a:t>
            </a:r>
            <a:endParaRPr lang="fr-FR" sz="240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EIC France </a:t>
            </a:r>
            <a:r>
              <a:rPr lang="fr-FR" dirty="0" smtClean="0">
                <a:latin typeface="+mn-lt"/>
              </a:rPr>
              <a:t>- </a:t>
            </a:r>
            <a:r>
              <a:rPr lang="fr-FR" dirty="0" smtClean="0">
                <a:latin typeface="+mn-lt"/>
              </a:rPr>
              <a:t>11/10/2024</a:t>
            </a:r>
            <a:endParaRPr lang="fr-FR" dirty="0">
              <a:latin typeface="+mn-lt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>
                <a:latin typeface="+mj-lt"/>
              </a:rPr>
              <a:t>1</a:t>
            </a:fld>
            <a:endParaRPr lang="fr-FR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06265" y="4453635"/>
            <a:ext cx="14918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latin typeface="+mj-lt"/>
              </a:rPr>
              <a:t>Guillaume OLRY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99756" y="5122487"/>
            <a:ext cx="6773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err="1" smtClean="0">
                <a:latin typeface="+mj-lt"/>
              </a:rPr>
              <a:t>Acknowledgments</a:t>
            </a:r>
            <a:r>
              <a:rPr lang="fr-FR" sz="1600" dirty="0" smtClean="0">
                <a:latin typeface="+mj-lt"/>
              </a:rPr>
              <a:t> to Denis </a:t>
            </a:r>
            <a:r>
              <a:rPr lang="fr-FR" sz="1600" dirty="0" err="1" smtClean="0">
                <a:latin typeface="+mj-lt"/>
              </a:rPr>
              <a:t>Reynet</a:t>
            </a:r>
            <a:r>
              <a:rPr lang="fr-FR" sz="1600" dirty="0" smtClean="0">
                <a:latin typeface="+mj-lt"/>
              </a:rPr>
              <a:t>, Gilles Olivier, Nicolas Gandolfo et Patxi </a:t>
            </a:r>
            <a:r>
              <a:rPr lang="fr-FR" sz="1600" dirty="0" err="1" smtClean="0">
                <a:latin typeface="+mj-lt"/>
              </a:rPr>
              <a:t>Duthil</a:t>
            </a:r>
            <a:endParaRPr lang="fr-FR" sz="1600" dirty="0">
              <a:latin typeface="+mj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868" y="1235851"/>
            <a:ext cx="5162837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7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About €...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268335" y="2322164"/>
            <a:ext cx="1023610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 smtClean="0">
              <a:latin typeface="+mn-lt"/>
            </a:endParaRPr>
          </a:p>
          <a:p>
            <a:r>
              <a:rPr lang="fr-FR" sz="1800" i="1" u="sng" dirty="0" err="1" smtClean="0">
                <a:latin typeface="+mn-lt"/>
              </a:rPr>
              <a:t>Remarks</a:t>
            </a:r>
            <a:r>
              <a:rPr lang="fr-FR" sz="1800" i="1" u="sng" dirty="0" smtClean="0">
                <a:latin typeface="+mn-lt"/>
              </a:rPr>
              <a:t>: </a:t>
            </a:r>
          </a:p>
          <a:p>
            <a:r>
              <a:rPr lang="fr-FR" sz="1800" i="1" dirty="0" smtClean="0">
                <a:latin typeface="+mn-lt"/>
              </a:rPr>
              <a:t>1/ </a:t>
            </a:r>
            <a:r>
              <a:rPr lang="fr-FR" sz="1800" i="1" dirty="0" err="1" smtClean="0">
                <a:latin typeface="+mn-lt"/>
              </a:rPr>
              <a:t>Purchase</a:t>
            </a:r>
            <a:r>
              <a:rPr lang="fr-FR" sz="1800" i="1" dirty="0" smtClean="0">
                <a:latin typeface="+mn-lt"/>
              </a:rPr>
              <a:t> volume </a:t>
            </a:r>
            <a:r>
              <a:rPr lang="fr-FR" sz="1800" i="1" dirty="0" err="1" smtClean="0">
                <a:latin typeface="+mn-lt"/>
              </a:rPr>
              <a:t>is</a:t>
            </a:r>
            <a:r>
              <a:rPr lang="fr-FR" sz="1800" i="1" dirty="0" smtClean="0">
                <a:latin typeface="+mn-lt"/>
              </a:rPr>
              <a:t> about 10.65 </a:t>
            </a:r>
            <a:r>
              <a:rPr lang="fr-FR" sz="1800" i="1" dirty="0">
                <a:latin typeface="+mn-lt"/>
              </a:rPr>
              <a:t>M</a:t>
            </a:r>
            <a:r>
              <a:rPr lang="fr-FR" sz="1800" i="1" dirty="0" smtClean="0">
                <a:latin typeface="+mn-lt"/>
              </a:rPr>
              <a:t>€ </a:t>
            </a:r>
            <a:r>
              <a:rPr lang="fr-FR" sz="1800" i="1" dirty="0" err="1" smtClean="0">
                <a:latin typeface="+mn-lt"/>
              </a:rPr>
              <a:t>with</a:t>
            </a:r>
            <a:r>
              <a:rPr lang="fr-FR" sz="1800" i="1" dirty="0" smtClean="0">
                <a:latin typeface="+mn-lt"/>
              </a:rPr>
              <a:t> circa 10 call for tenders (&gt;143k€) and more </a:t>
            </a:r>
            <a:r>
              <a:rPr lang="fr-FR" sz="1800" i="1" dirty="0" err="1" smtClean="0">
                <a:latin typeface="+mn-lt"/>
              </a:rPr>
              <a:t>than</a:t>
            </a:r>
            <a:r>
              <a:rPr lang="fr-FR" sz="1800" i="1" dirty="0" smtClean="0">
                <a:latin typeface="+mn-lt"/>
              </a:rPr>
              <a:t> 100 </a:t>
            </a:r>
            <a:r>
              <a:rPr lang="fr-FR" sz="1800" i="1" dirty="0" err="1" smtClean="0">
                <a:latin typeface="+mn-lt"/>
              </a:rPr>
              <a:t>orders</a:t>
            </a:r>
            <a:r>
              <a:rPr lang="fr-FR" sz="1800" i="1" dirty="0" smtClean="0">
                <a:latin typeface="+mn-lt"/>
              </a:rPr>
              <a:t> in 15 to 24 </a:t>
            </a:r>
            <a:r>
              <a:rPr lang="fr-FR" sz="1800" i="1" dirty="0" err="1" smtClean="0">
                <a:latin typeface="+mn-lt"/>
              </a:rPr>
              <a:t>months</a:t>
            </a:r>
            <a:r>
              <a:rPr lang="fr-FR" sz="1800" i="1" dirty="0" smtClean="0">
                <a:latin typeface="+mn-lt"/>
              </a:rPr>
              <a:t>...</a:t>
            </a:r>
            <a:r>
              <a:rPr lang="fr-FR" sz="1800" i="1" dirty="0" err="1" smtClean="0">
                <a:latin typeface="+mn-lt"/>
              </a:rPr>
              <a:t>this</a:t>
            </a:r>
            <a:r>
              <a:rPr lang="fr-FR" sz="1800" i="1" dirty="0" smtClean="0">
                <a:latin typeface="+mn-lt"/>
              </a:rPr>
              <a:t> </a:t>
            </a:r>
            <a:r>
              <a:rPr lang="fr-FR" sz="1800" i="1" dirty="0" err="1" smtClean="0">
                <a:latin typeface="+mn-lt"/>
              </a:rPr>
              <a:t>is</a:t>
            </a:r>
            <a:r>
              <a:rPr lang="fr-FR" sz="1800" i="1" dirty="0" smtClean="0">
                <a:latin typeface="+mn-lt"/>
              </a:rPr>
              <a:t> a challenge and an </a:t>
            </a:r>
            <a:r>
              <a:rPr lang="fr-FR" sz="1800" i="1" dirty="0" err="1" smtClean="0">
                <a:latin typeface="+mn-lt"/>
              </a:rPr>
              <a:t>identified</a:t>
            </a:r>
            <a:r>
              <a:rPr lang="fr-FR" sz="1800" i="1" dirty="0" smtClean="0">
                <a:latin typeface="+mn-lt"/>
              </a:rPr>
              <a:t> </a:t>
            </a:r>
            <a:r>
              <a:rPr lang="fr-FR" sz="1800" i="1" dirty="0" err="1" smtClean="0">
                <a:latin typeface="+mn-lt"/>
              </a:rPr>
              <a:t>risk</a:t>
            </a:r>
            <a:r>
              <a:rPr lang="fr-FR" sz="1800" i="1" dirty="0" smtClean="0">
                <a:latin typeface="+mn-lt"/>
              </a:rPr>
              <a:t> of </a:t>
            </a:r>
            <a:r>
              <a:rPr lang="fr-FR" sz="1800" i="1" dirty="0" err="1" smtClean="0">
                <a:latin typeface="+mn-lt"/>
              </a:rPr>
              <a:t>delay</a:t>
            </a:r>
            <a:r>
              <a:rPr lang="fr-FR" sz="1800" i="1" dirty="0" smtClean="0">
                <a:latin typeface="+mn-lt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800" i="1" dirty="0" smtClean="0">
                <a:latin typeface="+mn-lt"/>
                <a:sym typeface="Wingdings" panose="05000000000000000000" pitchFamily="2" charset="2"/>
              </a:rPr>
              <a:t>Need to anticipate as much as possible some critical call for tenders and orders </a:t>
            </a:r>
            <a:r>
              <a:rPr lang="en-US" sz="1800" b="1" i="1" dirty="0" smtClean="0">
                <a:latin typeface="+mn-lt"/>
                <a:sym typeface="Wingdings" panose="05000000000000000000" pitchFamily="2" charset="2"/>
              </a:rPr>
              <a:t>even before </a:t>
            </a:r>
            <a:r>
              <a:rPr lang="en-US" sz="1800" b="1" i="1" dirty="0">
                <a:latin typeface="+mn-lt"/>
                <a:sym typeface="Wingdings" panose="05000000000000000000" pitchFamily="2" charset="2"/>
              </a:rPr>
              <a:t>the end of the cryomodule design </a:t>
            </a:r>
            <a:r>
              <a:rPr lang="en-US" sz="1800" i="1" dirty="0">
                <a:latin typeface="+mn-lt"/>
                <a:sym typeface="Wingdings" panose="05000000000000000000" pitchFamily="2" charset="2"/>
              </a:rPr>
              <a:t>(e.g. </a:t>
            </a:r>
            <a:r>
              <a:rPr lang="en-US" sz="1800" i="1" dirty="0" smtClean="0">
                <a:latin typeface="+mn-lt"/>
                <a:sym typeface="Wingdings" panose="05000000000000000000" pitchFamily="2" charset="2"/>
              </a:rPr>
              <a:t>Niobium material, </a:t>
            </a:r>
            <a:r>
              <a:rPr lang="en-US" sz="1800" i="1" dirty="0">
                <a:latin typeface="+mn-lt"/>
                <a:sym typeface="Wingdings" panose="05000000000000000000" pitchFamily="2" charset="2"/>
              </a:rPr>
              <a:t>cavities, couplers, instrumentation, etc., some equipment to finalize the </a:t>
            </a:r>
            <a:r>
              <a:rPr lang="en-US" sz="1800" i="1" dirty="0" smtClean="0">
                <a:latin typeface="+mn-lt"/>
              </a:rPr>
              <a:t>new </a:t>
            </a:r>
            <a:r>
              <a:rPr lang="en-US" sz="1800" i="1" dirty="0">
                <a:latin typeface="+mn-lt"/>
              </a:rPr>
              <a:t>vertical cryostat</a:t>
            </a:r>
            <a:r>
              <a:rPr lang="en-US" sz="1800" i="1" dirty="0" smtClean="0">
                <a:latin typeface="+mn-lt"/>
                <a:sym typeface="Wingdings" panose="05000000000000000000" pitchFamily="2" charset="2"/>
              </a:rPr>
              <a:t>, </a:t>
            </a:r>
            <a:r>
              <a:rPr lang="en-US" sz="1800" i="1" dirty="0" err="1" smtClean="0">
                <a:latin typeface="+mn-lt"/>
                <a:sym typeface="Wingdings" panose="05000000000000000000" pitchFamily="2" charset="2"/>
              </a:rPr>
              <a:t>etc</a:t>
            </a:r>
            <a:r>
              <a:rPr lang="en-US" sz="1800" i="1" dirty="0" smtClean="0">
                <a:latin typeface="+mn-lt"/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800" i="1" dirty="0" smtClean="0">
              <a:latin typeface="+mn-lt"/>
              <a:sym typeface="Wingdings" panose="05000000000000000000" pitchFamily="2" charset="2"/>
            </a:endParaRPr>
          </a:p>
          <a:p>
            <a:r>
              <a:rPr lang="fr-FR" sz="1800" dirty="0" smtClean="0">
                <a:latin typeface="+mn-lt"/>
              </a:rPr>
              <a:t>2/ </a:t>
            </a:r>
            <a:r>
              <a:rPr lang="en-US" sz="1800" i="1" dirty="0" smtClean="0">
                <a:latin typeface="+mn-lt"/>
              </a:rPr>
              <a:t>EIC contribution represents </a:t>
            </a:r>
            <a:r>
              <a:rPr lang="en-US" sz="1800" i="1" dirty="0">
                <a:latin typeface="+mn-lt"/>
              </a:rPr>
              <a:t>45.6 </a:t>
            </a:r>
            <a:r>
              <a:rPr lang="en-US" sz="1800" i="1" dirty="0" smtClean="0">
                <a:latin typeface="+mn-lt"/>
              </a:rPr>
              <a:t>FTE </a:t>
            </a:r>
            <a:r>
              <a:rPr lang="en-US" sz="1800" i="1" dirty="0">
                <a:latin typeface="+mn-lt"/>
              </a:rPr>
              <a:t>including 18.3 FTE on </a:t>
            </a:r>
            <a:r>
              <a:rPr lang="en-US" sz="1800" i="1" dirty="0" smtClean="0">
                <a:latin typeface="+mn-lt"/>
              </a:rPr>
              <a:t>non-permanent staff.</a:t>
            </a:r>
          </a:p>
          <a:p>
            <a:r>
              <a:rPr lang="en-US" sz="1800" i="1" dirty="0" smtClean="0">
                <a:latin typeface="+mn-lt"/>
              </a:rPr>
              <a:t>Comparison </a:t>
            </a:r>
            <a:r>
              <a:rPr lang="en-US" sz="1800" i="1" dirty="0">
                <a:latin typeface="+mn-lt"/>
              </a:rPr>
              <a:t>with ESS over 10 </a:t>
            </a:r>
            <a:r>
              <a:rPr lang="en-US" sz="1800" i="1" dirty="0" smtClean="0">
                <a:latin typeface="+mn-lt"/>
              </a:rPr>
              <a:t>years </a:t>
            </a:r>
            <a:r>
              <a:rPr lang="en-US" sz="1800" i="1" dirty="0">
                <a:latin typeface="+mn-lt"/>
              </a:rPr>
              <a:t>(for preparation and assembly </a:t>
            </a:r>
            <a:r>
              <a:rPr lang="en-US" sz="1800" i="1" dirty="0" smtClean="0">
                <a:latin typeface="+mn-lt"/>
              </a:rPr>
              <a:t>of </a:t>
            </a:r>
            <a:r>
              <a:rPr lang="en-US" sz="1800" i="1" dirty="0">
                <a:latin typeface="+mn-lt"/>
              </a:rPr>
              <a:t>14 CMs </a:t>
            </a:r>
            <a:r>
              <a:rPr lang="en-US" sz="1800" i="1" dirty="0" smtClean="0">
                <a:latin typeface="+mn-lt"/>
              </a:rPr>
              <a:t>(excluding </a:t>
            </a:r>
            <a:r>
              <a:rPr lang="en-US" sz="1800" i="1" dirty="0">
                <a:latin typeface="+mn-lt"/>
              </a:rPr>
              <a:t>tests) and purchase and installation of 13 valve boxes</a:t>
            </a:r>
            <a:r>
              <a:rPr lang="en-US" sz="1800" i="1" dirty="0" smtClean="0">
                <a:latin typeface="+mn-lt"/>
              </a:rPr>
              <a:t>): ~100 </a:t>
            </a:r>
            <a:r>
              <a:rPr lang="en-US" sz="1800" i="1" dirty="0">
                <a:latin typeface="+mn-lt"/>
              </a:rPr>
              <a:t>FTE including </a:t>
            </a:r>
            <a:r>
              <a:rPr lang="en-US" sz="1800" i="1" dirty="0" smtClean="0">
                <a:latin typeface="+mn-lt"/>
              </a:rPr>
              <a:t>~46 </a:t>
            </a:r>
            <a:r>
              <a:rPr lang="en-US" sz="1800" i="1" dirty="0">
                <a:latin typeface="+mn-lt"/>
              </a:rPr>
              <a:t>FTE </a:t>
            </a:r>
            <a:r>
              <a:rPr lang="en-US" sz="1800" i="1" dirty="0" smtClean="0">
                <a:latin typeface="+mn-lt"/>
              </a:rPr>
              <a:t>on</a:t>
            </a:r>
            <a:r>
              <a:rPr lang="en-US" sz="1800" i="1" dirty="0">
                <a:latin typeface="+mn-lt"/>
              </a:rPr>
              <a:t> non </a:t>
            </a:r>
            <a:r>
              <a:rPr lang="en-US" sz="1800" i="1" dirty="0" smtClean="0">
                <a:latin typeface="+mn-lt"/>
              </a:rPr>
              <a:t>permanent staff.</a:t>
            </a:r>
          </a:p>
          <a:p>
            <a:r>
              <a:rPr lang="en-US" sz="1800" i="1" dirty="0" smtClean="0">
                <a:latin typeface="+mn-lt"/>
                <a:sym typeface="Wingdings" panose="05000000000000000000" pitchFamily="2" charset="2"/>
              </a:rPr>
              <a:t> ESS manpower budget was x2 the one planned for the EIC contribution. Same permanent/non-permanent staff ratio (~40%)</a:t>
            </a:r>
            <a:endParaRPr lang="fr-FR" sz="1800" i="1" dirty="0" smtClean="0">
              <a:latin typeface="+mn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466507" y="1581062"/>
            <a:ext cx="421121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  <a:latin typeface="+mj-lt"/>
              </a:rPr>
              <a:t>Cost</a:t>
            </a:r>
            <a:r>
              <a:rPr lang="fr-FR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+mj-lt"/>
              </a:rPr>
              <a:t>estimate</a:t>
            </a:r>
            <a:r>
              <a:rPr lang="fr-FR" sz="2400" b="1" dirty="0" smtClean="0">
                <a:solidFill>
                  <a:srgbClr val="FF0000"/>
                </a:solidFill>
                <a:latin typeface="+mj-lt"/>
              </a:rPr>
              <a:t> ~ </a:t>
            </a:r>
            <a:r>
              <a:rPr lang="fr-FR" sz="2400" b="1" dirty="0" smtClean="0">
                <a:solidFill>
                  <a:srgbClr val="FF0000"/>
                </a:solidFill>
                <a:latin typeface="+mj-lt"/>
              </a:rPr>
              <a:t>17.825 M€</a:t>
            </a:r>
            <a:endParaRPr lang="fr-FR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 smtClean="0">
                <a:latin typeface="+mn-lt"/>
              </a:rPr>
              <a:t>EIC France </a:t>
            </a:r>
            <a:r>
              <a:rPr lang="fr-FR" dirty="0" smtClean="0">
                <a:latin typeface="+mn-lt"/>
              </a:rPr>
              <a:t>- </a:t>
            </a:r>
            <a:r>
              <a:rPr lang="fr-FR" dirty="0" smtClean="0">
                <a:latin typeface="+mn-lt"/>
              </a:rPr>
              <a:t>11/10/2024</a:t>
            </a:r>
            <a:endParaRPr lang="fr-FR" dirty="0">
              <a:latin typeface="+mn-lt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6" y="866210"/>
            <a:ext cx="6270180" cy="692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/>
          <a:srcRect l="16165"/>
          <a:stretch/>
        </p:blipFill>
        <p:spPr>
          <a:xfrm>
            <a:off x="59149" y="1661592"/>
            <a:ext cx="6157396" cy="90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4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>
          <a:xfrm>
            <a:off x="201811" y="1550506"/>
            <a:ext cx="10308112" cy="3803762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In parallel, </a:t>
            </a:r>
            <a:r>
              <a:rPr lang="en-US" sz="1800" b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iCRADA</a:t>
            </a:r>
            <a:r>
              <a:rPr lang="en-US" sz="18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preparation</a:t>
            </a:r>
            <a:r>
              <a:rPr lang="en-US" sz="18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between DOE and IN2P3</a:t>
            </a:r>
            <a:r>
              <a:rPr lang="en-US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 are on-going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Draft V1 of the DOE/IN2P3 </a:t>
            </a:r>
            <a:r>
              <a:rPr lang="en-US" sz="16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iCRADA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 for the cryomodules production with </a:t>
            </a:r>
            <a:r>
              <a:rPr lang="en-US" sz="16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Jlab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 ahs been received  currently being proofread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We wait for the draft of the second </a:t>
            </a:r>
            <a:r>
              <a:rPr lang="en-US" sz="16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iCRADA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 (with BNL) for cryomodules shipping.</a:t>
            </a:r>
            <a:endParaRPr lang="en-US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91670" y="4021319"/>
            <a:ext cx="4896544" cy="322263"/>
          </a:xfrm>
        </p:spPr>
        <p:txBody>
          <a:bodyPr/>
          <a:lstStyle/>
          <a:p>
            <a:r>
              <a:rPr lang="fr-FR" dirty="0"/>
              <a:t>CODEC </a:t>
            </a:r>
            <a:r>
              <a:rPr lang="fr-FR" dirty="0" smtClean="0"/>
              <a:t>EIC - 11 </a:t>
            </a:r>
            <a:r>
              <a:rPr lang="fr-FR" dirty="0"/>
              <a:t>septembre </a:t>
            </a:r>
            <a:r>
              <a:rPr lang="fr-FR" dirty="0" smtClean="0"/>
              <a:t>2024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212961" y="4021319"/>
            <a:ext cx="2422525" cy="322263"/>
          </a:xfrm>
        </p:spPr>
        <p:txBody>
          <a:bodyPr/>
          <a:lstStyle/>
          <a:p>
            <a:fld id="{77E71596-5F9D-49C5-9701-16B3CA54319D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Status</a:t>
            </a:r>
            <a:r>
              <a:rPr lang="fr-FR" dirty="0" smtClean="0"/>
              <a:t> of </a:t>
            </a:r>
            <a:r>
              <a:rPr lang="fr-FR" dirty="0" err="1" smtClean="0"/>
              <a:t>today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945" y="2872419"/>
            <a:ext cx="3794200" cy="223002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01" y="2768950"/>
            <a:ext cx="4394029" cy="221052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06636" y="4840977"/>
            <a:ext cx="2484976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GB" sz="1200" dirty="0" err="1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Luisella</a:t>
            </a:r>
            <a:r>
              <a:rPr lang="en-GB" sz="1200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Lari</a:t>
            </a:r>
            <a:r>
              <a:rPr lang="en-GB" sz="1200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EIC Advisory Board, 2 August 2024</a:t>
            </a:r>
            <a:endParaRPr lang="fr-FR" sz="1200" dirty="0">
              <a:latin typeface="Agency FB" panose="020B0503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5662970" y="3790631"/>
            <a:ext cx="3813175" cy="32575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5662970" y="4358602"/>
            <a:ext cx="3813175" cy="1504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3" name="Espace réservé du pied de page 5"/>
          <p:cNvSpPr txBox="1">
            <a:spLocks/>
          </p:cNvSpPr>
          <p:nvPr/>
        </p:nvSpPr>
        <p:spPr>
          <a:xfrm>
            <a:off x="2938116" y="5714820"/>
            <a:ext cx="4896544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ctr" defTabSz="1004888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501650" indent="-44450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04888" indent="-90488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08125" indent="-136525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09775" indent="-180975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 smtClean="0">
                <a:latin typeface="+mn-lt"/>
              </a:rPr>
              <a:t>EIC France - 11/10/2024</a:t>
            </a:r>
            <a:endParaRPr lang="fr-FR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081" y="5080989"/>
            <a:ext cx="10579571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2025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 be dedicated to the 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finalisation of the </a:t>
            </a:r>
            <a:r>
              <a:rPr lang="en-GB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iCRADAs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agreements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 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drafting of the </a:t>
            </a:r>
            <a:r>
              <a:rPr lang="en-GB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Planning Documents</a:t>
            </a:r>
            <a:r>
              <a:rPr lang="en-GB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start of the 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technical exchanges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18880" y="689501"/>
            <a:ext cx="862677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common effort to the EIC accelerator and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ePIC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detector construction,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IN2P3 and CEA are currently preparing a request for funding to the French ministry. </a:t>
            </a:r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08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" y="0"/>
            <a:ext cx="10772422" cy="6059488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B9D5-BEF3-49D0-9EC4-AC6169FC1C86}" type="datetime1">
              <a:rPr lang="fr-FR" smtClean="0"/>
              <a:t>10/10/2024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1891" y="77416"/>
            <a:ext cx="8712966" cy="432048"/>
          </a:xfrm>
        </p:spPr>
        <p:txBody>
          <a:bodyPr>
            <a:normAutofit/>
          </a:bodyPr>
          <a:lstStyle/>
          <a:p>
            <a:r>
              <a:rPr lang="fr-FR" dirty="0" smtClean="0"/>
              <a:t>Merci pour votre attention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507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>
          <a:xfrm>
            <a:off x="201812" y="1301552"/>
            <a:ext cx="6264696" cy="4320480"/>
          </a:xfrm>
        </p:spPr>
        <p:txBody>
          <a:bodyPr>
            <a:noAutofit/>
          </a:bodyPr>
          <a:lstStyle/>
          <a:p>
            <a:pPr>
              <a:spcAft>
                <a:spcPts val="300"/>
              </a:spcAft>
            </a:pPr>
            <a:r>
              <a:rPr lang="en-US" sz="1800" b="1" i="1" dirty="0">
                <a:solidFill>
                  <a:schemeClr val="tx1"/>
                </a:solidFill>
              </a:rPr>
              <a:t>Accelerator Status in a glance:</a:t>
            </a:r>
          </a:p>
          <a:p>
            <a:pPr marL="401638" indent="-401638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800" dirty="0"/>
              <a:t>Polarized ion/proton source</a:t>
            </a:r>
          </a:p>
          <a:p>
            <a:pPr marL="401638" indent="-401638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800" dirty="0"/>
              <a:t>Ion injection and initial acceleration systems – </a:t>
            </a:r>
            <a:r>
              <a:rPr lang="en-US" sz="1800" dirty="0" err="1"/>
              <a:t>Linac</a:t>
            </a:r>
            <a:r>
              <a:rPr lang="en-US" sz="1800" dirty="0"/>
              <a:t> (200 MeV), Booster (1.5 GeV), AGS (25 GeV)</a:t>
            </a:r>
          </a:p>
          <a:p>
            <a:pPr marL="401638" indent="-401638">
              <a:spcAft>
                <a:spcPts val="300"/>
              </a:spcAft>
              <a:buBlip>
                <a:blip r:embed="rId3"/>
              </a:buBlip>
            </a:pPr>
            <a:r>
              <a:rPr lang="en-US" sz="1800" dirty="0"/>
              <a:t>Hadron Storage Ring (40-275 GeV) – HSR </a:t>
            </a:r>
          </a:p>
          <a:p>
            <a:pPr marL="401638" indent="-401638">
              <a:spcAft>
                <a:spcPts val="300"/>
              </a:spcAft>
              <a:buSzPct val="120000"/>
              <a:buBlip>
                <a:blip r:embed="rId4"/>
              </a:buBlip>
            </a:pPr>
            <a:r>
              <a:rPr lang="en-US" sz="1800" dirty="0"/>
              <a:t>Electron Pre-Injector (3 GeV) – EPI</a:t>
            </a:r>
          </a:p>
          <a:p>
            <a:pPr marL="401638" indent="-401638">
              <a:spcAft>
                <a:spcPts val="300"/>
              </a:spcAft>
              <a:buSzPct val="120000"/>
              <a:buBlip>
                <a:blip r:embed="rId4"/>
              </a:buBlip>
            </a:pPr>
            <a:r>
              <a:rPr lang="en-US" sz="1800" dirty="0">
                <a:solidFill>
                  <a:srgbClr val="456487"/>
                </a:solidFill>
              </a:rPr>
              <a:t>Electron Rapid Cycling Synchrotron (3 GeV – top energy) – RCS  </a:t>
            </a:r>
          </a:p>
          <a:p>
            <a:pPr marL="401638" indent="-401638">
              <a:spcAft>
                <a:spcPts val="300"/>
              </a:spcAft>
              <a:buSzPct val="120000"/>
              <a:buBlip>
                <a:blip r:embed="rId4"/>
              </a:buBlip>
            </a:pPr>
            <a:r>
              <a:rPr lang="en-US" sz="1800" dirty="0"/>
              <a:t>Electron Storage Ring (5 GeV – 18 GeV) – ESR </a:t>
            </a:r>
          </a:p>
          <a:p>
            <a:pPr marL="401638" indent="-401638">
              <a:spcAft>
                <a:spcPts val="300"/>
              </a:spcAft>
              <a:buSzPct val="120000"/>
              <a:buBlip>
                <a:blip r:embed="rId4"/>
              </a:buBlip>
            </a:pPr>
            <a:r>
              <a:rPr lang="en-US" altLang="zh-CN" sz="1800" dirty="0"/>
              <a:t>High Luminosity Interaction Region(s) – IR</a:t>
            </a:r>
          </a:p>
          <a:p>
            <a:pPr marL="401638" indent="-401638">
              <a:spcAft>
                <a:spcPts val="300"/>
              </a:spcAft>
              <a:buSzPct val="120000"/>
              <a:buBlip>
                <a:blip r:embed="rId4"/>
              </a:buBlip>
            </a:pPr>
            <a:r>
              <a:rPr lang="en-US" sz="1800" dirty="0" smtClean="0"/>
              <a:t>Strong Hadron Cooler System – SHC </a:t>
            </a:r>
            <a:endParaRPr lang="en-US" sz="1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EIC </a:t>
            </a:r>
            <a:r>
              <a:rPr lang="fr-FR" dirty="0" err="1" smtClean="0"/>
              <a:t>accelerator</a:t>
            </a:r>
            <a:r>
              <a:rPr lang="fr-FR" dirty="0" smtClean="0"/>
              <a:t> </a:t>
            </a:r>
            <a:r>
              <a:rPr lang="fr-FR" dirty="0" err="1" smtClean="0"/>
              <a:t>complex</a:t>
            </a:r>
            <a:endParaRPr lang="fr-FR" dirty="0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 smtClean="0">
                <a:latin typeface="+mn-lt"/>
              </a:rPr>
              <a:t>EIC France </a:t>
            </a:r>
            <a:r>
              <a:rPr lang="fr-FR" dirty="0" smtClean="0">
                <a:latin typeface="+mn-lt"/>
              </a:rPr>
              <a:t>- </a:t>
            </a:r>
            <a:r>
              <a:rPr lang="fr-FR" dirty="0" smtClean="0">
                <a:latin typeface="+mn-lt"/>
              </a:rPr>
              <a:t>11/10/2024</a:t>
            </a:r>
            <a:endParaRPr lang="fr-FR" dirty="0">
              <a:latin typeface="+mn-lt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6555545" y="668080"/>
            <a:ext cx="4095750" cy="4838700"/>
            <a:chOff x="6322491" y="674261"/>
            <a:chExt cx="4095750" cy="4838700"/>
          </a:xfrm>
        </p:grpSpPr>
        <p:pic>
          <p:nvPicPr>
            <p:cNvPr id="8" name="Picture 1">
              <a:extLst>
                <a:ext uri="{FF2B5EF4-FFF2-40B4-BE49-F238E27FC236}">
                  <a16:creationId xmlns:a16="http://schemas.microsoft.com/office/drawing/2014/main" id="{771E7E84-1A26-0AC4-9AED-89BD38E956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2491" y="674261"/>
              <a:ext cx="4095750" cy="483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ZoneTexte 9"/>
            <p:cNvSpPr txBox="1"/>
            <p:nvPr/>
          </p:nvSpPr>
          <p:spPr>
            <a:xfrm rot="18977272">
              <a:off x="9151583" y="1960517"/>
              <a:ext cx="1002683" cy="253916"/>
            </a:xfrm>
            <a:prstGeom prst="rect">
              <a:avLst/>
            </a:prstGeom>
            <a:solidFill>
              <a:srgbClr val="FF99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 smtClean="0"/>
                <a:t>e- </a:t>
              </a:r>
              <a:r>
                <a:rPr lang="fr-FR" sz="1000" dirty="0" err="1" smtClean="0"/>
                <a:t>pre-injector</a:t>
              </a:r>
              <a:endParaRPr lang="fr-FR" sz="1000" dirty="0"/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3933907" y="816625"/>
            <a:ext cx="2904962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gency FB" panose="020B0503020202020204" pitchFamily="34" charset="0"/>
              </a:rPr>
              <a:t>Slide </a:t>
            </a:r>
            <a:r>
              <a:rPr lang="fr-FR" sz="1200" dirty="0" err="1" smtClean="0">
                <a:latin typeface="Agency FB" panose="020B0503020202020204" pitchFamily="34" charset="0"/>
              </a:rPr>
              <a:t>from</a:t>
            </a:r>
            <a:r>
              <a:rPr lang="fr-FR" sz="1200" dirty="0" smtClean="0">
                <a:latin typeface="Agency FB" panose="020B0503020202020204" pitchFamily="34" charset="0"/>
              </a:rPr>
              <a:t> S. </a:t>
            </a:r>
            <a:r>
              <a:rPr lang="fr-FR" sz="1200" dirty="0" err="1" smtClean="0">
                <a:latin typeface="Agency FB" panose="020B0503020202020204" pitchFamily="34" charset="0"/>
              </a:rPr>
              <a:t>Nagaitsev</a:t>
            </a:r>
            <a:r>
              <a:rPr lang="fr-FR" sz="1200" dirty="0" smtClean="0">
                <a:latin typeface="Agency FB" panose="020B0503020202020204" pitchFamily="34" charset="0"/>
              </a:rPr>
              <a:t> – EIC </a:t>
            </a:r>
            <a:r>
              <a:rPr lang="fr-FR" sz="1200" dirty="0" err="1" smtClean="0">
                <a:latin typeface="Agency FB" panose="020B0503020202020204" pitchFamily="34" charset="0"/>
              </a:rPr>
              <a:t>Advisory</a:t>
            </a:r>
            <a:r>
              <a:rPr lang="fr-FR" sz="1200" dirty="0" smtClean="0">
                <a:latin typeface="Agency FB" panose="020B0503020202020204" pitchFamily="34" charset="0"/>
              </a:rPr>
              <a:t> </a:t>
            </a:r>
            <a:r>
              <a:rPr lang="fr-FR" sz="1200" dirty="0" err="1" smtClean="0">
                <a:latin typeface="Agency FB" panose="020B0503020202020204" pitchFamily="34" charset="0"/>
              </a:rPr>
              <a:t>Board</a:t>
            </a:r>
            <a:r>
              <a:rPr lang="fr-FR" sz="1200" dirty="0" smtClean="0">
                <a:latin typeface="Agency FB" panose="020B0503020202020204" pitchFamily="34" charset="0"/>
              </a:rPr>
              <a:t> (08/2024)</a:t>
            </a:r>
            <a:endParaRPr lang="fr-FR" sz="1200" dirty="0">
              <a:latin typeface="Agency FB" panose="020B0503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2043" y="3625051"/>
            <a:ext cx="6048440" cy="556821"/>
          </a:xfrm>
          <a:prstGeom prst="rect">
            <a:avLst/>
          </a:prstGeom>
          <a:noFill/>
          <a:ln w="38100">
            <a:solidFill>
              <a:srgbClr val="456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/>
          <p:cNvCxnSpPr>
            <a:stCxn id="12" idx="3"/>
          </p:cNvCxnSpPr>
          <p:nvPr/>
        </p:nvCxnSpPr>
        <p:spPr>
          <a:xfrm flipV="1">
            <a:off x="6250483" y="3625052"/>
            <a:ext cx="540772" cy="278410"/>
          </a:xfrm>
          <a:prstGeom prst="straightConnector1">
            <a:avLst/>
          </a:prstGeom>
          <a:ln w="38100">
            <a:solidFill>
              <a:srgbClr val="45648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791254" y="3317777"/>
            <a:ext cx="738005" cy="505612"/>
          </a:xfrm>
          <a:prstGeom prst="rect">
            <a:avLst/>
          </a:prstGeom>
          <a:noFill/>
          <a:ln w="38100">
            <a:solidFill>
              <a:srgbClr val="456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311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SRF cryomodules for the EIC </a:t>
            </a:r>
            <a:r>
              <a:rPr lang="fr-FR" dirty="0" err="1" smtClean="0"/>
              <a:t>accelerators</a:t>
            </a:r>
            <a:endParaRPr lang="fr-FR" dirty="0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 smtClean="0">
                <a:latin typeface="+mn-lt"/>
              </a:rPr>
              <a:t>EIC France </a:t>
            </a:r>
            <a:r>
              <a:rPr lang="fr-FR" dirty="0" smtClean="0">
                <a:latin typeface="+mn-lt"/>
              </a:rPr>
              <a:t>- </a:t>
            </a:r>
            <a:r>
              <a:rPr lang="fr-FR" dirty="0" smtClean="0">
                <a:latin typeface="+mn-lt"/>
              </a:rPr>
              <a:t>11/10/2024</a:t>
            </a:r>
            <a:endParaRPr lang="fr-FR" dirty="0">
              <a:latin typeface="+mn-lt"/>
            </a:endParaRPr>
          </a:p>
        </p:txBody>
      </p:sp>
      <p:sp>
        <p:nvSpPr>
          <p:cNvPr id="13" name="Espace réservé du contenu 1"/>
          <p:cNvSpPr>
            <a:spLocks noGrp="1"/>
          </p:cNvSpPr>
          <p:nvPr>
            <p:ph sz="half" idx="2"/>
          </p:nvPr>
        </p:nvSpPr>
        <p:spPr>
          <a:xfrm>
            <a:off x="112830" y="1059884"/>
            <a:ext cx="6552728" cy="4680520"/>
          </a:xfrm>
        </p:spPr>
        <p:txBody>
          <a:bodyPr>
            <a:no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EIC accelerators : based on </a:t>
            </a:r>
            <a:r>
              <a:rPr lang="en-GB" sz="1600" b="1" dirty="0" smtClean="0"/>
              <a:t>SRF cryomodules </a:t>
            </a:r>
            <a:r>
              <a:rPr lang="en-GB" sz="1600" dirty="0" smtClean="0">
                <a:solidFill>
                  <a:schemeClr val="tx1"/>
                </a:solidFill>
              </a:rPr>
              <a:t>for the e- pre-injector, RCS, ESR, HSR, Crabbing, (Cooler?)</a:t>
            </a:r>
          </a:p>
          <a:p>
            <a:r>
              <a:rPr lang="en-GB" sz="1600" dirty="0" smtClean="0">
                <a:solidFill>
                  <a:schemeClr val="tx1"/>
                </a:solidFill>
              </a:rPr>
              <a:t>IJCLAB </a:t>
            </a:r>
            <a:r>
              <a:rPr lang="en-GB" sz="1600" dirty="0">
                <a:solidFill>
                  <a:schemeClr val="tx1"/>
                </a:solidFill>
              </a:rPr>
              <a:t>is a well-known actor in accelerator community and had major contributions to the construction of accelerators such as LHC, XFEL, SPIRAL2, MYRRHA, ESS or PIP2. </a:t>
            </a:r>
            <a:endParaRPr lang="en-GB" sz="1600" dirty="0" smtClean="0">
              <a:solidFill>
                <a:schemeClr val="tx1"/>
              </a:solidFill>
            </a:endParaRPr>
          </a:p>
          <a:p>
            <a:r>
              <a:rPr lang="en-GB" sz="1600" dirty="0" smtClean="0">
                <a:solidFill>
                  <a:schemeClr val="tx1"/>
                </a:solidFill>
              </a:rPr>
              <a:t>&gt; 100 </a:t>
            </a:r>
            <a:r>
              <a:rPr lang="en-GB" sz="1600" dirty="0">
                <a:solidFill>
                  <a:schemeClr val="tx1"/>
                </a:solidFill>
              </a:rPr>
              <a:t>people spread across the </a:t>
            </a:r>
            <a:r>
              <a:rPr lang="en-GB" sz="1600" b="1" dirty="0">
                <a:solidFill>
                  <a:srgbClr val="6600CC"/>
                </a:solidFill>
              </a:rPr>
              <a:t>Supratech platform</a:t>
            </a:r>
            <a:r>
              <a:rPr lang="en-GB" sz="1600" dirty="0">
                <a:solidFill>
                  <a:schemeClr val="tx1"/>
                </a:solidFill>
              </a:rPr>
              <a:t>, </a:t>
            </a:r>
            <a:r>
              <a:rPr lang="en-GB" sz="1600" b="1" dirty="0">
                <a:solidFill>
                  <a:schemeClr val="tx1"/>
                </a:solidFill>
              </a:rPr>
              <a:t>the Engineering division and the Accelerators division </a:t>
            </a:r>
            <a:r>
              <a:rPr lang="en-GB" sz="1600" dirty="0">
                <a:solidFill>
                  <a:schemeClr val="tx1"/>
                </a:solidFill>
              </a:rPr>
              <a:t>of the laboratory have built up expertise in, for example: </a:t>
            </a:r>
            <a:endParaRPr lang="en-GB" sz="1600" dirty="0" smtClean="0">
              <a:solidFill>
                <a:schemeClr val="tx1"/>
              </a:solidFill>
            </a:endParaRPr>
          </a:p>
          <a:p>
            <a:pPr lvl="1"/>
            <a:r>
              <a:rPr lang="en-GB" sz="1400" dirty="0" smtClean="0">
                <a:solidFill>
                  <a:schemeClr val="tx1"/>
                </a:solidFill>
              </a:rPr>
              <a:t>beam </a:t>
            </a:r>
            <a:r>
              <a:rPr lang="en-GB" sz="1400" dirty="0">
                <a:solidFill>
                  <a:schemeClr val="tx1"/>
                </a:solidFill>
              </a:rPr>
              <a:t>dynamics, </a:t>
            </a:r>
            <a:endParaRPr lang="en-GB" sz="1400" dirty="0" smtClean="0">
              <a:solidFill>
                <a:schemeClr val="tx1"/>
              </a:solidFill>
            </a:endParaRPr>
          </a:p>
          <a:p>
            <a:pPr lvl="1"/>
            <a:r>
              <a:rPr lang="en-GB" sz="1400" dirty="0">
                <a:solidFill>
                  <a:schemeClr val="tx1"/>
                </a:solidFill>
              </a:rPr>
              <a:t>ultra-high vacuum techniques,</a:t>
            </a:r>
          </a:p>
          <a:p>
            <a:pPr lvl="1"/>
            <a:r>
              <a:rPr lang="en-GB" sz="1400" dirty="0" smtClean="0">
                <a:solidFill>
                  <a:schemeClr val="tx1"/>
                </a:solidFill>
              </a:rPr>
              <a:t>cryogenics,</a:t>
            </a:r>
          </a:p>
          <a:p>
            <a:pPr lvl="1"/>
            <a:r>
              <a:rPr lang="en-GB" sz="1400" dirty="0">
                <a:solidFill>
                  <a:schemeClr val="tx1"/>
                </a:solidFill>
              </a:rPr>
              <a:t>mechanical design of cryostat,</a:t>
            </a:r>
          </a:p>
          <a:p>
            <a:pPr lvl="1"/>
            <a:r>
              <a:rPr lang="en-GB" sz="1400" dirty="0" smtClean="0">
                <a:solidFill>
                  <a:schemeClr val="tx1"/>
                </a:solidFill>
              </a:rPr>
              <a:t>Superconducting </a:t>
            </a:r>
            <a:r>
              <a:rPr lang="en-GB" sz="1400" dirty="0">
                <a:solidFill>
                  <a:schemeClr val="tx1"/>
                </a:solidFill>
              </a:rPr>
              <a:t>RF </a:t>
            </a:r>
            <a:r>
              <a:rPr lang="en-GB" sz="1400" dirty="0" smtClean="0">
                <a:solidFill>
                  <a:schemeClr val="tx1"/>
                </a:solidFill>
              </a:rPr>
              <a:t>cavities,</a:t>
            </a:r>
          </a:p>
          <a:p>
            <a:pPr lvl="1"/>
            <a:r>
              <a:rPr lang="en-GB" sz="1400" dirty="0">
                <a:solidFill>
                  <a:schemeClr val="tx1"/>
                </a:solidFill>
              </a:rPr>
              <a:t>RF conditioning of fundamental power couplers,</a:t>
            </a:r>
          </a:p>
          <a:p>
            <a:pPr lvl="1"/>
            <a:r>
              <a:rPr lang="en-GB" sz="1400" dirty="0" smtClean="0">
                <a:solidFill>
                  <a:schemeClr val="tx1"/>
                </a:solidFill>
              </a:rPr>
              <a:t>Low </a:t>
            </a:r>
            <a:r>
              <a:rPr lang="en-GB" sz="1400" dirty="0">
                <a:solidFill>
                  <a:schemeClr val="tx1"/>
                </a:solidFill>
              </a:rPr>
              <a:t>Level RF </a:t>
            </a:r>
            <a:r>
              <a:rPr lang="en-GB" sz="1400" dirty="0" smtClean="0">
                <a:solidFill>
                  <a:schemeClr val="tx1"/>
                </a:solidFill>
              </a:rPr>
              <a:t>systems,</a:t>
            </a:r>
          </a:p>
          <a:p>
            <a:pPr lvl="1"/>
            <a:r>
              <a:rPr lang="en-GB" sz="1400" dirty="0" smtClean="0">
                <a:solidFill>
                  <a:schemeClr val="tx1"/>
                </a:solidFill>
              </a:rPr>
              <a:t>preparation </a:t>
            </a:r>
            <a:r>
              <a:rPr lang="en-GB" sz="1400" dirty="0">
                <a:solidFill>
                  <a:schemeClr val="tx1"/>
                </a:solidFill>
              </a:rPr>
              <a:t>of cavities</a:t>
            </a:r>
            <a:r>
              <a:rPr lang="en-GB" sz="1400" dirty="0" smtClean="0">
                <a:solidFill>
                  <a:schemeClr val="tx1"/>
                </a:solidFill>
              </a:rPr>
              <a:t>,</a:t>
            </a:r>
          </a:p>
          <a:p>
            <a:pPr lvl="1"/>
            <a:r>
              <a:rPr lang="en-GB" sz="1400" dirty="0" smtClean="0">
                <a:solidFill>
                  <a:schemeClr val="tx1"/>
                </a:solidFill>
              </a:rPr>
              <a:t>cavity </a:t>
            </a:r>
            <a:r>
              <a:rPr lang="en-GB" sz="1400" dirty="0">
                <a:solidFill>
                  <a:schemeClr val="tx1"/>
                </a:solidFill>
              </a:rPr>
              <a:t>string assembly in ISO 4 clean</a:t>
            </a:r>
            <a:r>
              <a:rPr lang="en-GB" sz="1400" dirty="0" smtClean="0">
                <a:solidFill>
                  <a:schemeClr val="tx1"/>
                </a:solidFill>
              </a:rPr>
              <a:t>,</a:t>
            </a:r>
          </a:p>
          <a:p>
            <a:pPr lvl="1"/>
            <a:r>
              <a:rPr lang="en-GB" sz="1400" dirty="0" smtClean="0">
                <a:solidFill>
                  <a:schemeClr val="tx1"/>
                </a:solidFill>
              </a:rPr>
              <a:t>qualification </a:t>
            </a:r>
            <a:r>
              <a:rPr lang="en-GB" sz="1400" dirty="0">
                <a:solidFill>
                  <a:schemeClr val="tx1"/>
                </a:solidFill>
              </a:rPr>
              <a:t>test in vertical </a:t>
            </a:r>
            <a:r>
              <a:rPr lang="en-GB" sz="1400" dirty="0" smtClean="0">
                <a:solidFill>
                  <a:schemeClr val="tx1"/>
                </a:solidFill>
              </a:rPr>
              <a:t>cryostat</a:t>
            </a: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507" y="653480"/>
            <a:ext cx="4187433" cy="23857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20407200">
            <a:off x="9049547" y="789311"/>
            <a:ext cx="1032092" cy="30777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out of date</a:t>
            </a:r>
          </a:p>
        </p:txBody>
      </p:sp>
      <p:sp>
        <p:nvSpPr>
          <p:cNvPr id="16" name="Forme libre 15"/>
          <p:cNvSpPr/>
          <p:nvPr/>
        </p:nvSpPr>
        <p:spPr>
          <a:xfrm>
            <a:off x="2642163" y="943199"/>
            <a:ext cx="1494062" cy="480060"/>
          </a:xfrm>
          <a:custGeom>
            <a:avLst/>
            <a:gdLst>
              <a:gd name="connsiteX0" fmla="*/ 343442 w 1494062"/>
              <a:gd name="connsiteY0" fmla="*/ 30480 h 480060"/>
              <a:gd name="connsiteX1" fmla="*/ 297722 w 1494062"/>
              <a:gd name="connsiteY1" fmla="*/ 53340 h 480060"/>
              <a:gd name="connsiteX2" fmla="*/ 267242 w 1494062"/>
              <a:gd name="connsiteY2" fmla="*/ 60960 h 480060"/>
              <a:gd name="connsiteX3" fmla="*/ 244382 w 1494062"/>
              <a:gd name="connsiteY3" fmla="*/ 68580 h 480060"/>
              <a:gd name="connsiteX4" fmla="*/ 145322 w 1494062"/>
              <a:gd name="connsiteY4" fmla="*/ 83820 h 480060"/>
              <a:gd name="connsiteX5" fmla="*/ 107222 w 1494062"/>
              <a:gd name="connsiteY5" fmla="*/ 91440 h 480060"/>
              <a:gd name="connsiteX6" fmla="*/ 15782 w 1494062"/>
              <a:gd name="connsiteY6" fmla="*/ 106680 h 480060"/>
              <a:gd name="connsiteX7" fmla="*/ 542 w 1494062"/>
              <a:gd name="connsiteY7" fmla="*/ 129540 h 480060"/>
              <a:gd name="connsiteX8" fmla="*/ 8162 w 1494062"/>
              <a:gd name="connsiteY8" fmla="*/ 327660 h 480060"/>
              <a:gd name="connsiteX9" fmla="*/ 15782 w 1494062"/>
              <a:gd name="connsiteY9" fmla="*/ 350520 h 480060"/>
              <a:gd name="connsiteX10" fmla="*/ 31022 w 1494062"/>
              <a:gd name="connsiteY10" fmla="*/ 373380 h 480060"/>
              <a:gd name="connsiteX11" fmla="*/ 76742 w 1494062"/>
              <a:gd name="connsiteY11" fmla="*/ 396240 h 480060"/>
              <a:gd name="connsiteX12" fmla="*/ 145322 w 1494062"/>
              <a:gd name="connsiteY12" fmla="*/ 403860 h 480060"/>
              <a:gd name="connsiteX13" fmla="*/ 206282 w 1494062"/>
              <a:gd name="connsiteY13" fmla="*/ 419100 h 480060"/>
              <a:gd name="connsiteX14" fmla="*/ 404402 w 1494062"/>
              <a:gd name="connsiteY14" fmla="*/ 434340 h 480060"/>
              <a:gd name="connsiteX15" fmla="*/ 450122 w 1494062"/>
              <a:gd name="connsiteY15" fmla="*/ 441960 h 480060"/>
              <a:gd name="connsiteX16" fmla="*/ 663482 w 1494062"/>
              <a:gd name="connsiteY16" fmla="*/ 464820 h 480060"/>
              <a:gd name="connsiteX17" fmla="*/ 709202 w 1494062"/>
              <a:gd name="connsiteY17" fmla="*/ 472440 h 480060"/>
              <a:gd name="connsiteX18" fmla="*/ 876842 w 1494062"/>
              <a:gd name="connsiteY18" fmla="*/ 480060 h 480060"/>
              <a:gd name="connsiteX19" fmla="*/ 1265462 w 1494062"/>
              <a:gd name="connsiteY19" fmla="*/ 472440 h 480060"/>
              <a:gd name="connsiteX20" fmla="*/ 1334042 w 1494062"/>
              <a:gd name="connsiteY20" fmla="*/ 449580 h 480060"/>
              <a:gd name="connsiteX21" fmla="*/ 1364522 w 1494062"/>
              <a:gd name="connsiteY21" fmla="*/ 441960 h 480060"/>
              <a:gd name="connsiteX22" fmla="*/ 1387382 w 1494062"/>
              <a:gd name="connsiteY22" fmla="*/ 434340 h 480060"/>
              <a:gd name="connsiteX23" fmla="*/ 1425482 w 1494062"/>
              <a:gd name="connsiteY23" fmla="*/ 388620 h 480060"/>
              <a:gd name="connsiteX24" fmla="*/ 1448342 w 1494062"/>
              <a:gd name="connsiteY24" fmla="*/ 365760 h 480060"/>
              <a:gd name="connsiteX25" fmla="*/ 1463582 w 1494062"/>
              <a:gd name="connsiteY25" fmla="*/ 335280 h 480060"/>
              <a:gd name="connsiteX26" fmla="*/ 1478822 w 1494062"/>
              <a:gd name="connsiteY26" fmla="*/ 312420 h 480060"/>
              <a:gd name="connsiteX27" fmla="*/ 1494062 w 1494062"/>
              <a:gd name="connsiteY27" fmla="*/ 266700 h 480060"/>
              <a:gd name="connsiteX28" fmla="*/ 1486442 w 1494062"/>
              <a:gd name="connsiteY28" fmla="*/ 205740 h 480060"/>
              <a:gd name="connsiteX29" fmla="*/ 1463582 w 1494062"/>
              <a:gd name="connsiteY29" fmla="*/ 190500 h 480060"/>
              <a:gd name="connsiteX30" fmla="*/ 1440722 w 1494062"/>
              <a:gd name="connsiteY30" fmla="*/ 167640 h 480060"/>
              <a:gd name="connsiteX31" fmla="*/ 1379762 w 1494062"/>
              <a:gd name="connsiteY31" fmla="*/ 144780 h 480060"/>
              <a:gd name="connsiteX32" fmla="*/ 1334042 w 1494062"/>
              <a:gd name="connsiteY32" fmla="*/ 114300 h 480060"/>
              <a:gd name="connsiteX33" fmla="*/ 1288322 w 1494062"/>
              <a:gd name="connsiteY33" fmla="*/ 83820 h 480060"/>
              <a:gd name="connsiteX34" fmla="*/ 1242602 w 1494062"/>
              <a:gd name="connsiteY34" fmla="*/ 68580 h 480060"/>
              <a:gd name="connsiteX35" fmla="*/ 1219742 w 1494062"/>
              <a:gd name="connsiteY35" fmla="*/ 53340 h 480060"/>
              <a:gd name="connsiteX36" fmla="*/ 1151162 w 1494062"/>
              <a:gd name="connsiteY36" fmla="*/ 38100 h 480060"/>
              <a:gd name="connsiteX37" fmla="*/ 1120682 w 1494062"/>
              <a:gd name="connsiteY37" fmla="*/ 30480 h 480060"/>
              <a:gd name="connsiteX38" fmla="*/ 1082582 w 1494062"/>
              <a:gd name="connsiteY38" fmla="*/ 22860 h 480060"/>
              <a:gd name="connsiteX39" fmla="*/ 1052102 w 1494062"/>
              <a:gd name="connsiteY39" fmla="*/ 15240 h 480060"/>
              <a:gd name="connsiteX40" fmla="*/ 739682 w 1494062"/>
              <a:gd name="connsiteY40" fmla="*/ 0 h 480060"/>
              <a:gd name="connsiteX41" fmla="*/ 442502 w 1494062"/>
              <a:gd name="connsiteY41" fmla="*/ 7620 h 480060"/>
              <a:gd name="connsiteX42" fmla="*/ 358682 w 1494062"/>
              <a:gd name="connsiteY42" fmla="*/ 30480 h 480060"/>
              <a:gd name="connsiteX43" fmla="*/ 312962 w 1494062"/>
              <a:gd name="connsiteY43" fmla="*/ 53340 h 480060"/>
              <a:gd name="connsiteX44" fmla="*/ 297722 w 1494062"/>
              <a:gd name="connsiteY44" fmla="*/ 53340 h 48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494062" h="480060">
                <a:moveTo>
                  <a:pt x="343442" y="30480"/>
                </a:moveTo>
                <a:cubicBezTo>
                  <a:pt x="328202" y="38100"/>
                  <a:pt x="313542" y="47012"/>
                  <a:pt x="297722" y="53340"/>
                </a:cubicBezTo>
                <a:cubicBezTo>
                  <a:pt x="287998" y="57229"/>
                  <a:pt x="277312" y="58083"/>
                  <a:pt x="267242" y="60960"/>
                </a:cubicBezTo>
                <a:cubicBezTo>
                  <a:pt x="259519" y="63167"/>
                  <a:pt x="252223" y="66838"/>
                  <a:pt x="244382" y="68580"/>
                </a:cubicBezTo>
                <a:cubicBezTo>
                  <a:pt x="219078" y="74203"/>
                  <a:pt x="169629" y="79769"/>
                  <a:pt x="145322" y="83820"/>
                </a:cubicBezTo>
                <a:cubicBezTo>
                  <a:pt x="132547" y="85949"/>
                  <a:pt x="120023" y="89471"/>
                  <a:pt x="107222" y="91440"/>
                </a:cubicBezTo>
                <a:cubicBezTo>
                  <a:pt x="14465" y="105710"/>
                  <a:pt x="77076" y="91357"/>
                  <a:pt x="15782" y="106680"/>
                </a:cubicBezTo>
                <a:cubicBezTo>
                  <a:pt x="10702" y="114300"/>
                  <a:pt x="858" y="120387"/>
                  <a:pt x="542" y="129540"/>
                </a:cubicBezTo>
                <a:cubicBezTo>
                  <a:pt x="-1736" y="195590"/>
                  <a:pt x="3615" y="261728"/>
                  <a:pt x="8162" y="327660"/>
                </a:cubicBezTo>
                <a:cubicBezTo>
                  <a:pt x="8715" y="335673"/>
                  <a:pt x="12190" y="343336"/>
                  <a:pt x="15782" y="350520"/>
                </a:cubicBezTo>
                <a:cubicBezTo>
                  <a:pt x="19878" y="358711"/>
                  <a:pt x="24546" y="366904"/>
                  <a:pt x="31022" y="373380"/>
                </a:cubicBezTo>
                <a:cubicBezTo>
                  <a:pt x="41554" y="383912"/>
                  <a:pt x="61868" y="393761"/>
                  <a:pt x="76742" y="396240"/>
                </a:cubicBezTo>
                <a:cubicBezTo>
                  <a:pt x="99430" y="400021"/>
                  <a:pt x="122462" y="401320"/>
                  <a:pt x="145322" y="403860"/>
                </a:cubicBezTo>
                <a:cubicBezTo>
                  <a:pt x="165642" y="408940"/>
                  <a:pt x="185390" y="417608"/>
                  <a:pt x="206282" y="419100"/>
                </a:cubicBezTo>
                <a:lnTo>
                  <a:pt x="404402" y="434340"/>
                </a:lnTo>
                <a:cubicBezTo>
                  <a:pt x="419758" y="436046"/>
                  <a:pt x="434791" y="440044"/>
                  <a:pt x="450122" y="441960"/>
                </a:cubicBezTo>
                <a:cubicBezTo>
                  <a:pt x="525025" y="451323"/>
                  <a:pt x="585775" y="451869"/>
                  <a:pt x="663482" y="464820"/>
                </a:cubicBezTo>
                <a:cubicBezTo>
                  <a:pt x="678722" y="467360"/>
                  <a:pt x="693791" y="471339"/>
                  <a:pt x="709202" y="472440"/>
                </a:cubicBezTo>
                <a:cubicBezTo>
                  <a:pt x="764998" y="476425"/>
                  <a:pt x="820962" y="477520"/>
                  <a:pt x="876842" y="480060"/>
                </a:cubicBezTo>
                <a:lnTo>
                  <a:pt x="1265462" y="472440"/>
                </a:lnTo>
                <a:cubicBezTo>
                  <a:pt x="1285959" y="471695"/>
                  <a:pt x="1316589" y="455398"/>
                  <a:pt x="1334042" y="449580"/>
                </a:cubicBezTo>
                <a:cubicBezTo>
                  <a:pt x="1343977" y="446268"/>
                  <a:pt x="1354452" y="444837"/>
                  <a:pt x="1364522" y="441960"/>
                </a:cubicBezTo>
                <a:cubicBezTo>
                  <a:pt x="1372245" y="439753"/>
                  <a:pt x="1379762" y="436880"/>
                  <a:pt x="1387382" y="434340"/>
                </a:cubicBezTo>
                <a:cubicBezTo>
                  <a:pt x="1454168" y="367554"/>
                  <a:pt x="1372438" y="452273"/>
                  <a:pt x="1425482" y="388620"/>
                </a:cubicBezTo>
                <a:cubicBezTo>
                  <a:pt x="1432381" y="380341"/>
                  <a:pt x="1442078" y="374529"/>
                  <a:pt x="1448342" y="365760"/>
                </a:cubicBezTo>
                <a:cubicBezTo>
                  <a:pt x="1454944" y="356517"/>
                  <a:pt x="1457946" y="345143"/>
                  <a:pt x="1463582" y="335280"/>
                </a:cubicBezTo>
                <a:cubicBezTo>
                  <a:pt x="1468126" y="327329"/>
                  <a:pt x="1475103" y="320789"/>
                  <a:pt x="1478822" y="312420"/>
                </a:cubicBezTo>
                <a:cubicBezTo>
                  <a:pt x="1485346" y="297740"/>
                  <a:pt x="1494062" y="266700"/>
                  <a:pt x="1494062" y="266700"/>
                </a:cubicBezTo>
                <a:cubicBezTo>
                  <a:pt x="1491522" y="246380"/>
                  <a:pt x="1494047" y="224753"/>
                  <a:pt x="1486442" y="205740"/>
                </a:cubicBezTo>
                <a:cubicBezTo>
                  <a:pt x="1483041" y="197237"/>
                  <a:pt x="1470617" y="196363"/>
                  <a:pt x="1463582" y="190500"/>
                </a:cubicBezTo>
                <a:cubicBezTo>
                  <a:pt x="1455303" y="183601"/>
                  <a:pt x="1449491" y="173904"/>
                  <a:pt x="1440722" y="167640"/>
                </a:cubicBezTo>
                <a:cubicBezTo>
                  <a:pt x="1419266" y="152314"/>
                  <a:pt x="1404306" y="150916"/>
                  <a:pt x="1379762" y="144780"/>
                </a:cubicBezTo>
                <a:cubicBezTo>
                  <a:pt x="1329029" y="94047"/>
                  <a:pt x="1383667" y="141869"/>
                  <a:pt x="1334042" y="114300"/>
                </a:cubicBezTo>
                <a:cubicBezTo>
                  <a:pt x="1318031" y="105405"/>
                  <a:pt x="1305698" y="89612"/>
                  <a:pt x="1288322" y="83820"/>
                </a:cubicBezTo>
                <a:cubicBezTo>
                  <a:pt x="1273082" y="78740"/>
                  <a:pt x="1255968" y="77491"/>
                  <a:pt x="1242602" y="68580"/>
                </a:cubicBezTo>
                <a:cubicBezTo>
                  <a:pt x="1234982" y="63500"/>
                  <a:pt x="1228160" y="56948"/>
                  <a:pt x="1219742" y="53340"/>
                </a:cubicBezTo>
                <a:cubicBezTo>
                  <a:pt x="1209735" y="49051"/>
                  <a:pt x="1158673" y="39769"/>
                  <a:pt x="1151162" y="38100"/>
                </a:cubicBezTo>
                <a:cubicBezTo>
                  <a:pt x="1140939" y="35828"/>
                  <a:pt x="1130905" y="32752"/>
                  <a:pt x="1120682" y="30480"/>
                </a:cubicBezTo>
                <a:cubicBezTo>
                  <a:pt x="1108039" y="27670"/>
                  <a:pt x="1095225" y="25670"/>
                  <a:pt x="1082582" y="22860"/>
                </a:cubicBezTo>
                <a:cubicBezTo>
                  <a:pt x="1072359" y="20588"/>
                  <a:pt x="1062551" y="15937"/>
                  <a:pt x="1052102" y="15240"/>
                </a:cubicBezTo>
                <a:cubicBezTo>
                  <a:pt x="948069" y="8304"/>
                  <a:pt x="739682" y="0"/>
                  <a:pt x="739682" y="0"/>
                </a:cubicBezTo>
                <a:lnTo>
                  <a:pt x="442502" y="7620"/>
                </a:lnTo>
                <a:cubicBezTo>
                  <a:pt x="427141" y="8318"/>
                  <a:pt x="368946" y="23637"/>
                  <a:pt x="358682" y="30480"/>
                </a:cubicBezTo>
                <a:cubicBezTo>
                  <a:pt x="339416" y="43324"/>
                  <a:pt x="335496" y="48833"/>
                  <a:pt x="312962" y="53340"/>
                </a:cubicBezTo>
                <a:cubicBezTo>
                  <a:pt x="307981" y="54336"/>
                  <a:pt x="302802" y="53340"/>
                  <a:pt x="297722" y="5334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e 22"/>
          <p:cNvGrpSpPr/>
          <p:nvPr/>
        </p:nvGrpSpPr>
        <p:grpSpPr>
          <a:xfrm>
            <a:off x="4604871" y="3171479"/>
            <a:ext cx="5704205" cy="2639060"/>
            <a:chOff x="4604871" y="3171479"/>
            <a:chExt cx="5704205" cy="2639060"/>
          </a:xfrm>
        </p:grpSpPr>
        <p:pic>
          <p:nvPicPr>
            <p:cNvPr id="17" name="Image 16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4871" y="3171479"/>
              <a:ext cx="5704205" cy="2639060"/>
            </a:xfrm>
            <a:prstGeom prst="rect">
              <a:avLst/>
            </a:prstGeom>
            <a:noFill/>
          </p:spPr>
        </p:pic>
        <p:sp>
          <p:nvSpPr>
            <p:cNvPr id="18" name="Rectangle 17"/>
            <p:cNvSpPr/>
            <p:nvPr/>
          </p:nvSpPr>
          <p:spPr>
            <a:xfrm>
              <a:off x="6466507" y="4143688"/>
              <a:ext cx="2348720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600CC"/>
              </a:solidFill>
            </a:ln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6600CC"/>
                  </a:solidFill>
                </a:rPr>
                <a:t>Supratech platform</a:t>
              </a:r>
              <a:endParaRPr lang="fr-FR" dirty="0">
                <a:solidFill>
                  <a:srgbClr val="6600CC"/>
                </a:solidFill>
              </a:endParaRPr>
            </a:p>
          </p:txBody>
        </p:sp>
      </p:grpSp>
      <p:sp>
        <p:nvSpPr>
          <p:cNvPr id="24" name="ZoneTexte 23"/>
          <p:cNvSpPr txBox="1"/>
          <p:nvPr/>
        </p:nvSpPr>
        <p:spPr>
          <a:xfrm>
            <a:off x="8121272" y="2894480"/>
            <a:ext cx="2169184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gency FB" panose="020B0503020202020204" pitchFamily="34" charset="0"/>
              </a:rPr>
              <a:t>Slide </a:t>
            </a:r>
            <a:r>
              <a:rPr lang="fr-FR" sz="1200" dirty="0" err="1" smtClean="0">
                <a:latin typeface="Agency FB" panose="020B0503020202020204" pitchFamily="34" charset="0"/>
              </a:rPr>
              <a:t>from</a:t>
            </a:r>
            <a:r>
              <a:rPr lang="fr-FR" sz="1200" dirty="0" smtClean="0">
                <a:latin typeface="Agency FB" panose="020B0503020202020204" pitchFamily="34" charset="0"/>
              </a:rPr>
              <a:t> </a:t>
            </a:r>
            <a:r>
              <a:rPr lang="fr-FR" sz="1200" dirty="0" err="1" smtClean="0">
                <a:latin typeface="Agency FB" panose="020B0503020202020204" pitchFamily="34" charset="0"/>
              </a:rPr>
              <a:t>E.Daly</a:t>
            </a:r>
            <a:r>
              <a:rPr lang="fr-FR" sz="1200" dirty="0" smtClean="0">
                <a:latin typeface="Agency FB" panose="020B0503020202020204" pitchFamily="34" charset="0"/>
              </a:rPr>
              <a:t> – SRF </a:t>
            </a:r>
            <a:r>
              <a:rPr lang="fr-FR" sz="1200" dirty="0" err="1" smtClean="0">
                <a:latin typeface="Agency FB" panose="020B0503020202020204" pitchFamily="34" charset="0"/>
              </a:rPr>
              <a:t>conference</a:t>
            </a:r>
            <a:r>
              <a:rPr lang="fr-FR" sz="1200" dirty="0" smtClean="0">
                <a:latin typeface="Agency FB" panose="020B0503020202020204" pitchFamily="34" charset="0"/>
              </a:rPr>
              <a:t> 2023</a:t>
            </a:r>
            <a:endParaRPr lang="fr-FR" sz="12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52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>
          <a:xfrm>
            <a:off x="201812" y="1152875"/>
            <a:ext cx="10441159" cy="2092893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Starting point...March </a:t>
            </a:r>
            <a:r>
              <a:rPr lang="en-US" sz="1800" b="1" dirty="0"/>
              <a:t>2023</a:t>
            </a:r>
            <a:r>
              <a:rPr lang="en-US" sz="1800" dirty="0">
                <a:solidFill>
                  <a:schemeClr val="tx1"/>
                </a:solidFill>
              </a:rPr>
              <a:t>: discussions begin internally </a:t>
            </a:r>
            <a:r>
              <a:rPr lang="en-US" sz="1800" dirty="0" smtClean="0">
                <a:solidFill>
                  <a:schemeClr val="tx1"/>
                </a:solidFill>
              </a:rPr>
              <a:t>between IN2P3 &amp; IJCLAB on the possibility of an </a:t>
            </a:r>
            <a:r>
              <a:rPr lang="en-US" sz="1800" dirty="0">
                <a:solidFill>
                  <a:schemeClr val="tx1"/>
                </a:solidFill>
              </a:rPr>
              <a:t>in-kind </a:t>
            </a:r>
            <a:r>
              <a:rPr lang="en-US" sz="1800" dirty="0" smtClean="0">
                <a:solidFill>
                  <a:schemeClr val="tx1"/>
                </a:solidFill>
              </a:rPr>
              <a:t>for the EIC accelerators...</a:t>
            </a:r>
            <a:r>
              <a:rPr lang="en-US" sz="1800" dirty="0">
                <a:solidFill>
                  <a:schemeClr val="tx1"/>
                </a:solidFill>
              </a:rPr>
              <a:t>but what </a:t>
            </a:r>
            <a:r>
              <a:rPr lang="en-US" sz="1800" dirty="0" smtClean="0">
                <a:solidFill>
                  <a:schemeClr val="tx1"/>
                </a:solidFill>
              </a:rPr>
              <a:t>proposal?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1800" dirty="0" smtClean="0">
                <a:solidFill>
                  <a:schemeClr val="tx1"/>
                </a:solidFill>
              </a:rPr>
              <a:t>In </a:t>
            </a:r>
            <a:r>
              <a:rPr lang="en-US" sz="1800" dirty="0">
                <a:solidFill>
                  <a:schemeClr val="tx1"/>
                </a:solidFill>
              </a:rPr>
              <a:t>the context of </a:t>
            </a:r>
            <a:r>
              <a:rPr lang="en-US" sz="1800" dirty="0" smtClean="0">
                <a:solidFill>
                  <a:schemeClr val="tx1"/>
                </a:solidFill>
              </a:rPr>
              <a:t>PERLE (=new Energy Recovery </a:t>
            </a:r>
            <a:r>
              <a:rPr lang="en-US" sz="1800" dirty="0" err="1" smtClean="0">
                <a:solidFill>
                  <a:schemeClr val="tx1"/>
                </a:solidFill>
              </a:rPr>
              <a:t>Linac</a:t>
            </a:r>
            <a:r>
              <a:rPr lang="en-US" sz="1800" dirty="0" smtClean="0">
                <a:solidFill>
                  <a:schemeClr val="tx1"/>
                </a:solidFill>
              </a:rPr>
              <a:t> being built at IJCLAB), the on-going collaboration between IJCLAB &amp; JLAB </a:t>
            </a:r>
            <a:r>
              <a:rPr lang="en-US" sz="1800" dirty="0">
                <a:solidFill>
                  <a:schemeClr val="tx1"/>
                </a:solidFill>
              </a:rPr>
              <a:t>on </a:t>
            </a:r>
            <a:r>
              <a:rPr lang="en-US" sz="1800" dirty="0" smtClean="0">
                <a:solidFill>
                  <a:schemeClr val="tx1"/>
                </a:solidFill>
              </a:rPr>
              <a:t>RF systems, the funding of the first PERLE SRF Cryomodule through the EU </a:t>
            </a:r>
            <a:r>
              <a:rPr lang="en-US" sz="1800" dirty="0" err="1" smtClean="0">
                <a:solidFill>
                  <a:schemeClr val="tx1"/>
                </a:solidFill>
              </a:rPr>
              <a:t>iSAS</a:t>
            </a:r>
            <a:r>
              <a:rPr lang="en-US" sz="1800" dirty="0" smtClean="0">
                <a:solidFill>
                  <a:schemeClr val="tx1"/>
                </a:solidFill>
              </a:rPr>
              <a:t> project...</a:t>
            </a:r>
            <a:r>
              <a:rPr lang="en-US" sz="1800" dirty="0">
                <a:solidFill>
                  <a:schemeClr val="tx1"/>
                </a:solidFill>
              </a:rPr>
              <a:t>the idea of proposing </a:t>
            </a:r>
            <a:r>
              <a:rPr lang="en-US" sz="1800" b="1" dirty="0">
                <a:solidFill>
                  <a:srgbClr val="92D050"/>
                </a:solidFill>
              </a:rPr>
              <a:t>two </a:t>
            </a:r>
            <a:r>
              <a:rPr lang="en-US" sz="1800" b="1" dirty="0" smtClean="0">
                <a:solidFill>
                  <a:srgbClr val="92D050"/>
                </a:solidFill>
              </a:rPr>
              <a:t>SRF Cryomodules </a:t>
            </a:r>
            <a:r>
              <a:rPr lang="en-US" sz="1800" b="1" dirty="0">
                <a:solidFill>
                  <a:srgbClr val="92D050"/>
                </a:solidFill>
              </a:rPr>
              <a:t>“à la PERLE” </a:t>
            </a:r>
            <a:r>
              <a:rPr lang="en-US" sz="1800" dirty="0">
                <a:solidFill>
                  <a:schemeClr val="tx1"/>
                </a:solidFill>
              </a:rPr>
              <a:t>for the </a:t>
            </a:r>
            <a:r>
              <a:rPr lang="en-US" sz="1800" b="1" dirty="0" smtClean="0">
                <a:solidFill>
                  <a:srgbClr val="6600CC"/>
                </a:solidFill>
              </a:rPr>
              <a:t>ERL e- Cooler </a:t>
            </a:r>
            <a:r>
              <a:rPr lang="en-US" sz="1800" dirty="0">
                <a:solidFill>
                  <a:schemeClr val="tx1"/>
                </a:solidFill>
              </a:rPr>
              <a:t>is put forward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à"/>
            </a:pPr>
            <a:endParaRPr lang="en-US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à"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Background and first </a:t>
            </a:r>
            <a:r>
              <a:rPr lang="fr-FR" dirty="0" err="1" smtClean="0"/>
              <a:t>proposal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518" y="2741712"/>
            <a:ext cx="3168872" cy="1503751"/>
          </a:xfrm>
          <a:prstGeom prst="rect">
            <a:avLst/>
          </a:prstGeom>
        </p:spPr>
      </p:pic>
      <p:pic>
        <p:nvPicPr>
          <p:cNvPr id="8" name="Picture 7" descr="C:\Users\apetrone\AppData\Local\Microsoft\Windows\INetCache\Content.Outlook\7Q618GRR\EIC_Schematic_PlanView_NoAerial_wLabels_Rev0923.png">
            <a:extLst>
              <a:ext uri="{FF2B5EF4-FFF2-40B4-BE49-F238E27FC236}">
                <a16:creationId xmlns:a16="http://schemas.microsoft.com/office/drawing/2014/main" id="{A5904A58-AA98-43AF-BD3A-AF4691D656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747" y="2567915"/>
            <a:ext cx="2106961" cy="291156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18754" y="4466298"/>
            <a:ext cx="9128073" cy="1245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FF6700"/>
                </a:solidFill>
                <a:latin typeface="Calibri" panose="020F0502020204030204"/>
                <a:cs typeface="+mn-cs"/>
              </a:rPr>
              <a:t>May 2023 to December 2023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: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(A lot of) exchanges with our EIC colleagues (BNL + JLAB) to understand the needs for the ERL Cooler </a:t>
            </a: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and discuss about the IN2P3/IJCLAB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to produce, assemble, test and </a:t>
            </a: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deliver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these 2 </a:t>
            </a: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CMs to BNL. </a:t>
            </a:r>
            <a:endParaRPr lang="en-US" sz="18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 panose="020F0502020204030204"/>
                <a:cs typeface="+mn-cs"/>
                <a:sym typeface="Wingdings" panose="05000000000000000000" pitchFamily="2" charset="2"/>
              </a:rPr>
              <a:t></a:t>
            </a:r>
            <a:r>
              <a:rPr lang="en-US" sz="1800" b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...</a:t>
            </a:r>
            <a:r>
              <a:rPr lang="en-US" sz="1800" b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800" b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1st </a:t>
            </a:r>
            <a:r>
              <a:rPr lang="en-US" sz="18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feedback from EIC on our proposal...position unclear. “yes but no”... </a:t>
            </a:r>
            <a:r>
              <a:rPr lang="en-US" sz="1800" b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“</a:t>
            </a:r>
            <a:r>
              <a:rPr lang="en-US" sz="18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no but maybe</a:t>
            </a:r>
            <a:r>
              <a:rPr lang="en-US" sz="1800" b="1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”. </a:t>
            </a:r>
            <a:endParaRPr lang="en-US" sz="180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920295" y="5029751"/>
            <a:ext cx="1830950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gency FB" panose="020B0503020202020204" pitchFamily="34" charset="0"/>
              </a:rPr>
              <a:t>J. </a:t>
            </a:r>
            <a:r>
              <a:rPr lang="fr-FR" sz="1200" dirty="0" err="1" smtClean="0">
                <a:latin typeface="Agency FB" panose="020B0503020202020204" pitchFamily="34" charset="0"/>
              </a:rPr>
              <a:t>Yeck</a:t>
            </a:r>
            <a:r>
              <a:rPr lang="fr-FR" sz="1200" dirty="0" smtClean="0">
                <a:latin typeface="Agency FB" panose="020B0503020202020204" pitchFamily="34" charset="0"/>
              </a:rPr>
              <a:t> – RRB meeting (</a:t>
            </a:r>
            <a:r>
              <a:rPr lang="fr-FR" sz="1200" dirty="0" err="1" smtClean="0">
                <a:latin typeface="Agency FB" panose="020B0503020202020204" pitchFamily="34" charset="0"/>
              </a:rPr>
              <a:t>dec</a:t>
            </a:r>
            <a:r>
              <a:rPr lang="fr-FR" sz="1200" dirty="0" smtClean="0">
                <a:latin typeface="Agency FB" panose="020B0503020202020204" pitchFamily="34" charset="0"/>
              </a:rPr>
              <a:t> 2023)</a:t>
            </a:r>
            <a:endParaRPr lang="fr-FR" sz="1200" dirty="0">
              <a:latin typeface="Agency FB" panose="020B0503020202020204" pitchFamily="34" charset="0"/>
            </a:endParaRPr>
          </a:p>
        </p:txBody>
      </p:sp>
      <p:cxnSp>
        <p:nvCxnSpPr>
          <p:cNvPr id="13" name="Connecteur droit avec flèche 12"/>
          <p:cNvCxnSpPr>
            <a:endCxn id="14" idx="26"/>
          </p:cNvCxnSpPr>
          <p:nvPr/>
        </p:nvCxnSpPr>
        <p:spPr>
          <a:xfrm>
            <a:off x="7834660" y="2512682"/>
            <a:ext cx="1990120" cy="719124"/>
          </a:xfrm>
          <a:prstGeom prst="straightConnector1">
            <a:avLst/>
          </a:prstGeom>
          <a:ln w="28575">
            <a:solidFill>
              <a:srgbClr val="66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rme libre 13"/>
          <p:cNvSpPr/>
          <p:nvPr/>
        </p:nvSpPr>
        <p:spPr>
          <a:xfrm>
            <a:off x="9811642" y="3033686"/>
            <a:ext cx="508449" cy="609600"/>
          </a:xfrm>
          <a:custGeom>
            <a:avLst/>
            <a:gdLst>
              <a:gd name="connsiteX0" fmla="*/ 157918 w 508449"/>
              <a:gd name="connsiteY0" fmla="*/ 198120 h 609600"/>
              <a:gd name="connsiteX1" fmla="*/ 180778 w 508449"/>
              <a:gd name="connsiteY1" fmla="*/ 106680 h 609600"/>
              <a:gd name="connsiteX2" fmla="*/ 196018 w 508449"/>
              <a:gd name="connsiteY2" fmla="*/ 38100 h 609600"/>
              <a:gd name="connsiteX3" fmla="*/ 211258 w 508449"/>
              <a:gd name="connsiteY3" fmla="*/ 15240 h 609600"/>
              <a:gd name="connsiteX4" fmla="*/ 264598 w 508449"/>
              <a:gd name="connsiteY4" fmla="*/ 0 h 609600"/>
              <a:gd name="connsiteX5" fmla="*/ 317938 w 508449"/>
              <a:gd name="connsiteY5" fmla="*/ 7620 h 609600"/>
              <a:gd name="connsiteX6" fmla="*/ 348418 w 508449"/>
              <a:gd name="connsiteY6" fmla="*/ 38100 h 609600"/>
              <a:gd name="connsiteX7" fmla="*/ 401758 w 508449"/>
              <a:gd name="connsiteY7" fmla="*/ 76200 h 609600"/>
              <a:gd name="connsiteX8" fmla="*/ 432238 w 508449"/>
              <a:gd name="connsiteY8" fmla="*/ 106680 h 609600"/>
              <a:gd name="connsiteX9" fmla="*/ 485578 w 508449"/>
              <a:gd name="connsiteY9" fmla="*/ 152400 h 609600"/>
              <a:gd name="connsiteX10" fmla="*/ 493198 w 508449"/>
              <a:gd name="connsiteY10" fmla="*/ 175260 h 609600"/>
              <a:gd name="connsiteX11" fmla="*/ 508438 w 508449"/>
              <a:gd name="connsiteY11" fmla="*/ 198120 h 609600"/>
              <a:gd name="connsiteX12" fmla="*/ 493198 w 508449"/>
              <a:gd name="connsiteY12" fmla="*/ 342900 h 609600"/>
              <a:gd name="connsiteX13" fmla="*/ 477958 w 508449"/>
              <a:gd name="connsiteY13" fmla="*/ 365760 h 609600"/>
              <a:gd name="connsiteX14" fmla="*/ 462718 w 508449"/>
              <a:gd name="connsiteY14" fmla="*/ 434340 h 609600"/>
              <a:gd name="connsiteX15" fmla="*/ 447478 w 508449"/>
              <a:gd name="connsiteY15" fmla="*/ 457200 h 609600"/>
              <a:gd name="connsiteX16" fmla="*/ 439858 w 508449"/>
              <a:gd name="connsiteY16" fmla="*/ 556260 h 609600"/>
              <a:gd name="connsiteX17" fmla="*/ 401758 w 508449"/>
              <a:gd name="connsiteY17" fmla="*/ 586740 h 609600"/>
              <a:gd name="connsiteX18" fmla="*/ 325558 w 508449"/>
              <a:gd name="connsiteY18" fmla="*/ 609600 h 609600"/>
              <a:gd name="connsiteX19" fmla="*/ 119818 w 508449"/>
              <a:gd name="connsiteY19" fmla="*/ 601980 h 609600"/>
              <a:gd name="connsiteX20" fmla="*/ 74098 w 508449"/>
              <a:gd name="connsiteY20" fmla="*/ 594360 h 609600"/>
              <a:gd name="connsiteX21" fmla="*/ 51238 w 508449"/>
              <a:gd name="connsiteY21" fmla="*/ 548640 h 609600"/>
              <a:gd name="connsiteX22" fmla="*/ 43618 w 508449"/>
              <a:gd name="connsiteY22" fmla="*/ 487680 h 609600"/>
              <a:gd name="connsiteX23" fmla="*/ 35998 w 508449"/>
              <a:gd name="connsiteY23" fmla="*/ 381000 h 609600"/>
              <a:gd name="connsiteX24" fmla="*/ 20758 w 508449"/>
              <a:gd name="connsiteY24" fmla="*/ 335280 h 609600"/>
              <a:gd name="connsiteX25" fmla="*/ 13138 w 508449"/>
              <a:gd name="connsiteY25" fmla="*/ 281940 h 609600"/>
              <a:gd name="connsiteX26" fmla="*/ 13138 w 508449"/>
              <a:gd name="connsiteY26" fmla="*/ 198120 h 609600"/>
              <a:gd name="connsiteX27" fmla="*/ 35998 w 508449"/>
              <a:gd name="connsiteY27" fmla="*/ 190500 h 609600"/>
              <a:gd name="connsiteX28" fmla="*/ 58858 w 508449"/>
              <a:gd name="connsiteY28" fmla="*/ 175260 h 609600"/>
              <a:gd name="connsiteX29" fmla="*/ 81718 w 508449"/>
              <a:gd name="connsiteY29" fmla="*/ 167640 h 609600"/>
              <a:gd name="connsiteX30" fmla="*/ 157918 w 508449"/>
              <a:gd name="connsiteY30" fmla="*/ 19812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08449" h="609600">
                <a:moveTo>
                  <a:pt x="157918" y="198120"/>
                </a:moveTo>
                <a:cubicBezTo>
                  <a:pt x="174428" y="187960"/>
                  <a:pt x="170029" y="176547"/>
                  <a:pt x="180778" y="106680"/>
                </a:cubicBezTo>
                <a:cubicBezTo>
                  <a:pt x="183379" y="89771"/>
                  <a:pt x="186808" y="56521"/>
                  <a:pt x="196018" y="38100"/>
                </a:cubicBezTo>
                <a:cubicBezTo>
                  <a:pt x="200114" y="29909"/>
                  <a:pt x="204107" y="20961"/>
                  <a:pt x="211258" y="15240"/>
                </a:cubicBezTo>
                <a:cubicBezTo>
                  <a:pt x="216227" y="11265"/>
                  <a:pt x="262607" y="498"/>
                  <a:pt x="264598" y="0"/>
                </a:cubicBezTo>
                <a:cubicBezTo>
                  <a:pt x="282378" y="2540"/>
                  <a:pt x="301587" y="188"/>
                  <a:pt x="317938" y="7620"/>
                </a:cubicBezTo>
                <a:cubicBezTo>
                  <a:pt x="331019" y="13566"/>
                  <a:pt x="337297" y="29001"/>
                  <a:pt x="348418" y="38100"/>
                </a:cubicBezTo>
                <a:cubicBezTo>
                  <a:pt x="365329" y="51936"/>
                  <a:pt x="384847" y="62364"/>
                  <a:pt x="401758" y="76200"/>
                </a:cubicBezTo>
                <a:cubicBezTo>
                  <a:pt x="412879" y="85299"/>
                  <a:pt x="421425" y="97218"/>
                  <a:pt x="432238" y="106680"/>
                </a:cubicBezTo>
                <a:cubicBezTo>
                  <a:pt x="510440" y="175107"/>
                  <a:pt x="420559" y="87381"/>
                  <a:pt x="485578" y="152400"/>
                </a:cubicBezTo>
                <a:cubicBezTo>
                  <a:pt x="488118" y="160020"/>
                  <a:pt x="489606" y="168076"/>
                  <a:pt x="493198" y="175260"/>
                </a:cubicBezTo>
                <a:cubicBezTo>
                  <a:pt x="497294" y="183451"/>
                  <a:pt x="507930" y="188976"/>
                  <a:pt x="508438" y="198120"/>
                </a:cubicBezTo>
                <a:cubicBezTo>
                  <a:pt x="508574" y="200563"/>
                  <a:pt x="507761" y="308920"/>
                  <a:pt x="493198" y="342900"/>
                </a:cubicBezTo>
                <a:cubicBezTo>
                  <a:pt x="489590" y="351318"/>
                  <a:pt x="483038" y="358140"/>
                  <a:pt x="477958" y="365760"/>
                </a:cubicBezTo>
                <a:cubicBezTo>
                  <a:pt x="475031" y="383320"/>
                  <a:pt x="472097" y="415581"/>
                  <a:pt x="462718" y="434340"/>
                </a:cubicBezTo>
                <a:cubicBezTo>
                  <a:pt x="458622" y="442531"/>
                  <a:pt x="452558" y="449580"/>
                  <a:pt x="447478" y="457200"/>
                </a:cubicBezTo>
                <a:cubicBezTo>
                  <a:pt x="444938" y="490220"/>
                  <a:pt x="445961" y="523710"/>
                  <a:pt x="439858" y="556260"/>
                </a:cubicBezTo>
                <a:cubicBezTo>
                  <a:pt x="434857" y="582931"/>
                  <a:pt x="420418" y="578743"/>
                  <a:pt x="401758" y="586740"/>
                </a:cubicBezTo>
                <a:cubicBezTo>
                  <a:pt x="345377" y="610903"/>
                  <a:pt x="398915" y="597374"/>
                  <a:pt x="325558" y="609600"/>
                </a:cubicBezTo>
                <a:cubicBezTo>
                  <a:pt x="256978" y="607060"/>
                  <a:pt x="188319" y="606132"/>
                  <a:pt x="119818" y="601980"/>
                </a:cubicBezTo>
                <a:cubicBezTo>
                  <a:pt x="104396" y="601045"/>
                  <a:pt x="87917" y="601270"/>
                  <a:pt x="74098" y="594360"/>
                </a:cubicBezTo>
                <a:cubicBezTo>
                  <a:pt x="62281" y="588451"/>
                  <a:pt x="54844" y="559459"/>
                  <a:pt x="51238" y="548640"/>
                </a:cubicBezTo>
                <a:cubicBezTo>
                  <a:pt x="48698" y="528320"/>
                  <a:pt x="45472" y="508074"/>
                  <a:pt x="43618" y="487680"/>
                </a:cubicBezTo>
                <a:cubicBezTo>
                  <a:pt x="40390" y="452176"/>
                  <a:pt x="41286" y="416256"/>
                  <a:pt x="35998" y="381000"/>
                </a:cubicBezTo>
                <a:cubicBezTo>
                  <a:pt x="33615" y="365113"/>
                  <a:pt x="20758" y="335280"/>
                  <a:pt x="20758" y="335280"/>
                </a:cubicBezTo>
                <a:cubicBezTo>
                  <a:pt x="18218" y="317500"/>
                  <a:pt x="16660" y="299552"/>
                  <a:pt x="13138" y="281940"/>
                </a:cubicBezTo>
                <a:cubicBezTo>
                  <a:pt x="5611" y="244305"/>
                  <a:pt x="-12226" y="255188"/>
                  <a:pt x="13138" y="198120"/>
                </a:cubicBezTo>
                <a:cubicBezTo>
                  <a:pt x="16400" y="190780"/>
                  <a:pt x="28814" y="194092"/>
                  <a:pt x="35998" y="190500"/>
                </a:cubicBezTo>
                <a:cubicBezTo>
                  <a:pt x="44189" y="186404"/>
                  <a:pt x="50667" y="179356"/>
                  <a:pt x="58858" y="175260"/>
                </a:cubicBezTo>
                <a:cubicBezTo>
                  <a:pt x="66042" y="171668"/>
                  <a:pt x="73877" y="169382"/>
                  <a:pt x="81718" y="167640"/>
                </a:cubicBezTo>
                <a:cubicBezTo>
                  <a:pt x="123524" y="158350"/>
                  <a:pt x="141408" y="208280"/>
                  <a:pt x="157918" y="198120"/>
                </a:cubicBezTo>
                <a:close/>
              </a:path>
            </a:pathLst>
          </a:custGeom>
          <a:noFill/>
          <a:ln w="28575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2675346" y="3969670"/>
            <a:ext cx="1282723" cy="27699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gency FB" panose="020B0503020202020204" pitchFamily="34" charset="0"/>
              </a:rPr>
              <a:t>PERLE SRF cryomodule</a:t>
            </a:r>
            <a:endParaRPr lang="fr-FR" sz="1200" dirty="0">
              <a:latin typeface="Agency FB" panose="020B0503020202020204" pitchFamily="34" charset="0"/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3225630" y="2512682"/>
            <a:ext cx="772658" cy="402828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9758" y="2899375"/>
            <a:ext cx="2593421" cy="1526625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7256111" y="4115789"/>
            <a:ext cx="1290738" cy="276999"/>
          </a:xfrm>
          <a:prstGeom prst="rect">
            <a:avLst/>
          </a:prstGeom>
          <a:solidFill>
            <a:srgbClr val="6600CC"/>
          </a:solidFill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ERL </a:t>
            </a:r>
            <a:r>
              <a:rPr lang="fr-FR" sz="1200" dirty="0" err="1" smtClean="0">
                <a:solidFill>
                  <a:schemeClr val="bg1"/>
                </a:solidFill>
                <a:latin typeface="Agency FB" panose="020B0503020202020204" pitchFamily="34" charset="0"/>
              </a:rPr>
              <a:t>cooler</a:t>
            </a:r>
            <a:r>
              <a:rPr lang="fr-FR" sz="12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cryomodule</a:t>
            </a:r>
            <a:endParaRPr lang="fr-FR" sz="12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196228" y="3476595"/>
            <a:ext cx="120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v</a:t>
            </a:r>
            <a:r>
              <a:rPr lang="fr-FR" b="1" dirty="0" smtClean="0"/>
              <a:t>s.</a:t>
            </a:r>
            <a:endParaRPr lang="fr-FR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3590811" y="3476595"/>
            <a:ext cx="120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x2</a:t>
            </a:r>
            <a:endParaRPr lang="fr-FR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4785738" y="3485183"/>
            <a:ext cx="120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x8</a:t>
            </a:r>
            <a:endParaRPr lang="fr-FR" b="1" dirty="0"/>
          </a:p>
        </p:txBody>
      </p:sp>
      <p:sp>
        <p:nvSpPr>
          <p:cNvPr id="2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 smtClean="0">
                <a:latin typeface="+mn-lt"/>
              </a:rPr>
              <a:t>EIC France </a:t>
            </a:r>
            <a:r>
              <a:rPr lang="fr-FR" dirty="0" smtClean="0">
                <a:latin typeface="+mn-lt"/>
              </a:rPr>
              <a:t>- </a:t>
            </a:r>
            <a:r>
              <a:rPr lang="fr-FR" dirty="0" smtClean="0">
                <a:latin typeface="+mn-lt"/>
              </a:rPr>
              <a:t>11/10/2024</a:t>
            </a: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109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 animBg="1"/>
      <p:bldP spid="23" grpId="0" animBg="1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/>
              <a:t>the ERL </a:t>
            </a:r>
            <a:r>
              <a:rPr lang="fr-FR" dirty="0" err="1"/>
              <a:t>cooler</a:t>
            </a:r>
            <a:r>
              <a:rPr lang="fr-FR" dirty="0"/>
              <a:t> to the RCS...</a:t>
            </a:r>
            <a:endParaRPr lang="fr-FR" dirty="0"/>
          </a:p>
        </p:txBody>
      </p:sp>
      <p:sp>
        <p:nvSpPr>
          <p:cNvPr id="2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 smtClean="0">
                <a:latin typeface="+mn-lt"/>
              </a:rPr>
              <a:t>EIC France </a:t>
            </a:r>
            <a:r>
              <a:rPr lang="fr-FR" dirty="0" smtClean="0">
                <a:latin typeface="+mn-lt"/>
              </a:rPr>
              <a:t>- </a:t>
            </a:r>
            <a:r>
              <a:rPr lang="fr-FR" dirty="0" smtClean="0">
                <a:latin typeface="+mn-lt"/>
              </a:rPr>
              <a:t>11/10/2024</a:t>
            </a:r>
            <a:endParaRPr lang="fr-FR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3819" y="1079146"/>
            <a:ext cx="1008112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err="1">
                <a:solidFill>
                  <a:srgbClr val="FF6700"/>
                </a:solidFill>
                <a:latin typeface="+mn-lt"/>
              </a:rPr>
              <a:t>February</a:t>
            </a:r>
            <a:r>
              <a:rPr lang="fr-FR" sz="1600" b="1" dirty="0">
                <a:solidFill>
                  <a:srgbClr val="FF6700"/>
                </a:solidFill>
                <a:latin typeface="+mn-lt"/>
              </a:rPr>
              <a:t> 29, 2024</a:t>
            </a:r>
            <a:r>
              <a:rPr lang="fr-FR" sz="1600" dirty="0">
                <a:latin typeface="+mn-lt"/>
              </a:rPr>
              <a:t>: </a:t>
            </a:r>
            <a:r>
              <a:rPr lang="fr-FR" sz="1600" dirty="0" smtClean="0">
                <a:latin typeface="+mn-lt"/>
              </a:rPr>
              <a:t>S. </a:t>
            </a:r>
            <a:r>
              <a:rPr lang="fr-FR" sz="1600" dirty="0" err="1" smtClean="0">
                <a:latin typeface="+mn-lt"/>
              </a:rPr>
              <a:t>Nagaitsev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delivered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>
                <a:latin typeface="+mn-lt"/>
              </a:rPr>
              <a:t>a </a:t>
            </a:r>
            <a:r>
              <a:rPr lang="fr-FR" sz="1600" dirty="0" err="1">
                <a:latin typeface="+mn-lt"/>
              </a:rPr>
              <a:t>clear</a:t>
            </a:r>
            <a:r>
              <a:rPr lang="fr-FR" sz="1600" dirty="0">
                <a:latin typeface="+mn-lt"/>
              </a:rPr>
              <a:t> message: </a:t>
            </a:r>
            <a:r>
              <a:rPr lang="fr-FR" sz="1600" dirty="0" smtClean="0">
                <a:latin typeface="+mn-lt"/>
              </a:rPr>
              <a:t>« the </a:t>
            </a:r>
            <a:r>
              <a:rPr lang="fr-FR" sz="1600" dirty="0">
                <a:latin typeface="+mn-lt"/>
              </a:rPr>
              <a:t>ERL </a:t>
            </a:r>
            <a:r>
              <a:rPr lang="fr-FR" sz="1600" dirty="0" err="1">
                <a:latin typeface="+mn-lt"/>
              </a:rPr>
              <a:t>Cooler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is</a:t>
            </a:r>
            <a:r>
              <a:rPr lang="fr-FR" sz="1600" dirty="0" smtClean="0">
                <a:latin typeface="+mn-lt"/>
              </a:rPr>
              <a:t> off the agenda </a:t>
            </a:r>
            <a:r>
              <a:rPr lang="fr-FR" sz="1600" dirty="0" err="1" smtClean="0">
                <a:latin typeface="+mn-lt"/>
              </a:rPr>
              <a:t>now</a:t>
            </a:r>
            <a:r>
              <a:rPr lang="fr-FR" sz="1600" dirty="0" smtClean="0">
                <a:latin typeface="+mn-lt"/>
              </a:rPr>
              <a:t>... But </a:t>
            </a:r>
            <a:r>
              <a:rPr lang="fr-FR" sz="1600" dirty="0" err="1" smtClean="0">
                <a:latin typeface="+mn-lt"/>
              </a:rPr>
              <a:t>there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>
                <a:latin typeface="+mn-lt"/>
              </a:rPr>
              <a:t>is</a:t>
            </a:r>
            <a:r>
              <a:rPr lang="fr-FR" sz="1600" dirty="0">
                <a:latin typeface="+mn-lt"/>
              </a:rPr>
              <a:t> a </a:t>
            </a:r>
            <a:r>
              <a:rPr lang="fr-FR" sz="1600" dirty="0" err="1">
                <a:latin typeface="+mn-lt"/>
              </a:rPr>
              <a:t>need</a:t>
            </a:r>
            <a:r>
              <a:rPr lang="fr-FR" sz="1600" dirty="0">
                <a:latin typeface="+mn-lt"/>
              </a:rPr>
              <a:t> for </a:t>
            </a:r>
            <a:r>
              <a:rPr lang="fr-FR" sz="1600" dirty="0" err="1">
                <a:latin typeface="+mn-lt"/>
              </a:rPr>
              <a:t>other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accelerators</a:t>
            </a:r>
            <a:r>
              <a:rPr lang="fr-FR" sz="1600" dirty="0" smtClean="0">
                <a:latin typeface="+mn-lt"/>
              </a:rPr>
              <a:t>, </a:t>
            </a:r>
            <a:r>
              <a:rPr lang="fr-FR" sz="1600" dirty="0" err="1">
                <a:latin typeface="+mn-lt"/>
              </a:rPr>
              <a:t>including</a:t>
            </a:r>
            <a:r>
              <a:rPr lang="fr-FR" sz="1600" dirty="0">
                <a:latin typeface="+mn-lt"/>
              </a:rPr>
              <a:t> the </a:t>
            </a:r>
            <a:r>
              <a:rPr lang="fr-FR" sz="1600" dirty="0" smtClean="0">
                <a:latin typeface="+mn-lt"/>
              </a:rPr>
              <a:t>RCS »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600" b="1" dirty="0" smtClean="0">
                <a:latin typeface="+mn-lt"/>
              </a:rPr>
              <a:t>IJCLAB/IN2P3 </a:t>
            </a:r>
            <a:r>
              <a:rPr lang="fr-FR" sz="1600" b="1" dirty="0" err="1" smtClean="0">
                <a:latin typeface="+mn-lt"/>
              </a:rPr>
              <a:t>started</a:t>
            </a:r>
            <a:r>
              <a:rPr lang="fr-FR" sz="1600" b="1" dirty="0" smtClean="0">
                <a:latin typeface="+mn-lt"/>
              </a:rPr>
              <a:t> </a:t>
            </a:r>
            <a:r>
              <a:rPr lang="fr-FR" sz="1600" b="1" dirty="0" err="1" smtClean="0">
                <a:latin typeface="+mn-lt"/>
              </a:rPr>
              <a:t>from</a:t>
            </a:r>
            <a:r>
              <a:rPr lang="fr-FR" sz="1600" b="1" dirty="0" smtClean="0">
                <a:latin typeface="+mn-lt"/>
              </a:rPr>
              <a:t> scratch </a:t>
            </a:r>
            <a:r>
              <a:rPr lang="fr-FR" sz="1600" b="1" dirty="0">
                <a:latin typeface="+mn-lt"/>
              </a:rPr>
              <a:t>to </a:t>
            </a:r>
            <a:r>
              <a:rPr lang="fr-FR" sz="1600" b="1" dirty="0" err="1">
                <a:latin typeface="+mn-lt"/>
              </a:rPr>
              <a:t>redefine</a:t>
            </a:r>
            <a:r>
              <a:rPr lang="fr-FR" sz="1600" b="1" dirty="0">
                <a:latin typeface="+mn-lt"/>
              </a:rPr>
              <a:t> an “</a:t>
            </a:r>
            <a:r>
              <a:rPr lang="fr-FR" sz="1600" b="1" dirty="0" err="1">
                <a:latin typeface="+mn-lt"/>
              </a:rPr>
              <a:t>interesting</a:t>
            </a:r>
            <a:r>
              <a:rPr lang="fr-FR" sz="1600" b="1" dirty="0">
                <a:latin typeface="+mn-lt"/>
              </a:rPr>
              <a:t>” </a:t>
            </a:r>
            <a:r>
              <a:rPr lang="fr-FR" sz="1600" b="1" dirty="0" err="1">
                <a:latin typeface="+mn-lt"/>
              </a:rPr>
              <a:t>proposal</a:t>
            </a:r>
            <a:r>
              <a:rPr lang="fr-FR" sz="1600" b="1" dirty="0" smtClean="0">
                <a:latin typeface="+mn-lt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FR" sz="1600" b="1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FR" sz="1600" b="1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FR" sz="1600" b="1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FR" sz="1600" b="1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FR" sz="1600" b="1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FR" sz="1600" b="1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FR" sz="1600" b="1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FR" sz="1600" b="1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FR" sz="1600" b="1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FR" sz="1600" b="1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FR" sz="1600" b="1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FR" sz="1600" b="1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FR" sz="16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FF6700"/>
                </a:solidFill>
                <a:latin typeface="+mn-lt"/>
              </a:rPr>
              <a:t>Mars/Avril </a:t>
            </a:r>
            <a:r>
              <a:rPr lang="fr-FR" sz="1600" b="1" dirty="0">
                <a:solidFill>
                  <a:srgbClr val="FF6700"/>
                </a:solidFill>
                <a:latin typeface="+mn-lt"/>
              </a:rPr>
              <a:t>2024: </a:t>
            </a:r>
            <a:r>
              <a:rPr lang="fr-FR" sz="1600" b="1" dirty="0">
                <a:latin typeface="+mn-lt"/>
                <a:sym typeface="Wingdings" panose="05000000000000000000" pitchFamily="2" charset="2"/>
              </a:rPr>
              <a:t>EIC-DOE / IJCLAB-IN2P3 a</a:t>
            </a:r>
            <a:r>
              <a:rPr lang="fr-FR" sz="1600" b="1" dirty="0" smtClean="0">
                <a:latin typeface="+mn-lt"/>
              </a:rPr>
              <a:t>greement </a:t>
            </a:r>
            <a:r>
              <a:rPr lang="fr-FR" sz="1600" dirty="0" smtClean="0">
                <a:latin typeface="+mn-lt"/>
              </a:rPr>
              <a:t>on a new </a:t>
            </a:r>
            <a:r>
              <a:rPr lang="fr-FR" sz="1600" dirty="0" err="1" smtClean="0">
                <a:latin typeface="+mn-lt"/>
              </a:rPr>
              <a:t>proposal</a:t>
            </a:r>
            <a:r>
              <a:rPr lang="fr-FR" sz="1600" dirty="0" smtClean="0">
                <a:latin typeface="+mn-lt"/>
              </a:rPr>
              <a:t> to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supply</a:t>
            </a:r>
            <a:r>
              <a:rPr lang="fr-FR" sz="1600" dirty="0" smtClean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of the </a:t>
            </a:r>
            <a:r>
              <a:rPr lang="en-US" sz="1600" dirty="0" smtClean="0">
                <a:latin typeface="+mn-lt"/>
              </a:rPr>
              <a:t>3 (+1) cryomodules </a:t>
            </a:r>
            <a:r>
              <a:rPr lang="en-US" sz="1600" dirty="0">
                <a:latin typeface="+mn-lt"/>
              </a:rPr>
              <a:t>for the Rapid Cycling Synchrotron (RCS)</a:t>
            </a:r>
            <a:r>
              <a:rPr lang="fr-FR" sz="1600" dirty="0" smtClean="0">
                <a:latin typeface="+mn-lt"/>
              </a:rPr>
              <a:t> .</a:t>
            </a:r>
            <a:endParaRPr lang="fr-FR" sz="1600" dirty="0">
              <a:latin typeface="+mn-lt"/>
            </a:endParaRPr>
          </a:p>
          <a:p>
            <a:endParaRPr lang="fr-FR" sz="1600" b="1" dirty="0">
              <a:latin typeface="+mn-lt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2073501" y="1877616"/>
            <a:ext cx="6409229" cy="3008262"/>
            <a:chOff x="1895882" y="2973810"/>
            <a:chExt cx="6082794" cy="2792238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74020" y="2973810"/>
              <a:ext cx="5904656" cy="2741010"/>
            </a:xfrm>
            <a:prstGeom prst="rect">
              <a:avLst/>
            </a:prstGeom>
          </p:spPr>
        </p:pic>
        <p:sp>
          <p:nvSpPr>
            <p:cNvPr id="27" name="ZoneTexte 26"/>
            <p:cNvSpPr txBox="1"/>
            <p:nvPr/>
          </p:nvSpPr>
          <p:spPr>
            <a:xfrm>
              <a:off x="1895882" y="3121962"/>
              <a:ext cx="2904962" cy="27699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Agency FB" panose="020B0503020202020204" pitchFamily="34" charset="0"/>
                </a:rPr>
                <a:t>Slide </a:t>
              </a:r>
              <a:r>
                <a:rPr lang="fr-FR" sz="1200" dirty="0" err="1" smtClean="0">
                  <a:latin typeface="Agency FB" panose="020B0503020202020204" pitchFamily="34" charset="0"/>
                </a:rPr>
                <a:t>from</a:t>
              </a:r>
              <a:r>
                <a:rPr lang="fr-FR" sz="1200" dirty="0" smtClean="0">
                  <a:latin typeface="Agency FB" panose="020B0503020202020204" pitchFamily="34" charset="0"/>
                </a:rPr>
                <a:t> S. </a:t>
              </a:r>
              <a:r>
                <a:rPr lang="fr-FR" sz="1200" dirty="0" err="1" smtClean="0">
                  <a:latin typeface="Agency FB" panose="020B0503020202020204" pitchFamily="34" charset="0"/>
                </a:rPr>
                <a:t>Nagaitsev</a:t>
              </a:r>
              <a:r>
                <a:rPr lang="fr-FR" sz="1200" dirty="0" smtClean="0">
                  <a:latin typeface="Agency FB" panose="020B0503020202020204" pitchFamily="34" charset="0"/>
                </a:rPr>
                <a:t> – EIC </a:t>
              </a:r>
              <a:r>
                <a:rPr lang="fr-FR" sz="1200" dirty="0" err="1" smtClean="0">
                  <a:latin typeface="Agency FB" panose="020B0503020202020204" pitchFamily="34" charset="0"/>
                </a:rPr>
                <a:t>Advisory</a:t>
              </a:r>
              <a:r>
                <a:rPr lang="fr-FR" sz="1200" dirty="0" smtClean="0">
                  <a:latin typeface="Agency FB" panose="020B0503020202020204" pitchFamily="34" charset="0"/>
                </a:rPr>
                <a:t> </a:t>
              </a:r>
              <a:r>
                <a:rPr lang="fr-FR" sz="1200" dirty="0" err="1" smtClean="0">
                  <a:latin typeface="Agency FB" panose="020B0503020202020204" pitchFamily="34" charset="0"/>
                </a:rPr>
                <a:t>Board</a:t>
              </a:r>
              <a:r>
                <a:rPr lang="fr-FR" sz="1200" dirty="0" smtClean="0">
                  <a:latin typeface="Agency FB" panose="020B0503020202020204" pitchFamily="34" charset="0"/>
                </a:rPr>
                <a:t> (08/2024)</a:t>
              </a:r>
              <a:endParaRPr lang="fr-FR" sz="1200" dirty="0">
                <a:latin typeface="Agency FB" panose="020B0503020202020204" pitchFamily="34" charset="0"/>
              </a:endParaRPr>
            </a:p>
          </p:txBody>
        </p:sp>
        <p:sp>
          <p:nvSpPr>
            <p:cNvPr id="29" name="Ellipse 28"/>
            <p:cNvSpPr/>
            <p:nvPr/>
          </p:nvSpPr>
          <p:spPr>
            <a:xfrm>
              <a:off x="4558296" y="5261992"/>
              <a:ext cx="1764195" cy="50405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953867" y="4735702"/>
              <a:ext cx="984249" cy="238258"/>
            </a:xfrm>
            <a:prstGeom prst="rect">
              <a:avLst/>
            </a:prstGeom>
            <a:noFill/>
            <a:ln w="28575">
              <a:solidFill>
                <a:srgbClr val="4564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1957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Proposal</a:t>
            </a:r>
            <a:r>
              <a:rPr lang="fr-FR" dirty="0" smtClean="0"/>
              <a:t> </a:t>
            </a:r>
            <a:r>
              <a:rPr lang="fr-FR" dirty="0" err="1" smtClean="0"/>
              <a:t>outline</a:t>
            </a:r>
            <a:endParaRPr lang="fr-FR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idx="4294967295"/>
          </p:nvPr>
        </p:nvSpPr>
        <p:spPr>
          <a:xfrm>
            <a:off x="185487" y="871128"/>
            <a:ext cx="7635279" cy="2376264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fr-FR" sz="3300" b="1" dirty="0" err="1" smtClean="0">
                <a:solidFill>
                  <a:srgbClr val="FF6700"/>
                </a:solidFill>
              </a:rPr>
              <a:t>Assumptions</a:t>
            </a:r>
            <a:endParaRPr lang="fr-FR" sz="3300" b="1" dirty="0" smtClean="0">
              <a:solidFill>
                <a:srgbClr val="FF6700"/>
              </a:solidFill>
            </a:endParaRPr>
          </a:p>
          <a:p>
            <a:r>
              <a:rPr lang="en-US" sz="2900" dirty="0"/>
              <a:t>The </a:t>
            </a:r>
            <a:r>
              <a:rPr lang="en-US" sz="2900" dirty="0" smtClean="0"/>
              <a:t>overall design </a:t>
            </a:r>
            <a:r>
              <a:rPr lang="en-US" sz="2900" dirty="0"/>
              <a:t>baseline is the EIC CDR cryomodule</a:t>
            </a:r>
            <a:r>
              <a:rPr lang="en-US" sz="2900" dirty="0" smtClean="0"/>
              <a:t>.</a:t>
            </a:r>
          </a:p>
          <a:p>
            <a:r>
              <a:rPr lang="en-US" sz="2900" dirty="0" smtClean="0"/>
              <a:t>The </a:t>
            </a:r>
            <a:r>
              <a:rPr lang="en-US" sz="2900" dirty="0"/>
              <a:t>designs of the cavities, power couplers, HOMs, frequency tuning </a:t>
            </a:r>
            <a:r>
              <a:rPr lang="en-US" sz="2900" dirty="0" smtClean="0"/>
              <a:t>systems and </a:t>
            </a:r>
            <a:r>
              <a:rPr lang="en-US" sz="2900" dirty="0"/>
              <a:t>beam </a:t>
            </a:r>
            <a:r>
              <a:rPr lang="en-US" sz="2900" dirty="0" smtClean="0"/>
              <a:t>absorbers </a:t>
            </a:r>
            <a:r>
              <a:rPr lang="en-US" sz="2900" dirty="0"/>
              <a:t>(=critical components)</a:t>
            </a:r>
            <a:r>
              <a:rPr lang="en-US" sz="2900" dirty="0" smtClean="0"/>
              <a:t> </a:t>
            </a:r>
            <a:r>
              <a:rPr lang="en-US" sz="2900" dirty="0"/>
              <a:t>are </a:t>
            </a:r>
            <a:r>
              <a:rPr lang="en-US" sz="2900" dirty="0" smtClean="0"/>
              <a:t>on duty by EIC/JLAB (but </a:t>
            </a:r>
            <a:r>
              <a:rPr lang="en-US" sz="2900" dirty="0"/>
              <a:t>IJCLAB </a:t>
            </a:r>
            <a:r>
              <a:rPr lang="en-US" sz="2900" dirty="0" smtClean="0"/>
              <a:t>will participate).</a:t>
            </a:r>
          </a:p>
          <a:p>
            <a:r>
              <a:rPr lang="en-US" sz="2900" dirty="0" smtClean="0"/>
              <a:t>The </a:t>
            </a:r>
            <a:r>
              <a:rPr lang="en-US" sz="2900" dirty="0"/>
              <a:t>RF source(s) used for power coupler conditioning and final cryomodule testing are supplied by </a:t>
            </a:r>
            <a:r>
              <a:rPr lang="en-US" sz="2900" dirty="0" smtClean="0"/>
              <a:t>EIC.</a:t>
            </a:r>
          </a:p>
          <a:p>
            <a:r>
              <a:rPr lang="en-US" sz="2900" dirty="0" smtClean="0"/>
              <a:t>Costs </a:t>
            </a:r>
            <a:r>
              <a:rPr lang="en-US" sz="2900" dirty="0"/>
              <a:t>are estimated on the basis of the 2015 costs of the Spoke and </a:t>
            </a:r>
            <a:r>
              <a:rPr lang="en-US" sz="2900" dirty="0" err="1"/>
              <a:t>Elliptique</a:t>
            </a:r>
            <a:r>
              <a:rPr lang="en-US" sz="2900" dirty="0"/>
              <a:t> ESS prototypes, with a factor of x1.5 (excluding cavity costs, which have a factor of x2</a:t>
            </a:r>
            <a:r>
              <a:rPr lang="en-US" sz="2900" dirty="0" smtClean="0"/>
              <a:t>).</a:t>
            </a:r>
          </a:p>
          <a:p>
            <a:r>
              <a:rPr lang="en-US" sz="2900" dirty="0" smtClean="0"/>
              <a:t>RH </a:t>
            </a:r>
            <a:r>
              <a:rPr lang="en-US" sz="2900" dirty="0"/>
              <a:t>CNRS: </a:t>
            </a:r>
            <a:r>
              <a:rPr lang="en-US" sz="2900" dirty="0" smtClean="0"/>
              <a:t>need of non permanent staff ~40%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766" y="666416"/>
            <a:ext cx="2910126" cy="189357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9046" y="2993286"/>
            <a:ext cx="2976085" cy="219404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ZoneTexte 13"/>
          <p:cNvSpPr txBox="1"/>
          <p:nvPr/>
        </p:nvSpPr>
        <p:spPr>
          <a:xfrm>
            <a:off x="9300692" y="2457012"/>
            <a:ext cx="1430200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200" dirty="0" err="1">
                <a:latin typeface="Agency FB" panose="020B0503020202020204" pitchFamily="34" charset="0"/>
              </a:rPr>
              <a:t>R.Rimmer</a:t>
            </a:r>
            <a:r>
              <a:rPr lang="fr-FR" sz="1200" dirty="0">
                <a:latin typeface="Agency FB" panose="020B0503020202020204" pitchFamily="34" charset="0"/>
              </a:rPr>
              <a:t> FCC </a:t>
            </a:r>
            <a:r>
              <a:rPr lang="fr-FR" sz="1200" dirty="0" err="1">
                <a:latin typeface="Agency FB" panose="020B0503020202020204" pitchFamily="34" charset="0"/>
              </a:rPr>
              <a:t>week</a:t>
            </a:r>
            <a:r>
              <a:rPr lang="fr-FR" sz="1200" dirty="0">
                <a:latin typeface="Agency FB" panose="020B0503020202020204" pitchFamily="34" charset="0"/>
              </a:rPr>
              <a:t> 2020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8159407" y="5258375"/>
            <a:ext cx="257148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err="1">
                <a:latin typeface="Agency FB" panose="020B0503020202020204" pitchFamily="34" charset="0"/>
              </a:rPr>
              <a:t>R.Rimmer</a:t>
            </a:r>
            <a:r>
              <a:rPr lang="fr-FR" sz="1200" dirty="0">
                <a:latin typeface="Agency FB" panose="020B0503020202020204" pitchFamily="34" charset="0"/>
              </a:rPr>
              <a:t> </a:t>
            </a:r>
            <a:r>
              <a:rPr lang="en-US" sz="1200" dirty="0">
                <a:latin typeface="Agency FB" panose="020B0503020202020204" pitchFamily="34" charset="0"/>
              </a:rPr>
              <a:t>65th ICFA Adv. Beam </a:t>
            </a:r>
            <a:r>
              <a:rPr lang="en-US" sz="1200" dirty="0" err="1">
                <a:latin typeface="Agency FB" panose="020B0503020202020204" pitchFamily="34" charset="0"/>
              </a:rPr>
              <a:t>Dyn</a:t>
            </a:r>
            <a:r>
              <a:rPr lang="en-US" sz="1200" dirty="0">
                <a:latin typeface="Agency FB" panose="020B0503020202020204" pitchFamily="34" charset="0"/>
              </a:rPr>
              <a:t>. Workshop High Luminosity Circular e⁺ e⁻ Colliders</a:t>
            </a:r>
            <a:endParaRPr lang="fr-FR" sz="1200" dirty="0">
              <a:latin typeface="Agency FB" panose="020B0503020202020204" pitchFamily="34" charset="0"/>
            </a:endParaRPr>
          </a:p>
        </p:txBody>
      </p:sp>
      <p:sp>
        <p:nvSpPr>
          <p:cNvPr id="1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 smtClean="0">
                <a:latin typeface="+mn-lt"/>
              </a:rPr>
              <a:t>EIC France </a:t>
            </a:r>
            <a:r>
              <a:rPr lang="fr-FR" dirty="0" smtClean="0">
                <a:latin typeface="+mn-lt"/>
              </a:rPr>
              <a:t>- </a:t>
            </a:r>
            <a:r>
              <a:rPr lang="fr-FR" dirty="0" smtClean="0">
                <a:latin typeface="+mn-lt"/>
              </a:rPr>
              <a:t>11/10/2024</a:t>
            </a:r>
            <a:endParaRPr lang="fr-FR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1699" y="3361654"/>
            <a:ext cx="737291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1800" b="1" dirty="0">
                <a:solidFill>
                  <a:srgbClr val="FF6700"/>
                </a:solidFill>
                <a:latin typeface="+mn-lt"/>
                <a:sym typeface="Wingdings" panose="05000000000000000000" pitchFamily="2" charset="2"/>
              </a:rPr>
              <a:t>IN2P3/IJCLAB </a:t>
            </a:r>
            <a:r>
              <a:rPr lang="fr-FR" sz="1800" b="1" dirty="0" err="1">
                <a:solidFill>
                  <a:srgbClr val="FF6700"/>
                </a:solidFill>
                <a:latin typeface="+mn-lt"/>
                <a:sym typeface="Wingdings" panose="05000000000000000000" pitchFamily="2" charset="2"/>
              </a:rPr>
              <a:t>commitments</a:t>
            </a:r>
            <a:endParaRPr lang="fr-FR" sz="1800" b="1" dirty="0">
              <a:solidFill>
                <a:srgbClr val="FF6700"/>
              </a:solidFill>
              <a:latin typeface="+mn-lt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+mn-lt"/>
                <a:sym typeface="Wingdings" panose="05000000000000000000" pitchFamily="2" charset="2"/>
              </a:rPr>
              <a:t>Participation to the CM design</a:t>
            </a:r>
            <a:r>
              <a:rPr lang="en-US" sz="1600" dirty="0">
                <a:latin typeface="+mn-lt"/>
                <a:sym typeface="Wingdings" panose="05000000000000000000" pitchFamily="2" charset="2"/>
              </a:rPr>
              <a:t>. </a:t>
            </a:r>
            <a:r>
              <a:rPr lang="en-US" sz="1600" b="1" dirty="0">
                <a:latin typeface="+mn-lt"/>
                <a:sym typeface="Wingdings" panose="05000000000000000000" pitchFamily="2" charset="2"/>
              </a:rPr>
              <a:t>Design of all tooling </a:t>
            </a:r>
            <a:r>
              <a:rPr lang="en-US" sz="1600" dirty="0">
                <a:latin typeface="+mn-lt"/>
                <a:sym typeface="Wingdings" panose="05000000000000000000" pitchFamily="2" charset="2"/>
              </a:rPr>
              <a:t>required for the preparation, assembly and testing of the components.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+mn-lt"/>
                <a:sym typeface="Wingdings" panose="05000000000000000000" pitchFamily="2" charset="2"/>
              </a:rPr>
              <a:t>Purchase</a:t>
            </a:r>
            <a:r>
              <a:rPr lang="en-US" sz="1600" dirty="0">
                <a:latin typeface="+mn-lt"/>
                <a:sym typeface="Wingdings" panose="05000000000000000000" pitchFamily="2" charset="2"/>
              </a:rPr>
              <a:t> of all components and their </a:t>
            </a:r>
            <a:r>
              <a:rPr lang="en-US" sz="1600" b="1" dirty="0">
                <a:latin typeface="+mn-lt"/>
                <a:sym typeface="Wingdings" panose="05000000000000000000" pitchFamily="2" charset="2"/>
              </a:rPr>
              <a:t>follow-up</a:t>
            </a:r>
            <a:r>
              <a:rPr lang="en-US" sz="1600" dirty="0">
                <a:latin typeface="+mn-lt"/>
                <a:sym typeface="Wingdings" panose="05000000000000000000" pitchFamily="2" charset="2"/>
              </a:rPr>
              <a:t>. Implementation and monitoring of </a:t>
            </a:r>
            <a:r>
              <a:rPr lang="en-US" sz="1600" b="1" dirty="0">
                <a:latin typeface="+mn-lt"/>
                <a:sym typeface="Wingdings" panose="05000000000000000000" pitchFamily="2" charset="2"/>
              </a:rPr>
              <a:t>quality </a:t>
            </a:r>
            <a:r>
              <a:rPr lang="en-US" sz="1600" b="1" dirty="0" smtClean="0">
                <a:latin typeface="+mn-lt"/>
                <a:sym typeface="Wingdings" panose="05000000000000000000" pitchFamily="2" charset="2"/>
              </a:rPr>
              <a:t>assurance.</a:t>
            </a:r>
            <a:endParaRPr lang="en-US" sz="1600" b="1" dirty="0">
              <a:latin typeface="+mn-lt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+mn-lt"/>
                <a:sym typeface="Wingdings" panose="05000000000000000000" pitchFamily="2" charset="2"/>
              </a:rPr>
              <a:t>Qualification </a:t>
            </a:r>
            <a:r>
              <a:rPr lang="en-US" sz="1600" dirty="0">
                <a:latin typeface="+mn-lt"/>
                <a:sym typeface="Wingdings" panose="05000000000000000000" pitchFamily="2" charset="2"/>
              </a:rPr>
              <a:t>of the critical components (cavities, couplers, tuning systems).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+mn-lt"/>
                <a:sym typeface="Wingdings" panose="05000000000000000000" pitchFamily="2" charset="2"/>
              </a:rPr>
              <a:t>Assembly</a:t>
            </a:r>
            <a:r>
              <a:rPr lang="en-US" sz="1600" dirty="0">
                <a:latin typeface="+mn-lt"/>
                <a:sym typeface="Wingdings" panose="05000000000000000000" pitchFamily="2" charset="2"/>
              </a:rPr>
              <a:t> of the cryomodules (clean room + cryostating).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+mn-lt"/>
                <a:sym typeface="Wingdings" panose="05000000000000000000" pitchFamily="2" charset="2"/>
              </a:rPr>
              <a:t>Final test </a:t>
            </a:r>
            <a:r>
              <a:rPr lang="en-US" sz="1600" dirty="0">
                <a:latin typeface="+mn-lt"/>
                <a:sym typeface="Wingdings" panose="05000000000000000000" pitchFamily="2" charset="2"/>
              </a:rPr>
              <a:t>of the cryomodules.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+mn-lt"/>
                <a:sym typeface="Wingdings" panose="05000000000000000000" pitchFamily="2" charset="2"/>
              </a:rPr>
              <a:t>Delivery </a:t>
            </a:r>
            <a:r>
              <a:rPr lang="en-US" sz="1600" dirty="0">
                <a:latin typeface="+mn-lt"/>
                <a:sym typeface="Wingdings" panose="05000000000000000000" pitchFamily="2" charset="2"/>
              </a:rPr>
              <a:t>to BNL</a:t>
            </a:r>
            <a:endParaRPr lang="fr-F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351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Planning</a:t>
            </a:r>
            <a:endParaRPr lang="fr-FR" dirty="0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 smtClean="0">
                <a:latin typeface="+mn-lt"/>
              </a:rPr>
              <a:t>EIC France </a:t>
            </a:r>
            <a:r>
              <a:rPr lang="fr-FR" dirty="0" smtClean="0">
                <a:latin typeface="+mn-lt"/>
              </a:rPr>
              <a:t>- </a:t>
            </a:r>
            <a:r>
              <a:rPr lang="fr-FR" dirty="0" smtClean="0">
                <a:latin typeface="+mn-lt"/>
              </a:rPr>
              <a:t>11/10/2024</a:t>
            </a:r>
            <a:endParaRPr lang="fr-FR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5827" y="1227230"/>
            <a:ext cx="9793088" cy="3876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duration of </a:t>
            </a:r>
            <a:r>
              <a:rPr lang="en-GB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in-kind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contribution has been estimated 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</a:t>
            </a:r>
            <a:r>
              <a:rPr lang="en-GB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5,5 years, i.e. 66 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months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(from January 2026 to </a:t>
            </a:r>
            <a:r>
              <a:rPr lang="en-GB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mid-2031) assuming the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 of the contribution </a:t>
            </a:r>
            <a:r>
              <a:rPr lang="en-GB" sz="18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en-GB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January 2026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the 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CD-3 decision</a:t>
            </a:r>
            <a:r>
              <a:rPr lang="en-GB"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scheduled end of </a:t>
            </a:r>
            <a:r>
              <a:rPr lang="en-GB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2025.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Image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787" y="2381672"/>
            <a:ext cx="5593889" cy="287581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Zone de texte 2"/>
          <p:cNvSpPr txBox="1"/>
          <p:nvPr/>
        </p:nvSpPr>
        <p:spPr>
          <a:xfrm>
            <a:off x="3750795" y="5201403"/>
            <a:ext cx="2767129" cy="2847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200" dirty="0" err="1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J.Yeck</a:t>
            </a:r>
            <a:r>
              <a:rPr lang="en-GB" sz="1200" dirty="0">
                <a:effectLst/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EIC Advisory Board Meeting, August 2024)</a:t>
            </a:r>
            <a:endParaRPr lang="fr-FR" sz="2400" dirty="0">
              <a:effectLst/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69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Organisation and </a:t>
            </a:r>
            <a:r>
              <a:rPr lang="fr-FR" dirty="0" err="1" smtClean="0"/>
              <a:t>Timeline</a:t>
            </a:r>
            <a:endParaRPr lang="fr-FR" dirty="0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 smtClean="0">
                <a:latin typeface="+mn-lt"/>
              </a:rPr>
              <a:t>EIC France </a:t>
            </a:r>
            <a:r>
              <a:rPr lang="fr-FR" dirty="0" smtClean="0">
                <a:latin typeface="+mn-lt"/>
              </a:rPr>
              <a:t>- </a:t>
            </a:r>
            <a:r>
              <a:rPr lang="fr-FR" dirty="0" smtClean="0">
                <a:latin typeface="+mn-lt"/>
              </a:rPr>
              <a:t>11/10/2024</a:t>
            </a:r>
            <a:endParaRPr lang="fr-FR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02110" y="689448"/>
            <a:ext cx="698477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project has been divided in 4 main Work Packages. </a:t>
            </a:r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059" y="1094367"/>
            <a:ext cx="6192688" cy="85896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75210" y="4420288"/>
            <a:ext cx="10380120" cy="124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present planning has been established without taking into account any constraints from EIC and does not include contingencies</a:t>
            </a:r>
            <a:r>
              <a:rPr lang="en-GB" sz="1400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i="1" dirty="0">
                <a:latin typeface="+mn-lt"/>
              </a:rPr>
              <a:t>No risk analysis has been conducted so far but 2 risks have been identified since the beginning: the time and human resources required for the procurement phase and possible difficulties in recruiting non-permanent staff</a:t>
            </a:r>
            <a:r>
              <a:rPr lang="en-GB" sz="1400" i="1" dirty="0" smtClean="0">
                <a:latin typeface="+mn-lt"/>
              </a:rPr>
              <a:t>.</a:t>
            </a:r>
            <a:endParaRPr lang="fr-FR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It reflects the present IN2P3/IJCLAB capabilities to fulfil the contribution.</a:t>
            </a:r>
            <a:endParaRPr lang="fr-FR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4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balance between permanent/non-permanent staff is estimated 60%/40%. Permanent staff is not yet allocated to the </a:t>
            </a:r>
            <a:r>
              <a:rPr lang="en-GB" sz="1400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project.</a:t>
            </a:r>
            <a:endParaRPr lang="fr-FR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34" y="2045743"/>
            <a:ext cx="9649072" cy="22821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53939" y="2957736"/>
            <a:ext cx="3960440" cy="216024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353939" y="3534792"/>
            <a:ext cx="6912768" cy="216024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42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596" y="2453680"/>
            <a:ext cx="5444391" cy="2816433"/>
          </a:xfrm>
          <a:prstGeom prst="rect">
            <a:avLst/>
          </a:prstGeom>
          <a:noFill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Supratech </a:t>
            </a:r>
            <a:r>
              <a:rPr lang="fr-FR" dirty="0" err="1" smtClean="0"/>
              <a:t>platform</a:t>
            </a:r>
            <a:r>
              <a:rPr lang="fr-FR" dirty="0" smtClean="0"/>
              <a:t> upgrades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-4476" y="1756689"/>
            <a:ext cx="5438376" cy="396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FF6700"/>
                </a:solidFill>
                <a:latin typeface="Calibri" panose="020F0502020204030204"/>
                <a:cs typeface="+mn-cs"/>
              </a:rPr>
              <a:t>2 important phases:</a:t>
            </a:r>
          </a:p>
          <a:p>
            <a:pPr marL="285750" indent="-28575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800" b="1" i="1" dirty="0" smtClean="0">
                <a:latin typeface="Calibri" panose="020F0502020204030204"/>
                <a:cs typeface="+mn-cs"/>
              </a:rPr>
              <a:t> WP1. 1-year (2 FTEs) studies </a:t>
            </a:r>
            <a:r>
              <a:rPr lang="en-US" sz="1800" b="1" i="1" dirty="0">
                <a:latin typeface="Calibri" panose="020F0502020204030204"/>
                <a:cs typeface="+mn-cs"/>
              </a:rPr>
              <a:t>to </a:t>
            </a:r>
            <a:r>
              <a:rPr lang="en-US" sz="1800" b="1" i="1" dirty="0" smtClean="0">
                <a:latin typeface="Calibri" panose="020F0502020204030204"/>
                <a:cs typeface="+mn-cs"/>
              </a:rPr>
              <a:t>adapt/upgrade some of the Supratech equipment </a:t>
            </a:r>
            <a:r>
              <a:rPr lang="en-US" sz="1800" dirty="0" smtClean="0">
                <a:latin typeface="Calibri" panose="020F0502020204030204"/>
                <a:cs typeface="+mn-cs"/>
              </a:rPr>
              <a:t>needed for the preparation of the critical components and their test:</a:t>
            </a:r>
          </a:p>
          <a:p>
            <a:pPr marL="787400" lvl="1" indent="-28575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/>
                <a:cs typeface="+mn-cs"/>
              </a:rPr>
              <a:t>finalize the installation and commissioning of the new vertical cryostat, </a:t>
            </a:r>
          </a:p>
          <a:p>
            <a:pPr marL="787400" lvl="1" indent="-28575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/>
                <a:cs typeface="+mn-cs"/>
              </a:rPr>
              <a:t>new </a:t>
            </a:r>
            <a:r>
              <a:rPr lang="en-US" sz="1600" dirty="0" err="1" smtClean="0">
                <a:latin typeface="Calibri" panose="020F0502020204030204"/>
                <a:cs typeface="+mn-cs"/>
              </a:rPr>
              <a:t>cryo</a:t>
            </a:r>
            <a:r>
              <a:rPr lang="en-US" sz="1600" dirty="0" smtClean="0">
                <a:latin typeface="Calibri" panose="020F0502020204030204"/>
                <a:cs typeface="+mn-cs"/>
              </a:rPr>
              <a:t>-distribution line for the cryomodule test</a:t>
            </a:r>
          </a:p>
          <a:p>
            <a:pPr marL="787400" lvl="1" indent="-28575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/>
                <a:cs typeface="+mn-cs"/>
              </a:rPr>
              <a:t>new cryostat for tuning systems.</a:t>
            </a:r>
            <a:r>
              <a:rPr lang="fr-FR" sz="1600" dirty="0" smtClean="0">
                <a:latin typeface="Calibri" panose="020F0502020204030204"/>
                <a:cs typeface="+mn-cs"/>
              </a:rPr>
              <a:t> </a:t>
            </a:r>
          </a:p>
          <a:p>
            <a:pPr marL="787400" lvl="1" indent="-28575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/>
                <a:cs typeface="+mn-cs"/>
              </a:rPr>
              <a:t>n</a:t>
            </a:r>
            <a:r>
              <a:rPr lang="fr-FR" sz="1600" dirty="0" smtClean="0">
                <a:latin typeface="Calibri" panose="020F0502020204030204"/>
                <a:cs typeface="+mn-cs"/>
              </a:rPr>
              <a:t>ew RF </a:t>
            </a:r>
            <a:r>
              <a:rPr lang="fr-FR" sz="1600" dirty="0">
                <a:latin typeface="Calibri" panose="020F0502020204030204"/>
                <a:cs typeface="+mn-cs"/>
              </a:rPr>
              <a:t>coupler </a:t>
            </a:r>
            <a:r>
              <a:rPr lang="fr-FR" sz="1600" dirty="0" err="1" smtClean="0">
                <a:latin typeface="Calibri" panose="020F0502020204030204"/>
                <a:cs typeface="+mn-cs"/>
              </a:rPr>
              <a:t>conditioning</a:t>
            </a:r>
            <a:r>
              <a:rPr lang="fr-FR" sz="1600" dirty="0" smtClean="0">
                <a:latin typeface="Calibri" panose="020F0502020204030204"/>
                <a:cs typeface="+mn-cs"/>
              </a:rPr>
              <a:t> test </a:t>
            </a:r>
            <a:r>
              <a:rPr lang="fr-FR" sz="1600" dirty="0" err="1" smtClean="0">
                <a:latin typeface="Calibri" panose="020F0502020204030204"/>
                <a:cs typeface="+mn-cs"/>
              </a:rPr>
              <a:t>bench</a:t>
            </a:r>
            <a:endParaRPr lang="fr-FR" sz="1600" dirty="0" smtClean="0">
              <a:latin typeface="Calibri" panose="020F0502020204030204"/>
              <a:cs typeface="+mn-cs"/>
            </a:endParaRPr>
          </a:p>
          <a:p>
            <a:pPr marL="285750" indent="-28575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800" b="1" i="1" dirty="0">
                <a:latin typeface="Calibri" panose="020F0502020204030204"/>
              </a:rPr>
              <a:t> </a:t>
            </a:r>
            <a:r>
              <a:rPr lang="en-US" sz="1800" b="1" i="1" dirty="0" smtClean="0">
                <a:latin typeface="Calibri" panose="020F0502020204030204"/>
              </a:rPr>
              <a:t>WP3. 1-year (3 FTEs) to modify/upgrade the Supratech equipment and prepare the sites for assembly and testing </a:t>
            </a:r>
            <a:r>
              <a:rPr lang="en-US" sz="1800" dirty="0" smtClean="0">
                <a:latin typeface="Calibri" panose="020F0502020204030204"/>
              </a:rPr>
              <a:t>(incl. </a:t>
            </a:r>
            <a:r>
              <a:rPr lang="en-GB" sz="1800" dirty="0" smtClean="0">
                <a:latin typeface="+mn-lt"/>
              </a:rPr>
              <a:t>C&amp;C/instrumentation</a:t>
            </a:r>
            <a:r>
              <a:rPr lang="en-GB" sz="1800" dirty="0">
                <a:latin typeface="+mn-lt"/>
              </a:rPr>
              <a:t>, cryogenics and RF </a:t>
            </a:r>
            <a:r>
              <a:rPr lang="en-GB" sz="1800" dirty="0" smtClean="0">
                <a:latin typeface="+mn-lt"/>
              </a:rPr>
              <a:t>equipment</a:t>
            </a:r>
            <a:endParaRPr lang="en-US" sz="1600" dirty="0">
              <a:latin typeface="+mn-lt"/>
            </a:endParaRP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 smtClean="0">
                <a:latin typeface="+mn-lt"/>
              </a:rPr>
              <a:t>EIC France </a:t>
            </a:r>
            <a:r>
              <a:rPr lang="fr-FR" dirty="0" smtClean="0">
                <a:latin typeface="+mn-lt"/>
              </a:rPr>
              <a:t>- </a:t>
            </a:r>
            <a:r>
              <a:rPr lang="fr-FR" dirty="0" smtClean="0">
                <a:latin typeface="+mn-lt"/>
              </a:rPr>
              <a:t>11/10/2024</a:t>
            </a:r>
            <a:endParaRPr lang="fr-FR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78633" y="2528371"/>
            <a:ext cx="470535" cy="4705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5417625" y="3861896"/>
            <a:ext cx="381635" cy="28638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8225518" y="2453680"/>
            <a:ext cx="729615" cy="1562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0271062" y="3321484"/>
            <a:ext cx="490855" cy="24236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6594545" y="4427948"/>
            <a:ext cx="927735" cy="1905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9657969" y="4375408"/>
            <a:ext cx="858520" cy="1905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-213107" y="1296049"/>
            <a:ext cx="11089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b="1" dirty="0">
                <a:latin typeface="Calibri" panose="020F0502020204030204"/>
                <a:sym typeface="Wingdings" panose="05000000000000000000" pitchFamily="2" charset="2"/>
              </a:rPr>
              <a:t> The Supratech platform is a great asset for this in-kind </a:t>
            </a:r>
            <a:r>
              <a:rPr lang="en-US" b="1" dirty="0" smtClean="0">
                <a:latin typeface="Calibri" panose="020F0502020204030204"/>
                <a:sym typeface="Wingdings" panose="05000000000000000000" pitchFamily="2" charset="2"/>
              </a:rPr>
              <a:t>contribution </a:t>
            </a:r>
            <a:r>
              <a:rPr lang="en-US" b="1" dirty="0">
                <a:latin typeface="Calibri" panose="020F0502020204030204"/>
                <a:sym typeface="Wingdings" panose="05000000000000000000" pitchFamily="2" charset="2"/>
              </a:rPr>
              <a:t>but needs to be improved</a:t>
            </a:r>
            <a:endParaRPr lang="en-US" b="1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5531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 IJCLab 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21196</TotalTime>
  <Words>1317</Words>
  <Application>Microsoft Office PowerPoint</Application>
  <PresentationFormat>Personnalisé</PresentationFormat>
  <Paragraphs>150</Paragraphs>
  <Slides>12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1" baseType="lpstr">
      <vt:lpstr>宋体</vt:lpstr>
      <vt:lpstr>Agency FB</vt:lpstr>
      <vt:lpstr>Arial</vt:lpstr>
      <vt:lpstr>Calibri</vt:lpstr>
      <vt:lpstr>Calibri Light</vt:lpstr>
      <vt:lpstr>Symbol</vt:lpstr>
      <vt:lpstr>Times New Roman</vt:lpstr>
      <vt:lpstr>Wingdings</vt:lpstr>
      <vt:lpstr>Masque IJCLab standard</vt:lpstr>
      <vt:lpstr>  CNRS/IN2P3/IJCLAB in-kind contribution to EIC accelerator  Supply of the cryomodules for the Rapid Cycling Synchrotron (RCS).</vt:lpstr>
      <vt:lpstr>EIC accelerator complex</vt:lpstr>
      <vt:lpstr>SRF cryomodules for the EIC accelerators</vt:lpstr>
      <vt:lpstr>Background and first proposal</vt:lpstr>
      <vt:lpstr>From the ERL cooler to the RCS...</vt:lpstr>
      <vt:lpstr>Proposal outline</vt:lpstr>
      <vt:lpstr>Planning</vt:lpstr>
      <vt:lpstr>Organisation and Timeline</vt:lpstr>
      <vt:lpstr>Supratech platform upgrades</vt:lpstr>
      <vt:lpstr>About €...</vt:lpstr>
      <vt:lpstr>Status of today</vt:lpstr>
      <vt:lpstr>Merci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OLRY Guillaume</cp:lastModifiedBy>
  <cp:revision>1713</cp:revision>
  <dcterms:created xsi:type="dcterms:W3CDTF">2011-03-09T16:37:49Z</dcterms:created>
  <dcterms:modified xsi:type="dcterms:W3CDTF">2024-10-10T21:39:43Z</dcterms:modified>
</cp:coreProperties>
</file>