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88950"/>
  <p:notesSz cx="6858000" cy="9144000"/>
  <p:embeddedFontLst>
    <p:embeddedFont>
      <p:font typeface="Raleway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Average"/>
      <p:regular r:id="rId57"/>
    </p:embeddedFont>
    <p:embeddedFont>
      <p:font typeface="Lato Black"/>
      <p:bold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-italic.fntdata"/><Relationship Id="rId50" Type="http://schemas.openxmlformats.org/officeDocument/2006/relationships/font" Target="fonts/Raleway-bold.fntdata"/><Relationship Id="rId53" Type="http://schemas.openxmlformats.org/officeDocument/2006/relationships/font" Target="fonts/Lato-regular.fntdata"/><Relationship Id="rId52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55" Type="http://schemas.openxmlformats.org/officeDocument/2006/relationships/font" Target="fonts/Lato-italic.fntdata"/><Relationship Id="rId10" Type="http://schemas.openxmlformats.org/officeDocument/2006/relationships/slide" Target="slides/slide5.xml"/><Relationship Id="rId54" Type="http://schemas.openxmlformats.org/officeDocument/2006/relationships/font" Target="fonts/Lato-bold.fntdata"/><Relationship Id="rId13" Type="http://schemas.openxmlformats.org/officeDocument/2006/relationships/slide" Target="slides/slide8.xml"/><Relationship Id="rId57" Type="http://schemas.openxmlformats.org/officeDocument/2006/relationships/font" Target="fonts/Average-regular.fntdata"/><Relationship Id="rId12" Type="http://schemas.openxmlformats.org/officeDocument/2006/relationships/slide" Target="slides/slide7.xml"/><Relationship Id="rId56" Type="http://schemas.openxmlformats.org/officeDocument/2006/relationships/font" Target="fonts/Lato-boldItalic.fntdata"/><Relationship Id="rId15" Type="http://schemas.openxmlformats.org/officeDocument/2006/relationships/slide" Target="slides/slide10.xml"/><Relationship Id="rId59" Type="http://schemas.openxmlformats.org/officeDocument/2006/relationships/font" Target="fonts/LatoBlack-boldItalic.fntdata"/><Relationship Id="rId14" Type="http://schemas.openxmlformats.org/officeDocument/2006/relationships/slide" Target="slides/slide9.xml"/><Relationship Id="rId58" Type="http://schemas.openxmlformats.org/officeDocument/2006/relationships/font" Target="fonts/LatoBlack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955995501_0_147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0955995501_0_1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89b47fc7e_0_2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089b47fc7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0955995501_0_159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0955995501_0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955995501_0_161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0955995501_0_1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955995501_0_173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095599550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955995501_0_166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955995501_0_1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955995501_0_163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955995501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955995501_0_168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955995501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955995501_0_171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955995501_0_1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0955995501_0_173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0955995501_0_1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89b47fc7e_0_17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89b47fc7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86e94f319_0_2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86e94f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09c0ecf357_0_2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09c0ecf35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955995501_0_176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955995501_0_1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0955995501_0_1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09559955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0955995501_0_152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0955995501_0_1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09f83ff939_0_1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09f83ff93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0955995501_0_77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0955995501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0955995501_0_33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095599550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3086e94f319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3086e94f3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0955995501_0_49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30955995501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955995501_0_33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9559955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c969b3ddd4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2c969b3dd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0955995501_0_163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0955995501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c81d0e944c_0_8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2c81d0e944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09f83ff939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09f83ff9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3089b47fc7e_0_4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3089b47fc7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30955995501_0_1453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30955995501_0_1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0955995501_0_149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0955995501_0_1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30955995501_0_146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30955995501_0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3089b47fc7e_0_5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3089b47fc7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0955995501_0_123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30955995501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8f659961a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8f6599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30955995501_0_125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30955995501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30955995501_0_128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30955995501_0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0955995501_0_132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0955995501_0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3086e94f319_0_1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3086e94f3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55995501_0_6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95599550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955995501_0_12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95599550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955995501_0_9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95599550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9c0ecf357_0_1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9c0ecf3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955995501_0_147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955995501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89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972357" y="1763267"/>
            <a:ext cx="10248300" cy="2219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72593" y="4230533"/>
            <a:ext cx="10248300" cy="721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6914" y="5558926"/>
            <a:ext cx="99410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972357" y="978600"/>
            <a:ext cx="10248600" cy="1659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972357" y="3030517"/>
            <a:ext cx="10248600" cy="2107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Physic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>
            <a:lvl1pPr lvl="0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80000"/>
              </a:lnSpc>
              <a:buSzPts val="1018"/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1731752" y="6528816"/>
            <a:ext cx="52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/ 14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777964" y="6528825"/>
            <a:ext cx="279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Dylan Neff - EIC France 2024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0" y="6537900"/>
            <a:ext cx="1650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10</a:t>
            </a: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/10/2024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>
            <a:off x="0" y="6592100"/>
            <a:ext cx="1218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3"/>
          <p:cNvSpPr/>
          <p:nvPr/>
        </p:nvSpPr>
        <p:spPr>
          <a:xfrm>
            <a:off x="53750" y="850399"/>
            <a:ext cx="7391400" cy="26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hysics">
  <p:cSld name="TITLE_AND_TWO_COLUMNS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73746" y="3047255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11042108" y="6527082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>
            <a:lvl1pPr lvl="0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buNone/>
              <a:defRPr sz="14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1731752" y="6528816"/>
            <a:ext cx="52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/ 14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0" y="6537900"/>
            <a:ext cx="1650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10</a:t>
            </a: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/10/2024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0" y="6592100"/>
            <a:ext cx="1218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4"/>
          <p:cNvSpPr txBox="1"/>
          <p:nvPr/>
        </p:nvSpPr>
        <p:spPr>
          <a:xfrm>
            <a:off x="4777964" y="6528825"/>
            <a:ext cx="279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Dylan Neff - EIC France 2024</a:t>
            </a:r>
            <a:endParaRPr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972357" y="1763267"/>
            <a:ext cx="10248600" cy="20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89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972357" y="1758200"/>
            <a:ext cx="10248900" cy="713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72357" y="2771833"/>
            <a:ext cx="10248900" cy="301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89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972357" y="1758200"/>
            <a:ext cx="10248600" cy="713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72190" y="2771833"/>
            <a:ext cx="5031000" cy="301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89922" y="2771833"/>
            <a:ext cx="5031000" cy="301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89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972357" y="1758200"/>
            <a:ext cx="10248600" cy="713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89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973090" y="1758200"/>
            <a:ext cx="4400100" cy="1842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961393" y="3708967"/>
            <a:ext cx="4400100" cy="2130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6914" y="5558926"/>
            <a:ext cx="99410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972357" y="1152400"/>
            <a:ext cx="9359400" cy="39801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6914" y="1588427"/>
            <a:ext cx="99410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973090" y="1758200"/>
            <a:ext cx="4400100" cy="2249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966358" y="4215367"/>
            <a:ext cx="4400100" cy="1011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897241" y="1803500"/>
            <a:ext cx="4498200" cy="4034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966358" y="5830068"/>
            <a:ext cx="10260600" cy="6141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78889" y="6333134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972357" y="1763267"/>
            <a:ext cx="10248300" cy="2219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for EIC</a:t>
            </a:r>
            <a:endParaRPr/>
          </a:p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952250" y="4230525"/>
            <a:ext cx="5697900" cy="1028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Dylan Neff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CEA Saclay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06000" y="6148525"/>
            <a:ext cx="165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10/10/2024</a:t>
            </a:r>
            <a:endParaRPr sz="2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169725" y="6148525"/>
            <a:ext cx="38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EIC France 2024</a:t>
            </a:r>
            <a:endParaRPr sz="2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8460" y="13625"/>
            <a:ext cx="2520489" cy="12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636100" y="5084375"/>
            <a:ext cx="7166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F. Bossù, A. Bonenfant, A. Francisco, C. Goblin, F. Jeanneau, C. Libourel, </a:t>
            </a:r>
            <a:b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V. Maâch, I. Mandjavidze, D. Neyret, </a:t>
            </a: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S. Polcher Rafael, </a:t>
            </a: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M. Vandenbroucke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725" y="2069750"/>
            <a:ext cx="4289225" cy="27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Module</a:t>
            </a:r>
            <a:endParaRPr/>
          </a:p>
        </p:txBody>
      </p:sp>
      <p:sp>
        <p:nvSpPr>
          <p:cNvPr id="270" name="Google Shape;270;p24"/>
          <p:cNvSpPr txBox="1"/>
          <p:nvPr>
            <p:ph idx="1" type="body"/>
          </p:nvPr>
        </p:nvSpPr>
        <p:spPr>
          <a:xfrm>
            <a:off x="-27775" y="1030300"/>
            <a:ext cx="5496900" cy="32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Single module design with two curvature radii simplifies production and reduces cost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Front end boards based on SALSA ASIC at edges of detector to reduce material budget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50cm micro-coaxial cables connecting central modules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2D readout strips with pitch ~1 mm</a:t>
            </a:r>
            <a:endParaRPr/>
          </a:p>
        </p:txBody>
      </p:sp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250" y="618728"/>
            <a:ext cx="6498701" cy="301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15" y="4264750"/>
            <a:ext cx="6038530" cy="233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5">
            <a:alphaModFix/>
          </a:blip>
          <a:srcRect b="-511" l="641" r="729" t="2192"/>
          <a:stretch/>
        </p:blipFill>
        <p:spPr>
          <a:xfrm>
            <a:off x="6011900" y="3764400"/>
            <a:ext cx="6177051" cy="27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Micromegas Design</a:t>
            </a:r>
            <a:endParaRPr/>
          </a:p>
        </p:txBody>
      </p:sp>
      <p:sp>
        <p:nvSpPr>
          <p:cNvPr id="280" name="Google Shape;280;p25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679583"/>
            <a:ext cx="6136753" cy="390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746525" y="2292779"/>
            <a:ext cx="4643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CyMBaL Design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25"/>
          <p:cNvSpPr txBox="1"/>
          <p:nvPr>
            <p:ph idx="1" type="body"/>
          </p:nvPr>
        </p:nvSpPr>
        <p:spPr>
          <a:xfrm>
            <a:off x="0" y="811139"/>
            <a:ext cx="5747400" cy="1717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CyMBaL Requirements</a:t>
            </a:r>
            <a:endParaRPr b="1" sz="21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Cylindrical shape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~2T magnetic field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5cm radial keeping zone → tight space!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Low material budget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Micromegas Design</a:t>
            </a:r>
            <a:endParaRPr/>
          </a:p>
        </p:txBody>
      </p:sp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6441550" y="1215004"/>
            <a:ext cx="5747400" cy="2533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Cylindrical Micromegas built for the CLAS12 experiment at Jefferson National Lab</a:t>
            </a:r>
            <a:endParaRPr b="1" sz="21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Operates in 5T magnetic field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Cylindrical shape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Compact and light</a:t>
            </a:r>
            <a:endParaRPr/>
          </a:p>
        </p:txBody>
      </p:sp>
      <p:sp>
        <p:nvSpPr>
          <p:cNvPr id="290" name="Google Shape;290;p26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679583"/>
            <a:ext cx="6136753" cy="390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100" y="3415221"/>
            <a:ext cx="4738300" cy="3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746525" y="2292779"/>
            <a:ext cx="4643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CyMBaL Design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6"/>
          <p:cNvSpPr txBox="1"/>
          <p:nvPr>
            <p:ph idx="1" type="body"/>
          </p:nvPr>
        </p:nvSpPr>
        <p:spPr>
          <a:xfrm>
            <a:off x="0" y="811139"/>
            <a:ext cx="5747400" cy="1717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CyMBaL Requirements</a:t>
            </a:r>
            <a:endParaRPr b="1" sz="21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Cylindrical shape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~2T magnetic field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5cm radial keeping zone → tight space!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Low material budget</a:t>
            </a:r>
            <a:endParaRPr/>
          </a:p>
        </p:txBody>
      </p:sp>
      <p:sp>
        <p:nvSpPr>
          <p:cNvPr id="295" name="Google Shape;295;p26"/>
          <p:cNvSpPr txBox="1"/>
          <p:nvPr/>
        </p:nvSpPr>
        <p:spPr>
          <a:xfrm>
            <a:off x="7011350" y="3000454"/>
            <a:ext cx="4643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CLAS12 Cylindrical Micromegas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7187200" y="480475"/>
            <a:ext cx="4467900" cy="694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Saclay has experience building a detector that meets these requirements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Micromegas Design</a:t>
            </a:r>
            <a:endParaRPr/>
          </a:p>
        </p:txBody>
      </p:sp>
      <p:sp>
        <p:nvSpPr>
          <p:cNvPr id="302" name="Google Shape;302;p27"/>
          <p:cNvSpPr txBox="1"/>
          <p:nvPr>
            <p:ph idx="1" type="body"/>
          </p:nvPr>
        </p:nvSpPr>
        <p:spPr>
          <a:xfrm>
            <a:off x="6441550" y="1215004"/>
            <a:ext cx="5747400" cy="2533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Cylindrical Micromegas built for the CLAS12 experiment at Jefferson National Lab</a:t>
            </a:r>
            <a:endParaRPr b="1" sz="21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Operates in 5T magnetic field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Cylindrical shape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Compact and light</a:t>
            </a:r>
            <a:endParaRPr/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304" name="Google Shape;3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679583"/>
            <a:ext cx="6136753" cy="390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100" y="3415221"/>
            <a:ext cx="4738300" cy="31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 txBox="1"/>
          <p:nvPr/>
        </p:nvSpPr>
        <p:spPr>
          <a:xfrm>
            <a:off x="746525" y="2292779"/>
            <a:ext cx="4643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CyMBaL Design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7"/>
          <p:cNvSpPr txBox="1"/>
          <p:nvPr>
            <p:ph idx="1" type="body"/>
          </p:nvPr>
        </p:nvSpPr>
        <p:spPr>
          <a:xfrm>
            <a:off x="0" y="811139"/>
            <a:ext cx="5747400" cy="1717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CyMBaL Requirements</a:t>
            </a:r>
            <a:endParaRPr b="1" sz="21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Cylindrical shape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~2T magnetic field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5cm radial keeping zone → tight space!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Low material budget</a:t>
            </a:r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7011350" y="3000454"/>
            <a:ext cx="4643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CLAS12 Cylindrical Micromegas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4763675" y="3561800"/>
            <a:ext cx="2037600" cy="374700"/>
          </a:xfrm>
          <a:prstGeom prst="rect">
            <a:avLst/>
          </a:prstGeom>
          <a:solidFill>
            <a:srgbClr val="FFFF00">
              <a:alpha val="8000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Key Difference:</a:t>
            </a:r>
            <a:endParaRPr b="1"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4763675" y="3912375"/>
            <a:ext cx="3954600" cy="694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Upgrade necessary for readout</a:t>
            </a:r>
            <a:b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1D</a:t>
            </a: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CLAS12 → </a:t>
            </a:r>
            <a:r>
              <a:rPr b="1"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2D</a:t>
            </a: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CyMBaL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7187200" y="480475"/>
            <a:ext cx="4467900" cy="694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Saclay has experience building a detector that meets these requirements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17" name="Google Shape;317;p28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8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0" name="Google Shape;320;p28"/>
          <p:cNvCxnSpPr>
            <a:stCxn id="319" idx="1"/>
          </p:cNvCxnSpPr>
          <p:nvPr/>
        </p:nvCxnSpPr>
        <p:spPr>
          <a:xfrm flipH="1">
            <a:off x="4124598" y="1286479"/>
            <a:ext cx="3140100" cy="21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26" name="Google Shape;326;p29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7276275" y="1463874"/>
            <a:ext cx="3918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Electrons drift to mesh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0" name="Google Shape;330;p29"/>
          <p:cNvCxnSpPr>
            <a:stCxn id="329" idx="1"/>
          </p:cNvCxnSpPr>
          <p:nvPr/>
        </p:nvCxnSpPr>
        <p:spPr>
          <a:xfrm flipH="1">
            <a:off x="4076475" y="1623924"/>
            <a:ext cx="3199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36" name="Google Shape;336;p30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0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7276275" y="1463874"/>
            <a:ext cx="3918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Electrons drift to mesh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7276275" y="1808100"/>
            <a:ext cx="347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Avalanche in amplification gap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1" name="Google Shape;341;p30"/>
          <p:cNvCxnSpPr>
            <a:stCxn id="340" idx="1"/>
          </p:cNvCxnSpPr>
          <p:nvPr/>
        </p:nvCxnSpPr>
        <p:spPr>
          <a:xfrm flipH="1">
            <a:off x="4136775" y="1968150"/>
            <a:ext cx="3139500" cy="5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47" name="Google Shape;347;p31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48" name="Google Shape;348;p31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7276275" y="1463874"/>
            <a:ext cx="3918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Electrons drift to mesh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1"/>
          <p:cNvSpPr txBox="1"/>
          <p:nvPr/>
        </p:nvSpPr>
        <p:spPr>
          <a:xfrm>
            <a:off x="7276275" y="1808100"/>
            <a:ext cx="347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Avalanche in amplification gap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1"/>
          <p:cNvSpPr txBox="1"/>
          <p:nvPr/>
        </p:nvSpPr>
        <p:spPr>
          <a:xfrm>
            <a:off x="7276275" y="2189100"/>
            <a:ext cx="404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Charge spreads on resistive layer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3" name="Google Shape;353;p31"/>
          <p:cNvCxnSpPr>
            <a:stCxn id="352" idx="1"/>
          </p:cNvCxnSpPr>
          <p:nvPr/>
        </p:nvCxnSpPr>
        <p:spPr>
          <a:xfrm flipH="1">
            <a:off x="4124475" y="2349150"/>
            <a:ext cx="3151800" cy="3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59" name="Google Shape;359;p32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60" name="Google Shape;360;p32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7276275" y="1463874"/>
            <a:ext cx="3918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Electrons drift to mesh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32"/>
          <p:cNvSpPr txBox="1"/>
          <p:nvPr/>
        </p:nvSpPr>
        <p:spPr>
          <a:xfrm>
            <a:off x="7276275" y="1808100"/>
            <a:ext cx="347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Avalanche in amplification gap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7276275" y="2189100"/>
            <a:ext cx="404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Charge spreads on resistive layer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7276275" y="2570100"/>
            <a:ext cx="404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Signal is induced on readout strips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6" name="Google Shape;366;p32"/>
          <p:cNvCxnSpPr>
            <a:stCxn id="365" idx="1"/>
          </p:cNvCxnSpPr>
          <p:nvPr/>
        </p:nvCxnSpPr>
        <p:spPr>
          <a:xfrm flipH="1">
            <a:off x="4148775" y="2730150"/>
            <a:ext cx="31275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Micromegas Detectors</a:t>
            </a:r>
            <a:endParaRPr/>
          </a:p>
        </p:txBody>
      </p:sp>
      <p:sp>
        <p:nvSpPr>
          <p:cNvPr id="372" name="Google Shape;372;p33"/>
          <p:cNvSpPr txBox="1"/>
          <p:nvPr>
            <p:ph idx="2" type="body"/>
          </p:nvPr>
        </p:nvSpPr>
        <p:spPr>
          <a:xfrm>
            <a:off x="152400" y="4507850"/>
            <a:ext cx="6753000" cy="2030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Design Goals</a:t>
            </a:r>
            <a:endParaRPr b="1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Spread charge over multiple strips to improve spatial resolution by a weighted average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Share charge equally between top and bottom strips</a:t>
            </a:r>
            <a:endParaRPr/>
          </a:p>
        </p:txBody>
      </p:sp>
      <p:sp>
        <p:nvSpPr>
          <p:cNvPr id="373" name="Google Shape;373;p33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74" name="Google Shape;374;p33"/>
          <p:cNvPicPr preferRelativeResize="0"/>
          <p:nvPr/>
        </p:nvPicPr>
        <p:blipFill rotWithShape="1">
          <a:blip r:embed="rId3">
            <a:alphaModFix/>
          </a:blip>
          <a:srcRect b="0" l="1748" r="0" t="0"/>
          <a:stretch/>
        </p:blipFill>
        <p:spPr>
          <a:xfrm>
            <a:off x="0" y="881475"/>
            <a:ext cx="6685425" cy="34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050" y="3276157"/>
            <a:ext cx="3862749" cy="33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 txBox="1"/>
          <p:nvPr/>
        </p:nvSpPr>
        <p:spPr>
          <a:xfrm>
            <a:off x="10514950" y="5598050"/>
            <a:ext cx="1579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Wide bottom strips</a:t>
            </a:r>
            <a:endParaRPr sz="2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7" name="Google Shape;377;p33"/>
          <p:cNvCxnSpPr>
            <a:stCxn id="376" idx="0"/>
          </p:cNvCxnSpPr>
          <p:nvPr/>
        </p:nvCxnSpPr>
        <p:spPr>
          <a:xfrm rot="10800000">
            <a:off x="10382050" y="5500550"/>
            <a:ext cx="922500" cy="975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8" name="Google Shape;378;p33"/>
          <p:cNvSpPr txBox="1"/>
          <p:nvPr/>
        </p:nvSpPr>
        <p:spPr>
          <a:xfrm>
            <a:off x="11209740" y="4217954"/>
            <a:ext cx="929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Thin top </a:t>
            </a:r>
            <a:b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strips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9" name="Google Shape;379;p33"/>
          <p:cNvCxnSpPr>
            <a:stCxn id="378" idx="1"/>
          </p:cNvCxnSpPr>
          <p:nvPr/>
        </p:nvCxnSpPr>
        <p:spPr>
          <a:xfrm rot="10800000">
            <a:off x="10514940" y="4415204"/>
            <a:ext cx="694800" cy="9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3"/>
          <p:cNvSpPr txBox="1"/>
          <p:nvPr/>
        </p:nvSpPr>
        <p:spPr>
          <a:xfrm>
            <a:off x="10356075" y="3030543"/>
            <a:ext cx="1827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Resistive Layer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1" name="Google Shape;381;p33"/>
          <p:cNvCxnSpPr>
            <a:stCxn id="380" idx="2"/>
          </p:cNvCxnSpPr>
          <p:nvPr/>
        </p:nvCxnSpPr>
        <p:spPr>
          <a:xfrm flipH="1">
            <a:off x="10340925" y="3350643"/>
            <a:ext cx="929100" cy="2226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2" name="Google Shape;382;p33"/>
          <p:cNvSpPr txBox="1"/>
          <p:nvPr/>
        </p:nvSpPr>
        <p:spPr>
          <a:xfrm>
            <a:off x="8786325" y="6324928"/>
            <a:ext cx="2483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7264698" y="1126429"/>
            <a:ext cx="3588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Gas ionized by incident particle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7276275" y="1463874"/>
            <a:ext cx="3918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Electrons drift to mesh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7276275" y="1808100"/>
            <a:ext cx="347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Avalanche in amplification gap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7276275" y="2189100"/>
            <a:ext cx="404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Charge spreads on resistive layer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7276275" y="2570100"/>
            <a:ext cx="404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Signal is induced on readout strips</a:t>
            </a:r>
            <a:endParaRPr sz="2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Cylindrical Micromegas Barrel Layer (</a:t>
            </a:r>
            <a:r>
              <a:rPr lang="en">
                <a:solidFill>
                  <a:srgbClr val="A9282D"/>
                </a:solidFill>
              </a:rPr>
              <a:t>CyMBaL</a:t>
            </a:r>
            <a:r>
              <a:rPr lang="en"/>
              <a:t>)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57525" y="1464575"/>
            <a:ext cx="4055100" cy="5073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Tracking System (Barrel)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Silicon Vertex Trackers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Barrel Time of Flight (BTOF)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What will CyMBaL do?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for track seeding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Full hermetic coverage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Reliable redundancy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CyMBaL Requirements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Spatial Resolution: 	   ~150μm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Timing Resolution: 	   ~10ns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Low Material Budget: ~0.5%X0</a:t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1419" t="0"/>
          <a:stretch/>
        </p:blipFill>
        <p:spPr>
          <a:xfrm>
            <a:off x="4010800" y="1722863"/>
            <a:ext cx="8178150" cy="403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6"/>
          <p:cNvCxnSpPr/>
          <p:nvPr/>
        </p:nvCxnSpPr>
        <p:spPr>
          <a:xfrm flipH="1">
            <a:off x="8694125" y="762050"/>
            <a:ext cx="168900" cy="2001600"/>
          </a:xfrm>
          <a:prstGeom prst="straightConnector1">
            <a:avLst/>
          </a:prstGeom>
          <a:noFill/>
          <a:ln cap="flat" cmpd="sng" w="28575">
            <a:solidFill>
              <a:srgbClr val="A9282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and </a:t>
            </a:r>
            <a:r>
              <a:rPr lang="en"/>
              <a:t>Optimizing</a:t>
            </a:r>
            <a:r>
              <a:rPr lang="en"/>
              <a:t> 2D Detector Design</a:t>
            </a:r>
            <a:endParaRPr/>
          </a:p>
        </p:txBody>
      </p:sp>
      <p:sp>
        <p:nvSpPr>
          <p:cNvPr id="393" name="Google Shape;393;p34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94" name="Google Shape;394;p34"/>
          <p:cNvSpPr txBox="1"/>
          <p:nvPr/>
        </p:nvSpPr>
        <p:spPr>
          <a:xfrm>
            <a:off x="4826950" y="1013675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Wide bottom strips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5" name="Google Shape;395;p34"/>
          <p:cNvCxnSpPr>
            <a:stCxn id="394" idx="2"/>
          </p:cNvCxnSpPr>
          <p:nvPr/>
        </p:nvCxnSpPr>
        <p:spPr>
          <a:xfrm flipH="1">
            <a:off x="5668150" y="1333775"/>
            <a:ext cx="270300" cy="296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34"/>
          <p:cNvSpPr txBox="1"/>
          <p:nvPr/>
        </p:nvSpPr>
        <p:spPr>
          <a:xfrm>
            <a:off x="1700289" y="1832988"/>
            <a:ext cx="164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Thin top </a:t>
            </a: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strips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7" name="Google Shape;397;p34"/>
          <p:cNvCxnSpPr>
            <a:stCxn id="396" idx="3"/>
          </p:cNvCxnSpPr>
          <p:nvPr/>
        </p:nvCxnSpPr>
        <p:spPr>
          <a:xfrm flipH="1" rot="10800000">
            <a:off x="3345189" y="1931538"/>
            <a:ext cx="418200" cy="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34"/>
          <p:cNvSpPr txBox="1"/>
          <p:nvPr/>
        </p:nvSpPr>
        <p:spPr>
          <a:xfrm>
            <a:off x="1813004" y="1003000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Resistive Layer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9" name="Google Shape;399;p34"/>
          <p:cNvCxnSpPr>
            <a:stCxn id="398" idx="2"/>
          </p:cNvCxnSpPr>
          <p:nvPr/>
        </p:nvCxnSpPr>
        <p:spPr>
          <a:xfrm>
            <a:off x="2924504" y="1323100"/>
            <a:ext cx="875100" cy="270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00" name="Google Shape;400;p34"/>
          <p:cNvGrpSpPr/>
          <p:nvPr/>
        </p:nvGrpSpPr>
        <p:grpSpPr>
          <a:xfrm>
            <a:off x="1999588" y="1538850"/>
            <a:ext cx="6324000" cy="2464500"/>
            <a:chOff x="1542388" y="1538850"/>
            <a:chExt cx="6324000" cy="2464500"/>
          </a:xfrm>
        </p:grpSpPr>
        <p:sp>
          <p:nvSpPr>
            <p:cNvPr id="401" name="Google Shape;401;p34"/>
            <p:cNvSpPr/>
            <p:nvPr/>
          </p:nvSpPr>
          <p:spPr>
            <a:xfrm>
              <a:off x="2660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041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422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803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4184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4565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4946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3233150" y="1896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3080750" y="2125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2928350" y="2353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775950" y="25825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623550" y="28111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471150" y="3039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8750" y="3268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166350" y="3496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1542388" y="1538850"/>
              <a:ext cx="6324000" cy="2464500"/>
            </a:xfrm>
            <a:prstGeom prst="parallelogram">
              <a:avLst>
                <a:gd fmla="val 75760" name="adj"/>
              </a:avLst>
            </a:prstGeom>
            <a:solidFill>
              <a:srgbClr val="C6C6C6">
                <a:alpha val="3987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and Optimizing 2D Detector Design</a:t>
            </a:r>
            <a:endParaRPr/>
          </a:p>
        </p:txBody>
      </p:sp>
      <p:sp>
        <p:nvSpPr>
          <p:cNvPr id="422" name="Google Shape;422;p35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4826950" y="1013675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Wide bottom strips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4" name="Google Shape;424;p35"/>
          <p:cNvCxnSpPr>
            <a:stCxn id="423" idx="2"/>
          </p:cNvCxnSpPr>
          <p:nvPr/>
        </p:nvCxnSpPr>
        <p:spPr>
          <a:xfrm flipH="1">
            <a:off x="5668150" y="1333775"/>
            <a:ext cx="270300" cy="296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35"/>
          <p:cNvSpPr txBox="1"/>
          <p:nvPr/>
        </p:nvSpPr>
        <p:spPr>
          <a:xfrm>
            <a:off x="1700289" y="1832988"/>
            <a:ext cx="164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Thin top strips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6" name="Google Shape;426;p35"/>
          <p:cNvCxnSpPr>
            <a:stCxn id="425" idx="3"/>
          </p:cNvCxnSpPr>
          <p:nvPr/>
        </p:nvCxnSpPr>
        <p:spPr>
          <a:xfrm flipH="1" rot="10800000">
            <a:off x="3345189" y="1931538"/>
            <a:ext cx="418200" cy="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7" name="Google Shape;427;p35"/>
          <p:cNvSpPr txBox="1"/>
          <p:nvPr/>
        </p:nvSpPr>
        <p:spPr>
          <a:xfrm>
            <a:off x="1813004" y="1003000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Resistive Layer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8" name="Google Shape;428;p35"/>
          <p:cNvCxnSpPr>
            <a:stCxn id="427" idx="2"/>
          </p:cNvCxnSpPr>
          <p:nvPr/>
        </p:nvCxnSpPr>
        <p:spPr>
          <a:xfrm>
            <a:off x="2924504" y="1323100"/>
            <a:ext cx="875100" cy="270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29" name="Google Shape;429;p35"/>
          <p:cNvGrpSpPr/>
          <p:nvPr/>
        </p:nvGrpSpPr>
        <p:grpSpPr>
          <a:xfrm>
            <a:off x="7534025" y="4635050"/>
            <a:ext cx="2024675" cy="1812194"/>
            <a:chOff x="9589000" y="1873100"/>
            <a:chExt cx="2024675" cy="1812194"/>
          </a:xfrm>
        </p:grpSpPr>
        <p:sp>
          <p:nvSpPr>
            <p:cNvPr id="430" name="Google Shape;430;p35"/>
            <p:cNvSpPr/>
            <p:nvPr/>
          </p:nvSpPr>
          <p:spPr>
            <a:xfrm rot="5400000">
              <a:off x="9858575" y="3042394"/>
              <a:ext cx="1240200" cy="45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 rot="5400000">
              <a:off x="9248975" y="3042394"/>
              <a:ext cx="1240200" cy="45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0373475" y="2505619"/>
              <a:ext cx="12402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0198600" y="18731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9589000" y="18731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9589000" y="25589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0198600" y="25589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9893800" y="22140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9893800" y="28998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10503400" y="28998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10503400" y="22140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0373475" y="3191419"/>
              <a:ext cx="12402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42" name="Google Shape;442;p35"/>
          <p:cNvSpPr txBox="1"/>
          <p:nvPr>
            <p:ph idx="2" type="body"/>
          </p:nvPr>
        </p:nvSpPr>
        <p:spPr>
          <a:xfrm>
            <a:off x="9237400" y="1521425"/>
            <a:ext cx="2636700" cy="2292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Strip Readout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design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Diamonds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Strips</a:t>
            </a:r>
            <a:endParaRPr sz="20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width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pitch</a:t>
            </a:r>
            <a:endParaRPr sz="2300"/>
          </a:p>
        </p:txBody>
      </p:sp>
      <p:grpSp>
        <p:nvGrpSpPr>
          <p:cNvPr id="443" name="Google Shape;443;p35"/>
          <p:cNvGrpSpPr/>
          <p:nvPr/>
        </p:nvGrpSpPr>
        <p:grpSpPr>
          <a:xfrm>
            <a:off x="10048061" y="4649544"/>
            <a:ext cx="1783200" cy="1783200"/>
            <a:chOff x="9990311" y="2661394"/>
            <a:chExt cx="1783200" cy="1783200"/>
          </a:xfrm>
        </p:grpSpPr>
        <p:sp>
          <p:nvSpPr>
            <p:cNvPr id="444" name="Google Shape;444;p35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47" name="Google Shape;447;p35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448" name="Google Shape;448;p35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49" name="Google Shape;449;p35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0" name="Google Shape;450;p35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1" name="Google Shape;451;p35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2" name="Google Shape;452;p35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cxnSp>
        <p:nvCxnSpPr>
          <p:cNvPr id="459" name="Google Shape;459;p35"/>
          <p:cNvCxnSpPr>
            <a:stCxn id="458" idx="1"/>
          </p:cNvCxnSpPr>
          <p:nvPr/>
        </p:nvCxnSpPr>
        <p:spPr>
          <a:xfrm>
            <a:off x="10048061" y="484566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0" name="Google Shape;460;p35"/>
          <p:cNvGrpSpPr/>
          <p:nvPr/>
        </p:nvGrpSpPr>
        <p:grpSpPr>
          <a:xfrm>
            <a:off x="1999588" y="1538850"/>
            <a:ext cx="6324000" cy="2464500"/>
            <a:chOff x="1542388" y="1538850"/>
            <a:chExt cx="6324000" cy="2464500"/>
          </a:xfrm>
        </p:grpSpPr>
        <p:sp>
          <p:nvSpPr>
            <p:cNvPr id="461" name="Google Shape;461;p35"/>
            <p:cNvSpPr/>
            <p:nvPr/>
          </p:nvSpPr>
          <p:spPr>
            <a:xfrm>
              <a:off x="2660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041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422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803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4184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4565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4946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233150" y="1896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080750" y="2125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928350" y="2353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775950" y="25825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623550" y="28111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471150" y="3039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318750" y="3268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166350" y="3496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1542388" y="1538850"/>
              <a:ext cx="6324000" cy="2464500"/>
            </a:xfrm>
            <a:prstGeom prst="parallelogram">
              <a:avLst>
                <a:gd fmla="val 75760" name="adj"/>
              </a:avLst>
            </a:prstGeom>
            <a:solidFill>
              <a:srgbClr val="C6C6C6">
                <a:alpha val="3987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77" name="Google Shape;477;p35"/>
            <p:cNvGrpSpPr/>
            <p:nvPr/>
          </p:nvGrpSpPr>
          <p:grpSpPr>
            <a:xfrm rot="2137456">
              <a:off x="6708900" y="2584336"/>
              <a:ext cx="56703" cy="156845"/>
              <a:chOff x="5210538" y="3660425"/>
              <a:chExt cx="56700" cy="133500"/>
            </a:xfrm>
          </p:grpSpPr>
          <p:cxnSp>
            <p:nvCxnSpPr>
              <p:cNvPr id="478" name="Google Shape;478;p35"/>
              <p:cNvCxnSpPr/>
              <p:nvPr/>
            </p:nvCxnSpPr>
            <p:spPr>
              <a:xfrm>
                <a:off x="5239150" y="3660425"/>
                <a:ext cx="0" cy="13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9" name="Google Shape;479;p35"/>
              <p:cNvCxnSpPr/>
              <p:nvPr/>
            </p:nvCxnSpPr>
            <p:spPr>
              <a:xfrm>
                <a:off x="5210538" y="3660425"/>
                <a:ext cx="56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0" name="Google Shape;480;p35"/>
              <p:cNvCxnSpPr/>
              <p:nvPr/>
            </p:nvCxnSpPr>
            <p:spPr>
              <a:xfrm>
                <a:off x="5210538" y="3790036"/>
                <a:ext cx="56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1" name="Google Shape;481;p35"/>
            <p:cNvGrpSpPr/>
            <p:nvPr/>
          </p:nvGrpSpPr>
          <p:grpSpPr>
            <a:xfrm rot="-210870">
              <a:off x="6301183" y="3101460"/>
              <a:ext cx="204606" cy="252750"/>
              <a:chOff x="5070692" y="3108362"/>
              <a:chExt cx="204610" cy="252755"/>
            </a:xfrm>
          </p:grpSpPr>
          <p:cxnSp>
            <p:nvCxnSpPr>
              <p:cNvPr id="482" name="Google Shape;482;p35"/>
              <p:cNvCxnSpPr/>
              <p:nvPr/>
            </p:nvCxnSpPr>
            <p:spPr>
              <a:xfrm>
                <a:off x="5172264" y="3099258"/>
                <a:ext cx="0" cy="2747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" name="Google Shape;483;p35"/>
              <p:cNvCxnSpPr/>
              <p:nvPr/>
            </p:nvCxnSpPr>
            <p:spPr>
              <a:xfrm rot="2132261">
                <a:off x="5223814" y="3124862"/>
                <a:ext cx="567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4" name="Google Shape;484;p35"/>
              <p:cNvCxnSpPr/>
              <p:nvPr/>
            </p:nvCxnSpPr>
            <p:spPr>
              <a:xfrm rot="2132261">
                <a:off x="5065404" y="3344617"/>
                <a:ext cx="567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85" name="Google Shape;485;p35"/>
            <p:cNvCxnSpPr/>
            <p:nvPr/>
          </p:nvCxnSpPr>
          <p:spPr>
            <a:xfrm>
              <a:off x="5925623" y="3317890"/>
              <a:ext cx="3681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35"/>
            <p:cNvCxnSpPr/>
            <p:nvPr/>
          </p:nvCxnSpPr>
          <p:spPr>
            <a:xfrm>
              <a:off x="6074871" y="3091203"/>
              <a:ext cx="3681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87" name="Google Shape;487;p35"/>
          <p:cNvCxnSpPr/>
          <p:nvPr/>
        </p:nvCxnSpPr>
        <p:spPr>
          <a:xfrm rot="10800000">
            <a:off x="7255425" y="2659325"/>
            <a:ext cx="2264400" cy="69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8" name="Google Shape;488;p35"/>
          <p:cNvCxnSpPr/>
          <p:nvPr/>
        </p:nvCxnSpPr>
        <p:spPr>
          <a:xfrm rot="10800000">
            <a:off x="6941325" y="3224825"/>
            <a:ext cx="2578500" cy="5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9" name="Google Shape;489;p35"/>
          <p:cNvSpPr txBox="1"/>
          <p:nvPr/>
        </p:nvSpPr>
        <p:spPr>
          <a:xfrm>
            <a:off x="7705132" y="438875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Diamonds</a:t>
            </a:r>
            <a:endParaRPr/>
          </a:p>
        </p:txBody>
      </p:sp>
      <p:sp>
        <p:nvSpPr>
          <p:cNvPr id="490" name="Google Shape;490;p35"/>
          <p:cNvSpPr txBox="1"/>
          <p:nvPr/>
        </p:nvSpPr>
        <p:spPr>
          <a:xfrm>
            <a:off x="10415257" y="438875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Strips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and Optimizing 2D Detector Design</a:t>
            </a:r>
            <a:endParaRPr/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330950" y="4126550"/>
            <a:ext cx="2636700" cy="2411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Resistive Layer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Resistivity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Pattern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Full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Strip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Grid</a:t>
            </a:r>
            <a:endParaRPr sz="2000"/>
          </a:p>
        </p:txBody>
      </p:sp>
      <p:sp>
        <p:nvSpPr>
          <p:cNvPr id="497" name="Google Shape;497;p36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98" name="Google Shape;498;p36"/>
          <p:cNvSpPr txBox="1"/>
          <p:nvPr/>
        </p:nvSpPr>
        <p:spPr>
          <a:xfrm>
            <a:off x="4826950" y="1013675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Wide bottom strips</a:t>
            </a:r>
            <a:endParaRPr sz="2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6"/>
          <p:cNvCxnSpPr>
            <a:stCxn id="498" idx="2"/>
          </p:cNvCxnSpPr>
          <p:nvPr/>
        </p:nvCxnSpPr>
        <p:spPr>
          <a:xfrm flipH="1">
            <a:off x="5668150" y="1333775"/>
            <a:ext cx="270300" cy="296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Google Shape;500;p36"/>
          <p:cNvSpPr txBox="1"/>
          <p:nvPr/>
        </p:nvSpPr>
        <p:spPr>
          <a:xfrm>
            <a:off x="1700289" y="1832988"/>
            <a:ext cx="164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Thin top strips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01" name="Google Shape;501;p36"/>
          <p:cNvCxnSpPr>
            <a:stCxn id="500" idx="3"/>
          </p:cNvCxnSpPr>
          <p:nvPr/>
        </p:nvCxnSpPr>
        <p:spPr>
          <a:xfrm flipH="1" rot="10800000">
            <a:off x="3345189" y="1931538"/>
            <a:ext cx="418200" cy="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36"/>
          <p:cNvSpPr txBox="1"/>
          <p:nvPr/>
        </p:nvSpPr>
        <p:spPr>
          <a:xfrm>
            <a:off x="1813004" y="1003000"/>
            <a:ext cx="222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Resistive Layer</a:t>
            </a:r>
            <a:endParaRPr sz="2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03" name="Google Shape;503;p36"/>
          <p:cNvCxnSpPr>
            <a:stCxn id="502" idx="2"/>
          </p:cNvCxnSpPr>
          <p:nvPr/>
        </p:nvCxnSpPr>
        <p:spPr>
          <a:xfrm>
            <a:off x="2924504" y="1323100"/>
            <a:ext cx="875100" cy="270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04" name="Google Shape;504;p36"/>
          <p:cNvGrpSpPr/>
          <p:nvPr/>
        </p:nvGrpSpPr>
        <p:grpSpPr>
          <a:xfrm>
            <a:off x="7534025" y="4635050"/>
            <a:ext cx="2024675" cy="1812194"/>
            <a:chOff x="9589000" y="1873100"/>
            <a:chExt cx="2024675" cy="1812194"/>
          </a:xfrm>
        </p:grpSpPr>
        <p:sp>
          <p:nvSpPr>
            <p:cNvPr id="505" name="Google Shape;505;p36"/>
            <p:cNvSpPr/>
            <p:nvPr/>
          </p:nvSpPr>
          <p:spPr>
            <a:xfrm rot="5400000">
              <a:off x="9858575" y="3042394"/>
              <a:ext cx="1240200" cy="45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 rot="5400000">
              <a:off x="9248975" y="3042394"/>
              <a:ext cx="1240200" cy="45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0373475" y="2505619"/>
              <a:ext cx="12402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0198600" y="18731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9589000" y="18731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9589000" y="25589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10198600" y="2558900"/>
              <a:ext cx="560150" cy="620475"/>
            </a:xfrm>
            <a:prstGeom prst="flowChartDecision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9893800" y="22140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9893800" y="28998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10503400" y="28998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0503400" y="2214071"/>
              <a:ext cx="560150" cy="620475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0373475" y="3191419"/>
              <a:ext cx="12402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7" name="Google Shape;517;p36"/>
          <p:cNvSpPr txBox="1"/>
          <p:nvPr>
            <p:ph idx="2" type="body"/>
          </p:nvPr>
        </p:nvSpPr>
        <p:spPr>
          <a:xfrm>
            <a:off x="9237400" y="1521425"/>
            <a:ext cx="2636700" cy="2292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Strip Readout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design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Diamonds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Strips</a:t>
            </a:r>
            <a:endParaRPr sz="20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width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 pitch</a:t>
            </a:r>
            <a:endParaRPr sz="2300"/>
          </a:p>
        </p:txBody>
      </p:sp>
      <p:grpSp>
        <p:nvGrpSpPr>
          <p:cNvPr id="518" name="Google Shape;518;p36"/>
          <p:cNvGrpSpPr/>
          <p:nvPr/>
        </p:nvGrpSpPr>
        <p:grpSpPr>
          <a:xfrm>
            <a:off x="10048061" y="4649544"/>
            <a:ext cx="1783200" cy="1783200"/>
            <a:chOff x="9990311" y="2661394"/>
            <a:chExt cx="1783200" cy="1783200"/>
          </a:xfrm>
        </p:grpSpPr>
        <p:sp>
          <p:nvSpPr>
            <p:cNvPr id="519" name="Google Shape;519;p36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22" name="Google Shape;522;p36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523" name="Google Shape;523;p36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cxnSp>
        <p:nvCxnSpPr>
          <p:cNvPr id="534" name="Google Shape;534;p36"/>
          <p:cNvCxnSpPr>
            <a:stCxn id="533" idx="1"/>
          </p:cNvCxnSpPr>
          <p:nvPr/>
        </p:nvCxnSpPr>
        <p:spPr>
          <a:xfrm>
            <a:off x="10048061" y="484566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5" name="Google Shape;535;p36"/>
          <p:cNvGrpSpPr/>
          <p:nvPr/>
        </p:nvGrpSpPr>
        <p:grpSpPr>
          <a:xfrm>
            <a:off x="1999588" y="1538850"/>
            <a:ext cx="6324000" cy="2464500"/>
            <a:chOff x="1542388" y="1538850"/>
            <a:chExt cx="6324000" cy="2464500"/>
          </a:xfrm>
        </p:grpSpPr>
        <p:sp>
          <p:nvSpPr>
            <p:cNvPr id="536" name="Google Shape;536;p36"/>
            <p:cNvSpPr/>
            <p:nvPr/>
          </p:nvSpPr>
          <p:spPr>
            <a:xfrm>
              <a:off x="2660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041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422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803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4184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4565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4946650" y="1630200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3233150" y="1896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3080750" y="2125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2928350" y="2353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775950" y="25825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623550" y="28111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2471150" y="30397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2318750" y="32683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2166350" y="3496900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1542388" y="1538850"/>
              <a:ext cx="6324000" cy="2464500"/>
            </a:xfrm>
            <a:prstGeom prst="parallelogram">
              <a:avLst>
                <a:gd fmla="val 75760" name="adj"/>
              </a:avLst>
            </a:prstGeom>
            <a:solidFill>
              <a:srgbClr val="C6C6C6">
                <a:alpha val="3987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52" name="Google Shape;552;p36"/>
            <p:cNvGrpSpPr/>
            <p:nvPr/>
          </p:nvGrpSpPr>
          <p:grpSpPr>
            <a:xfrm rot="2137456">
              <a:off x="6708900" y="2584336"/>
              <a:ext cx="56703" cy="156845"/>
              <a:chOff x="5210538" y="3660425"/>
              <a:chExt cx="56700" cy="133500"/>
            </a:xfrm>
          </p:grpSpPr>
          <p:cxnSp>
            <p:nvCxnSpPr>
              <p:cNvPr id="553" name="Google Shape;553;p36"/>
              <p:cNvCxnSpPr/>
              <p:nvPr/>
            </p:nvCxnSpPr>
            <p:spPr>
              <a:xfrm>
                <a:off x="5239150" y="3660425"/>
                <a:ext cx="0" cy="133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4" name="Google Shape;554;p36"/>
              <p:cNvCxnSpPr/>
              <p:nvPr/>
            </p:nvCxnSpPr>
            <p:spPr>
              <a:xfrm>
                <a:off x="5210538" y="3660425"/>
                <a:ext cx="56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5" name="Google Shape;555;p36"/>
              <p:cNvCxnSpPr/>
              <p:nvPr/>
            </p:nvCxnSpPr>
            <p:spPr>
              <a:xfrm>
                <a:off x="5210538" y="3790036"/>
                <a:ext cx="56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56" name="Google Shape;556;p36"/>
            <p:cNvGrpSpPr/>
            <p:nvPr/>
          </p:nvGrpSpPr>
          <p:grpSpPr>
            <a:xfrm rot="-210870">
              <a:off x="6301183" y="3101460"/>
              <a:ext cx="204606" cy="252750"/>
              <a:chOff x="5070692" y="3108362"/>
              <a:chExt cx="204610" cy="252755"/>
            </a:xfrm>
          </p:grpSpPr>
          <p:cxnSp>
            <p:nvCxnSpPr>
              <p:cNvPr id="557" name="Google Shape;557;p36"/>
              <p:cNvCxnSpPr/>
              <p:nvPr/>
            </p:nvCxnSpPr>
            <p:spPr>
              <a:xfrm>
                <a:off x="5172264" y="3099258"/>
                <a:ext cx="0" cy="2747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8" name="Google Shape;558;p36"/>
              <p:cNvCxnSpPr/>
              <p:nvPr/>
            </p:nvCxnSpPr>
            <p:spPr>
              <a:xfrm rot="2132261">
                <a:off x="5223814" y="3124862"/>
                <a:ext cx="567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36"/>
              <p:cNvCxnSpPr/>
              <p:nvPr/>
            </p:nvCxnSpPr>
            <p:spPr>
              <a:xfrm rot="2132261">
                <a:off x="5065404" y="3344617"/>
                <a:ext cx="567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60" name="Google Shape;560;p36"/>
            <p:cNvCxnSpPr/>
            <p:nvPr/>
          </p:nvCxnSpPr>
          <p:spPr>
            <a:xfrm>
              <a:off x="5925623" y="3317890"/>
              <a:ext cx="3681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36"/>
            <p:cNvCxnSpPr/>
            <p:nvPr/>
          </p:nvCxnSpPr>
          <p:spPr>
            <a:xfrm>
              <a:off x="6074871" y="3091203"/>
              <a:ext cx="3681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62" name="Google Shape;562;p36"/>
          <p:cNvCxnSpPr/>
          <p:nvPr/>
        </p:nvCxnSpPr>
        <p:spPr>
          <a:xfrm rot="10800000">
            <a:off x="7255425" y="2659325"/>
            <a:ext cx="2264400" cy="69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3" name="Google Shape;563;p36"/>
          <p:cNvCxnSpPr/>
          <p:nvPr/>
        </p:nvCxnSpPr>
        <p:spPr>
          <a:xfrm rot="10800000">
            <a:off x="6941325" y="3224825"/>
            <a:ext cx="2578500" cy="5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4" name="Google Shape;564;p36"/>
          <p:cNvSpPr/>
          <p:nvPr/>
        </p:nvSpPr>
        <p:spPr>
          <a:xfrm>
            <a:off x="2267850" y="5307175"/>
            <a:ext cx="1048800" cy="10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65" name="Google Shape;565;p36"/>
          <p:cNvGrpSpPr/>
          <p:nvPr/>
        </p:nvGrpSpPr>
        <p:grpSpPr>
          <a:xfrm>
            <a:off x="3831376" y="5307175"/>
            <a:ext cx="1010156" cy="1048800"/>
            <a:chOff x="513476" y="5462300"/>
            <a:chExt cx="1010156" cy="1048800"/>
          </a:xfrm>
        </p:grpSpPr>
        <p:sp>
          <p:nvSpPr>
            <p:cNvPr id="566" name="Google Shape;566;p36"/>
            <p:cNvSpPr/>
            <p:nvPr/>
          </p:nvSpPr>
          <p:spPr>
            <a:xfrm>
              <a:off x="513476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688027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62578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1037129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1211680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1386231" y="5462300"/>
              <a:ext cx="137400" cy="104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5356250" y="5307238"/>
            <a:ext cx="1048651" cy="1048674"/>
            <a:chOff x="4262050" y="4788025"/>
            <a:chExt cx="1048651" cy="1048674"/>
          </a:xfrm>
        </p:grpSpPr>
        <p:sp>
          <p:nvSpPr>
            <p:cNvPr id="573" name="Google Shape;573;p36"/>
            <p:cNvSpPr/>
            <p:nvPr/>
          </p:nvSpPr>
          <p:spPr>
            <a:xfrm>
              <a:off x="4262050" y="4788025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476663" y="4788025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4691276" y="4788025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4905889" y="4788025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120501" y="4788025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4262050" y="5002644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4476663" y="5002644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4691276" y="5002644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4905889" y="5002644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120501" y="5002644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4262050" y="5217262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4476663" y="5217262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4691276" y="5217262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4905889" y="5217262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5120501" y="5217262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4262050" y="5431881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476663" y="5431881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4691276" y="5431881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4905889" y="5431881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120501" y="5431881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262050" y="5646499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4476663" y="5646499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691276" y="5646499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4905889" y="5646499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120501" y="5646499"/>
              <a:ext cx="190200" cy="19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98" name="Google Shape;598;p36"/>
          <p:cNvSpPr txBox="1"/>
          <p:nvPr/>
        </p:nvSpPr>
        <p:spPr>
          <a:xfrm>
            <a:off x="2267800" y="503440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Full</a:t>
            </a:r>
            <a:endParaRPr/>
          </a:p>
        </p:txBody>
      </p:sp>
      <p:sp>
        <p:nvSpPr>
          <p:cNvPr id="599" name="Google Shape;599;p36"/>
          <p:cNvSpPr txBox="1"/>
          <p:nvPr/>
        </p:nvSpPr>
        <p:spPr>
          <a:xfrm>
            <a:off x="3791800" y="503440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Strip</a:t>
            </a:r>
            <a:endParaRPr/>
          </a:p>
        </p:txBody>
      </p:sp>
      <p:sp>
        <p:nvSpPr>
          <p:cNvPr id="600" name="Google Shape;600;p36"/>
          <p:cNvSpPr txBox="1"/>
          <p:nvPr/>
        </p:nvSpPr>
        <p:spPr>
          <a:xfrm>
            <a:off x="5330232" y="503440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Grid</a:t>
            </a:r>
            <a:endParaRPr/>
          </a:p>
        </p:txBody>
      </p:sp>
      <p:sp>
        <p:nvSpPr>
          <p:cNvPr id="601" name="Google Shape;601;p36"/>
          <p:cNvSpPr txBox="1"/>
          <p:nvPr/>
        </p:nvSpPr>
        <p:spPr>
          <a:xfrm>
            <a:off x="7705132" y="438875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Diamonds</a:t>
            </a:r>
            <a:endParaRPr/>
          </a:p>
        </p:txBody>
      </p:sp>
      <p:sp>
        <p:nvSpPr>
          <p:cNvPr id="602" name="Google Shape;602;p36"/>
          <p:cNvSpPr txBox="1"/>
          <p:nvPr/>
        </p:nvSpPr>
        <p:spPr>
          <a:xfrm>
            <a:off x="10415257" y="4388750"/>
            <a:ext cx="104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Strips</a:t>
            </a:r>
            <a:endParaRPr/>
          </a:p>
        </p:txBody>
      </p:sp>
      <p:cxnSp>
        <p:nvCxnSpPr>
          <p:cNvPr id="603" name="Google Shape;603;p36"/>
          <p:cNvCxnSpPr/>
          <p:nvPr/>
        </p:nvCxnSpPr>
        <p:spPr>
          <a:xfrm>
            <a:off x="7196305" y="4130443"/>
            <a:ext cx="0" cy="24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7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and Characterizing Prototypes</a:t>
            </a:r>
            <a:endParaRPr/>
          </a:p>
        </p:txBody>
      </p:sp>
      <p:sp>
        <p:nvSpPr>
          <p:cNvPr id="609" name="Google Shape;609;p37"/>
          <p:cNvSpPr txBox="1"/>
          <p:nvPr>
            <p:ph idx="1" type="body"/>
          </p:nvPr>
        </p:nvSpPr>
        <p:spPr>
          <a:xfrm>
            <a:off x="415500" y="5304115"/>
            <a:ext cx="5331900" cy="1469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Mainz test in July 2023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Limited results due to multiple scattering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Possible future test at CERN</a:t>
            </a:r>
            <a:endParaRPr/>
          </a:p>
        </p:txBody>
      </p:sp>
      <p:sp>
        <p:nvSpPr>
          <p:cNvPr id="610" name="Google Shape;610;p37"/>
          <p:cNvSpPr txBox="1"/>
          <p:nvPr>
            <p:ph idx="2" type="body"/>
          </p:nvPr>
        </p:nvSpPr>
        <p:spPr>
          <a:xfrm>
            <a:off x="6857046" y="5304115"/>
            <a:ext cx="5331900" cy="1469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Test bench set up at CEA-Saclay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Can quickly test new detectors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Limited statistics for </a:t>
            </a:r>
            <a:r>
              <a:rPr lang="en"/>
              <a:t>precise</a:t>
            </a:r>
            <a:r>
              <a:rPr lang="en"/>
              <a:t> measurements</a:t>
            </a:r>
            <a:endParaRPr/>
          </a:p>
        </p:txBody>
      </p:sp>
      <p:sp>
        <p:nvSpPr>
          <p:cNvPr id="611" name="Google Shape;611;p37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612" name="Google Shape;612;p37"/>
          <p:cNvSpPr txBox="1"/>
          <p:nvPr/>
        </p:nvSpPr>
        <p:spPr>
          <a:xfrm>
            <a:off x="2876225" y="859800"/>
            <a:ext cx="64365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Two Options for Testing Prototypes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3" name="Google Shape;6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77" y="1740034"/>
            <a:ext cx="2527925" cy="337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320" y="1736367"/>
            <a:ext cx="2527918" cy="33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7"/>
          <p:cNvSpPr txBox="1"/>
          <p:nvPr>
            <p:ph idx="1" type="body"/>
          </p:nvPr>
        </p:nvSpPr>
        <p:spPr>
          <a:xfrm>
            <a:off x="4398400" y="1789423"/>
            <a:ext cx="2669700" cy="2551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Key Measurements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Time resolution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Spatial Resolution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Efficiency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Charge sharing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Cluster Size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Gain Curves</a:t>
            </a:r>
            <a:endParaRPr/>
          </a:p>
        </p:txBody>
      </p:sp>
      <p:sp>
        <p:nvSpPr>
          <p:cNvPr id="616" name="Google Shape;616;p37"/>
          <p:cNvSpPr txBox="1"/>
          <p:nvPr/>
        </p:nvSpPr>
        <p:spPr>
          <a:xfrm>
            <a:off x="1181338" y="1285736"/>
            <a:ext cx="25278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Beam Test</a:t>
            </a:r>
            <a:endParaRPr b="1"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7" name="Google Shape;617;p37"/>
          <p:cNvSpPr txBox="1"/>
          <p:nvPr/>
        </p:nvSpPr>
        <p:spPr>
          <a:xfrm>
            <a:off x="7757388" y="1285736"/>
            <a:ext cx="25278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Cosmics</a:t>
            </a:r>
            <a:endParaRPr b="1"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 de vecteur de coche | Vecteurs publiques" id="618" name="Google Shape;61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2294948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19" name="Google Shape;61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2627711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0" name="Google Shape;62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2950536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1" name="Google Shape;6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3273355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2" name="Google Shape;62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3596182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3" name="Google Shape;62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023" y="3918998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4" name="Google Shape;62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623" y="2950536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5" name="Google Shape;62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623" y="3273355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6" name="Google Shape;6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623" y="3596182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de vecteur de coche | Vecteurs publiques" id="627" name="Google Shape;6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623" y="3918998"/>
            <a:ext cx="240550" cy="22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t d'interrogation Photo stock libre - Public Domain Pictures" id="628" name="Google Shape;6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8789" y="2592555"/>
            <a:ext cx="480138" cy="32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t d'interrogation Photo stock libre - Public Domain Pictures" id="629" name="Google Shape;62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8789" y="2250764"/>
            <a:ext cx="480138" cy="3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7"/>
          <p:cNvSpPr txBox="1"/>
          <p:nvPr/>
        </p:nvSpPr>
        <p:spPr>
          <a:xfrm>
            <a:off x="6524075" y="5771450"/>
            <a:ext cx="623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E9D2D"/>
                </a:solidFill>
                <a:latin typeface="Lato"/>
                <a:ea typeface="Lato"/>
                <a:cs typeface="Lato"/>
                <a:sym typeface="Lato"/>
              </a:rPr>
              <a:t>Pro</a:t>
            </a:r>
            <a:endParaRPr b="1" sz="1800">
              <a:solidFill>
                <a:srgbClr val="1E9D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37"/>
          <p:cNvSpPr txBox="1"/>
          <p:nvPr/>
        </p:nvSpPr>
        <p:spPr>
          <a:xfrm>
            <a:off x="6524075" y="6076250"/>
            <a:ext cx="623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Con</a:t>
            </a: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8"/>
          <p:cNvPicPr preferRelativeResize="0"/>
          <p:nvPr/>
        </p:nvPicPr>
        <p:blipFill rotWithShape="1">
          <a:blip r:embed="rId3">
            <a:alphaModFix/>
          </a:blip>
          <a:srcRect b="1797" l="0" r="0" t="0"/>
          <a:stretch/>
        </p:blipFill>
        <p:spPr>
          <a:xfrm>
            <a:off x="718988" y="4138552"/>
            <a:ext cx="8568250" cy="24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8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the Mainz Beam Test</a:t>
            </a:r>
            <a:endParaRPr/>
          </a:p>
        </p:txBody>
      </p:sp>
      <p:sp>
        <p:nvSpPr>
          <p:cNvPr id="638" name="Google Shape;638;p38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639" name="Google Shape;639;p38"/>
          <p:cNvSpPr txBox="1"/>
          <p:nvPr>
            <p:ph idx="1" type="body"/>
          </p:nvPr>
        </p:nvSpPr>
        <p:spPr>
          <a:xfrm>
            <a:off x="937150" y="1100175"/>
            <a:ext cx="4154700" cy="206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Measurements from beam test data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Charge Sharing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Cluster Size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Spatial Resolution</a:t>
            </a:r>
            <a:endParaRPr/>
          </a:p>
        </p:txBody>
      </p:sp>
      <p:sp>
        <p:nvSpPr>
          <p:cNvPr id="640" name="Google Shape;640;p38"/>
          <p:cNvSpPr txBox="1"/>
          <p:nvPr>
            <p:ph idx="1" type="body"/>
          </p:nvPr>
        </p:nvSpPr>
        <p:spPr>
          <a:xfrm>
            <a:off x="9287250" y="4427375"/>
            <a:ext cx="2838600" cy="1861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Analysis on most detectors was limited due to influence from multiple scattering</a:t>
            </a:r>
            <a:endParaRPr/>
          </a:p>
        </p:txBody>
      </p:sp>
      <p:sp>
        <p:nvSpPr>
          <p:cNvPr id="641" name="Google Shape;641;p38"/>
          <p:cNvSpPr/>
          <p:nvPr/>
        </p:nvSpPr>
        <p:spPr>
          <a:xfrm rot="-5400000">
            <a:off x="144225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2" name="Google Shape;642;p38"/>
          <p:cNvSpPr/>
          <p:nvPr/>
        </p:nvSpPr>
        <p:spPr>
          <a:xfrm rot="-5400000">
            <a:off x="210723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3" name="Google Shape;643;p38"/>
          <p:cNvSpPr/>
          <p:nvPr/>
        </p:nvSpPr>
        <p:spPr>
          <a:xfrm rot="-5400000">
            <a:off x="672728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4" name="Google Shape;644;p38"/>
          <p:cNvSpPr/>
          <p:nvPr/>
        </p:nvSpPr>
        <p:spPr>
          <a:xfrm rot="-5400000">
            <a:off x="739226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645" name="Google Shape;645;p38"/>
          <p:cNvCxnSpPr>
            <a:endCxn id="644" idx="2"/>
          </p:cNvCxnSpPr>
          <p:nvPr/>
        </p:nvCxnSpPr>
        <p:spPr>
          <a:xfrm>
            <a:off x="-7324" y="3759176"/>
            <a:ext cx="1143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6" name="Google Shape;646;p38"/>
          <p:cNvSpPr/>
          <p:nvPr/>
        </p:nvSpPr>
        <p:spPr>
          <a:xfrm rot="5400000">
            <a:off x="1473127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7" name="Google Shape;647;p38"/>
          <p:cNvSpPr/>
          <p:nvPr/>
        </p:nvSpPr>
        <p:spPr>
          <a:xfrm rot="5400000">
            <a:off x="3587191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8" name="Google Shape;648;p38"/>
          <p:cNvSpPr/>
          <p:nvPr/>
        </p:nvSpPr>
        <p:spPr>
          <a:xfrm rot="5400000">
            <a:off x="5759979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9" name="Google Shape;649;p38"/>
          <p:cNvSpPr/>
          <p:nvPr/>
        </p:nvSpPr>
        <p:spPr>
          <a:xfrm rot="5400000">
            <a:off x="7991490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650" name="Google Shape;650;p38"/>
          <p:cNvCxnSpPr>
            <a:stCxn id="644" idx="2"/>
          </p:cNvCxnSpPr>
          <p:nvPr/>
        </p:nvCxnSpPr>
        <p:spPr>
          <a:xfrm>
            <a:off x="1136276" y="3759176"/>
            <a:ext cx="705000" cy="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38"/>
          <p:cNvCxnSpPr/>
          <p:nvPr/>
        </p:nvCxnSpPr>
        <p:spPr>
          <a:xfrm>
            <a:off x="1835041" y="3786172"/>
            <a:ext cx="2133900" cy="1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8"/>
          <p:cNvCxnSpPr/>
          <p:nvPr/>
        </p:nvCxnSpPr>
        <p:spPr>
          <a:xfrm>
            <a:off x="3971625" y="3800279"/>
            <a:ext cx="2168700" cy="77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38"/>
          <p:cNvCxnSpPr/>
          <p:nvPr/>
        </p:nvCxnSpPr>
        <p:spPr>
          <a:xfrm>
            <a:off x="6137775" y="3879304"/>
            <a:ext cx="2236200" cy="9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38"/>
          <p:cNvCxnSpPr/>
          <p:nvPr/>
        </p:nvCxnSpPr>
        <p:spPr>
          <a:xfrm>
            <a:off x="8375975" y="3978804"/>
            <a:ext cx="1024200" cy="5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5" name="Google Shape;655;p38"/>
          <p:cNvCxnSpPr/>
          <p:nvPr/>
        </p:nvCxnSpPr>
        <p:spPr>
          <a:xfrm>
            <a:off x="9805924" y="2068692"/>
            <a:ext cx="1505400" cy="15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6" name="Google Shape;656;p38"/>
          <p:cNvSpPr/>
          <p:nvPr/>
        </p:nvSpPr>
        <p:spPr>
          <a:xfrm>
            <a:off x="7431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7" name="Google Shape;657;p38"/>
          <p:cNvSpPr/>
          <p:nvPr/>
        </p:nvSpPr>
        <p:spPr>
          <a:xfrm>
            <a:off x="7812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8" name="Google Shape;658;p38"/>
          <p:cNvSpPr/>
          <p:nvPr/>
        </p:nvSpPr>
        <p:spPr>
          <a:xfrm>
            <a:off x="8193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9" name="Google Shape;659;p38"/>
          <p:cNvSpPr/>
          <p:nvPr/>
        </p:nvSpPr>
        <p:spPr>
          <a:xfrm>
            <a:off x="8574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0" name="Google Shape;660;p38"/>
          <p:cNvSpPr/>
          <p:nvPr/>
        </p:nvSpPr>
        <p:spPr>
          <a:xfrm>
            <a:off x="8955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38"/>
          <p:cNvSpPr/>
          <p:nvPr/>
        </p:nvSpPr>
        <p:spPr>
          <a:xfrm>
            <a:off x="9336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2" name="Google Shape;662;p38"/>
          <p:cNvSpPr/>
          <p:nvPr/>
        </p:nvSpPr>
        <p:spPr>
          <a:xfrm>
            <a:off x="9717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3" name="Google Shape;663;p38"/>
          <p:cNvSpPr/>
          <p:nvPr/>
        </p:nvSpPr>
        <p:spPr>
          <a:xfrm>
            <a:off x="8156675" y="13932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4" name="Google Shape;664;p38"/>
          <p:cNvSpPr/>
          <p:nvPr/>
        </p:nvSpPr>
        <p:spPr>
          <a:xfrm>
            <a:off x="7851875" y="18504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p38"/>
          <p:cNvSpPr/>
          <p:nvPr/>
        </p:nvSpPr>
        <p:spPr>
          <a:xfrm>
            <a:off x="8004275" y="16218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6" name="Google Shape;666;p38"/>
          <p:cNvSpPr/>
          <p:nvPr/>
        </p:nvSpPr>
        <p:spPr>
          <a:xfrm>
            <a:off x="7699475" y="20790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9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7" name="Google Shape;667;p38"/>
          <p:cNvSpPr/>
          <p:nvPr/>
        </p:nvSpPr>
        <p:spPr>
          <a:xfrm>
            <a:off x="7547075" y="23076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4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8" name="Google Shape;668;p38"/>
          <p:cNvSpPr/>
          <p:nvPr/>
        </p:nvSpPr>
        <p:spPr>
          <a:xfrm>
            <a:off x="7394675" y="25362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38"/>
          <p:cNvSpPr/>
          <p:nvPr/>
        </p:nvSpPr>
        <p:spPr>
          <a:xfrm>
            <a:off x="7242275" y="27648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1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70" name="Google Shape;670;p38"/>
          <p:cNvPicPr preferRelativeResize="0"/>
          <p:nvPr/>
        </p:nvPicPr>
        <p:blipFill rotWithShape="1">
          <a:blip r:embed="rId4">
            <a:alphaModFix/>
          </a:blip>
          <a:srcRect b="0" l="517" r="0" t="0"/>
          <a:stretch/>
        </p:blipFill>
        <p:spPr>
          <a:xfrm>
            <a:off x="8881750" y="-12"/>
            <a:ext cx="2972324" cy="9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8"/>
          <p:cNvPicPr preferRelativeResize="0"/>
          <p:nvPr/>
        </p:nvPicPr>
        <p:blipFill rotWithShape="1">
          <a:blip r:embed="rId5">
            <a:alphaModFix/>
          </a:blip>
          <a:srcRect b="0" l="219" r="0" t="0"/>
          <a:stretch/>
        </p:blipFill>
        <p:spPr>
          <a:xfrm rot="-3361657">
            <a:off x="6391780" y="1571191"/>
            <a:ext cx="2038014" cy="67139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8"/>
          <p:cNvSpPr/>
          <p:nvPr/>
        </p:nvSpPr>
        <p:spPr>
          <a:xfrm>
            <a:off x="9609741" y="1860750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3" name="Google Shape;673;p38"/>
          <p:cNvCxnSpPr/>
          <p:nvPr/>
        </p:nvCxnSpPr>
        <p:spPr>
          <a:xfrm>
            <a:off x="8280964" y="183674"/>
            <a:ext cx="1513200" cy="186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4" name="Google Shape;674;p38"/>
          <p:cNvCxnSpPr>
            <a:stCxn id="644" idx="2"/>
          </p:cNvCxnSpPr>
          <p:nvPr/>
        </p:nvCxnSpPr>
        <p:spPr>
          <a:xfrm>
            <a:off x="1136276" y="3759176"/>
            <a:ext cx="8250600" cy="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5" name="Google Shape;675;p38"/>
          <p:cNvSpPr txBox="1"/>
          <p:nvPr/>
        </p:nvSpPr>
        <p:spPr>
          <a:xfrm>
            <a:off x="9451225" y="3661420"/>
            <a:ext cx="27378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Extrapolation from reference detector</a:t>
            </a:r>
            <a:endParaRPr sz="12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6" name="Google Shape;676;p38"/>
          <p:cNvSpPr txBox="1"/>
          <p:nvPr/>
        </p:nvSpPr>
        <p:spPr>
          <a:xfrm>
            <a:off x="9444372" y="3938810"/>
            <a:ext cx="27378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True track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39"/>
          <p:cNvPicPr preferRelativeResize="0"/>
          <p:nvPr/>
        </p:nvPicPr>
        <p:blipFill rotWithShape="1">
          <a:blip r:embed="rId3">
            <a:alphaModFix/>
          </a:blip>
          <a:srcRect b="1797" l="0" r="0" t="0"/>
          <a:stretch/>
        </p:blipFill>
        <p:spPr>
          <a:xfrm>
            <a:off x="639175" y="4138550"/>
            <a:ext cx="8697601" cy="24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9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the Mainz Beam Test</a:t>
            </a:r>
            <a:endParaRPr/>
          </a:p>
        </p:txBody>
      </p:sp>
      <p:sp>
        <p:nvSpPr>
          <p:cNvPr id="683" name="Google Shape;683;p39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684" name="Google Shape;684;p39"/>
          <p:cNvSpPr txBox="1"/>
          <p:nvPr>
            <p:ph idx="1" type="body"/>
          </p:nvPr>
        </p:nvSpPr>
        <p:spPr>
          <a:xfrm>
            <a:off x="937150" y="1100175"/>
            <a:ext cx="4154700" cy="206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Measurements from beam test data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Charge Sharing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Cluster Size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Spatial Resolution</a:t>
            </a:r>
            <a:endParaRPr/>
          </a:p>
        </p:txBody>
      </p:sp>
      <p:sp>
        <p:nvSpPr>
          <p:cNvPr id="685" name="Google Shape;685;p39"/>
          <p:cNvSpPr txBox="1"/>
          <p:nvPr>
            <p:ph idx="1" type="body"/>
          </p:nvPr>
        </p:nvSpPr>
        <p:spPr>
          <a:xfrm>
            <a:off x="9287250" y="4427375"/>
            <a:ext cx="2838600" cy="1861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Analysis on most detectors was limited due to influence from multiple scattering</a:t>
            </a:r>
            <a:endParaRPr/>
          </a:p>
        </p:txBody>
      </p:sp>
      <p:sp>
        <p:nvSpPr>
          <p:cNvPr id="686" name="Google Shape;686;p39"/>
          <p:cNvSpPr/>
          <p:nvPr/>
        </p:nvSpPr>
        <p:spPr>
          <a:xfrm rot="-5400000">
            <a:off x="144225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7" name="Google Shape;687;p39"/>
          <p:cNvSpPr/>
          <p:nvPr/>
        </p:nvSpPr>
        <p:spPr>
          <a:xfrm rot="-5400000">
            <a:off x="210723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8" name="Google Shape;688;p39"/>
          <p:cNvSpPr/>
          <p:nvPr/>
        </p:nvSpPr>
        <p:spPr>
          <a:xfrm rot="-5400000">
            <a:off x="672728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9" name="Google Shape;689;p39"/>
          <p:cNvSpPr/>
          <p:nvPr/>
        </p:nvSpPr>
        <p:spPr>
          <a:xfrm rot="-5400000">
            <a:off x="739226" y="3741626"/>
            <a:ext cx="759000" cy="35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690" name="Google Shape;690;p39"/>
          <p:cNvCxnSpPr>
            <a:endCxn id="689" idx="2"/>
          </p:cNvCxnSpPr>
          <p:nvPr/>
        </p:nvCxnSpPr>
        <p:spPr>
          <a:xfrm>
            <a:off x="-7324" y="3759176"/>
            <a:ext cx="1143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1" name="Google Shape;691;p39"/>
          <p:cNvSpPr/>
          <p:nvPr/>
        </p:nvSpPr>
        <p:spPr>
          <a:xfrm rot="5400000">
            <a:off x="1473127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2" name="Google Shape;692;p39"/>
          <p:cNvSpPr/>
          <p:nvPr/>
        </p:nvSpPr>
        <p:spPr>
          <a:xfrm rot="5400000">
            <a:off x="3587191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3" name="Google Shape;693;p39"/>
          <p:cNvSpPr/>
          <p:nvPr/>
        </p:nvSpPr>
        <p:spPr>
          <a:xfrm rot="5400000">
            <a:off x="5759979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4" name="Google Shape;694;p39"/>
          <p:cNvSpPr/>
          <p:nvPr/>
        </p:nvSpPr>
        <p:spPr>
          <a:xfrm rot="5400000">
            <a:off x="7991490" y="3741622"/>
            <a:ext cx="759000" cy="3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695" name="Google Shape;695;p39"/>
          <p:cNvCxnSpPr>
            <a:stCxn id="689" idx="2"/>
          </p:cNvCxnSpPr>
          <p:nvPr/>
        </p:nvCxnSpPr>
        <p:spPr>
          <a:xfrm>
            <a:off x="1136276" y="3759176"/>
            <a:ext cx="705000" cy="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39"/>
          <p:cNvCxnSpPr/>
          <p:nvPr/>
        </p:nvCxnSpPr>
        <p:spPr>
          <a:xfrm>
            <a:off x="1835041" y="3786172"/>
            <a:ext cx="2133900" cy="1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Google Shape;697;p39"/>
          <p:cNvCxnSpPr/>
          <p:nvPr/>
        </p:nvCxnSpPr>
        <p:spPr>
          <a:xfrm>
            <a:off x="3971625" y="3800279"/>
            <a:ext cx="2168700" cy="77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Google Shape;698;p39"/>
          <p:cNvCxnSpPr/>
          <p:nvPr/>
        </p:nvCxnSpPr>
        <p:spPr>
          <a:xfrm>
            <a:off x="6137775" y="3879304"/>
            <a:ext cx="2236200" cy="9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39"/>
          <p:cNvCxnSpPr/>
          <p:nvPr/>
        </p:nvCxnSpPr>
        <p:spPr>
          <a:xfrm>
            <a:off x="8375975" y="3978804"/>
            <a:ext cx="1024200" cy="5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39"/>
          <p:cNvCxnSpPr/>
          <p:nvPr/>
        </p:nvCxnSpPr>
        <p:spPr>
          <a:xfrm>
            <a:off x="9805924" y="2068692"/>
            <a:ext cx="1505400" cy="15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1" name="Google Shape;701;p39"/>
          <p:cNvSpPr/>
          <p:nvPr/>
        </p:nvSpPr>
        <p:spPr>
          <a:xfrm>
            <a:off x="7431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2" name="Google Shape;702;p39"/>
          <p:cNvSpPr/>
          <p:nvPr/>
        </p:nvSpPr>
        <p:spPr>
          <a:xfrm>
            <a:off x="7812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3" name="Google Shape;703;p39"/>
          <p:cNvSpPr/>
          <p:nvPr/>
        </p:nvSpPr>
        <p:spPr>
          <a:xfrm>
            <a:off x="8193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4" name="Google Shape;704;p39"/>
          <p:cNvSpPr/>
          <p:nvPr/>
        </p:nvSpPr>
        <p:spPr>
          <a:xfrm>
            <a:off x="8574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5" name="Google Shape;705;p39"/>
          <p:cNvSpPr/>
          <p:nvPr/>
        </p:nvSpPr>
        <p:spPr>
          <a:xfrm>
            <a:off x="8955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6" name="Google Shape;706;p39"/>
          <p:cNvSpPr/>
          <p:nvPr/>
        </p:nvSpPr>
        <p:spPr>
          <a:xfrm>
            <a:off x="9336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7" name="Google Shape;707;p39"/>
          <p:cNvSpPr/>
          <p:nvPr/>
        </p:nvSpPr>
        <p:spPr>
          <a:xfrm>
            <a:off x="9717775" y="1050500"/>
            <a:ext cx="1950900" cy="2298000"/>
          </a:xfrm>
          <a:prstGeom prst="parallelogram">
            <a:avLst>
              <a:gd fmla="val 82821" name="adj"/>
            </a:avLst>
          </a:prstGeom>
          <a:solidFill>
            <a:srgbClr val="0000FF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8" name="Google Shape;708;p39"/>
          <p:cNvSpPr/>
          <p:nvPr/>
        </p:nvSpPr>
        <p:spPr>
          <a:xfrm>
            <a:off x="8156675" y="13932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9" name="Google Shape;709;p39"/>
          <p:cNvSpPr/>
          <p:nvPr/>
        </p:nvSpPr>
        <p:spPr>
          <a:xfrm>
            <a:off x="7851875" y="18504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8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0" name="Google Shape;710;p39"/>
          <p:cNvSpPr/>
          <p:nvPr/>
        </p:nvSpPr>
        <p:spPr>
          <a:xfrm>
            <a:off x="8004275" y="16218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11;p39"/>
          <p:cNvSpPr/>
          <p:nvPr/>
        </p:nvSpPr>
        <p:spPr>
          <a:xfrm>
            <a:off x="7699475" y="20790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9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2" name="Google Shape;712;p39"/>
          <p:cNvSpPr/>
          <p:nvPr/>
        </p:nvSpPr>
        <p:spPr>
          <a:xfrm>
            <a:off x="7547075" y="23076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4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3" name="Google Shape;713;p39"/>
          <p:cNvSpPr/>
          <p:nvPr/>
        </p:nvSpPr>
        <p:spPr>
          <a:xfrm>
            <a:off x="7394675" y="25362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5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4" name="Google Shape;714;p39"/>
          <p:cNvSpPr/>
          <p:nvPr/>
        </p:nvSpPr>
        <p:spPr>
          <a:xfrm>
            <a:off x="7242275" y="2764800"/>
            <a:ext cx="3969300" cy="112200"/>
          </a:xfrm>
          <a:prstGeom prst="parallelogram">
            <a:avLst>
              <a:gd fmla="val 82821" name="adj"/>
            </a:avLst>
          </a:prstGeom>
          <a:solidFill>
            <a:srgbClr val="FF0000">
              <a:alpha val="1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5" name="Google Shape;715;p39"/>
          <p:cNvPicPr preferRelativeResize="0"/>
          <p:nvPr/>
        </p:nvPicPr>
        <p:blipFill rotWithShape="1">
          <a:blip r:embed="rId4">
            <a:alphaModFix/>
          </a:blip>
          <a:srcRect b="0" l="517" r="0" t="0"/>
          <a:stretch/>
        </p:blipFill>
        <p:spPr>
          <a:xfrm>
            <a:off x="8881750" y="-12"/>
            <a:ext cx="2972324" cy="9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9"/>
          <p:cNvPicPr preferRelativeResize="0"/>
          <p:nvPr/>
        </p:nvPicPr>
        <p:blipFill rotWithShape="1">
          <a:blip r:embed="rId5">
            <a:alphaModFix/>
          </a:blip>
          <a:srcRect b="0" l="219" r="0" t="0"/>
          <a:stretch/>
        </p:blipFill>
        <p:spPr>
          <a:xfrm rot="-3361657">
            <a:off x="6391780" y="1571191"/>
            <a:ext cx="2038014" cy="671392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9"/>
          <p:cNvSpPr/>
          <p:nvPr/>
        </p:nvSpPr>
        <p:spPr>
          <a:xfrm>
            <a:off x="9609741" y="1860750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18" name="Google Shape;718;p39"/>
          <p:cNvCxnSpPr/>
          <p:nvPr/>
        </p:nvCxnSpPr>
        <p:spPr>
          <a:xfrm>
            <a:off x="8280964" y="183674"/>
            <a:ext cx="1513200" cy="186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9" name="Google Shape;719;p39"/>
          <p:cNvCxnSpPr>
            <a:stCxn id="689" idx="2"/>
          </p:cNvCxnSpPr>
          <p:nvPr/>
        </p:nvCxnSpPr>
        <p:spPr>
          <a:xfrm>
            <a:off x="1136276" y="3759176"/>
            <a:ext cx="8250600" cy="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20" name="Google Shape;720;p39"/>
          <p:cNvSpPr txBox="1"/>
          <p:nvPr/>
        </p:nvSpPr>
        <p:spPr>
          <a:xfrm>
            <a:off x="9451225" y="3661420"/>
            <a:ext cx="27378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Extrapolation from reference detector</a:t>
            </a:r>
            <a:endParaRPr sz="12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1" name="Google Shape;721;p39"/>
          <p:cNvSpPr txBox="1"/>
          <p:nvPr/>
        </p:nvSpPr>
        <p:spPr>
          <a:xfrm>
            <a:off x="9444372" y="3938810"/>
            <a:ext cx="27378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True track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2" name="Google Shape;722;p39"/>
          <p:cNvSpPr txBox="1"/>
          <p:nvPr/>
        </p:nvSpPr>
        <p:spPr>
          <a:xfrm>
            <a:off x="2485232" y="2612400"/>
            <a:ext cx="3954600" cy="694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Caveat</a:t>
            </a: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b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D1, D2 μRWell, not micromegas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796" y="1632180"/>
            <a:ext cx="6136755" cy="4909404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0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 Sharing</a:t>
            </a:r>
            <a:endParaRPr/>
          </a:p>
        </p:txBody>
      </p:sp>
      <p:sp>
        <p:nvSpPr>
          <p:cNvPr id="729" name="Google Shape;729;p40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730" name="Google Shape;730;p40"/>
          <p:cNvSpPr/>
          <p:nvPr/>
        </p:nvSpPr>
        <p:spPr>
          <a:xfrm>
            <a:off x="9418350" y="2238057"/>
            <a:ext cx="2473800" cy="5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31" name="Google Shape;731;p40"/>
          <p:cNvCxnSpPr/>
          <p:nvPr/>
        </p:nvCxnSpPr>
        <p:spPr>
          <a:xfrm rot="10800000">
            <a:off x="11174925" y="2233575"/>
            <a:ext cx="0" cy="5613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2" name="Google Shape;732;p40"/>
          <p:cNvSpPr/>
          <p:nvPr/>
        </p:nvSpPr>
        <p:spPr>
          <a:xfrm>
            <a:off x="9259925" y="3586583"/>
            <a:ext cx="1353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33" name="Google Shape;733;p40"/>
          <p:cNvGrpSpPr/>
          <p:nvPr/>
        </p:nvGrpSpPr>
        <p:grpSpPr>
          <a:xfrm>
            <a:off x="7647125" y="1109113"/>
            <a:ext cx="56037" cy="230400"/>
            <a:chOff x="7647125" y="1078650"/>
            <a:chExt cx="56037" cy="230400"/>
          </a:xfrm>
        </p:grpSpPr>
        <p:cxnSp>
          <p:nvCxnSpPr>
            <p:cNvPr id="734" name="Google Shape;734;p40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0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0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7" name="Google Shape;737;p40"/>
          <p:cNvSpPr txBox="1"/>
          <p:nvPr/>
        </p:nvSpPr>
        <p:spPr>
          <a:xfrm>
            <a:off x="6576725" y="1046622"/>
            <a:ext cx="653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Pitch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38" name="Google Shape;738;p40"/>
          <p:cNvCxnSpPr>
            <a:stCxn id="737" idx="3"/>
          </p:cNvCxnSpPr>
          <p:nvPr/>
        </p:nvCxnSpPr>
        <p:spPr>
          <a:xfrm flipH="1" rot="10800000">
            <a:off x="7229825" y="1205172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39" name="Google Shape;739;p40"/>
          <p:cNvGrpSpPr/>
          <p:nvPr/>
        </p:nvGrpSpPr>
        <p:grpSpPr>
          <a:xfrm>
            <a:off x="7647652" y="598950"/>
            <a:ext cx="56026" cy="109786"/>
            <a:chOff x="7647125" y="1078650"/>
            <a:chExt cx="56037" cy="230400"/>
          </a:xfrm>
        </p:grpSpPr>
        <p:cxnSp>
          <p:nvCxnSpPr>
            <p:cNvPr id="740" name="Google Shape;740;p40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0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0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43" name="Google Shape;743;p40"/>
          <p:cNvSpPr txBox="1"/>
          <p:nvPr/>
        </p:nvSpPr>
        <p:spPr>
          <a:xfrm>
            <a:off x="6513100" y="485834"/>
            <a:ext cx="71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4" name="Google Shape;744;p40"/>
          <p:cNvCxnSpPr>
            <a:stCxn id="743" idx="3"/>
          </p:cNvCxnSpPr>
          <p:nvPr/>
        </p:nvCxnSpPr>
        <p:spPr>
          <a:xfrm flipH="1" rot="10800000">
            <a:off x="7229800" y="644384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5" name="Google Shape;745;p40"/>
          <p:cNvSpPr txBox="1"/>
          <p:nvPr/>
        </p:nvSpPr>
        <p:spPr>
          <a:xfrm>
            <a:off x="10495249" y="2783842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746" name="Google Shape;746;p40"/>
          <p:cNvSpPr txBox="1"/>
          <p:nvPr/>
        </p:nvSpPr>
        <p:spPr>
          <a:xfrm>
            <a:off x="10487426" y="3051979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747" name="Google Shape;747;p40"/>
          <p:cNvSpPr txBox="1"/>
          <p:nvPr/>
        </p:nvSpPr>
        <p:spPr>
          <a:xfrm>
            <a:off x="10085200" y="6264770"/>
            <a:ext cx="210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40"/>
          <p:cNvGrpSpPr/>
          <p:nvPr/>
        </p:nvGrpSpPr>
        <p:grpSpPr>
          <a:xfrm>
            <a:off x="0" y="899463"/>
            <a:ext cx="5563000" cy="3348513"/>
            <a:chOff x="5684975" y="1542650"/>
            <a:chExt cx="5563000" cy="3348513"/>
          </a:xfrm>
        </p:grpSpPr>
        <p:sp>
          <p:nvSpPr>
            <p:cNvPr id="749" name="Google Shape;749;p40"/>
            <p:cNvSpPr/>
            <p:nvPr/>
          </p:nvSpPr>
          <p:spPr>
            <a:xfrm>
              <a:off x="6553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6934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7315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6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7696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8077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8458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8839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7278675" y="2935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7126275" y="3164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6973875" y="33930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6821475" y="36216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9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6669075" y="38502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4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6516675" y="4078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6364275" y="4307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1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763" name="Google Shape;763;p40"/>
            <p:cNvPicPr preferRelativeResize="0"/>
            <p:nvPr/>
          </p:nvPicPr>
          <p:blipFill rotWithShape="1">
            <a:blip r:embed="rId4">
              <a:alphaModFix/>
            </a:blip>
            <a:srcRect b="0" l="517" r="0" t="0"/>
            <a:stretch/>
          </p:blipFill>
          <p:spPr>
            <a:xfrm>
              <a:off x="8003750" y="1542650"/>
              <a:ext cx="2972324" cy="98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40"/>
            <p:cNvPicPr preferRelativeResize="0"/>
            <p:nvPr/>
          </p:nvPicPr>
          <p:blipFill rotWithShape="1">
            <a:blip r:embed="rId5">
              <a:alphaModFix/>
            </a:blip>
            <a:srcRect b="0" l="219" r="0" t="0"/>
            <a:stretch/>
          </p:blipFill>
          <p:spPr>
            <a:xfrm rot="-3361657">
              <a:off x="5513780" y="3113854"/>
              <a:ext cx="2038014" cy="671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f_{\color{red}{\text{T}}}=\frac{\color{red}{\sum{T_i}}}{\color{red}{\sum{T_i}} + \color{blue}{\sum{B_i}}}" id="765" name="Google Shape;765;p4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50" y="1033811"/>
            <a:ext cx="2103600" cy="623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40"/>
          <p:cNvGrpSpPr/>
          <p:nvPr/>
        </p:nvGrpSpPr>
        <p:grpSpPr>
          <a:xfrm>
            <a:off x="7738761" y="-6"/>
            <a:ext cx="1783200" cy="1783200"/>
            <a:chOff x="9990311" y="2661394"/>
            <a:chExt cx="1783200" cy="1783200"/>
          </a:xfrm>
        </p:grpSpPr>
        <p:sp>
          <p:nvSpPr>
            <p:cNvPr id="767" name="Google Shape;767;p40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70" name="Google Shape;770;p40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771" name="Google Shape;771;p40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782" name="Google Shape;782;p40"/>
          <p:cNvSpPr txBox="1"/>
          <p:nvPr/>
        </p:nvSpPr>
        <p:spPr>
          <a:xfrm>
            <a:off x="83037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D2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83" name="Google Shape;783;p40"/>
          <p:cNvCxnSpPr/>
          <p:nvPr/>
        </p:nvCxnSpPr>
        <p:spPr>
          <a:xfrm>
            <a:off x="9451021" y="2774178"/>
            <a:ext cx="2469900" cy="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4" name="Google Shape;784;p40"/>
          <p:cNvSpPr/>
          <p:nvPr/>
        </p:nvSpPr>
        <p:spPr>
          <a:xfrm>
            <a:off x="9279025" y="4278000"/>
            <a:ext cx="927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5" name="Google Shape;785;p40"/>
          <p:cNvSpPr/>
          <p:nvPr/>
        </p:nvSpPr>
        <p:spPr>
          <a:xfrm>
            <a:off x="7404167" y="3653797"/>
            <a:ext cx="1353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6" name="Google Shape;786;p40"/>
          <p:cNvSpPr/>
          <p:nvPr/>
        </p:nvSpPr>
        <p:spPr>
          <a:xfrm>
            <a:off x="11115667" y="3679759"/>
            <a:ext cx="1353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7" name="Google Shape;787;p40"/>
          <p:cNvSpPr/>
          <p:nvPr/>
        </p:nvSpPr>
        <p:spPr>
          <a:xfrm>
            <a:off x="11115667" y="4467434"/>
            <a:ext cx="135300" cy="1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88" name="Google Shape;788;p40"/>
          <p:cNvCxnSpPr/>
          <p:nvPr/>
        </p:nvCxnSpPr>
        <p:spPr>
          <a:xfrm rot="10800000">
            <a:off x="9327813" y="4249092"/>
            <a:ext cx="0" cy="2712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40"/>
          <p:cNvCxnSpPr/>
          <p:nvPr/>
        </p:nvCxnSpPr>
        <p:spPr>
          <a:xfrm rot="10800000">
            <a:off x="11174696" y="4426426"/>
            <a:ext cx="0" cy="2712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0" name="Google Shape;790;p40"/>
          <p:cNvCxnSpPr/>
          <p:nvPr/>
        </p:nvCxnSpPr>
        <p:spPr>
          <a:xfrm rot="10800000">
            <a:off x="11174696" y="3588226"/>
            <a:ext cx="0" cy="2712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40"/>
          <p:cNvCxnSpPr/>
          <p:nvPr/>
        </p:nvCxnSpPr>
        <p:spPr>
          <a:xfrm rot="10800000">
            <a:off x="7473422" y="3606551"/>
            <a:ext cx="0" cy="2712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40"/>
          <p:cNvCxnSpPr/>
          <p:nvPr/>
        </p:nvCxnSpPr>
        <p:spPr>
          <a:xfrm rot="10800000">
            <a:off x="9327813" y="3563292"/>
            <a:ext cx="0" cy="2712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3" name="Google Shape;793;p40"/>
          <p:cNvSpPr txBox="1"/>
          <p:nvPr>
            <p:ph idx="1" type="body"/>
          </p:nvPr>
        </p:nvSpPr>
        <p:spPr>
          <a:xfrm>
            <a:off x="-167763" y="4602575"/>
            <a:ext cx="6665400" cy="1982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What fraction of the charge is collected on the </a:t>
            </a:r>
            <a:br>
              <a:rPr lang="en"/>
            </a:br>
            <a:r>
              <a:rPr b="1" lang="en">
                <a:solidFill>
                  <a:srgbClr val="FF0000"/>
                </a:solidFill>
              </a:rPr>
              <a:t>Top</a:t>
            </a:r>
            <a:r>
              <a:rPr lang="en"/>
              <a:t> vs </a:t>
            </a:r>
            <a:r>
              <a:rPr b="1" lang="en">
                <a:solidFill>
                  <a:srgbClr val="0000FF"/>
                </a:solidFill>
              </a:rPr>
              <a:t>Bottom</a:t>
            </a:r>
            <a:r>
              <a:rPr lang="en"/>
              <a:t> strips?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Most of charge collected on </a:t>
            </a:r>
            <a:r>
              <a:rPr b="1" lang="en">
                <a:solidFill>
                  <a:srgbClr val="FF0000"/>
                </a:solidFill>
              </a:rPr>
              <a:t>Top</a:t>
            </a:r>
            <a:r>
              <a:rPr lang="en"/>
              <a:t> strips for </a:t>
            </a:r>
            <a:r>
              <a:rPr b="1" lang="en"/>
              <a:t>D2</a:t>
            </a:r>
            <a:endParaRPr/>
          </a:p>
        </p:txBody>
      </p:sp>
      <p:sp>
        <p:nvSpPr>
          <p:cNvPr id="794" name="Google Shape;794;p40"/>
          <p:cNvSpPr/>
          <p:nvPr/>
        </p:nvSpPr>
        <p:spPr>
          <a:xfrm>
            <a:off x="3058391" y="2794875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796" y="1632180"/>
            <a:ext cx="6136755" cy="490940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41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 Sharing</a:t>
            </a:r>
            <a:endParaRPr/>
          </a:p>
        </p:txBody>
      </p:sp>
      <p:sp>
        <p:nvSpPr>
          <p:cNvPr id="801" name="Google Shape;801;p41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802" name="Google Shape;802;p41"/>
          <p:cNvSpPr txBox="1"/>
          <p:nvPr/>
        </p:nvSpPr>
        <p:spPr>
          <a:xfrm>
            <a:off x="10495249" y="2277400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03" name="Google Shape;803;p41"/>
          <p:cNvSpPr txBox="1"/>
          <p:nvPr/>
        </p:nvSpPr>
        <p:spPr>
          <a:xfrm>
            <a:off x="10487426" y="254553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04" name="Google Shape;804;p41"/>
          <p:cNvSpPr txBox="1"/>
          <p:nvPr/>
        </p:nvSpPr>
        <p:spPr>
          <a:xfrm>
            <a:off x="10495249" y="279074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05" name="Google Shape;805;p41"/>
          <p:cNvSpPr txBox="1"/>
          <p:nvPr/>
        </p:nvSpPr>
        <p:spPr>
          <a:xfrm>
            <a:off x="10487426" y="3058884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06" name="Google Shape;806;p41"/>
          <p:cNvSpPr txBox="1"/>
          <p:nvPr/>
        </p:nvSpPr>
        <p:spPr>
          <a:xfrm>
            <a:off x="10085200" y="6264770"/>
            <a:ext cx="210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7" name="Google Shape;807;p41"/>
          <p:cNvGrpSpPr/>
          <p:nvPr/>
        </p:nvGrpSpPr>
        <p:grpSpPr>
          <a:xfrm>
            <a:off x="0" y="899463"/>
            <a:ext cx="5563000" cy="3348513"/>
            <a:chOff x="5684975" y="1542650"/>
            <a:chExt cx="5563000" cy="3348513"/>
          </a:xfrm>
        </p:grpSpPr>
        <p:sp>
          <p:nvSpPr>
            <p:cNvPr id="808" name="Google Shape;808;p41"/>
            <p:cNvSpPr/>
            <p:nvPr/>
          </p:nvSpPr>
          <p:spPr>
            <a:xfrm>
              <a:off x="6553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6934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7315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6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7696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8077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8458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8839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7278675" y="2935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7126275" y="3164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6973875" y="33930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6821475" y="36216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9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6669075" y="38502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4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6516675" y="4078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6364275" y="4307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1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822" name="Google Shape;822;p41"/>
            <p:cNvPicPr preferRelativeResize="0"/>
            <p:nvPr/>
          </p:nvPicPr>
          <p:blipFill rotWithShape="1">
            <a:blip r:embed="rId4">
              <a:alphaModFix/>
            </a:blip>
            <a:srcRect b="0" l="517" r="0" t="0"/>
            <a:stretch/>
          </p:blipFill>
          <p:spPr>
            <a:xfrm>
              <a:off x="8003750" y="1542650"/>
              <a:ext cx="2972324" cy="98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41"/>
            <p:cNvPicPr preferRelativeResize="0"/>
            <p:nvPr/>
          </p:nvPicPr>
          <p:blipFill rotWithShape="1">
            <a:blip r:embed="rId5">
              <a:alphaModFix/>
            </a:blip>
            <a:srcRect b="0" l="219" r="0" t="0"/>
            <a:stretch/>
          </p:blipFill>
          <p:spPr>
            <a:xfrm rot="-3361657">
              <a:off x="5513780" y="3113854"/>
              <a:ext cx="2038014" cy="671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f_{\color{red}{\text{T}}}=\frac{\color{red}{\sum{T_i}}}{\color{red}{\sum{T_i}} + \color{blue}{\sum{B_i}}}" id="824" name="Google Shape;824;p41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50" y="1033811"/>
            <a:ext cx="2103600" cy="623189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1"/>
          <p:cNvSpPr txBox="1"/>
          <p:nvPr>
            <p:ph idx="1" type="body"/>
          </p:nvPr>
        </p:nvSpPr>
        <p:spPr>
          <a:xfrm>
            <a:off x="-167763" y="4602575"/>
            <a:ext cx="6665400" cy="1982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What fraction of the charge is collected on the </a:t>
            </a:r>
            <a:br>
              <a:rPr lang="en"/>
            </a:br>
            <a:r>
              <a:rPr b="1" lang="en">
                <a:solidFill>
                  <a:srgbClr val="FF0000"/>
                </a:solidFill>
              </a:rPr>
              <a:t>Top</a:t>
            </a:r>
            <a:r>
              <a:rPr lang="en"/>
              <a:t> vs </a:t>
            </a:r>
            <a:r>
              <a:rPr b="1" lang="en">
                <a:solidFill>
                  <a:srgbClr val="0000FF"/>
                </a:solidFill>
              </a:rPr>
              <a:t>Bottom</a:t>
            </a:r>
            <a:r>
              <a:rPr lang="en"/>
              <a:t> strips?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Most of charge </a:t>
            </a:r>
            <a:r>
              <a:rPr lang="en"/>
              <a:t>collected</a:t>
            </a:r>
            <a:r>
              <a:rPr lang="en"/>
              <a:t> on </a:t>
            </a:r>
            <a:r>
              <a:rPr b="1" lang="en">
                <a:solidFill>
                  <a:srgbClr val="FF0000"/>
                </a:solidFill>
              </a:rPr>
              <a:t>Top</a:t>
            </a:r>
            <a:r>
              <a:rPr lang="en"/>
              <a:t> strips for </a:t>
            </a:r>
            <a:r>
              <a:rPr b="1" lang="en"/>
              <a:t>D2</a:t>
            </a:r>
            <a:endParaRPr b="1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More equal sharing in </a:t>
            </a:r>
            <a:r>
              <a:rPr b="1" lang="en"/>
              <a:t>D1</a:t>
            </a:r>
            <a:r>
              <a:rPr lang="en"/>
              <a:t> where </a:t>
            </a:r>
            <a:r>
              <a:rPr b="1" lang="en">
                <a:solidFill>
                  <a:srgbClr val="FF0000"/>
                </a:solidFill>
              </a:rPr>
              <a:t>Top</a:t>
            </a:r>
            <a:r>
              <a:rPr lang="en"/>
              <a:t> strip width reduced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u="sng"/>
              <a:t>Can tune </a:t>
            </a:r>
            <a:r>
              <a:rPr b="1" lang="en" u="sng">
                <a:solidFill>
                  <a:srgbClr val="FF0000"/>
                </a:solidFill>
              </a:rPr>
              <a:t>Top</a:t>
            </a:r>
            <a:r>
              <a:rPr lang="en" u="sng"/>
              <a:t> strip width to optimize charge sharing</a:t>
            </a:r>
            <a:endParaRPr u="sng"/>
          </a:p>
        </p:txBody>
      </p:sp>
      <p:grpSp>
        <p:nvGrpSpPr>
          <p:cNvPr id="826" name="Google Shape;826;p41"/>
          <p:cNvGrpSpPr/>
          <p:nvPr/>
        </p:nvGrpSpPr>
        <p:grpSpPr>
          <a:xfrm>
            <a:off x="7647125" y="1109113"/>
            <a:ext cx="56037" cy="230400"/>
            <a:chOff x="7647125" y="1078650"/>
            <a:chExt cx="56037" cy="230400"/>
          </a:xfrm>
        </p:grpSpPr>
        <p:cxnSp>
          <p:nvCxnSpPr>
            <p:cNvPr id="827" name="Google Shape;827;p41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1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1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0" name="Google Shape;830;p41"/>
          <p:cNvSpPr txBox="1"/>
          <p:nvPr/>
        </p:nvSpPr>
        <p:spPr>
          <a:xfrm>
            <a:off x="6576725" y="1046622"/>
            <a:ext cx="653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Pitch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31" name="Google Shape;831;p41"/>
          <p:cNvCxnSpPr>
            <a:stCxn id="830" idx="3"/>
          </p:cNvCxnSpPr>
          <p:nvPr/>
        </p:nvCxnSpPr>
        <p:spPr>
          <a:xfrm flipH="1" rot="10800000">
            <a:off x="7229825" y="1205172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32" name="Google Shape;832;p41"/>
          <p:cNvGrpSpPr/>
          <p:nvPr/>
        </p:nvGrpSpPr>
        <p:grpSpPr>
          <a:xfrm>
            <a:off x="7647652" y="598950"/>
            <a:ext cx="56026" cy="109786"/>
            <a:chOff x="7647125" y="1078650"/>
            <a:chExt cx="56037" cy="230400"/>
          </a:xfrm>
        </p:grpSpPr>
        <p:cxnSp>
          <p:nvCxnSpPr>
            <p:cNvPr id="833" name="Google Shape;833;p41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1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1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6" name="Google Shape;836;p41"/>
          <p:cNvSpPr txBox="1"/>
          <p:nvPr/>
        </p:nvSpPr>
        <p:spPr>
          <a:xfrm>
            <a:off x="6513100" y="485834"/>
            <a:ext cx="71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37" name="Google Shape;837;p41"/>
          <p:cNvCxnSpPr>
            <a:stCxn id="836" idx="3"/>
          </p:cNvCxnSpPr>
          <p:nvPr/>
        </p:nvCxnSpPr>
        <p:spPr>
          <a:xfrm flipH="1" rot="10800000">
            <a:off x="7229800" y="644384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38" name="Google Shape;838;p41"/>
          <p:cNvGrpSpPr/>
          <p:nvPr/>
        </p:nvGrpSpPr>
        <p:grpSpPr>
          <a:xfrm>
            <a:off x="7738761" y="-6"/>
            <a:ext cx="1783200" cy="1783200"/>
            <a:chOff x="9990311" y="2661394"/>
            <a:chExt cx="1783200" cy="1783200"/>
          </a:xfrm>
        </p:grpSpPr>
        <p:sp>
          <p:nvSpPr>
            <p:cNvPr id="839" name="Google Shape;839;p41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842" name="Google Shape;842;p41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843" name="Google Shape;843;p41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4" name="Google Shape;844;p41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5" name="Google Shape;845;p41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7" name="Google Shape;847;p41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8" name="Google Shape;848;p41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49" name="Google Shape;849;p41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50" name="Google Shape;850;p41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51" name="Google Shape;851;p41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53" name="Google Shape;853;p41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854" name="Google Shape;854;p41"/>
          <p:cNvSpPr txBox="1"/>
          <p:nvPr/>
        </p:nvSpPr>
        <p:spPr>
          <a:xfrm>
            <a:off x="83037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D2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5" name="Google Shape;855;p41"/>
          <p:cNvSpPr/>
          <p:nvPr/>
        </p:nvSpPr>
        <p:spPr>
          <a:xfrm rot="5400000">
            <a:off x="9903689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6" name="Google Shape;856;p41"/>
          <p:cNvSpPr/>
          <p:nvPr/>
        </p:nvSpPr>
        <p:spPr>
          <a:xfrm rot="5400000">
            <a:off x="9699203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7" name="Google Shape;857;p41"/>
          <p:cNvSpPr/>
          <p:nvPr/>
        </p:nvSpPr>
        <p:spPr>
          <a:xfrm rot="5400000">
            <a:off x="9494717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58" name="Google Shape;858;p41"/>
          <p:cNvGrpSpPr/>
          <p:nvPr/>
        </p:nvGrpSpPr>
        <p:grpSpPr>
          <a:xfrm>
            <a:off x="10100961" y="-6"/>
            <a:ext cx="1783200" cy="1783200"/>
            <a:chOff x="9990311" y="2661394"/>
            <a:chExt cx="1783200" cy="1783200"/>
          </a:xfrm>
        </p:grpSpPr>
        <p:sp>
          <p:nvSpPr>
            <p:cNvPr id="859" name="Google Shape;859;p41"/>
            <p:cNvSpPr/>
            <p:nvPr/>
          </p:nvSpPr>
          <p:spPr>
            <a:xfrm rot="5400000">
              <a:off x="10202011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 rot="5400000">
              <a:off x="1040649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 rot="5400000">
              <a:off x="1061098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 rot="5400000">
              <a:off x="9997525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9990311" y="32553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9990311" y="34839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9990311" y="37125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9990311" y="3941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9990311" y="4169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9990311" y="3026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9990311" y="2798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70" name="Google Shape;870;p41"/>
          <p:cNvSpPr txBox="1"/>
          <p:nvPr/>
        </p:nvSpPr>
        <p:spPr>
          <a:xfrm>
            <a:off x="106659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D1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1" name="Google Shape;871;p41"/>
          <p:cNvSpPr/>
          <p:nvPr/>
        </p:nvSpPr>
        <p:spPr>
          <a:xfrm>
            <a:off x="3058391" y="2794875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2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Size</a:t>
            </a:r>
            <a:endParaRPr/>
          </a:p>
        </p:txBody>
      </p:sp>
      <p:sp>
        <p:nvSpPr>
          <p:cNvPr id="877" name="Google Shape;877;p42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878" name="Google Shape;8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880" y="1629450"/>
            <a:ext cx="6135625" cy="49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2"/>
          <p:cNvSpPr txBox="1"/>
          <p:nvPr/>
        </p:nvSpPr>
        <p:spPr>
          <a:xfrm>
            <a:off x="10495249" y="2277400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80" name="Google Shape;880;p42"/>
          <p:cNvSpPr txBox="1"/>
          <p:nvPr/>
        </p:nvSpPr>
        <p:spPr>
          <a:xfrm>
            <a:off x="10487426" y="254553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81" name="Google Shape;881;p42"/>
          <p:cNvSpPr txBox="1"/>
          <p:nvPr/>
        </p:nvSpPr>
        <p:spPr>
          <a:xfrm>
            <a:off x="10495249" y="279074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82" name="Google Shape;882;p42"/>
          <p:cNvSpPr txBox="1"/>
          <p:nvPr/>
        </p:nvSpPr>
        <p:spPr>
          <a:xfrm>
            <a:off x="10487426" y="3058884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883" name="Google Shape;883;p42"/>
          <p:cNvSpPr txBox="1"/>
          <p:nvPr/>
        </p:nvSpPr>
        <p:spPr>
          <a:xfrm>
            <a:off x="10085200" y="6264770"/>
            <a:ext cx="210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84" name="Google Shape;884;p42"/>
          <p:cNvGrpSpPr/>
          <p:nvPr/>
        </p:nvGrpSpPr>
        <p:grpSpPr>
          <a:xfrm>
            <a:off x="0" y="899463"/>
            <a:ext cx="5563000" cy="3348513"/>
            <a:chOff x="5684975" y="1542650"/>
            <a:chExt cx="5563000" cy="3348513"/>
          </a:xfrm>
        </p:grpSpPr>
        <p:sp>
          <p:nvSpPr>
            <p:cNvPr id="885" name="Google Shape;885;p42"/>
            <p:cNvSpPr/>
            <p:nvPr/>
          </p:nvSpPr>
          <p:spPr>
            <a:xfrm>
              <a:off x="6553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6934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7315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6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7696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8077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8458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8839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7278675" y="2935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7126275" y="3164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6973875" y="33930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6821475" y="36216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9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6669075" y="38502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4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6516675" y="4078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6364275" y="4307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1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899" name="Google Shape;899;p42"/>
            <p:cNvPicPr preferRelativeResize="0"/>
            <p:nvPr/>
          </p:nvPicPr>
          <p:blipFill rotWithShape="1">
            <a:blip r:embed="rId4">
              <a:alphaModFix/>
            </a:blip>
            <a:srcRect b="0" l="517" r="0" t="0"/>
            <a:stretch/>
          </p:blipFill>
          <p:spPr>
            <a:xfrm>
              <a:off x="8003750" y="1542650"/>
              <a:ext cx="2972324" cy="98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42"/>
            <p:cNvPicPr preferRelativeResize="0"/>
            <p:nvPr/>
          </p:nvPicPr>
          <p:blipFill rotWithShape="1">
            <a:blip r:embed="rId5">
              <a:alphaModFix/>
            </a:blip>
            <a:srcRect b="0" l="219" r="0" t="0"/>
            <a:stretch/>
          </p:blipFill>
          <p:spPr>
            <a:xfrm rot="-3361657">
              <a:off x="5513780" y="3113854"/>
              <a:ext cx="2038014" cy="671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1" name="Google Shape;901;p42"/>
          <p:cNvGrpSpPr/>
          <p:nvPr/>
        </p:nvGrpSpPr>
        <p:grpSpPr>
          <a:xfrm>
            <a:off x="7647125" y="1109113"/>
            <a:ext cx="56037" cy="230400"/>
            <a:chOff x="7647125" y="1078650"/>
            <a:chExt cx="56037" cy="230400"/>
          </a:xfrm>
        </p:grpSpPr>
        <p:cxnSp>
          <p:nvCxnSpPr>
            <p:cNvPr id="902" name="Google Shape;902;p42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3" name="Google Shape;903;p42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4" name="Google Shape;904;p42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5" name="Google Shape;905;p42"/>
          <p:cNvSpPr txBox="1"/>
          <p:nvPr/>
        </p:nvSpPr>
        <p:spPr>
          <a:xfrm>
            <a:off x="6576725" y="1046622"/>
            <a:ext cx="653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Pitch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06" name="Google Shape;906;p42"/>
          <p:cNvCxnSpPr>
            <a:stCxn id="905" idx="3"/>
          </p:cNvCxnSpPr>
          <p:nvPr/>
        </p:nvCxnSpPr>
        <p:spPr>
          <a:xfrm flipH="1" rot="10800000">
            <a:off x="7229825" y="1205172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07" name="Google Shape;907;p42"/>
          <p:cNvGrpSpPr/>
          <p:nvPr/>
        </p:nvGrpSpPr>
        <p:grpSpPr>
          <a:xfrm>
            <a:off x="7647652" y="598950"/>
            <a:ext cx="56026" cy="109786"/>
            <a:chOff x="7647125" y="1078650"/>
            <a:chExt cx="56037" cy="230400"/>
          </a:xfrm>
        </p:grpSpPr>
        <p:cxnSp>
          <p:nvCxnSpPr>
            <p:cNvPr id="908" name="Google Shape;908;p42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Google Shape;909;p42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Google Shape;910;p42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11" name="Google Shape;911;p42"/>
          <p:cNvSpPr txBox="1"/>
          <p:nvPr/>
        </p:nvSpPr>
        <p:spPr>
          <a:xfrm>
            <a:off x="6513100" y="485834"/>
            <a:ext cx="71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12" name="Google Shape;912;p42"/>
          <p:cNvCxnSpPr>
            <a:stCxn id="911" idx="3"/>
          </p:cNvCxnSpPr>
          <p:nvPr/>
        </p:nvCxnSpPr>
        <p:spPr>
          <a:xfrm flipH="1" rot="10800000">
            <a:off x="7229800" y="644384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13" name="Google Shape;913;p42"/>
          <p:cNvGrpSpPr/>
          <p:nvPr/>
        </p:nvGrpSpPr>
        <p:grpSpPr>
          <a:xfrm>
            <a:off x="7738761" y="-6"/>
            <a:ext cx="1783200" cy="1783200"/>
            <a:chOff x="9990311" y="2661394"/>
            <a:chExt cx="1783200" cy="1783200"/>
          </a:xfrm>
        </p:grpSpPr>
        <p:sp>
          <p:nvSpPr>
            <p:cNvPr id="914" name="Google Shape;914;p42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917" name="Google Shape;917;p42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918" name="Google Shape;918;p42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929" name="Google Shape;929;p42"/>
          <p:cNvSpPr txBox="1"/>
          <p:nvPr/>
        </p:nvSpPr>
        <p:spPr>
          <a:xfrm>
            <a:off x="83037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D2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0" name="Google Shape;930;p42"/>
          <p:cNvSpPr/>
          <p:nvPr/>
        </p:nvSpPr>
        <p:spPr>
          <a:xfrm rot="5400000">
            <a:off x="9903689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1" name="Google Shape;931;p42"/>
          <p:cNvSpPr/>
          <p:nvPr/>
        </p:nvSpPr>
        <p:spPr>
          <a:xfrm rot="5400000">
            <a:off x="9699203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2" name="Google Shape;932;p42"/>
          <p:cNvSpPr/>
          <p:nvPr/>
        </p:nvSpPr>
        <p:spPr>
          <a:xfrm rot="5400000">
            <a:off x="9494717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33" name="Google Shape;933;p42"/>
          <p:cNvGrpSpPr/>
          <p:nvPr/>
        </p:nvGrpSpPr>
        <p:grpSpPr>
          <a:xfrm>
            <a:off x="10100961" y="-6"/>
            <a:ext cx="1783200" cy="1783200"/>
            <a:chOff x="9990311" y="2661394"/>
            <a:chExt cx="1783200" cy="1783200"/>
          </a:xfrm>
        </p:grpSpPr>
        <p:sp>
          <p:nvSpPr>
            <p:cNvPr id="934" name="Google Shape;934;p42"/>
            <p:cNvSpPr/>
            <p:nvPr/>
          </p:nvSpPr>
          <p:spPr>
            <a:xfrm rot="5400000">
              <a:off x="10202011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 rot="5400000">
              <a:off x="1040649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 rot="5400000">
              <a:off x="1061098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7" name="Google Shape;937;p42"/>
            <p:cNvSpPr/>
            <p:nvPr/>
          </p:nvSpPr>
          <p:spPr>
            <a:xfrm rot="5400000">
              <a:off x="9997525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9990311" y="32553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9990311" y="34839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9990311" y="37125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9990311" y="3941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9990311" y="4169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9990311" y="3026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9990311" y="2798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45" name="Google Shape;945;p42"/>
          <p:cNvSpPr txBox="1"/>
          <p:nvPr/>
        </p:nvSpPr>
        <p:spPr>
          <a:xfrm>
            <a:off x="106659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D1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46" name="Google Shape;946;p42"/>
          <p:cNvGrpSpPr/>
          <p:nvPr/>
        </p:nvGrpSpPr>
        <p:grpSpPr>
          <a:xfrm>
            <a:off x="3213624" y="818775"/>
            <a:ext cx="1161300" cy="395400"/>
            <a:chOff x="3213624" y="818775"/>
            <a:chExt cx="1161300" cy="395400"/>
          </a:xfrm>
        </p:grpSpPr>
        <p:cxnSp>
          <p:nvCxnSpPr>
            <p:cNvPr id="947" name="Google Shape;947;p42"/>
            <p:cNvCxnSpPr/>
            <p:nvPr/>
          </p:nvCxnSpPr>
          <p:spPr>
            <a:xfrm rot="10800000">
              <a:off x="3226761" y="818775"/>
              <a:ext cx="0" cy="39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42"/>
            <p:cNvCxnSpPr/>
            <p:nvPr/>
          </p:nvCxnSpPr>
          <p:spPr>
            <a:xfrm rot="10800000">
              <a:off x="4360775" y="818775"/>
              <a:ext cx="0" cy="39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42"/>
            <p:cNvCxnSpPr/>
            <p:nvPr/>
          </p:nvCxnSpPr>
          <p:spPr>
            <a:xfrm rot="10800000">
              <a:off x="3213624" y="818775"/>
              <a:ext cx="11613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50" name="Google Shape;950;p42"/>
          <p:cNvGrpSpPr/>
          <p:nvPr/>
        </p:nvGrpSpPr>
        <p:grpSpPr>
          <a:xfrm rot="-3331533">
            <a:off x="208211" y="2508526"/>
            <a:ext cx="844655" cy="282810"/>
            <a:chOff x="3213624" y="818775"/>
            <a:chExt cx="1161300" cy="395400"/>
          </a:xfrm>
        </p:grpSpPr>
        <p:cxnSp>
          <p:nvCxnSpPr>
            <p:cNvPr id="951" name="Google Shape;951;p42"/>
            <p:cNvCxnSpPr/>
            <p:nvPr/>
          </p:nvCxnSpPr>
          <p:spPr>
            <a:xfrm rot="10800000">
              <a:off x="3226761" y="818775"/>
              <a:ext cx="0" cy="39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2" name="Google Shape;952;p42"/>
            <p:cNvCxnSpPr/>
            <p:nvPr/>
          </p:nvCxnSpPr>
          <p:spPr>
            <a:xfrm rot="10800000">
              <a:off x="4360775" y="818775"/>
              <a:ext cx="0" cy="39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3" name="Google Shape;953;p42"/>
            <p:cNvCxnSpPr/>
            <p:nvPr/>
          </p:nvCxnSpPr>
          <p:spPr>
            <a:xfrm rot="10800000">
              <a:off x="3213624" y="818775"/>
              <a:ext cx="11613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54" name="Google Shape;954;p42"/>
          <p:cNvSpPr txBox="1"/>
          <p:nvPr>
            <p:ph idx="1" type="body"/>
          </p:nvPr>
        </p:nvSpPr>
        <p:spPr>
          <a:xfrm>
            <a:off x="27275" y="4399275"/>
            <a:ext cx="6135600" cy="2185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Cluster Size: Number of adjacent strips above threshold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For cluster size &gt; 2, a weighted average can improve spatial resolution. Larger cluster size desirable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Smaller pitch increases cluster size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Wider </a:t>
            </a:r>
            <a:r>
              <a:rPr lang="en">
                <a:solidFill>
                  <a:srgbClr val="FF0000"/>
                </a:solidFill>
              </a:rPr>
              <a:t>Top</a:t>
            </a:r>
            <a:r>
              <a:rPr lang="en"/>
              <a:t> strips (</a:t>
            </a:r>
            <a:r>
              <a:rPr b="1" lang="en"/>
              <a:t>D2</a:t>
            </a:r>
            <a:r>
              <a:rPr lang="en"/>
              <a:t>) increase cluster sizes</a:t>
            </a:r>
            <a:endParaRPr/>
          </a:p>
        </p:txBody>
      </p:sp>
      <p:sp>
        <p:nvSpPr>
          <p:cNvPr id="955" name="Google Shape;955;p42"/>
          <p:cNvSpPr txBox="1"/>
          <p:nvPr/>
        </p:nvSpPr>
        <p:spPr>
          <a:xfrm>
            <a:off x="3228899" y="493856"/>
            <a:ext cx="1161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Size 3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6" name="Google Shape;956;p42"/>
          <p:cNvSpPr txBox="1"/>
          <p:nvPr/>
        </p:nvSpPr>
        <p:spPr>
          <a:xfrm rot="-3219422">
            <a:off x="-181720" y="2289264"/>
            <a:ext cx="1161289" cy="3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Size 3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57" name="Google Shape;957;p42"/>
          <p:cNvCxnSpPr/>
          <p:nvPr/>
        </p:nvCxnSpPr>
        <p:spPr>
          <a:xfrm rot="10800000">
            <a:off x="7950400" y="2587475"/>
            <a:ext cx="3339600" cy="2634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8" name="Google Shape;958;p42"/>
          <p:cNvSpPr/>
          <p:nvPr/>
        </p:nvSpPr>
        <p:spPr>
          <a:xfrm>
            <a:off x="3058391" y="2794875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3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Resolution</a:t>
            </a:r>
            <a:endParaRPr/>
          </a:p>
        </p:txBody>
      </p:sp>
      <p:sp>
        <p:nvSpPr>
          <p:cNvPr id="964" name="Google Shape;964;p43"/>
          <p:cNvSpPr txBox="1"/>
          <p:nvPr>
            <p:ph idx="1" type="body"/>
          </p:nvPr>
        </p:nvSpPr>
        <p:spPr>
          <a:xfrm>
            <a:off x="0" y="4550725"/>
            <a:ext cx="5775000" cy="1987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Residuals: Difference between a track’s true </a:t>
            </a:r>
            <a:r>
              <a:rPr lang="en"/>
              <a:t>position and measured position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Finer pitch gives better (smaller) residuals at the expense of more readout channels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Residuals under </a:t>
            </a:r>
            <a:r>
              <a:rPr b="1" lang="en"/>
              <a:t>200μm</a:t>
            </a:r>
            <a:r>
              <a:rPr lang="en"/>
              <a:t> for 0.5 and 1.0 mm pitch</a:t>
            </a:r>
            <a:endParaRPr/>
          </a:p>
        </p:txBody>
      </p:sp>
      <p:sp>
        <p:nvSpPr>
          <p:cNvPr id="965" name="Google Shape;965;p43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13</a:t>
            </a:r>
            <a:endParaRPr/>
          </a:p>
        </p:txBody>
      </p:sp>
      <p:pic>
        <p:nvPicPr>
          <p:cNvPr id="966" name="Google Shape;96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800" y="1627625"/>
            <a:ext cx="6136750" cy="49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3"/>
          <p:cNvSpPr/>
          <p:nvPr/>
        </p:nvSpPr>
        <p:spPr>
          <a:xfrm>
            <a:off x="6773475" y="2790375"/>
            <a:ext cx="2426100" cy="5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68" name="Google Shape;968;p43"/>
          <p:cNvCxnSpPr/>
          <p:nvPr/>
        </p:nvCxnSpPr>
        <p:spPr>
          <a:xfrm rot="10800000">
            <a:off x="7479792" y="2772075"/>
            <a:ext cx="0" cy="5817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9" name="Google Shape;969;p43"/>
          <p:cNvSpPr/>
          <p:nvPr/>
        </p:nvSpPr>
        <p:spPr>
          <a:xfrm>
            <a:off x="9216584" y="3446009"/>
            <a:ext cx="183000" cy="23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0" name="Google Shape;970;p43"/>
          <p:cNvCxnSpPr/>
          <p:nvPr/>
        </p:nvCxnSpPr>
        <p:spPr>
          <a:xfrm rot="10800000">
            <a:off x="9333083" y="3353775"/>
            <a:ext cx="0" cy="58170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1" name="Google Shape;971;p43"/>
          <p:cNvCxnSpPr/>
          <p:nvPr/>
        </p:nvCxnSpPr>
        <p:spPr>
          <a:xfrm rot="10800000">
            <a:off x="9080483" y="3622171"/>
            <a:ext cx="405000" cy="0"/>
          </a:xfrm>
          <a:prstGeom prst="straightConnector1">
            <a:avLst/>
          </a:prstGeom>
          <a:noFill/>
          <a:ln cap="flat" cmpd="sng" w="9525">
            <a:solidFill>
              <a:srgbClr val="B9BDB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2" name="Google Shape;972;p43"/>
          <p:cNvSpPr txBox="1"/>
          <p:nvPr/>
        </p:nvSpPr>
        <p:spPr>
          <a:xfrm>
            <a:off x="7790787" y="2260400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973" name="Google Shape;973;p43"/>
          <p:cNvSpPr txBox="1"/>
          <p:nvPr/>
        </p:nvSpPr>
        <p:spPr>
          <a:xfrm>
            <a:off x="7782964" y="252853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974" name="Google Shape;974;p43"/>
          <p:cNvSpPr txBox="1"/>
          <p:nvPr/>
        </p:nvSpPr>
        <p:spPr>
          <a:xfrm>
            <a:off x="10085200" y="6264770"/>
            <a:ext cx="210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75" name="Google Shape;975;p43"/>
          <p:cNvGrpSpPr/>
          <p:nvPr/>
        </p:nvGrpSpPr>
        <p:grpSpPr>
          <a:xfrm>
            <a:off x="0" y="899463"/>
            <a:ext cx="5563000" cy="3348513"/>
            <a:chOff x="5684975" y="1542650"/>
            <a:chExt cx="5563000" cy="3348513"/>
          </a:xfrm>
        </p:grpSpPr>
        <p:sp>
          <p:nvSpPr>
            <p:cNvPr id="976" name="Google Shape;976;p43"/>
            <p:cNvSpPr/>
            <p:nvPr/>
          </p:nvSpPr>
          <p:spPr>
            <a:xfrm>
              <a:off x="6553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6934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7315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6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7696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8077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8458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8839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7278675" y="2935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7126275" y="3164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6973875" y="33930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6821475" y="36216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9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6669075" y="38502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4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6516675" y="4078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6364275" y="4307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1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990" name="Google Shape;990;p43"/>
            <p:cNvPicPr preferRelativeResize="0"/>
            <p:nvPr/>
          </p:nvPicPr>
          <p:blipFill rotWithShape="1">
            <a:blip r:embed="rId4">
              <a:alphaModFix/>
            </a:blip>
            <a:srcRect b="0" l="517" r="0" t="0"/>
            <a:stretch/>
          </p:blipFill>
          <p:spPr>
            <a:xfrm>
              <a:off x="8003750" y="1542650"/>
              <a:ext cx="2972324" cy="98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1" name="Google Shape;991;p43"/>
            <p:cNvPicPr preferRelativeResize="0"/>
            <p:nvPr/>
          </p:nvPicPr>
          <p:blipFill rotWithShape="1">
            <a:blip r:embed="rId5">
              <a:alphaModFix/>
            </a:blip>
            <a:srcRect b="0" l="219" r="0" t="0"/>
            <a:stretch/>
          </p:blipFill>
          <p:spPr>
            <a:xfrm rot="-3361657">
              <a:off x="5513780" y="3113854"/>
              <a:ext cx="2038014" cy="671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2" name="Google Shape;992;p43"/>
          <p:cNvSpPr/>
          <p:nvPr/>
        </p:nvSpPr>
        <p:spPr>
          <a:xfrm rot="5400000">
            <a:off x="9903689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3" name="Google Shape;993;p43"/>
          <p:cNvSpPr/>
          <p:nvPr/>
        </p:nvSpPr>
        <p:spPr>
          <a:xfrm rot="5400000">
            <a:off x="9699203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4" name="Google Shape;994;p43"/>
          <p:cNvSpPr/>
          <p:nvPr/>
        </p:nvSpPr>
        <p:spPr>
          <a:xfrm rot="5400000">
            <a:off x="9494717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95" name="Google Shape;995;p43"/>
          <p:cNvGrpSpPr/>
          <p:nvPr/>
        </p:nvGrpSpPr>
        <p:grpSpPr>
          <a:xfrm>
            <a:off x="10100961" y="-6"/>
            <a:ext cx="1783200" cy="1783200"/>
            <a:chOff x="9990311" y="2661394"/>
            <a:chExt cx="1783200" cy="1783200"/>
          </a:xfrm>
        </p:grpSpPr>
        <p:sp>
          <p:nvSpPr>
            <p:cNvPr id="996" name="Google Shape;996;p43"/>
            <p:cNvSpPr/>
            <p:nvPr/>
          </p:nvSpPr>
          <p:spPr>
            <a:xfrm rot="5400000">
              <a:off x="10202011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7" name="Google Shape;997;p43"/>
            <p:cNvSpPr/>
            <p:nvPr/>
          </p:nvSpPr>
          <p:spPr>
            <a:xfrm rot="5400000">
              <a:off x="1040649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8" name="Google Shape;998;p43"/>
            <p:cNvSpPr/>
            <p:nvPr/>
          </p:nvSpPr>
          <p:spPr>
            <a:xfrm rot="5400000">
              <a:off x="1061098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9" name="Google Shape;999;p43"/>
            <p:cNvSpPr/>
            <p:nvPr/>
          </p:nvSpPr>
          <p:spPr>
            <a:xfrm rot="5400000">
              <a:off x="9997525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9990311" y="32553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9990311" y="34839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9990311" y="37125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9990311" y="3941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9990311" y="4169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9990311" y="3026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9990311" y="2798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07" name="Google Shape;1007;p43"/>
          <p:cNvSpPr txBox="1"/>
          <p:nvPr/>
        </p:nvSpPr>
        <p:spPr>
          <a:xfrm>
            <a:off x="106659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D1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08" name="Google Shape;1008;p43"/>
          <p:cNvGrpSpPr/>
          <p:nvPr/>
        </p:nvGrpSpPr>
        <p:grpSpPr>
          <a:xfrm>
            <a:off x="10018483" y="1078650"/>
            <a:ext cx="56037" cy="230400"/>
            <a:chOff x="7647125" y="1078650"/>
            <a:chExt cx="56037" cy="230400"/>
          </a:xfrm>
        </p:grpSpPr>
        <p:cxnSp>
          <p:nvCxnSpPr>
            <p:cNvPr id="1009" name="Google Shape;1009;p43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0" name="Google Shape;1010;p43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1" name="Google Shape;1011;p43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2" name="Google Shape;1012;p43"/>
          <p:cNvSpPr txBox="1"/>
          <p:nvPr/>
        </p:nvSpPr>
        <p:spPr>
          <a:xfrm>
            <a:off x="8948084" y="1033800"/>
            <a:ext cx="653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Pitch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3" name="Google Shape;1013;p43"/>
          <p:cNvCxnSpPr>
            <a:stCxn id="1012" idx="3"/>
          </p:cNvCxnSpPr>
          <p:nvPr/>
        </p:nvCxnSpPr>
        <p:spPr>
          <a:xfrm flipH="1" rot="10800000">
            <a:off x="9601184" y="1192350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14" name="Google Shape;1014;p43"/>
          <p:cNvGrpSpPr/>
          <p:nvPr/>
        </p:nvGrpSpPr>
        <p:grpSpPr>
          <a:xfrm>
            <a:off x="10018561" y="596937"/>
            <a:ext cx="56026" cy="49928"/>
            <a:chOff x="7647125" y="1078650"/>
            <a:chExt cx="56037" cy="230400"/>
          </a:xfrm>
        </p:grpSpPr>
        <p:cxnSp>
          <p:nvCxnSpPr>
            <p:cNvPr id="1015" name="Google Shape;1015;p43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43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43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8" name="Google Shape;1018;p43"/>
          <p:cNvSpPr txBox="1"/>
          <p:nvPr/>
        </p:nvSpPr>
        <p:spPr>
          <a:xfrm>
            <a:off x="8884459" y="459575"/>
            <a:ext cx="71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9" name="Google Shape;1019;p43"/>
          <p:cNvCxnSpPr>
            <a:stCxn id="1018" idx="3"/>
          </p:cNvCxnSpPr>
          <p:nvPr/>
        </p:nvCxnSpPr>
        <p:spPr>
          <a:xfrm flipH="1" rot="10800000">
            <a:off x="9601159" y="618125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0" name="Google Shape;1020;p43"/>
          <p:cNvSpPr/>
          <p:nvPr/>
        </p:nvSpPr>
        <p:spPr>
          <a:xfrm>
            <a:off x="3817222" y="800003"/>
            <a:ext cx="270300" cy="399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1" name="Google Shape;1021;p43"/>
          <p:cNvSpPr/>
          <p:nvPr/>
        </p:nvSpPr>
        <p:spPr>
          <a:xfrm rot="-3505549">
            <a:off x="530084" y="2377438"/>
            <a:ext cx="270434" cy="3992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2" name="Google Shape;1022;p43"/>
          <p:cNvCxnSpPr/>
          <p:nvPr/>
        </p:nvCxnSpPr>
        <p:spPr>
          <a:xfrm flipH="1">
            <a:off x="7409400" y="2669725"/>
            <a:ext cx="3621900" cy="255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3" name="Google Shape;1023;p43"/>
          <p:cNvSpPr txBox="1"/>
          <p:nvPr/>
        </p:nvSpPr>
        <p:spPr>
          <a:xfrm>
            <a:off x="8096000" y="1918891"/>
            <a:ext cx="2426100" cy="2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</a:rPr>
              <a:t>Residuals vs Pitch</a:t>
            </a:r>
            <a:endParaRPr sz="2100">
              <a:solidFill>
                <a:srgbClr val="1A1A1A"/>
              </a:solidFill>
            </a:endParaRPr>
          </a:p>
        </p:txBody>
      </p:sp>
      <p:sp>
        <p:nvSpPr>
          <p:cNvPr id="1024" name="Google Shape;1024;p43"/>
          <p:cNvSpPr txBox="1"/>
          <p:nvPr/>
        </p:nvSpPr>
        <p:spPr>
          <a:xfrm rot="-5400000">
            <a:off x="4823550" y="4067875"/>
            <a:ext cx="2426100" cy="2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</a:rPr>
              <a:t>Residuals [mm]</a:t>
            </a:r>
            <a:endParaRPr sz="1700">
              <a:solidFill>
                <a:srgbClr val="1A1A1A"/>
              </a:solidFill>
            </a:endParaRPr>
          </a:p>
        </p:txBody>
      </p:sp>
      <p:sp>
        <p:nvSpPr>
          <p:cNvPr id="1025" name="Google Shape;1025;p43"/>
          <p:cNvSpPr txBox="1"/>
          <p:nvPr/>
        </p:nvSpPr>
        <p:spPr>
          <a:xfrm>
            <a:off x="3987481" y="899181"/>
            <a:ext cx="1134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 Position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6" name="Google Shape;1026;p43"/>
          <p:cNvSpPr txBox="1"/>
          <p:nvPr/>
        </p:nvSpPr>
        <p:spPr>
          <a:xfrm rot="-3328693">
            <a:off x="254065" y="1878519"/>
            <a:ext cx="1134953" cy="27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Position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7" name="Google Shape;1027;p43"/>
          <p:cNvSpPr/>
          <p:nvPr/>
        </p:nvSpPr>
        <p:spPr>
          <a:xfrm>
            <a:off x="3058391" y="2794875"/>
            <a:ext cx="320100" cy="320100"/>
          </a:xfrm>
          <a:prstGeom prst="mathMultiply">
            <a:avLst>
              <a:gd fmla="val 23520" name="adj1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5483338" y="152388"/>
            <a:ext cx="6629400" cy="6629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</a:t>
            </a:r>
            <a:r>
              <a:rPr lang="en"/>
              <a:t>Fast Tracklets</a:t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5826250" y="495288"/>
            <a:ext cx="5943600" cy="5943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283450" y="914388"/>
            <a:ext cx="5029200" cy="5029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6877750" y="1546800"/>
            <a:ext cx="3840600" cy="38406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7563550" y="2194500"/>
            <a:ext cx="2469000" cy="24690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249350" y="2880300"/>
            <a:ext cx="1097400" cy="10974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578600" y="3209550"/>
            <a:ext cx="438900" cy="4389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8633500" y="3264450"/>
            <a:ext cx="329100" cy="3291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8651800" y="3282750"/>
            <a:ext cx="292500" cy="292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132800" y="1635561"/>
            <a:ext cx="13305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Silicon Vertex Tracker</a:t>
            </a:r>
            <a:endParaRPr sz="1700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132800" y="616412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CyMBaL</a:t>
            </a:r>
            <a:endParaRPr sz="17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8132800" y="197937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BTOF</a:t>
            </a:r>
            <a:endParaRPr sz="17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 rot="2008723">
            <a:off x="10131549" y="418514"/>
            <a:ext cx="1330790" cy="2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μRWELL-BOT</a:t>
            </a:r>
            <a:endParaRPr sz="17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57525" y="1147875"/>
            <a:ext cx="5534700" cy="5175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Reconstruct tracklets with fast outer tracking detectors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BTOF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Use these tracklets to seed tracks for the slower Silicon Vertex Tracker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SVT integration time of 2-5μs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Events every ~2μs, expect some pile-up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matched to SVT tracks give precise time information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Micromegas lower in noise than silicon, provide reliable hits for track reconstruction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4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 baseline="-25000"/>
          </a:p>
        </p:txBody>
      </p:sp>
      <p:sp>
        <p:nvSpPr>
          <p:cNvPr id="1033" name="Google Shape;1033;p44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034" name="Google Shape;1034;p44"/>
          <p:cNvSpPr txBox="1"/>
          <p:nvPr>
            <p:ph idx="1" type="body"/>
          </p:nvPr>
        </p:nvSpPr>
        <p:spPr>
          <a:xfrm>
            <a:off x="674875" y="1300825"/>
            <a:ext cx="10744800" cy="4688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CyMBaL will provide a reliable and fast tracking point between the Silicon Vertex Tracker (SVT) and the Barrel Time Of Flight (BTOF)</a:t>
            </a:r>
            <a:endParaRPr sz="2500">
              <a:solidFill>
                <a:schemeClr val="dk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</a:pPr>
            <a:r>
              <a:rPr lang="en" sz="2500">
                <a:solidFill>
                  <a:schemeClr val="dk2"/>
                </a:solidFill>
              </a:rPr>
              <a:t>Will also help cover rapidity gap in the SVT</a:t>
            </a:r>
            <a:br>
              <a:rPr lang="en" sz="2500">
                <a:solidFill>
                  <a:schemeClr val="dk2"/>
                </a:solidFill>
              </a:rPr>
            </a:b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Mainz beam test showed that 200μm spatial resolution possible with 1mm 2D strip readout</a:t>
            </a:r>
            <a:br>
              <a:rPr lang="en" sz="2500">
                <a:solidFill>
                  <a:schemeClr val="dk2"/>
                </a:solidFill>
              </a:rPr>
            </a:b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Work ongoing to characterize other prototype detectors and determine optimal 2D readout for CyMBaL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5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 baseline="-25000"/>
          </a:p>
        </p:txBody>
      </p:sp>
      <p:sp>
        <p:nvSpPr>
          <p:cNvPr id="1040" name="Google Shape;1040;p45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041" name="Google Shape;1041;p45"/>
          <p:cNvSpPr txBox="1"/>
          <p:nvPr/>
        </p:nvSpPr>
        <p:spPr>
          <a:xfrm>
            <a:off x="6756400" y="5848110"/>
            <a:ext cx="53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Thanks for your attention!</a:t>
            </a:r>
            <a:endParaRPr sz="32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2" name="Google Shape;1042;p45"/>
          <p:cNvSpPr txBox="1"/>
          <p:nvPr>
            <p:ph idx="1" type="body"/>
          </p:nvPr>
        </p:nvSpPr>
        <p:spPr>
          <a:xfrm>
            <a:off x="674875" y="1300825"/>
            <a:ext cx="10744800" cy="4688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CyMBaL will provide a reliable and fast tracking point between the Silicon Vertex Tracker (SVT) and the Barrel Time Of Flight (BTOF)</a:t>
            </a:r>
            <a:endParaRPr sz="2500">
              <a:solidFill>
                <a:schemeClr val="dk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</a:pPr>
            <a:r>
              <a:rPr lang="en" sz="2500">
                <a:solidFill>
                  <a:schemeClr val="dk2"/>
                </a:solidFill>
              </a:rPr>
              <a:t>Will also help cover rapidity gap in the SVT</a:t>
            </a:r>
            <a:br>
              <a:rPr lang="en" sz="2500">
                <a:solidFill>
                  <a:schemeClr val="dk2"/>
                </a:solidFill>
              </a:rPr>
            </a:b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Mainz beam test showed that 200μm spatial resolution possible with 1mm 2D strip readout</a:t>
            </a:r>
            <a:br>
              <a:rPr lang="en" sz="2500">
                <a:solidFill>
                  <a:schemeClr val="dk2"/>
                </a:solidFill>
              </a:rPr>
            </a:b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❑"/>
            </a:pPr>
            <a:r>
              <a:rPr lang="en" sz="2500">
                <a:solidFill>
                  <a:schemeClr val="dk2"/>
                </a:solidFill>
              </a:rPr>
              <a:t>Work ongoing to characterize other prototype detectors and determine optimal 2D readout for CyMBaL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6"/>
          <p:cNvSpPr txBox="1"/>
          <p:nvPr>
            <p:ph type="title"/>
          </p:nvPr>
        </p:nvSpPr>
        <p:spPr>
          <a:xfrm>
            <a:off x="373746" y="3047255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1048" name="Google Shape;1048;p46"/>
          <p:cNvSpPr txBox="1"/>
          <p:nvPr>
            <p:ph idx="12" type="sldNum"/>
          </p:nvPr>
        </p:nvSpPr>
        <p:spPr>
          <a:xfrm>
            <a:off x="11042108" y="6527082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7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 Timeline</a:t>
            </a:r>
            <a:endParaRPr/>
          </a:p>
        </p:txBody>
      </p:sp>
      <p:sp>
        <p:nvSpPr>
          <p:cNvPr id="1054" name="Google Shape;1054;p47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7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7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7" name="Google Shape;10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5372"/>
            <a:ext cx="12188950" cy="475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8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8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4" name="Google Shape;10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778"/>
            <a:ext cx="5516323" cy="24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725" y="1030303"/>
            <a:ext cx="6498701" cy="301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694978"/>
            <a:ext cx="4971563" cy="301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6363" y="4193326"/>
            <a:ext cx="5670580" cy="219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9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9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9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9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6" name="Google Shape;10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4638"/>
            <a:ext cx="12188952" cy="549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0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0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0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0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5" name="Google Shape;10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2721"/>
            <a:ext cx="12188951" cy="542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51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51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51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51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4" name="Google Shape;10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0798"/>
            <a:ext cx="12188949" cy="515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2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52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52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2" name="Google Shape;11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796" y="1098780"/>
            <a:ext cx="607695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7" name="Google Shape;1107;p53"/>
          <p:cNvCxnSpPr/>
          <p:nvPr/>
        </p:nvCxnSpPr>
        <p:spPr>
          <a:xfrm rot="10800000">
            <a:off x="2272339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8" name="Google Shape;1108;p53"/>
          <p:cNvCxnSpPr/>
          <p:nvPr/>
        </p:nvCxnSpPr>
        <p:spPr>
          <a:xfrm>
            <a:off x="2274030" y="2334441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9" name="Google Shape;1109;p53"/>
          <p:cNvCxnSpPr/>
          <p:nvPr/>
        </p:nvCxnSpPr>
        <p:spPr>
          <a:xfrm>
            <a:off x="1221900" y="2340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0" name="Google Shape;1110;p53"/>
          <p:cNvSpPr txBox="1"/>
          <p:nvPr>
            <p:ph type="title"/>
          </p:nvPr>
        </p:nvSpPr>
        <p:spPr>
          <a:xfrm>
            <a:off x="415501" y="182875"/>
            <a:ext cx="89685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Tracking Resolution</a:t>
            </a:r>
            <a:endParaRPr/>
          </a:p>
        </p:txBody>
      </p:sp>
      <p:sp>
        <p:nvSpPr>
          <p:cNvPr id="1111" name="Google Shape;1111;p53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2" name="Google Shape;1112;p53"/>
          <p:cNvSpPr/>
          <p:nvPr/>
        </p:nvSpPr>
        <p:spPr>
          <a:xfrm>
            <a:off x="1223575" y="1415800"/>
            <a:ext cx="2866800" cy="26943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13" name="Google Shape;1113;p53"/>
          <p:cNvCxnSpPr/>
          <p:nvPr/>
        </p:nvCxnSpPr>
        <p:spPr>
          <a:xfrm>
            <a:off x="496075" y="1284940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4" name="Google Shape;1114;p53"/>
          <p:cNvSpPr/>
          <p:nvPr/>
        </p:nvSpPr>
        <p:spPr>
          <a:xfrm>
            <a:off x="2199710" y="2253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15" name="Google Shape;1115;p53"/>
          <p:cNvSpPr/>
          <p:nvPr/>
        </p:nvSpPr>
        <p:spPr>
          <a:xfrm>
            <a:off x="9744885" y="1107140"/>
            <a:ext cx="365700" cy="36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16" name="Google Shape;1116;p53"/>
          <p:cNvSpPr txBox="1"/>
          <p:nvPr/>
        </p:nvSpPr>
        <p:spPr>
          <a:xfrm>
            <a:off x="10243557" y="113935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True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17" name="Google Shape;1117;p53"/>
          <p:cNvSpPr/>
          <p:nvPr/>
        </p:nvSpPr>
        <p:spPr>
          <a:xfrm>
            <a:off x="9744875" y="111630"/>
            <a:ext cx="365700" cy="3894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18" name="Google Shape;1118;p53"/>
          <p:cNvSpPr txBox="1"/>
          <p:nvPr/>
        </p:nvSpPr>
        <p:spPr>
          <a:xfrm>
            <a:off x="10243557" y="181055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19" name="Google Shape;1119;p53"/>
          <p:cNvCxnSpPr/>
          <p:nvPr/>
        </p:nvCxnSpPr>
        <p:spPr>
          <a:xfrm>
            <a:off x="9729575" y="660400"/>
            <a:ext cx="396300" cy="24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0" name="Google Shape;1120;p53"/>
          <p:cNvSpPr txBox="1"/>
          <p:nvPr/>
        </p:nvSpPr>
        <p:spPr>
          <a:xfrm>
            <a:off x="10243557" y="62230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Track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21" name="Google Shape;1121;p53"/>
          <p:cNvCxnSpPr/>
          <p:nvPr/>
        </p:nvCxnSpPr>
        <p:spPr>
          <a:xfrm>
            <a:off x="9601210" y="0"/>
            <a:ext cx="0" cy="20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2" name="Google Shape;1122;p53"/>
          <p:cNvCxnSpPr/>
          <p:nvPr/>
        </p:nvCxnSpPr>
        <p:spPr>
          <a:xfrm>
            <a:off x="9591050" y="2062485"/>
            <a:ext cx="26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3" name="Google Shape;1123;p53"/>
          <p:cNvSpPr txBox="1"/>
          <p:nvPr/>
        </p:nvSpPr>
        <p:spPr>
          <a:xfrm>
            <a:off x="91450" y="4424675"/>
            <a:ext cx="5293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A track passes through (hits) a 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 flipH="1" rot="10800000">
            <a:off x="1943201" y="0"/>
            <a:ext cx="6858000" cy="6858000"/>
          </a:xfrm>
          <a:prstGeom prst="arc">
            <a:avLst>
              <a:gd fmla="val 17698265" name="adj1"/>
              <a:gd fmla="val 0" name="adj2"/>
            </a:avLst>
          </a:pr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483338" y="152388"/>
            <a:ext cx="6629400" cy="6629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8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</a:t>
            </a:r>
            <a:r>
              <a:rPr lang="en"/>
              <a:t>Fast Tracklets</a:t>
            </a:r>
            <a:endParaRPr/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5826250" y="495288"/>
            <a:ext cx="5943600" cy="5943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6283450" y="914388"/>
            <a:ext cx="5029200" cy="5029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6877750" y="1546800"/>
            <a:ext cx="3840600" cy="38406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7563550" y="2194500"/>
            <a:ext cx="2469000" cy="24690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8249350" y="2880300"/>
            <a:ext cx="1097400" cy="10974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8578600" y="3209550"/>
            <a:ext cx="438900" cy="4389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8633500" y="3264450"/>
            <a:ext cx="329100" cy="3291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8651800" y="3282750"/>
            <a:ext cx="292500" cy="292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132800" y="1635561"/>
            <a:ext cx="13305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Silicon Vertex Tracker</a:t>
            </a:r>
            <a:endParaRPr sz="1700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132800" y="616412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CyMBaL</a:t>
            </a:r>
            <a:endParaRPr sz="17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8132800" y="197937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BTOF</a:t>
            </a:r>
            <a:endParaRPr sz="17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 rot="2008723">
            <a:off x="10131549" y="418514"/>
            <a:ext cx="1330790" cy="2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μRWELL-BOT</a:t>
            </a:r>
            <a:endParaRPr sz="17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57525" y="1147875"/>
            <a:ext cx="5534700" cy="5175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Reconstruct tracklets with fast outer tracking detectors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BTOF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Use these tracklets to seed tracks for the slower Silicon Vertex Tracker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SVT integration time of 2-5μs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Events every ~2μs, expect some pile-up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matched to SVT tracks give precise time information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Micromegas lower in noise than silicon, provide reliable hits for track reconstruction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" name="Google Shape;1128;p54"/>
          <p:cNvCxnSpPr/>
          <p:nvPr/>
        </p:nvCxnSpPr>
        <p:spPr>
          <a:xfrm rot="10800000">
            <a:off x="2272339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9" name="Google Shape;1129;p54"/>
          <p:cNvCxnSpPr/>
          <p:nvPr/>
        </p:nvCxnSpPr>
        <p:spPr>
          <a:xfrm rot="10800000">
            <a:off x="1799480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0" name="Google Shape;1130;p54"/>
          <p:cNvCxnSpPr/>
          <p:nvPr/>
        </p:nvCxnSpPr>
        <p:spPr>
          <a:xfrm>
            <a:off x="2274030" y="2334441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1" name="Google Shape;1131;p54"/>
          <p:cNvCxnSpPr/>
          <p:nvPr/>
        </p:nvCxnSpPr>
        <p:spPr>
          <a:xfrm>
            <a:off x="1221900" y="2340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2" name="Google Shape;1132;p54"/>
          <p:cNvCxnSpPr/>
          <p:nvPr/>
        </p:nvCxnSpPr>
        <p:spPr>
          <a:xfrm>
            <a:off x="1221900" y="3056996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3" name="Google Shape;1133;p54"/>
          <p:cNvSpPr txBox="1"/>
          <p:nvPr>
            <p:ph type="title"/>
          </p:nvPr>
        </p:nvSpPr>
        <p:spPr>
          <a:xfrm>
            <a:off x="415500" y="182875"/>
            <a:ext cx="72162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Tracking Resolution</a:t>
            </a:r>
            <a:endParaRPr/>
          </a:p>
        </p:txBody>
      </p:sp>
      <p:sp>
        <p:nvSpPr>
          <p:cNvPr id="1134" name="Google Shape;1134;p54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5" name="Google Shape;1135;p54"/>
          <p:cNvSpPr/>
          <p:nvPr/>
        </p:nvSpPr>
        <p:spPr>
          <a:xfrm>
            <a:off x="1223575" y="1415800"/>
            <a:ext cx="2866800" cy="26943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36" name="Google Shape;1136;p54"/>
          <p:cNvCxnSpPr/>
          <p:nvPr/>
        </p:nvCxnSpPr>
        <p:spPr>
          <a:xfrm>
            <a:off x="496075" y="1284940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7" name="Google Shape;1137;p54"/>
          <p:cNvSpPr/>
          <p:nvPr/>
        </p:nvSpPr>
        <p:spPr>
          <a:xfrm>
            <a:off x="1725000" y="2971050"/>
            <a:ext cx="164700" cy="161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38" name="Google Shape;1138;p54"/>
          <p:cNvCxnSpPr/>
          <p:nvPr/>
        </p:nvCxnSpPr>
        <p:spPr>
          <a:xfrm>
            <a:off x="2292150" y="2334300"/>
            <a:ext cx="0" cy="726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39" name="Google Shape;1139;p54"/>
          <p:cNvCxnSpPr>
            <a:stCxn id="1137" idx="6"/>
          </p:cNvCxnSpPr>
          <p:nvPr/>
        </p:nvCxnSpPr>
        <p:spPr>
          <a:xfrm>
            <a:off x="1889700" y="3051750"/>
            <a:ext cx="3822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40" name="Google Shape;1140;p54"/>
          <p:cNvSpPr/>
          <p:nvPr/>
        </p:nvSpPr>
        <p:spPr>
          <a:xfrm>
            <a:off x="2199710" y="2253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41" name="Google Shape;1141;p54"/>
          <p:cNvCxnSpPr>
            <a:stCxn id="1140" idx="3"/>
            <a:endCxn id="1137" idx="7"/>
          </p:cNvCxnSpPr>
          <p:nvPr/>
        </p:nvCxnSpPr>
        <p:spPr>
          <a:xfrm flipH="1">
            <a:off x="1865630" y="2391379"/>
            <a:ext cx="358200" cy="603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42" name="Google Shape;1142;p54"/>
          <p:cNvSpPr/>
          <p:nvPr/>
        </p:nvSpPr>
        <p:spPr>
          <a:xfrm>
            <a:off x="9744875" y="1633633"/>
            <a:ext cx="365700" cy="3657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3" name="Google Shape;1143;p54"/>
          <p:cNvSpPr/>
          <p:nvPr/>
        </p:nvSpPr>
        <p:spPr>
          <a:xfrm>
            <a:off x="9744885" y="1107140"/>
            <a:ext cx="365700" cy="36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4" name="Google Shape;1144;p54"/>
          <p:cNvSpPr txBox="1"/>
          <p:nvPr/>
        </p:nvSpPr>
        <p:spPr>
          <a:xfrm>
            <a:off x="10243557" y="113935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True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5" name="Google Shape;1145;p54"/>
          <p:cNvSpPr txBox="1"/>
          <p:nvPr/>
        </p:nvSpPr>
        <p:spPr>
          <a:xfrm>
            <a:off x="10243550" y="1656427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Measured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6" name="Google Shape;1146;p54"/>
          <p:cNvSpPr/>
          <p:nvPr/>
        </p:nvSpPr>
        <p:spPr>
          <a:xfrm>
            <a:off x="9744875" y="111630"/>
            <a:ext cx="365700" cy="3894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7" name="Google Shape;1147;p54"/>
          <p:cNvSpPr txBox="1"/>
          <p:nvPr/>
        </p:nvSpPr>
        <p:spPr>
          <a:xfrm>
            <a:off x="10243557" y="181055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48" name="Google Shape;1148;p54"/>
          <p:cNvCxnSpPr/>
          <p:nvPr/>
        </p:nvCxnSpPr>
        <p:spPr>
          <a:xfrm>
            <a:off x="9729575" y="660400"/>
            <a:ext cx="396300" cy="24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9" name="Google Shape;1149;p54"/>
          <p:cNvSpPr txBox="1"/>
          <p:nvPr/>
        </p:nvSpPr>
        <p:spPr>
          <a:xfrm>
            <a:off x="10243557" y="62230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Track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50" name="Google Shape;1150;p54"/>
          <p:cNvCxnSpPr/>
          <p:nvPr/>
        </p:nvCxnSpPr>
        <p:spPr>
          <a:xfrm>
            <a:off x="9601210" y="0"/>
            <a:ext cx="0" cy="20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1" name="Google Shape;1151;p54"/>
          <p:cNvCxnSpPr/>
          <p:nvPr/>
        </p:nvCxnSpPr>
        <p:spPr>
          <a:xfrm>
            <a:off x="9591050" y="2062485"/>
            <a:ext cx="26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2" name="Google Shape;1152;p54"/>
          <p:cNvSpPr txBox="1"/>
          <p:nvPr/>
        </p:nvSpPr>
        <p:spPr>
          <a:xfrm>
            <a:off x="91450" y="5186675"/>
            <a:ext cx="54762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The detector measures position of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Not necessarily in the true hit position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53" name="Google Shape;1153;p54"/>
          <p:cNvSpPr txBox="1"/>
          <p:nvPr/>
        </p:nvSpPr>
        <p:spPr>
          <a:xfrm>
            <a:off x="91450" y="4424675"/>
            <a:ext cx="5293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A track passes through (hits) a 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8" name="Google Shape;1158;p55"/>
          <p:cNvCxnSpPr/>
          <p:nvPr/>
        </p:nvCxnSpPr>
        <p:spPr>
          <a:xfrm rot="10800000">
            <a:off x="2272339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9" name="Google Shape;1159;p55"/>
          <p:cNvCxnSpPr/>
          <p:nvPr/>
        </p:nvCxnSpPr>
        <p:spPr>
          <a:xfrm rot="10800000">
            <a:off x="1799480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0" name="Google Shape;1160;p55"/>
          <p:cNvCxnSpPr/>
          <p:nvPr/>
        </p:nvCxnSpPr>
        <p:spPr>
          <a:xfrm>
            <a:off x="2274030" y="2334441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1" name="Google Shape;1161;p55"/>
          <p:cNvCxnSpPr/>
          <p:nvPr/>
        </p:nvCxnSpPr>
        <p:spPr>
          <a:xfrm>
            <a:off x="1221900" y="2340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2" name="Google Shape;1162;p55"/>
          <p:cNvCxnSpPr/>
          <p:nvPr/>
        </p:nvCxnSpPr>
        <p:spPr>
          <a:xfrm>
            <a:off x="1221900" y="3056996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3" name="Google Shape;1163;p55"/>
          <p:cNvCxnSpPr/>
          <p:nvPr/>
        </p:nvCxnSpPr>
        <p:spPr>
          <a:xfrm>
            <a:off x="5031900" y="1578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4" name="Google Shape;1164;p55"/>
          <p:cNvCxnSpPr/>
          <p:nvPr/>
        </p:nvCxnSpPr>
        <p:spPr>
          <a:xfrm>
            <a:off x="5031900" y="3514196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5" name="Google Shape;1165;p55"/>
          <p:cNvCxnSpPr/>
          <p:nvPr/>
        </p:nvCxnSpPr>
        <p:spPr>
          <a:xfrm rot="10800000">
            <a:off x="7606339" y="12140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6" name="Google Shape;1166;p55"/>
          <p:cNvCxnSpPr/>
          <p:nvPr/>
        </p:nvCxnSpPr>
        <p:spPr>
          <a:xfrm rot="10800000">
            <a:off x="5685680" y="12140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7" name="Google Shape;1167;p55"/>
          <p:cNvSpPr txBox="1"/>
          <p:nvPr>
            <p:ph type="title"/>
          </p:nvPr>
        </p:nvSpPr>
        <p:spPr>
          <a:xfrm>
            <a:off x="415500" y="182875"/>
            <a:ext cx="7229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Tracking Resolution</a:t>
            </a:r>
            <a:endParaRPr/>
          </a:p>
        </p:txBody>
      </p:sp>
      <p:sp>
        <p:nvSpPr>
          <p:cNvPr id="1168" name="Google Shape;1168;p55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9" name="Google Shape;1169;p55"/>
          <p:cNvSpPr/>
          <p:nvPr/>
        </p:nvSpPr>
        <p:spPr>
          <a:xfrm>
            <a:off x="1223575" y="1415800"/>
            <a:ext cx="2866800" cy="26943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70" name="Google Shape;1170;p55"/>
          <p:cNvCxnSpPr/>
          <p:nvPr/>
        </p:nvCxnSpPr>
        <p:spPr>
          <a:xfrm>
            <a:off x="496075" y="1284940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1" name="Google Shape;1171;p55"/>
          <p:cNvSpPr/>
          <p:nvPr/>
        </p:nvSpPr>
        <p:spPr>
          <a:xfrm>
            <a:off x="1725000" y="2971050"/>
            <a:ext cx="164700" cy="161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72" name="Google Shape;1172;p55"/>
          <p:cNvCxnSpPr/>
          <p:nvPr/>
        </p:nvCxnSpPr>
        <p:spPr>
          <a:xfrm>
            <a:off x="2292150" y="2334300"/>
            <a:ext cx="0" cy="726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3" name="Google Shape;1173;p55"/>
          <p:cNvCxnSpPr>
            <a:stCxn id="1171" idx="6"/>
          </p:cNvCxnSpPr>
          <p:nvPr/>
        </p:nvCxnSpPr>
        <p:spPr>
          <a:xfrm>
            <a:off x="1889700" y="3051750"/>
            <a:ext cx="3822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74" name="Google Shape;1174;p55"/>
          <p:cNvSpPr/>
          <p:nvPr/>
        </p:nvSpPr>
        <p:spPr>
          <a:xfrm>
            <a:off x="2199710" y="2253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75" name="Google Shape;1175;p55"/>
          <p:cNvCxnSpPr>
            <a:stCxn id="1174" idx="3"/>
            <a:endCxn id="1171" idx="7"/>
          </p:cNvCxnSpPr>
          <p:nvPr/>
        </p:nvCxnSpPr>
        <p:spPr>
          <a:xfrm flipH="1">
            <a:off x="1865630" y="2391379"/>
            <a:ext cx="358200" cy="603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76" name="Google Shape;1176;p55"/>
          <p:cNvSpPr/>
          <p:nvPr/>
        </p:nvSpPr>
        <p:spPr>
          <a:xfrm>
            <a:off x="5611200" y="3428250"/>
            <a:ext cx="164700" cy="161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77" name="Google Shape;1177;p55"/>
          <p:cNvCxnSpPr/>
          <p:nvPr/>
        </p:nvCxnSpPr>
        <p:spPr>
          <a:xfrm>
            <a:off x="7626150" y="1572300"/>
            <a:ext cx="0" cy="1939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8" name="Google Shape;1178;p55"/>
          <p:cNvCxnSpPr>
            <a:stCxn id="1176" idx="6"/>
          </p:cNvCxnSpPr>
          <p:nvPr/>
        </p:nvCxnSpPr>
        <p:spPr>
          <a:xfrm>
            <a:off x="5775900" y="3508950"/>
            <a:ext cx="18321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79" name="Google Shape;1179;p55"/>
          <p:cNvSpPr/>
          <p:nvPr/>
        </p:nvSpPr>
        <p:spPr>
          <a:xfrm>
            <a:off x="7533710" y="1491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80" name="Google Shape;1180;p55"/>
          <p:cNvCxnSpPr>
            <a:stCxn id="1179" idx="3"/>
            <a:endCxn id="1176" idx="7"/>
          </p:cNvCxnSpPr>
          <p:nvPr/>
        </p:nvCxnSpPr>
        <p:spPr>
          <a:xfrm flipH="1">
            <a:off x="5751830" y="1629379"/>
            <a:ext cx="1806000" cy="1822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81" name="Google Shape;1181;p55"/>
          <p:cNvCxnSpPr/>
          <p:nvPr/>
        </p:nvCxnSpPr>
        <p:spPr>
          <a:xfrm flipH="1" rot="10800000">
            <a:off x="2411550" y="1453025"/>
            <a:ext cx="2593200" cy="68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2" name="Google Shape;1182;p55"/>
          <p:cNvCxnSpPr/>
          <p:nvPr/>
        </p:nvCxnSpPr>
        <p:spPr>
          <a:xfrm>
            <a:off x="2361100" y="3178400"/>
            <a:ext cx="2754600" cy="55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3" name="Google Shape;1183;p55"/>
          <p:cNvSpPr txBox="1"/>
          <p:nvPr/>
        </p:nvSpPr>
        <p:spPr>
          <a:xfrm>
            <a:off x="7805150" y="1206150"/>
            <a:ext cx="1029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(x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, y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4" name="Google Shape;1184;p55"/>
          <p:cNvSpPr txBox="1"/>
          <p:nvPr/>
        </p:nvSpPr>
        <p:spPr>
          <a:xfrm>
            <a:off x="5747750" y="3644550"/>
            <a:ext cx="1029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(x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, y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5" name="Google Shape;1185;p55"/>
          <p:cNvSpPr txBox="1"/>
          <p:nvPr/>
        </p:nvSpPr>
        <p:spPr>
          <a:xfrm>
            <a:off x="6509750" y="3111150"/>
            <a:ext cx="449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dx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6" name="Google Shape;1186;p55"/>
          <p:cNvSpPr txBox="1"/>
          <p:nvPr/>
        </p:nvSpPr>
        <p:spPr>
          <a:xfrm>
            <a:off x="7195550" y="2425350"/>
            <a:ext cx="449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dy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7" name="Google Shape;1187;p55"/>
          <p:cNvSpPr/>
          <p:nvPr/>
        </p:nvSpPr>
        <p:spPr>
          <a:xfrm>
            <a:off x="9744875" y="1633633"/>
            <a:ext cx="365700" cy="3657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8" name="Google Shape;1188;p55"/>
          <p:cNvSpPr/>
          <p:nvPr/>
        </p:nvSpPr>
        <p:spPr>
          <a:xfrm>
            <a:off x="9744885" y="1107140"/>
            <a:ext cx="365700" cy="36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9" name="Google Shape;1189;p55"/>
          <p:cNvSpPr txBox="1"/>
          <p:nvPr/>
        </p:nvSpPr>
        <p:spPr>
          <a:xfrm>
            <a:off x="10243557" y="113935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True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0" name="Google Shape;1190;p55"/>
          <p:cNvSpPr txBox="1"/>
          <p:nvPr/>
        </p:nvSpPr>
        <p:spPr>
          <a:xfrm>
            <a:off x="10243550" y="1656427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Measured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1" name="Google Shape;1191;p55"/>
          <p:cNvSpPr/>
          <p:nvPr/>
        </p:nvSpPr>
        <p:spPr>
          <a:xfrm>
            <a:off x="9744875" y="111630"/>
            <a:ext cx="365700" cy="3894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2" name="Google Shape;1192;p55"/>
          <p:cNvSpPr txBox="1"/>
          <p:nvPr/>
        </p:nvSpPr>
        <p:spPr>
          <a:xfrm>
            <a:off x="10243557" y="181055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93" name="Google Shape;1193;p55"/>
          <p:cNvCxnSpPr/>
          <p:nvPr/>
        </p:nvCxnSpPr>
        <p:spPr>
          <a:xfrm>
            <a:off x="9729575" y="660400"/>
            <a:ext cx="396300" cy="24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4" name="Google Shape;1194;p55"/>
          <p:cNvSpPr txBox="1"/>
          <p:nvPr/>
        </p:nvSpPr>
        <p:spPr>
          <a:xfrm>
            <a:off x="10243557" y="62230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Track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95" name="Google Shape;1195;p55"/>
          <p:cNvCxnSpPr/>
          <p:nvPr/>
        </p:nvCxnSpPr>
        <p:spPr>
          <a:xfrm>
            <a:off x="9601210" y="0"/>
            <a:ext cx="0" cy="20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6" name="Google Shape;1196;p55"/>
          <p:cNvCxnSpPr/>
          <p:nvPr/>
        </p:nvCxnSpPr>
        <p:spPr>
          <a:xfrm>
            <a:off x="9591050" y="2062485"/>
            <a:ext cx="26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7" name="Google Shape;1197;p55"/>
          <p:cNvSpPr txBox="1"/>
          <p:nvPr/>
        </p:nvSpPr>
        <p:spPr>
          <a:xfrm>
            <a:off x="91450" y="5186675"/>
            <a:ext cx="54762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The detector measures position of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Not necessarily in the true hit position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8" name="Google Shape;1198;p55"/>
          <p:cNvSpPr txBox="1"/>
          <p:nvPr/>
        </p:nvSpPr>
        <p:spPr>
          <a:xfrm>
            <a:off x="91450" y="4424675"/>
            <a:ext cx="5293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A track passes through (hits) a 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9" name="Google Shape;1199;p55"/>
          <p:cNvSpPr txBox="1"/>
          <p:nvPr/>
        </p:nvSpPr>
        <p:spPr>
          <a:xfrm>
            <a:off x="5611200" y="4583550"/>
            <a:ext cx="35319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Residual: Difference between true and measured hit position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4" name="Google Shape;1204;p56"/>
          <p:cNvCxnSpPr/>
          <p:nvPr/>
        </p:nvCxnSpPr>
        <p:spPr>
          <a:xfrm rot="10800000">
            <a:off x="2272339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5" name="Google Shape;1205;p56"/>
          <p:cNvCxnSpPr/>
          <p:nvPr/>
        </p:nvCxnSpPr>
        <p:spPr>
          <a:xfrm rot="10800000">
            <a:off x="1799480" y="14426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6" name="Google Shape;1206;p56"/>
          <p:cNvCxnSpPr/>
          <p:nvPr/>
        </p:nvCxnSpPr>
        <p:spPr>
          <a:xfrm>
            <a:off x="2274030" y="2334441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7" name="Google Shape;1207;p56"/>
          <p:cNvCxnSpPr/>
          <p:nvPr/>
        </p:nvCxnSpPr>
        <p:spPr>
          <a:xfrm>
            <a:off x="1221900" y="2340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8" name="Google Shape;1208;p56"/>
          <p:cNvCxnSpPr/>
          <p:nvPr/>
        </p:nvCxnSpPr>
        <p:spPr>
          <a:xfrm>
            <a:off x="1221900" y="3056996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9" name="Google Shape;1209;p56"/>
          <p:cNvCxnSpPr/>
          <p:nvPr/>
        </p:nvCxnSpPr>
        <p:spPr>
          <a:xfrm>
            <a:off x="5031900" y="1578925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0" name="Google Shape;1210;p56"/>
          <p:cNvCxnSpPr/>
          <p:nvPr/>
        </p:nvCxnSpPr>
        <p:spPr>
          <a:xfrm>
            <a:off x="5031900" y="3514196"/>
            <a:ext cx="28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1" name="Google Shape;1211;p56"/>
          <p:cNvCxnSpPr/>
          <p:nvPr/>
        </p:nvCxnSpPr>
        <p:spPr>
          <a:xfrm rot="10800000">
            <a:off x="7606339" y="12140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2" name="Google Shape;1212;p56"/>
          <p:cNvCxnSpPr/>
          <p:nvPr/>
        </p:nvCxnSpPr>
        <p:spPr>
          <a:xfrm rot="10800000">
            <a:off x="5685680" y="1214035"/>
            <a:ext cx="0" cy="26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3" name="Google Shape;1213;p56"/>
          <p:cNvSpPr txBox="1"/>
          <p:nvPr>
            <p:ph type="title"/>
          </p:nvPr>
        </p:nvSpPr>
        <p:spPr>
          <a:xfrm>
            <a:off x="415500" y="182875"/>
            <a:ext cx="75021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Tracking Resolution</a:t>
            </a:r>
            <a:endParaRPr/>
          </a:p>
        </p:txBody>
      </p:sp>
      <p:sp>
        <p:nvSpPr>
          <p:cNvPr id="1214" name="Google Shape;1214;p56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5" name="Google Shape;1215;p56"/>
          <p:cNvSpPr/>
          <p:nvPr/>
        </p:nvSpPr>
        <p:spPr>
          <a:xfrm>
            <a:off x="1223575" y="1415800"/>
            <a:ext cx="2866800" cy="26943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16" name="Google Shape;1216;p56"/>
          <p:cNvCxnSpPr/>
          <p:nvPr/>
        </p:nvCxnSpPr>
        <p:spPr>
          <a:xfrm>
            <a:off x="496075" y="1284940"/>
            <a:ext cx="1816200" cy="105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7" name="Google Shape;1217;p56"/>
          <p:cNvSpPr/>
          <p:nvPr/>
        </p:nvSpPr>
        <p:spPr>
          <a:xfrm>
            <a:off x="1725000" y="2971050"/>
            <a:ext cx="164700" cy="161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18" name="Google Shape;1218;p56"/>
          <p:cNvCxnSpPr/>
          <p:nvPr/>
        </p:nvCxnSpPr>
        <p:spPr>
          <a:xfrm>
            <a:off x="2292150" y="2334300"/>
            <a:ext cx="0" cy="726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19" name="Google Shape;1219;p56"/>
          <p:cNvCxnSpPr>
            <a:stCxn id="1217" idx="6"/>
          </p:cNvCxnSpPr>
          <p:nvPr/>
        </p:nvCxnSpPr>
        <p:spPr>
          <a:xfrm>
            <a:off x="1889700" y="3051750"/>
            <a:ext cx="3822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20" name="Google Shape;1220;p56"/>
          <p:cNvSpPr/>
          <p:nvPr/>
        </p:nvSpPr>
        <p:spPr>
          <a:xfrm>
            <a:off x="2199710" y="2253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21" name="Google Shape;1221;p56"/>
          <p:cNvCxnSpPr>
            <a:stCxn id="1220" idx="3"/>
            <a:endCxn id="1217" idx="7"/>
          </p:cNvCxnSpPr>
          <p:nvPr/>
        </p:nvCxnSpPr>
        <p:spPr>
          <a:xfrm flipH="1">
            <a:off x="1865630" y="2391379"/>
            <a:ext cx="358200" cy="603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22" name="Google Shape;1222;p56"/>
          <p:cNvSpPr/>
          <p:nvPr/>
        </p:nvSpPr>
        <p:spPr>
          <a:xfrm>
            <a:off x="5611200" y="3428250"/>
            <a:ext cx="164700" cy="161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23" name="Google Shape;1223;p56"/>
          <p:cNvCxnSpPr/>
          <p:nvPr/>
        </p:nvCxnSpPr>
        <p:spPr>
          <a:xfrm>
            <a:off x="7626150" y="1572300"/>
            <a:ext cx="0" cy="1939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4" name="Google Shape;1224;p56"/>
          <p:cNvCxnSpPr>
            <a:stCxn id="1222" idx="6"/>
          </p:cNvCxnSpPr>
          <p:nvPr/>
        </p:nvCxnSpPr>
        <p:spPr>
          <a:xfrm>
            <a:off x="5775900" y="3508950"/>
            <a:ext cx="18321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25" name="Google Shape;1225;p56"/>
          <p:cNvSpPr/>
          <p:nvPr/>
        </p:nvSpPr>
        <p:spPr>
          <a:xfrm>
            <a:off x="7533710" y="1491615"/>
            <a:ext cx="164700" cy="161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26" name="Google Shape;1226;p56"/>
          <p:cNvCxnSpPr>
            <a:stCxn id="1225" idx="3"/>
            <a:endCxn id="1222" idx="7"/>
          </p:cNvCxnSpPr>
          <p:nvPr/>
        </p:nvCxnSpPr>
        <p:spPr>
          <a:xfrm flipH="1">
            <a:off x="5751830" y="1629379"/>
            <a:ext cx="1806000" cy="1822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7" name="Google Shape;1227;p56"/>
          <p:cNvCxnSpPr/>
          <p:nvPr/>
        </p:nvCxnSpPr>
        <p:spPr>
          <a:xfrm flipH="1" rot="10800000">
            <a:off x="2411550" y="1453025"/>
            <a:ext cx="2593200" cy="68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8" name="Google Shape;1228;p56"/>
          <p:cNvCxnSpPr/>
          <p:nvPr/>
        </p:nvCxnSpPr>
        <p:spPr>
          <a:xfrm>
            <a:off x="2361100" y="3178400"/>
            <a:ext cx="2754600" cy="55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9" name="Google Shape;1229;p56"/>
          <p:cNvPicPr preferRelativeResize="0"/>
          <p:nvPr/>
        </p:nvPicPr>
        <p:blipFill rotWithShape="1">
          <a:blip r:embed="rId3">
            <a:alphaModFix/>
          </a:blip>
          <a:srcRect b="50941" l="0" r="69783" t="3905"/>
          <a:stretch/>
        </p:blipFill>
        <p:spPr>
          <a:xfrm>
            <a:off x="9369350" y="3644550"/>
            <a:ext cx="2638076" cy="28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56"/>
          <p:cNvSpPr txBox="1"/>
          <p:nvPr/>
        </p:nvSpPr>
        <p:spPr>
          <a:xfrm>
            <a:off x="7805150" y="1206150"/>
            <a:ext cx="1029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(x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, y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1" name="Google Shape;1231;p56"/>
          <p:cNvSpPr txBox="1"/>
          <p:nvPr/>
        </p:nvSpPr>
        <p:spPr>
          <a:xfrm>
            <a:off x="5747750" y="3644550"/>
            <a:ext cx="1029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(x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, y</a:t>
            </a:r>
            <a:r>
              <a:rPr baseline="-25000"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</a:t>
            </a: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2" name="Google Shape;1232;p56"/>
          <p:cNvSpPr txBox="1"/>
          <p:nvPr/>
        </p:nvSpPr>
        <p:spPr>
          <a:xfrm>
            <a:off x="6509750" y="3111150"/>
            <a:ext cx="449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dx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3" name="Google Shape;1233;p56"/>
          <p:cNvSpPr txBox="1"/>
          <p:nvPr/>
        </p:nvSpPr>
        <p:spPr>
          <a:xfrm>
            <a:off x="7195550" y="2425350"/>
            <a:ext cx="449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dy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4" name="Google Shape;1234;p56"/>
          <p:cNvSpPr/>
          <p:nvPr/>
        </p:nvSpPr>
        <p:spPr>
          <a:xfrm>
            <a:off x="9744875" y="1633633"/>
            <a:ext cx="365700" cy="3657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5" name="Google Shape;1235;p56"/>
          <p:cNvSpPr/>
          <p:nvPr/>
        </p:nvSpPr>
        <p:spPr>
          <a:xfrm>
            <a:off x="9744885" y="1107140"/>
            <a:ext cx="365700" cy="36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6" name="Google Shape;1236;p56"/>
          <p:cNvSpPr txBox="1"/>
          <p:nvPr/>
        </p:nvSpPr>
        <p:spPr>
          <a:xfrm>
            <a:off x="10243557" y="113935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True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7" name="Google Shape;1237;p56"/>
          <p:cNvSpPr txBox="1"/>
          <p:nvPr/>
        </p:nvSpPr>
        <p:spPr>
          <a:xfrm>
            <a:off x="10243550" y="1656427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Measured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8" name="Google Shape;1238;p56"/>
          <p:cNvSpPr/>
          <p:nvPr/>
        </p:nvSpPr>
        <p:spPr>
          <a:xfrm>
            <a:off x="9744875" y="111630"/>
            <a:ext cx="365700" cy="389400"/>
          </a:xfrm>
          <a:prstGeom prst="rect">
            <a:avLst/>
          </a:prstGeom>
          <a:solidFill>
            <a:srgbClr val="B6A1A1">
              <a:alpha val="797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39" name="Google Shape;1239;p56"/>
          <p:cNvSpPr txBox="1"/>
          <p:nvPr/>
        </p:nvSpPr>
        <p:spPr>
          <a:xfrm>
            <a:off x="10243557" y="181055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40" name="Google Shape;1240;p56"/>
          <p:cNvCxnSpPr/>
          <p:nvPr/>
        </p:nvCxnSpPr>
        <p:spPr>
          <a:xfrm>
            <a:off x="9729575" y="660400"/>
            <a:ext cx="396300" cy="24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1" name="Google Shape;1241;p56"/>
          <p:cNvSpPr txBox="1"/>
          <p:nvPr/>
        </p:nvSpPr>
        <p:spPr>
          <a:xfrm>
            <a:off x="10243557" y="622300"/>
            <a:ext cx="1785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Track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42" name="Google Shape;1242;p56"/>
          <p:cNvCxnSpPr/>
          <p:nvPr/>
        </p:nvCxnSpPr>
        <p:spPr>
          <a:xfrm>
            <a:off x="9601210" y="0"/>
            <a:ext cx="0" cy="20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56"/>
          <p:cNvCxnSpPr/>
          <p:nvPr/>
        </p:nvCxnSpPr>
        <p:spPr>
          <a:xfrm>
            <a:off x="9591050" y="2062485"/>
            <a:ext cx="26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56"/>
          <p:cNvSpPr txBox="1"/>
          <p:nvPr/>
        </p:nvSpPr>
        <p:spPr>
          <a:xfrm>
            <a:off x="91450" y="5186675"/>
            <a:ext cx="54762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The detector measures position of hit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Not necessarily in the true hit position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5" name="Google Shape;1245;p56"/>
          <p:cNvSpPr txBox="1"/>
          <p:nvPr/>
        </p:nvSpPr>
        <p:spPr>
          <a:xfrm>
            <a:off x="91450" y="4424675"/>
            <a:ext cx="5293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A track passes through (hits) a detector</a:t>
            </a:r>
            <a:endParaRPr sz="24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6" name="Google Shape;1246;p56"/>
          <p:cNvSpPr txBox="1"/>
          <p:nvPr/>
        </p:nvSpPr>
        <p:spPr>
          <a:xfrm>
            <a:off x="5611200" y="4583550"/>
            <a:ext cx="35319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Residual: Difference between true and measured hit position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7" name="Google Shape;1247;p56"/>
          <p:cNvSpPr txBox="1"/>
          <p:nvPr/>
        </p:nvSpPr>
        <p:spPr>
          <a:xfrm>
            <a:off x="8292850" y="2170125"/>
            <a:ext cx="37146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Residual distribution can tell us resolution of detector: </a:t>
            </a:r>
            <a:b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n" sz="24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↪ precision of tracking</a:t>
            </a:r>
            <a:endParaRPr sz="21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57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Resolution</a:t>
            </a:r>
            <a:endParaRPr/>
          </a:p>
        </p:txBody>
      </p:sp>
      <p:sp>
        <p:nvSpPr>
          <p:cNvPr id="1253" name="Google Shape;1253;p57"/>
          <p:cNvSpPr txBox="1"/>
          <p:nvPr>
            <p:ph idx="1" type="body"/>
          </p:nvPr>
        </p:nvSpPr>
        <p:spPr>
          <a:xfrm>
            <a:off x="415500" y="4458480"/>
            <a:ext cx="5331900" cy="163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57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5" name="Google Shape;125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796" y="1627632"/>
            <a:ext cx="6136755" cy="490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57"/>
          <p:cNvSpPr txBox="1"/>
          <p:nvPr/>
        </p:nvSpPr>
        <p:spPr>
          <a:xfrm>
            <a:off x="7790787" y="2264241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1257" name="Google Shape;1257;p57"/>
          <p:cNvSpPr txBox="1"/>
          <p:nvPr/>
        </p:nvSpPr>
        <p:spPr>
          <a:xfrm>
            <a:off x="7782964" y="2528537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1258" name="Google Shape;1258;p57"/>
          <p:cNvSpPr txBox="1"/>
          <p:nvPr/>
        </p:nvSpPr>
        <p:spPr>
          <a:xfrm>
            <a:off x="7790787" y="2777588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1259" name="Google Shape;1259;p57"/>
          <p:cNvSpPr txBox="1"/>
          <p:nvPr/>
        </p:nvSpPr>
        <p:spPr>
          <a:xfrm>
            <a:off x="7782964" y="3041884"/>
            <a:ext cx="3993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</a:rPr>
              <a:t>width</a:t>
            </a:r>
            <a:endParaRPr sz="1300">
              <a:solidFill>
                <a:srgbClr val="1A1A1A"/>
              </a:solidFill>
            </a:endParaRPr>
          </a:p>
        </p:txBody>
      </p:sp>
      <p:sp>
        <p:nvSpPr>
          <p:cNvPr id="1260" name="Google Shape;1260;p57"/>
          <p:cNvSpPr txBox="1"/>
          <p:nvPr/>
        </p:nvSpPr>
        <p:spPr>
          <a:xfrm>
            <a:off x="10085200" y="6264770"/>
            <a:ext cx="210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6C6C6"/>
                </a:solidFill>
                <a:latin typeface="Lato"/>
                <a:ea typeface="Lato"/>
                <a:cs typeface="Lato"/>
                <a:sym typeface="Lato"/>
              </a:rPr>
              <a:t>Samy Polcher Rafael</a:t>
            </a:r>
            <a:endParaRPr sz="1700">
              <a:solidFill>
                <a:srgbClr val="C6C6C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61" name="Google Shape;1261;p57"/>
          <p:cNvGrpSpPr/>
          <p:nvPr/>
        </p:nvGrpSpPr>
        <p:grpSpPr>
          <a:xfrm>
            <a:off x="0" y="899463"/>
            <a:ext cx="5563000" cy="3348513"/>
            <a:chOff x="5684975" y="1542650"/>
            <a:chExt cx="5563000" cy="3348513"/>
          </a:xfrm>
        </p:grpSpPr>
        <p:sp>
          <p:nvSpPr>
            <p:cNvPr id="1262" name="Google Shape;1262;p57"/>
            <p:cNvSpPr/>
            <p:nvPr/>
          </p:nvSpPr>
          <p:spPr>
            <a:xfrm>
              <a:off x="6553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6934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7315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6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7696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8077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8458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8839775" y="2593163"/>
              <a:ext cx="1950900" cy="2298000"/>
            </a:xfrm>
            <a:prstGeom prst="parallelogram">
              <a:avLst>
                <a:gd fmla="val 82821" name="adj"/>
              </a:avLst>
            </a:prstGeom>
            <a:solidFill>
              <a:srgbClr val="0000FF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7278675" y="2935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7126275" y="3164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6973875" y="33930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8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6821475" y="36216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9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6669075" y="38502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4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6516675" y="40788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6364275" y="4307463"/>
              <a:ext cx="3969300" cy="112200"/>
            </a:xfrm>
            <a:prstGeom prst="parallelogram">
              <a:avLst>
                <a:gd fmla="val 82821" name="adj"/>
              </a:avLst>
            </a:prstGeom>
            <a:solidFill>
              <a:srgbClr val="FF0000">
                <a:alpha val="10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276" name="Google Shape;1276;p57"/>
            <p:cNvPicPr preferRelativeResize="0"/>
            <p:nvPr/>
          </p:nvPicPr>
          <p:blipFill rotWithShape="1">
            <a:blip r:embed="rId4">
              <a:alphaModFix/>
            </a:blip>
            <a:srcRect b="0" l="517" r="0" t="0"/>
            <a:stretch/>
          </p:blipFill>
          <p:spPr>
            <a:xfrm>
              <a:off x="8003750" y="1542650"/>
              <a:ext cx="2972324" cy="98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7" name="Google Shape;1277;p57"/>
            <p:cNvPicPr preferRelativeResize="0"/>
            <p:nvPr/>
          </p:nvPicPr>
          <p:blipFill rotWithShape="1">
            <a:blip r:embed="rId5">
              <a:alphaModFix/>
            </a:blip>
            <a:srcRect b="0" l="219" r="0" t="0"/>
            <a:stretch/>
          </p:blipFill>
          <p:spPr>
            <a:xfrm rot="-3361657">
              <a:off x="5513780" y="3113854"/>
              <a:ext cx="2038014" cy="671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57"/>
          <p:cNvGrpSpPr/>
          <p:nvPr/>
        </p:nvGrpSpPr>
        <p:grpSpPr>
          <a:xfrm>
            <a:off x="7647125" y="1109113"/>
            <a:ext cx="56037" cy="230400"/>
            <a:chOff x="7647125" y="1078650"/>
            <a:chExt cx="56037" cy="230400"/>
          </a:xfrm>
        </p:grpSpPr>
        <p:cxnSp>
          <p:nvCxnSpPr>
            <p:cNvPr id="1279" name="Google Shape;1279;p57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0" name="Google Shape;1280;p57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1" name="Google Shape;1281;p57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82" name="Google Shape;1282;p57"/>
          <p:cNvSpPr txBox="1"/>
          <p:nvPr/>
        </p:nvSpPr>
        <p:spPr>
          <a:xfrm>
            <a:off x="6576725" y="1046622"/>
            <a:ext cx="653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Pitch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3" name="Google Shape;1283;p57"/>
          <p:cNvCxnSpPr>
            <a:stCxn id="1282" idx="3"/>
          </p:cNvCxnSpPr>
          <p:nvPr/>
        </p:nvCxnSpPr>
        <p:spPr>
          <a:xfrm flipH="1" rot="10800000">
            <a:off x="7229825" y="1205172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84" name="Google Shape;1284;p57"/>
          <p:cNvGrpSpPr/>
          <p:nvPr/>
        </p:nvGrpSpPr>
        <p:grpSpPr>
          <a:xfrm>
            <a:off x="7647652" y="598950"/>
            <a:ext cx="56026" cy="109786"/>
            <a:chOff x="7647125" y="1078650"/>
            <a:chExt cx="56037" cy="230400"/>
          </a:xfrm>
        </p:grpSpPr>
        <p:cxnSp>
          <p:nvCxnSpPr>
            <p:cNvPr id="1285" name="Google Shape;1285;p57"/>
            <p:cNvCxnSpPr/>
            <p:nvPr/>
          </p:nvCxnSpPr>
          <p:spPr>
            <a:xfrm>
              <a:off x="7674959" y="1078650"/>
              <a:ext cx="0" cy="23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6" name="Google Shape;1286;p57"/>
            <p:cNvCxnSpPr/>
            <p:nvPr/>
          </p:nvCxnSpPr>
          <p:spPr>
            <a:xfrm>
              <a:off x="7647125" y="1079002"/>
              <a:ext cx="5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7" name="Google Shape;1287;p57"/>
            <p:cNvCxnSpPr/>
            <p:nvPr/>
          </p:nvCxnSpPr>
          <p:spPr>
            <a:xfrm>
              <a:off x="7647962" y="1306750"/>
              <a:ext cx="5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88" name="Google Shape;1288;p57"/>
          <p:cNvSpPr txBox="1"/>
          <p:nvPr/>
        </p:nvSpPr>
        <p:spPr>
          <a:xfrm>
            <a:off x="6513100" y="485834"/>
            <a:ext cx="71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9" name="Google Shape;1289;p57"/>
          <p:cNvCxnSpPr>
            <a:stCxn id="1288" idx="3"/>
          </p:cNvCxnSpPr>
          <p:nvPr/>
        </p:nvCxnSpPr>
        <p:spPr>
          <a:xfrm flipH="1" rot="10800000">
            <a:off x="7229800" y="644384"/>
            <a:ext cx="429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90" name="Google Shape;1290;p57"/>
          <p:cNvGrpSpPr/>
          <p:nvPr/>
        </p:nvGrpSpPr>
        <p:grpSpPr>
          <a:xfrm>
            <a:off x="7738761" y="-6"/>
            <a:ext cx="1783200" cy="1783200"/>
            <a:chOff x="9990311" y="2661394"/>
            <a:chExt cx="1783200" cy="1783200"/>
          </a:xfrm>
        </p:grpSpPr>
        <p:sp>
          <p:nvSpPr>
            <p:cNvPr id="1291" name="Google Shape;1291;p57"/>
            <p:cNvSpPr/>
            <p:nvPr/>
          </p:nvSpPr>
          <p:spPr>
            <a:xfrm rot="5400000">
              <a:off x="9793039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 rot="5400000">
              <a:off x="958855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 rot="5400000">
              <a:off x="938406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94" name="Google Shape;1294;p57"/>
            <p:cNvGrpSpPr/>
            <p:nvPr/>
          </p:nvGrpSpPr>
          <p:grpSpPr>
            <a:xfrm>
              <a:off x="9990311" y="2661394"/>
              <a:ext cx="1783200" cy="1783200"/>
              <a:chOff x="9990311" y="2661394"/>
              <a:chExt cx="1783200" cy="1783200"/>
            </a:xfrm>
          </p:grpSpPr>
          <p:sp>
            <p:nvSpPr>
              <p:cNvPr id="1295" name="Google Shape;1295;p57"/>
              <p:cNvSpPr/>
              <p:nvPr/>
            </p:nvSpPr>
            <p:spPr>
              <a:xfrm rot="5400000">
                <a:off x="10202011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96" name="Google Shape;1296;p57"/>
              <p:cNvSpPr/>
              <p:nvPr/>
            </p:nvSpPr>
            <p:spPr>
              <a:xfrm rot="5400000">
                <a:off x="10406497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97" name="Google Shape;1297;p57"/>
              <p:cNvSpPr/>
              <p:nvPr/>
            </p:nvSpPr>
            <p:spPr>
              <a:xfrm rot="5400000">
                <a:off x="10610983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98" name="Google Shape;1298;p57"/>
              <p:cNvSpPr/>
              <p:nvPr/>
            </p:nvSpPr>
            <p:spPr>
              <a:xfrm rot="5400000">
                <a:off x="9997525" y="3461494"/>
                <a:ext cx="1783200" cy="183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99" name="Google Shape;1299;p57"/>
              <p:cNvSpPr/>
              <p:nvPr/>
            </p:nvSpPr>
            <p:spPr>
              <a:xfrm>
                <a:off x="9990311" y="32553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0" name="Google Shape;1300;p57"/>
              <p:cNvSpPr/>
              <p:nvPr/>
            </p:nvSpPr>
            <p:spPr>
              <a:xfrm>
                <a:off x="9990311" y="34839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1" name="Google Shape;1301;p57"/>
              <p:cNvSpPr/>
              <p:nvPr/>
            </p:nvSpPr>
            <p:spPr>
              <a:xfrm>
                <a:off x="9990311" y="37125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2" name="Google Shape;1302;p57"/>
              <p:cNvSpPr/>
              <p:nvPr/>
            </p:nvSpPr>
            <p:spPr>
              <a:xfrm>
                <a:off x="9990311" y="3941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3" name="Google Shape;1303;p57"/>
              <p:cNvSpPr/>
              <p:nvPr/>
            </p:nvSpPr>
            <p:spPr>
              <a:xfrm>
                <a:off x="9990311" y="4169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4" name="Google Shape;1304;p57"/>
              <p:cNvSpPr/>
              <p:nvPr/>
            </p:nvSpPr>
            <p:spPr>
              <a:xfrm>
                <a:off x="9990311" y="30267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5" name="Google Shape;1305;p57"/>
              <p:cNvSpPr/>
              <p:nvPr/>
            </p:nvSpPr>
            <p:spPr>
              <a:xfrm>
                <a:off x="9990311" y="2798119"/>
                <a:ext cx="1783200" cy="11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306" name="Google Shape;1306;p57"/>
          <p:cNvSpPr txBox="1"/>
          <p:nvPr/>
        </p:nvSpPr>
        <p:spPr>
          <a:xfrm>
            <a:off x="83037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D2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7" name="Google Shape;1307;p57"/>
          <p:cNvSpPr/>
          <p:nvPr/>
        </p:nvSpPr>
        <p:spPr>
          <a:xfrm rot="5400000">
            <a:off x="9903689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8" name="Google Shape;1308;p57"/>
          <p:cNvSpPr/>
          <p:nvPr/>
        </p:nvSpPr>
        <p:spPr>
          <a:xfrm rot="5400000">
            <a:off x="9699203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9" name="Google Shape;1309;p57"/>
          <p:cNvSpPr/>
          <p:nvPr/>
        </p:nvSpPr>
        <p:spPr>
          <a:xfrm rot="5400000">
            <a:off x="9494717" y="800094"/>
            <a:ext cx="1783200" cy="18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10" name="Google Shape;1310;p57"/>
          <p:cNvGrpSpPr/>
          <p:nvPr/>
        </p:nvGrpSpPr>
        <p:grpSpPr>
          <a:xfrm>
            <a:off x="10100961" y="-6"/>
            <a:ext cx="1783200" cy="1783200"/>
            <a:chOff x="9990311" y="2661394"/>
            <a:chExt cx="1783200" cy="1783200"/>
          </a:xfrm>
        </p:grpSpPr>
        <p:sp>
          <p:nvSpPr>
            <p:cNvPr id="1311" name="Google Shape;1311;p57"/>
            <p:cNvSpPr/>
            <p:nvPr/>
          </p:nvSpPr>
          <p:spPr>
            <a:xfrm rot="5400000">
              <a:off x="10202011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2" name="Google Shape;1312;p57"/>
            <p:cNvSpPr/>
            <p:nvPr/>
          </p:nvSpPr>
          <p:spPr>
            <a:xfrm rot="5400000">
              <a:off x="10406497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3" name="Google Shape;1313;p57"/>
            <p:cNvSpPr/>
            <p:nvPr/>
          </p:nvSpPr>
          <p:spPr>
            <a:xfrm rot="5400000">
              <a:off x="10610983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4" name="Google Shape;1314;p57"/>
            <p:cNvSpPr/>
            <p:nvPr/>
          </p:nvSpPr>
          <p:spPr>
            <a:xfrm rot="5400000">
              <a:off x="9997525" y="3461494"/>
              <a:ext cx="1783200" cy="18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5" name="Google Shape;1315;p57"/>
            <p:cNvSpPr/>
            <p:nvPr/>
          </p:nvSpPr>
          <p:spPr>
            <a:xfrm>
              <a:off x="9990311" y="32553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6" name="Google Shape;1316;p57"/>
            <p:cNvSpPr/>
            <p:nvPr/>
          </p:nvSpPr>
          <p:spPr>
            <a:xfrm>
              <a:off x="9990311" y="34839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7" name="Google Shape;1317;p57"/>
            <p:cNvSpPr/>
            <p:nvPr/>
          </p:nvSpPr>
          <p:spPr>
            <a:xfrm>
              <a:off x="9990311" y="37125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8" name="Google Shape;1318;p57"/>
            <p:cNvSpPr/>
            <p:nvPr/>
          </p:nvSpPr>
          <p:spPr>
            <a:xfrm>
              <a:off x="9990311" y="3941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9" name="Google Shape;1319;p57"/>
            <p:cNvSpPr/>
            <p:nvPr/>
          </p:nvSpPr>
          <p:spPr>
            <a:xfrm>
              <a:off x="9990311" y="4169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0" name="Google Shape;1320;p57"/>
            <p:cNvSpPr/>
            <p:nvPr/>
          </p:nvSpPr>
          <p:spPr>
            <a:xfrm>
              <a:off x="9990311" y="30267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1" name="Google Shape;1321;p57"/>
            <p:cNvSpPr/>
            <p:nvPr/>
          </p:nvSpPr>
          <p:spPr>
            <a:xfrm>
              <a:off x="9990311" y="2798119"/>
              <a:ext cx="1783200" cy="5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2" name="Google Shape;1322;p57"/>
          <p:cNvSpPr txBox="1"/>
          <p:nvPr/>
        </p:nvSpPr>
        <p:spPr>
          <a:xfrm>
            <a:off x="10665990" y="-13782"/>
            <a:ext cx="653100" cy="39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D1</a:t>
            </a:r>
            <a:endParaRPr b="1" sz="2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3" name="Google Shape;1323;p57"/>
          <p:cNvSpPr/>
          <p:nvPr/>
        </p:nvSpPr>
        <p:spPr>
          <a:xfrm>
            <a:off x="3817222" y="800003"/>
            <a:ext cx="270300" cy="399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4" name="Google Shape;1324;p57"/>
          <p:cNvSpPr/>
          <p:nvPr/>
        </p:nvSpPr>
        <p:spPr>
          <a:xfrm rot="-3505549">
            <a:off x="530084" y="2377438"/>
            <a:ext cx="270434" cy="3992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5" name="Google Shape;1325;p57"/>
          <p:cNvSpPr txBox="1"/>
          <p:nvPr/>
        </p:nvSpPr>
        <p:spPr>
          <a:xfrm>
            <a:off x="8096000" y="1918891"/>
            <a:ext cx="2426100" cy="2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</a:rPr>
              <a:t>Residuals vs Pitch</a:t>
            </a:r>
            <a:endParaRPr sz="2100">
              <a:solidFill>
                <a:srgbClr val="1A1A1A"/>
              </a:solidFill>
            </a:endParaRPr>
          </a:p>
        </p:txBody>
      </p:sp>
      <p:sp>
        <p:nvSpPr>
          <p:cNvPr id="1326" name="Google Shape;1326;p57"/>
          <p:cNvSpPr txBox="1"/>
          <p:nvPr/>
        </p:nvSpPr>
        <p:spPr>
          <a:xfrm rot="-5400000">
            <a:off x="4823550" y="4067875"/>
            <a:ext cx="2426100" cy="2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</a:rPr>
              <a:t>Residuals [mm]</a:t>
            </a:r>
            <a:endParaRPr sz="170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 flipH="1" rot="10800000">
            <a:off x="1943201" y="0"/>
            <a:ext cx="6858000" cy="6858000"/>
          </a:xfrm>
          <a:prstGeom prst="arc">
            <a:avLst>
              <a:gd fmla="val 17698265" name="adj1"/>
              <a:gd fmla="val 0" name="adj2"/>
            </a:avLst>
          </a:pr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483338" y="152388"/>
            <a:ext cx="6629400" cy="6629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Fast Tracklets</a:t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5826250" y="495288"/>
            <a:ext cx="5943600" cy="5943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283450" y="914388"/>
            <a:ext cx="5029200" cy="5029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877750" y="1546800"/>
            <a:ext cx="3840600" cy="38406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7563550" y="2194500"/>
            <a:ext cx="2469000" cy="24690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8249350" y="2880300"/>
            <a:ext cx="1097400" cy="10974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8578600" y="3209550"/>
            <a:ext cx="438900" cy="4389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8633500" y="3264450"/>
            <a:ext cx="329100" cy="3291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8651800" y="3282750"/>
            <a:ext cx="292500" cy="292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8132800" y="1635561"/>
            <a:ext cx="13305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Silicon Vertex Tracker</a:t>
            </a:r>
            <a:endParaRPr sz="1700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8132800" y="616412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CyMBaL</a:t>
            </a:r>
            <a:endParaRPr sz="17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8132800" y="197937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BTOF</a:t>
            </a:r>
            <a:endParaRPr sz="17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 rot="2008723">
            <a:off x="10131549" y="418514"/>
            <a:ext cx="1330790" cy="2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μRWELL-BOT</a:t>
            </a:r>
            <a:endParaRPr sz="17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8165675" y="52310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8507500" y="457940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684650" y="3907125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8730023" y="352972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8725900" y="358349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57525" y="1147875"/>
            <a:ext cx="5534700" cy="5175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Reconstruct tracklets with fast outer tracking detectors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BTOF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Use these tracklets to seed tracks for the slower Silicon Vertex Tracker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SVT integration time of 2-5μs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Events every ~2μs, expect some pile-up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matched to SVT tracks give precise time information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Micromegas lower in noise than silicon, provide reliable hits for track reconstruction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/>
          <p:nvPr/>
        </p:nvSpPr>
        <p:spPr>
          <a:xfrm flipH="1" rot="10800000">
            <a:off x="1943201" y="0"/>
            <a:ext cx="6858000" cy="6858000"/>
          </a:xfrm>
          <a:prstGeom prst="arc">
            <a:avLst>
              <a:gd fmla="val 17698265" name="adj1"/>
              <a:gd fmla="val 0" name="adj2"/>
            </a:avLst>
          </a:pr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5483338" y="152388"/>
            <a:ext cx="6629400" cy="6629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0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Fast Tracklets</a:t>
            </a:r>
            <a:endParaRPr/>
          </a:p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5826250" y="495288"/>
            <a:ext cx="5943600" cy="5943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6283450" y="914388"/>
            <a:ext cx="5029200" cy="5029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6877750" y="1546800"/>
            <a:ext cx="3840600" cy="38406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7563550" y="2194500"/>
            <a:ext cx="2469000" cy="24690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249350" y="2880300"/>
            <a:ext cx="1097400" cy="10974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8578600" y="3209550"/>
            <a:ext cx="438900" cy="4389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8633500" y="3264450"/>
            <a:ext cx="329100" cy="3291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651800" y="3282750"/>
            <a:ext cx="292500" cy="292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8132800" y="1635561"/>
            <a:ext cx="13305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Silicon Vertex Tracker</a:t>
            </a:r>
            <a:endParaRPr sz="1700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8132800" y="616412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CyMBaL</a:t>
            </a:r>
            <a:endParaRPr sz="17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8132800" y="197937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BTOF</a:t>
            </a:r>
            <a:endParaRPr sz="17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 rot="2008723">
            <a:off x="10131549" y="418514"/>
            <a:ext cx="1330790" cy="2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μRWELL-BOT</a:t>
            </a:r>
            <a:endParaRPr sz="17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7399225" y="6064475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7799025" y="57014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7093750" y="62785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8165675" y="52310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8507500" y="457940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8684650" y="3907125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8730023" y="352972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8725900" y="358349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0"/>
          <p:cNvSpPr txBox="1"/>
          <p:nvPr>
            <p:ph idx="1" type="body"/>
          </p:nvPr>
        </p:nvSpPr>
        <p:spPr>
          <a:xfrm>
            <a:off x="57525" y="1147875"/>
            <a:ext cx="5534700" cy="5175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Reconstruct tracklets with fast outer tracking detectors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BTOF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Use these tracklets to seed tracks for the slower Silicon Vertex Tracker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SVT integration time of 2-5μs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Events every ~2μs, expect some pile-up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matched to SVT tracks give precise time information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Micromegas lower in noise than silicon, provide reliable hits for track reconstruction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 flipH="1" rot="10800000">
            <a:off x="1943201" y="0"/>
            <a:ext cx="6858000" cy="6858000"/>
          </a:xfrm>
          <a:prstGeom prst="arc">
            <a:avLst>
              <a:gd fmla="val 17698265" name="adj1"/>
              <a:gd fmla="val 0" name="adj2"/>
            </a:avLst>
          </a:pr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5483338" y="152388"/>
            <a:ext cx="6629400" cy="6629400"/>
          </a:xfrm>
          <a:prstGeom prst="ellipse">
            <a:avLst/>
          </a:prstGeom>
          <a:noFill/>
          <a:ln cap="flat" cmpd="sng" w="28575">
            <a:solidFill>
              <a:srgbClr val="4A86E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1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Fast Tracklets</a:t>
            </a:r>
            <a:endParaRPr/>
          </a:p>
        </p:txBody>
      </p:sp>
      <p:sp>
        <p:nvSpPr>
          <p:cNvPr id="222" name="Google Shape;222;p21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5826250" y="495288"/>
            <a:ext cx="5943600" cy="5943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6283450" y="914388"/>
            <a:ext cx="5029200" cy="5029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6877750" y="1546800"/>
            <a:ext cx="3840600" cy="38406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7563550" y="2194500"/>
            <a:ext cx="2469000" cy="24690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8249350" y="2880300"/>
            <a:ext cx="1097400" cy="10974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8578600" y="3209550"/>
            <a:ext cx="438900" cy="4389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8633500" y="3264450"/>
            <a:ext cx="329100" cy="3291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8651800" y="3282750"/>
            <a:ext cx="292500" cy="292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8132800" y="1635561"/>
            <a:ext cx="13305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Silicon Vertex Tracker</a:t>
            </a:r>
            <a:endParaRPr sz="1700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8132800" y="616412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CyMBaL</a:t>
            </a:r>
            <a:endParaRPr sz="17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8132800" y="197937"/>
            <a:ext cx="133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BTOF</a:t>
            </a:r>
            <a:endParaRPr sz="17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 rot="2008723">
            <a:off x="10131549" y="418514"/>
            <a:ext cx="1330790" cy="2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μRWELL-BOT</a:t>
            </a:r>
            <a:endParaRPr sz="17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7399225" y="6064475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7799025" y="57014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7093750" y="62785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8165675" y="523105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8507500" y="4579400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8684650" y="3907125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8730023" y="352972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8725900" y="3583497"/>
            <a:ext cx="144300" cy="136200"/>
          </a:xfrm>
          <a:prstGeom prst="mathMultiply">
            <a:avLst>
              <a:gd fmla="val 23520" name="adj1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1"/>
          <p:cNvSpPr/>
          <p:nvPr/>
        </p:nvSpPr>
        <p:spPr>
          <a:xfrm flipH="1" rot="10800000">
            <a:off x="1943201" y="0"/>
            <a:ext cx="6858000" cy="6858000"/>
          </a:xfrm>
          <a:prstGeom prst="arc">
            <a:avLst>
              <a:gd fmla="val 17698265" name="adj1"/>
              <a:gd fmla="val 19533201" name="adj2"/>
            </a:avLst>
          </a:prstGeom>
          <a:noFill/>
          <a:ln cap="flat" cmpd="sng" w="38100">
            <a:solidFill>
              <a:srgbClr val="980000"/>
            </a:solidFill>
            <a:prstDash val="dash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57525" y="1147875"/>
            <a:ext cx="5534700" cy="51750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Reconstruct tracklets with fast outer tracking detectors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CyMBal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BTOF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μRWELL-BOT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Use these tracklets to seed tracks for the slower Silicon Vertex Tracker (SVT)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SVT integration time of 2-5μs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Events every ~2μs, expect some pile-up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Fast tracklets matched to SVT tracks give precise time information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Micromegas lower in noise than silicon, provide reliable hits for track reconstruction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Gap Coverage</a:t>
            </a:r>
            <a:endParaRPr/>
          </a:p>
        </p:txBody>
      </p:sp>
      <p:sp>
        <p:nvSpPr>
          <p:cNvPr id="250" name="Google Shape;250;p22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0" y="906081"/>
            <a:ext cx="5423000" cy="36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>
            <p:ph idx="1" type="body"/>
          </p:nvPr>
        </p:nvSpPr>
        <p:spPr>
          <a:xfrm>
            <a:off x="119500" y="4472075"/>
            <a:ext cx="6128100" cy="2090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Silicon Vertex Tracker has a gap in rapidity between barrel and forward disks, as low as 3 hits max at η=1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CyMBaL and BTOF cover this gap, bringing tracking back to 5 hits </a:t>
            </a:r>
            <a:endParaRPr/>
          </a:p>
        </p:txBody>
      </p:sp>
      <p:pic>
        <p:nvPicPr>
          <p:cNvPr id="253" name="Google Shape;253;p22"/>
          <p:cNvPicPr preferRelativeResize="0"/>
          <p:nvPr/>
        </p:nvPicPr>
        <p:blipFill rotWithShape="1">
          <a:blip r:embed="rId4">
            <a:alphaModFix/>
          </a:blip>
          <a:srcRect b="12952" l="29504" r="28663" t="0"/>
          <a:stretch/>
        </p:blipFill>
        <p:spPr>
          <a:xfrm>
            <a:off x="6395650" y="254724"/>
            <a:ext cx="5640902" cy="599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2"/>
          <p:cNvCxnSpPr/>
          <p:nvPr/>
        </p:nvCxnSpPr>
        <p:spPr>
          <a:xfrm flipH="1" rot="10800000">
            <a:off x="9240975" y="1331025"/>
            <a:ext cx="1930200" cy="204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415496" y="182880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CyMBaL: Layout</a:t>
            </a:r>
            <a:endParaRPr/>
          </a:p>
        </p:txBody>
      </p:sp>
      <p:sp>
        <p:nvSpPr>
          <p:cNvPr id="260" name="Google Shape;260;p23"/>
          <p:cNvSpPr txBox="1"/>
          <p:nvPr>
            <p:ph idx="1" type="body"/>
          </p:nvPr>
        </p:nvSpPr>
        <p:spPr>
          <a:xfrm>
            <a:off x="0" y="1003913"/>
            <a:ext cx="5331900" cy="31254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Fully hermetic: Overlap in phi and z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Two curvature radii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Central cylinders:	50 cm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Forward cylinders:	55 cm</a:t>
            </a:r>
            <a:br>
              <a:rPr lang="en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32 modules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4 along z, 8 around azimuth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1024 readout channels/module → 32k total</a:t>
            </a:r>
            <a:endParaRPr/>
          </a:p>
        </p:txBody>
      </p:sp>
      <p:sp>
        <p:nvSpPr>
          <p:cNvPr id="261" name="Google Shape;261;p23"/>
          <p:cNvSpPr txBox="1"/>
          <p:nvPr>
            <p:ph idx="12" type="sldNum"/>
          </p:nvPr>
        </p:nvSpPr>
        <p:spPr>
          <a:xfrm>
            <a:off x="11042108" y="6537960"/>
            <a:ext cx="731400" cy="320100"/>
          </a:xfrm>
          <a:prstGeom prst="rect">
            <a:avLst/>
          </a:prstGeom>
        </p:spPr>
        <p:txBody>
          <a:bodyPr anchorCtr="0" anchor="ctr" bIns="6400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325" y="1242782"/>
            <a:ext cx="6659599" cy="423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9287"/>
            <a:ext cx="5516323" cy="24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5884125" y="4416350"/>
            <a:ext cx="2252100" cy="989400"/>
          </a:xfrm>
          <a:prstGeom prst="rect">
            <a:avLst/>
          </a:prstGeom>
          <a:solidFill>
            <a:srgbClr val="F4CCCC">
              <a:alpha val="7000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Keeping zones: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Z = [-105, 143] cm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 = [55, 60] cm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