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729" r:id="rId2"/>
    <p:sldId id="5859" r:id="rId3"/>
    <p:sldId id="4836" r:id="rId4"/>
    <p:sldId id="5862" r:id="rId5"/>
    <p:sldId id="4857" r:id="rId6"/>
    <p:sldId id="5860" r:id="rId7"/>
    <p:sldId id="257" r:id="rId8"/>
    <p:sldId id="5858" r:id="rId9"/>
    <p:sldId id="4770" r:id="rId10"/>
    <p:sldId id="5822" r:id="rId11"/>
    <p:sldId id="5840" r:id="rId12"/>
    <p:sldId id="4810" r:id="rId13"/>
    <p:sldId id="270" r:id="rId14"/>
    <p:sldId id="4811" r:id="rId15"/>
    <p:sldId id="2147375337" r:id="rId16"/>
    <p:sldId id="2147375338" r:id="rId17"/>
    <p:sldId id="5857" r:id="rId18"/>
    <p:sldId id="2147375339" r:id="rId19"/>
    <p:sldId id="5850" r:id="rId20"/>
    <p:sldId id="4780" r:id="rId21"/>
    <p:sldId id="4820" r:id="rId22"/>
    <p:sldId id="5853" r:id="rId23"/>
    <p:sldId id="5847" r:id="rId24"/>
    <p:sldId id="259" r:id="rId25"/>
    <p:sldId id="258" r:id="rId26"/>
    <p:sldId id="5863" r:id="rId27"/>
    <p:sldId id="5841" r:id="rId28"/>
    <p:sldId id="5864" r:id="rId29"/>
    <p:sldId id="5854" r:id="rId30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58" autoAdjust="0"/>
    <p:restoredTop sz="91562" autoAdjust="0"/>
  </p:normalViewPr>
  <p:slideViewPr>
    <p:cSldViewPr snapToGrid="0">
      <p:cViewPr varScale="1">
        <p:scale>
          <a:sx n="115" d="100"/>
          <a:sy n="115" d="100"/>
        </p:scale>
        <p:origin x="8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06"/>
    </p:cViewPr>
  </p:sorterViewPr>
  <p:notesViewPr>
    <p:cSldViewPr snapToGrid="0">
      <p:cViewPr varScale="1">
        <p:scale>
          <a:sx n="68" d="100"/>
          <a:sy n="68" d="100"/>
        </p:scale>
        <p:origin x="344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1B380B-59BD-4648-99FC-57D8C3A05C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558" cy="618223"/>
          </a:xfrm>
          <a:prstGeom prst="rect">
            <a:avLst/>
          </a:prstGeom>
        </p:spPr>
        <p:txBody>
          <a:bodyPr vert="horz" lIns="99158" tIns="49579" rIns="99158" bIns="4957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2FF8C0-86E1-4C7D-B2E7-755CD23850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829" y="0"/>
            <a:ext cx="3169558" cy="618223"/>
          </a:xfrm>
          <a:prstGeom prst="rect">
            <a:avLst/>
          </a:prstGeom>
        </p:spPr>
        <p:txBody>
          <a:bodyPr vert="horz" lIns="99158" tIns="49579" rIns="99158" bIns="49579" rtlCol="0"/>
          <a:lstStyle>
            <a:lvl1pPr algn="r">
              <a:defRPr sz="1300"/>
            </a:lvl1pPr>
          </a:lstStyle>
          <a:p>
            <a:fld id="{A9BEFCC0-7B02-4266-B144-81B583BBDA7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903E7-9306-4A12-9B25-53A9033FB3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726178"/>
            <a:ext cx="3169558" cy="618223"/>
          </a:xfrm>
          <a:prstGeom prst="rect">
            <a:avLst/>
          </a:prstGeom>
        </p:spPr>
        <p:txBody>
          <a:bodyPr vert="horz" lIns="99158" tIns="49579" rIns="99158" bIns="4957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FF0B37-24CF-4EFC-94A7-680BE6966C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829" y="11726178"/>
            <a:ext cx="3169558" cy="618223"/>
          </a:xfrm>
          <a:prstGeom prst="rect">
            <a:avLst/>
          </a:prstGeom>
        </p:spPr>
        <p:txBody>
          <a:bodyPr vert="horz" lIns="99158" tIns="49579" rIns="99158" bIns="49579" rtlCol="0" anchor="b"/>
          <a:lstStyle>
            <a:lvl1pPr algn="r">
              <a:defRPr sz="1300"/>
            </a:lvl1pPr>
          </a:lstStyle>
          <a:p>
            <a:fld id="{15CD4F64-A18C-4548-A7E3-DDEA481A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94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619365"/>
          </a:xfrm>
          <a:prstGeom prst="rect">
            <a:avLst/>
          </a:prstGeom>
        </p:spPr>
        <p:txBody>
          <a:bodyPr vert="horz" lIns="112284" tIns="56143" rIns="112284" bIns="56143" rtlCol="0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619365"/>
          </a:xfrm>
          <a:prstGeom prst="rect">
            <a:avLst/>
          </a:prstGeom>
        </p:spPr>
        <p:txBody>
          <a:bodyPr vert="horz" lIns="112284" tIns="56143" rIns="112284" bIns="56143" rtlCol="0"/>
          <a:lstStyle>
            <a:lvl1pPr algn="r">
              <a:defRPr sz="1500"/>
            </a:lvl1pPr>
          </a:lstStyle>
          <a:p>
            <a:fld id="{10A07F3E-2FAC-4F25-AB2D-57652CFB3F7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4638"/>
            <a:ext cx="7404100" cy="41640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2284" tIns="56143" rIns="112284" bIns="5614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2"/>
            <a:ext cx="5852160" cy="4860608"/>
          </a:xfrm>
          <a:prstGeom prst="rect">
            <a:avLst/>
          </a:prstGeom>
        </p:spPr>
        <p:txBody>
          <a:bodyPr vert="horz" lIns="112284" tIns="56143" rIns="112284" bIns="5614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8"/>
            <a:ext cx="3169920" cy="619362"/>
          </a:xfrm>
          <a:prstGeom prst="rect">
            <a:avLst/>
          </a:prstGeom>
        </p:spPr>
        <p:txBody>
          <a:bodyPr vert="horz" lIns="112284" tIns="56143" rIns="112284" bIns="56143" rtlCol="0" anchor="b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8"/>
            <a:ext cx="3169920" cy="619362"/>
          </a:xfrm>
          <a:prstGeom prst="rect">
            <a:avLst/>
          </a:prstGeom>
        </p:spPr>
        <p:txBody>
          <a:bodyPr vert="horz" lIns="112284" tIns="56143" rIns="112284" bIns="56143" rtlCol="0" anchor="b"/>
          <a:lstStyle>
            <a:lvl1pPr algn="r">
              <a:defRPr sz="1500"/>
            </a:lvl1pPr>
          </a:lstStyle>
          <a:p>
            <a:fld id="{0F27E3DE-8F3D-4442-9E56-0EDB4E26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96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7E3DE-8F3D-4442-9E56-0EDB4E26FA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93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7E3DE-8F3D-4442-9E56-0EDB4E26FA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90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24b5c1efbe_0_15:notes"/>
          <p:cNvSpPr txBox="1">
            <a:spLocks noGrp="1"/>
          </p:cNvSpPr>
          <p:nvPr>
            <p:ph type="body" idx="1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224b5c1ef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24b5c1efbe_0_4:notes"/>
          <p:cNvSpPr txBox="1">
            <a:spLocks noGrp="1"/>
          </p:cNvSpPr>
          <p:nvPr>
            <p:ph type="body" idx="1"/>
          </p:nvPr>
        </p:nvSpPr>
        <p:spPr>
          <a:xfrm>
            <a:off x="783757" y="4571490"/>
            <a:ext cx="6270171" cy="4330899"/>
          </a:xfrm>
          <a:prstGeom prst="rect">
            <a:avLst/>
          </a:prstGeom>
        </p:spPr>
        <p:txBody>
          <a:bodyPr spcFirstLastPara="1" wrap="square" lIns="99141" tIns="49557" rIns="99141" bIns="49557" anchor="t" anchorCtr="0">
            <a:noAutofit/>
          </a:bodyPr>
          <a:lstStyle/>
          <a:p>
            <a:r>
              <a:rPr lang="en-US" dirty="0"/>
              <a:t>Important to note that the French theory community played a crucial role in building the physics case for the EIC and is continuing to make significant contributions. </a:t>
            </a:r>
            <a:endParaRPr dirty="0"/>
          </a:p>
        </p:txBody>
      </p:sp>
      <p:sp>
        <p:nvSpPr>
          <p:cNvPr id="334" name="Google Shape;334;g224b5c1efb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22313"/>
            <a:ext cx="6415088" cy="3608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24b5c1efbe_0_668:notes"/>
          <p:cNvSpPr txBox="1">
            <a:spLocks noGrp="1"/>
          </p:cNvSpPr>
          <p:nvPr>
            <p:ph type="body" idx="1"/>
          </p:nvPr>
        </p:nvSpPr>
        <p:spPr>
          <a:xfrm>
            <a:off x="783772" y="4631656"/>
            <a:ext cx="6270171" cy="3789695"/>
          </a:xfrm>
          <a:prstGeom prst="rect">
            <a:avLst/>
          </a:prstGeom>
        </p:spPr>
        <p:txBody>
          <a:bodyPr spcFirstLastPara="1" wrap="square" lIns="99141" tIns="49557" rIns="99141" bIns="49557" anchor="t" anchorCtr="0">
            <a:noAutofit/>
          </a:bodyPr>
          <a:lstStyle/>
          <a:p>
            <a:endParaRPr/>
          </a:p>
        </p:txBody>
      </p:sp>
      <p:sp>
        <p:nvSpPr>
          <p:cNvPr id="467" name="Google Shape;467;g224b5c1efbe_0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75" y="1203325"/>
            <a:ext cx="5773738" cy="3248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360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45d989327c_1_315:notes"/>
          <p:cNvSpPr txBox="1">
            <a:spLocks noGrp="1"/>
          </p:cNvSpPr>
          <p:nvPr>
            <p:ph type="body" idx="1"/>
          </p:nvPr>
        </p:nvSpPr>
        <p:spPr>
          <a:xfrm>
            <a:off x="783772" y="4631656"/>
            <a:ext cx="6270171" cy="3789695"/>
          </a:xfrm>
          <a:prstGeom prst="rect">
            <a:avLst/>
          </a:prstGeom>
        </p:spPr>
        <p:txBody>
          <a:bodyPr spcFirstLastPara="1" wrap="square" lIns="99141" tIns="49557" rIns="99141" bIns="49557" anchor="t" anchorCtr="0">
            <a:noAutofit/>
          </a:bodyPr>
          <a:lstStyle/>
          <a:p>
            <a:endParaRPr/>
          </a:p>
        </p:txBody>
      </p:sp>
      <p:sp>
        <p:nvSpPr>
          <p:cNvPr id="544" name="Google Shape;544;g245d989327c_1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75" y="1203325"/>
            <a:ext cx="5773738" cy="3248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5AB34-511A-FD0A-45FB-B3D367E76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47CD7-C734-21F6-81DC-8290AD721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5552A-C9A1-3B8D-7A2D-F5441EEA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7893C-2C1F-EBE1-FB9B-B608C684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56ED7-D41B-2D16-06CA-A7C673BE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30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58DC-EC7D-1AAE-FC0C-EFA2DBBA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19D6F-A165-85EA-8148-8317F9EDF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50DB6-7CEF-B406-D3D9-151521C94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2322C-6410-55F0-D892-B131B699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312EE-FC0C-F3A3-E0D7-778686D8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3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399AC2-BF2C-3B86-904C-346D92D26B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C373F-E4F1-6A11-3C23-AEBA271E7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73865-0919-6864-3097-95B6E797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33B7-AA9C-C8D3-A171-FE697565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17D7-4F3D-F06C-89C8-B22ED9066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4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BA92-7908-1273-E767-7B2A3213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B9B4-47EF-CC1D-C064-45CA347A2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63157-7AFE-02D8-18E0-37EED596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DEC48-4944-1100-0E64-1C1DB3CC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0AB3E-0CF0-B66D-CA0A-3C4AA0A7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89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69262-B510-C432-D04D-8499F967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4D96B-5635-2E89-C26B-ACC811BE1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2199A-CBEA-7765-2943-D1FF767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99E3-67B5-E122-9252-424B616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C15FD-16DF-FC3D-4F1B-9BFF1310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8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D5E06-5C5A-4089-57EC-176D40AC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F8A1A-0A38-BD51-B130-3E61C224E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8B401-440A-2CFD-4FAD-13FC6AC69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FB9E2-BA7B-0D56-B8F3-60E2AB38D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24088-5AEC-4DA0-5C47-F543B1B4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F257F-693C-3229-7620-D94FA6D8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5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4561-025E-004B-C7A8-4739232C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C9AB3-9AAD-BAA5-E760-92E2508A3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52426-AE55-6BE5-ADC7-2590154B6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B071D-0BA2-447D-120F-23A5BE6F9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DFD439-6179-397E-53A2-0C9D40C57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2BBDD-4F03-E7A6-7A03-86CB7183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7E2B5-E85C-FFB5-7CB4-227258449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ED8C27-580B-ECD0-7760-DB9DF74B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9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81C7B-176A-7987-56DF-4FB1FF98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B5906-75B8-CA47-90FF-B40E10E4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0E031-C721-04CB-329B-5C3D894CC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6CBF7-6901-0C83-6C7C-81508846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45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0E1C9B-B735-78AF-127B-A74A000F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608120-3DBA-5C15-1F08-AAD72542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05029-1627-473B-0BAB-1C2F3271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06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A2A3A-ED7F-C1A1-3087-72B30DE6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F622D-E5C4-97C5-3E1F-B8EA3C71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6DACA-02F4-D01D-3321-F37E2906D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041F7-FB4D-016B-36A3-3AAEAF741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69B2C-598D-7489-04C4-53A0E599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FCB9C-A0FF-8B09-B7F6-0AE1B624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43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D3AD-A53C-9FD4-318C-1F4BA8DA0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E6B677-3CCB-AAD5-582C-4375F193A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9CB5C-76BD-9AED-2315-60B5A0F1F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73BD1-9B5C-105B-746B-AB71A898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F82F6-6F88-C36E-4EA2-B88F37AF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82276-A3E9-F29D-EF5F-FBAE65D2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33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EBB4CE-BDD6-0140-7004-520D4D62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5F9E5-1D88-D574-889C-49955B581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9A1C8-C595-E3AC-0813-004238830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10/9/2024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72998-AA47-DCE8-6929-79E93B170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1st EIC-France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8CAE8-F96F-3E9F-7C41-E6C6FBAE8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1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1.jp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2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10" Type="http://schemas.openxmlformats.org/officeDocument/2006/relationships/image" Target="../media/image44.emf"/><Relationship Id="rId4" Type="http://schemas.openxmlformats.org/officeDocument/2006/relationships/image" Target="../media/image40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56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17" Type="http://schemas.openxmlformats.org/officeDocument/2006/relationships/hyperlink" Target="https://www.publicdomainpictures.net/view-image.php?image=119665&amp;picture=&amp;jazyk=DE" TargetMode="External"/><Relationship Id="rId2" Type="http://schemas.openxmlformats.org/officeDocument/2006/relationships/image" Target="../media/image1.jpg"/><Relationship Id="rId16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Flag_of_Italy" TargetMode="External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10" Type="http://schemas.openxmlformats.org/officeDocument/2006/relationships/hyperlink" Target="https://www.flickr.com/photos/lac-bac/6483307775" TargetMode="External"/><Relationship Id="rId19" Type="http://schemas.openxmlformats.org/officeDocument/2006/relationships/image" Target="../media/image57.png"/><Relationship Id="rId4" Type="http://schemas.openxmlformats.org/officeDocument/2006/relationships/hyperlink" Target="https://en.wikipedia.org/wiki/Flag_of_the_United_Kingdom" TargetMode="External"/><Relationship Id="rId9" Type="http://schemas.openxmlformats.org/officeDocument/2006/relationships/image" Target="../media/image49.jp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55.jpg"/><Relationship Id="rId18" Type="http://schemas.openxmlformats.org/officeDocument/2006/relationships/image" Target="../media/image60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58.png"/><Relationship Id="rId17" Type="http://schemas.openxmlformats.org/officeDocument/2006/relationships/hyperlink" Target="https://en.wikipedia.org/wiki/Flag_of_the_United_Kingdom" TargetMode="External"/><Relationship Id="rId2" Type="http://schemas.openxmlformats.org/officeDocument/2006/relationships/image" Target="../media/image24.jpe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4.png"/><Relationship Id="rId5" Type="http://schemas.openxmlformats.org/officeDocument/2006/relationships/image" Target="../media/image29.jpeg"/><Relationship Id="rId15" Type="http://schemas.openxmlformats.org/officeDocument/2006/relationships/image" Target="../media/image59.png"/><Relationship Id="rId10" Type="http://schemas.openxmlformats.org/officeDocument/2006/relationships/image" Target="../media/image50.png"/><Relationship Id="rId19" Type="http://schemas.openxmlformats.org/officeDocument/2006/relationships/image" Target="../media/image57.png"/><Relationship Id="rId4" Type="http://schemas.openxmlformats.org/officeDocument/2006/relationships/image" Target="../media/image28.jpeg"/><Relationship Id="rId9" Type="http://schemas.openxmlformats.org/officeDocument/2006/relationships/image" Target="../media/image53.png"/><Relationship Id="rId14" Type="http://schemas.openxmlformats.org/officeDocument/2006/relationships/hyperlink" Target="https://www.publicdomainpictures.net/view-image.php?image=119665&amp;picture=&amp;jazyk=DE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4.png"/><Relationship Id="rId4" Type="http://schemas.openxmlformats.org/officeDocument/2006/relationships/image" Target="../media/image6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4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11" Type="http://schemas.openxmlformats.org/officeDocument/2006/relationships/image" Target="../media/image73.png"/><Relationship Id="rId5" Type="http://schemas.openxmlformats.org/officeDocument/2006/relationships/image" Target="../media/image67.jpe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eic.github.io/documentation/tutorials.html" TargetMode="External"/><Relationship Id="rId3" Type="http://schemas.openxmlformats.org/officeDocument/2006/relationships/hyperlink" Target="https://lists.bnl.gov/mailman/listinfo" TargetMode="External"/><Relationship Id="rId7" Type="http://schemas.openxmlformats.org/officeDocument/2006/relationships/hyperlink" Target="https://eic.github.io/documentation/landingpage.html" TargetMode="External"/><Relationship Id="rId2" Type="http://schemas.openxmlformats.org/officeDocument/2006/relationships/hyperlink" Target="https://www.bnl.gov/eic/epic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bnl.gov/EPIC/index.php?title=Early-Career_Election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indico.bnl.gov/category/435/" TargetMode="External"/><Relationship Id="rId10" Type="http://schemas.openxmlformats.org/officeDocument/2006/relationships/hyperlink" Target="https://zenodo.org/communities/epic" TargetMode="External"/><Relationship Id="rId4" Type="http://schemas.openxmlformats.org/officeDocument/2006/relationships/hyperlink" Target="https://indico.bnl.gov/category/402/" TargetMode="External"/><Relationship Id="rId9" Type="http://schemas.openxmlformats.org/officeDocument/2006/relationships/hyperlink" Target="https://chat.epic-eic.org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24432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EGO, engineering&#10;&#10;Description automatically generated">
            <a:extLst>
              <a:ext uri="{FF2B5EF4-FFF2-40B4-BE49-F238E27FC236}">
                <a16:creationId xmlns:a16="http://schemas.microsoft.com/office/drawing/2014/main" id="{42F91FB9-C33D-AC92-E14A-DC2B35B04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269" y="365024"/>
            <a:ext cx="7649639" cy="433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6D571-64DA-59D8-BC2D-1823DE1E1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012" y="2493831"/>
            <a:ext cx="5429865" cy="1112018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EIC Science, the ePIC Detector and Collaboration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1727CA-4AC4-2EC8-0469-970BF3E2E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0084" y="3734888"/>
            <a:ext cx="4391680" cy="9649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John Lajoie</a:t>
            </a:r>
          </a:p>
          <a:p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Oak Ridge National Laboratory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C3F0B00B-8131-0F7B-AE7F-980386277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85" y="4932544"/>
            <a:ext cx="3153398" cy="1020913"/>
          </a:xfrm>
          <a:prstGeom prst="rect">
            <a:avLst/>
          </a:prstGeom>
        </p:spPr>
      </p:pic>
      <p:pic>
        <p:nvPicPr>
          <p:cNvPr id="2050" name="Picture 2" descr="Logos – Website Standards">
            <a:extLst>
              <a:ext uri="{FF2B5EF4-FFF2-40B4-BE49-F238E27FC236}">
                <a16:creationId xmlns:a16="http://schemas.microsoft.com/office/drawing/2014/main" id="{53A8FA21-CE72-7157-BAD5-55139C874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74" y="5041568"/>
            <a:ext cx="3342843" cy="8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7C64AE8-6DD8-3DB7-CF47-F3E3DC98D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964" y="1941610"/>
            <a:ext cx="1355036" cy="97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white and yellow object&#10;&#10;Description automatically generated">
            <a:extLst>
              <a:ext uri="{FF2B5EF4-FFF2-40B4-BE49-F238E27FC236}">
                <a16:creationId xmlns:a16="http://schemas.microsoft.com/office/drawing/2014/main" id="{B73C83AE-A690-6830-CA60-B9B400AAA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174" y="1489928"/>
            <a:ext cx="7859259" cy="445358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A9252A96-61B1-5240-AFF9-AE7DDF400F9C}"/>
              </a:ext>
            </a:extLst>
          </p:cNvPr>
          <p:cNvSpPr txBox="1">
            <a:spLocks/>
          </p:cNvSpPr>
          <p:nvPr/>
        </p:nvSpPr>
        <p:spPr>
          <a:xfrm>
            <a:off x="592991" y="20616"/>
            <a:ext cx="10027768" cy="1035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</a:rPr>
              <a:t>ePIC Detector Design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1B15BD-A99E-EBFE-1D87-D635DB645C65}"/>
              </a:ext>
            </a:extLst>
          </p:cNvPr>
          <p:cNvSpPr txBox="1"/>
          <p:nvPr/>
        </p:nvSpPr>
        <p:spPr>
          <a:xfrm>
            <a:off x="7776670" y="1277957"/>
            <a:ext cx="38348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Tracking: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New 1.7T (2.0T) solenoid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 MAPS Tracker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MPGDs (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RWELL</a:t>
            </a:r>
            <a:r>
              <a:rPr lang="en-US" dirty="0"/>
              <a:t>/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Megas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b="1" dirty="0"/>
              <a:t>PID: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high-performance DIRC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proximity-focused RICH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dual-radiator RICH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AC-LGAD (~30ps TOF)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Calorimetry: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Imaging Barrel </a:t>
            </a:r>
            <a:r>
              <a:rPr lang="en-US" dirty="0" err="1"/>
              <a:t>EMCal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PbWO4 </a:t>
            </a:r>
            <a:r>
              <a:rPr lang="en-US" dirty="0" err="1"/>
              <a:t>EMCal</a:t>
            </a:r>
            <a:r>
              <a:rPr lang="en-US" dirty="0"/>
              <a:t> (backwards)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Finely segmented </a:t>
            </a:r>
            <a:r>
              <a:rPr lang="en-US" dirty="0" err="1"/>
              <a:t>EMCal</a:t>
            </a:r>
            <a:r>
              <a:rPr lang="en-US" dirty="0"/>
              <a:t> +HCal</a:t>
            </a:r>
            <a:br>
              <a:rPr lang="en-US" dirty="0"/>
            </a:br>
            <a:r>
              <a:rPr lang="en-US" dirty="0"/>
              <a:t>in forward direction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Outer HCal (sPHENIX re-use)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Backwards HCal (tail-catcher)</a:t>
            </a: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9A6C4888-8E79-4055-801B-A5A671BEF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763" y="132161"/>
            <a:ext cx="1804597" cy="129901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4EB83-8D5C-4C1E-9B49-8CBCAD47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21315-F0DB-470B-959C-40616D93F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6CA4E-58DB-407F-A221-29BB419E7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10</a:t>
            </a:fld>
            <a:endParaRPr lang="en-US"/>
          </a:p>
        </p:txBody>
      </p:sp>
      <p:sp>
        <p:nvSpPr>
          <p:cNvPr id="4" name="Google Shape;413;p42">
            <a:extLst>
              <a:ext uri="{FF2B5EF4-FFF2-40B4-BE49-F238E27FC236}">
                <a16:creationId xmlns:a16="http://schemas.microsoft.com/office/drawing/2014/main" id="{48F99875-A34F-9DA3-06FB-F409CE3CB8E9}"/>
              </a:ext>
            </a:extLst>
          </p:cNvPr>
          <p:cNvSpPr/>
          <p:nvPr/>
        </p:nvSpPr>
        <p:spPr>
          <a:xfrm>
            <a:off x="429156" y="5986129"/>
            <a:ext cx="1933800" cy="338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952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hadrons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Google Shape;414;p42">
            <a:extLst>
              <a:ext uri="{FF2B5EF4-FFF2-40B4-BE49-F238E27FC236}">
                <a16:creationId xmlns:a16="http://schemas.microsoft.com/office/drawing/2014/main" id="{FEB12E6A-B4A7-5E52-5744-48665B82283B}"/>
              </a:ext>
            </a:extLst>
          </p:cNvPr>
          <p:cNvSpPr/>
          <p:nvPr/>
        </p:nvSpPr>
        <p:spPr>
          <a:xfrm flipH="1">
            <a:off x="4706695" y="5947681"/>
            <a:ext cx="1933800" cy="338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Roboto"/>
                <a:ea typeface="Roboto"/>
                <a:cs typeface="Roboto"/>
                <a:sym typeface="Roboto"/>
              </a:rPr>
              <a:t>electrons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0F2839A-4FF6-D3A1-941E-F895517C8F00}"/>
              </a:ext>
            </a:extLst>
          </p:cNvPr>
          <p:cNvSpPr txBox="1"/>
          <p:nvPr/>
        </p:nvSpPr>
        <p:spPr>
          <a:xfrm>
            <a:off x="3144520" y="811712"/>
            <a:ext cx="606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ymbol" panose="05050102010706020507" pitchFamily="18" charset="2"/>
              </a:rPr>
              <a:t>h</a:t>
            </a:r>
            <a:r>
              <a:rPr lang="en-US" sz="1400" dirty="0"/>
              <a:t>=0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3E2F329-493F-C53F-B9BD-C9D57D9F4C0C}"/>
              </a:ext>
            </a:extLst>
          </p:cNvPr>
          <p:cNvCxnSpPr>
            <a:cxnSpLocks/>
          </p:cNvCxnSpPr>
          <p:nvPr/>
        </p:nvCxnSpPr>
        <p:spPr>
          <a:xfrm>
            <a:off x="3386148" y="1163308"/>
            <a:ext cx="3916983" cy="18851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EEE8A9B-9EDB-C54C-4BB6-EE43520920A5}"/>
              </a:ext>
            </a:extLst>
          </p:cNvPr>
          <p:cNvSpPr txBox="1"/>
          <p:nvPr/>
        </p:nvSpPr>
        <p:spPr>
          <a:xfrm>
            <a:off x="5100892" y="839277"/>
            <a:ext cx="6774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5.0m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16C5474-3AC9-0311-BFB7-EC4E205A2D57}"/>
              </a:ext>
            </a:extLst>
          </p:cNvPr>
          <p:cNvCxnSpPr>
            <a:cxnSpLocks/>
          </p:cNvCxnSpPr>
          <p:nvPr/>
        </p:nvCxnSpPr>
        <p:spPr>
          <a:xfrm flipH="1">
            <a:off x="190499" y="1160519"/>
            <a:ext cx="3157125" cy="12473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32B2F5CD-8186-356C-D515-D3B84F40881A}"/>
              </a:ext>
            </a:extLst>
          </p:cNvPr>
          <p:cNvSpPr txBox="1"/>
          <p:nvPr/>
        </p:nvSpPr>
        <p:spPr>
          <a:xfrm>
            <a:off x="1666874" y="853245"/>
            <a:ext cx="6068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4.5m</a:t>
            </a:r>
          </a:p>
        </p:txBody>
      </p:sp>
      <p:pic>
        <p:nvPicPr>
          <p:cNvPr id="54" name="Picture 53" descr="A green and white machine&#10;&#10;Description automatically generated">
            <a:extLst>
              <a:ext uri="{FF2B5EF4-FFF2-40B4-BE49-F238E27FC236}">
                <a16:creationId xmlns:a16="http://schemas.microsoft.com/office/drawing/2014/main" id="{D5EE621F-CDEB-3B2B-FF94-B03038537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024" y="1490472"/>
            <a:ext cx="7858461" cy="4453128"/>
          </a:xfrm>
          <a:prstGeom prst="rect">
            <a:avLst/>
          </a:prstGeom>
        </p:spPr>
      </p:pic>
      <p:pic>
        <p:nvPicPr>
          <p:cNvPr id="56" name="Picture 55" descr="A blue and red cylinder with red and white stripes&#10;&#10;Description automatically generated">
            <a:extLst>
              <a:ext uri="{FF2B5EF4-FFF2-40B4-BE49-F238E27FC236}">
                <a16:creationId xmlns:a16="http://schemas.microsoft.com/office/drawing/2014/main" id="{2FE820B8-3352-99C9-8315-DA11395BB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024" y="1490472"/>
            <a:ext cx="7858461" cy="4453128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378B9F0-47B4-8964-A06F-5F25DCBCDF11}"/>
              </a:ext>
            </a:extLst>
          </p:cNvPr>
          <p:cNvCxnSpPr>
            <a:cxnSpLocks/>
          </p:cNvCxnSpPr>
          <p:nvPr/>
        </p:nvCxnSpPr>
        <p:spPr>
          <a:xfrm>
            <a:off x="3386148" y="1277957"/>
            <a:ext cx="0" cy="4793696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EFD0738-F962-D503-9021-DF6F4497D7FF}"/>
              </a:ext>
            </a:extLst>
          </p:cNvPr>
          <p:cNvCxnSpPr>
            <a:cxnSpLocks/>
          </p:cNvCxnSpPr>
          <p:nvPr/>
        </p:nvCxnSpPr>
        <p:spPr>
          <a:xfrm>
            <a:off x="7535917" y="1293026"/>
            <a:ext cx="0" cy="4545066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787116D-D064-4895-8176-4DF2BB6418D1}"/>
              </a:ext>
            </a:extLst>
          </p:cNvPr>
          <p:cNvSpPr txBox="1"/>
          <p:nvPr/>
        </p:nvSpPr>
        <p:spPr>
          <a:xfrm>
            <a:off x="7297863" y="3476472"/>
            <a:ext cx="6774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6.52m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E66A79-0153-F4F5-4364-27460D55DBC3}"/>
              </a:ext>
            </a:extLst>
          </p:cNvPr>
          <p:cNvSpPr txBox="1"/>
          <p:nvPr/>
        </p:nvSpPr>
        <p:spPr>
          <a:xfrm>
            <a:off x="1510203" y="1345408"/>
            <a:ext cx="1701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“Backward”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CF9EDA-D26C-DC4C-64C8-577EFF74E4A8}"/>
              </a:ext>
            </a:extLst>
          </p:cNvPr>
          <p:cNvSpPr txBox="1"/>
          <p:nvPr/>
        </p:nvSpPr>
        <p:spPr>
          <a:xfrm>
            <a:off x="4106672" y="1345408"/>
            <a:ext cx="1701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“Forward”</a:t>
            </a:r>
          </a:p>
        </p:txBody>
      </p:sp>
    </p:spTree>
    <p:extLst>
      <p:ext uri="{BB962C8B-B14F-4D97-AF65-F5344CB8AC3E}">
        <p14:creationId xmlns:p14="http://schemas.microsoft.com/office/powerpoint/2010/main" val="373364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39AA-47FE-3467-5351-B86F4DE51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1st EIC-France Meeting</a:t>
            </a:r>
          </a:p>
        </p:txBody>
      </p:sp>
      <p:pic>
        <p:nvPicPr>
          <p:cNvPr id="12" name="eic-sector-5-6-082223-1.jpg" descr="eic-sector-5-6-082223-1.jpg">
            <a:extLst>
              <a:ext uri="{FF2B5EF4-FFF2-40B4-BE49-F238E27FC236}">
                <a16:creationId xmlns:a16="http://schemas.microsoft.com/office/drawing/2014/main" id="{AE5436A8-C653-2145-BF23-5C0E866BC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97" r="21741"/>
          <a:stretch/>
        </p:blipFill>
        <p:spPr>
          <a:xfrm>
            <a:off x="1332533" y="524177"/>
            <a:ext cx="9267517" cy="567976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73A644-86B2-AA41-88FF-6A5829D553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6075" y="93795"/>
            <a:ext cx="11499850" cy="48101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ePIC Far-Forward/Far-Backward Detectors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DC6189-6A85-2C49-AE6D-E4D5CFE82F36}"/>
              </a:ext>
            </a:extLst>
          </p:cNvPr>
          <p:cNvCxnSpPr>
            <a:cxnSpLocks/>
          </p:cNvCxnSpPr>
          <p:nvPr/>
        </p:nvCxnSpPr>
        <p:spPr>
          <a:xfrm flipV="1">
            <a:off x="2785255" y="4083904"/>
            <a:ext cx="880909" cy="461855"/>
          </a:xfrm>
          <a:prstGeom prst="straightConnector1">
            <a:avLst/>
          </a:prstGeom>
          <a:ln w="28575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E21285-D604-9440-A7E3-4AEA63332EFB}"/>
              </a:ext>
            </a:extLst>
          </p:cNvPr>
          <p:cNvCxnSpPr>
            <a:cxnSpLocks/>
          </p:cNvCxnSpPr>
          <p:nvPr/>
        </p:nvCxnSpPr>
        <p:spPr>
          <a:xfrm flipH="1">
            <a:off x="9009231" y="795892"/>
            <a:ext cx="846153" cy="43898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C33862E-FEB4-F847-A532-28FFB6BEAF45}"/>
              </a:ext>
            </a:extLst>
          </p:cNvPr>
          <p:cNvSpPr txBox="1"/>
          <p:nvPr/>
        </p:nvSpPr>
        <p:spPr>
          <a:xfrm rot="19896284">
            <a:off x="2544169" y="3995561"/>
            <a:ext cx="115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p/A beam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B4346F-89DE-3141-9C5A-4DF215556782}"/>
              </a:ext>
            </a:extLst>
          </p:cNvPr>
          <p:cNvSpPr txBox="1"/>
          <p:nvPr/>
        </p:nvSpPr>
        <p:spPr>
          <a:xfrm rot="20034413">
            <a:off x="8868676" y="71517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 beam</a:t>
            </a:r>
          </a:p>
        </p:txBody>
      </p:sp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7DC3911F-20D7-BF4A-B28A-B3F174FFB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860" y="2479853"/>
            <a:ext cx="774451" cy="557174"/>
          </a:xfrm>
          <a:prstGeom prst="rect">
            <a:avLst/>
          </a:prstGeom>
        </p:spPr>
      </p:pic>
      <p:sp>
        <p:nvSpPr>
          <p:cNvPr id="30" name="TextBox 33">
            <a:extLst>
              <a:ext uri="{FF2B5EF4-FFF2-40B4-BE49-F238E27FC236}">
                <a16:creationId xmlns:a16="http://schemas.microsoft.com/office/drawing/2014/main" id="{3DCBDC13-6D99-0B40-AFF3-612750FA905B}"/>
              </a:ext>
            </a:extLst>
          </p:cNvPr>
          <p:cNvSpPr txBox="1"/>
          <p:nvPr/>
        </p:nvSpPr>
        <p:spPr>
          <a:xfrm>
            <a:off x="3382598" y="4793655"/>
            <a:ext cx="1967577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Low-Q2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aggers</a:t>
            </a:r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99D63717-02B7-0F4A-85A7-6F65FCDC1978}"/>
              </a:ext>
            </a:extLst>
          </p:cNvPr>
          <p:cNvSpPr/>
          <p:nvPr/>
        </p:nvSpPr>
        <p:spPr>
          <a:xfrm flipV="1">
            <a:off x="3382599" y="4180226"/>
            <a:ext cx="1113918" cy="779909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B38C8B-42E3-3B41-63F2-A14C7E735B3C}"/>
              </a:ext>
            </a:extLst>
          </p:cNvPr>
          <p:cNvGrpSpPr/>
          <p:nvPr/>
        </p:nvGrpSpPr>
        <p:grpSpPr>
          <a:xfrm>
            <a:off x="274571" y="962287"/>
            <a:ext cx="8516250" cy="5803291"/>
            <a:chOff x="274571" y="962287"/>
            <a:chExt cx="8516250" cy="5803291"/>
          </a:xfrm>
        </p:grpSpPr>
        <p:pic>
          <p:nvPicPr>
            <p:cNvPr id="29" name="image004-Sep4.png" descr="image004-Sep4.png">
              <a:extLst>
                <a:ext uri="{FF2B5EF4-FFF2-40B4-BE49-F238E27FC236}">
                  <a16:creationId xmlns:a16="http://schemas.microsoft.com/office/drawing/2014/main" id="{6EB32183-B21F-7948-94C4-7782912CF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2620" y="4923111"/>
              <a:ext cx="1780505" cy="133537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2" name="Line">
              <a:extLst>
                <a:ext uri="{FF2B5EF4-FFF2-40B4-BE49-F238E27FC236}">
                  <a16:creationId xmlns:a16="http://schemas.microsoft.com/office/drawing/2014/main" id="{E26C4029-FF3F-B942-87BD-A3519DAE8B54}"/>
                </a:ext>
              </a:extLst>
            </p:cNvPr>
            <p:cNvSpPr/>
            <p:nvPr/>
          </p:nvSpPr>
          <p:spPr>
            <a:xfrm flipV="1">
              <a:off x="5139846" y="3805315"/>
              <a:ext cx="13279" cy="1154820"/>
            </a:xfrm>
            <a:prstGeom prst="line">
              <a:avLst/>
            </a:prstGeom>
            <a:ln w="19050">
              <a:solidFill>
                <a:schemeClr val="tx1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Line">
              <a:extLst>
                <a:ext uri="{FF2B5EF4-FFF2-40B4-BE49-F238E27FC236}">
                  <a16:creationId xmlns:a16="http://schemas.microsoft.com/office/drawing/2014/main" id="{9BF3BCDE-379D-F944-8D00-762E638024AD}"/>
                </a:ext>
              </a:extLst>
            </p:cNvPr>
            <p:cNvSpPr/>
            <p:nvPr/>
          </p:nvSpPr>
          <p:spPr>
            <a:xfrm>
              <a:off x="1591949" y="4778189"/>
              <a:ext cx="652671" cy="545762"/>
            </a:xfrm>
            <a:prstGeom prst="line">
              <a:avLst/>
            </a:prstGeom>
            <a:ln w="19050">
              <a:solidFill>
                <a:schemeClr val="tx1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6EC2425C-CA56-5645-96A3-2A98C59F8DCB}"/>
                </a:ext>
              </a:extLst>
            </p:cNvPr>
            <p:cNvSpPr txBox="1"/>
            <p:nvPr/>
          </p:nvSpPr>
          <p:spPr>
            <a:xfrm>
              <a:off x="513943" y="4470805"/>
              <a:ext cx="2161516" cy="43088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>
              <a:sp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sz="30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Luminosity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S</a:t>
              </a:r>
              <a:r>
                <a:rPr kumimoji="0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ystem </a:t>
              </a:r>
            </a:p>
          </p:txBody>
        </p:sp>
        <p:pic>
          <p:nvPicPr>
            <p:cNvPr id="37" name="image002-Sep2023.png" descr="image002-Sep2023.png">
              <a:extLst>
                <a:ext uri="{FF2B5EF4-FFF2-40B4-BE49-F238E27FC236}">
                  <a16:creationId xmlns:a16="http://schemas.microsoft.com/office/drawing/2014/main" id="{2F92E6D4-0B22-5840-8604-65C5CF356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16524" y="2898149"/>
              <a:ext cx="1831441" cy="163190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C83BED7-B776-3E49-8BA6-BB3FF6765295}"/>
                </a:ext>
              </a:extLst>
            </p:cNvPr>
            <p:cNvSpPr txBox="1"/>
            <p:nvPr/>
          </p:nvSpPr>
          <p:spPr>
            <a:xfrm>
              <a:off x="274571" y="962287"/>
              <a:ext cx="2792415" cy="19389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825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Main Function:</a:t>
              </a:r>
            </a:p>
            <a:p>
              <a:pPr marL="0" marR="0" lvl="0" indent="0" algn="l" defTabSz="825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measure bunch-by-bunch luminosity through Bethe-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Heitler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 process </a:t>
              </a:r>
            </a:p>
            <a:p>
              <a:pPr marL="0" marR="0" lvl="0" indent="0" algn="l" defTabSz="825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Technology: </a:t>
              </a:r>
            </a:p>
            <a:p>
              <a:pPr marL="0" marR="0" lvl="0" indent="0" algn="l" defTabSz="825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Pair-spectrometer: each with </a:t>
              </a:r>
            </a:p>
            <a:p>
              <a:pPr marL="0" marR="0" lvl="0" indent="0" algn="l" defTabSz="825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2 tracking layers of AC-LGAD / FCFD</a:t>
              </a:r>
            </a:p>
            <a:p>
              <a:pPr marL="0" marR="0" lvl="0" indent="0" algn="l" defTabSz="825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Synergy with Barrel-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ToF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 </a:t>
              </a:r>
            </a:p>
            <a:p>
              <a:pPr marL="0" marR="0" lvl="0" indent="0" algn="l" defTabSz="825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Calorimeter: Tungsten-powder +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SciFi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 SPACAL </a:t>
              </a:r>
            </a:p>
            <a:p>
              <a:pPr marL="0" marR="0" lvl="0" indent="0" algn="l" defTabSz="825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Synergy with forward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ECal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7D36EE5-BE5B-ED42-9CA4-F3DB54E0DD85}"/>
                </a:ext>
              </a:extLst>
            </p:cNvPr>
            <p:cNvSpPr txBox="1"/>
            <p:nvPr/>
          </p:nvSpPr>
          <p:spPr>
            <a:xfrm>
              <a:off x="5142065" y="5380583"/>
              <a:ext cx="3648756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825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Main Function:</a:t>
              </a:r>
            </a:p>
            <a:p>
              <a:pPr marL="0" marR="0" lvl="0" indent="0" algn="l" defTabSz="825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detection of scattered electrons</a:t>
              </a:r>
            </a:p>
            <a:p>
              <a:pPr marL="0" marR="0" lvl="0" indent="0" algn="l" defTabSz="825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Technology: </a:t>
              </a:r>
            </a:p>
            <a:p>
              <a:pPr marL="0" marR="0" lvl="0" indent="0" algn="l" defTabSz="825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2  stations with 4 tracking layers each (16x18cm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2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) </a:t>
              </a:r>
            </a:p>
            <a:p>
              <a:pPr marL="0" marR="0" lvl="0" indent="0" algn="l" defTabSz="825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Si / Timepix4 </a:t>
              </a:r>
            </a:p>
            <a:p>
              <a:pPr marL="0" marR="0" lvl="0" indent="0" algn="l" defTabSz="825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Calorimeter: Tungsten-powder +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SciFi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 SPACAL </a:t>
              </a:r>
            </a:p>
            <a:p>
              <a:pPr marL="0" marR="0" lvl="0" indent="0" algn="l" defTabSz="825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Synergy with forward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ECal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CD19AE-383A-04CD-CE8F-9FA39A5E4E4B}"/>
              </a:ext>
            </a:extLst>
          </p:cNvPr>
          <p:cNvGrpSpPr/>
          <p:nvPr/>
        </p:nvGrpSpPr>
        <p:grpSpPr>
          <a:xfrm>
            <a:off x="3352750" y="486481"/>
            <a:ext cx="8874314" cy="5324337"/>
            <a:chOff x="3352750" y="486481"/>
            <a:chExt cx="8874314" cy="5324337"/>
          </a:xfrm>
        </p:grpSpPr>
        <p:pic>
          <p:nvPicPr>
            <p:cNvPr id="21" name="RP-Front-image004.jpg" descr="RP-Front-image004.jpg">
              <a:extLst>
                <a:ext uri="{FF2B5EF4-FFF2-40B4-BE49-F238E27FC236}">
                  <a16:creationId xmlns:a16="http://schemas.microsoft.com/office/drawing/2014/main" id="{32EF1130-90AD-9346-82DA-9E544A74D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09846" y="524177"/>
              <a:ext cx="1351468" cy="155783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8" name="20240305_155927.jpeg" descr="20240305_155927.jpeg">
              <a:extLst>
                <a:ext uri="{FF2B5EF4-FFF2-40B4-BE49-F238E27FC236}">
                  <a16:creationId xmlns:a16="http://schemas.microsoft.com/office/drawing/2014/main" id="{BC7E867F-A506-0D43-B20E-07D0EA651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35623" y="888941"/>
              <a:ext cx="1351468" cy="1013601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539A3B2-0CB7-DB37-F3CD-064B55A81ED1}"/>
                </a:ext>
              </a:extLst>
            </p:cNvPr>
            <p:cNvGrpSpPr/>
            <p:nvPr/>
          </p:nvGrpSpPr>
          <p:grpSpPr>
            <a:xfrm>
              <a:off x="3352750" y="486481"/>
              <a:ext cx="8874314" cy="5324337"/>
              <a:chOff x="3352750" y="486481"/>
              <a:chExt cx="8874314" cy="5324337"/>
            </a:xfrm>
          </p:grpSpPr>
          <p:sp>
            <p:nvSpPr>
              <p:cNvPr id="22" name="TextBox 33">
                <a:extLst>
                  <a:ext uri="{FF2B5EF4-FFF2-40B4-BE49-F238E27FC236}">
                    <a16:creationId xmlns:a16="http://schemas.microsoft.com/office/drawing/2014/main" id="{30EEA745-AB77-7047-82C6-39FED199B0F0}"/>
                  </a:ext>
                </a:extLst>
              </p:cNvPr>
              <p:cNvSpPr txBox="1"/>
              <p:nvPr/>
            </p:nvSpPr>
            <p:spPr>
              <a:xfrm>
                <a:off x="9249718" y="1964220"/>
                <a:ext cx="2754263" cy="6771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>
                <a:spAutoFit/>
              </a:bodyPr>
              <a:lstStyle>
                <a:lvl1pPr defTabSz="1828800">
                  <a:lnSpc>
                    <a:spcPct val="100000"/>
                  </a:lnSpc>
                  <a:spcBef>
                    <a:spcPts val="0"/>
                  </a:spcBef>
                  <a:defRPr sz="30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Roman Pots and 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Off-Momentum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D</a:t>
                </a:r>
                <a:r>
                  <a:rPr kumimoji="0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etectors </a:t>
                </a:r>
              </a:p>
            </p:txBody>
          </p:sp>
          <p:sp>
            <p:nvSpPr>
              <p:cNvPr id="24" name="Line">
                <a:extLst>
                  <a:ext uri="{FF2B5EF4-FFF2-40B4-BE49-F238E27FC236}">
                    <a16:creationId xmlns:a16="http://schemas.microsoft.com/office/drawing/2014/main" id="{E53A6395-8392-8A4F-816B-BC61B4401BB0}"/>
                  </a:ext>
                </a:extLst>
              </p:cNvPr>
              <p:cNvSpPr/>
              <p:nvPr/>
            </p:nvSpPr>
            <p:spPr>
              <a:xfrm flipH="1" flipV="1">
                <a:off x="8365470" y="1917782"/>
                <a:ext cx="1019308" cy="327853"/>
              </a:xfrm>
              <a:prstGeom prst="line">
                <a:avLst/>
              </a:prstGeom>
              <a:ln w="19050">
                <a:solidFill>
                  <a:schemeClr val="tx1"/>
                </a:solidFill>
                <a:miter lim="400000"/>
                <a:tailEnd type="triangle"/>
              </a:ln>
            </p:spPr>
            <p:txBody>
              <a:bodyPr lIns="50800" tIns="50800" rIns="50800" bIns="5080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A96E7B3-3ACA-4044-BEBA-D16073CA3FCC}"/>
                  </a:ext>
                </a:extLst>
              </p:cNvPr>
              <p:cNvSpPr txBox="1"/>
              <p:nvPr/>
            </p:nvSpPr>
            <p:spPr>
              <a:xfrm>
                <a:off x="3352750" y="602167"/>
                <a:ext cx="3251211" cy="13849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Main Function:</a:t>
                </a:r>
              </a:p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detection of forward scattered neutrons and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itchFamily="2" charset="2"/>
                    <a:cs typeface="Arial" panose="020B0604020202020204" pitchFamily="34" charset="0"/>
                    <a:sym typeface="Helvetica Neue Medium"/>
                  </a:rPr>
                  <a:t>g</a:t>
                </a:r>
              </a:p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Technology: </a:t>
                </a:r>
              </a:p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EMCAL: 2x2x20 cm</a:t>
                </a:r>
                <a:r>
                  <a:rPr kumimoji="0" lang="en-US" sz="1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3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 PbWO</a:t>
                </a:r>
                <a:r>
                  <a:rPr kumimoji="0" lang="en-US" sz="12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4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 calorimeter </a:t>
                </a:r>
              </a:p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Synergy with backward 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ECal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endParaRPr>
              </a:p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HCAL:  Steel-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SiPM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-on-Tile</a:t>
                </a:r>
              </a:p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Synergy with forward 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HCal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endParaRPr>
              </a:p>
            </p:txBody>
          </p:sp>
          <p:sp>
            <p:nvSpPr>
              <p:cNvPr id="26" name="TextBox 33">
                <a:extLst>
                  <a:ext uri="{FF2B5EF4-FFF2-40B4-BE49-F238E27FC236}">
                    <a16:creationId xmlns:a16="http://schemas.microsoft.com/office/drawing/2014/main" id="{F7BF95B9-2239-DF41-9E3D-0C1D2900F2C8}"/>
                  </a:ext>
                </a:extLst>
              </p:cNvPr>
              <p:cNvSpPr txBox="1"/>
              <p:nvPr/>
            </p:nvSpPr>
            <p:spPr>
              <a:xfrm>
                <a:off x="6065159" y="486481"/>
                <a:ext cx="2754263" cy="43088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>
                <a:spAutoFit/>
              </a:bodyPr>
              <a:lstStyle>
                <a:lvl1pPr defTabSz="1828800">
                  <a:lnSpc>
                    <a:spcPct val="100000"/>
                  </a:lnSpc>
                  <a:spcBef>
                    <a:spcPts val="0"/>
                  </a:spcBef>
                  <a:defRPr sz="30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Zero Degree Calorimeter</a:t>
                </a:r>
                <a:endParaRPr kumimoji="0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Line">
                <a:extLst>
                  <a:ext uri="{FF2B5EF4-FFF2-40B4-BE49-F238E27FC236}">
                    <a16:creationId xmlns:a16="http://schemas.microsoft.com/office/drawing/2014/main" id="{AF0FA0A1-991A-3942-818C-10346CF3A2F9}"/>
                  </a:ext>
                </a:extLst>
              </p:cNvPr>
              <p:cNvSpPr/>
              <p:nvPr/>
            </p:nvSpPr>
            <p:spPr>
              <a:xfrm>
                <a:off x="8352603" y="863464"/>
                <a:ext cx="627742" cy="751336"/>
              </a:xfrm>
              <a:prstGeom prst="line">
                <a:avLst/>
              </a:prstGeom>
              <a:ln w="19050">
                <a:solidFill>
                  <a:schemeClr val="tx1"/>
                </a:solidFill>
                <a:miter lim="400000"/>
                <a:tailEnd type="triangle"/>
              </a:ln>
            </p:spPr>
            <p:txBody>
              <a:bodyPr lIns="50800" tIns="50800" rIns="50800" bIns="5080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4870080-D5AC-9A43-8CAD-A981083CDD0A}"/>
                  </a:ext>
                </a:extLst>
              </p:cNvPr>
              <p:cNvSpPr txBox="1"/>
              <p:nvPr/>
            </p:nvSpPr>
            <p:spPr>
              <a:xfrm>
                <a:off x="8666474" y="2525858"/>
                <a:ext cx="3560590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Main Function:</a:t>
                </a:r>
              </a:p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detection of forward scattered protons and nuclei</a:t>
                </a:r>
              </a:p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Technology: </a:t>
                </a:r>
              </a:p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2 stations with 2 tracking layers each</a:t>
                </a:r>
              </a:p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AC-LGAD / EICROC ( 500x500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itchFamily="2" charset="2"/>
                    <a:cs typeface="Arial" panose="020B0604020202020204" pitchFamily="34" charset="0"/>
                    <a:sym typeface="Helvetica Neue Medium"/>
                  </a:rPr>
                  <a:t>m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m</a:t>
                </a:r>
                <a:r>
                  <a:rPr kumimoji="0" lang="en-US" sz="1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2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 pixel)</a:t>
                </a:r>
              </a:p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Synergy with forward 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ToF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 </a:t>
                </a:r>
              </a:p>
            </p:txBody>
          </p:sp>
          <p:pic>
            <p:nvPicPr>
              <p:cNvPr id="40" name="b91b967d9718d69c291dbc1450acd76139b638c4599f50c570e92011ce1d297b copy.jpeg" descr="b91b967d9718d69c291dbc1450acd76139b638c4599f50c570e92011ce1d297b copy.jpeg">
                <a:extLst>
                  <a:ext uri="{FF2B5EF4-FFF2-40B4-BE49-F238E27FC236}">
                    <a16:creationId xmlns:a16="http://schemas.microsoft.com/office/drawing/2014/main" id="{70BC3B09-D6DC-084C-8B00-AC7B38328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7960"/>
              <a:stretch>
                <a:fillRect/>
              </a:stretch>
            </p:blipFill>
            <p:spPr>
              <a:xfrm>
                <a:off x="6211087" y="3969220"/>
                <a:ext cx="2502656" cy="99091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41" name="TextBox 5">
                <a:extLst>
                  <a:ext uri="{FF2B5EF4-FFF2-40B4-BE49-F238E27FC236}">
                    <a16:creationId xmlns:a16="http://schemas.microsoft.com/office/drawing/2014/main" id="{93DDE950-5160-DE41-B4AE-918E0C409E12}"/>
                  </a:ext>
                </a:extLst>
              </p:cNvPr>
              <p:cNvSpPr txBox="1"/>
              <p:nvPr/>
            </p:nvSpPr>
            <p:spPr>
              <a:xfrm>
                <a:off x="6139583" y="3671825"/>
                <a:ext cx="2737206" cy="43088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>
                <a:spAutoFit/>
              </a:bodyPr>
              <a:lstStyle>
                <a:lvl1pPr defTabSz="1828800">
                  <a:lnSpc>
                    <a:spcPct val="100000"/>
                  </a:lnSpc>
                  <a:spcBef>
                    <a:spcPts val="0"/>
                  </a:spcBef>
                  <a:defRPr sz="3000" b="1">
                    <a:solidFill>
                      <a:srgbClr val="01010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0101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B0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0101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M</a:t>
                </a:r>
                <a:r>
                  <a:rPr kumimoji="0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0101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agnet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0101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10101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Sectrometer</a:t>
                </a:r>
                <a:endParaRPr kumimoji="0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0101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Line">
                <a:extLst>
                  <a:ext uri="{FF2B5EF4-FFF2-40B4-BE49-F238E27FC236}">
                    <a16:creationId xmlns:a16="http://schemas.microsoft.com/office/drawing/2014/main" id="{A3248E66-001E-254F-824C-07AB853C8473}"/>
                  </a:ext>
                </a:extLst>
              </p:cNvPr>
              <p:cNvSpPr/>
              <p:nvPr/>
            </p:nvSpPr>
            <p:spPr>
              <a:xfrm flipV="1">
                <a:off x="7067606" y="2429202"/>
                <a:ext cx="180623" cy="1376112"/>
              </a:xfrm>
              <a:prstGeom prst="line">
                <a:avLst/>
              </a:prstGeom>
              <a:ln w="19050">
                <a:solidFill>
                  <a:schemeClr val="tx1"/>
                </a:solidFill>
                <a:miter lim="400000"/>
                <a:tailEnd type="triangle"/>
              </a:ln>
            </p:spPr>
            <p:txBody>
              <a:bodyPr lIns="50800" tIns="50800" rIns="50800" bIns="5080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DC21A4A-5DA6-5448-BD52-1DBFBF72FBB0}"/>
                  </a:ext>
                </a:extLst>
              </p:cNvPr>
              <p:cNvSpPr txBox="1"/>
              <p:nvPr/>
            </p:nvSpPr>
            <p:spPr>
              <a:xfrm>
                <a:off x="8612487" y="4241158"/>
                <a:ext cx="3166251" cy="15696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Main Function:</a:t>
                </a:r>
              </a:p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detection of forward scattered protons and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itchFamily="2" charset="2"/>
                    <a:cs typeface="Arial" panose="020B0604020202020204" pitchFamily="34" charset="0"/>
                    <a:sym typeface="Helvetica Neue Medium"/>
                  </a:rPr>
                  <a:t>g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endParaRPr>
              </a:p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Technology: </a:t>
                </a:r>
              </a:p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4 tracking layers each</a:t>
                </a:r>
              </a:p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AC-LGAD / EICROC ( 500x500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itchFamily="2" charset="2"/>
                    <a:cs typeface="Arial" panose="020B0604020202020204" pitchFamily="34" charset="0"/>
                    <a:sym typeface="Helvetica Neue Medium"/>
                  </a:rPr>
                  <a:t>m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m</a:t>
                </a:r>
                <a:r>
                  <a:rPr kumimoji="0" lang="en-US" sz="1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2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 pixel)</a:t>
                </a:r>
              </a:p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Synergy with forward 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ToF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 Medium"/>
                </a:endParaRPr>
              </a:p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EMCAL: 2x2x20 cm</a:t>
                </a:r>
                <a:r>
                  <a:rPr kumimoji="0" lang="en-US" sz="1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3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 PbWO</a:t>
                </a:r>
                <a:r>
                  <a:rPr kumimoji="0" lang="en-US" sz="12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4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 calorimeter </a:t>
                </a:r>
              </a:p>
              <a:p>
                <a:pPr marL="0" marR="0" lvl="0" indent="0" algn="l" defTabSz="8255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5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Synergy with backward 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ECal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Helvetica Neue Medium"/>
                  </a:rPr>
                  <a:t> </a:t>
                </a:r>
              </a:p>
            </p:txBody>
          </p:sp>
        </p:grp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704304-56B3-B981-FBCB-43CEF90B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BDD53-7D59-8367-658B-954819EC0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9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0D17AB-E684-9D40-B645-BD33994DD7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2" t="5464" r="30873"/>
          <a:stretch/>
        </p:blipFill>
        <p:spPr>
          <a:xfrm>
            <a:off x="5805657" y="2341327"/>
            <a:ext cx="1234895" cy="2418900"/>
          </a:xfrm>
          <a:prstGeom prst="rect">
            <a:avLst/>
          </a:prstGeom>
        </p:spPr>
      </p:pic>
      <p:sp>
        <p:nvSpPr>
          <p:cNvPr id="470" name="Google Shape;470;p46"/>
          <p:cNvSpPr txBox="1">
            <a:spLocks noGrp="1"/>
          </p:cNvSpPr>
          <p:nvPr>
            <p:ph type="title"/>
          </p:nvPr>
        </p:nvSpPr>
        <p:spPr>
          <a:xfrm>
            <a:off x="383797" y="211258"/>
            <a:ext cx="10515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300"/>
            </a:pPr>
            <a:r>
              <a:rPr lang="en-US" b="1" dirty="0">
                <a:solidFill>
                  <a:schemeClr val="accent1"/>
                </a:solidFill>
                <a:ea typeface="Roboto"/>
                <a:cs typeface="Roboto"/>
                <a:sym typeface="Roboto"/>
              </a:rPr>
              <a:t>ePIC Tracking Detectors</a:t>
            </a:r>
            <a:endParaRPr b="1" dirty="0">
              <a:solidFill>
                <a:schemeClr val="accent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471" name="Google Shape;471;p46"/>
          <p:cNvSpPr txBox="1">
            <a:spLocks noGrp="1"/>
          </p:cNvSpPr>
          <p:nvPr>
            <p:ph type="sldNum" idx="12"/>
          </p:nvPr>
        </p:nvSpPr>
        <p:spPr>
          <a:xfrm>
            <a:off x="9222800" y="6541584"/>
            <a:ext cx="2743200" cy="277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/>
              <a:pPr>
                <a:buClr>
                  <a:srgbClr val="000000"/>
                </a:buClr>
              </a:pPr>
              <a:t>12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83235-C98F-6D26-1EB8-ED7DACE4E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403524-E425-B88C-7FBF-BADB8AD3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7B8796-50CE-F591-8006-CA162B6D1D81}"/>
              </a:ext>
            </a:extLst>
          </p:cNvPr>
          <p:cNvGrpSpPr/>
          <p:nvPr/>
        </p:nvGrpSpPr>
        <p:grpSpPr>
          <a:xfrm>
            <a:off x="11016253" y="2851474"/>
            <a:ext cx="949747" cy="461665"/>
            <a:chOff x="4215786" y="840980"/>
            <a:chExt cx="949747" cy="4616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CFF782-7DB5-5891-CFF6-7EC69983C38B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6" name="Picture 5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64298913-FFFD-4FE1-B064-5E0BCFCE2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0659" y="1022041"/>
              <a:ext cx="390405" cy="280604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C0FB3A3-CCBA-4856-9DF5-8BF33E16D0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8" t="3676" r="4411"/>
          <a:stretch/>
        </p:blipFill>
        <p:spPr>
          <a:xfrm>
            <a:off x="1742182" y="1127994"/>
            <a:ext cx="3403390" cy="2026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ADB7BA-9F21-E9C7-D5AE-65428522FA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0" t="5767" r="2604" b="2842"/>
          <a:stretch/>
        </p:blipFill>
        <p:spPr>
          <a:xfrm>
            <a:off x="529214" y="3313139"/>
            <a:ext cx="5205441" cy="252659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3DA35E-EA54-72EE-0F15-D7C0FFC55B77}"/>
              </a:ext>
            </a:extLst>
          </p:cNvPr>
          <p:cNvCxnSpPr>
            <a:cxnSpLocks/>
          </p:cNvCxnSpPr>
          <p:nvPr/>
        </p:nvCxnSpPr>
        <p:spPr>
          <a:xfrm flipH="1">
            <a:off x="561452" y="2174810"/>
            <a:ext cx="2370007" cy="11028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0F6045-0187-22A8-21A6-885BCBF75FB4}"/>
              </a:ext>
            </a:extLst>
          </p:cNvPr>
          <p:cNvCxnSpPr>
            <a:cxnSpLocks/>
          </p:cNvCxnSpPr>
          <p:nvPr/>
        </p:nvCxnSpPr>
        <p:spPr>
          <a:xfrm>
            <a:off x="3785485" y="2174810"/>
            <a:ext cx="1949170" cy="112199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4A18C4E-BCB4-3F39-9023-08D5C29CD031}"/>
              </a:ext>
            </a:extLst>
          </p:cNvPr>
          <p:cNvSpPr/>
          <p:nvPr/>
        </p:nvSpPr>
        <p:spPr>
          <a:xfrm>
            <a:off x="2652923" y="5994599"/>
            <a:ext cx="107576" cy="10085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00CE4E-7530-542C-877B-E7BA9D3E78DF}"/>
              </a:ext>
            </a:extLst>
          </p:cNvPr>
          <p:cNvSpPr txBox="1"/>
          <p:nvPr/>
        </p:nvSpPr>
        <p:spPr>
          <a:xfrm>
            <a:off x="2740329" y="5887022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+mj-lt"/>
              </a:rPr>
              <a:t>MAPS Barrel + Disks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AD315E-7864-DF13-C7B2-DB9A9CF7F425}"/>
              </a:ext>
            </a:extLst>
          </p:cNvPr>
          <p:cNvSpPr/>
          <p:nvPr/>
        </p:nvSpPr>
        <p:spPr>
          <a:xfrm>
            <a:off x="2643958" y="6254575"/>
            <a:ext cx="107576" cy="1008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E45247-FC0E-A3F6-7DC8-698B9B7024C6}"/>
              </a:ext>
            </a:extLst>
          </p:cNvPr>
          <p:cNvSpPr txBox="1"/>
          <p:nvPr/>
        </p:nvSpPr>
        <p:spPr>
          <a:xfrm>
            <a:off x="2731364" y="6146998"/>
            <a:ext cx="1983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+mj-lt"/>
              </a:rPr>
              <a:t>MPGD Barrels + Disks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3D9AA9-3570-47CF-D3C3-0A533A6912B9}"/>
              </a:ext>
            </a:extLst>
          </p:cNvPr>
          <p:cNvSpPr/>
          <p:nvPr/>
        </p:nvSpPr>
        <p:spPr>
          <a:xfrm>
            <a:off x="2634994" y="6521275"/>
            <a:ext cx="107576" cy="10085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964280-5EA4-DDCB-D7C0-B2F4CBD1C90B}"/>
              </a:ext>
            </a:extLst>
          </p:cNvPr>
          <p:cNvSpPr txBox="1"/>
          <p:nvPr/>
        </p:nvSpPr>
        <p:spPr>
          <a:xfrm>
            <a:off x="2722400" y="6413698"/>
            <a:ext cx="1863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+mj-lt"/>
              </a:rPr>
              <a:t>AC-LGAD based </a:t>
            </a:r>
            <a:r>
              <a:rPr lang="en-US" sz="1400" dirty="0" err="1">
                <a:latin typeface="+mj-lt"/>
              </a:rPr>
              <a:t>ToF</a:t>
            </a:r>
            <a:endParaRPr lang="en-US" sz="1400" dirty="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0E0BE2-BD62-F1E4-A245-313F94F464F1}"/>
              </a:ext>
            </a:extLst>
          </p:cNvPr>
          <p:cNvSpPr txBox="1"/>
          <p:nvPr/>
        </p:nvSpPr>
        <p:spPr>
          <a:xfrm>
            <a:off x="7304094" y="258167"/>
            <a:ext cx="453778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MAPS Tracker: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Small pixels (20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m), low power consumption (&lt;20 </a:t>
            </a:r>
            <a:r>
              <a:rPr lang="en-US" dirty="0" err="1"/>
              <a:t>mW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) and material budget (0.05% to 0.55% X/X</a:t>
            </a:r>
            <a:r>
              <a:rPr lang="en-US" baseline="-25000" dirty="0"/>
              <a:t>0</a:t>
            </a:r>
            <a:r>
              <a:rPr lang="en-US" dirty="0"/>
              <a:t>) per layer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Based on ALICE ITS3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Vertex layers optimized for beam pipe bakeout and ITS-3 sensor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Barrel layers based on EIC LAS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Forward and backwards disks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MPGD Layers: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Provide timing and pattern recognition redundancy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Cylindrical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MEGAs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Planar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RWell’s</a:t>
            </a:r>
            <a:r>
              <a:rPr lang="en-US" dirty="0"/>
              <a:t> before </a:t>
            </a:r>
            <a:r>
              <a:rPr lang="en-US" dirty="0" err="1"/>
              <a:t>hpDIRC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Impact point and direction for ring seeding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  AC-LGAD TOF and </a:t>
            </a:r>
            <a:r>
              <a:rPr lang="en-US" b="1" dirty="0" err="1"/>
              <a:t>AstroPix</a:t>
            </a:r>
            <a:r>
              <a:rPr lang="en-US" b="1" dirty="0"/>
              <a:t> (BECAL)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Additional space point for pattern recognition / redundancy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C9F9D23-8012-6102-E1E2-1B9EB1434531}"/>
              </a:ext>
            </a:extLst>
          </p:cNvPr>
          <p:cNvGrpSpPr/>
          <p:nvPr/>
        </p:nvGrpSpPr>
        <p:grpSpPr>
          <a:xfrm>
            <a:off x="11152280" y="5321951"/>
            <a:ext cx="949747" cy="461665"/>
            <a:chOff x="4215786" y="840980"/>
            <a:chExt cx="949747" cy="46166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E7DBDFC-D1E2-F1C3-11A9-B0C8B346F9B0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34" name="Picture 33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210F8737-1A23-CB45-E754-3B0C48E03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0659" y="1022041"/>
              <a:ext cx="390405" cy="280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6742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een and white machine&#10;&#10;Description automatically generated">
            <a:extLst>
              <a:ext uri="{FF2B5EF4-FFF2-40B4-BE49-F238E27FC236}">
                <a16:creationId xmlns:a16="http://schemas.microsoft.com/office/drawing/2014/main" id="{4A64758A-3237-4276-938B-014E213D4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995" y="2130719"/>
            <a:ext cx="6821615" cy="3865582"/>
          </a:xfrm>
          <a:prstGeom prst="rect">
            <a:avLst/>
          </a:prstGeom>
        </p:spPr>
      </p:pic>
      <p:pic>
        <p:nvPicPr>
          <p:cNvPr id="546" name="Google Shape;54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71" y="3409130"/>
            <a:ext cx="2562400" cy="19535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7" name="Google Shape;547;p50"/>
          <p:cNvGrpSpPr/>
          <p:nvPr/>
        </p:nvGrpSpPr>
        <p:grpSpPr>
          <a:xfrm>
            <a:off x="9037925" y="4646945"/>
            <a:ext cx="2823505" cy="1537879"/>
            <a:chOff x="8972824" y="4847577"/>
            <a:chExt cx="2823506" cy="1537879"/>
          </a:xfrm>
        </p:grpSpPr>
        <p:pic>
          <p:nvPicPr>
            <p:cNvPr id="548" name="Google Shape;548;p5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71895" y="4847577"/>
              <a:ext cx="2724435" cy="14459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9" name="Google Shape;549;p50"/>
            <p:cNvSpPr/>
            <p:nvPr/>
          </p:nvSpPr>
          <p:spPr>
            <a:xfrm>
              <a:off x="8972824" y="5240956"/>
              <a:ext cx="361800" cy="114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0" name="Google Shape;550;p50" descr="Diagram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45420" y="371097"/>
            <a:ext cx="2119000" cy="2536768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50"/>
          <p:cNvSpPr txBox="1">
            <a:spLocks noGrp="1"/>
          </p:cNvSpPr>
          <p:nvPr>
            <p:ph type="sldNum" idx="12"/>
          </p:nvPr>
        </p:nvSpPr>
        <p:spPr>
          <a:xfrm>
            <a:off x="9222800" y="6541584"/>
            <a:ext cx="2743200" cy="277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/>
              <a:pPr>
                <a:buClr>
                  <a:srgbClr val="000000"/>
                </a:buClr>
              </a:pPr>
              <a:t>13</a:t>
            </a:fld>
            <a:endParaRPr/>
          </a:p>
        </p:txBody>
      </p:sp>
      <p:sp>
        <p:nvSpPr>
          <p:cNvPr id="552" name="Google Shape;552;p50"/>
          <p:cNvSpPr txBox="1">
            <a:spLocks noGrp="1"/>
          </p:cNvSpPr>
          <p:nvPr>
            <p:ph type="title" idx="4294967295"/>
          </p:nvPr>
        </p:nvSpPr>
        <p:spPr>
          <a:xfrm>
            <a:off x="562713" y="-4"/>
            <a:ext cx="9938000" cy="105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300"/>
            </a:pPr>
            <a:r>
              <a:rPr lang="en-US" b="1" dirty="0">
                <a:solidFill>
                  <a:schemeClr val="accent1"/>
                </a:solidFill>
                <a:ea typeface="Roboto"/>
                <a:cs typeface="Roboto"/>
                <a:sym typeface="Roboto"/>
              </a:rPr>
              <a:t>Particle ID</a:t>
            </a:r>
            <a:endParaRPr b="1" dirty="0">
              <a:solidFill>
                <a:schemeClr val="accent1"/>
              </a:solidFill>
              <a:ea typeface="Roboto"/>
              <a:cs typeface="Roboto"/>
              <a:sym typeface="Roboto"/>
            </a:endParaRPr>
          </a:p>
        </p:txBody>
      </p:sp>
      <p:pic>
        <p:nvPicPr>
          <p:cNvPr id="553" name="Google Shape;553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57258" y="515153"/>
            <a:ext cx="2999316" cy="1757415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50"/>
          <p:cNvSpPr txBox="1"/>
          <p:nvPr/>
        </p:nvSpPr>
        <p:spPr>
          <a:xfrm>
            <a:off x="142409" y="2028491"/>
            <a:ext cx="2562400" cy="126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-US" sz="1467" b="1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Proximity Focused (</a:t>
            </a:r>
            <a:r>
              <a:rPr lang="en-US" sz="1467" b="1" dirty="0" err="1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pfRICH</a:t>
            </a:r>
            <a:r>
              <a:rPr lang="en-US" sz="1467" b="1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67" b="1" dirty="0">
              <a:solidFill>
                <a:schemeClr val="bg2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Long proximity gap (~40 cm)</a:t>
            </a:r>
            <a:endParaRPr sz="1067" dirty="0">
              <a:solidFill>
                <a:schemeClr val="bg2">
                  <a:lumMod val="50000"/>
                </a:schemeClr>
              </a:solidFill>
            </a:endParaRPr>
          </a:p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Sensor: HRPPDs</a:t>
            </a:r>
            <a:endParaRPr sz="1067" dirty="0">
              <a:solidFill>
                <a:schemeClr val="bg2">
                  <a:lumMod val="50000"/>
                </a:schemeClr>
              </a:solidFill>
            </a:endParaRPr>
          </a:p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up to 9 GeV/c 3</a:t>
            </a:r>
            <a:r>
              <a:rPr lang="en-US" sz="1067" dirty="0">
                <a:solidFill>
                  <a:schemeClr val="bg2">
                    <a:lumMod val="50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 π/K </a:t>
            </a:r>
            <a:r>
              <a:rPr lang="en-US" sz="1067" dirty="0" err="1">
                <a:solidFill>
                  <a:schemeClr val="bg2">
                    <a:lumMod val="50000"/>
                  </a:schemeClr>
                </a:solidFill>
              </a:rPr>
              <a:t>sep.</a:t>
            </a:r>
            <a:endParaRPr sz="1067" dirty="0">
              <a:solidFill>
                <a:schemeClr val="bg2">
                  <a:lumMod val="50000"/>
                </a:schemeClr>
              </a:solidFill>
            </a:endParaRPr>
          </a:p>
          <a:p>
            <a:endParaRPr sz="1467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55" name="Google Shape;555;p50"/>
          <p:cNvSpPr txBox="1"/>
          <p:nvPr/>
        </p:nvSpPr>
        <p:spPr>
          <a:xfrm>
            <a:off x="2707200" y="855800"/>
            <a:ext cx="3034800" cy="113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-US" sz="1467" b="1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High-Performance DIRC</a:t>
            </a:r>
            <a:endParaRPr sz="1467" b="1" dirty="0">
              <a:solidFill>
                <a:schemeClr val="bg2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Quartz bar radiator (</a:t>
            </a:r>
            <a:r>
              <a:rPr lang="en-US" sz="1067" dirty="0" err="1">
                <a:solidFill>
                  <a:schemeClr val="bg2">
                    <a:lumMod val="50000"/>
                  </a:schemeClr>
                </a:solidFill>
              </a:rPr>
              <a:t>BaBAR</a:t>
            </a: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 bars) </a:t>
            </a:r>
            <a:endParaRPr sz="1067" dirty="0">
              <a:solidFill>
                <a:schemeClr val="bg2">
                  <a:lumMod val="50000"/>
                </a:schemeClr>
              </a:solidFill>
            </a:endParaRPr>
          </a:p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light detection with MCP-PMTs</a:t>
            </a:r>
            <a:endParaRPr sz="1067" dirty="0">
              <a:solidFill>
                <a:schemeClr val="bg2">
                  <a:lumMod val="50000"/>
                </a:schemeClr>
              </a:solidFill>
            </a:endParaRPr>
          </a:p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Fully focused</a:t>
            </a:r>
            <a:endParaRPr sz="1067" dirty="0">
              <a:solidFill>
                <a:schemeClr val="bg2">
                  <a:lumMod val="50000"/>
                </a:schemeClr>
              </a:solidFill>
            </a:endParaRPr>
          </a:p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π/K 3</a:t>
            </a:r>
            <a:r>
              <a:rPr lang="en-US" sz="1067" dirty="0">
                <a:solidFill>
                  <a:schemeClr val="bg2">
                    <a:lumMod val="50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 separation at 6 GeV/c</a:t>
            </a:r>
            <a:endParaRPr sz="1067" dirty="0">
              <a:solidFill>
                <a:schemeClr val="bg2">
                  <a:lumMod val="50000"/>
                </a:schemeClr>
              </a:solidFill>
            </a:endParaRPr>
          </a:p>
          <a:p>
            <a:endParaRPr sz="1067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56" name="Google Shape;556;p50"/>
          <p:cNvSpPr txBox="1"/>
          <p:nvPr/>
        </p:nvSpPr>
        <p:spPr>
          <a:xfrm>
            <a:off x="8826630" y="251762"/>
            <a:ext cx="3034800" cy="3180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-US" sz="1467" b="1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Dual-Radiator RICH(</a:t>
            </a:r>
            <a:r>
              <a:rPr lang="en-US" sz="1467" b="1" dirty="0" err="1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dRICH</a:t>
            </a:r>
            <a:r>
              <a:rPr lang="en-US" sz="1467" b="1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67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57" name="Google Shape;557;p5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20077" y="3833827"/>
            <a:ext cx="1259224" cy="1104136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50"/>
          <p:cNvSpPr txBox="1"/>
          <p:nvPr/>
        </p:nvSpPr>
        <p:spPr>
          <a:xfrm>
            <a:off x="8824221" y="4480210"/>
            <a:ext cx="1490400" cy="543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-US" sz="1467" b="1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AC-LGAD</a:t>
            </a:r>
            <a:br>
              <a:rPr lang="en-US" sz="1467" b="1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67" b="1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TOF </a:t>
            </a:r>
            <a:r>
              <a:rPr lang="en-US" sz="1467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(~30ps)</a:t>
            </a:r>
            <a:endParaRPr sz="1467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561" name="Google Shape;561;p50"/>
          <p:cNvCxnSpPr>
            <a:cxnSpLocks/>
          </p:cNvCxnSpPr>
          <p:nvPr/>
        </p:nvCxnSpPr>
        <p:spPr>
          <a:xfrm flipH="1" flipV="1">
            <a:off x="6534364" y="3982686"/>
            <a:ext cx="3318803" cy="391865"/>
          </a:xfrm>
          <a:prstGeom prst="straightConnector1">
            <a:avLst/>
          </a:prstGeom>
          <a:noFill/>
          <a:ln w="19050" cap="flat" cmpd="sng">
            <a:solidFill>
              <a:srgbClr val="1C1C1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2" name="Google Shape;562;p50"/>
          <p:cNvCxnSpPr>
            <a:cxnSpLocks/>
          </p:cNvCxnSpPr>
          <p:nvPr/>
        </p:nvCxnSpPr>
        <p:spPr>
          <a:xfrm flipH="1">
            <a:off x="7103446" y="1803433"/>
            <a:ext cx="2321721" cy="1601426"/>
          </a:xfrm>
          <a:prstGeom prst="straightConnector1">
            <a:avLst/>
          </a:prstGeom>
          <a:noFill/>
          <a:ln w="19050" cap="flat" cmpd="sng">
            <a:solidFill>
              <a:srgbClr val="1C1C1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3" name="Google Shape;563;p50"/>
          <p:cNvCxnSpPr>
            <a:cxnSpLocks/>
          </p:cNvCxnSpPr>
          <p:nvPr/>
        </p:nvCxnSpPr>
        <p:spPr>
          <a:xfrm flipH="1">
            <a:off x="5211226" y="1976767"/>
            <a:ext cx="1003374" cy="1857060"/>
          </a:xfrm>
          <a:prstGeom prst="straightConnector1">
            <a:avLst/>
          </a:prstGeom>
          <a:noFill/>
          <a:ln w="19050" cap="flat" cmpd="sng">
            <a:solidFill>
              <a:srgbClr val="1C1C1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4" name="Google Shape;564;p50"/>
          <p:cNvCxnSpPr>
            <a:cxnSpLocks/>
          </p:cNvCxnSpPr>
          <p:nvPr/>
        </p:nvCxnSpPr>
        <p:spPr>
          <a:xfrm>
            <a:off x="2246467" y="4068000"/>
            <a:ext cx="2431027" cy="0"/>
          </a:xfrm>
          <a:prstGeom prst="straightConnector1">
            <a:avLst/>
          </a:prstGeom>
          <a:noFill/>
          <a:ln w="19050" cap="flat" cmpd="sng">
            <a:solidFill>
              <a:srgbClr val="1C1C1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66" name="Google Shape;566;p50"/>
          <p:cNvSpPr txBox="1"/>
          <p:nvPr/>
        </p:nvSpPr>
        <p:spPr>
          <a:xfrm>
            <a:off x="8671520" y="6116430"/>
            <a:ext cx="4000000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Accurate space point for tracking</a:t>
            </a:r>
            <a:endParaRPr sz="1067" dirty="0">
              <a:solidFill>
                <a:schemeClr val="bg2">
                  <a:lumMod val="50000"/>
                </a:schemeClr>
              </a:solidFill>
            </a:endParaRPr>
          </a:p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forward disk and central barrel</a:t>
            </a:r>
            <a:endParaRPr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67" name="Google Shape;567;p50"/>
          <p:cNvSpPr txBox="1"/>
          <p:nvPr/>
        </p:nvSpPr>
        <p:spPr>
          <a:xfrm>
            <a:off x="8764829" y="2671840"/>
            <a:ext cx="4000000" cy="94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C</a:t>
            </a:r>
            <a:r>
              <a:rPr lang="en-US" sz="1067" baseline="-25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F</a:t>
            </a:r>
            <a:r>
              <a:rPr lang="en-US" sz="1067" baseline="-25000" dirty="0">
                <a:solidFill>
                  <a:schemeClr val="bg2">
                    <a:lumMod val="50000"/>
                  </a:schemeClr>
                </a:solidFill>
              </a:rPr>
              <a:t>6</a:t>
            </a: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 Gas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Volume and Aerogel</a:t>
            </a:r>
            <a:endParaRPr sz="1067" dirty="0">
              <a:solidFill>
                <a:schemeClr val="bg2">
                  <a:lumMod val="50000"/>
                </a:schemeClr>
              </a:solidFill>
            </a:endParaRPr>
          </a:p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Sensors tiled on spheres (</a:t>
            </a:r>
            <a:r>
              <a:rPr lang="en-US" sz="1067" dirty="0" err="1">
                <a:solidFill>
                  <a:schemeClr val="bg2">
                    <a:lumMod val="50000"/>
                  </a:schemeClr>
                </a:solidFill>
              </a:rPr>
              <a:t>SiPMs</a:t>
            </a: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)</a:t>
            </a:r>
            <a:endParaRPr sz="1067" dirty="0">
              <a:solidFill>
                <a:schemeClr val="bg2">
                  <a:lumMod val="50000"/>
                </a:schemeClr>
              </a:solidFill>
            </a:endParaRPr>
          </a:p>
          <a:p>
            <a:pPr marL="609585" indent="-372524">
              <a:buClr>
                <a:schemeClr val="dk1"/>
              </a:buClr>
              <a:buSzPts val="800"/>
              <a:buChar char="●"/>
            </a:pP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π/K 3</a:t>
            </a:r>
            <a:r>
              <a:rPr lang="en-US" sz="1067" dirty="0">
                <a:solidFill>
                  <a:schemeClr val="bg2">
                    <a:lumMod val="50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067" dirty="0" err="1">
                <a:solidFill>
                  <a:schemeClr val="bg2">
                    <a:lumMod val="50000"/>
                  </a:schemeClr>
                </a:solidFill>
              </a:rPr>
              <a:t>sep.</a:t>
            </a:r>
            <a:r>
              <a:rPr lang="en-US" sz="1067" dirty="0">
                <a:solidFill>
                  <a:schemeClr val="bg2">
                    <a:lumMod val="50000"/>
                  </a:schemeClr>
                </a:solidFill>
              </a:rPr>
              <a:t> at 50 GeV/c</a:t>
            </a:r>
            <a:endParaRPr sz="1067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390117-370F-EADD-DB1A-69AAC76E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08BEC2-31F0-D2FD-E4A8-1562273DC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7AB1C0-BD97-F2E7-2D8F-73AF66E40FC1}"/>
              </a:ext>
            </a:extLst>
          </p:cNvPr>
          <p:cNvGrpSpPr/>
          <p:nvPr/>
        </p:nvGrpSpPr>
        <p:grpSpPr>
          <a:xfrm>
            <a:off x="1757453" y="5406442"/>
            <a:ext cx="949747" cy="461665"/>
            <a:chOff x="4215786" y="840980"/>
            <a:chExt cx="949747" cy="4616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AA12CD-9531-87DA-F2CC-7808797CA824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7" name="Picture 6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69777B80-E936-8D8F-9876-FC4D56755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90659" y="1022041"/>
              <a:ext cx="390405" cy="28060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EFE167-1458-59A3-D5E9-45B025D03E07}"/>
              </a:ext>
            </a:extLst>
          </p:cNvPr>
          <p:cNvGrpSpPr/>
          <p:nvPr/>
        </p:nvGrpSpPr>
        <p:grpSpPr>
          <a:xfrm>
            <a:off x="8346442" y="5602026"/>
            <a:ext cx="949747" cy="461665"/>
            <a:chOff x="4215786" y="840980"/>
            <a:chExt cx="949747" cy="4616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94CB70-9AEB-C200-1261-13636E8EBF60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10" name="Picture 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C977B7B0-6049-4BB9-FDFC-19DE772D4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90659" y="1022041"/>
              <a:ext cx="390405" cy="28060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6F5624-F47F-533D-2D37-117FB5B40CA3}"/>
              </a:ext>
            </a:extLst>
          </p:cNvPr>
          <p:cNvGrpSpPr/>
          <p:nvPr/>
        </p:nvGrpSpPr>
        <p:grpSpPr>
          <a:xfrm>
            <a:off x="10914466" y="2081281"/>
            <a:ext cx="949747" cy="461665"/>
            <a:chOff x="4215786" y="840980"/>
            <a:chExt cx="949747" cy="461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82C08C-DB83-C4CB-14B8-8AABC0795722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13" name="Picture 1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36B28325-6D33-2B74-E837-41753893C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90659" y="1022041"/>
              <a:ext cx="390405" cy="280604"/>
            </a:xfrm>
            <a:prstGeom prst="rect">
              <a:avLst/>
            </a:prstGeom>
          </p:spPr>
        </p:pic>
      </p:grpSp>
      <p:sp>
        <p:nvSpPr>
          <p:cNvPr id="2" name="Google Shape;413;p42">
            <a:extLst>
              <a:ext uri="{FF2B5EF4-FFF2-40B4-BE49-F238E27FC236}">
                <a16:creationId xmlns:a16="http://schemas.microsoft.com/office/drawing/2014/main" id="{8BFF3D0E-837D-C0CE-948F-34AEDAA5FA3E}"/>
              </a:ext>
            </a:extLst>
          </p:cNvPr>
          <p:cNvSpPr/>
          <p:nvPr/>
        </p:nvSpPr>
        <p:spPr>
          <a:xfrm>
            <a:off x="2449022" y="6098525"/>
            <a:ext cx="1933800" cy="338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952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hadrons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" name="Google Shape;414;p42">
            <a:extLst>
              <a:ext uri="{FF2B5EF4-FFF2-40B4-BE49-F238E27FC236}">
                <a16:creationId xmlns:a16="http://schemas.microsoft.com/office/drawing/2014/main" id="{55985067-51CB-29B0-A1D4-BA9BCAD09EA2}"/>
              </a:ext>
            </a:extLst>
          </p:cNvPr>
          <p:cNvSpPr/>
          <p:nvPr/>
        </p:nvSpPr>
        <p:spPr>
          <a:xfrm flipH="1">
            <a:off x="6726561" y="6060077"/>
            <a:ext cx="1933800" cy="338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Roboto"/>
                <a:ea typeface="Roboto"/>
                <a:cs typeface="Roboto"/>
                <a:sym typeface="Roboto"/>
              </a:rPr>
              <a:t>electrons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556A4B9-ACEE-58BB-503B-BEE020294D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77590" y="788076"/>
            <a:ext cx="6198747" cy="351262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05DEDE4-498F-8C83-B599-D37B5C799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49" y="202598"/>
            <a:ext cx="10515600" cy="84126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Calorimetry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9F67C2-4F6E-737D-B71A-C88FDB813992}"/>
              </a:ext>
            </a:extLst>
          </p:cNvPr>
          <p:cNvSpPr txBox="1"/>
          <p:nvPr/>
        </p:nvSpPr>
        <p:spPr>
          <a:xfrm>
            <a:off x="93079" y="5749136"/>
            <a:ext cx="2299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Backwards </a:t>
            </a:r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EMCal</a:t>
            </a:r>
            <a:endParaRPr 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PbW04 crystals, </a:t>
            </a:r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photosensor</a:t>
            </a:r>
          </a:p>
        </p:txBody>
      </p:sp>
      <p:pic>
        <p:nvPicPr>
          <p:cNvPr id="21" name="Picture 20" descr="Chart, radar chart&#10;&#10;Description automatically generated">
            <a:extLst>
              <a:ext uri="{FF2B5EF4-FFF2-40B4-BE49-F238E27FC236}">
                <a16:creationId xmlns:a16="http://schemas.microsoft.com/office/drawing/2014/main" id="{9DCC659E-CFE6-BA70-058F-C9C12587A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013" y="293693"/>
            <a:ext cx="2507565" cy="259712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9A86623-251F-7173-89EE-3C35A196F491}"/>
              </a:ext>
            </a:extLst>
          </p:cNvPr>
          <p:cNvSpPr txBox="1"/>
          <p:nvPr/>
        </p:nvSpPr>
        <p:spPr>
          <a:xfrm>
            <a:off x="9574521" y="2813810"/>
            <a:ext cx="2364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granularity </a:t>
            </a:r>
            <a:b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W/</a:t>
            </a:r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EMCal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Longitudinally separated HCAL with high-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h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insert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5B90444-A64F-EF72-39DA-75771CB12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69" y="3193800"/>
            <a:ext cx="2291673" cy="25638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8856513-960E-6BDB-F06A-8D0A3754C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908" y="4215639"/>
            <a:ext cx="2053620" cy="2034778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15DEECEB-EF23-05E1-0B7F-C3EE936B5D7B}"/>
              </a:ext>
            </a:extLst>
          </p:cNvPr>
          <p:cNvSpPr txBox="1"/>
          <p:nvPr/>
        </p:nvSpPr>
        <p:spPr>
          <a:xfrm>
            <a:off x="2200580" y="6118468"/>
            <a:ext cx="203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Barrel HCAL </a:t>
            </a:r>
            <a:b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(sPHENIX re-use)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A0B8ACA-5C08-46A9-BD8B-5B6E52A0E3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38" t="34141" r="65510" b="2870"/>
          <a:stretch/>
        </p:blipFill>
        <p:spPr>
          <a:xfrm>
            <a:off x="382323" y="1015457"/>
            <a:ext cx="933389" cy="20515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2DD5BEB-0E05-4F36-BCA3-C97ED1A99E95}"/>
              </a:ext>
            </a:extLst>
          </p:cNvPr>
          <p:cNvSpPr txBox="1"/>
          <p:nvPr/>
        </p:nvSpPr>
        <p:spPr>
          <a:xfrm>
            <a:off x="1321197" y="1185572"/>
            <a:ext cx="17772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Backwards </a:t>
            </a:r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Steel/Sc Sandwich</a:t>
            </a:r>
          </a:p>
          <a:p>
            <a:pPr algn="ctr"/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 catcher</a:t>
            </a:r>
          </a:p>
        </p:txBody>
      </p:sp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B3BBDD1B-3BC4-4DCF-B077-CEE9E7A48B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2037" y="45879"/>
            <a:ext cx="1261500" cy="908073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668C44F-5A96-4C67-97AB-C0893F8E2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0BDE1-41C6-422C-8B2B-E72FB72F7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56D6063-7AC9-4495-9039-73025DFE5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14</a:t>
            </a:fld>
            <a:endParaRPr lang="en-US"/>
          </a:p>
        </p:txBody>
      </p:sp>
      <p:pic>
        <p:nvPicPr>
          <p:cNvPr id="2" name="Google Shape;517;p48">
            <a:extLst>
              <a:ext uri="{FF2B5EF4-FFF2-40B4-BE49-F238E27FC236}">
                <a16:creationId xmlns:a16="http://schemas.microsoft.com/office/drawing/2014/main" id="{1C5FB4C2-8CA7-DB3F-28F6-65DB2323A4B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72690" y="3816766"/>
            <a:ext cx="2344704" cy="267543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4" name="Google Shape;522;p48">
            <a:extLst>
              <a:ext uri="{FF2B5EF4-FFF2-40B4-BE49-F238E27FC236}">
                <a16:creationId xmlns:a16="http://schemas.microsoft.com/office/drawing/2014/main" id="{F6F88F5B-BCDA-BB2F-9A88-F41B177B2ED8}"/>
              </a:ext>
            </a:extLst>
          </p:cNvPr>
          <p:cNvCxnSpPr>
            <a:cxnSpLocks/>
          </p:cNvCxnSpPr>
          <p:nvPr/>
        </p:nvCxnSpPr>
        <p:spPr>
          <a:xfrm flipV="1">
            <a:off x="2605172" y="2861626"/>
            <a:ext cx="1900823" cy="173397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524;p48">
            <a:extLst>
              <a:ext uri="{FF2B5EF4-FFF2-40B4-BE49-F238E27FC236}">
                <a16:creationId xmlns:a16="http://schemas.microsoft.com/office/drawing/2014/main" id="{B23DEC04-07BB-E741-6681-767620FEBD3F}"/>
              </a:ext>
            </a:extLst>
          </p:cNvPr>
          <p:cNvCxnSpPr>
            <a:cxnSpLocks/>
          </p:cNvCxnSpPr>
          <p:nvPr/>
        </p:nvCxnSpPr>
        <p:spPr>
          <a:xfrm flipH="1" flipV="1">
            <a:off x="5795455" y="2981909"/>
            <a:ext cx="1127919" cy="1877325"/>
          </a:xfrm>
          <a:prstGeom prst="straightConnector1">
            <a:avLst/>
          </a:prstGeom>
          <a:noFill/>
          <a:ln w="19050" cap="flat" cmpd="sng">
            <a:solidFill>
              <a:srgbClr val="1C1C1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525;p48">
            <a:extLst>
              <a:ext uri="{FF2B5EF4-FFF2-40B4-BE49-F238E27FC236}">
                <a16:creationId xmlns:a16="http://schemas.microsoft.com/office/drawing/2014/main" id="{6419640F-197C-5314-3147-E9A7CCBF7837}"/>
              </a:ext>
            </a:extLst>
          </p:cNvPr>
          <p:cNvCxnSpPr>
            <a:cxnSpLocks/>
          </p:cNvCxnSpPr>
          <p:nvPr/>
        </p:nvCxnSpPr>
        <p:spPr>
          <a:xfrm flipH="1">
            <a:off x="8271775" y="1517554"/>
            <a:ext cx="1302746" cy="711807"/>
          </a:xfrm>
          <a:prstGeom prst="straightConnector1">
            <a:avLst/>
          </a:prstGeom>
          <a:noFill/>
          <a:ln w="19050" cap="flat" cmpd="sng">
            <a:solidFill>
              <a:srgbClr val="1C1C1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521;p48">
            <a:extLst>
              <a:ext uri="{FF2B5EF4-FFF2-40B4-BE49-F238E27FC236}">
                <a16:creationId xmlns:a16="http://schemas.microsoft.com/office/drawing/2014/main" id="{5589E1FD-F06F-3CB4-2F62-0790777F76E7}"/>
              </a:ext>
            </a:extLst>
          </p:cNvPr>
          <p:cNvCxnSpPr/>
          <p:nvPr/>
        </p:nvCxnSpPr>
        <p:spPr>
          <a:xfrm>
            <a:off x="2128183" y="2041220"/>
            <a:ext cx="1171800" cy="201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BD53FE6-3288-4913-B2E8-0432A3638589}"/>
              </a:ext>
            </a:extLst>
          </p:cNvPr>
          <p:cNvGrpSpPr/>
          <p:nvPr/>
        </p:nvGrpSpPr>
        <p:grpSpPr>
          <a:xfrm>
            <a:off x="9366112" y="6049544"/>
            <a:ext cx="949747" cy="461665"/>
            <a:chOff x="4215786" y="840980"/>
            <a:chExt cx="949747" cy="4616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0B127D-A82C-72BE-B071-5C6BF0B9AC94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12" name="Picture 11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7D6FC772-7B77-9286-95DD-24555B475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90659" y="1022041"/>
              <a:ext cx="390405" cy="28060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D1EDF6-3C8C-B6A1-D394-16CCCDDA06AE}"/>
              </a:ext>
            </a:extLst>
          </p:cNvPr>
          <p:cNvGrpSpPr/>
          <p:nvPr/>
        </p:nvGrpSpPr>
        <p:grpSpPr>
          <a:xfrm>
            <a:off x="1996453" y="3036367"/>
            <a:ext cx="949747" cy="461665"/>
            <a:chOff x="4215786" y="840980"/>
            <a:chExt cx="949747" cy="46166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3E87C5-3E82-51F0-10E2-C1864F9646EC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19" name="Picture 18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EC3814C8-B45E-57E2-1630-25C18F378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90659" y="1017404"/>
              <a:ext cx="390405" cy="28060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AE72C31-48B1-672F-9C3E-15DA3BB72CCF}"/>
              </a:ext>
            </a:extLst>
          </p:cNvPr>
          <p:cNvGrpSpPr/>
          <p:nvPr/>
        </p:nvGrpSpPr>
        <p:grpSpPr>
          <a:xfrm>
            <a:off x="9092358" y="2520244"/>
            <a:ext cx="949747" cy="461665"/>
            <a:chOff x="4215786" y="840980"/>
            <a:chExt cx="949747" cy="4616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D50CA8-F125-02A3-BC01-4A6FEE9E0E73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D14AE1CA-6E8B-1DAB-4E1B-A81894B68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86965" y="1012776"/>
              <a:ext cx="390405" cy="280604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0FB9882-80EF-E373-D0AB-90F41D39986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263"/>
          <a:stretch/>
        </p:blipFill>
        <p:spPr>
          <a:xfrm>
            <a:off x="9138230" y="4274984"/>
            <a:ext cx="2844747" cy="1713500"/>
          </a:xfrm>
          <a:prstGeom prst="rect">
            <a:avLst/>
          </a:prstGeom>
        </p:spPr>
      </p:pic>
      <p:sp>
        <p:nvSpPr>
          <p:cNvPr id="3" name="Google Shape;413;p42">
            <a:extLst>
              <a:ext uri="{FF2B5EF4-FFF2-40B4-BE49-F238E27FC236}">
                <a16:creationId xmlns:a16="http://schemas.microsoft.com/office/drawing/2014/main" id="{E31D7AE6-2159-8F8F-3502-BB27B7456BBC}"/>
              </a:ext>
            </a:extLst>
          </p:cNvPr>
          <p:cNvSpPr/>
          <p:nvPr/>
        </p:nvSpPr>
        <p:spPr>
          <a:xfrm>
            <a:off x="3299983" y="396805"/>
            <a:ext cx="1933800" cy="338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952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hadrons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Google Shape;414;p42">
            <a:extLst>
              <a:ext uri="{FF2B5EF4-FFF2-40B4-BE49-F238E27FC236}">
                <a16:creationId xmlns:a16="http://schemas.microsoft.com/office/drawing/2014/main" id="{EF5FD137-BD9D-3174-D3B4-04AAC2D22C45}"/>
              </a:ext>
            </a:extLst>
          </p:cNvPr>
          <p:cNvSpPr/>
          <p:nvPr/>
        </p:nvSpPr>
        <p:spPr>
          <a:xfrm flipH="1">
            <a:off x="6162910" y="396805"/>
            <a:ext cx="1933800" cy="338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Roboto"/>
                <a:ea typeface="Roboto"/>
                <a:cs typeface="Roboto"/>
                <a:sym typeface="Roboto"/>
              </a:rPr>
              <a:t>electrons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432500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8445" y="112050"/>
            <a:ext cx="10372150" cy="48101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ePIC Central Detector International Participation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70DC2-48CD-6E06-2D80-2BCEFBE26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0" t="4752" r="20123" b="2859"/>
          <a:stretch/>
        </p:blipFill>
        <p:spPr>
          <a:xfrm>
            <a:off x="3460996" y="1962670"/>
            <a:ext cx="5151864" cy="390292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050610-30C8-E518-73F4-5A6CD80F528A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154847" y="1672451"/>
            <a:ext cx="1118987" cy="12409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71462E-925A-B739-10D9-D959FFE8B69D}"/>
              </a:ext>
            </a:extLst>
          </p:cNvPr>
          <p:cNvSpPr txBox="1"/>
          <p:nvPr/>
        </p:nvSpPr>
        <p:spPr>
          <a:xfrm>
            <a:off x="5505471" y="1149231"/>
            <a:ext cx="1298752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Dual-radiator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RICH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8BDEC2-FE00-A79F-4B1B-A222181A2455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401021" y="2179285"/>
            <a:ext cx="3662367" cy="13276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586C617-9105-9207-1F49-3F9A3898D20E}"/>
              </a:ext>
            </a:extLst>
          </p:cNvPr>
          <p:cNvSpPr txBox="1"/>
          <p:nvPr/>
        </p:nvSpPr>
        <p:spPr>
          <a:xfrm>
            <a:off x="10063388" y="1917675"/>
            <a:ext cx="1010213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Tracking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Detectors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801CF3-3C0B-6482-0C0C-0F3317DBD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927957" y="2529096"/>
            <a:ext cx="828573" cy="5740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B4E385-2395-DFEA-4FCB-2DECBA113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813708" y="2529734"/>
            <a:ext cx="914400" cy="609600"/>
          </a:xfrm>
          <a:prstGeom prst="rect">
            <a:avLst/>
          </a:prstGeom>
        </p:spPr>
      </p:pic>
      <p:pic>
        <p:nvPicPr>
          <p:cNvPr id="15" name="Picture 1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62DF0D7-F9BE-517A-8571-2497E93832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7996" y="3193821"/>
            <a:ext cx="807762" cy="59947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CBDE7366-EFCD-4E91-6475-4292021602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6361" y="3193821"/>
            <a:ext cx="858183" cy="62614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B34E10C-DA21-BAB5-5318-A652BB83546D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7475252" y="1602958"/>
            <a:ext cx="1912616" cy="11594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0241571-3783-9EB9-483F-8CE06FD026AE}"/>
              </a:ext>
            </a:extLst>
          </p:cNvPr>
          <p:cNvSpPr txBox="1"/>
          <p:nvPr/>
        </p:nvSpPr>
        <p:spPr>
          <a:xfrm>
            <a:off x="8220721" y="1079738"/>
            <a:ext cx="2334293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Forward Electromagnetic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Calorimeter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E8CD66-D4F4-4246-8BF2-26CD35C6F323}"/>
              </a:ext>
            </a:extLst>
          </p:cNvPr>
          <p:cNvSpPr txBox="1"/>
          <p:nvPr/>
        </p:nvSpPr>
        <p:spPr>
          <a:xfrm>
            <a:off x="2406800" y="1105069"/>
            <a:ext cx="1786066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Superconducting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Solenoid (MARCO)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F40E574-13F9-344D-1E25-63D02F20762D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376273" y="2092361"/>
            <a:ext cx="2585110" cy="6961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6555E38-C9E7-11F8-D9CD-D2078FF07014}"/>
              </a:ext>
            </a:extLst>
          </p:cNvPr>
          <p:cNvSpPr txBox="1"/>
          <p:nvPr/>
        </p:nvSpPr>
        <p:spPr>
          <a:xfrm>
            <a:off x="748904" y="1723029"/>
            <a:ext cx="1627369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Barrel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Electromagnetic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Calorimeter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01A7229-9639-3E4B-B1B5-67E6C96521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59415" y="2519505"/>
            <a:ext cx="1085850" cy="550164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BDA1DD-F601-E0A4-6570-80F8063561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4120" y="3096655"/>
            <a:ext cx="1095653" cy="681297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819C4BA-F2D2-5F7F-006D-5BFAE6EE7F1C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2387351" y="3748415"/>
            <a:ext cx="2956809" cy="6491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04E4FEF-10F2-ECE6-2E66-FC930F8A4B44}"/>
              </a:ext>
            </a:extLst>
          </p:cNvPr>
          <p:cNvSpPr txBox="1"/>
          <p:nvPr/>
        </p:nvSpPr>
        <p:spPr>
          <a:xfrm>
            <a:off x="683511" y="4028247"/>
            <a:ext cx="1703840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Backward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Electromagnetic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Calorimeter</a:t>
            </a:r>
          </a:p>
        </p:txBody>
      </p:sp>
      <p:pic>
        <p:nvPicPr>
          <p:cNvPr id="32" name="Picture 31" descr="Rectangle&#10;&#10;Description automatically generated">
            <a:extLst>
              <a:ext uri="{FF2B5EF4-FFF2-40B4-BE49-F238E27FC236}">
                <a16:creationId xmlns:a16="http://schemas.microsoft.com/office/drawing/2014/main" id="{AFFE255B-055A-CBC7-4006-794143F9CA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90123" y="4856643"/>
            <a:ext cx="868725" cy="585246"/>
          </a:xfrm>
          <a:prstGeom prst="rect">
            <a:avLst/>
          </a:prstGeom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3E264B52-0595-2260-B93B-3B2CA31949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4605" y="5536543"/>
            <a:ext cx="682025" cy="689645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636808D-BD27-46D4-BAEB-757BC008800F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5860932" y="3429292"/>
            <a:ext cx="2902383" cy="10680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77E6BDE-2172-BFC2-AFF9-7FEB138C75F0}"/>
              </a:ext>
            </a:extLst>
          </p:cNvPr>
          <p:cNvSpPr txBox="1"/>
          <p:nvPr/>
        </p:nvSpPr>
        <p:spPr>
          <a:xfrm>
            <a:off x="8763315" y="4343448"/>
            <a:ext cx="1372427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Time-of-Flight</a:t>
            </a:r>
          </a:p>
        </p:txBody>
      </p:sp>
      <p:pic>
        <p:nvPicPr>
          <p:cNvPr id="36" name="Picture 35" descr="A picture containing shape&#10;&#10;Description automatically generated">
            <a:extLst>
              <a:ext uri="{FF2B5EF4-FFF2-40B4-BE49-F238E27FC236}">
                <a16:creationId xmlns:a16="http://schemas.microsoft.com/office/drawing/2014/main" id="{2E087280-C8A7-AE37-6EF2-B114B2992C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9351" y="4734762"/>
            <a:ext cx="992387" cy="6549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7" name="Picture 36" descr="A picture containing logo&#10;&#10;Description automatically generated">
            <a:extLst>
              <a:ext uri="{FF2B5EF4-FFF2-40B4-BE49-F238E27FC236}">
                <a16:creationId xmlns:a16="http://schemas.microsoft.com/office/drawing/2014/main" id="{F90931DF-C8FE-EC83-B5A6-0EC2D76BE2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52215" y="4738075"/>
            <a:ext cx="1021794" cy="689711"/>
          </a:xfrm>
          <a:prstGeom prst="rect">
            <a:avLst/>
          </a:prstGeom>
        </p:spPr>
      </p:pic>
      <p:pic>
        <p:nvPicPr>
          <p:cNvPr id="38" name="Picture 3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187428A-38DE-98F4-A8F4-628BBDE91F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4486" y="4721760"/>
            <a:ext cx="1095653" cy="68129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270C9DE-6708-3216-2A75-F1502920EFC9}"/>
              </a:ext>
            </a:extLst>
          </p:cNvPr>
          <p:cNvSpPr txBox="1"/>
          <p:nvPr/>
        </p:nvSpPr>
        <p:spPr>
          <a:xfrm>
            <a:off x="5098433" y="5799969"/>
            <a:ext cx="1604927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Data-Acquisition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Electronics</a:t>
            </a:r>
          </a:p>
        </p:txBody>
      </p:sp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41D19F75-5193-8F22-0506-3B47CEC840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81775" y="5706496"/>
            <a:ext cx="992387" cy="6549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369BAE-C2EA-7320-CF01-B9FF4FFD5A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752443" y="5676426"/>
            <a:ext cx="1054418" cy="733806"/>
          </a:xfrm>
          <a:prstGeom prst="rect">
            <a:avLst/>
          </a:prstGeom>
        </p:spPr>
      </p:pic>
      <p:pic>
        <p:nvPicPr>
          <p:cNvPr id="42" name="Picture 41" descr="A picture containing logo&#10;&#10;Description automatically generated">
            <a:extLst>
              <a:ext uri="{FF2B5EF4-FFF2-40B4-BE49-F238E27FC236}">
                <a16:creationId xmlns:a16="http://schemas.microsoft.com/office/drawing/2014/main" id="{F01874B6-2A34-0F39-1F2E-39ADA025A2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20233" y="5706496"/>
            <a:ext cx="945970" cy="638530"/>
          </a:xfrm>
          <a:prstGeom prst="rect">
            <a:avLst/>
          </a:prstGeom>
        </p:spPr>
      </p:pic>
      <p:pic>
        <p:nvPicPr>
          <p:cNvPr id="43" name="Picture 4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3A00A74E-6495-6B2F-7BAB-7D3C5447AAF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10407" y="5700690"/>
            <a:ext cx="926861" cy="628941"/>
          </a:xfrm>
          <a:prstGeom prst="rect">
            <a:avLst/>
          </a:prstGeom>
        </p:spPr>
      </p:pic>
      <p:pic>
        <p:nvPicPr>
          <p:cNvPr id="44" name="Picture 43" descr="Chart&#10;&#10;Description automatically generated with medium confidence">
            <a:extLst>
              <a:ext uri="{FF2B5EF4-FFF2-40B4-BE49-F238E27FC236}">
                <a16:creationId xmlns:a16="http://schemas.microsoft.com/office/drawing/2014/main" id="{C8EB58B8-9BE1-AC6F-CDFB-4F0D34175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444" y="5525365"/>
            <a:ext cx="868344" cy="64443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F4160F6-FA0C-6E7E-452E-E04800FEDE32}"/>
              </a:ext>
            </a:extLst>
          </p:cNvPr>
          <p:cNvSpPr txBox="1"/>
          <p:nvPr/>
        </p:nvSpPr>
        <p:spPr>
          <a:xfrm>
            <a:off x="2409549" y="5865597"/>
            <a:ext cx="2161558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Backward Hadronic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Calorimeter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E5723B2-48AF-8D03-B3B5-DE2E9E893EF1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3490328" y="4430709"/>
            <a:ext cx="721915" cy="14348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EA370BD9-C8C0-4CA0-B5CF-35A431686B3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12729" y="4734762"/>
            <a:ext cx="995731" cy="675675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8504E1A-2D8B-4490-B27A-A097D4F5D10E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6804223" y="3506892"/>
            <a:ext cx="2645306" cy="8365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9E053E1C-8416-4825-9080-4D373356BDD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574217" y="4825426"/>
            <a:ext cx="995839" cy="693039"/>
          </a:xfrm>
          <a:prstGeom prst="rect">
            <a:avLst/>
          </a:prstGeom>
        </p:spPr>
      </p:pic>
      <p:pic>
        <p:nvPicPr>
          <p:cNvPr id="51" name="Picture 50" descr="Chart&#10;&#10;Description automatically generated with medium confidence">
            <a:extLst>
              <a:ext uri="{FF2B5EF4-FFF2-40B4-BE49-F238E27FC236}">
                <a16:creationId xmlns:a16="http://schemas.microsoft.com/office/drawing/2014/main" id="{97BF4771-FDB8-4265-917A-376BE2F4FA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2432" y="5148441"/>
            <a:ext cx="868344" cy="644431"/>
          </a:xfrm>
          <a:prstGeom prst="rect">
            <a:avLst/>
          </a:prstGeom>
        </p:spPr>
      </p:pic>
      <p:pic>
        <p:nvPicPr>
          <p:cNvPr id="52" name="Picture 51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6B843761-4B31-40F9-B269-5A4F1AB6C3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13708" y="1026877"/>
            <a:ext cx="926861" cy="62894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28CD5B3-5557-4BA1-B3BC-07086FE6D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912112" y="1102028"/>
            <a:ext cx="914400" cy="6096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1C20B97-C336-455D-9347-D9B7090EA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13049" y="906714"/>
            <a:ext cx="914400" cy="6096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F4B7156-B01F-4835-887C-FB8E1A1250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4180153" y="1527665"/>
            <a:ext cx="995839" cy="69303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77A442-E562-E229-8A6C-1A4C41E2E115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3299833" y="1628289"/>
            <a:ext cx="2561099" cy="14500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3475DDAA-958D-7245-B103-11CE7F33CC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81472" y="5692507"/>
            <a:ext cx="914982" cy="64048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93DD4225-6E11-DC46-B2A3-B682AEBF73F4}"/>
              </a:ext>
            </a:extLst>
          </p:cNvPr>
          <p:cNvSpPr txBox="1"/>
          <p:nvPr/>
        </p:nvSpPr>
        <p:spPr>
          <a:xfrm>
            <a:off x="2343844" y="522724"/>
            <a:ext cx="7059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In-kind contribution goals are 30% of the Detector and 5% of the Accelerator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17F7D-7BCE-AFF5-AE15-11768694D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931F7-C578-12B4-A1A2-3C618142F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9C17C-78E0-8239-814A-0AE3230F9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C8DB9F-F22D-48D8-D690-52B7DB7130C5}"/>
              </a:ext>
            </a:extLst>
          </p:cNvPr>
          <p:cNvSpPr/>
          <p:nvPr/>
        </p:nvSpPr>
        <p:spPr>
          <a:xfrm>
            <a:off x="7632321" y="5598938"/>
            <a:ext cx="1294661" cy="8700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B4057D-DB5F-E847-F275-B263D94FED3C}"/>
              </a:ext>
            </a:extLst>
          </p:cNvPr>
          <p:cNvSpPr/>
          <p:nvPr/>
        </p:nvSpPr>
        <p:spPr>
          <a:xfrm>
            <a:off x="4019900" y="1437063"/>
            <a:ext cx="1294661" cy="8700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0A02554-832B-1B4F-9D8D-D86D2C230F12}"/>
              </a:ext>
            </a:extLst>
          </p:cNvPr>
          <p:cNvSpPr/>
          <p:nvPr/>
        </p:nvSpPr>
        <p:spPr>
          <a:xfrm>
            <a:off x="379137" y="4713136"/>
            <a:ext cx="1294661" cy="8700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2486CB8-1748-912D-D074-C8EA8C46BE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0267289" y="3812904"/>
            <a:ext cx="1054418" cy="733806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B1E96791-74C1-0205-C61B-80DBE5571FD8}"/>
              </a:ext>
            </a:extLst>
          </p:cNvPr>
          <p:cNvSpPr/>
          <p:nvPr/>
        </p:nvSpPr>
        <p:spPr>
          <a:xfrm>
            <a:off x="10147167" y="3735416"/>
            <a:ext cx="1294661" cy="8700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5681203-E703-A95F-DB49-391204152601}"/>
              </a:ext>
            </a:extLst>
          </p:cNvPr>
          <p:cNvSpPr txBox="1"/>
          <p:nvPr/>
        </p:nvSpPr>
        <p:spPr>
          <a:xfrm>
            <a:off x="7475252" y="6468972"/>
            <a:ext cx="2462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HGCROC/CALOROC, EICROC, SALSA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8E4E835-0E59-24C7-2E95-AA17241D630F}"/>
              </a:ext>
            </a:extLst>
          </p:cNvPr>
          <p:cNvSpPr txBox="1"/>
          <p:nvPr/>
        </p:nvSpPr>
        <p:spPr>
          <a:xfrm>
            <a:off x="1951946" y="2830224"/>
            <a:ext cx="8368150" cy="954107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EIC-France is making vital contributions to the ePIC detector and the realization of the EIC science program. </a:t>
            </a:r>
          </a:p>
        </p:txBody>
      </p:sp>
    </p:spTree>
    <p:extLst>
      <p:ext uri="{BB962C8B-B14F-4D97-AF65-F5344CB8AC3E}">
        <p14:creationId xmlns:p14="http://schemas.microsoft.com/office/powerpoint/2010/main" val="348067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ic-sector-5-6-082223-1.jpg" descr="eic-sector-5-6-082223-1.jpg">
            <a:extLst>
              <a:ext uri="{FF2B5EF4-FFF2-40B4-BE49-F238E27FC236}">
                <a16:creationId xmlns:a16="http://schemas.microsoft.com/office/drawing/2014/main" id="{AE5436A8-C653-2145-BF23-5C0E866BC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97" r="21741"/>
          <a:stretch/>
        </p:blipFill>
        <p:spPr>
          <a:xfrm>
            <a:off x="1332533" y="524177"/>
            <a:ext cx="9267517" cy="567976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73A644-86B2-AA41-88FF-6A5829D553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5999" y="24006"/>
            <a:ext cx="10035721" cy="48101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Far-Forward/Far-Backward Detectors International Participation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DC6189-6A85-2C49-AE6D-E4D5CFE82F36}"/>
              </a:ext>
            </a:extLst>
          </p:cNvPr>
          <p:cNvCxnSpPr>
            <a:cxnSpLocks/>
          </p:cNvCxnSpPr>
          <p:nvPr/>
        </p:nvCxnSpPr>
        <p:spPr>
          <a:xfrm flipV="1">
            <a:off x="2785255" y="4083904"/>
            <a:ext cx="880909" cy="461855"/>
          </a:xfrm>
          <a:prstGeom prst="straightConnector1">
            <a:avLst/>
          </a:prstGeom>
          <a:ln w="28575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E21285-D604-9440-A7E3-4AEA63332EFB}"/>
              </a:ext>
            </a:extLst>
          </p:cNvPr>
          <p:cNvCxnSpPr>
            <a:cxnSpLocks/>
          </p:cNvCxnSpPr>
          <p:nvPr/>
        </p:nvCxnSpPr>
        <p:spPr>
          <a:xfrm flipH="1">
            <a:off x="9009231" y="795892"/>
            <a:ext cx="846153" cy="43898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C33862E-FEB4-F847-A532-28FFB6BEAF45}"/>
              </a:ext>
            </a:extLst>
          </p:cNvPr>
          <p:cNvSpPr txBox="1"/>
          <p:nvPr/>
        </p:nvSpPr>
        <p:spPr>
          <a:xfrm rot="19896284">
            <a:off x="2544169" y="3995561"/>
            <a:ext cx="115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p/A beam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B4346F-89DE-3141-9C5A-4DF215556782}"/>
              </a:ext>
            </a:extLst>
          </p:cNvPr>
          <p:cNvSpPr txBox="1"/>
          <p:nvPr/>
        </p:nvSpPr>
        <p:spPr>
          <a:xfrm rot="20034413">
            <a:off x="8868676" y="71517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 beam</a:t>
            </a:r>
          </a:p>
        </p:txBody>
      </p:sp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7DC3911F-20D7-BF4A-B28A-B3F174FFB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860" y="2479853"/>
            <a:ext cx="774451" cy="557174"/>
          </a:xfrm>
          <a:prstGeom prst="rect">
            <a:avLst/>
          </a:prstGeom>
        </p:spPr>
      </p:pic>
      <p:pic>
        <p:nvPicPr>
          <p:cNvPr id="21" name="RP-Front-image004.jpg" descr="RP-Front-image004.jpg">
            <a:extLst>
              <a:ext uri="{FF2B5EF4-FFF2-40B4-BE49-F238E27FC236}">
                <a16:creationId xmlns:a16="http://schemas.microsoft.com/office/drawing/2014/main" id="{32EF1130-90AD-9346-82DA-9E544A74D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881" y="2558817"/>
            <a:ext cx="1351468" cy="1557839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33">
            <a:extLst>
              <a:ext uri="{FF2B5EF4-FFF2-40B4-BE49-F238E27FC236}">
                <a16:creationId xmlns:a16="http://schemas.microsoft.com/office/drawing/2014/main" id="{30EEA745-AB77-7047-82C6-39FED199B0F0}"/>
              </a:ext>
            </a:extLst>
          </p:cNvPr>
          <p:cNvSpPr txBox="1"/>
          <p:nvPr/>
        </p:nvSpPr>
        <p:spPr>
          <a:xfrm>
            <a:off x="9249718" y="1964220"/>
            <a:ext cx="2492395" cy="677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Roman Pots and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Off-Momentum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etectors </a:t>
            </a:r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E53A6395-8392-8A4F-816B-BC61B4401BB0}"/>
              </a:ext>
            </a:extLst>
          </p:cNvPr>
          <p:cNvSpPr/>
          <p:nvPr/>
        </p:nvSpPr>
        <p:spPr>
          <a:xfrm flipH="1" flipV="1">
            <a:off x="8365470" y="1917782"/>
            <a:ext cx="1019308" cy="327853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Box 33">
            <a:extLst>
              <a:ext uri="{FF2B5EF4-FFF2-40B4-BE49-F238E27FC236}">
                <a16:creationId xmlns:a16="http://schemas.microsoft.com/office/drawing/2014/main" id="{F7BF95B9-2239-DF41-9E3D-0C1D2900F2C8}"/>
              </a:ext>
            </a:extLst>
          </p:cNvPr>
          <p:cNvSpPr txBox="1"/>
          <p:nvPr/>
        </p:nvSpPr>
        <p:spPr>
          <a:xfrm>
            <a:off x="6875972" y="495544"/>
            <a:ext cx="2492395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Zero Degree Calorimeter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AF0FA0A1-991A-3942-818C-10346CF3A2F9}"/>
              </a:ext>
            </a:extLst>
          </p:cNvPr>
          <p:cNvSpPr/>
          <p:nvPr/>
        </p:nvSpPr>
        <p:spPr>
          <a:xfrm>
            <a:off x="8354349" y="968468"/>
            <a:ext cx="625996" cy="646331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8" name="20240305_155927.jpeg" descr="20240305_155927.jpeg">
            <a:extLst>
              <a:ext uri="{FF2B5EF4-FFF2-40B4-BE49-F238E27FC236}">
                <a16:creationId xmlns:a16="http://schemas.microsoft.com/office/drawing/2014/main" id="{BC7E867F-A506-0D43-B20E-07D0EA651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881" y="871012"/>
            <a:ext cx="1351468" cy="101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004-Sep4.png" descr="image004-Sep4.png">
            <a:extLst>
              <a:ext uri="{FF2B5EF4-FFF2-40B4-BE49-F238E27FC236}">
                <a16:creationId xmlns:a16="http://schemas.microsoft.com/office/drawing/2014/main" id="{6EB32183-B21F-7948-94C4-7782912C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2448" y="4786269"/>
            <a:ext cx="1780505" cy="1335379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33">
            <a:extLst>
              <a:ext uri="{FF2B5EF4-FFF2-40B4-BE49-F238E27FC236}">
                <a16:creationId xmlns:a16="http://schemas.microsoft.com/office/drawing/2014/main" id="{3DCBDC13-6D99-0B40-AFF3-612750FA905B}"/>
              </a:ext>
            </a:extLst>
          </p:cNvPr>
          <p:cNvSpPr txBox="1"/>
          <p:nvPr/>
        </p:nvSpPr>
        <p:spPr>
          <a:xfrm>
            <a:off x="4283336" y="4488534"/>
            <a:ext cx="1780505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Low-Q2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aggers</a:t>
            </a:r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E26C4029-FF3F-B942-87BD-A3519DAE8B54}"/>
              </a:ext>
            </a:extLst>
          </p:cNvPr>
          <p:cNvSpPr/>
          <p:nvPr/>
        </p:nvSpPr>
        <p:spPr>
          <a:xfrm flipH="1" flipV="1">
            <a:off x="5153125" y="3805315"/>
            <a:ext cx="784111" cy="962844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99D63717-02B7-0F4A-85A7-6F65FCDC1978}"/>
              </a:ext>
            </a:extLst>
          </p:cNvPr>
          <p:cNvSpPr/>
          <p:nvPr/>
        </p:nvSpPr>
        <p:spPr>
          <a:xfrm flipV="1">
            <a:off x="4222447" y="4180225"/>
            <a:ext cx="274069" cy="613429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9BF3BCDE-379D-F944-8D00-762E638024AD}"/>
              </a:ext>
            </a:extLst>
          </p:cNvPr>
          <p:cNvSpPr/>
          <p:nvPr/>
        </p:nvSpPr>
        <p:spPr>
          <a:xfrm>
            <a:off x="1591949" y="4778189"/>
            <a:ext cx="652671" cy="545762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6EC2425C-CA56-5645-96A3-2A98C59F8DCB}"/>
              </a:ext>
            </a:extLst>
          </p:cNvPr>
          <p:cNvSpPr txBox="1"/>
          <p:nvPr/>
        </p:nvSpPr>
        <p:spPr>
          <a:xfrm>
            <a:off x="513943" y="4470805"/>
            <a:ext cx="1956005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Luminosity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ystem </a:t>
            </a:r>
          </a:p>
        </p:txBody>
      </p:sp>
      <p:pic>
        <p:nvPicPr>
          <p:cNvPr id="37" name="image002-Sep2023.png" descr="image002-Sep2023.png">
            <a:extLst>
              <a:ext uri="{FF2B5EF4-FFF2-40B4-BE49-F238E27FC236}">
                <a16:creationId xmlns:a16="http://schemas.microsoft.com/office/drawing/2014/main" id="{2F92E6D4-0B22-5840-8604-65C5CF35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16524" y="2898149"/>
            <a:ext cx="1831441" cy="1631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b91b967d9718d69c291dbc1450acd76139b638c4599f50c570e92011ce1d297b copy.jpeg" descr="b91b967d9718d69c291dbc1450acd76139b638c4599f50c570e92011ce1d297b copy.jpeg">
            <a:extLst>
              <a:ext uri="{FF2B5EF4-FFF2-40B4-BE49-F238E27FC236}">
                <a16:creationId xmlns:a16="http://schemas.microsoft.com/office/drawing/2014/main" id="{70BC3B09-D6DC-084C-8B00-AC7B3832819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60"/>
          <a:stretch>
            <a:fillRect/>
          </a:stretch>
        </p:blipFill>
        <p:spPr>
          <a:xfrm>
            <a:off x="1856825" y="770840"/>
            <a:ext cx="2502656" cy="990915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extBox 5">
            <a:extLst>
              <a:ext uri="{FF2B5EF4-FFF2-40B4-BE49-F238E27FC236}">
                <a16:creationId xmlns:a16="http://schemas.microsoft.com/office/drawing/2014/main" id="{93DDE950-5160-DE41-B4AE-918E0C409E12}"/>
              </a:ext>
            </a:extLst>
          </p:cNvPr>
          <p:cNvSpPr txBox="1"/>
          <p:nvPr/>
        </p:nvSpPr>
        <p:spPr>
          <a:xfrm>
            <a:off x="1995983" y="415022"/>
            <a:ext cx="2467342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agnet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Spectrometer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Line">
            <a:extLst>
              <a:ext uri="{FF2B5EF4-FFF2-40B4-BE49-F238E27FC236}">
                <a16:creationId xmlns:a16="http://schemas.microsoft.com/office/drawing/2014/main" id="{A3248E66-001E-254F-824C-07AB853C8473}"/>
              </a:ext>
            </a:extLst>
          </p:cNvPr>
          <p:cNvSpPr/>
          <p:nvPr/>
        </p:nvSpPr>
        <p:spPr>
          <a:xfrm>
            <a:off x="4294094" y="1477231"/>
            <a:ext cx="2976619" cy="782850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Picture 37" descr="A picture containing shape&#10;&#10;Description automatically generated">
            <a:extLst>
              <a:ext uri="{FF2B5EF4-FFF2-40B4-BE49-F238E27FC236}">
                <a16:creationId xmlns:a16="http://schemas.microsoft.com/office/drawing/2014/main" id="{D8B201E2-6846-E14C-983E-9991803D26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4699" y="536421"/>
            <a:ext cx="992387" cy="6549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4" name="Picture 4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49A1CC-99BD-E545-B59E-485DC968A6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3636" y="1224565"/>
            <a:ext cx="1053231" cy="654918"/>
          </a:xfrm>
          <a:prstGeom prst="rect">
            <a:avLst/>
          </a:prstGeom>
        </p:spPr>
      </p:pic>
      <p:pic>
        <p:nvPicPr>
          <p:cNvPr id="45" name="Picture 44" descr="A picture containing logo&#10;&#10;Description automatically generated">
            <a:extLst>
              <a:ext uri="{FF2B5EF4-FFF2-40B4-BE49-F238E27FC236}">
                <a16:creationId xmlns:a16="http://schemas.microsoft.com/office/drawing/2014/main" id="{1E481A04-84F8-6540-B043-9995254AA1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7139" y="705974"/>
            <a:ext cx="1021794" cy="689711"/>
          </a:xfrm>
          <a:prstGeom prst="rect">
            <a:avLst/>
          </a:prstGeom>
        </p:spPr>
      </p:pic>
      <p:pic>
        <p:nvPicPr>
          <p:cNvPr id="46" name="Picture 45" descr="Icon&#10;&#10;Description automatically generated with medium confidence">
            <a:extLst>
              <a:ext uri="{FF2B5EF4-FFF2-40B4-BE49-F238E27FC236}">
                <a16:creationId xmlns:a16="http://schemas.microsoft.com/office/drawing/2014/main" id="{9433EAE4-0215-C341-BE84-67A085C5A4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6873" y="2641614"/>
            <a:ext cx="995157" cy="6299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BED0D3C-5ADB-6743-B46A-4AC5A6EF09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241162" y="3334370"/>
            <a:ext cx="1054418" cy="73380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5793B749-F3FF-E543-97E7-D856DD94A0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6310" y="833286"/>
            <a:ext cx="1127056" cy="80318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872F4EC-C6EE-3C4A-9BFD-2286F78EDB88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6096000" y="4768159"/>
            <a:ext cx="1028700" cy="685800"/>
          </a:xfrm>
          <a:prstGeom prst="rect">
            <a:avLst/>
          </a:prstGeom>
        </p:spPr>
      </p:pic>
      <p:pic>
        <p:nvPicPr>
          <p:cNvPr id="50" name="Picture 49" descr="A red and blue flag&#10;&#10;Description automatically generated">
            <a:extLst>
              <a:ext uri="{FF2B5EF4-FFF2-40B4-BE49-F238E27FC236}">
                <a16:creationId xmlns:a16="http://schemas.microsoft.com/office/drawing/2014/main" id="{6740C5FF-E8E2-BF49-A648-2A332968B4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00036" y="5505420"/>
            <a:ext cx="1102259" cy="73380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2D39470-7F7D-BB4C-94E4-5560892D1E23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21354" y="2197663"/>
            <a:ext cx="1028700" cy="685800"/>
          </a:xfrm>
          <a:prstGeom prst="rect">
            <a:avLst/>
          </a:prstGeom>
        </p:spPr>
      </p:pic>
      <p:pic>
        <p:nvPicPr>
          <p:cNvPr id="52" name="Picture 51" descr="Icon&#10;&#10;Description automatically generated with medium confidence">
            <a:extLst>
              <a:ext uri="{FF2B5EF4-FFF2-40B4-BE49-F238E27FC236}">
                <a16:creationId xmlns:a16="http://schemas.microsoft.com/office/drawing/2014/main" id="{4E3BC520-671B-4D48-8CC5-4D9607656B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8923" y="2197663"/>
            <a:ext cx="1050873" cy="66519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46BFBFE-6EAC-864C-9B70-9723A45636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19562" y="5453567"/>
            <a:ext cx="1036320" cy="72542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43F709D-AA41-4244-AAF2-B416C840C502}"/>
              </a:ext>
            </a:extLst>
          </p:cNvPr>
          <p:cNvSpPr txBox="1"/>
          <p:nvPr/>
        </p:nvSpPr>
        <p:spPr>
          <a:xfrm>
            <a:off x="8149509" y="5456015"/>
            <a:ext cx="267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IR vacuum – crucial interface for detectors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6A2E9C-D9F6-359E-DB3F-814404BB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730346-508B-8212-701F-C7ED43A99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1DA28-6824-4D00-2807-9AC75471E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2B2A85-66A6-7CF5-58A3-F2071C4EA1CD}"/>
              </a:ext>
            </a:extLst>
          </p:cNvPr>
          <p:cNvSpPr/>
          <p:nvPr/>
        </p:nvSpPr>
        <p:spPr>
          <a:xfrm>
            <a:off x="9057120" y="3246622"/>
            <a:ext cx="1294661" cy="8700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72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D9050-3633-06C9-5D92-4E89CC06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223" y="262474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ePIC Collaboration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3ACC77-BC08-7B35-C84F-715E20DD2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6BB0B5-02C2-BB7F-E2FC-540CE715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F5A8A-C2C0-305E-4BDB-FEE8D1C4E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72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BC10A-0B09-F822-CE73-9020826B8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CF6C5C-B93D-A700-0E76-058005136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1st EIC-France Meeting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C96C0C-C80B-786F-71CF-6F1D4469B1EA}"/>
              </a:ext>
            </a:extLst>
          </p:cNvPr>
          <p:cNvGrpSpPr/>
          <p:nvPr/>
        </p:nvGrpSpPr>
        <p:grpSpPr>
          <a:xfrm>
            <a:off x="4604495" y="654618"/>
            <a:ext cx="7508076" cy="3528610"/>
            <a:chOff x="4604495" y="654618"/>
            <a:chExt cx="7508076" cy="3528610"/>
          </a:xfrm>
        </p:grpSpPr>
        <p:pic>
          <p:nvPicPr>
            <p:cNvPr id="13" name="Picture 12" descr="A large group of people walking&#10;&#10;Description automatically generated with medium confidence">
              <a:extLst>
                <a:ext uri="{FF2B5EF4-FFF2-40B4-BE49-F238E27FC236}">
                  <a16:creationId xmlns:a16="http://schemas.microsoft.com/office/drawing/2014/main" id="{765A675B-27A9-37C1-872A-BBDF3D9DB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4495" y="1023950"/>
              <a:ext cx="7508076" cy="315927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B0574A-0FC6-F94B-625A-F570A0C372E9}"/>
                </a:ext>
              </a:extLst>
            </p:cNvPr>
            <p:cNvSpPr txBox="1"/>
            <p:nvPr/>
          </p:nvSpPr>
          <p:spPr>
            <a:xfrm>
              <a:off x="9646023" y="654618"/>
              <a:ext cx="1954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Warsaw, July 2023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037ACF-CCFD-EEA1-23B0-B6CCDFF4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70" y="343289"/>
            <a:ext cx="10515600" cy="85296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            Collaboration</a:t>
            </a:r>
          </a:p>
        </p:txBody>
      </p:sp>
      <p:pic>
        <p:nvPicPr>
          <p:cNvPr id="9" name="Content Placeholder 8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E495F920-2BAE-7BD7-045B-F123841E7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93345" y="3669675"/>
            <a:ext cx="9197788" cy="3051800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A27A7C1-9DA2-D60E-B490-5B8E64A69DD1}"/>
              </a:ext>
            </a:extLst>
          </p:cNvPr>
          <p:cNvGrpSpPr/>
          <p:nvPr/>
        </p:nvGrpSpPr>
        <p:grpSpPr>
          <a:xfrm>
            <a:off x="552230" y="1180661"/>
            <a:ext cx="4239353" cy="3090292"/>
            <a:chOff x="560410" y="1180662"/>
            <a:chExt cx="4239353" cy="3090292"/>
          </a:xfrm>
        </p:grpSpPr>
        <p:pic>
          <p:nvPicPr>
            <p:cNvPr id="14" name="Picture 13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CF11FFA9-CF24-A601-B346-BE0BA99C8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410" y="1531272"/>
              <a:ext cx="4239353" cy="273968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C41EEE-2600-6DBA-D586-3A72256914BD}"/>
                </a:ext>
              </a:extLst>
            </p:cNvPr>
            <p:cNvSpPr txBox="1"/>
            <p:nvPr/>
          </p:nvSpPr>
          <p:spPr>
            <a:xfrm>
              <a:off x="2650189" y="1180662"/>
              <a:ext cx="1954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JLab</a:t>
              </a:r>
              <a:r>
                <a:rPr lang="en-US" dirty="0"/>
                <a:t>, Jan. 2023</a:t>
              </a:r>
            </a:p>
          </p:txBody>
        </p:sp>
      </p:grp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51F23E86-2ACC-81AC-BC99-B3E7A91F0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770" y="208670"/>
            <a:ext cx="1314575" cy="9462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9FF67A-AC92-8886-F863-48142E6051D2}"/>
              </a:ext>
            </a:extLst>
          </p:cNvPr>
          <p:cNvSpPr txBox="1"/>
          <p:nvPr/>
        </p:nvSpPr>
        <p:spPr>
          <a:xfrm>
            <a:off x="94114" y="4413151"/>
            <a:ext cx="258046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ePIC is a community of scientists dedicated to realizing the EIC science mission. </a:t>
            </a:r>
          </a:p>
          <a:p>
            <a:endParaRPr lang="en-US" dirty="0"/>
          </a:p>
          <a:p>
            <a:r>
              <a:rPr lang="en-US" dirty="0"/>
              <a:t>The ePIC Collaboration is as unique as the ePIC detector.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9D4638-EAD6-2458-11EE-1B2B363BB6EE}"/>
              </a:ext>
            </a:extLst>
          </p:cNvPr>
          <p:cNvSpPr txBox="1"/>
          <p:nvPr/>
        </p:nvSpPr>
        <p:spPr>
          <a:xfrm>
            <a:off x="10798586" y="3973051"/>
            <a:ext cx="1200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ANL, </a:t>
            </a:r>
            <a:br>
              <a:rPr lang="en-US" dirty="0"/>
            </a:br>
            <a:r>
              <a:rPr lang="en-US" dirty="0"/>
              <a:t>Jan 2024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B62BB5-A789-9D56-D1AB-7BB35283EFBA}"/>
              </a:ext>
            </a:extLst>
          </p:cNvPr>
          <p:cNvGrpSpPr/>
          <p:nvPr/>
        </p:nvGrpSpPr>
        <p:grpSpPr>
          <a:xfrm>
            <a:off x="419100" y="1595695"/>
            <a:ext cx="11353800" cy="4005762"/>
            <a:chOff x="419100" y="1615440"/>
            <a:chExt cx="11353800" cy="4005762"/>
          </a:xfrm>
        </p:grpSpPr>
        <p:pic>
          <p:nvPicPr>
            <p:cNvPr id="7" name="Picture 6" descr="A group of people standing in a field&#10;&#10;Description automatically generated">
              <a:extLst>
                <a:ext uri="{FF2B5EF4-FFF2-40B4-BE49-F238E27FC236}">
                  <a16:creationId xmlns:a16="http://schemas.microsoft.com/office/drawing/2014/main" id="{9B6016D1-C9E8-A898-6F24-2AEE310FA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100" y="1615440"/>
              <a:ext cx="11353800" cy="40057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CD9EE6-C4D8-BC0F-F3DE-1CBF2C4D63AF}"/>
                </a:ext>
              </a:extLst>
            </p:cNvPr>
            <p:cNvSpPr txBox="1"/>
            <p:nvPr/>
          </p:nvSpPr>
          <p:spPr>
            <a:xfrm>
              <a:off x="7573423" y="5206241"/>
              <a:ext cx="395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EICUG/ePIC Meeting – Lehigh, July 2024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B5E42-3256-5B34-F7CA-E8537A574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</p:spTree>
    <p:extLst>
      <p:ext uri="{BB962C8B-B14F-4D97-AF65-F5344CB8AC3E}">
        <p14:creationId xmlns:p14="http://schemas.microsoft.com/office/powerpoint/2010/main" val="15509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D4CF0BE5-E4C0-3A4D-2BD1-3BD6C301E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576" y="0"/>
            <a:ext cx="10376424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5FD0F76-7E02-E9F6-B68D-2CF6CF161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86" y="939284"/>
            <a:ext cx="3021419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International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C4D00-15A5-EFFC-31EF-61E3306CB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A8211-5F62-D4C3-6FE4-26824F371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19</a:t>
            </a:fld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BE5FA54-1B2F-49A0-EA26-D89AE0920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01" y="136525"/>
            <a:ext cx="1721204" cy="123898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1AA95BF-203F-101F-F8E7-39AE53E0C52A}"/>
              </a:ext>
            </a:extLst>
          </p:cNvPr>
          <p:cNvSpPr txBox="1"/>
          <p:nvPr/>
        </p:nvSpPr>
        <p:spPr>
          <a:xfrm>
            <a:off x="161278" y="2159533"/>
            <a:ext cx="19325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ePIC Initiated in </a:t>
            </a:r>
            <a:b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July 2022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Currently: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850 collaborators (from 2024 Institutional Survey)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687E95-0CAB-560B-DEBC-0025D8F5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9D84F-32F4-3CA8-4451-8335A8CB4312}"/>
              </a:ext>
            </a:extLst>
          </p:cNvPr>
          <p:cNvGrpSpPr/>
          <p:nvPr/>
        </p:nvGrpSpPr>
        <p:grpSpPr>
          <a:xfrm>
            <a:off x="348988" y="747263"/>
            <a:ext cx="11494024" cy="5765851"/>
            <a:chOff x="348988" y="756017"/>
            <a:chExt cx="11494024" cy="576585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5664081-AF83-63A5-D76B-DCED3535C9E3}"/>
                </a:ext>
              </a:extLst>
            </p:cNvPr>
            <p:cNvGrpSpPr/>
            <p:nvPr/>
          </p:nvGrpSpPr>
          <p:grpSpPr>
            <a:xfrm>
              <a:off x="348988" y="756017"/>
              <a:ext cx="11494024" cy="5765851"/>
              <a:chOff x="477041" y="619752"/>
              <a:chExt cx="11494024" cy="576585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094FCC0-E6E1-21FA-056C-FEFE1D79D93E}"/>
                  </a:ext>
                </a:extLst>
              </p:cNvPr>
              <p:cNvGrpSpPr/>
              <p:nvPr/>
            </p:nvGrpSpPr>
            <p:grpSpPr>
              <a:xfrm>
                <a:off x="477041" y="619752"/>
                <a:ext cx="11494024" cy="5765851"/>
                <a:chOff x="1804486" y="2178554"/>
                <a:chExt cx="10205725" cy="4540722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CB0EB43-DB63-BFDA-6FAE-46A72FA68E63}"/>
                    </a:ext>
                  </a:extLst>
                </p:cNvPr>
                <p:cNvSpPr/>
                <p:nvPr/>
              </p:nvSpPr>
              <p:spPr>
                <a:xfrm>
                  <a:off x="1804486" y="2178554"/>
                  <a:ext cx="10205725" cy="4540722"/>
                </a:xfrm>
                <a:prstGeom prst="rect">
                  <a:avLst/>
                </a:prstGeom>
                <a:solidFill>
                  <a:schemeClr val="bg1"/>
                </a:solidFill>
                <a:ln w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6BB1B159-763B-9946-10FD-3995ACCF70B3}"/>
                    </a:ext>
                  </a:extLst>
                </p:cNvPr>
                <p:cNvGrpSpPr/>
                <p:nvPr/>
              </p:nvGrpSpPr>
              <p:grpSpPr>
                <a:xfrm>
                  <a:off x="2112112" y="2948781"/>
                  <a:ext cx="5282091" cy="3523104"/>
                  <a:chOff x="2112112" y="2948781"/>
                  <a:chExt cx="5282091" cy="3523104"/>
                </a:xfrm>
              </p:grpSpPr>
              <p:sp>
                <p:nvSpPr>
                  <p:cNvPr id="18" name="Content Placeholder 5">
                    <a:extLst>
                      <a:ext uri="{FF2B5EF4-FFF2-40B4-BE49-F238E27FC236}">
                        <a16:creationId xmlns:a16="http://schemas.microsoft.com/office/drawing/2014/main" id="{DB4B622F-4B70-00C2-BAAF-AB24CF375FB5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112112" y="3125360"/>
                    <a:ext cx="5282091" cy="3346525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rm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>
                      <a:spcBef>
                        <a:spcPts val="0"/>
                      </a:spcBef>
                      <a:spcAft>
                        <a:spcPts val="2400"/>
                      </a:spcAft>
                    </a:pPr>
                    <a:r>
                      <a:rPr lang="en-US" dirty="0"/>
                      <a:t>Univ. of Texas at Austin</a:t>
                    </a:r>
                  </a:p>
                  <a:p>
                    <a:pPr marL="0" marR="0">
                      <a:spcBef>
                        <a:spcPts val="0"/>
                      </a:spcBef>
                      <a:spcAft>
                        <a:spcPts val="2400"/>
                      </a:spcAft>
                    </a:pPr>
                    <a: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Univ. Mohammed V in Rabat </a:t>
                    </a:r>
                  </a:p>
                  <a:p>
                    <a:pPr marL="0" marR="0">
                      <a:spcBef>
                        <a:spcPts val="0"/>
                      </a:spcBef>
                      <a:spcAft>
                        <a:spcPts val="2400"/>
                      </a:spcAft>
                    </a:pPr>
                    <a: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Univ. Ibn </a:t>
                    </a:r>
                    <a:r>
                      <a:rPr lang="en-US" dirty="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Tofail</a:t>
                    </a:r>
                    <a: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 in </a:t>
                    </a:r>
                    <a:r>
                      <a:rPr lang="en-US" dirty="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Kénitra</a:t>
                    </a:r>
                    <a: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 </a:t>
                    </a:r>
                  </a:p>
                  <a:p>
                    <a:pPr marL="0" marR="0">
                      <a:spcBef>
                        <a:spcPts val="0"/>
                      </a:spcBef>
                      <a:spcAft>
                        <a:spcPts val="2400"/>
                      </a:spcAft>
                    </a:pPr>
                    <a: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Univ. Mohammed </a:t>
                    </a:r>
                    <a:b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</a:br>
                    <a: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   Premier in Oujda </a:t>
                    </a:r>
                  </a:p>
                  <a:p>
                    <a:pPr marL="0" marR="0">
                      <a:spcBef>
                        <a:spcPts val="0"/>
                      </a:spcBef>
                      <a:spcAft>
                        <a:spcPts val="2400"/>
                      </a:spcAft>
                    </a:pPr>
                    <a: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Univ. Mohammed VI </a:t>
                    </a:r>
                    <a:b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</a:br>
                    <a: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   in </a:t>
                    </a:r>
                    <a:r>
                      <a:rPr lang="en-US" dirty="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Bengurir</a:t>
                    </a:r>
                    <a:endParaRPr lang="en-US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endParaRPr>
                  </a:p>
                </p:txBody>
              </p:sp>
              <p:pic>
                <p:nvPicPr>
                  <p:cNvPr id="19" name="Picture 2" descr="University of Texas at Austin - Wikipedia">
                    <a:extLst>
                      <a:ext uri="{FF2B5EF4-FFF2-40B4-BE49-F238E27FC236}">
                        <a16:creationId xmlns:a16="http://schemas.microsoft.com/office/drawing/2014/main" id="{E9B255A2-1B6D-97CF-7365-FE73C573622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42807" y="2948781"/>
                    <a:ext cx="795185" cy="71300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1" name="Picture 6" descr="Ibn tofaïl university - Kénitra Employees, Location, Alumni | LinkedIn">
                    <a:extLst>
                      <a:ext uri="{FF2B5EF4-FFF2-40B4-BE49-F238E27FC236}">
                        <a16:creationId xmlns:a16="http://schemas.microsoft.com/office/drawing/2014/main" id="{2AED6BF9-FF7B-00C9-A693-963E9B1459D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24453" y="3971105"/>
                    <a:ext cx="823319" cy="82331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2" name="Picture 8" descr="Université Mohammed Premier UMP : Rankings, Fees &amp; Courses Details | Top  Universities">
                    <a:extLst>
                      <a:ext uri="{FF2B5EF4-FFF2-40B4-BE49-F238E27FC236}">
                        <a16:creationId xmlns:a16="http://schemas.microsoft.com/office/drawing/2014/main" id="{EFCA11D7-E745-6739-CA73-528C88AAEB0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923530" y="4645778"/>
                    <a:ext cx="733217" cy="73321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3" name="Picture 10">
                    <a:extLst>
                      <a:ext uri="{FF2B5EF4-FFF2-40B4-BE49-F238E27FC236}">
                        <a16:creationId xmlns:a16="http://schemas.microsoft.com/office/drawing/2014/main" id="{DC57A8CA-48EC-52D7-3C33-0CB8239F60F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45945" y="5640168"/>
                    <a:ext cx="954644" cy="63527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0" name="Picture 4" descr="Université Mohamed V - Rabat - Maroc Logo PNG Vector (AI) Free Download">
                    <a:extLst>
                      <a:ext uri="{FF2B5EF4-FFF2-40B4-BE49-F238E27FC236}">
                        <a16:creationId xmlns:a16="http://schemas.microsoft.com/office/drawing/2014/main" id="{7F798340-306F-F46B-F3FC-6040DD0B042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240411" y="3460440"/>
                    <a:ext cx="1067788" cy="7558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FFEC4C7-3A80-E0C2-35E2-005C1A2BE8F0}"/>
                    </a:ext>
                  </a:extLst>
                </p:cNvPr>
                <p:cNvSpPr txBox="1"/>
                <p:nvPr/>
              </p:nvSpPr>
              <p:spPr>
                <a:xfrm>
                  <a:off x="1950665" y="2331324"/>
                  <a:ext cx="719460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u="sng" dirty="0"/>
                    <a:t>New Institutions Joining ePIC in 2024: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5EAE8B9-D366-F2AA-B241-300DC0C76B6D}"/>
                  </a:ext>
                </a:extLst>
              </p:cNvPr>
              <p:cNvGrpSpPr/>
              <p:nvPr/>
            </p:nvGrpSpPr>
            <p:grpSpPr>
              <a:xfrm>
                <a:off x="6844389" y="1518553"/>
                <a:ext cx="4847012" cy="4400987"/>
                <a:chOff x="6867947" y="1673087"/>
                <a:chExt cx="4847012" cy="4400987"/>
              </a:xfrm>
            </p:grpSpPr>
            <p:sp>
              <p:nvSpPr>
                <p:cNvPr id="27" name="Content Placeholder 5">
                  <a:extLst>
                    <a:ext uri="{FF2B5EF4-FFF2-40B4-BE49-F238E27FC236}">
                      <a16:creationId xmlns:a16="http://schemas.microsoft.com/office/drawing/2014/main" id="{C4B6F609-BE6A-5504-54B8-CDB9193C118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67947" y="1866241"/>
                  <a:ext cx="4754766" cy="420783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/>
                    <a:t>Kent State Univ.</a:t>
                  </a:r>
                </a:p>
                <a:p>
                  <a:r>
                    <a:rPr lang="en-US" dirty="0" err="1"/>
                    <a:t>Laboratoire</a:t>
                  </a:r>
                  <a:r>
                    <a:rPr lang="en-US" dirty="0"/>
                    <a:t> </a:t>
                  </a:r>
                  <a:br>
                    <a:rPr lang="en-US" dirty="0"/>
                  </a:br>
                  <a:r>
                    <a:rPr lang="en-US" dirty="0" err="1"/>
                    <a:t>Leprince-Ringuet</a:t>
                  </a:r>
                  <a:r>
                    <a:rPr lang="en-US" dirty="0"/>
                    <a:t> (LLR)</a:t>
                  </a:r>
                </a:p>
                <a:p>
                  <a:r>
                    <a:rPr lang="en-US" dirty="0"/>
                    <a:t>American University </a:t>
                  </a:r>
                  <a:br>
                    <a:rPr lang="en-US" dirty="0"/>
                  </a:br>
                  <a:r>
                    <a:rPr lang="en-US" dirty="0"/>
                    <a:t>in Cairo</a:t>
                  </a:r>
                </a:p>
                <a:p>
                  <a:r>
                    <a:rPr lang="en-US" dirty="0"/>
                    <a:t>Central University </a:t>
                  </a:r>
                  <a:br>
                    <a:rPr lang="en-US" dirty="0"/>
                  </a:br>
                  <a:r>
                    <a:rPr lang="en-US" dirty="0"/>
                    <a:t>of Haryana</a:t>
                  </a:r>
                </a:p>
                <a:p>
                  <a:r>
                    <a:rPr lang="en-US" dirty="0"/>
                    <a:t>Indian Institute of </a:t>
                  </a:r>
                  <a:br>
                    <a:rPr lang="en-US" dirty="0"/>
                  </a:br>
                  <a:r>
                    <a:rPr lang="en-US" dirty="0"/>
                    <a:t>Technology Mandi</a:t>
                  </a:r>
                </a:p>
                <a:p>
                  <a:endParaRPr lang="en-US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sz="2000" dirty="0"/>
                </a:p>
              </p:txBody>
            </p:sp>
            <p:pic>
              <p:nvPicPr>
                <p:cNvPr id="30" name="Picture 2" descr="EFOMP :: Researcher in Instrumentation and Beam diagnostics for FLASH  modalities">
                  <a:extLst>
                    <a:ext uri="{FF2B5EF4-FFF2-40B4-BE49-F238E27FC236}">
                      <a16:creationId xmlns:a16="http://schemas.microsoft.com/office/drawing/2014/main" id="{3AF18F82-C5A3-01EA-7C77-B06331CCB2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68115" y="2581565"/>
                  <a:ext cx="1026622" cy="706099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7" name="Picture 6" descr="A close-up of a logo&#10;&#10;Description automatically generated">
                  <a:extLst>
                    <a:ext uri="{FF2B5EF4-FFF2-40B4-BE49-F238E27FC236}">
                      <a16:creationId xmlns:a16="http://schemas.microsoft.com/office/drawing/2014/main" id="{3B510AD7-C6CD-4C82-E3D7-78867396DC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175586" y="3529278"/>
                  <a:ext cx="1539373" cy="434378"/>
                </a:xfrm>
                <a:prstGeom prst="rect">
                  <a:avLst/>
                </a:prstGeom>
              </p:spPr>
            </p:pic>
            <p:pic>
              <p:nvPicPr>
                <p:cNvPr id="33" name="Picture 8" descr="Central University of Haryana - Wikipedia">
                  <a:extLst>
                    <a:ext uri="{FF2B5EF4-FFF2-40B4-BE49-F238E27FC236}">
                      <a16:creationId xmlns:a16="http://schemas.microsoft.com/office/drawing/2014/main" id="{EB1E4520-9A4F-ACA1-37A1-D17B68265D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54530" y="4082339"/>
                  <a:ext cx="876609" cy="999334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31" name="Picture 4" descr="IIT Mandi - Wikipedia">
                  <a:extLst>
                    <a:ext uri="{FF2B5EF4-FFF2-40B4-BE49-F238E27FC236}">
                      <a16:creationId xmlns:a16="http://schemas.microsoft.com/office/drawing/2014/main" id="{052446E2-ABA0-44D6-5DF6-F38BBD59B6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12137" y="5089330"/>
                  <a:ext cx="1111957" cy="892079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14" name="Picture 13" descr="Kent State Golden Flashes - Wikipedia">
                  <a:extLst>
                    <a:ext uri="{FF2B5EF4-FFF2-40B4-BE49-F238E27FC236}">
                      <a16:creationId xmlns:a16="http://schemas.microsoft.com/office/drawing/2014/main" id="{73FA2A2A-524A-5FF0-23A3-EB2CA5742F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88801" y="1673087"/>
                  <a:ext cx="1083865" cy="7305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46F8D6-0154-1758-6DA9-C9AB2EF607F2}"/>
                </a:ext>
              </a:extLst>
            </p:cNvPr>
            <p:cNvSpPr/>
            <p:nvPr/>
          </p:nvSpPr>
          <p:spPr>
            <a:xfrm>
              <a:off x="6644312" y="2402601"/>
              <a:ext cx="5088884" cy="89053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859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D9050-3633-06C9-5D92-4E89CC06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223" y="262474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EIC Science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3ACC77-BC08-7B35-C84F-715E20DD2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6BB0B5-02C2-BB7F-E2FC-540CE715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F5A8A-C2C0-305E-4BDB-FEE8D1C4E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82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4E7A976-62F2-D69E-3995-512CD4A23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27" y="355971"/>
            <a:ext cx="10515600" cy="61458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ePIC Collaboration Structure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2B698-45D4-C61F-FD62-3DC1FFF89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642CC-193D-6B78-6796-0B495C866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DBA2D-B568-40AB-5B80-BC7EDFDFF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7F275-A26B-465E-8146-4EA9A88CF71E}" type="slidenum">
              <a:rPr lang="en-US" smtClean="0"/>
              <a:t>20</a:t>
            </a:fld>
            <a:endParaRPr lang="en-US"/>
          </a:p>
        </p:txBody>
      </p:sp>
      <p:pic>
        <p:nvPicPr>
          <p:cNvPr id="2" name="Google Shape;389;p41" descr="Logo&#10;&#10;Description automatically generated">
            <a:extLst>
              <a:ext uri="{FF2B5EF4-FFF2-40B4-BE49-F238E27FC236}">
                <a16:creationId xmlns:a16="http://schemas.microsoft.com/office/drawing/2014/main" id="{F013533C-D746-830B-2FEC-4D56E768AD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05672" y="74877"/>
            <a:ext cx="1384185" cy="10546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51B7224-A23A-1621-75B3-F3B407949003}"/>
              </a:ext>
            </a:extLst>
          </p:cNvPr>
          <p:cNvGrpSpPr/>
          <p:nvPr/>
        </p:nvGrpSpPr>
        <p:grpSpPr>
          <a:xfrm>
            <a:off x="613322" y="1251654"/>
            <a:ext cx="10965355" cy="2909119"/>
            <a:chOff x="685305" y="279869"/>
            <a:chExt cx="10965355" cy="290911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50BF6E0-85DF-B318-B792-7696D9A0117F}"/>
                </a:ext>
              </a:extLst>
            </p:cNvPr>
            <p:cNvSpPr/>
            <p:nvPr/>
          </p:nvSpPr>
          <p:spPr>
            <a:xfrm>
              <a:off x="685305" y="279869"/>
              <a:ext cx="4722920" cy="1065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Collaboration Council</a:t>
              </a:r>
            </a:p>
            <a:p>
              <a:pPr algn="ctr"/>
              <a:r>
                <a:rPr lang="en-US" dirty="0"/>
                <a:t>Institutional Representatives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986244D-5EE7-F3C8-AA24-74C48E99A8B1}"/>
                </a:ext>
              </a:extLst>
            </p:cNvPr>
            <p:cNvSpPr/>
            <p:nvPr/>
          </p:nvSpPr>
          <p:spPr>
            <a:xfrm>
              <a:off x="3334979" y="1754904"/>
              <a:ext cx="2073246" cy="414669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Ad-Hoc Committees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5B33C2F-8863-AF48-4A6D-C0397F0EA651}"/>
                </a:ext>
              </a:extLst>
            </p:cNvPr>
            <p:cNvSpPr/>
            <p:nvPr/>
          </p:nvSpPr>
          <p:spPr>
            <a:xfrm>
              <a:off x="685305" y="1754904"/>
              <a:ext cx="2320065" cy="1430362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Standing Committees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DE&amp;I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Conferences and Talks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Membership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Elections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Publications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BF354BF-DF0E-1221-6701-AEFD80A211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5463" y="1345189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F0067BD-FAB7-D58A-7AE7-74A08CEA88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9965" y="1345189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E282DE0-0BE5-4849-A129-3AC09DE52C60}"/>
                </a:ext>
              </a:extLst>
            </p:cNvPr>
            <p:cNvSpPr/>
            <p:nvPr/>
          </p:nvSpPr>
          <p:spPr>
            <a:xfrm>
              <a:off x="6396667" y="279869"/>
              <a:ext cx="2030819" cy="14444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Spokesperson’s Office</a:t>
              </a:r>
            </a:p>
            <a:p>
              <a:pPr algn="ctr"/>
              <a:r>
                <a:rPr lang="en-US" sz="1600" dirty="0"/>
                <a:t>Spokesperson (SP)</a:t>
              </a:r>
            </a:p>
            <a:p>
              <a:pPr algn="ctr"/>
              <a:r>
                <a:rPr lang="en-US" sz="1600" dirty="0"/>
                <a:t>Deputies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4D58520-2D96-203B-A495-EE21B543F361}"/>
                </a:ext>
              </a:extLst>
            </p:cNvPr>
            <p:cNvSpPr/>
            <p:nvPr/>
          </p:nvSpPr>
          <p:spPr>
            <a:xfrm>
              <a:off x="8804837" y="1160722"/>
              <a:ext cx="1646638" cy="4486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Executive Board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D6CC22A-179E-D245-3D41-00479499AF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0656" y="1345189"/>
              <a:ext cx="39152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6A4AD32-0676-3EB0-6EB4-2A62829BFF4F}"/>
                </a:ext>
              </a:extLst>
            </p:cNvPr>
            <p:cNvSpPr/>
            <p:nvPr/>
          </p:nvSpPr>
          <p:spPr>
            <a:xfrm>
              <a:off x="3117665" y="2543945"/>
              <a:ext cx="2647507" cy="645043"/>
            </a:xfrm>
            <a:prstGeom prst="rect">
              <a:avLst/>
            </a:prstGeom>
            <a:gradFill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Technical Coordinator (TC)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9CCE86-6492-CA12-757A-A5CE587BDAC7}"/>
                </a:ext>
              </a:extLst>
            </p:cNvPr>
            <p:cNvSpPr/>
            <p:nvPr/>
          </p:nvSpPr>
          <p:spPr>
            <a:xfrm>
              <a:off x="6088322" y="2540223"/>
              <a:ext cx="2647507" cy="645043"/>
            </a:xfrm>
            <a:prstGeom prst="rect">
              <a:avLst/>
            </a:prstGeom>
            <a:gradFill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Software and Computing Coordinator (SCC)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720A2EE-3066-9E68-8BAD-4CD9A02613E2}"/>
                </a:ext>
              </a:extLst>
            </p:cNvPr>
            <p:cNvSpPr/>
            <p:nvPr/>
          </p:nvSpPr>
          <p:spPr>
            <a:xfrm>
              <a:off x="9003153" y="2543945"/>
              <a:ext cx="2647507" cy="645043"/>
            </a:xfrm>
            <a:prstGeom prst="rect">
              <a:avLst/>
            </a:prstGeom>
            <a:gradFill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Analysis Coordinator </a:t>
              </a:r>
              <a:br>
                <a:rPr lang="en-US" b="1" dirty="0">
                  <a:solidFill>
                    <a:schemeClr val="tx1"/>
                  </a:solidFill>
                </a:rPr>
              </a:br>
              <a:r>
                <a:rPr lang="en-US" b="1" dirty="0">
                  <a:solidFill>
                    <a:schemeClr val="tx1"/>
                  </a:solidFill>
                </a:rPr>
                <a:t>(AC)</a:t>
              </a:r>
            </a:p>
          </p:txBody>
        </p:sp>
        <p:cxnSp>
          <p:nvCxnSpPr>
            <p:cNvPr id="43" name="Connector: Elbow 42">
              <a:extLst>
                <a:ext uri="{FF2B5EF4-FFF2-40B4-BE49-F238E27FC236}">
                  <a16:creationId xmlns:a16="http://schemas.microsoft.com/office/drawing/2014/main" id="{560CA00E-8FA4-03A7-E217-7D60ED2B8DD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666097" y="775981"/>
              <a:ext cx="180148" cy="3311810"/>
            </a:xfrm>
            <a:prstGeom prst="bentConnector2">
              <a:avLst/>
            </a:prstGeom>
            <a:ln w="158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4FEFFB0-4DF6-013C-04B0-2EB5B464CD0B}"/>
                </a:ext>
              </a:extLst>
            </p:cNvPr>
            <p:cNvCxnSpPr>
              <a:cxnSpLocks/>
              <a:stCxn id="37" idx="2"/>
              <a:endCxn id="41" idx="0"/>
            </p:cNvCxnSpPr>
            <p:nvPr/>
          </p:nvCxnSpPr>
          <p:spPr>
            <a:xfrm flipH="1">
              <a:off x="7412076" y="1724343"/>
              <a:ext cx="1" cy="81588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11D0A2C-9ACB-15C4-1A67-4956967F1C3E}"/>
                </a:ext>
              </a:extLst>
            </p:cNvPr>
            <p:cNvSpPr/>
            <p:nvPr/>
          </p:nvSpPr>
          <p:spPr>
            <a:xfrm>
              <a:off x="9492471" y="342211"/>
              <a:ext cx="1646638" cy="60798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EIC Project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AD5F587-1087-2876-0830-5A289FE780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223" y="640426"/>
              <a:ext cx="106498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48C6661-CE54-F889-6990-E8462C48C1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8225" y="886738"/>
              <a:ext cx="98844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35CE50A6-CE01-B924-9B9F-1CDAE89D3AD4}"/>
                </a:ext>
              </a:extLst>
            </p:cNvPr>
            <p:cNvCxnSpPr>
              <a:cxnSpLocks/>
              <a:stCxn id="42" idx="0"/>
            </p:cNvCxnSpPr>
            <p:nvPr/>
          </p:nvCxnSpPr>
          <p:spPr>
            <a:xfrm rot="16200000" flipV="1">
              <a:off x="8767941" y="984978"/>
              <a:ext cx="203104" cy="2914829"/>
            </a:xfrm>
            <a:prstGeom prst="bentConnector2">
              <a:avLst/>
            </a:prstGeom>
            <a:ln w="158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0252892-F078-4507-7258-52CA7AD37ECF}"/>
              </a:ext>
            </a:extLst>
          </p:cNvPr>
          <p:cNvGrpSpPr/>
          <p:nvPr/>
        </p:nvGrpSpPr>
        <p:grpSpPr>
          <a:xfrm>
            <a:off x="2495592" y="3355459"/>
            <a:ext cx="3334871" cy="2603631"/>
            <a:chOff x="2495592" y="3355459"/>
            <a:chExt cx="3334871" cy="2603631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AE980E5-BA92-9558-5ADD-BCD7D0A7FCD6}"/>
                </a:ext>
              </a:extLst>
            </p:cNvPr>
            <p:cNvSpPr txBox="1"/>
            <p:nvPr/>
          </p:nvSpPr>
          <p:spPr>
            <a:xfrm>
              <a:off x="2495592" y="4450985"/>
              <a:ext cx="3334871" cy="150810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u="sng" dirty="0">
                  <a:latin typeface="Calibri" panose="020F0502020204030204" pitchFamily="34" charset="0"/>
                  <a:ea typeface="Calibri" panose="020F0502020204030204" pitchFamily="34" charset="0"/>
                </a:rPr>
                <a:t>Technical </a:t>
              </a:r>
              <a:r>
                <a:rPr lang="en-US" sz="1800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Coordinator (Acting)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• </a:t>
              </a: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</a:rPr>
                <a:t>Silvia Dalla Torre (INFN)</a:t>
              </a:r>
            </a:p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Deputy TC’s:</a:t>
              </a:r>
              <a:b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Prakhar Garg (Yale)</a:t>
              </a:r>
              <a:b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Oskar </a:t>
              </a:r>
              <a:r>
                <a:rPr lang="en-US" sz="1400" dirty="0" err="1">
                  <a:latin typeface="Calibri" panose="020F0502020204030204" pitchFamily="34" charset="0"/>
                  <a:ea typeface="Calibri" panose="020F0502020204030204" pitchFamily="34" charset="0"/>
                </a:rPr>
                <a:t>Hartbrich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 (ORNL)</a:t>
              </a:r>
              <a:b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Matt </a:t>
              </a:r>
              <a:r>
                <a:rPr lang="en-US" sz="1400" dirty="0" err="1">
                  <a:latin typeface="Calibri" panose="020F0502020204030204" pitchFamily="34" charset="0"/>
                  <a:ea typeface="Calibri" panose="020F0502020204030204" pitchFamily="34" charset="0"/>
                </a:rPr>
                <a:t>Posik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 (Temple)</a:t>
              </a:r>
            </a:p>
          </p:txBody>
        </p:sp>
        <p:pic>
          <p:nvPicPr>
            <p:cNvPr id="50" name="Picture 49" descr="A person wearing glasses and a blue shirt&#10;&#10;Description automatically generated">
              <a:extLst>
                <a:ext uri="{FF2B5EF4-FFF2-40B4-BE49-F238E27FC236}">
                  <a16:creationId xmlns:a16="http://schemas.microsoft.com/office/drawing/2014/main" id="{0DCC1FDE-0FBD-4BF5-AB5E-A3E9105BC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1774" y="3355459"/>
              <a:ext cx="1054432" cy="993932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9E3CEAF-CE1E-B758-55A3-E39397C730CD}"/>
              </a:ext>
            </a:extLst>
          </p:cNvPr>
          <p:cNvGrpSpPr/>
          <p:nvPr/>
        </p:nvGrpSpPr>
        <p:grpSpPr>
          <a:xfrm>
            <a:off x="5693189" y="3356750"/>
            <a:ext cx="3334871" cy="3036105"/>
            <a:chOff x="5693189" y="3356750"/>
            <a:chExt cx="3334871" cy="303610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CC89405-F95D-9AC3-ACC0-F1E6BF0C6B59}"/>
                </a:ext>
              </a:extLst>
            </p:cNvPr>
            <p:cNvSpPr txBox="1"/>
            <p:nvPr/>
          </p:nvSpPr>
          <p:spPr>
            <a:xfrm>
              <a:off x="5693189" y="4453863"/>
              <a:ext cx="3334871" cy="193899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u="sng" dirty="0">
                  <a:latin typeface="Calibri" panose="020F0502020204030204" pitchFamily="34" charset="0"/>
                  <a:ea typeface="Calibri" panose="020F0502020204030204" pitchFamily="34" charset="0"/>
                </a:rPr>
                <a:t>SCC </a:t>
              </a:r>
              <a:r>
                <a:rPr lang="en-US" sz="1800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Coordinator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• Markus Diefenthaler (</a:t>
              </a:r>
              <a:r>
                <a:rPr lang="en-US" sz="18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JLab</a:t>
              </a:r>
              <a:r>
                <a: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)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Dmitry </a:t>
              </a:r>
              <a:r>
                <a:rPr lang="en-US" sz="14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Kalinkin</a:t>
              </a:r>
              <a:r>
                <a: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(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Kentucky</a:t>
              </a:r>
              <a:r>
                <a: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, Deputy SCC for 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Development</a:t>
              </a:r>
              <a:r>
                <a: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)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Torre Wenaus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(BNL, Deputy SCC for Infrastructure)</a:t>
              </a:r>
            </a:p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Wouter Deconinck </a:t>
              </a:r>
            </a:p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</a:rPr>
                <a:t>(U. Manitoba, Deputy SCC for Operations)</a:t>
              </a:r>
            </a:p>
          </p:txBody>
        </p:sp>
        <p:pic>
          <p:nvPicPr>
            <p:cNvPr id="52" name="Picture 4" descr="About Us">
              <a:extLst>
                <a:ext uri="{FF2B5EF4-FFF2-40B4-BE49-F238E27FC236}">
                  <a16:creationId xmlns:a16="http://schemas.microsoft.com/office/drawing/2014/main" id="{D2C21F26-4314-3E96-23BE-12CEE8682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8086" y="3356750"/>
              <a:ext cx="1018516" cy="1018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DEDBDB6-3072-1083-7B29-C6F6E042CB64}"/>
              </a:ext>
            </a:extLst>
          </p:cNvPr>
          <p:cNvGrpSpPr/>
          <p:nvPr/>
        </p:nvGrpSpPr>
        <p:grpSpPr>
          <a:xfrm>
            <a:off x="8769624" y="3380188"/>
            <a:ext cx="3334871" cy="1986354"/>
            <a:chOff x="8769624" y="3380188"/>
            <a:chExt cx="3334871" cy="1986354"/>
          </a:xfrm>
        </p:grpSpPr>
        <p:pic>
          <p:nvPicPr>
            <p:cNvPr id="53" name="Picture 6" descr="Meet the User Facility Team: Berndt Mueller and Rosi Reed, RHIC | BNL  Newsroom">
              <a:extLst>
                <a:ext uri="{FF2B5EF4-FFF2-40B4-BE49-F238E27FC236}">
                  <a16:creationId xmlns:a16="http://schemas.microsoft.com/office/drawing/2014/main" id="{7705DFDA-4D9C-06EB-1BEF-6173496966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5853" y="3392547"/>
              <a:ext cx="791800" cy="884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53" descr="A person in a red shirt&#10;&#10;Description automatically generated with medium confidence">
              <a:extLst>
                <a:ext uri="{FF2B5EF4-FFF2-40B4-BE49-F238E27FC236}">
                  <a16:creationId xmlns:a16="http://schemas.microsoft.com/office/drawing/2014/main" id="{E1A37EF6-7927-518B-75C0-672F3A949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6889" y="3380188"/>
              <a:ext cx="710591" cy="88856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C4039A-F47C-53A9-8C9F-280D5D79BE34}"/>
                </a:ext>
              </a:extLst>
            </p:cNvPr>
            <p:cNvSpPr txBox="1"/>
            <p:nvPr/>
          </p:nvSpPr>
          <p:spPr>
            <a:xfrm>
              <a:off x="8769624" y="4443212"/>
              <a:ext cx="3334871" cy="92333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800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Analysis Co-Coordinators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• Rosi Reed (Lehigh Univ.)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• Salvatore Fazio (Univ. Calabria)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918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CCCF2-56E2-44E9-A73B-28397011F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FF0734-AE97-5D5A-8F14-3A7517F9C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731"/>
            <a:ext cx="10515600" cy="86304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ePIC Working Group Structure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A48F96-6006-2109-1F8F-5A375BA9A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AB2E2-AE37-7126-A627-2D22B5BB6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pic>
        <p:nvPicPr>
          <p:cNvPr id="9" name="Picture 8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930AC627-0ECA-1A7F-082E-FC24AECF6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02890"/>
            <a:ext cx="10166373" cy="571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97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C39EB-C3EF-28B6-84D6-3D80AB180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CCCF2-56E2-44E9-A73B-28397011F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FF0734-AE97-5D5A-8F14-3A7517F9C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223612"/>
            <a:ext cx="10515600" cy="86304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ePIC DSC Structure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83C41-239F-A37A-D09A-B0E1882EE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pic>
        <p:nvPicPr>
          <p:cNvPr id="8" name="Picture 7" descr="A diagram of a company&#10;&#10;Description automatically generated">
            <a:extLst>
              <a:ext uri="{FF2B5EF4-FFF2-40B4-BE49-F238E27FC236}">
                <a16:creationId xmlns:a16="http://schemas.microsoft.com/office/drawing/2014/main" id="{EB4CAD6B-E253-4E58-D53A-47C95F9D4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86652"/>
            <a:ext cx="9862642" cy="55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03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ED4631E0-4E52-0805-4C26-4C5A6B74CFB4}"/>
              </a:ext>
            </a:extLst>
          </p:cNvPr>
          <p:cNvSpPr/>
          <p:nvPr/>
        </p:nvSpPr>
        <p:spPr>
          <a:xfrm>
            <a:off x="6554258" y="5274634"/>
            <a:ext cx="4484643" cy="899935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Arrow: Chevron 43">
            <a:extLst>
              <a:ext uri="{FF2B5EF4-FFF2-40B4-BE49-F238E27FC236}">
                <a16:creationId xmlns:a16="http://schemas.microsoft.com/office/drawing/2014/main" id="{B02B9587-AE11-03DA-5324-4505F7AF501A}"/>
              </a:ext>
            </a:extLst>
          </p:cNvPr>
          <p:cNvSpPr/>
          <p:nvPr/>
        </p:nvSpPr>
        <p:spPr>
          <a:xfrm>
            <a:off x="6739545" y="4446263"/>
            <a:ext cx="2112952" cy="899935"/>
          </a:xfrm>
          <a:prstGeom prst="chevr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9C07FA0-5100-31BA-F374-6E686F384292}"/>
              </a:ext>
            </a:extLst>
          </p:cNvPr>
          <p:cNvSpPr txBox="1">
            <a:spLocks/>
          </p:cNvSpPr>
          <p:nvPr/>
        </p:nvSpPr>
        <p:spPr>
          <a:xfrm>
            <a:off x="645589" y="1188562"/>
            <a:ext cx="10900822" cy="335063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2024 the ePIC collaboration will produce: </a:t>
            </a:r>
          </a:p>
          <a:p>
            <a:pPr lvl="1"/>
            <a:r>
              <a:rPr lang="en-US" dirty="0"/>
              <a:t>A draft of the ePIC contributions to the EIC TDR </a:t>
            </a:r>
          </a:p>
          <a:p>
            <a:pPr lvl="2"/>
            <a:r>
              <a:rPr lang="en-US" dirty="0"/>
              <a:t>The EIC TDR is the top priority</a:t>
            </a:r>
          </a:p>
          <a:p>
            <a:pPr lvl="3"/>
            <a:r>
              <a:rPr lang="en-US" dirty="0"/>
              <a:t>Chapters on </a:t>
            </a:r>
            <a:r>
              <a:rPr lang="en-US" i="1" dirty="0"/>
              <a:t>Physics Goals and Requirements </a:t>
            </a:r>
            <a:r>
              <a:rPr lang="en-US" dirty="0"/>
              <a:t>and </a:t>
            </a:r>
            <a:r>
              <a:rPr lang="en-US" i="1" dirty="0"/>
              <a:t>Experimental Systems</a:t>
            </a:r>
          </a:p>
          <a:p>
            <a:pPr lvl="3"/>
            <a:r>
              <a:rPr lang="en-US" dirty="0"/>
              <a:t>Not just the document, but the simulations and detector R&amp;D that form the basis</a:t>
            </a:r>
          </a:p>
          <a:p>
            <a:pPr lvl="3"/>
            <a:r>
              <a:rPr lang="en-US" dirty="0"/>
              <a:t>Requires close cooperation between the collaboration and the project!</a:t>
            </a:r>
          </a:p>
          <a:p>
            <a:r>
              <a:rPr lang="en-US" dirty="0"/>
              <a:t>In 2025 the collaboration will produce:  </a:t>
            </a:r>
          </a:p>
          <a:p>
            <a:pPr lvl="1"/>
            <a:r>
              <a:rPr lang="en-US" dirty="0"/>
              <a:t>An ePIC Detector Design paper:</a:t>
            </a:r>
          </a:p>
          <a:p>
            <a:pPr lvl="3"/>
            <a:r>
              <a:rPr lang="en-US" sz="1600" dirty="0"/>
              <a:t>Derived and expanded from the </a:t>
            </a:r>
            <a:r>
              <a:rPr lang="en-US" sz="1600" i="1" dirty="0"/>
              <a:t>Experimental Systems </a:t>
            </a:r>
            <a:r>
              <a:rPr lang="en-US" sz="1600" dirty="0"/>
              <a:t>TDR chapter</a:t>
            </a:r>
          </a:p>
          <a:p>
            <a:pPr lvl="1"/>
            <a:r>
              <a:rPr lang="en-US" dirty="0"/>
              <a:t>An ePIC Physics Performance paper: </a:t>
            </a:r>
          </a:p>
          <a:p>
            <a:pPr lvl="3"/>
            <a:r>
              <a:rPr lang="en-US" sz="1600" dirty="0"/>
              <a:t>Derived and expanded from the </a:t>
            </a:r>
            <a:r>
              <a:rPr lang="en-US" sz="1600" i="1" dirty="0"/>
              <a:t>Physics Goals and Requirements </a:t>
            </a:r>
            <a:r>
              <a:rPr lang="en-US" sz="1600" dirty="0"/>
              <a:t>TDR chapter</a:t>
            </a:r>
          </a:p>
          <a:p>
            <a:pPr lvl="1"/>
            <a:r>
              <a:rPr lang="en-US" dirty="0"/>
              <a:t>An ePIC Streaming Computing Model paper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122F8-E724-1FD3-BDCD-146F2AF5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364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TDR Strategy and Publications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986F7A-3636-E9F2-8962-3F64B380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002D19E1-8267-E436-F7D8-70C66C246947}"/>
              </a:ext>
            </a:extLst>
          </p:cNvPr>
          <p:cNvSpPr/>
          <p:nvPr/>
        </p:nvSpPr>
        <p:spPr>
          <a:xfrm>
            <a:off x="562926" y="4469546"/>
            <a:ext cx="1931451" cy="899936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02198229-3C17-CD9D-3113-B7528B054CC7}"/>
              </a:ext>
            </a:extLst>
          </p:cNvPr>
          <p:cNvSpPr/>
          <p:nvPr/>
        </p:nvSpPr>
        <p:spPr>
          <a:xfrm>
            <a:off x="2036547" y="4469546"/>
            <a:ext cx="2050691" cy="899937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F9E958D7-8F9F-9EC0-DAFE-AC1F2FB2E234}"/>
              </a:ext>
            </a:extLst>
          </p:cNvPr>
          <p:cNvSpPr/>
          <p:nvPr/>
        </p:nvSpPr>
        <p:spPr>
          <a:xfrm>
            <a:off x="3185401" y="5203356"/>
            <a:ext cx="2923266" cy="899935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17904BE9-9C85-1A46-4A99-3023BE8BC03B}"/>
              </a:ext>
            </a:extLst>
          </p:cNvPr>
          <p:cNvSpPr/>
          <p:nvPr/>
        </p:nvSpPr>
        <p:spPr>
          <a:xfrm>
            <a:off x="4945874" y="4463265"/>
            <a:ext cx="2112952" cy="899935"/>
          </a:xfrm>
          <a:prstGeom prst="chevr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E1A5B3-3FA9-0DC8-7FB1-AADB966A3C12}"/>
              </a:ext>
            </a:extLst>
          </p:cNvPr>
          <p:cNvSpPr txBox="1"/>
          <p:nvPr/>
        </p:nvSpPr>
        <p:spPr>
          <a:xfrm>
            <a:off x="1164284" y="4521399"/>
            <a:ext cx="1323565" cy="79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 design phase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9A6581-75A0-D09F-C73E-7B61455F01FB}"/>
              </a:ext>
            </a:extLst>
          </p:cNvPr>
          <p:cNvSpPr txBox="1"/>
          <p:nvPr/>
        </p:nvSpPr>
        <p:spPr>
          <a:xfrm>
            <a:off x="2455972" y="4639359"/>
            <a:ext cx="160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structuring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43B46-D548-C76C-34C2-382B1C68464F}"/>
              </a:ext>
            </a:extLst>
          </p:cNvPr>
          <p:cNvSpPr txBox="1"/>
          <p:nvPr/>
        </p:nvSpPr>
        <p:spPr>
          <a:xfrm>
            <a:off x="3756910" y="5316386"/>
            <a:ext cx="160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(TDR/notes)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FE8F21-3831-52AA-EEDC-15BAF922ECBF}"/>
              </a:ext>
            </a:extLst>
          </p:cNvPr>
          <p:cNvSpPr txBox="1"/>
          <p:nvPr/>
        </p:nvSpPr>
        <p:spPr>
          <a:xfrm>
            <a:off x="5461950" y="4646137"/>
            <a:ext cx="1200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draft ePIC pre-TDR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52AF4A-7E4A-4733-EDA7-F5112AE833D1}"/>
              </a:ext>
            </a:extLst>
          </p:cNvPr>
          <p:cNvSpPr txBox="1"/>
          <p:nvPr/>
        </p:nvSpPr>
        <p:spPr>
          <a:xfrm>
            <a:off x="7840830" y="5326487"/>
            <a:ext cx="1607232" cy="79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Preparing papers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publication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2A60BB2-BAD9-973D-7303-907D60BCCE57}"/>
              </a:ext>
            </a:extLst>
          </p:cNvPr>
          <p:cNvGrpSpPr/>
          <p:nvPr/>
        </p:nvGrpSpPr>
        <p:grpSpPr>
          <a:xfrm>
            <a:off x="1373172" y="5462446"/>
            <a:ext cx="1199925" cy="590641"/>
            <a:chOff x="2381475" y="5248468"/>
            <a:chExt cx="1199925" cy="61643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1C346C0-39BD-7924-794A-2DA48943AD30}"/>
                </a:ext>
              </a:extLst>
            </p:cNvPr>
            <p:cNvSpPr txBox="1"/>
            <p:nvPr/>
          </p:nvSpPr>
          <p:spPr>
            <a:xfrm>
              <a:off x="2381475" y="5526347"/>
              <a:ext cx="1199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Mid Jan.24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02AFC22-9FEB-51E3-46F3-93638CA41E18}"/>
                </a:ext>
              </a:extLst>
            </p:cNvPr>
            <p:cNvCxnSpPr>
              <a:cxnSpLocks/>
              <a:stCxn id="34" idx="0"/>
            </p:cNvCxnSpPr>
            <p:nvPr/>
          </p:nvCxnSpPr>
          <p:spPr>
            <a:xfrm flipV="1">
              <a:off x="2981438" y="5248468"/>
              <a:ext cx="0" cy="2778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00C2ABB-ABF3-16D3-2CAA-BAB65154E810}"/>
              </a:ext>
            </a:extLst>
          </p:cNvPr>
          <p:cNvSpPr txBox="1"/>
          <p:nvPr/>
        </p:nvSpPr>
        <p:spPr>
          <a:xfrm>
            <a:off x="6294645" y="6208115"/>
            <a:ext cx="1206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 2024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9B4E86-E5D9-E904-6FBB-43ABB686B0B3}"/>
              </a:ext>
            </a:extLst>
          </p:cNvPr>
          <p:cNvGrpSpPr/>
          <p:nvPr/>
        </p:nvGrpSpPr>
        <p:grpSpPr>
          <a:xfrm>
            <a:off x="4683691" y="5807967"/>
            <a:ext cx="1270727" cy="611717"/>
            <a:chOff x="5270332" y="4997622"/>
            <a:chExt cx="1270727" cy="63843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9B95F00-1D96-BF9D-00C8-51D401BE6234}"/>
                </a:ext>
              </a:extLst>
            </p:cNvPr>
            <p:cNvSpPr txBox="1"/>
            <p:nvPr/>
          </p:nvSpPr>
          <p:spPr>
            <a:xfrm>
              <a:off x="5270332" y="5282714"/>
              <a:ext cx="1270727" cy="353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End </a:t>
              </a:r>
              <a:r>
                <a:rPr lang="en-US" sz="1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Oct.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DCA99D9-F1E0-4010-254E-230120994C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0960" y="4997622"/>
              <a:ext cx="0" cy="3039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DB427A2-36F9-2EF3-506C-A484E334AB4B}"/>
              </a:ext>
            </a:extLst>
          </p:cNvPr>
          <p:cNvGrpSpPr/>
          <p:nvPr/>
        </p:nvGrpSpPr>
        <p:grpSpPr>
          <a:xfrm>
            <a:off x="2987339" y="5807970"/>
            <a:ext cx="1199925" cy="590641"/>
            <a:chOff x="2381475" y="5248468"/>
            <a:chExt cx="1199925" cy="61643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8D35FD9-586F-5588-5D4A-553DCBA7A167}"/>
                </a:ext>
              </a:extLst>
            </p:cNvPr>
            <p:cNvSpPr txBox="1"/>
            <p:nvPr/>
          </p:nvSpPr>
          <p:spPr>
            <a:xfrm>
              <a:off x="2381475" y="5526347"/>
              <a:ext cx="1199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Mid Mar.24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67EE011-C2F0-EECB-35AA-163DA6ED5A1C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V="1">
              <a:off x="2981438" y="5248468"/>
              <a:ext cx="0" cy="2778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156FE96-4AB0-E6F3-4F42-6CC46D587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1837" y="73088"/>
            <a:ext cx="1590753" cy="1145081"/>
          </a:xfrm>
          <a:prstGeom prst="rect">
            <a:avLst/>
          </a:prstGeom>
        </p:spPr>
      </p:pic>
      <p:sp>
        <p:nvSpPr>
          <p:cNvPr id="36" name="Arrow: Chevron 35">
            <a:extLst>
              <a:ext uri="{FF2B5EF4-FFF2-40B4-BE49-F238E27FC236}">
                <a16:creationId xmlns:a16="http://schemas.microsoft.com/office/drawing/2014/main" id="{03969CD1-952B-921A-6EA9-CBB48498D8C0}"/>
              </a:ext>
            </a:extLst>
          </p:cNvPr>
          <p:cNvSpPr/>
          <p:nvPr/>
        </p:nvSpPr>
        <p:spPr>
          <a:xfrm>
            <a:off x="8543910" y="4452566"/>
            <a:ext cx="2050691" cy="899935"/>
          </a:xfrm>
          <a:prstGeom prst="chevr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EE13728-7CD7-5130-3F4C-9E13213857A9}"/>
              </a:ext>
            </a:extLst>
          </p:cNvPr>
          <p:cNvGrpSpPr/>
          <p:nvPr/>
        </p:nvGrpSpPr>
        <p:grpSpPr>
          <a:xfrm>
            <a:off x="9080040" y="5969480"/>
            <a:ext cx="1654594" cy="574523"/>
            <a:chOff x="7314830" y="5112567"/>
            <a:chExt cx="1312835" cy="59961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7B964D8-78BA-FDD8-B021-483C42824503}"/>
                </a:ext>
              </a:extLst>
            </p:cNvPr>
            <p:cNvSpPr txBox="1"/>
            <p:nvPr/>
          </p:nvSpPr>
          <p:spPr>
            <a:xfrm>
              <a:off x="7314830" y="5358840"/>
              <a:ext cx="1312835" cy="353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Early 2025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5FC7733-4ADA-4109-E592-5FB5534601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9158" y="5112567"/>
              <a:ext cx="0" cy="2778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09A78E2-E4C1-67C1-3801-BF0F8FC4D9D8}"/>
              </a:ext>
            </a:extLst>
          </p:cNvPr>
          <p:cNvSpPr txBox="1"/>
          <p:nvPr/>
        </p:nvSpPr>
        <p:spPr>
          <a:xfrm>
            <a:off x="8986217" y="4581392"/>
            <a:ext cx="1302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ePIC pre-TDR (CD-2)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96B5F10-C41F-5D55-2A29-40FBA0520702}"/>
              </a:ext>
            </a:extLst>
          </p:cNvPr>
          <p:cNvCxnSpPr/>
          <p:nvPr/>
        </p:nvCxnSpPr>
        <p:spPr>
          <a:xfrm>
            <a:off x="7362690" y="4902533"/>
            <a:ext cx="10558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1590F91-88E0-A1ED-45B1-B7C94ADA6102}"/>
              </a:ext>
            </a:extLst>
          </p:cNvPr>
          <p:cNvCxnSpPr>
            <a:stCxn id="32" idx="0"/>
          </p:cNvCxnSpPr>
          <p:nvPr/>
        </p:nvCxnSpPr>
        <p:spPr>
          <a:xfrm flipV="1">
            <a:off x="6897947" y="5284814"/>
            <a:ext cx="10696" cy="923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5234700A-AE5E-14FD-A27B-52CAF9CED161}"/>
              </a:ext>
            </a:extLst>
          </p:cNvPr>
          <p:cNvSpPr/>
          <p:nvPr/>
        </p:nvSpPr>
        <p:spPr>
          <a:xfrm>
            <a:off x="5193339" y="4455760"/>
            <a:ext cx="1655887" cy="92750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0D39A-C972-F80D-7446-BCBC55EDE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01E01-49F3-4E86-BF3F-DB7A49E9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FD1699-4B3E-9E19-DECE-E25B966A8CF7}"/>
              </a:ext>
            </a:extLst>
          </p:cNvPr>
          <p:cNvSpPr txBox="1"/>
          <p:nvPr/>
        </p:nvSpPr>
        <p:spPr>
          <a:xfrm>
            <a:off x="6767051" y="1247965"/>
            <a:ext cx="368709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Version 0.1 In Review</a:t>
            </a:r>
          </a:p>
          <a:p>
            <a:r>
              <a:rPr lang="en-US" dirty="0"/>
              <a:t>Version 1.0 for CD-3B review (Dec 1</a:t>
            </a:r>
            <a:r>
              <a:rPr lang="en-US" baseline="30000" dirty="0"/>
              <a:t>st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21731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9EB9ED8-E1CA-CD72-4B2F-7DE39424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34238"/>
            <a:ext cx="1894108" cy="13634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176C1-CB0D-2D06-BCE4-3999B982F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095" y="1200150"/>
            <a:ext cx="11249810" cy="5292725"/>
          </a:xfrm>
        </p:spPr>
        <p:txBody>
          <a:bodyPr>
            <a:normAutofit/>
          </a:bodyPr>
          <a:lstStyle/>
          <a:p>
            <a:r>
              <a:rPr lang="en-US" dirty="0"/>
              <a:t>The EIC Science program will offer fundamental, new insights into QCD and the dynamical generation of hadron structure</a:t>
            </a:r>
          </a:p>
          <a:p>
            <a:endParaRPr lang="en-US" dirty="0"/>
          </a:p>
          <a:p>
            <a:r>
              <a:rPr lang="en-US" dirty="0"/>
              <a:t>The ePIC detector technical design is progressing to address the full range of EIC science: </a:t>
            </a:r>
          </a:p>
          <a:p>
            <a:pPr lvl="1"/>
            <a:r>
              <a:rPr lang="en-US" dirty="0"/>
              <a:t>Detector R&amp;D efforts transitioning to PED and integration</a:t>
            </a:r>
          </a:p>
          <a:p>
            <a:pPr lvl="1"/>
            <a:r>
              <a:rPr lang="en-US" dirty="0"/>
              <a:t>EIC-France is making vital contributions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ePIC Collaboration is strong, active and growing!</a:t>
            </a:r>
          </a:p>
          <a:p>
            <a:pPr lvl="1"/>
            <a:r>
              <a:rPr lang="en-US" dirty="0"/>
              <a:t>New member institutions bring new strengths</a:t>
            </a:r>
          </a:p>
          <a:p>
            <a:pPr lvl="1"/>
            <a:r>
              <a:rPr lang="en-US" dirty="0"/>
              <a:t>International participation is key to the success of ePIC!</a:t>
            </a:r>
          </a:p>
          <a:p>
            <a:pPr lvl="2"/>
            <a:r>
              <a:rPr lang="en-US" dirty="0"/>
              <a:t>International collaborators play key roles in collaboration leadership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0D8884-F5DD-D65C-4834-A85BD236B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Summary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B50A5E6-0FFB-4E41-B30E-50FF017D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DB5E36F-C8BC-4320-BAB9-A9ACDD728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3A8B265-690C-4DEB-A4CA-413A081BB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43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35FE5CE-15BE-8B4A-54CC-D52C7DCC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7" y="2112150"/>
            <a:ext cx="9053345" cy="26337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834EC1-4807-4D74-AA42-27A547CB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5CB65F-FD6C-418E-A2AC-243EFFC70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BEDE5-0174-475F-A340-851F88F1D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06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80FF-8559-07BE-9E4B-F52B57D2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ePIC Resources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6AA10-4DDA-80D2-7247-44004DAC3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EB6EB9-D306-E817-1A32-A2FC3A44F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1542820"/>
            <a:ext cx="10515600" cy="47361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 Website - </a:t>
            </a:r>
            <a:r>
              <a:rPr lang="en-US" dirty="0">
                <a:hlinkClick r:id="rId2"/>
              </a:rPr>
              <a:t>https://www.bnl.gov/eic/epic.php</a:t>
            </a:r>
            <a:endParaRPr lang="en-US" dirty="0"/>
          </a:p>
          <a:p>
            <a:r>
              <a:rPr lang="en-US" dirty="0"/>
              <a:t>Mailing Lists – </a:t>
            </a:r>
            <a:r>
              <a:rPr lang="en-US" dirty="0">
                <a:hlinkClick r:id="rId3"/>
              </a:rPr>
              <a:t>https://lists.bnl.gov/mailman/listinfo</a:t>
            </a:r>
            <a:endParaRPr lang="en-US" dirty="0"/>
          </a:p>
          <a:p>
            <a:r>
              <a:rPr lang="en-US" dirty="0"/>
              <a:t>Indico Agenda - </a:t>
            </a:r>
            <a:r>
              <a:rPr lang="en-US" dirty="0">
                <a:hlinkClick r:id="rId4"/>
              </a:rPr>
              <a:t>https://indico.bnl.gov/category/402/</a:t>
            </a:r>
            <a:endParaRPr lang="en-US" dirty="0"/>
          </a:p>
          <a:p>
            <a:pPr lvl="1"/>
            <a:r>
              <a:rPr lang="en-US" dirty="0"/>
              <a:t>ePIC Software and Computing: </a:t>
            </a:r>
            <a:r>
              <a:rPr lang="en-US" dirty="0">
                <a:hlinkClick r:id="rId5"/>
              </a:rPr>
              <a:t>https://indico.bnl.gov/category/435/</a:t>
            </a:r>
            <a:endParaRPr lang="en-US" dirty="0"/>
          </a:p>
          <a:p>
            <a:r>
              <a:rPr lang="en-US" dirty="0"/>
              <a:t>Wiki - </a:t>
            </a:r>
            <a:r>
              <a:rPr lang="en-US" dirty="0">
                <a:hlinkClick r:id="rId6"/>
              </a:rPr>
              <a:t>https://wiki.bnl.gov/EPIC</a:t>
            </a:r>
            <a:endParaRPr lang="en-US" dirty="0"/>
          </a:p>
          <a:p>
            <a:r>
              <a:rPr lang="en-US" dirty="0"/>
              <a:t>ePIC Software Training: </a:t>
            </a:r>
          </a:p>
          <a:p>
            <a:pPr lvl="1"/>
            <a:r>
              <a:rPr lang="en-US" dirty="0"/>
              <a:t>Landing Page: </a:t>
            </a:r>
            <a:r>
              <a:rPr lang="en-US" dirty="0">
                <a:hlinkClick r:id="rId7"/>
              </a:rPr>
              <a:t>https://eic.github.io/documentation/landingpage.html</a:t>
            </a:r>
            <a:endParaRPr lang="en-US" sz="2800" dirty="0"/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Tutorials: 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https://eic.github.io/documentation/tutorials.html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Mattermost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 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https://</a:t>
            </a:r>
            <a:r>
              <a:rPr lang="en-US" dirty="0">
                <a:hlinkClick r:id="rId9"/>
              </a:rPr>
              <a:t>chat.epic-eic.org</a:t>
            </a:r>
            <a:endParaRPr lang="en-US" dirty="0"/>
          </a:p>
          <a:p>
            <a:pPr marL="0">
              <a:spcBef>
                <a:spcPts val="0"/>
              </a:spcBef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ePIC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Zenodo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Community: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0"/>
              </a:rPr>
              <a:t>https://zenodo.org/communities/epic</a:t>
            </a:r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77754AE-841A-0ABD-B108-FCBDDA48D8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0437" y="314334"/>
            <a:ext cx="1804597" cy="12990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FE3D9-B3F2-39F4-1B72-AF0B64A5B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E84BD-BD1C-C201-3156-A3A876146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59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E761C-9F16-6248-250D-76EAA450D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77" y="207172"/>
            <a:ext cx="10515600" cy="8540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Early Science with ePIC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FEF60-ACB7-3CCE-9788-DB760B4F9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483A9-0588-985A-1167-47D97DEC7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4C2F8-5401-44EC-2F77-42C977E7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9CBE0C8-2D28-9367-B606-A760A1512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136525"/>
            <a:ext cx="1804597" cy="129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83727F-A045-F8E3-ADFE-BC1E368A2099}"/>
              </a:ext>
            </a:extLst>
          </p:cNvPr>
          <p:cNvSpPr txBox="1"/>
          <p:nvPr/>
        </p:nvSpPr>
        <p:spPr>
          <a:xfrm>
            <a:off x="167233" y="1435539"/>
            <a:ext cx="31550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the recent EICUG/ePIC meeting, the discussion of what the staging the EIC might mean to an early science program was initiated.</a:t>
            </a:r>
          </a:p>
          <a:p>
            <a:endParaRPr lang="en-US" dirty="0"/>
          </a:p>
          <a:p>
            <a:r>
              <a:rPr lang="en-US" dirty="0"/>
              <a:t>This starting point has generated a growing discussion within the collaboration - the collaboration is motivated to define a </a:t>
            </a:r>
            <a:r>
              <a:rPr lang="en-US" i="1" dirty="0"/>
              <a:t>meaningful and impactful </a:t>
            </a:r>
            <a:r>
              <a:rPr lang="en-US" dirty="0"/>
              <a:t>early science program within the EIC. 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ePIC Early Science Workshop</a:t>
            </a:r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C6E6BC-2B0B-782B-94AA-F9CC8EE908FC}"/>
              </a:ext>
            </a:extLst>
          </p:cNvPr>
          <p:cNvSpPr txBox="1"/>
          <p:nvPr/>
        </p:nvSpPr>
        <p:spPr>
          <a:xfrm>
            <a:off x="6279881" y="1084206"/>
            <a:ext cx="5566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Elke’s talk @ </a:t>
            </a:r>
            <a:r>
              <a:rPr lang="en-US" dirty="0" err="1"/>
              <a:t>Jlab</a:t>
            </a:r>
            <a:r>
              <a:rPr lang="en-US" dirty="0"/>
              <a:t> EIC Meeting 10/4</a:t>
            </a:r>
          </a:p>
        </p:txBody>
      </p:sp>
      <p:pic>
        <p:nvPicPr>
          <p:cNvPr id="9" name="Picture 8" descr="A diagram of a science program&#10;&#10;Description automatically generated">
            <a:extLst>
              <a:ext uri="{FF2B5EF4-FFF2-40B4-BE49-F238E27FC236}">
                <a16:creationId xmlns:a16="http://schemas.microsoft.com/office/drawing/2014/main" id="{8755174C-1C74-D617-865F-52EC6B851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325" y="1506186"/>
            <a:ext cx="8735282" cy="491359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5150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4303495E-A3E5-D297-7DF7-4493C3A8F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935" y="1167821"/>
            <a:ext cx="4209806" cy="59532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CDE4C7-7C1E-A314-55B9-7FF96033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604"/>
            <a:ext cx="10515600" cy="92764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CERN Recognized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D681D-16AA-972F-7B0E-4499DCFFF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77" y="1396372"/>
            <a:ext cx="4639134" cy="5063578"/>
          </a:xfrm>
        </p:spPr>
        <p:txBody>
          <a:bodyPr>
            <a:normAutofit/>
          </a:bodyPr>
          <a:lstStyle/>
          <a:p>
            <a:r>
              <a:rPr lang="en-US" dirty="0"/>
              <a:t>Progress on Recognized Experiment status: </a:t>
            </a:r>
          </a:p>
          <a:p>
            <a:pPr lvl="1"/>
            <a:r>
              <a:rPr lang="en-US" sz="2000" dirty="0"/>
              <a:t>8/23 email from Helge Meinhard: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Draft MOU under discussion, expect to have this completed by end of 2024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BD37B-CFF5-AE44-4819-6377B2E74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67492-6F60-E5E1-D69B-D93941DBA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1A0110B-CB46-2038-AD6F-7FFCEDC9B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875" y="36164"/>
            <a:ext cx="1894108" cy="136344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AF5DE-7D5D-68B3-C581-220F82DC8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28</a:t>
            </a:fld>
            <a:endParaRPr lang="en-US"/>
          </a:p>
        </p:txBody>
      </p:sp>
      <p:pic>
        <p:nvPicPr>
          <p:cNvPr id="14" name="Picture 13" descr="A close-up of a document&#10;&#10;Description automatically generated">
            <a:extLst>
              <a:ext uri="{FF2B5EF4-FFF2-40B4-BE49-F238E27FC236}">
                <a16:creationId xmlns:a16="http://schemas.microsoft.com/office/drawing/2014/main" id="{8A6D1A49-A46E-73A6-2251-C04002AA0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686" y="1396372"/>
            <a:ext cx="4851639" cy="685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close up of a paper&#10;&#10;Description automatically generated">
            <a:extLst>
              <a:ext uri="{FF2B5EF4-FFF2-40B4-BE49-F238E27FC236}">
                <a16:creationId xmlns:a16="http://schemas.microsoft.com/office/drawing/2014/main" id="{FCF651B6-16D4-87DC-913A-F971ED7AB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886" y="3973104"/>
            <a:ext cx="4917223" cy="274837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113DE6-2DB8-E9DC-8843-CC12C7DFBDF8}"/>
              </a:ext>
            </a:extLst>
          </p:cNvPr>
          <p:cNvSpPr txBox="1"/>
          <p:nvPr/>
        </p:nvSpPr>
        <p:spPr>
          <a:xfrm>
            <a:off x="308412" y="2727832"/>
            <a:ext cx="466968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“I'm pleased to report that the administrative hurdles are out of the way,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I'll reach out to all experiments REC considered earlier this year.”</a:t>
            </a:r>
          </a:p>
        </p:txBody>
      </p:sp>
    </p:spTree>
    <p:extLst>
      <p:ext uri="{BB962C8B-B14F-4D97-AF65-F5344CB8AC3E}">
        <p14:creationId xmlns:p14="http://schemas.microsoft.com/office/powerpoint/2010/main" val="2106613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6571BE1-3F61-269F-FED7-4FB6ACC04A80}"/>
              </a:ext>
            </a:extLst>
          </p:cNvPr>
          <p:cNvGrpSpPr/>
          <p:nvPr/>
        </p:nvGrpSpPr>
        <p:grpSpPr>
          <a:xfrm>
            <a:off x="462456" y="1293233"/>
            <a:ext cx="4722920" cy="2995491"/>
            <a:chOff x="462456" y="1293233"/>
            <a:chExt cx="4722920" cy="29954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DD0144B-1BE5-6F7E-026A-BB4BCBCE4F7F}"/>
                </a:ext>
              </a:extLst>
            </p:cNvPr>
            <p:cNvSpPr/>
            <p:nvPr/>
          </p:nvSpPr>
          <p:spPr>
            <a:xfrm>
              <a:off x="462456" y="1293233"/>
              <a:ext cx="4722920" cy="1065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Collaboration Council</a:t>
              </a:r>
            </a:p>
            <a:p>
              <a:pPr algn="ctr"/>
              <a:r>
                <a:rPr lang="en-US" dirty="0"/>
                <a:t>Institutional Representatives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C11A62-C702-FC3B-D41D-936178E40DF6}"/>
                </a:ext>
              </a:extLst>
            </p:cNvPr>
            <p:cNvSpPr/>
            <p:nvPr/>
          </p:nvSpPr>
          <p:spPr>
            <a:xfrm>
              <a:off x="3112130" y="2768268"/>
              <a:ext cx="2073246" cy="414669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Ad-Hoc Committees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F712B4-FCCB-F228-2202-43ED5C16E962}"/>
                </a:ext>
              </a:extLst>
            </p:cNvPr>
            <p:cNvSpPr/>
            <p:nvPr/>
          </p:nvSpPr>
          <p:spPr>
            <a:xfrm>
              <a:off x="462456" y="2768268"/>
              <a:ext cx="2320065" cy="152045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Standing Committees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DE&amp;I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Conferences and Talks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Membership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Elections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Publications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701D6CA-C57D-06E6-D3D2-A5DC91C92E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2614" y="2358553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E62D57E-D372-5966-E075-A3EDB83B6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7116" y="2358553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FBD00E-1DAD-572E-A243-D68BDA8F5E56}"/>
              </a:ext>
            </a:extLst>
          </p:cNvPr>
          <p:cNvGrpSpPr/>
          <p:nvPr/>
        </p:nvGrpSpPr>
        <p:grpSpPr>
          <a:xfrm>
            <a:off x="4802708" y="451461"/>
            <a:ext cx="4534371" cy="2000548"/>
            <a:chOff x="4802708" y="451461"/>
            <a:chExt cx="4534371" cy="20005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283936-38D1-5E3D-A9C4-3378D26CAB89}"/>
                </a:ext>
              </a:extLst>
            </p:cNvPr>
            <p:cNvSpPr txBox="1"/>
            <p:nvPr/>
          </p:nvSpPr>
          <p:spPr>
            <a:xfrm>
              <a:off x="4802708" y="451461"/>
              <a:ext cx="4333264" cy="2000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DE&amp;I Committee: </a:t>
              </a:r>
            </a:p>
            <a:p>
              <a:r>
                <a:rPr lang="en-US" sz="1600" dirty="0"/>
                <a:t>Chair: Megan Connors (GSU)</a:t>
              </a:r>
            </a:p>
            <a:p>
              <a:r>
                <a:rPr lang="en-US" sz="1600" dirty="0"/>
                <a:t>Vice-Chair: Christine </a:t>
              </a:r>
              <a:r>
                <a:rPr lang="en-US" sz="1600" dirty="0" err="1"/>
                <a:t>Nattrass</a:t>
              </a:r>
              <a:r>
                <a:rPr lang="en-US" sz="1600" dirty="0"/>
                <a:t> (UTK)</a:t>
              </a:r>
            </a:p>
            <a:p>
              <a:r>
                <a:rPr lang="en-US" sz="1400" dirty="0"/>
                <a:t>Francesco </a:t>
              </a:r>
              <a:r>
                <a:rPr lang="en-US" sz="1400" dirty="0" err="1"/>
                <a:t>Bossù</a:t>
              </a:r>
              <a:r>
                <a:rPr lang="en-US" sz="1400" dirty="0"/>
                <a:t> (CEA-</a:t>
              </a:r>
              <a:r>
                <a:rPr lang="en-US" sz="1400" dirty="0" err="1"/>
                <a:t>Saclay</a:t>
              </a:r>
              <a:r>
                <a:rPr lang="en-US" sz="1400" dirty="0"/>
                <a:t>), Wouter Deconinck (University of Manitoba), </a:t>
              </a:r>
              <a:r>
                <a:rPr lang="en-US" sz="1400" dirty="0" err="1"/>
                <a:t>Narbe</a:t>
              </a:r>
              <a:r>
                <a:rPr lang="en-US" sz="1400" dirty="0"/>
                <a:t> </a:t>
              </a:r>
              <a:r>
                <a:rPr lang="en-US" sz="1400" dirty="0" err="1"/>
                <a:t>Kalantarians</a:t>
              </a:r>
              <a:r>
                <a:rPr lang="en-US" sz="1400" dirty="0"/>
                <a:t> (Virginia Union University) , Iris Ponce Pinto (Yale University) , Maya Shimomura (Nara Women’s University) , Allison Zec (University of New Hampshire)</a:t>
              </a:r>
            </a:p>
          </p:txBody>
        </p:sp>
        <p:pic>
          <p:nvPicPr>
            <p:cNvPr id="30" name="Picture 20" descr="Flags, Symbols &amp; Currency of Canada - World Atlas">
              <a:extLst>
                <a:ext uri="{FF2B5EF4-FFF2-40B4-BE49-F238E27FC236}">
                  <a16:creationId xmlns:a16="http://schemas.microsoft.com/office/drawing/2014/main" id="{A3825491-5C8F-659A-00C4-4967E466C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890" y="1363383"/>
              <a:ext cx="399189" cy="2399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6">
              <a:extLst>
                <a:ext uri="{FF2B5EF4-FFF2-40B4-BE49-F238E27FC236}">
                  <a16:creationId xmlns:a16="http://schemas.microsoft.com/office/drawing/2014/main" id="{1EAFD271-A5C2-50BD-48DA-0555387B81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4267" y="1043109"/>
              <a:ext cx="383410" cy="2554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Flag of Japan - Wikipedia">
              <a:extLst>
                <a:ext uri="{FF2B5EF4-FFF2-40B4-BE49-F238E27FC236}">
                  <a16:creationId xmlns:a16="http://schemas.microsoft.com/office/drawing/2014/main" id="{08C01FFD-4314-9DE1-32FE-00CD7E0F33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890" y="1689656"/>
              <a:ext cx="399189" cy="2661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C8B879-0E49-3A6B-DDFE-FB37046A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599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ePIC Committees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F3449-46DD-2D87-DA72-28589CBF3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82DD97-FC0D-E728-BED7-49E1291C2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C92D4-2C45-2823-A3FF-4B247E2C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29</a:t>
            </a:fld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99AB53-7A97-8BE0-E3EE-7B37B01F1A0B}"/>
              </a:ext>
            </a:extLst>
          </p:cNvPr>
          <p:cNvGrpSpPr/>
          <p:nvPr/>
        </p:nvGrpSpPr>
        <p:grpSpPr>
          <a:xfrm>
            <a:off x="5313091" y="1771675"/>
            <a:ext cx="4936750" cy="1563686"/>
            <a:chOff x="5881912" y="1003023"/>
            <a:chExt cx="4936750" cy="15636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88510A-9933-7828-1DB2-8CBE1AED6BBA}"/>
                </a:ext>
              </a:extLst>
            </p:cNvPr>
            <p:cNvSpPr txBox="1"/>
            <p:nvPr/>
          </p:nvSpPr>
          <p:spPr>
            <a:xfrm>
              <a:off x="5881912" y="1003023"/>
              <a:ext cx="4786888" cy="15081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Conferences and Talks: </a:t>
              </a:r>
            </a:p>
            <a:p>
              <a:r>
                <a:rPr lang="en-US" sz="1600" dirty="0"/>
                <a:t>Chair: Maria Zurek (ANL)</a:t>
              </a:r>
            </a:p>
            <a:p>
              <a:r>
                <a:rPr lang="en-US" sz="1600" dirty="0"/>
                <a:t>Vice-Chair: Brian Page (BNL)</a:t>
              </a:r>
            </a:p>
            <a:p>
              <a:r>
                <a:rPr lang="en-US" sz="1400" dirty="0"/>
                <a:t>Barbara Jacak (Berkeley), Daniel Brandenburg (OSU), Dmitry </a:t>
              </a:r>
              <a:r>
                <a:rPr lang="en-US" sz="1400" dirty="0" err="1"/>
                <a:t>Kalinkin</a:t>
              </a:r>
              <a:r>
                <a:rPr lang="en-US" sz="1400" dirty="0"/>
                <a:t> (Kentucky), Nick </a:t>
              </a:r>
              <a:r>
                <a:rPr lang="en-US" sz="1400" dirty="0" err="1"/>
                <a:t>Zachariou</a:t>
              </a:r>
              <a:r>
                <a:rPr lang="en-US" sz="1400" dirty="0"/>
                <a:t> (York), Xuan Li (LANL), Nicola Rubini (Bologna), Wouter Deconinck (Manitoba)</a:t>
              </a:r>
            </a:p>
          </p:txBody>
        </p:sp>
        <p:pic>
          <p:nvPicPr>
            <p:cNvPr id="21" name="Picture 10" descr="Flag of the United Kingdom - Wikipedia">
              <a:extLst>
                <a:ext uri="{FF2B5EF4-FFF2-40B4-BE49-F238E27FC236}">
                  <a16:creationId xmlns:a16="http://schemas.microsoft.com/office/drawing/2014/main" id="{E373D4F2-B2DD-E197-27F7-6903EA5C1B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95" y="1676318"/>
              <a:ext cx="365195" cy="2358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Flag of Italy - Wikipedia">
              <a:extLst>
                <a:ext uri="{FF2B5EF4-FFF2-40B4-BE49-F238E27FC236}">
                  <a16:creationId xmlns:a16="http://schemas.microsoft.com/office/drawing/2014/main" id="{82A57529-E1F3-A4A5-05B2-699C6A82EC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95" y="2298523"/>
              <a:ext cx="401367" cy="2681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0" descr="Flags, Symbols &amp; Currency of Canada - World Atlas">
              <a:extLst>
                <a:ext uri="{FF2B5EF4-FFF2-40B4-BE49-F238E27FC236}">
                  <a16:creationId xmlns:a16="http://schemas.microsoft.com/office/drawing/2014/main" id="{B1CE9D2A-4D51-DC3D-0C5B-8825FC3D1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95" y="1990192"/>
              <a:ext cx="399189" cy="2399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FD8926B-6738-2957-87D5-0B3B66F4DF77}"/>
              </a:ext>
            </a:extLst>
          </p:cNvPr>
          <p:cNvSpPr txBox="1"/>
          <p:nvPr/>
        </p:nvSpPr>
        <p:spPr>
          <a:xfrm>
            <a:off x="1680867" y="4909150"/>
            <a:ext cx="4145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ePIC Standing Committees now formed and at work.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1045900-80EA-826A-3B13-E78E77674D9B}"/>
              </a:ext>
            </a:extLst>
          </p:cNvPr>
          <p:cNvGrpSpPr/>
          <p:nvPr/>
        </p:nvGrpSpPr>
        <p:grpSpPr>
          <a:xfrm>
            <a:off x="5811298" y="2654797"/>
            <a:ext cx="4826103" cy="1508105"/>
            <a:chOff x="256626" y="5768983"/>
            <a:chExt cx="4826103" cy="150810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638174-18E3-85AF-859A-9DD332F77E4A}"/>
                </a:ext>
              </a:extLst>
            </p:cNvPr>
            <p:cNvSpPr txBox="1"/>
            <p:nvPr/>
          </p:nvSpPr>
          <p:spPr>
            <a:xfrm>
              <a:off x="256626" y="5768983"/>
              <a:ext cx="4588346" cy="15081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Membership Committee: </a:t>
              </a:r>
            </a:p>
            <a:p>
              <a:r>
                <a:rPr lang="en-US" sz="1600" dirty="0"/>
                <a:t>Chair: Peter Steinberg (BNL)</a:t>
              </a:r>
            </a:p>
            <a:p>
              <a:r>
                <a:rPr lang="en-US" sz="1600" dirty="0"/>
                <a:t>Vice-Chair: Pietro </a:t>
              </a:r>
              <a:r>
                <a:rPr lang="en-US" sz="1600" dirty="0" err="1"/>
                <a:t>Anontioli</a:t>
              </a:r>
              <a:r>
                <a:rPr lang="en-US" sz="1600" dirty="0"/>
                <a:t> (INFN-Bologna)</a:t>
              </a:r>
            </a:p>
            <a:p>
              <a:r>
                <a:rPr lang="en-US" sz="1400" dirty="0"/>
                <a:t>Friederike Bock (ORNL), Helen Caines (Yale), Doug </a:t>
              </a:r>
              <a:r>
                <a:rPr lang="en-US" sz="1400" dirty="0" err="1"/>
                <a:t>Higinbotham</a:t>
              </a:r>
              <a:r>
                <a:rPr lang="en-US" sz="1400" dirty="0"/>
                <a:t> (</a:t>
              </a:r>
              <a:r>
                <a:rPr lang="en-US" sz="1400" dirty="0" err="1"/>
                <a:t>JLab</a:t>
              </a:r>
              <a:r>
                <a:rPr lang="en-US" sz="1400" dirty="0"/>
                <a:t>), </a:t>
              </a:r>
              <a:r>
                <a:rPr lang="en-US" sz="1400" dirty="0" err="1"/>
                <a:t>Bedhangas</a:t>
              </a:r>
              <a:r>
                <a:rPr lang="en-US" sz="1400" dirty="0"/>
                <a:t> </a:t>
              </a:r>
              <a:r>
                <a:rPr lang="en-US" sz="1400" dirty="0" err="1"/>
                <a:t>Moharty</a:t>
              </a:r>
              <a:r>
                <a:rPr lang="en-US" sz="1400" dirty="0"/>
                <a:t> (NISER), Silvia </a:t>
              </a:r>
              <a:r>
                <a:rPr lang="en-US" sz="1400" dirty="0" err="1"/>
                <a:t>Niccolai</a:t>
              </a:r>
              <a:r>
                <a:rPr lang="en-US" sz="1400" dirty="0"/>
                <a:t> (IJCLAB), </a:t>
              </a:r>
              <a:r>
                <a:rPr lang="en-US" sz="1400" dirty="0" err="1"/>
                <a:t>Marzia</a:t>
              </a:r>
              <a:r>
                <a:rPr lang="en-US" sz="1400" dirty="0"/>
                <a:t> Rosati (ISU)</a:t>
              </a:r>
            </a:p>
          </p:txBody>
        </p:sp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910FA58D-81A8-8C6E-84FF-76D2C4C6D4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6417" y="6890393"/>
              <a:ext cx="367508" cy="2554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10480F5-4018-8608-A71A-D2726CD43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616" y="6547759"/>
              <a:ext cx="405113" cy="281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Flag of Italy - Wikipedia">
              <a:extLst>
                <a:ext uri="{FF2B5EF4-FFF2-40B4-BE49-F238E27FC236}">
                  <a16:creationId xmlns:a16="http://schemas.microsoft.com/office/drawing/2014/main" id="{A768EC34-9D28-DE77-BF59-5352C7A7E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984" y="6232084"/>
              <a:ext cx="381401" cy="2548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8F2669-9519-4CC0-52E1-D6A4231A3FC0}"/>
              </a:ext>
            </a:extLst>
          </p:cNvPr>
          <p:cNvGrpSpPr/>
          <p:nvPr/>
        </p:nvGrpSpPr>
        <p:grpSpPr>
          <a:xfrm>
            <a:off x="6411675" y="3746465"/>
            <a:ext cx="3960930" cy="1323439"/>
            <a:chOff x="6692527" y="3747811"/>
            <a:chExt cx="3960930" cy="13234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37EC9C-D3F0-B79B-DAAD-E31732000489}"/>
                </a:ext>
              </a:extLst>
            </p:cNvPr>
            <p:cNvSpPr txBox="1"/>
            <p:nvPr/>
          </p:nvSpPr>
          <p:spPr>
            <a:xfrm>
              <a:off x="6692527" y="3747811"/>
              <a:ext cx="3812375" cy="1323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Elections Committee: </a:t>
              </a:r>
            </a:p>
            <a:p>
              <a:r>
                <a:rPr lang="en-US" sz="1600" dirty="0"/>
                <a:t>Chair: Helen Caines (Yale)</a:t>
              </a:r>
            </a:p>
            <a:p>
              <a:r>
                <a:rPr lang="en-US" sz="1600" dirty="0"/>
                <a:t>Vice-Chair: Ken </a:t>
              </a:r>
              <a:r>
                <a:rPr lang="en-US" sz="1600" dirty="0" err="1"/>
                <a:t>Barish</a:t>
              </a:r>
              <a:r>
                <a:rPr lang="en-US" sz="1600" dirty="0"/>
                <a:t> (UCR)</a:t>
              </a:r>
            </a:p>
            <a:p>
              <a:r>
                <a:rPr lang="en-US" sz="1600" dirty="0"/>
                <a:t>Past-Chair: John Arrington (LBNL)</a:t>
              </a:r>
            </a:p>
            <a:p>
              <a:r>
                <a:rPr lang="en-US" sz="1400" dirty="0"/>
                <a:t>Maria </a:t>
              </a:r>
              <a:r>
                <a:rPr lang="en-US" sz="1400" dirty="0" err="1"/>
                <a:t>Stefaniak</a:t>
              </a:r>
              <a:r>
                <a:rPr lang="en-US" sz="1400" dirty="0"/>
                <a:t> (OSU), Domenico Elia (INFN)</a:t>
              </a:r>
            </a:p>
          </p:txBody>
        </p:sp>
        <p:pic>
          <p:nvPicPr>
            <p:cNvPr id="35" name="Picture 34" descr="Flag of Italy - Wikipedia">
              <a:extLst>
                <a:ext uri="{FF2B5EF4-FFF2-40B4-BE49-F238E27FC236}">
                  <a16:creationId xmlns:a16="http://schemas.microsoft.com/office/drawing/2014/main" id="{F9CE648F-4A2B-D895-92D4-C1F2C9DFA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9972" y="4728076"/>
              <a:ext cx="403485" cy="2696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785847-769F-ADA2-7BC9-E134AA0ED5C0}"/>
              </a:ext>
            </a:extLst>
          </p:cNvPr>
          <p:cNvGrpSpPr/>
          <p:nvPr/>
        </p:nvGrpSpPr>
        <p:grpSpPr>
          <a:xfrm>
            <a:off x="7016043" y="4381530"/>
            <a:ext cx="4718391" cy="2000548"/>
            <a:chOff x="6071892" y="2915559"/>
            <a:chExt cx="4718391" cy="200054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874601-C283-AFCC-1790-BAED15EF1CEB}"/>
                </a:ext>
              </a:extLst>
            </p:cNvPr>
            <p:cNvSpPr txBox="1"/>
            <p:nvPr/>
          </p:nvSpPr>
          <p:spPr>
            <a:xfrm>
              <a:off x="6071892" y="2915559"/>
              <a:ext cx="4540468" cy="2000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Publications Committee: </a:t>
              </a:r>
            </a:p>
            <a:p>
              <a:r>
                <a:rPr lang="en-US" sz="1600" dirty="0"/>
                <a:t>Chair: Rene </a:t>
              </a:r>
              <a:r>
                <a:rPr lang="en-US" sz="1600" dirty="0" err="1"/>
                <a:t>Bellwied</a:t>
              </a:r>
              <a:r>
                <a:rPr lang="en-US" sz="1600" dirty="0"/>
                <a:t> (U. Houston)</a:t>
              </a:r>
            </a:p>
            <a:p>
              <a:r>
                <a:rPr lang="en-US" sz="1600" dirty="0"/>
                <a:t>Vice –Chair: Annalisa </a:t>
              </a:r>
              <a:r>
                <a:rPr lang="en-US" sz="1600" dirty="0" err="1"/>
                <a:t>Mastroserio</a:t>
              </a:r>
              <a:r>
                <a:rPr lang="en-US" sz="1600" dirty="0"/>
                <a:t> (INFN Bari)</a:t>
              </a:r>
            </a:p>
            <a:p>
              <a:r>
                <a:rPr lang="en-US" sz="1400" dirty="0"/>
                <a:t>Lokesh Kumar (Panjab U.), Michela </a:t>
              </a:r>
              <a:r>
                <a:rPr lang="en-US" sz="1400" dirty="0" err="1"/>
                <a:t>Chiosso</a:t>
              </a:r>
              <a:r>
                <a:rPr lang="en-US" sz="1400" dirty="0"/>
                <a:t> (Torino), </a:t>
              </a:r>
              <a:r>
                <a:rPr lang="en-US" sz="1400" dirty="0" err="1"/>
                <a:t>Prithwish</a:t>
              </a:r>
              <a:r>
                <a:rPr lang="en-US" sz="1400" dirty="0"/>
                <a:t> </a:t>
              </a:r>
              <a:r>
                <a:rPr lang="en-US" sz="1400" dirty="0" err="1"/>
                <a:t>Tribedy</a:t>
              </a:r>
              <a:r>
                <a:rPr lang="en-US" sz="1400" dirty="0"/>
                <a:t> (BNL), Markus Diefenthaler (</a:t>
              </a:r>
              <a:r>
                <a:rPr lang="en-US" sz="1400" dirty="0" err="1"/>
                <a:t>JLab</a:t>
              </a:r>
              <a:r>
                <a:rPr lang="en-US" sz="1400" dirty="0"/>
                <a:t>), </a:t>
              </a:r>
              <a:r>
                <a:rPr lang="en-US" sz="1400" dirty="0" err="1"/>
                <a:t>Sevil</a:t>
              </a:r>
              <a:r>
                <a:rPr lang="en-US" sz="1400" dirty="0"/>
                <a:t> </a:t>
              </a:r>
              <a:r>
                <a:rPr lang="en-US" sz="1400" dirty="0" err="1"/>
                <a:t>Salur</a:t>
              </a:r>
              <a:r>
                <a:rPr lang="en-US" sz="1400" dirty="0"/>
                <a:t> (Rutgers),</a:t>
              </a:r>
            </a:p>
            <a:p>
              <a:r>
                <a:rPr lang="en-US" sz="1400" dirty="0"/>
                <a:t>ex-officio w. Conferences and Talks Committee: </a:t>
              </a:r>
              <a:br>
                <a:rPr lang="en-US" sz="1400" dirty="0"/>
              </a:br>
              <a:r>
                <a:rPr lang="en-US" sz="1400" dirty="0"/>
                <a:t>Daniel Brandenburg (OSU)</a:t>
              </a:r>
            </a:p>
          </p:txBody>
        </p:sp>
        <p:pic>
          <p:nvPicPr>
            <p:cNvPr id="23" name="Picture 22" descr="Flag of Italy - Wikipedia">
              <a:extLst>
                <a:ext uri="{FF2B5EF4-FFF2-40B4-BE49-F238E27FC236}">
                  <a16:creationId xmlns:a16="http://schemas.microsoft.com/office/drawing/2014/main" id="{D820587E-84A9-91F4-373D-109C2A73C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5454" y="4245723"/>
              <a:ext cx="329207" cy="2199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6" descr="Flag of Italy - Wikipedia">
              <a:extLst>
                <a:ext uri="{FF2B5EF4-FFF2-40B4-BE49-F238E27FC236}">
                  <a16:creationId xmlns:a16="http://schemas.microsoft.com/office/drawing/2014/main" id="{91A7ABB7-9483-7B10-186F-1741EB9CA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7756" y="4316360"/>
              <a:ext cx="329207" cy="2199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48AFEA63-88AA-A1F6-8B35-716D761A8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7640" y="4585120"/>
              <a:ext cx="422643" cy="281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330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7F166-494A-EF91-C756-5C675E2FE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CC65E-3B92-6F77-CE4A-188A1ACC1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3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7AA526-EF95-B7CA-BACA-D864A064F83A}"/>
              </a:ext>
            </a:extLst>
          </p:cNvPr>
          <p:cNvSpPr/>
          <p:nvPr/>
        </p:nvSpPr>
        <p:spPr>
          <a:xfrm>
            <a:off x="544996" y="3101084"/>
            <a:ext cx="34595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9FCE5-76B6-EF85-FF6B-270386267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80"/>
          <a:stretch/>
        </p:blipFill>
        <p:spPr>
          <a:xfrm>
            <a:off x="486317" y="1406815"/>
            <a:ext cx="2536283" cy="23983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41DB5C-B7D1-CBD9-BD74-1B876695621D}"/>
              </a:ext>
            </a:extLst>
          </p:cNvPr>
          <p:cNvSpPr/>
          <p:nvPr/>
        </p:nvSpPr>
        <p:spPr>
          <a:xfrm>
            <a:off x="486317" y="3526512"/>
            <a:ext cx="398616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F8686B-4150-E7B7-B636-631C7E2B79B5}"/>
              </a:ext>
            </a:extLst>
          </p:cNvPr>
          <p:cNvSpPr/>
          <p:nvPr/>
        </p:nvSpPr>
        <p:spPr>
          <a:xfrm>
            <a:off x="345688" y="1406816"/>
            <a:ext cx="1506558" cy="264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3FC7D6-B6A4-CACB-8740-0C098DD603C7}"/>
              </a:ext>
            </a:extLst>
          </p:cNvPr>
          <p:cNvSpPr/>
          <p:nvPr/>
        </p:nvSpPr>
        <p:spPr>
          <a:xfrm>
            <a:off x="486317" y="1671562"/>
            <a:ext cx="779727" cy="264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EC3B2C-EA6E-DEC7-1BF3-59DF4531E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619" y="1288137"/>
            <a:ext cx="2476381" cy="264453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4EA7F1E-DDD0-AC30-6408-1F056F974942}"/>
              </a:ext>
            </a:extLst>
          </p:cNvPr>
          <p:cNvSpPr/>
          <p:nvPr/>
        </p:nvSpPr>
        <p:spPr>
          <a:xfrm>
            <a:off x="3458197" y="2374946"/>
            <a:ext cx="293188" cy="1055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FCCD52-4538-F3F5-096D-3314D4FA9832}"/>
              </a:ext>
            </a:extLst>
          </p:cNvPr>
          <p:cNvSpPr/>
          <p:nvPr/>
        </p:nvSpPr>
        <p:spPr>
          <a:xfrm>
            <a:off x="3523794" y="1288137"/>
            <a:ext cx="1506558" cy="383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F28489-1BD6-3AF6-B25C-A087056F2788}"/>
              </a:ext>
            </a:extLst>
          </p:cNvPr>
          <p:cNvSpPr/>
          <p:nvPr/>
        </p:nvSpPr>
        <p:spPr>
          <a:xfrm>
            <a:off x="3448901" y="1406815"/>
            <a:ext cx="1041037" cy="383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46B539-CC15-69C4-B8C4-8F6637FE253E}"/>
              </a:ext>
            </a:extLst>
          </p:cNvPr>
          <p:cNvSpPr txBox="1"/>
          <p:nvPr/>
        </p:nvSpPr>
        <p:spPr>
          <a:xfrm>
            <a:off x="162224" y="1253972"/>
            <a:ext cx="1863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 Valence Quarks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117893-AD17-FDA0-5B76-A540FBEA46C3}"/>
              </a:ext>
            </a:extLst>
          </p:cNvPr>
          <p:cNvSpPr txBox="1"/>
          <p:nvPr/>
        </p:nvSpPr>
        <p:spPr>
          <a:xfrm>
            <a:off x="2819400" y="1199720"/>
            <a:ext cx="1863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Sea Quarks and Gluons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8CA9360E-8713-9B1D-42B4-CB710FDCD13D}"/>
              </a:ext>
            </a:extLst>
          </p:cNvPr>
          <p:cNvSpPr/>
          <p:nvPr/>
        </p:nvSpPr>
        <p:spPr>
          <a:xfrm>
            <a:off x="3067901" y="2547109"/>
            <a:ext cx="683484" cy="3548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261F00-0C23-8389-B7C7-010D98C42E21}"/>
              </a:ext>
            </a:extLst>
          </p:cNvPr>
          <p:cNvSpPr txBox="1"/>
          <p:nvPr/>
        </p:nvSpPr>
        <p:spPr>
          <a:xfrm>
            <a:off x="2921507" y="3158830"/>
            <a:ext cx="110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 Energy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D0E4A2D-1DAD-E8D5-FD50-AF07DB989C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84"/>
          <a:stretch/>
        </p:blipFill>
        <p:spPr>
          <a:xfrm>
            <a:off x="345688" y="4053525"/>
            <a:ext cx="5881836" cy="23828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930E6C3-F3FE-1A7F-25E1-E7A61069E67D}"/>
              </a:ext>
            </a:extLst>
          </p:cNvPr>
          <p:cNvSpPr txBox="1"/>
          <p:nvPr/>
        </p:nvSpPr>
        <p:spPr>
          <a:xfrm>
            <a:off x="6388946" y="4916758"/>
            <a:ext cx="21101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</a:rPr>
              <a:t>Mass is driven by a complicated sum of various QCD interactions! </a:t>
            </a:r>
            <a:endParaRPr lang="en-US" dirty="0">
              <a:effectLst/>
              <a:latin typeface="ArialMT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63BAB763-2992-CF0E-D13D-67551EE81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9495" y="137863"/>
            <a:ext cx="1429770" cy="1029200"/>
          </a:xfrm>
          <a:prstGeom prst="rect">
            <a:avLst/>
          </a:prstGeom>
        </p:spPr>
      </p:pic>
      <p:pic>
        <p:nvPicPr>
          <p:cNvPr id="26" name="Picture 25" descr="A picture containing clock, room, table&#10;&#10;Description automatically generated">
            <a:extLst>
              <a:ext uri="{FF2B5EF4-FFF2-40B4-BE49-F238E27FC236}">
                <a16:creationId xmlns:a16="http://schemas.microsoft.com/office/drawing/2014/main" id="{311E0017-9F09-DBFD-AB86-7059DCA197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21" t="1652" r="18557"/>
          <a:stretch/>
        </p:blipFill>
        <p:spPr>
          <a:xfrm>
            <a:off x="6388946" y="2191693"/>
            <a:ext cx="5657708" cy="2930745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60B74BFD-79BD-661F-FCC6-E3D10A857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96" y="14434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Structure of the Proton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B5FF5FAA-D7FF-B36D-AF25-8FBAABFE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1159" name="TextBox 1158">
            <a:extLst>
              <a:ext uri="{FF2B5EF4-FFF2-40B4-BE49-F238E27FC236}">
                <a16:creationId xmlns:a16="http://schemas.microsoft.com/office/drawing/2014/main" id="{C88EAD93-7511-95D1-7594-700EE39CCB0C}"/>
              </a:ext>
            </a:extLst>
          </p:cNvPr>
          <p:cNvSpPr txBox="1"/>
          <p:nvPr/>
        </p:nvSpPr>
        <p:spPr>
          <a:xfrm>
            <a:off x="7670800" y="1490343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Only 20-30% of the proton spin comes from the valence quarks!</a:t>
            </a:r>
          </a:p>
        </p:txBody>
      </p:sp>
    </p:spTree>
    <p:extLst>
      <p:ext uri="{BB962C8B-B14F-4D97-AF65-F5344CB8AC3E}">
        <p14:creationId xmlns:p14="http://schemas.microsoft.com/office/powerpoint/2010/main" val="3616810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D9CA5-FC30-7043-6569-B985F1E84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B4C7A-09D3-3478-966D-8295EBA5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F83CF-CF22-9B91-6CF2-9B4F4A140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542A3F-CF77-369C-F7A0-13B7A32531EA}"/>
              </a:ext>
            </a:extLst>
          </p:cNvPr>
          <p:cNvSpPr/>
          <p:nvPr/>
        </p:nvSpPr>
        <p:spPr>
          <a:xfrm>
            <a:off x="2823292" y="2276982"/>
            <a:ext cx="398616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E53365-5473-16D3-C849-63A6C5B1A080}"/>
              </a:ext>
            </a:extLst>
          </p:cNvPr>
          <p:cNvSpPr/>
          <p:nvPr/>
        </p:nvSpPr>
        <p:spPr>
          <a:xfrm>
            <a:off x="6281598" y="2276983"/>
            <a:ext cx="494339" cy="475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B6DEC8-05AB-04C6-31FA-48B5A37A24E4}"/>
              </a:ext>
            </a:extLst>
          </p:cNvPr>
          <p:cNvSpPr/>
          <p:nvPr/>
        </p:nvSpPr>
        <p:spPr>
          <a:xfrm>
            <a:off x="2975692" y="2429382"/>
            <a:ext cx="398616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8DF71A-9C14-4581-D687-96FDC0F37201}"/>
              </a:ext>
            </a:extLst>
          </p:cNvPr>
          <p:cNvGrpSpPr/>
          <p:nvPr/>
        </p:nvGrpSpPr>
        <p:grpSpPr>
          <a:xfrm>
            <a:off x="2546827" y="1603544"/>
            <a:ext cx="6821881" cy="4751042"/>
            <a:chOff x="94734" y="1570438"/>
            <a:chExt cx="6821881" cy="47510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7FC8415-38D7-B8A1-3E9F-E0DF5EC55C80}"/>
                </a:ext>
              </a:extLst>
            </p:cNvPr>
            <p:cNvGrpSpPr/>
            <p:nvPr/>
          </p:nvGrpSpPr>
          <p:grpSpPr>
            <a:xfrm>
              <a:off x="94734" y="1570438"/>
              <a:ext cx="6821881" cy="4751042"/>
              <a:chOff x="94734" y="1570438"/>
              <a:chExt cx="6821881" cy="4751042"/>
            </a:xfrm>
          </p:grpSpPr>
          <p:pic>
            <p:nvPicPr>
              <p:cNvPr id="3074" name="Picture 2" descr="particle physics - Understanding the Parton Distribution Functions -  Physics Stack Exchange">
                <a:extLst>
                  <a:ext uri="{FF2B5EF4-FFF2-40B4-BE49-F238E27FC236}">
                    <a16:creationId xmlns:a16="http://schemas.microsoft.com/office/drawing/2014/main" id="{27C226D2-A719-32FE-BA60-40FE3B0948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692" y="1570438"/>
                <a:ext cx="6437923" cy="41724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3757C4-CE8A-E64A-D721-D6C9E2AA88BB}"/>
                  </a:ext>
                </a:extLst>
              </p:cNvPr>
              <p:cNvSpPr txBox="1"/>
              <p:nvPr/>
            </p:nvSpPr>
            <p:spPr>
              <a:xfrm rot="16200000">
                <a:off x="-1147885" y="3019885"/>
                <a:ext cx="28545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Parton Number Density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E1A9CC-463F-7842-A3C4-E293AE3FDCE9}"/>
                  </a:ext>
                </a:extLst>
              </p:cNvPr>
              <p:cNvSpPr txBox="1"/>
              <p:nvPr/>
            </p:nvSpPr>
            <p:spPr>
              <a:xfrm>
                <a:off x="1363759" y="5952148"/>
                <a:ext cx="49314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Fraction of Proton Momentum Carried by Parton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FEEEE42-732D-4AE4-6C16-A044FBC00E0B}"/>
                  </a:ext>
                </a:extLst>
              </p:cNvPr>
              <p:cNvSpPr/>
              <p:nvPr/>
            </p:nvSpPr>
            <p:spPr>
              <a:xfrm flipV="1">
                <a:off x="1861999" y="5433392"/>
                <a:ext cx="377109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CDABDF2-B220-989C-176A-2941A2CE1D93}"/>
                  </a:ext>
                </a:extLst>
              </p:cNvPr>
              <p:cNvSpPr/>
              <p:nvPr/>
            </p:nvSpPr>
            <p:spPr>
              <a:xfrm flipV="1">
                <a:off x="5380893" y="5484046"/>
                <a:ext cx="377109" cy="257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4EAEB38-7434-905B-4154-B9EF7E971C68}"/>
                </a:ext>
              </a:extLst>
            </p:cNvPr>
            <p:cNvSpPr/>
            <p:nvPr/>
          </p:nvSpPr>
          <p:spPr>
            <a:xfrm flipV="1">
              <a:off x="2779825" y="2302716"/>
              <a:ext cx="37710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F8277F4-D274-8680-3B50-46507349438D}"/>
                </a:ext>
              </a:extLst>
            </p:cNvPr>
            <p:cNvSpPr/>
            <p:nvPr/>
          </p:nvSpPr>
          <p:spPr>
            <a:xfrm flipV="1">
              <a:off x="6398828" y="2272775"/>
              <a:ext cx="37710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037DB0F-3C25-13CB-0FDC-963B41155E1F}"/>
              </a:ext>
            </a:extLst>
          </p:cNvPr>
          <p:cNvSpPr txBox="1"/>
          <p:nvPr/>
        </p:nvSpPr>
        <p:spPr>
          <a:xfrm>
            <a:off x="371730" y="1904058"/>
            <a:ext cx="2283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Where does this saturate?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1D6316-2B6D-7989-D656-1D03B779D2C3}"/>
              </a:ext>
            </a:extLst>
          </p:cNvPr>
          <p:cNvCxnSpPr/>
          <p:nvPr/>
        </p:nvCxnSpPr>
        <p:spPr>
          <a:xfrm>
            <a:off x="1828800" y="2429382"/>
            <a:ext cx="1193800" cy="1493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B0D828C-BD95-0ECF-6C41-7A24CF5BE60B}"/>
              </a:ext>
            </a:extLst>
          </p:cNvPr>
          <p:cNvSpPr txBox="1"/>
          <p:nvPr/>
        </p:nvSpPr>
        <p:spPr>
          <a:xfrm>
            <a:off x="9730119" y="1644161"/>
            <a:ext cx="24090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do these distributions look like for protons in a nucleus?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CC88FC0-466A-5B51-2007-6A93AC37F263}"/>
              </a:ext>
            </a:extLst>
          </p:cNvPr>
          <p:cNvCxnSpPr>
            <a:cxnSpLocks/>
          </p:cNvCxnSpPr>
          <p:nvPr/>
        </p:nvCxnSpPr>
        <p:spPr>
          <a:xfrm flipH="1">
            <a:off x="8021540" y="2340029"/>
            <a:ext cx="1733996" cy="12079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860E0F3-A4ED-34A8-2DFD-F3BF4B3457F4}"/>
              </a:ext>
            </a:extLst>
          </p:cNvPr>
          <p:cNvSpPr txBox="1"/>
          <p:nvPr/>
        </p:nvSpPr>
        <p:spPr>
          <a:xfrm>
            <a:off x="5313448" y="5592164"/>
            <a:ext cx="295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F64241-D658-A6B6-11A9-2BADE0880202}"/>
              </a:ext>
            </a:extLst>
          </p:cNvPr>
          <p:cNvSpPr txBox="1"/>
          <p:nvPr/>
        </p:nvSpPr>
        <p:spPr>
          <a:xfrm>
            <a:off x="8843929" y="5640966"/>
            <a:ext cx="295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1150629C-82D9-A287-8956-888011F38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54" y="17069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Longitudinal Momentum Structure</a:t>
            </a:r>
          </a:p>
        </p:txBody>
      </p:sp>
    </p:spTree>
    <p:extLst>
      <p:ext uri="{BB962C8B-B14F-4D97-AF65-F5344CB8AC3E}">
        <p14:creationId xmlns:p14="http://schemas.microsoft.com/office/powerpoint/2010/main" val="1493066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77F4-2B68-13FD-266F-0D8464CDC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D1CB1-EB76-B808-AFDD-64BC30D67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E1C0D-4250-08E8-2519-F8D9CC110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5EA61C-A118-9BE5-948E-500FDD5FB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8" y="2152028"/>
            <a:ext cx="4861870" cy="30678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CE6BE4-354B-48A9-6ED5-3BA4A19F05BA}"/>
              </a:ext>
            </a:extLst>
          </p:cNvPr>
          <p:cNvSpPr txBox="1"/>
          <p:nvPr/>
        </p:nvSpPr>
        <p:spPr>
          <a:xfrm>
            <a:off x="428978" y="4941159"/>
            <a:ext cx="5391654" cy="14850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3D imaging in space and momentum </a:t>
            </a:r>
          </a:p>
          <a:p>
            <a:endParaRPr lang="en-US" sz="1050" dirty="0"/>
          </a:p>
          <a:p>
            <a:r>
              <a:rPr lang="en-US" sz="2000" dirty="0"/>
              <a:t>longitudinal structure (PDF)</a:t>
            </a:r>
          </a:p>
          <a:p>
            <a:r>
              <a:rPr lang="en-US" sz="2000" dirty="0"/>
              <a:t>+ transverse  position information (GPDs)</a:t>
            </a:r>
          </a:p>
          <a:p>
            <a:r>
              <a:rPr lang="en-US" sz="2000" dirty="0"/>
              <a:t>+ transverse momentum information (TMDs)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1B234A-B74A-D9B7-2E5B-7B98AEAD11BF}"/>
              </a:ext>
            </a:extLst>
          </p:cNvPr>
          <p:cNvGrpSpPr/>
          <p:nvPr/>
        </p:nvGrpSpPr>
        <p:grpSpPr>
          <a:xfrm>
            <a:off x="7005965" y="1399463"/>
            <a:ext cx="4458905" cy="5386656"/>
            <a:chOff x="0" y="1451526"/>
            <a:chExt cx="4458905" cy="538665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A2BCF0-5721-ABBA-82E2-4F30C2EC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878948"/>
              <a:ext cx="4458904" cy="2107232"/>
            </a:xfrm>
            <a:prstGeom prst="rect">
              <a:avLst/>
            </a:prstGeom>
            <a:solidFill>
              <a:schemeClr val="accent1"/>
            </a:solidFill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C8F73A1-3299-CAC5-D16E-5F90C522A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94" t="8905" r="1899" b="1762"/>
            <a:stretch/>
          </p:blipFill>
          <p:spPr>
            <a:xfrm>
              <a:off x="109614" y="4315514"/>
              <a:ext cx="4114800" cy="2522668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B9E311-0578-4F3D-F72E-5B49BC028A13}"/>
                </a:ext>
              </a:extLst>
            </p:cNvPr>
            <p:cNvSpPr txBox="1"/>
            <p:nvPr/>
          </p:nvSpPr>
          <p:spPr>
            <a:xfrm>
              <a:off x="109614" y="3867651"/>
              <a:ext cx="385771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Unpolarized nucleon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731E61-0E13-6DD1-1896-FCE57B36CF6B}"/>
                </a:ext>
              </a:extLst>
            </p:cNvPr>
            <p:cNvSpPr txBox="1"/>
            <p:nvPr/>
          </p:nvSpPr>
          <p:spPr>
            <a:xfrm>
              <a:off x="109615" y="1451526"/>
              <a:ext cx="434929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Transversely polarized nucleon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FD4D7DA-7A77-09E5-5882-C320E9529FA4}"/>
              </a:ext>
            </a:extLst>
          </p:cNvPr>
          <p:cNvSpPr txBox="1"/>
          <p:nvPr/>
        </p:nvSpPr>
        <p:spPr>
          <a:xfrm>
            <a:off x="503566" y="1222627"/>
            <a:ext cx="5107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Wingdings" pitchFamily="2" charset="2"/>
              </a:rPr>
              <a:t>The EIC will have </a:t>
            </a:r>
            <a:r>
              <a:rPr lang="en-US" sz="2400" i="1" dirty="0">
                <a:sym typeface="Wingdings" pitchFamily="2" charset="2"/>
              </a:rPr>
              <a:t>both</a:t>
            </a:r>
            <a:r>
              <a:rPr lang="en-US" sz="2400" dirty="0">
                <a:sym typeface="Wingdings" pitchFamily="2" charset="2"/>
              </a:rPr>
              <a:t> polarized electrons and hadrons. </a:t>
            </a:r>
            <a:endParaRPr lang="en-US" sz="2400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93B24598-8224-A202-4F22-ABD009409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832" y="7188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3D Imaging in Space and Momentum</a:t>
            </a:r>
          </a:p>
        </p:txBody>
      </p:sp>
    </p:spTree>
    <p:extLst>
      <p:ext uri="{BB962C8B-B14F-4D97-AF65-F5344CB8AC3E}">
        <p14:creationId xmlns:p14="http://schemas.microsoft.com/office/powerpoint/2010/main" val="2245450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361" y="1530000"/>
            <a:ext cx="2319841" cy="162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27281" y="1479241"/>
            <a:ext cx="2473561" cy="172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1080" y="1380241"/>
            <a:ext cx="2634840" cy="1944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56280" y="1415521"/>
            <a:ext cx="2244240" cy="178883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8"/>
          <p:cNvSpPr/>
          <p:nvPr/>
        </p:nvSpPr>
        <p:spPr>
          <a:xfrm>
            <a:off x="876960" y="3222720"/>
            <a:ext cx="2634800" cy="1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Neutral Current DIS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  <a:p>
            <a:endParaRPr sz="1867">
              <a:latin typeface="Calibri"/>
              <a:ea typeface="Calibri"/>
              <a:cs typeface="Calibri"/>
              <a:sym typeface="Calibri"/>
            </a:endParaRPr>
          </a:p>
          <a:p>
            <a:pPr marL="457189" indent="-304792"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Detection of </a:t>
            </a:r>
            <a:r>
              <a:rPr lang="en-US" sz="1867">
                <a:solidFill>
                  <a:srgbClr val="0082CA"/>
                </a:solidFill>
                <a:latin typeface="Calibri"/>
                <a:ea typeface="Calibri"/>
                <a:cs typeface="Calibri"/>
                <a:sym typeface="Calibri"/>
              </a:rPr>
              <a:t>scattered electron</a:t>
            </a: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with high precision - event kinematics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38"/>
          <p:cNvSpPr/>
          <p:nvPr/>
        </p:nvSpPr>
        <p:spPr>
          <a:xfrm>
            <a:off x="3398400" y="3222720"/>
            <a:ext cx="2634800" cy="1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Charged Current DIS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  <a:p>
            <a:endParaRPr sz="1867">
              <a:latin typeface="Calibri"/>
              <a:ea typeface="Calibri"/>
              <a:cs typeface="Calibri"/>
              <a:sym typeface="Calibri"/>
            </a:endParaRPr>
          </a:p>
          <a:p>
            <a:pPr marL="457189" indent="-304792"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Event kinematics from the </a:t>
            </a:r>
            <a:r>
              <a:rPr lang="en-US" sz="1867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final state particles</a:t>
            </a: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(Jacquet-Blondel method)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38"/>
          <p:cNvSpPr/>
          <p:nvPr/>
        </p:nvSpPr>
        <p:spPr>
          <a:xfrm>
            <a:off x="5869080" y="3222720"/>
            <a:ext cx="2765200" cy="1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Semi-Inclusive DIS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  <a:p>
            <a:endParaRPr sz="1867">
              <a:latin typeface="Calibri"/>
              <a:ea typeface="Calibri"/>
              <a:cs typeface="Calibri"/>
              <a:sym typeface="Calibri"/>
            </a:endParaRPr>
          </a:p>
          <a:p>
            <a:pPr marL="457189" indent="-304792"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Precise detection of </a:t>
            </a:r>
            <a:r>
              <a:rPr lang="en-US" sz="1867">
                <a:solidFill>
                  <a:srgbClr val="0082CA"/>
                </a:solidFill>
                <a:latin typeface="Calibri"/>
                <a:ea typeface="Calibri"/>
                <a:cs typeface="Calibri"/>
                <a:sym typeface="Calibri"/>
              </a:rPr>
              <a:t>scattered electron</a:t>
            </a: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coincidence with at </a:t>
            </a:r>
            <a:r>
              <a:rPr lang="en-US" sz="1867">
                <a:solidFill>
                  <a:srgbClr val="3465A4"/>
                </a:solidFill>
                <a:latin typeface="Calibri"/>
                <a:ea typeface="Calibri"/>
                <a:cs typeface="Calibri"/>
                <a:sym typeface="Calibri"/>
              </a:rPr>
              <a:t>least 1 hadron</a:t>
            </a: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8"/>
          <p:cNvSpPr/>
          <p:nvPr/>
        </p:nvSpPr>
        <p:spPr>
          <a:xfrm>
            <a:off x="8672040" y="3204720"/>
            <a:ext cx="2847200" cy="1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Deep Exclusive Processes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  <a:p>
            <a:endParaRPr sz="1867">
              <a:latin typeface="Calibri"/>
              <a:ea typeface="Calibri"/>
              <a:cs typeface="Calibri"/>
              <a:sym typeface="Calibri"/>
            </a:endParaRPr>
          </a:p>
          <a:p>
            <a:pPr marL="457189" indent="-304792"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Detection of </a:t>
            </a:r>
            <a:r>
              <a:rPr lang="en-US" sz="1867">
                <a:solidFill>
                  <a:srgbClr val="0082CA"/>
                </a:solidFill>
                <a:latin typeface="Calibri"/>
                <a:ea typeface="Calibri"/>
                <a:cs typeface="Calibri"/>
                <a:sym typeface="Calibri"/>
              </a:rPr>
              <a:t>all particles</a:t>
            </a: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event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8"/>
          <p:cNvSpPr/>
          <p:nvPr/>
        </p:nvSpPr>
        <p:spPr>
          <a:xfrm>
            <a:off x="609135" y="964800"/>
            <a:ext cx="8062800" cy="4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 event kinematics - </a:t>
            </a:r>
            <a:r>
              <a:rPr lang="en-US" sz="1867">
                <a:solidFill>
                  <a:srgbClr val="0082CA"/>
                </a:solidFill>
                <a:latin typeface="Calibri"/>
                <a:ea typeface="Calibri"/>
                <a:cs typeface="Calibri"/>
                <a:sym typeface="Calibri"/>
              </a:rPr>
              <a:t>scattered electron</a:t>
            </a: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lang="en-US" sz="1867">
                <a:solidFill>
                  <a:srgbClr val="0082CA"/>
                </a:solidFill>
                <a:latin typeface="Calibri"/>
                <a:ea typeface="Calibri"/>
                <a:cs typeface="Calibri"/>
                <a:sym typeface="Calibri"/>
              </a:rPr>
              <a:t>final state particles</a:t>
            </a:r>
            <a:r>
              <a:rPr lang="en-US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(CC DIS, low y)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38"/>
          <p:cNvSpPr/>
          <p:nvPr/>
        </p:nvSpPr>
        <p:spPr>
          <a:xfrm>
            <a:off x="2054880" y="5382520"/>
            <a:ext cx="1891200" cy="834800"/>
          </a:xfrm>
          <a:prstGeom prst="ellipse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Parton Distributions in nucleons and nuclei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38"/>
          <p:cNvSpPr/>
          <p:nvPr/>
        </p:nvSpPr>
        <p:spPr>
          <a:xfrm>
            <a:off x="4817440" y="5442000"/>
            <a:ext cx="1912000" cy="856400"/>
          </a:xfrm>
          <a:prstGeom prst="ellipse">
            <a:avLst/>
          </a:prstGeom>
          <a:solidFill>
            <a:srgbClr val="CCFFCC">
              <a:alpha val="40000"/>
            </a:srgbClr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Spin and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Flavor structure of nucleons and nuclei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8"/>
          <p:cNvSpPr/>
          <p:nvPr/>
        </p:nvSpPr>
        <p:spPr>
          <a:xfrm>
            <a:off x="8528400" y="5442360"/>
            <a:ext cx="1874400" cy="819200"/>
          </a:xfrm>
          <a:prstGeom prst="ellipse">
            <a:avLst/>
          </a:prstGeom>
          <a:solidFill>
            <a:srgbClr val="0000FF">
              <a:alpha val="40000"/>
            </a:srgbClr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QCD at Extreme Parton Densities - Saturation 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8"/>
          <p:cNvSpPr/>
          <p:nvPr/>
        </p:nvSpPr>
        <p:spPr>
          <a:xfrm>
            <a:off x="10062720" y="5444880"/>
            <a:ext cx="1631200" cy="819200"/>
          </a:xfrm>
          <a:prstGeom prst="ellipse">
            <a:avLst/>
          </a:prstGeom>
          <a:solidFill>
            <a:srgbClr val="FF6600">
              <a:alpha val="40000"/>
            </a:srgbClr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Tomography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Spatial Imaging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8"/>
          <p:cNvSpPr/>
          <p:nvPr/>
        </p:nvSpPr>
        <p:spPr>
          <a:xfrm>
            <a:off x="6371920" y="5446320"/>
            <a:ext cx="1788400" cy="841200"/>
          </a:xfrm>
          <a:prstGeom prst="ellipse">
            <a:avLst/>
          </a:prstGeom>
          <a:solidFill>
            <a:srgbClr val="FF6600">
              <a:alpha val="40000"/>
            </a:srgbClr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Tomography Transverse Momentum Dist.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8"/>
          <p:cNvSpPr txBox="1"/>
          <p:nvPr/>
        </p:nvSpPr>
        <p:spPr>
          <a:xfrm>
            <a:off x="493887" y="75613"/>
            <a:ext cx="11372000" cy="7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r>
              <a:rPr lang="en-US" sz="3200" b="1">
                <a:solidFill>
                  <a:srgbClr val="2A6099"/>
                </a:solidFill>
                <a:latin typeface="Roboto"/>
                <a:ea typeface="Roboto"/>
                <a:cs typeface="Roboto"/>
                <a:sym typeface="Roboto"/>
              </a:rPr>
              <a:t>Experimental Processes to Access EIC Physics</a:t>
            </a:r>
            <a:endParaRPr sz="3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4" name="Google Shape;364;p38"/>
          <p:cNvSpPr txBox="1">
            <a:spLocks noGrp="1"/>
          </p:cNvSpPr>
          <p:nvPr>
            <p:ph type="sldNum" idx="12"/>
          </p:nvPr>
        </p:nvSpPr>
        <p:spPr>
          <a:xfrm>
            <a:off x="9222800" y="6541584"/>
            <a:ext cx="2743200" cy="2772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/>
              <a:pPr>
                <a:buClr>
                  <a:srgbClr val="000000"/>
                </a:buClr>
              </a:pPr>
              <a:t>6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524F22-4A54-548B-29D7-196B3B7CB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415C72-D746-45D3-0124-F7EB4C5E7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7"/>
          <p:cNvPicPr preferRelativeResize="0"/>
          <p:nvPr/>
        </p:nvPicPr>
        <p:blipFill rotWithShape="1">
          <a:blip r:embed="rId3">
            <a:alphaModFix/>
          </a:blip>
          <a:srcRect l="50409"/>
          <a:stretch/>
        </p:blipFill>
        <p:spPr>
          <a:xfrm>
            <a:off x="416571" y="3322307"/>
            <a:ext cx="2610723" cy="137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 rotWithShape="1">
          <a:blip r:embed="rId3">
            <a:alphaModFix/>
          </a:blip>
          <a:srcRect r="48822"/>
          <a:stretch/>
        </p:blipFill>
        <p:spPr>
          <a:xfrm>
            <a:off x="1364400" y="2167200"/>
            <a:ext cx="2694243" cy="137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05917" y="296042"/>
            <a:ext cx="2346841" cy="202967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7"/>
          <p:cNvSpPr txBox="1"/>
          <p:nvPr/>
        </p:nvSpPr>
        <p:spPr>
          <a:xfrm>
            <a:off x="5018760" y="6311880"/>
            <a:ext cx="2742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fld id="{00000000-1234-1234-1234-123412341234}" type="slidenum"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algn="ctr"/>
              <a:t>7</a:t>
            </a:fld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1" name="Google Shape;341;p37"/>
          <p:cNvSpPr txBox="1"/>
          <p:nvPr/>
        </p:nvSpPr>
        <p:spPr>
          <a:xfrm>
            <a:off x="378720" y="632073"/>
            <a:ext cx="8676000" cy="5118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20128" indent="-220128"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do the </a:t>
            </a:r>
            <a:r>
              <a:rPr lang="en-US" dirty="0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nucleon properties like mass and spin emerge</a:t>
            </a:r>
            <a:r>
              <a:rPr lang="en-US" dirty="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from quarks and their interactions?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220128" indent="-169329">
              <a:buClr>
                <a:srgbClr val="000000"/>
              </a:buClr>
              <a:buSzPts val="600"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220128" indent="-220128">
              <a:buClr>
                <a:srgbClr val="000000"/>
              </a:buClr>
              <a:buSzPts val="600"/>
              <a:buFont typeface="Roboto"/>
              <a:buChar char="●"/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How are the </a:t>
            </a:r>
            <a:r>
              <a:rPr lang="en-US" dirty="0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sea quarks and gluons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distributed in space and momentum</a:t>
            </a:r>
            <a:r>
              <a:rPr lang="en-US" dirty="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inside the nucleon? How is </a:t>
            </a:r>
            <a:r>
              <a:rPr lang="en-US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spin 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dynamically generated?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endParaRPr dirty="0">
              <a:latin typeface="Roboto"/>
              <a:ea typeface="Roboto"/>
              <a:cs typeface="Roboto"/>
              <a:sym typeface="Roboto"/>
            </a:endParaRPr>
          </a:p>
          <a:p>
            <a:endParaRPr dirty="0">
              <a:latin typeface="Roboto"/>
              <a:ea typeface="Roboto"/>
              <a:cs typeface="Roboto"/>
              <a:sym typeface="Roboto"/>
            </a:endParaRPr>
          </a:p>
          <a:p>
            <a:endParaRPr dirty="0">
              <a:latin typeface="Roboto"/>
              <a:ea typeface="Roboto"/>
              <a:cs typeface="Roboto"/>
              <a:sym typeface="Roboto"/>
            </a:endParaRPr>
          </a:p>
          <a:p>
            <a:endParaRPr dirty="0">
              <a:latin typeface="Roboto"/>
              <a:ea typeface="Roboto"/>
              <a:cs typeface="Roboto"/>
              <a:sym typeface="Roboto"/>
            </a:endParaRPr>
          </a:p>
          <a:p>
            <a:endParaRPr dirty="0">
              <a:latin typeface="Roboto"/>
              <a:ea typeface="Roboto"/>
              <a:cs typeface="Roboto"/>
              <a:sym typeface="Roboto"/>
            </a:endParaRPr>
          </a:p>
          <a:p>
            <a:endParaRPr dirty="0">
              <a:latin typeface="Roboto"/>
              <a:ea typeface="Roboto"/>
              <a:cs typeface="Roboto"/>
              <a:sym typeface="Roboto"/>
            </a:endParaRPr>
          </a:p>
          <a:p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>
              <a:buClr>
                <a:srgbClr val="000000"/>
              </a:buClr>
              <a:buSzPts val="600"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189"/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220128" indent="-169329">
              <a:buClr>
                <a:srgbClr val="000000"/>
              </a:buClr>
              <a:buSzPts val="600"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220128" indent="-220128"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is the mechanism through which quark-gluon interactions give rise to </a:t>
            </a:r>
            <a:r>
              <a:rPr lang="en-US" dirty="0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nuclear binding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</a:p>
          <a:p>
            <a:pPr marL="220128" indent="-220128">
              <a:buClr>
                <a:srgbClr val="000000"/>
              </a:buClr>
              <a:buSzPts val="600"/>
              <a:buFont typeface="Noto Sans Symbols"/>
              <a:buChar char="●"/>
            </a:pPr>
            <a:endParaRPr lang="en-US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0128" indent="-220128">
              <a:buClr>
                <a:srgbClr val="000000"/>
              </a:buClr>
              <a:buSzPts val="600"/>
              <a:buFont typeface="Noto Sans Symbols"/>
              <a:buChar char="●"/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Is there a </a:t>
            </a:r>
            <a:r>
              <a:rPr lang="en-US" dirty="0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saturation point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for the density of gluons in nuclei at high energies, and does this lead to the </a:t>
            </a:r>
            <a:r>
              <a:rPr lang="en-US" dirty="0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formation of gluonic matter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with universal properties across all nuclei, including the proton?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p37"/>
          <p:cNvSpPr txBox="1"/>
          <p:nvPr/>
        </p:nvSpPr>
        <p:spPr>
          <a:xfrm>
            <a:off x="4219978" y="2539467"/>
            <a:ext cx="7332800" cy="1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20128" indent="-220128">
              <a:buClr>
                <a:srgbClr val="000000"/>
              </a:buClr>
              <a:buSzPts val="600"/>
              <a:buFont typeface="Roboto"/>
              <a:buChar char="●"/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 what manner do </a:t>
            </a:r>
            <a:r>
              <a:rPr lang="en-US" dirty="0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color-charged quarks and gluons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along with </a:t>
            </a:r>
            <a:r>
              <a:rPr lang="en-US" dirty="0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colorless jets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dirty="0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interact with the nuclear medium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? And how do the </a:t>
            </a:r>
            <a:r>
              <a:rPr lang="en-US" dirty="0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confined hadronic states 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emerge from these quarks and gluons?</a:t>
            </a:r>
          </a:p>
          <a:p>
            <a:pPr marL="220128" indent="-220128">
              <a:buClr>
                <a:srgbClr val="000000"/>
              </a:buClr>
              <a:buSzPts val="600"/>
              <a:buFont typeface="Roboto"/>
              <a:buChar char="●"/>
            </a:pPr>
            <a:endParaRPr lang="en-US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0128" indent="-220128">
              <a:buClr>
                <a:srgbClr val="000000"/>
              </a:buClr>
              <a:buSzPts val="600"/>
              <a:buFont typeface="Roboto"/>
              <a:buChar char="●"/>
            </a:pP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impact does a </a:t>
            </a:r>
            <a:r>
              <a:rPr lang="en-US" dirty="0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high-density nuclear environment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have on the </a:t>
            </a:r>
            <a:r>
              <a:rPr lang="en-US" dirty="0">
                <a:solidFill>
                  <a:srgbClr val="3465A4"/>
                </a:solidFill>
                <a:latin typeface="Roboto"/>
                <a:ea typeface="Roboto"/>
                <a:cs typeface="Roboto"/>
                <a:sym typeface="Roboto"/>
              </a:rPr>
              <a:t>interactions, correlations, and behaviors of quarks and gluons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lang="en-US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3" name="Google Shape;343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11164" y="4224013"/>
            <a:ext cx="2205720" cy="22431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53C26-33F0-36D8-80FB-D615228B4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0" y="136525"/>
            <a:ext cx="10515600" cy="6241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The Collaboration Pursues the Science</a:t>
            </a:r>
          </a:p>
        </p:txBody>
      </p:sp>
      <p:sp>
        <p:nvSpPr>
          <p:cNvPr id="344" name="Google Shape;344;p3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/>
              <a:pPr>
                <a:buClr>
                  <a:srgbClr val="000000"/>
                </a:buClr>
              </a:pPr>
              <a:t>7</a:t>
            </a:fld>
            <a:endParaRPr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1070BA-0035-5A3E-E07C-75CC053B4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864117-23D8-02B7-F9B4-F0FCABBD5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D9050-3633-06C9-5D92-4E89CC06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223" y="262474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ePIC Detector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3ACC77-BC08-7B35-C84F-715E20DD2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6BB0B5-02C2-BB7F-E2FC-540CE715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F5A8A-C2C0-305E-4BDB-FEE8D1C4E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21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F90FF56-296D-5546-95D6-34EA38528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20" y="162568"/>
            <a:ext cx="10515600" cy="65330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Requirements for an a EIC Detector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147" y="931041"/>
            <a:ext cx="5875647" cy="5232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Vertex detector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/>
              <a:t> </a:t>
            </a:r>
            <a:r>
              <a:rPr lang="en-US" sz="1200" dirty="0"/>
              <a:t>Identify primary and secondary vertices, </a:t>
            </a:r>
          </a:p>
          <a:p>
            <a:pPr marR="41275" lvl="1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Low material budget: 0.05% X/X</a:t>
            </a:r>
            <a:r>
              <a:rPr lang="en-US" sz="1200" baseline="-25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0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 per layer; </a:t>
            </a:r>
          </a:p>
          <a:p>
            <a:pPr marR="41275" lvl="1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High spatial resolution: 1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Symbol" charset="2"/>
                <a:sym typeface="Arial"/>
              </a:rPr>
              <a:t>0 mm pitch </a:t>
            </a:r>
            <a:r>
              <a:rPr lang="en-US" sz="1200" dirty="0">
                <a:sym typeface="Arial"/>
              </a:rPr>
              <a:t>CMOS Monolithic Active Pixel Sensor </a:t>
            </a:r>
          </a:p>
          <a:p>
            <a:pPr marR="41275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600" b="1" dirty="0">
              <a:solidFill>
                <a:srgbClr val="0432FF"/>
              </a:solidFill>
            </a:endParaRPr>
          </a:p>
          <a:p>
            <a:pPr marR="41275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b="1" dirty="0">
                <a:solidFill>
                  <a:srgbClr val="0432FF"/>
                </a:solidFill>
              </a:rPr>
              <a:t>Central tracker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/>
              <a:t> </a:t>
            </a:r>
            <a:r>
              <a:rPr lang="en-US" sz="1200" dirty="0"/>
              <a:t>Measure charged track momenta</a:t>
            </a:r>
          </a:p>
          <a:p>
            <a:pPr lvl="1"/>
            <a:r>
              <a:rPr lang="en-US" sz="1200" dirty="0"/>
              <a:t>MAPS – tracking layers in combination with micro pattern gas detectors</a:t>
            </a:r>
          </a:p>
          <a:p>
            <a:pPr lvl="1"/>
            <a:r>
              <a:rPr lang="en-US" sz="1200" dirty="0"/>
              <a:t>MPGD: </a:t>
            </a:r>
            <a:r>
              <a:rPr lang="en-US" sz="1200" dirty="0" err="1">
                <a:latin typeface="Symbol" panose="05050102010706020507" pitchFamily="18" charset="2"/>
              </a:rPr>
              <a:t>m</a:t>
            </a:r>
            <a:r>
              <a:rPr lang="en-US" sz="1200" dirty="0" err="1"/>
              <a:t>RWell</a:t>
            </a:r>
            <a:r>
              <a:rPr lang="en-US" sz="1200" dirty="0"/>
              <a:t> or </a:t>
            </a:r>
            <a:r>
              <a:rPr lang="en-US" sz="1200" dirty="0" err="1"/>
              <a:t>MicroMegas</a:t>
            </a:r>
            <a:endParaRPr lang="en-US" sz="1200" dirty="0"/>
          </a:p>
          <a:p>
            <a:endParaRPr lang="en-US" sz="600" dirty="0"/>
          </a:p>
          <a:p>
            <a:r>
              <a:rPr lang="en-US" sz="1400" b="1" dirty="0">
                <a:solidFill>
                  <a:srgbClr val="0432FF"/>
                </a:solidFill>
              </a:rPr>
              <a:t>electron and hadron endcap tracker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/>
              <a:t> </a:t>
            </a:r>
            <a:r>
              <a:rPr lang="en-US" sz="1200" dirty="0"/>
              <a:t>Measure charged track momenta</a:t>
            </a:r>
          </a:p>
          <a:p>
            <a:pPr lvl="1"/>
            <a:r>
              <a:rPr lang="en-US" sz="1200" dirty="0"/>
              <a:t>MAPS – disks in combination with micro pattern gas detectors</a:t>
            </a:r>
          </a:p>
          <a:p>
            <a:endParaRPr lang="en-US" sz="600" dirty="0"/>
          </a:p>
          <a:p>
            <a:r>
              <a:rPr lang="en-US" sz="1400" b="1" dirty="0">
                <a:solidFill>
                  <a:srgbClr val="0432FF"/>
                </a:solidFill>
              </a:rPr>
              <a:t>Particle Identification</a:t>
            </a:r>
            <a:r>
              <a:rPr lang="en-US" sz="1400" dirty="0">
                <a:solidFill>
                  <a:srgbClr val="0432FF"/>
                </a:solidFill>
              </a:rPr>
              <a:t>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/>
              <a:t> </a:t>
            </a:r>
            <a:r>
              <a:rPr lang="en-US" sz="1200" dirty="0"/>
              <a:t>pion, kaon, proton separation on track level</a:t>
            </a:r>
            <a:endParaRPr lang="en-US" sz="1400" dirty="0"/>
          </a:p>
          <a:p>
            <a:pPr lvl="1"/>
            <a:r>
              <a:rPr lang="en-US" sz="1200" dirty="0"/>
              <a:t>RICH detectors (modular and dual radiator RICH, DIRC) &amp; Time-of-Flight</a:t>
            </a:r>
          </a:p>
          <a:p>
            <a:pPr lvl="1"/>
            <a:r>
              <a:rPr lang="en-US" sz="1200" dirty="0"/>
              <a:t>high resolution timing detectors (LAPPDs, LGAD) 10 – 30 </a:t>
            </a:r>
            <a:r>
              <a:rPr lang="en-US" sz="1200" dirty="0" err="1"/>
              <a:t>ps</a:t>
            </a:r>
            <a:endParaRPr lang="en-US" sz="1200" dirty="0"/>
          </a:p>
          <a:p>
            <a:pPr lvl="1"/>
            <a:r>
              <a:rPr lang="en-US" sz="1200" dirty="0"/>
              <a:t>novel photon sensors: 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MCP-PMT / LAPPD 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cs typeface="Symbol" charset="2"/>
            </a:endParaRPr>
          </a:p>
          <a:p>
            <a:endParaRPr lang="en-US" sz="600" dirty="0"/>
          </a:p>
          <a:p>
            <a:r>
              <a:rPr lang="en-US" sz="1400" b="1" dirty="0">
                <a:solidFill>
                  <a:srgbClr val="0432FF"/>
                </a:solidFill>
              </a:rPr>
              <a:t>Electromagnetic calorimeter</a:t>
            </a:r>
            <a:r>
              <a:rPr lang="en-US" sz="1400" dirty="0">
                <a:solidFill>
                  <a:srgbClr val="0432FF"/>
                </a:solidFill>
              </a:rPr>
              <a:t>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/>
              <a:t> </a:t>
            </a:r>
            <a:r>
              <a:rPr lang="en-US" sz="1200" dirty="0"/>
              <a:t>Measure photons (E, angle), identify electrons</a:t>
            </a:r>
          </a:p>
          <a:p>
            <a:pPr lvl="1"/>
            <a:r>
              <a:rPr lang="en-US" sz="1200" dirty="0"/>
              <a:t>PbWO</a:t>
            </a:r>
            <a:r>
              <a:rPr lang="en-US" sz="1200" baseline="-25000" dirty="0"/>
              <a:t>4</a:t>
            </a:r>
            <a:r>
              <a:rPr lang="en-US" sz="1200" dirty="0"/>
              <a:t> Crystals (backward), W/</a:t>
            </a:r>
            <a:r>
              <a:rPr lang="en-US" sz="1200" dirty="0" err="1"/>
              <a:t>SciFi</a:t>
            </a:r>
            <a:r>
              <a:rPr lang="en-US" sz="1200" dirty="0"/>
              <a:t> </a:t>
            </a:r>
            <a:r>
              <a:rPr lang="en-US" sz="1200" dirty="0" err="1"/>
              <a:t>Spacal</a:t>
            </a:r>
            <a:r>
              <a:rPr lang="en-US" sz="1200" dirty="0"/>
              <a:t> (forward)</a:t>
            </a:r>
          </a:p>
          <a:p>
            <a:pPr lvl="1"/>
            <a:r>
              <a:rPr lang="en-US" sz="1200" dirty="0"/>
              <a:t>Barrel: </a:t>
            </a:r>
            <a:r>
              <a:rPr lang="en-US" sz="1200" dirty="0">
                <a:cs typeface="Arial" panose="020B0604020202020204" pitchFamily="34" charset="0"/>
              </a:rPr>
              <a:t>Pb/</a:t>
            </a:r>
            <a:r>
              <a:rPr lang="en-US" sz="1200" dirty="0" err="1">
                <a:cs typeface="Arial" panose="020B0604020202020204" pitchFamily="34" charset="0"/>
              </a:rPr>
              <a:t>SciFi+imaging</a:t>
            </a:r>
            <a:r>
              <a:rPr lang="en-US" sz="1200" dirty="0">
                <a:cs typeface="Arial" panose="020B0604020202020204" pitchFamily="34" charset="0"/>
              </a:rPr>
              <a:t> part or new 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 panose="020B0604020202020204" pitchFamily="34" charset="0"/>
                <a:sym typeface="Arial"/>
              </a:rPr>
              <a:t>Scintillating 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glass</a:t>
            </a:r>
          </a:p>
          <a:p>
            <a:pPr lvl="1"/>
            <a:endParaRPr lang="en-US" sz="600" dirty="0"/>
          </a:p>
          <a:p>
            <a:r>
              <a:rPr lang="en-US" sz="1400" b="1" dirty="0">
                <a:solidFill>
                  <a:srgbClr val="0432FF"/>
                </a:solidFill>
              </a:rPr>
              <a:t>Hadron calorimeter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/>
              <a:t> </a:t>
            </a:r>
            <a:r>
              <a:rPr lang="en-US" sz="1200" dirty="0"/>
              <a:t>Measure charged hadrons, neutrons and K</a:t>
            </a:r>
            <a:r>
              <a:rPr lang="en-US" sz="1200" baseline="-25000" dirty="0"/>
              <a:t>L</a:t>
            </a:r>
            <a:r>
              <a:rPr lang="en-US" sz="1200" baseline="30000" dirty="0"/>
              <a:t>0</a:t>
            </a:r>
          </a:p>
          <a:p>
            <a:pPr lvl="1"/>
            <a:r>
              <a:rPr lang="en-US" sz="1200" dirty="0"/>
              <a:t>challenge achieve ~50%/√E + 10% for low E hadrons (&lt;E&gt; ~ 20 GeV)</a:t>
            </a:r>
          </a:p>
          <a:p>
            <a:pPr lvl="1"/>
            <a:r>
              <a:rPr lang="en-US" sz="1200" dirty="0">
                <a:cs typeface="Arial" panose="020B0604020202020204" pitchFamily="34" charset="0"/>
              </a:rPr>
              <a:t>Fe/Sc sandwich with longitudinal segmentation</a:t>
            </a:r>
          </a:p>
          <a:p>
            <a:endParaRPr lang="en-US" sz="600" dirty="0"/>
          </a:p>
          <a:p>
            <a:r>
              <a:rPr lang="en-US" sz="1400" b="1" dirty="0">
                <a:solidFill>
                  <a:srgbClr val="0432FF"/>
                </a:solidFill>
              </a:rPr>
              <a:t>DAQ &amp; Readout Electronics: </a:t>
            </a:r>
            <a:r>
              <a:rPr lang="en-US" sz="1200" dirty="0"/>
              <a:t>trigger-less / streaming DAQ</a:t>
            </a:r>
          </a:p>
          <a:p>
            <a:pPr lvl="1"/>
            <a:r>
              <a:rPr lang="en-US" sz="1200" dirty="0"/>
              <a:t>Integrate AI into DAQ </a:t>
            </a:r>
            <a:r>
              <a:rPr lang="en-US" sz="1200" dirty="0">
                <a:sym typeface="Wingdings" pitchFamily="2" charset="2"/>
              </a:rPr>
              <a:t> cognizant Detector</a:t>
            </a:r>
            <a:endParaRPr lang="en-US" sz="1200" dirty="0"/>
          </a:p>
          <a:p>
            <a:endParaRPr lang="en-US" sz="600" dirty="0"/>
          </a:p>
          <a:p>
            <a:r>
              <a:rPr lang="en-US" sz="1400" b="1" dirty="0">
                <a:solidFill>
                  <a:srgbClr val="0432FF"/>
                </a:solidFill>
              </a:rPr>
              <a:t>Very forward and backward detectors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200" dirty="0">
                <a:sym typeface="Wingdings" pitchFamily="2" charset="2"/>
              </a:rPr>
              <a:t>scattered particles under very small angles</a:t>
            </a:r>
            <a:endParaRPr lang="en-US" sz="1200" dirty="0"/>
          </a:p>
          <a:p>
            <a:pPr lvl="1"/>
            <a:r>
              <a:rPr lang="en-US" sz="1200" dirty="0"/>
              <a:t>Silicon tracking layers in lepton and hadron beam vacuum</a:t>
            </a:r>
          </a:p>
          <a:p>
            <a:pPr lvl="1"/>
            <a:r>
              <a:rPr lang="en-US" sz="1200" dirty="0"/>
              <a:t>Zero – degree high resolution electromagnetic and hadronic calorimeter</a:t>
            </a:r>
          </a:p>
        </p:txBody>
      </p:sp>
      <p:sp>
        <p:nvSpPr>
          <p:cNvPr id="9" name="AutoShape 19">
            <a:extLst>
              <a:ext uri="{FF2B5EF4-FFF2-40B4-BE49-F238E27FC236}">
                <a16:creationId xmlns:a16="http://schemas.microsoft.com/office/drawing/2014/main" id="{E879901B-642F-D14C-86C9-B7170D629A76}"/>
              </a:ext>
            </a:extLst>
          </p:cNvPr>
          <p:cNvSpPr>
            <a:spLocks/>
          </p:cNvSpPr>
          <p:nvPr/>
        </p:nvSpPr>
        <p:spPr bwMode="auto">
          <a:xfrm rot="5400000">
            <a:off x="-1496741" y="3217008"/>
            <a:ext cx="5426110" cy="660269"/>
          </a:xfrm>
          <a:prstGeom prst="rightArrow">
            <a:avLst>
              <a:gd name="adj1" fmla="val 32000"/>
              <a:gd name="adj2" fmla="val 63778"/>
            </a:avLst>
          </a:prstGeom>
          <a:gradFill rotWithShape="0">
            <a:gsLst>
              <a:gs pos="0">
                <a:srgbClr val="00FF00"/>
              </a:gs>
              <a:gs pos="100000">
                <a:srgbClr val="FF0000"/>
              </a:gs>
            </a:gsLst>
            <a:lin ang="5400000" scaled="1"/>
          </a:gra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19DD39-363A-3C42-9C9A-23913376B3B6}"/>
              </a:ext>
            </a:extLst>
          </p:cNvPr>
          <p:cNvSpPr txBox="1"/>
          <p:nvPr/>
        </p:nvSpPr>
        <p:spPr>
          <a:xfrm>
            <a:off x="1016260" y="1915870"/>
            <a:ext cx="430887" cy="230447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Radius/Distance from IP</a:t>
            </a:r>
          </a:p>
        </p:txBody>
      </p:sp>
      <p:pic>
        <p:nvPicPr>
          <p:cNvPr id="60" name="Picture 59" descr="A screenshot of a video game&#10;&#10;Description automatically generated">
            <a:extLst>
              <a:ext uri="{FF2B5EF4-FFF2-40B4-BE49-F238E27FC236}">
                <a16:creationId xmlns:a16="http://schemas.microsoft.com/office/drawing/2014/main" id="{385409A1-A1E5-4D1D-B8F7-08C4491A8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353" y="1691584"/>
            <a:ext cx="5344662" cy="3371303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E3004D7-692E-413F-AFCD-F5EDF191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10/9/2024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7C259A-690B-4409-B28E-BD850C846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EIC-France Meeting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A9F6B3-0B40-44EF-B846-09D070EBD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58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5391</TotalTime>
  <Words>2542</Words>
  <Application>Microsoft Office PowerPoint</Application>
  <PresentationFormat>Widescreen</PresentationFormat>
  <Paragraphs>518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ArialMT</vt:lpstr>
      <vt:lpstr>Calibri</vt:lpstr>
      <vt:lpstr>Calibri Light</vt:lpstr>
      <vt:lpstr>Comic Sans MS</vt:lpstr>
      <vt:lpstr>Noto Sans Symbols</vt:lpstr>
      <vt:lpstr>Roboto</vt:lpstr>
      <vt:lpstr>Symbol</vt:lpstr>
      <vt:lpstr>Times New Roman</vt:lpstr>
      <vt:lpstr>Wingdings</vt:lpstr>
      <vt:lpstr>Office Theme</vt:lpstr>
      <vt:lpstr>EIC Science, the ePIC Detector and Collaboration</vt:lpstr>
      <vt:lpstr>EIC Science</vt:lpstr>
      <vt:lpstr>The Structure of the Proton</vt:lpstr>
      <vt:lpstr>Longitudinal Momentum Structure</vt:lpstr>
      <vt:lpstr>3D Imaging in Space and Momentum</vt:lpstr>
      <vt:lpstr>PowerPoint Presentation</vt:lpstr>
      <vt:lpstr>The Collaboration Pursues the Science</vt:lpstr>
      <vt:lpstr>The ePIC Detector</vt:lpstr>
      <vt:lpstr>Requirements for an a EIC Detector</vt:lpstr>
      <vt:lpstr>PowerPoint Presentation</vt:lpstr>
      <vt:lpstr>ePIC Far-Forward/Far-Backward Detectors</vt:lpstr>
      <vt:lpstr>ePIC Tracking Detectors</vt:lpstr>
      <vt:lpstr>Particle ID</vt:lpstr>
      <vt:lpstr>Calorimetry</vt:lpstr>
      <vt:lpstr>ePIC Central Detector International Participation</vt:lpstr>
      <vt:lpstr>Far-Forward/Far-Backward Detectors International Participation</vt:lpstr>
      <vt:lpstr>The ePIC Collaboration</vt:lpstr>
      <vt:lpstr>The             Collaboration</vt:lpstr>
      <vt:lpstr>International</vt:lpstr>
      <vt:lpstr>ePIC Collaboration Structure </vt:lpstr>
      <vt:lpstr>ePIC Working Group Structure</vt:lpstr>
      <vt:lpstr>ePIC DSC Structure</vt:lpstr>
      <vt:lpstr>TDR Strategy and Publications</vt:lpstr>
      <vt:lpstr>Summary </vt:lpstr>
      <vt:lpstr>PowerPoint Presentation</vt:lpstr>
      <vt:lpstr>ePIC Resources</vt:lpstr>
      <vt:lpstr>Early Science with ePIC</vt:lpstr>
      <vt:lpstr>CERN Recognized Experiment</vt:lpstr>
      <vt:lpstr>ePIC Committees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 Detectors</dc:title>
  <dc:creator>John Lajoie</dc:creator>
  <cp:lastModifiedBy>Lajoie, John</cp:lastModifiedBy>
  <cp:revision>1331</cp:revision>
  <cp:lastPrinted>2024-05-03T12:42:00Z</cp:lastPrinted>
  <dcterms:created xsi:type="dcterms:W3CDTF">2022-06-05T17:25:16Z</dcterms:created>
  <dcterms:modified xsi:type="dcterms:W3CDTF">2024-10-09T11:20:31Z</dcterms:modified>
</cp:coreProperties>
</file>