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01" r:id="rId2"/>
  </p:sldMasterIdLst>
  <p:notesMasterIdLst>
    <p:notesMasterId r:id="rId14"/>
  </p:notesMasterIdLst>
  <p:handoutMasterIdLst>
    <p:handoutMasterId r:id="rId15"/>
  </p:handoutMasterIdLst>
  <p:sldIdLst>
    <p:sldId id="438" r:id="rId3"/>
    <p:sldId id="3967" r:id="rId4"/>
    <p:sldId id="270" r:id="rId5"/>
    <p:sldId id="1182" r:id="rId6"/>
    <p:sldId id="3969" r:id="rId7"/>
    <p:sldId id="3968" r:id="rId8"/>
    <p:sldId id="890" r:id="rId9"/>
    <p:sldId id="1184" r:id="rId10"/>
    <p:sldId id="1186" r:id="rId11"/>
    <p:sldId id="3970" r:id="rId12"/>
    <p:sldId id="891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 Thi Nhu An" initials="PTNA" lastIdx="32" clrIdx="0">
    <p:extLst>
      <p:ext uri="{19B8F6BF-5375-455C-9EA6-DF929625EA0E}">
        <p15:presenceInfo xmlns:p15="http://schemas.microsoft.com/office/powerpoint/2012/main" userId="PHAM Thi Nhu An" providerId="None"/>
      </p:ext>
    </p:extLst>
  </p:cmAuthor>
  <p:cmAuthor id="2" name="Laurence.winter@cnrs-dir.fr" initials="L" lastIdx="80" clrIdx="1">
    <p:extLst>
      <p:ext uri="{19B8F6BF-5375-455C-9EA6-DF929625EA0E}">
        <p15:presenceInfo xmlns:p15="http://schemas.microsoft.com/office/powerpoint/2012/main" userId="Laurence.winter@cnrs-dir.fr" providerId="None"/>
      </p:ext>
    </p:extLst>
  </p:cmAuthor>
  <p:cmAuthor id="3" name="Christophe Steffan" initials="CS" lastIdx="7" clrIdx="2">
    <p:extLst>
      <p:ext uri="{19B8F6BF-5375-455C-9EA6-DF929625EA0E}">
        <p15:presenceInfo xmlns:p15="http://schemas.microsoft.com/office/powerpoint/2012/main" userId="cc03bb8f05f275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E2FF"/>
    <a:srgbClr val="000000"/>
    <a:srgbClr val="11284B"/>
    <a:srgbClr val="FFFFFF"/>
    <a:srgbClr val="6941EB"/>
    <a:srgbClr val="CDD7DC"/>
    <a:srgbClr val="8296A5"/>
    <a:srgbClr val="FFBC75"/>
    <a:srgbClr val="FFEB6E"/>
    <a:srgbClr val="B0EE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1" autoAdjust="0"/>
    <p:restoredTop sz="86647" autoAdjust="0"/>
  </p:normalViewPr>
  <p:slideViewPr>
    <p:cSldViewPr showGuides="1">
      <p:cViewPr>
        <p:scale>
          <a:sx n="101" d="100"/>
          <a:sy n="101" d="100"/>
        </p:scale>
        <p:origin x="114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102" d="100"/>
          <a:sy n="102" d="100"/>
        </p:scale>
        <p:origin x="2648" y="192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54C99D9-0709-6434-9CB2-839695AAA6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EF67AB-83BE-8016-014F-5A122AECCA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6856D-A6F5-864E-B894-C06B40E71D62}" type="datetimeFigureOut">
              <a:rPr lang="fr-FR" smtClean="0">
                <a:latin typeface="Arial" panose="020B0604020202020204" pitchFamily="34" charset="0"/>
              </a:rPr>
              <a:t>06/10/2024</a:t>
            </a:fld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4ADAF7-B849-6E1C-CA9D-D014F797F6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5A8F63-A908-0427-CBAF-2A15BEB6E1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8ABFA-369F-FA4C-B2A9-51EFFFE0DC69}" type="slidenum">
              <a:rPr lang="fr-FR" smtClean="0">
                <a:latin typeface="Arial" panose="020B0604020202020204" pitchFamily="34" charset="0"/>
              </a:rPr>
              <a:t>‹N°›</a:t>
            </a:fld>
            <a:endParaRPr 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518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A7DFC18-3D3E-A041-A3F3-D294B7D0CEC9}" type="datetimeFigureOut">
              <a:rPr lang="fr-FR" smtClean="0"/>
              <a:pPr/>
              <a:t>06/10/2024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60B45D8-6FF4-8A4C-9937-2BAD7338C10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1094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0183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7577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" name="Google Shape;172;gcab207f6aa_2_120:notes"/>
          <p:cNvSpPr txBox="1">
            <a:spLocks noGrp="1"/>
          </p:cNvSpPr>
          <p:nvPr>
            <p:ph type="body" idx="1"/>
          </p:nvPr>
        </p:nvSpPr>
        <p:spPr bwMode="auto">
          <a:xfrm>
            <a:off x="427990" y="2606040"/>
            <a:ext cx="3423920" cy="2468880"/>
          </a:xfrm>
          <a:prstGeom prst="rect">
            <a:avLst/>
          </a:prstGeom>
        </p:spPr>
        <p:txBody>
          <a:bodyPr spcFirstLastPara="1" wrap="square" lIns="55797" tIns="55797" rIns="55797" bIns="55797" anchor="t" anchorCtr="0">
            <a:noAutofit/>
          </a:bodyPr>
          <a:lstStyle/>
          <a:p>
            <a:pPr marL="0" indent="0">
              <a:buNone/>
              <a:defRPr/>
            </a:pPr>
            <a:endParaRPr/>
          </a:p>
        </p:txBody>
      </p:sp>
      <p:sp>
        <p:nvSpPr>
          <p:cNvPr id="173" name="Google Shape;173;gcab207f6aa_2_120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11150" y="411163"/>
            <a:ext cx="3657600" cy="205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5B5BFF64-8579-44B8-8E60-2E09906F3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805" r="6805"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41" r="-1016"/>
          <a:stretch/>
        </p:blipFill>
        <p:spPr>
          <a:xfrm>
            <a:off x="0" y="0"/>
            <a:ext cx="652806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34B118D-2FAA-524A-6BA3-69F972AE27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56FBDA-B443-D8CB-0127-2A4014940A61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06/10/2024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89A15148-CA74-259E-BACB-524A926D3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12682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DD1968-A784-B472-059C-5ACAAEDB09D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7210" y="327695"/>
            <a:ext cx="1125421" cy="110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39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E3B9AF7-8B4B-A316-5524-5B19503467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8633BF5-108A-77A3-84FF-E4F0D2FE1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2920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E3B9AF7-8B4B-A316-5524-5B19503467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8633BF5-108A-77A3-84FF-E4F0D2FE1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5992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2E0B094D-9DCF-97E2-56AE-F005BF30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FCD51C-FC81-F340-8245-EEE1BBB1F72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65CA1DBB-A8B1-5E5C-B650-A8BDB4975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7859A047-36DB-A826-109A-1597E2492B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4C49267D-13DD-51A2-701E-D4ABC69163E7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  <a:t>‹N°›</a:t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009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2E0B094D-9DCF-97E2-56AE-F005BF30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901CE5-4B7E-FB21-F9F6-539DE5DD7034}"/>
              </a:ext>
            </a:extLst>
          </p:cNvPr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>
            <a:extLst>
              <a:ext uri="{FF2B5EF4-FFF2-40B4-BE49-F238E27FC236}">
                <a16:creationId xmlns:a16="http://schemas.microsoft.com/office/drawing/2014/main" id="{CD23C1B5-12BA-77A4-2894-839BA495D5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4" name="Espace réservé du texte 4">
            <a:extLst>
              <a:ext uri="{FF2B5EF4-FFF2-40B4-BE49-F238E27FC236}">
                <a16:creationId xmlns:a16="http://schemas.microsoft.com/office/drawing/2014/main" id="{56EE022F-7B46-D28C-F0E2-E20586B03A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65" name="Espace réservé du texte 22">
            <a:extLst>
              <a:ext uri="{FF2B5EF4-FFF2-40B4-BE49-F238E27FC236}">
                <a16:creationId xmlns:a16="http://schemas.microsoft.com/office/drawing/2014/main" id="{B6F22FC3-82C5-7721-8B13-FB51E9F31E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6" name="Espace réservé du texte 4">
            <a:extLst>
              <a:ext uri="{FF2B5EF4-FFF2-40B4-BE49-F238E27FC236}">
                <a16:creationId xmlns:a16="http://schemas.microsoft.com/office/drawing/2014/main" id="{F6C38953-8660-7EF7-C0F4-A2EAFA3B3C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67" name="Espace réservé du texte 22">
            <a:extLst>
              <a:ext uri="{FF2B5EF4-FFF2-40B4-BE49-F238E27FC236}">
                <a16:creationId xmlns:a16="http://schemas.microsoft.com/office/drawing/2014/main" id="{41D1E597-9B97-352C-7631-F4241F6EA8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6C0CDED2-172D-9BFA-768D-951A323681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2A3BBBA-BE0C-4144-EE3E-6508402B96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696B6B3D-3C2C-7E46-393C-E713ADFE76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DDD54A2B-2650-D070-4575-3801BBC2ED9D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14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4F2418C-1DFC-48A6-A831-8BCFB6B37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EE76EA93-6823-45AC-47F3-73CE494C2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004091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4F2418C-1DFC-48A6-A831-8BCFB6B37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EE76EA93-6823-45AC-47F3-73CE494C2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632455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CC20F23C-BF47-14DB-BDE9-56E947A879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7E47BF2-8D80-A4B8-E233-5F98653FA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57778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50BDB343-0DEB-CAD3-FA7E-0C1FEB1EC5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F52F0032-4F3D-B893-5B5A-CB5DB0B9FC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57D0E84-04ED-EDDA-B42A-506F13DA04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003C71A5-6321-FE30-29A6-4B185406FF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B760DAB-596C-3421-9734-598CEB6003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0533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D99A6B2A-98EC-B4C2-A033-3F03A29074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B9265F8B-52C7-4329-E09E-76B2CDFE25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2C120197-7AD2-7928-9B95-A5FDF732561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4986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>
            <a:extLst>
              <a:ext uri="{FF2B5EF4-FFF2-40B4-BE49-F238E27FC236}">
                <a16:creationId xmlns:a16="http://schemas.microsoft.com/office/drawing/2014/main" id="{D4DB3A8D-AF9F-D37B-EB57-776508367C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06BDF21-987A-789E-F451-D0B27F4FEB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74458A-5EDF-D9FE-DC57-24E1D8721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6C368-0E35-6FBB-9516-85E5A57336A6}"/>
              </a:ext>
            </a:extLst>
          </p:cNvPr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BE18D2-2393-B057-A4C5-3F0E13322F57}"/>
              </a:ext>
            </a:extLst>
          </p:cNvPr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AE8A47-80BF-9679-867D-412CF1D7D3B5}"/>
              </a:ext>
            </a:extLst>
          </p:cNvPr>
          <p:cNvSpPr/>
          <p:nvPr userDrawn="1"/>
        </p:nvSpPr>
        <p:spPr>
          <a:xfrm>
            <a:off x="6093151" y="0"/>
            <a:ext cx="3045600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45DE2-FF07-4C59-C4DB-E8FCE2D9F017}"/>
              </a:ext>
            </a:extLst>
          </p:cNvPr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C95A2-3C69-EF8A-709A-F66C2882693C}"/>
              </a:ext>
            </a:extLst>
          </p:cNvPr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F1339-542B-0DEA-79A9-4428C7F5177B}"/>
              </a:ext>
            </a:extLst>
          </p:cNvPr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A28DBE51-622E-1EE0-C88E-CE298ACC9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F8A14686-C4AE-73B2-7F06-3BAE90D9F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2" name="Espace réservé du texte 22">
            <a:extLst>
              <a:ext uri="{FF2B5EF4-FFF2-40B4-BE49-F238E27FC236}">
                <a16:creationId xmlns:a16="http://schemas.microsoft.com/office/drawing/2014/main" id="{3F87CCA3-C092-1A7A-E99E-63EEA8A527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3" name="Espace réservé du texte 22">
            <a:extLst>
              <a:ext uri="{FF2B5EF4-FFF2-40B4-BE49-F238E27FC236}">
                <a16:creationId xmlns:a16="http://schemas.microsoft.com/office/drawing/2014/main" id="{AE45ECA0-7B70-09FF-B7E0-9A4613A168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3DFC5584-F640-FC4C-C9F7-525FCF97B8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CA2C83E9-8498-E109-7068-77B930B107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2B2D680A-F5D8-D01C-0990-307EBBFDAC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690B32D1-99A9-E6E9-8A78-F557D9F659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99E431F5-D61F-9FF2-BC4A-A586B3870A7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30FEC1-A691-9E4D-5CAC-5AC19CF69C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124C42DF-9D8B-D2B8-C078-39196DD417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3BE44685-AC52-5DE2-37A9-EA7BD68558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</p:spTree>
    <p:extLst>
      <p:ext uri="{BB962C8B-B14F-4D97-AF65-F5344CB8AC3E}">
        <p14:creationId xmlns:p14="http://schemas.microsoft.com/office/powerpoint/2010/main" val="4204267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128E351-2498-7473-8821-92115616C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34B118D-2FAA-524A-6BA3-69F972AE27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56FBDA-B443-D8CB-0127-2A4014940A61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06/10/2024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F240CB38-B869-1D6D-8F1B-77C1FBBC8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12682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4" name="Graphique 2">
            <a:extLst>
              <a:ext uri="{FF2B5EF4-FFF2-40B4-BE49-F238E27FC236}">
                <a16:creationId xmlns:a16="http://schemas.microsoft.com/office/drawing/2014/main" id="{29B2A740-BCD7-E328-EB34-FCB4242AFE4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3550" b="3550"/>
          <a:stretch/>
        </p:blipFill>
        <p:spPr>
          <a:xfrm>
            <a:off x="205456" y="245252"/>
            <a:ext cx="4021836" cy="14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06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D50E3E-72C2-82D7-6B9C-A6EC2CB3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196E65-B9FA-51F8-DA41-681BFA99F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2B7036-1BC1-8C95-8941-89CDBF124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02FF-C0F0-1344-B1CF-5A2E955EBA7C}" type="datetimeFigureOut">
              <a:rPr lang="fr-FR" smtClean="0"/>
              <a:t>06/10/2024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7CB753-7450-94AE-559B-2CA824EF3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A65D68-D81F-81B3-B36D-D2A053008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684D-61AD-734A-9A3E-2C92CCBF74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258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1_Intro-slide-perso" userDrawn="1">
  <p:cSld name="1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 bwMode="auto">
          <a:xfrm>
            <a:off x="839033" y="1681714"/>
            <a:ext cx="5158153" cy="82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650" b="1">
                <a:solidFill>
                  <a:srgbClr val="00294B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5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5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5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5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5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5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50" b="1"/>
            </a:lvl9pPr>
          </a:lstStyle>
          <a:p>
            <a:pPr>
              <a:defRPr/>
            </a:pPr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 bwMode="auto">
          <a:xfrm>
            <a:off x="839033" y="2504604"/>
            <a:ext cx="5158153" cy="368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>
                <a:solidFill>
                  <a:srgbClr val="FF6700"/>
                </a:solidFill>
              </a:defRPr>
            </a:lvl1pPr>
            <a:lvl2pPr marL="1219170" lvl="1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>
                <a:solidFill>
                  <a:srgbClr val="00294B"/>
                </a:solidFill>
              </a:defRPr>
            </a:lvl2pPr>
            <a:lvl3pPr marL="1828754" lvl="2" indent="-44872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>
                <a:solidFill>
                  <a:srgbClr val="456487"/>
                </a:solidFill>
              </a:defRPr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3"/>
          </p:nvPr>
        </p:nvSpPr>
        <p:spPr bwMode="auto">
          <a:xfrm>
            <a:off x="6171459" y="1681714"/>
            <a:ext cx="5183307" cy="82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650" b="1">
                <a:solidFill>
                  <a:srgbClr val="00294B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5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5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5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5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5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5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50" b="1"/>
            </a:lvl9pPr>
          </a:lstStyle>
          <a:p>
            <a:pPr>
              <a:defRPr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4"/>
          </p:nvPr>
        </p:nvSpPr>
        <p:spPr bwMode="auto">
          <a:xfrm>
            <a:off x="6171459" y="2504604"/>
            <a:ext cx="5183307" cy="368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 sz="3200">
                <a:solidFill>
                  <a:srgbClr val="FF6700"/>
                </a:solidFill>
                <a:latin typeface="Calibri"/>
                <a:ea typeface="Calibri"/>
                <a:cs typeface="Calibri"/>
              </a:defRPr>
            </a:lvl1pPr>
            <a:lvl2pPr marL="1219170" lvl="1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 sz="2650">
                <a:solidFill>
                  <a:srgbClr val="00294B"/>
                </a:solidFill>
                <a:latin typeface="Calibri"/>
                <a:ea typeface="Calibri"/>
                <a:cs typeface="Calibri"/>
              </a:defRPr>
            </a:lvl2pPr>
            <a:lvl3pPr marL="1828754" lvl="2" indent="-44872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 sz="2250">
                <a:solidFill>
                  <a:srgbClr val="456487"/>
                </a:solidFill>
                <a:latin typeface="Calibri"/>
                <a:ea typeface="Calibri"/>
                <a:cs typeface="Calibri"/>
              </a:defRPr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 bwMode="auto">
          <a:xfrm>
            <a:off x="228399" y="6467925"/>
            <a:ext cx="2729259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 bwMode="auto">
          <a:xfrm>
            <a:off x="3325189" y="6467925"/>
            <a:ext cx="5541624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 bwMode="auto">
          <a:xfrm>
            <a:off x="9234344" y="6467925"/>
            <a:ext cx="274167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 bwMode="auto">
          <a:xfrm>
            <a:off x="2591739" y="169116"/>
            <a:ext cx="6438063" cy="488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Calibri"/>
              <a:buNone/>
              <a:defRPr sz="2650" b="1">
                <a:solidFill>
                  <a:srgbClr val="00294B"/>
                </a:solidFill>
                <a:latin typeface="Calibri"/>
                <a:ea typeface="Calibri"/>
                <a:cs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661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fld id="{933A556B-7C63-244D-9B7C-B0EA8042B330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644216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497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4CE6195-A31B-255A-E751-5ECC8035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624FACE4-7A27-9A61-9464-A8FD518603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53E3C3C-2C8D-A620-1029-CB83D2F2E407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06/10/2024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4FB1C52D-0501-A67C-7103-DF4FF4C6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12682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2">
            <a:extLst>
              <a:ext uri="{FF2B5EF4-FFF2-40B4-BE49-F238E27FC236}">
                <a16:creationId xmlns:a16="http://schemas.microsoft.com/office/drawing/2014/main" id="{4E8F2876-8BB7-E603-67B5-65D37A5ADE8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3550" b="3550"/>
          <a:stretch/>
        </p:blipFill>
        <p:spPr>
          <a:xfrm>
            <a:off x="205456" y="245252"/>
            <a:ext cx="4021836" cy="14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52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>
            <a:extLst>
              <a:ext uri="{FF2B5EF4-FFF2-40B4-BE49-F238E27FC236}">
                <a16:creationId xmlns:a16="http://schemas.microsoft.com/office/drawing/2014/main" id="{A20B5E05-96BC-6F23-E4E7-B5BCC045C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624FACE4-7A27-9A61-9464-A8FD518603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53E3C3C-2C8D-A620-1029-CB83D2F2E407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06/10/2024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3726589-2426-0836-2EBE-B00BD5D84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12682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74721134-DE1C-23A6-7F71-F7A7C62EC7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3550" b="3550"/>
          <a:stretch/>
        </p:blipFill>
        <p:spPr>
          <a:xfrm>
            <a:off x="205456" y="245252"/>
            <a:ext cx="4021836" cy="14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588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BC7FDE55-9F08-2379-3AF1-68851AAFB2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F9B1C5-83B3-F822-0594-EA9E32D2B8D7}"/>
              </a:ext>
            </a:extLst>
          </p:cNvPr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26068AC-FDED-C9AD-0727-2B7AF1D409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89B42863-04B1-DACF-7175-514979A237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07FD6445-A12E-9527-7641-3881AB56CD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951B379-B3CF-F053-1D73-D2CDACFD4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0F10A617-A8B7-1F89-4AEA-6893D28149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3" name="Espace réservé du texte 11">
            <a:extLst>
              <a:ext uri="{FF2B5EF4-FFF2-40B4-BE49-F238E27FC236}">
                <a16:creationId xmlns:a16="http://schemas.microsoft.com/office/drawing/2014/main" id="{4676FFA6-7ADA-8A34-E514-3AE4DF7BCE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40295F2-3CBA-0088-CBC2-AC1E758521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CCC81A8D-F0EF-02FC-AE12-A08F511A7C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109EFE1D-BACF-65DD-CA28-B0250B6B1A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A3F951C9-63EF-2171-E01F-398F369715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A3B00144-1958-E96E-40C2-1CCEB3C847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E62565-8B6B-8868-5365-CC7774CE11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630" y="211095"/>
            <a:ext cx="1253645" cy="139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03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94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>
            <a:extLst>
              <a:ext uri="{FF2B5EF4-FFF2-40B4-BE49-F238E27FC236}">
                <a16:creationId xmlns:a16="http://schemas.microsoft.com/office/drawing/2014/main" id="{E03CC443-1394-67C5-FE32-00B318A16D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4" name="Espace réservé du texte 22">
            <a:extLst>
              <a:ext uri="{FF2B5EF4-FFF2-40B4-BE49-F238E27FC236}">
                <a16:creationId xmlns:a16="http://schemas.microsoft.com/office/drawing/2014/main" id="{C5E598FE-37BF-4925-B111-45C0F7C55D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477373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1521073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36042363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7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8" r:id="rId2"/>
    <p:sldLayoutId id="2147483684" r:id="rId3"/>
    <p:sldLayoutId id="2147483699" r:id="rId4"/>
    <p:sldLayoutId id="2147483693" r:id="rId5"/>
    <p:sldLayoutId id="2147483704" r:id="rId6"/>
    <p:sldLayoutId id="2147483705" r:id="rId7"/>
    <p:sldLayoutId id="2147483706" r:id="rId8"/>
    <p:sldLayoutId id="2147483707" r:id="rId9"/>
    <p:sldLayoutId id="2147483653" r:id="rId10"/>
    <p:sldLayoutId id="2147483696" r:id="rId11"/>
    <p:sldLayoutId id="2147483665" r:id="rId12"/>
    <p:sldLayoutId id="2147483654" r:id="rId13"/>
    <p:sldLayoutId id="2147483661" r:id="rId14"/>
    <p:sldLayoutId id="2147483695" r:id="rId15"/>
    <p:sldLayoutId id="2147483676" r:id="rId16"/>
    <p:sldLayoutId id="2147483659" r:id="rId17"/>
    <p:sldLayoutId id="2147483666" r:id="rId18"/>
    <p:sldLayoutId id="2147483697" r:id="rId19"/>
    <p:sldLayoutId id="2147483708" r:id="rId20"/>
    <p:sldLayoutId id="2147483713" r:id="rId21"/>
    <p:sldLayoutId id="2147483714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61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wmf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3AD421AA-D93E-002C-4BD2-39F910C8809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4030" y="4221110"/>
            <a:ext cx="5623377" cy="115216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fr-FR" sz="7200" dirty="0">
                <a:latin typeface="Satoshi" pitchFamily="2" charset="77"/>
              </a:rPr>
              <a:t>Marcella Grasso</a:t>
            </a:r>
          </a:p>
          <a:p>
            <a:pPr algn="ctr"/>
            <a:r>
              <a:rPr lang="en-US" sz="7200" dirty="0">
                <a:latin typeface="Satoshi" pitchFamily="2" charset="77"/>
              </a:rPr>
              <a:t>Scientific Director for Nuclear Physics</a:t>
            </a:r>
          </a:p>
          <a:p>
            <a:pPr algn="ctr"/>
            <a:endParaRPr lang="fr-FR" sz="8000" dirty="0">
              <a:latin typeface="Satoshi" pitchFamily="2" charset="77"/>
            </a:endParaRPr>
          </a:p>
          <a:p>
            <a:pPr algn="ctr"/>
            <a:r>
              <a:rPr lang="fr-FR" sz="8000" b="0" dirty="0">
                <a:latin typeface="Satoshi Light" pitchFamily="2" charset="77"/>
              </a:rPr>
              <a:t>CNRS – Nucléaire et Particules</a:t>
            </a:r>
          </a:p>
          <a:p>
            <a:pPr algn="ctr"/>
            <a:r>
              <a:rPr lang="fr-FR" sz="8000" b="0" dirty="0">
                <a:latin typeface="Satoshi Light" pitchFamily="2" charset="77"/>
              </a:rPr>
              <a:t>IN2P3</a:t>
            </a:r>
          </a:p>
          <a:p>
            <a:endParaRPr lang="fr-FR" b="0" dirty="0">
              <a:latin typeface="Satoshi Light" pitchFamily="2" charset="77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5FC55BC-73BA-7241-D377-BFEC23A8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4367" y="1988800"/>
            <a:ext cx="7320170" cy="129618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pPr algn="ctr"/>
            <a:r>
              <a:rPr lang="fr-FR" sz="2800" b="1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latin typeface="Helvetica Neue" panose="02000503000000020004" pitchFamily="2" charset="0"/>
              </a:rPr>
              <a:t>EIC France 2024</a:t>
            </a:r>
            <a:br>
              <a:rPr lang="fr-FR" sz="2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Helvetica Neue" panose="02000503000000020004" pitchFamily="2" charset="0"/>
              </a:rPr>
            </a:br>
            <a:r>
              <a:rPr lang="fr-FR" sz="1600" b="1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Helvetica Neue" panose="02000503000000020004" pitchFamily="2" charset="0"/>
              </a:rPr>
              <a:t>IJCLab</a:t>
            </a:r>
            <a:r>
              <a:rPr lang="fr-FR" sz="16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Helvetica Neue" panose="02000503000000020004" pitchFamily="2" charset="0"/>
              </a:rPr>
              <a:t> Orsay, </a:t>
            </a:r>
            <a:r>
              <a:rPr lang="fr-FR" sz="1600" b="1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Helvetica Neue" panose="02000503000000020004" pitchFamily="2" charset="0"/>
              </a:rPr>
              <a:t>October</a:t>
            </a:r>
            <a:r>
              <a:rPr lang="fr-FR" sz="16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Helvetica Neue" panose="02000503000000020004" pitchFamily="2" charset="0"/>
              </a:rPr>
              <a:t> 9-11, 2024</a:t>
            </a:r>
            <a:endParaRPr lang="en-US" sz="1600" dirty="0">
              <a:solidFill>
                <a:schemeClr val="accent1">
                  <a:lumMod val="90000"/>
                  <a:lumOff val="10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3FEB546-C064-9B1D-FDD8-C9CEA0B3B22C}"/>
              </a:ext>
            </a:extLst>
          </p:cNvPr>
          <p:cNvSpPr txBox="1"/>
          <p:nvPr/>
        </p:nvSpPr>
        <p:spPr>
          <a:xfrm>
            <a:off x="9624490" y="6519446"/>
            <a:ext cx="403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https://</a:t>
            </a:r>
            <a:r>
              <a:rPr lang="fr-FR" sz="1600" dirty="0" err="1">
                <a:solidFill>
                  <a:schemeClr val="bg1"/>
                </a:solidFill>
              </a:rPr>
              <a:t>www.bnl.gov</a:t>
            </a:r>
            <a:r>
              <a:rPr lang="fr-FR" sz="1600" dirty="0">
                <a:solidFill>
                  <a:schemeClr val="bg1"/>
                </a:solidFill>
              </a:rPr>
              <a:t>/</a:t>
            </a:r>
            <a:r>
              <a:rPr lang="fr-FR" sz="1600" dirty="0" err="1">
                <a:solidFill>
                  <a:schemeClr val="bg1"/>
                </a:solidFill>
              </a:rPr>
              <a:t>eic</a:t>
            </a:r>
            <a:r>
              <a:rPr lang="fr-FR" sz="1600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48117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6276E3-44D4-8E89-CC18-FDB3516454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47410" y="476590"/>
            <a:ext cx="9217076" cy="1231106"/>
          </a:xfrm>
        </p:spPr>
        <p:txBody>
          <a:bodyPr/>
          <a:lstStyle/>
          <a:p>
            <a:r>
              <a:rPr lang="fr-FR" dirty="0"/>
              <a:t>IN2P3 Scientific Council </a:t>
            </a:r>
            <a:r>
              <a:rPr lang="fr-FR" dirty="0" err="1"/>
              <a:t>dedicated</a:t>
            </a:r>
            <a:r>
              <a:rPr lang="fr-FR" dirty="0"/>
              <a:t> to EIC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155BAB-3DC7-E4C2-50AB-0F25497CB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89" y="2060810"/>
            <a:ext cx="10112822" cy="362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36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5FC55BC-73BA-7241-D377-BFEC23A8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340" y="2636890"/>
            <a:ext cx="5616575" cy="129618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r>
              <a:rPr lang="fr-FR" dirty="0" err="1">
                <a:latin typeface="IBM Plex Sans Light" panose="020B0403050203000203" pitchFamily="34" charset="0"/>
              </a:rPr>
              <a:t>Thank</a:t>
            </a:r>
            <a:r>
              <a:rPr lang="fr-FR" dirty="0">
                <a:latin typeface="IBM Plex Sans Light" panose="020B0403050203000203" pitchFamily="34" charset="0"/>
              </a:rPr>
              <a:t> </a:t>
            </a:r>
            <a:r>
              <a:rPr lang="fr-FR" dirty="0" err="1">
                <a:latin typeface="IBM Plex Sans Light" panose="020B0403050203000203" pitchFamily="34" charset="0"/>
              </a:rPr>
              <a:t>you</a:t>
            </a:r>
            <a:r>
              <a:rPr lang="fr-FR" dirty="0">
                <a:latin typeface="IBM Plex Sans Light" panose="020B0403050203000203" pitchFamily="34" charset="0"/>
              </a:rPr>
              <a:t> </a:t>
            </a:r>
            <a:br>
              <a:rPr lang="fr-FR" dirty="0">
                <a:latin typeface="IBM Plex Sans Light" panose="020B0403050203000203" pitchFamily="34" charset="0"/>
              </a:rPr>
            </a:br>
            <a:r>
              <a:rPr lang="fr-FR" dirty="0">
                <a:latin typeface="IBM Plex Sans Light" panose="020B0403050203000203" pitchFamily="34" charset="0"/>
              </a:rPr>
              <a:t>for </a:t>
            </a:r>
            <a:r>
              <a:rPr lang="fr-FR" dirty="0" err="1">
                <a:latin typeface="IBM Plex Sans Light" panose="020B0403050203000203" pitchFamily="34" charset="0"/>
              </a:rPr>
              <a:t>your</a:t>
            </a:r>
            <a:r>
              <a:rPr lang="fr-FR" dirty="0">
                <a:latin typeface="IBM Plex Sans Light" panose="020B0403050203000203" pitchFamily="34" charset="0"/>
              </a:rPr>
              <a:t> </a:t>
            </a:r>
            <a:br>
              <a:rPr lang="fr-FR" dirty="0">
                <a:latin typeface="IBM Plex Sans Light" panose="020B0403050203000203" pitchFamily="34" charset="0"/>
              </a:rPr>
            </a:br>
            <a:r>
              <a:rPr lang="fr-FR" dirty="0">
                <a:latin typeface="IBM Plex Sans Light" panose="020B0403050203000203" pitchFamily="34" charset="0"/>
              </a:rPr>
              <a:t>attention</a:t>
            </a:r>
            <a:br>
              <a:rPr lang="fr-FR" dirty="0">
                <a:latin typeface="IBM Plex Sans Medium" panose="020B0503050203000203" pitchFamily="34" charset="0"/>
              </a:rPr>
            </a:br>
            <a:endParaRPr lang="fr-FR" sz="2400" dirty="0">
              <a:latin typeface="IBM Plex Sans Light" panose="020B040305020300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6EE112A-0E9A-EFF9-1966-C0B371FD8446}"/>
              </a:ext>
            </a:extLst>
          </p:cNvPr>
          <p:cNvSpPr txBox="1"/>
          <p:nvPr/>
        </p:nvSpPr>
        <p:spPr>
          <a:xfrm>
            <a:off x="9624490" y="6453420"/>
            <a:ext cx="403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https://</a:t>
            </a:r>
            <a:r>
              <a:rPr lang="fr-FR" sz="1600" dirty="0" err="1">
                <a:solidFill>
                  <a:schemeClr val="bg1"/>
                </a:solidFill>
              </a:rPr>
              <a:t>www.bnl.gov</a:t>
            </a:r>
            <a:r>
              <a:rPr lang="fr-FR" sz="1600" dirty="0">
                <a:solidFill>
                  <a:schemeClr val="bg1"/>
                </a:solidFill>
              </a:rPr>
              <a:t>/</a:t>
            </a:r>
            <a:r>
              <a:rPr lang="fr-FR" sz="1600" dirty="0" err="1">
                <a:solidFill>
                  <a:schemeClr val="bg1"/>
                </a:solidFill>
              </a:rPr>
              <a:t>eic</a:t>
            </a:r>
            <a:r>
              <a:rPr lang="fr-FR" sz="1600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72067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C5D3-2975-F74E-9609-DA8E139C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24" y="-127117"/>
            <a:ext cx="12105373" cy="1026159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Scientific Foundation for an EIC was Built Over Two Decades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F2D06-AC23-2945-8166-B6CB91DB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D61868-5A5C-4FC7-A05B-CABDBD8D2E43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D445C3-64F6-1D6D-DA70-41BEB9B90B5D}"/>
              </a:ext>
            </a:extLst>
          </p:cNvPr>
          <p:cNvGrpSpPr/>
          <p:nvPr/>
        </p:nvGrpSpPr>
        <p:grpSpPr>
          <a:xfrm>
            <a:off x="1610781" y="1109059"/>
            <a:ext cx="1548531" cy="2512409"/>
            <a:chOff x="5715000" y="3352800"/>
            <a:chExt cx="2003425" cy="2819400"/>
          </a:xfrm>
        </p:grpSpPr>
        <p:sp>
          <p:nvSpPr>
            <p:cNvPr id="24" name="Text Box 33">
              <a:extLst>
                <a:ext uri="{FF2B5EF4-FFF2-40B4-BE49-F238E27FC236}">
                  <a16:creationId xmlns:a16="http://schemas.microsoft.com/office/drawing/2014/main" id="{797C557A-7CE8-BF33-D4EC-46C92193EB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0801" y="3352800"/>
              <a:ext cx="612588" cy="300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058" tIns="41029" rIns="82058" bIns="41029">
              <a:spAutoFit/>
            </a:bodyPr>
            <a:lstStyle/>
            <a:p>
              <a:pPr defTabSz="820738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2002</a:t>
              </a:r>
            </a:p>
          </p:txBody>
        </p:sp>
        <p:pic>
          <p:nvPicPr>
            <p:cNvPr id="25" name="Picture 35" descr="LRP2002_Cover">
              <a:extLst>
                <a:ext uri="{FF2B5EF4-FFF2-40B4-BE49-F238E27FC236}">
                  <a16:creationId xmlns:a16="http://schemas.microsoft.com/office/drawing/2014/main" id="{5EBBA62F-7268-44E2-BDED-D32435FDC6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581400"/>
              <a:ext cx="2003425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47DCFAE-D28F-49B8-CE67-7FAA6A74F379}"/>
              </a:ext>
            </a:extLst>
          </p:cNvPr>
          <p:cNvGrpSpPr/>
          <p:nvPr/>
        </p:nvGrpSpPr>
        <p:grpSpPr>
          <a:xfrm>
            <a:off x="2545179" y="1415676"/>
            <a:ext cx="1659010" cy="2467702"/>
            <a:chOff x="6796088" y="4034522"/>
            <a:chExt cx="2066925" cy="2823478"/>
          </a:xfrm>
        </p:grpSpPr>
        <p:sp>
          <p:nvSpPr>
            <p:cNvPr id="27" name="Text Box 38">
              <a:extLst>
                <a:ext uri="{FF2B5EF4-FFF2-40B4-BE49-F238E27FC236}">
                  <a16:creationId xmlns:a16="http://schemas.microsoft.com/office/drawing/2014/main" id="{0F580B66-71F2-93A3-F02D-5D1850CF21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2786" y="4034522"/>
              <a:ext cx="736416" cy="306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058" tIns="41029" rIns="82058" bIns="41029">
              <a:spAutoFit/>
            </a:bodyPr>
            <a:lstStyle/>
            <a:p>
              <a:pPr defTabSz="820738">
                <a:defRPr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2007</a:t>
              </a:r>
            </a:p>
          </p:txBody>
        </p:sp>
        <p:pic>
          <p:nvPicPr>
            <p:cNvPr id="28" name="Picture 39">
              <a:extLst>
                <a:ext uri="{FF2B5EF4-FFF2-40B4-BE49-F238E27FC236}">
                  <a16:creationId xmlns:a16="http://schemas.microsoft.com/office/drawing/2014/main" id="{E4865F80-7D1F-3D88-03D8-C42AB6E24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088" y="4281488"/>
              <a:ext cx="2066925" cy="257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13">
            <a:extLst>
              <a:ext uri="{FF2B5EF4-FFF2-40B4-BE49-F238E27FC236}">
                <a16:creationId xmlns:a16="http://schemas.microsoft.com/office/drawing/2014/main" id="{A63D918F-3D43-0EF0-FE67-7308CFA38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7" t="14020" r="13893" b="21884"/>
          <a:stretch/>
        </p:blipFill>
        <p:spPr bwMode="auto">
          <a:xfrm>
            <a:off x="3550697" y="1896413"/>
            <a:ext cx="1772875" cy="2202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Text Box 38">
            <a:extLst>
              <a:ext uri="{FF2B5EF4-FFF2-40B4-BE49-F238E27FC236}">
                <a16:creationId xmlns:a16="http://schemas.microsoft.com/office/drawing/2014/main" id="{5FBE2990-89C3-A21C-7AAF-F2679F7A6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356" y="1629261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2009</a:t>
            </a:r>
          </a:p>
        </p:txBody>
      </p:sp>
      <p:sp>
        <p:nvSpPr>
          <p:cNvPr id="36" name="Text Box 38">
            <a:extLst>
              <a:ext uri="{FF2B5EF4-FFF2-40B4-BE49-F238E27FC236}">
                <a16:creationId xmlns:a16="http://schemas.microsoft.com/office/drawing/2014/main" id="{D53E739D-867A-0172-8C66-C6667A795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7794" y="2558611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2013</a:t>
            </a:r>
          </a:p>
        </p:txBody>
      </p:sp>
      <p:sp>
        <p:nvSpPr>
          <p:cNvPr id="37" name="Text Box 38">
            <a:extLst>
              <a:ext uri="{FF2B5EF4-FFF2-40B4-BE49-F238E27FC236}">
                <a16:creationId xmlns:a16="http://schemas.microsoft.com/office/drawing/2014/main" id="{B479A1E1-398C-7CC4-D644-3CE99D20D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8392" y="2887952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2015</a:t>
            </a:r>
          </a:p>
        </p:txBody>
      </p:sp>
      <p:sp>
        <p:nvSpPr>
          <p:cNvPr id="38" name="Text Box 38">
            <a:extLst>
              <a:ext uri="{FF2B5EF4-FFF2-40B4-BE49-F238E27FC236}">
                <a16:creationId xmlns:a16="http://schemas.microsoft.com/office/drawing/2014/main" id="{D6B3A8F9-A4B4-6679-CFD5-A6BE11CFD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535" y="3198634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C07D5E-7BF8-BCEF-FBE2-FDC17DFAB67E}"/>
              </a:ext>
            </a:extLst>
          </p:cNvPr>
          <p:cNvGrpSpPr/>
          <p:nvPr/>
        </p:nvGrpSpPr>
        <p:grpSpPr>
          <a:xfrm>
            <a:off x="4571728" y="2054999"/>
            <a:ext cx="1667303" cy="2357675"/>
            <a:chOff x="3231954" y="1960294"/>
            <a:chExt cx="1667303" cy="235767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C99C0F6-0595-4834-F588-934E77F60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1954" y="2215053"/>
              <a:ext cx="1628839" cy="21029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5" name="Text Box 38">
              <a:extLst>
                <a:ext uri="{FF2B5EF4-FFF2-40B4-BE49-F238E27FC236}">
                  <a16:creationId xmlns:a16="http://schemas.microsoft.com/office/drawing/2014/main" id="{25D95485-D7C2-5AD6-44FD-EE14BC3254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8605" y="1960294"/>
              <a:ext cx="591082" cy="26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058" tIns="41029" rIns="82058" bIns="41029">
              <a:spAutoFit/>
            </a:bodyPr>
            <a:lstStyle/>
            <a:p>
              <a:pPr defTabSz="820738">
                <a:defRPr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2010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D174D8-D909-07E8-4226-72D5B1F569C4}"/>
                </a:ext>
              </a:extLst>
            </p:cNvPr>
            <p:cNvSpPr txBox="1"/>
            <p:nvPr/>
          </p:nvSpPr>
          <p:spPr>
            <a:xfrm>
              <a:off x="3357006" y="2215876"/>
              <a:ext cx="154225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prstClr val="black"/>
                  </a:solidFill>
                  <a:latin typeface="Calibri"/>
                </a:rPr>
                <a:t>Gluons and the Quark Sea at High Energies</a:t>
              </a:r>
            </a:p>
          </p:txBody>
        </p:sp>
      </p:grpSp>
      <p:sp>
        <p:nvSpPr>
          <p:cNvPr id="44" name="Text Box 38">
            <a:extLst>
              <a:ext uri="{FF2B5EF4-FFF2-40B4-BE49-F238E27FC236}">
                <a16:creationId xmlns:a16="http://schemas.microsoft.com/office/drawing/2014/main" id="{E75D2DE1-B4C8-06E3-7BA4-58005E389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030" y="2303945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85AAA40-A182-DD7B-CB39-A04FD3A2DDB9}"/>
              </a:ext>
            </a:extLst>
          </p:cNvPr>
          <p:cNvSpPr txBox="1"/>
          <p:nvPr/>
        </p:nvSpPr>
        <p:spPr>
          <a:xfrm>
            <a:off x="1610780" y="4081695"/>
            <a:ext cx="1200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“…essential accelerator and detector R&amp;D [for EIC] should be given very high priority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the short term.”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4D8178-B82F-1435-33F8-533BAC116E4A}"/>
              </a:ext>
            </a:extLst>
          </p:cNvPr>
          <p:cNvSpPr txBox="1"/>
          <p:nvPr/>
        </p:nvSpPr>
        <p:spPr>
          <a:xfrm>
            <a:off x="2788739" y="4272896"/>
            <a:ext cx="12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“We recommend the allocation of resources …to lay the foundation for a polarized Electron-Ion Collider…”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73B0A0-40EE-7D31-13CE-EF34E7B2113B}"/>
              </a:ext>
            </a:extLst>
          </p:cNvPr>
          <p:cNvSpPr txBox="1"/>
          <p:nvPr/>
        </p:nvSpPr>
        <p:spPr>
          <a:xfrm>
            <a:off x="3898219" y="4552451"/>
            <a:ext cx="1189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“..a new dedicated facility will be essential for answering some of the most central questions.”</a:t>
            </a:r>
          </a:p>
        </p:txBody>
      </p:sp>
      <p:sp>
        <p:nvSpPr>
          <p:cNvPr id="48" name="Rectangle 4">
            <a:extLst>
              <a:ext uri="{FF2B5EF4-FFF2-40B4-BE49-F238E27FC236}">
                <a16:creationId xmlns:a16="http://schemas.microsoft.com/office/drawing/2014/main" id="{790AA13D-A951-2211-E1FB-CA4895E35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3348" y="565135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6CB773-D085-95A6-FE02-A4C833673B22}"/>
              </a:ext>
            </a:extLst>
          </p:cNvPr>
          <p:cNvSpPr txBox="1"/>
          <p:nvPr/>
        </p:nvSpPr>
        <p:spPr>
          <a:xfrm>
            <a:off x="7272314" y="1245559"/>
            <a:ext cx="15823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 high-energy high-luminosity polarized EIC [is] the highest priority for new facility construction following the completion of FRIB.”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8AC92B9-DFD8-6C0D-E3F7-F4BE3DC45335}"/>
              </a:ext>
            </a:extLst>
          </p:cNvPr>
          <p:cNvSpPr txBox="1"/>
          <p:nvPr/>
        </p:nvSpPr>
        <p:spPr>
          <a:xfrm>
            <a:off x="8804978" y="1450828"/>
            <a:ext cx="1628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uFill>
                  <a:solidFill>
                    <a:srgbClr val="413E40"/>
                  </a:solidFill>
                </a:u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science questions that an EIC will answer are central to completing an understanding of atoms as well as being integral to the agenda of nuclear physics today.”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FBF773-E716-C1A5-5592-71A1E8082FDF}"/>
              </a:ext>
            </a:extLst>
          </p:cNvPr>
          <p:cNvSpPr txBox="1"/>
          <p:nvPr/>
        </p:nvSpPr>
        <p:spPr>
          <a:xfrm>
            <a:off x="5011145" y="4816714"/>
            <a:ext cx="2058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“The quantitative study of matter in this new regime [where abundant gluons dominate] requires a new experimental facility: an Electron Ion Collider..”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45FFAE-48A8-2E88-F6C9-1FDDF4EF478F}"/>
              </a:ext>
            </a:extLst>
          </p:cNvPr>
          <p:cNvSpPr txBox="1"/>
          <p:nvPr/>
        </p:nvSpPr>
        <p:spPr>
          <a:xfrm>
            <a:off x="5703471" y="1096652"/>
            <a:ext cx="1504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uFill>
                  <a:solidFill>
                    <a:srgbClr val="413E40"/>
                  </a:solidFill>
                </a:u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Electron-Ion </a:t>
            </a:r>
            <a:r>
              <a:rPr lang="en-US" sz="1200" dirty="0" err="1">
                <a:uFill>
                  <a:solidFill>
                    <a:srgbClr val="413E40"/>
                  </a:solidFill>
                </a:u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Collider..</a:t>
            </a:r>
            <a:r>
              <a:rPr lang="en-US" sz="1200" i="1" dirty="0" err="1">
                <a:uFill>
                  <a:solidFill>
                    <a:srgbClr val="E32400"/>
                  </a:solidFill>
                </a:u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central</a:t>
            </a:r>
            <a:r>
              <a:rPr lang="en-US" sz="1200" i="1" dirty="0">
                <a:uFill>
                  <a:solidFill>
                    <a:srgbClr val="413E40"/>
                  </a:solidFill>
                </a:u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1200" dirty="0">
                <a:uFill>
                  <a:solidFill>
                    <a:srgbClr val="413E40"/>
                  </a:solidFill>
                </a:u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 the nuclear science program of the  next decade.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095DA0BD-C2A3-2F41-6F52-A626E6E1A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031" y="2567117"/>
            <a:ext cx="1609070" cy="21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36D705-5432-0863-6C38-3C86E31FDDEB}"/>
              </a:ext>
            </a:extLst>
          </p:cNvPr>
          <p:cNvGrpSpPr/>
          <p:nvPr/>
        </p:nvGrpSpPr>
        <p:grpSpPr>
          <a:xfrm>
            <a:off x="6292506" y="2850198"/>
            <a:ext cx="1525844" cy="1971852"/>
            <a:chOff x="5134513" y="2818820"/>
            <a:chExt cx="1525844" cy="197185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E03EAE9-F4FE-C366-C377-B6F0F7A4A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34513" y="2818820"/>
              <a:ext cx="1525844" cy="1971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F8801EB-8B73-6362-A9EF-CA08165ED3AD}"/>
                </a:ext>
              </a:extLst>
            </p:cNvPr>
            <p:cNvSpPr txBox="1"/>
            <p:nvPr/>
          </p:nvSpPr>
          <p:spPr>
            <a:xfrm>
              <a:off x="5279018" y="3067798"/>
              <a:ext cx="1206501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Major Nuclear Physics Facilities for the Next Decade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8D9F18-44B3-3FF9-4DF2-49AE7A59EC66}"/>
                </a:ext>
              </a:extLst>
            </p:cNvPr>
            <p:cNvSpPr txBox="1"/>
            <p:nvPr/>
          </p:nvSpPr>
          <p:spPr>
            <a:xfrm>
              <a:off x="5624519" y="3752531"/>
              <a:ext cx="55906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NSAC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7440DAB-29E0-CD4C-868E-C0E9A4DED799}"/>
                </a:ext>
              </a:extLst>
            </p:cNvPr>
            <p:cNvSpPr txBox="1"/>
            <p:nvPr/>
          </p:nvSpPr>
          <p:spPr>
            <a:xfrm>
              <a:off x="5414151" y="4259560"/>
              <a:ext cx="10054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March 14, 2013</a:t>
              </a: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17556BDB-4721-E60E-3281-80CD7515F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49" y="3143927"/>
            <a:ext cx="1582387" cy="2042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5C2C141-6E2A-CF47-C080-B05FAB1693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149" y="3473269"/>
            <a:ext cx="1628454" cy="2326363"/>
          </a:xfrm>
          <a:prstGeom prst="rect">
            <a:avLst/>
          </a:prstGeom>
        </p:spPr>
      </p:pic>
      <p:sp>
        <p:nvSpPr>
          <p:cNvPr id="54" name="Text Box 38">
            <a:extLst>
              <a:ext uri="{FF2B5EF4-FFF2-40B4-BE49-F238E27FC236}">
                <a16:creationId xmlns:a16="http://schemas.microsoft.com/office/drawing/2014/main" id="{053C6BC2-495C-0151-F4C4-C0A4DB4EE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3603" y="3726191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2021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960A5F5-A8BB-6021-2C01-2732CF1745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190" y="3975729"/>
            <a:ext cx="1654810" cy="21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723EC9-F5D6-2E05-8976-AF327A2B5AA0}"/>
              </a:ext>
            </a:extLst>
          </p:cNvPr>
          <p:cNvSpPr/>
          <p:nvPr/>
        </p:nvSpPr>
        <p:spPr>
          <a:xfrm>
            <a:off x="2740164" y="6186182"/>
            <a:ext cx="7663959" cy="617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741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13895" y="6052466"/>
            <a:ext cx="11963085" cy="679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Rectangle 2"/>
          <p:cNvSpPr/>
          <p:nvPr/>
        </p:nvSpPr>
        <p:spPr bwMode="auto">
          <a:xfrm>
            <a:off x="387927" y="577254"/>
            <a:ext cx="11689053" cy="679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8" name="Google Shape;178;p26"/>
          <p:cNvSpPr txBox="1"/>
          <p:nvPr/>
        </p:nvSpPr>
        <p:spPr bwMode="auto">
          <a:xfrm>
            <a:off x="2" y="62344"/>
            <a:ext cx="12191999" cy="514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03467" tIns="51733" rIns="103467" bIns="51733" anchor="t" anchorCtr="0">
            <a:spAutoFit/>
          </a:bodyPr>
          <a:lstStyle/>
          <a:p>
            <a:pPr algn="ctr">
              <a:defRPr/>
            </a:pPr>
            <a:r>
              <a:rPr lang="fr-FR" sz="2650" b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CNRS/</a:t>
            </a:r>
            <a:r>
              <a:rPr lang="fr" sz="2650" b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IN2P3 involvement in EIC</a:t>
            </a:r>
            <a:endParaRPr sz="2650" b="1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/>
          <a:srcRect l="1100"/>
          <a:stretch/>
        </p:blipFill>
        <p:spPr bwMode="auto">
          <a:xfrm>
            <a:off x="5663974" y="1315427"/>
            <a:ext cx="2007137" cy="2313395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934217" y="3071142"/>
            <a:ext cx="1878304" cy="247469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/>
          <a:srcRect b="19408"/>
          <a:stretch/>
        </p:blipFill>
        <p:spPr bwMode="auto">
          <a:xfrm>
            <a:off x="113895" y="1028681"/>
            <a:ext cx="1947541" cy="1993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4680" y="663175"/>
            <a:ext cx="4093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>
                <a:latin typeface="Calibri"/>
                <a:cs typeface="Calibri"/>
              </a:rPr>
              <a:t>2014: Participation to the EIC White Paper</a:t>
            </a:r>
            <a:endParaRPr/>
          </a:p>
        </p:txBody>
      </p:sp>
      <p:grpSp>
        <p:nvGrpSpPr>
          <p:cNvPr id="25" name="Group 24"/>
          <p:cNvGrpSpPr/>
          <p:nvPr/>
        </p:nvGrpSpPr>
        <p:grpSpPr bwMode="auto">
          <a:xfrm>
            <a:off x="2416696" y="3522762"/>
            <a:ext cx="4317153" cy="2294337"/>
            <a:chOff x="127560" y="2878300"/>
            <a:chExt cx="3237865" cy="1720753"/>
          </a:xfrm>
        </p:grpSpPr>
        <p:sp>
          <p:nvSpPr>
            <p:cNvPr id="22" name="Rectangle 21"/>
            <p:cNvSpPr/>
            <p:nvPr/>
          </p:nvSpPr>
          <p:spPr bwMode="auto">
            <a:xfrm>
              <a:off x="192487" y="2925654"/>
              <a:ext cx="3172938" cy="1673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1" name="Group 20"/>
            <p:cNvGrpSpPr/>
            <p:nvPr/>
          </p:nvGrpSpPr>
          <p:grpSpPr bwMode="auto">
            <a:xfrm>
              <a:off x="127560" y="2878300"/>
              <a:ext cx="3228180" cy="1673906"/>
              <a:chOff x="127560" y="2878300"/>
              <a:chExt cx="3228180" cy="1673906"/>
            </a:xfrm>
          </p:grpSpPr>
          <p:grpSp>
            <p:nvGrpSpPr>
              <p:cNvPr id="20" name="Group 19"/>
              <p:cNvGrpSpPr/>
              <p:nvPr/>
            </p:nvGrpSpPr>
            <p:grpSpPr bwMode="auto">
              <a:xfrm>
                <a:off x="223244" y="3193939"/>
                <a:ext cx="3132496" cy="1358266"/>
                <a:chOff x="136586" y="2632222"/>
                <a:chExt cx="3132496" cy="1358266"/>
              </a:xfrm>
            </p:grpSpPr>
            <p:grpSp>
              <p:nvGrpSpPr>
                <p:cNvPr id="18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36586" y="2632222"/>
                  <a:ext cx="3132496" cy="1358266"/>
                  <a:chOff x="245474" y="-15944"/>
                  <a:chExt cx="8856543" cy="3840245"/>
                </a:xfrm>
              </p:grpSpPr>
              <p:pic>
                <p:nvPicPr>
                  <p:cNvPr id="13" name="Picture 12" descr="Screen Clipping"/>
                  <p:cNvPicPr>
                    <a:picLocks noChangeAspect="1"/>
                  </p:cNvPicPr>
                  <p:nvPr/>
                </p:nvPicPr>
                <p:blipFill>
                  <a:blip r:embed="rId6"/>
                  <a:srcRect b="63101"/>
                  <a:stretch/>
                </p:blipFill>
                <p:spPr bwMode="auto">
                  <a:xfrm>
                    <a:off x="247850" y="-15944"/>
                    <a:ext cx="8854167" cy="1897912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28" name="Picture 27" descr="Screen Clipping"/>
                  <p:cNvPicPr>
                    <a:picLocks noChangeAspect="1"/>
                  </p:cNvPicPr>
                  <p:nvPr/>
                </p:nvPicPr>
                <p:blipFill>
                  <a:blip r:embed="rId6"/>
                  <a:srcRect t="61016"/>
                  <a:stretch/>
                </p:blipFill>
                <p:spPr bwMode="auto">
                  <a:xfrm>
                    <a:off x="245474" y="1819178"/>
                    <a:ext cx="8854167" cy="2005123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19" name="Rectangle 18"/>
                <p:cNvSpPr/>
                <p:nvPr/>
              </p:nvSpPr>
              <p:spPr bwMode="auto">
                <a:xfrm>
                  <a:off x="136586" y="2632222"/>
                  <a:ext cx="3131656" cy="1358266"/>
                </a:xfrm>
                <a:prstGeom prst="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24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 bwMode="auto">
              <a:xfrm>
                <a:off x="127560" y="2878300"/>
                <a:ext cx="307180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Calibri"/>
                    <a:cs typeface="Calibri"/>
                  </a:rPr>
                  <a:t>2020: Expressions of Interest</a:t>
                </a:r>
                <a:endParaRPr/>
              </a:p>
            </p:txBody>
          </p:sp>
        </p:grpSp>
      </p:grp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/>
          <a:srcRect t="10997"/>
          <a:stretch/>
        </p:blipFill>
        <p:spPr bwMode="auto">
          <a:xfrm>
            <a:off x="4888974" y="4555551"/>
            <a:ext cx="1956473" cy="228819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 bwMode="auto">
          <a:xfrm>
            <a:off x="4777033" y="6475634"/>
            <a:ext cx="3154212" cy="338554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>
                <a:latin typeface="Calibri"/>
                <a:cs typeface="Calibri"/>
              </a:rPr>
              <a:t>2021: Contribution to the EIC CDR</a:t>
            </a:r>
            <a:endParaRPr/>
          </a:p>
        </p:txBody>
      </p:sp>
      <p:sp>
        <p:nvSpPr>
          <p:cNvPr id="37" name="TextBox 36"/>
          <p:cNvSpPr txBox="1"/>
          <p:nvPr/>
        </p:nvSpPr>
        <p:spPr bwMode="auto">
          <a:xfrm>
            <a:off x="4993812" y="671797"/>
            <a:ext cx="3244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dirty="0">
                <a:latin typeface="Calibri"/>
                <a:cs typeface="Calibri"/>
              </a:rPr>
              <a:t>2020: Co-conveners and leadership roles in Yellow Report</a:t>
            </a:r>
            <a:endParaRPr dirty="0"/>
          </a:p>
        </p:txBody>
      </p:sp>
      <p:sp>
        <p:nvSpPr>
          <p:cNvPr id="38" name="TextBox 37"/>
          <p:cNvSpPr txBox="1"/>
          <p:nvPr/>
        </p:nvSpPr>
        <p:spPr bwMode="auto">
          <a:xfrm>
            <a:off x="6528150" y="2439877"/>
            <a:ext cx="2774887" cy="584775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>
                <a:latin typeface="Calibri"/>
                <a:cs typeface="Calibri"/>
              </a:rPr>
              <a:t>2020: Physics co-convener in the ECCE detector proposal</a:t>
            </a:r>
            <a:endParaRPr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rcRect l="10629" r="10801"/>
          <a:stretch/>
        </p:blipFill>
        <p:spPr bwMode="auto">
          <a:xfrm>
            <a:off x="8476845" y="4883640"/>
            <a:ext cx="2243617" cy="174882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 bwMode="auto">
          <a:xfrm>
            <a:off x="8772105" y="3789789"/>
            <a:ext cx="3864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>
                <a:latin typeface="Calibri"/>
                <a:cs typeface="Calibri"/>
              </a:rPr>
              <a:t>ePIC Collaboration: </a:t>
            </a:r>
            <a:endParaRPr/>
          </a:p>
          <a:p>
            <a:pPr>
              <a:defRPr/>
            </a:pPr>
            <a:r>
              <a:rPr lang="en-US" sz="1600">
                <a:latin typeface="Calibri"/>
                <a:cs typeface="Calibri"/>
              </a:rPr>
              <a:t>- Calorimetry co-convener</a:t>
            </a:r>
            <a:endParaRPr/>
          </a:p>
          <a:p>
            <a:pPr>
              <a:defRPr/>
            </a:pPr>
            <a:r>
              <a:rPr lang="en-US" sz="1600">
                <a:latin typeface="Calibri"/>
                <a:cs typeface="Calibri"/>
              </a:rPr>
              <a:t>- Exclusive processes WG co-convener</a:t>
            </a:r>
            <a:endParaRPr/>
          </a:p>
          <a:p>
            <a:pPr>
              <a:defRPr/>
            </a:pPr>
            <a:r>
              <a:rPr lang="en-US" sz="1600">
                <a:latin typeface="Calibri"/>
                <a:cs typeface="Calibri"/>
              </a:rPr>
              <a:t>- Backward ECAL Technical Coordinator </a:t>
            </a:r>
            <a:endParaRPr/>
          </a:p>
        </p:txBody>
      </p:sp>
      <p:sp>
        <p:nvSpPr>
          <p:cNvPr id="32" name="TextBox 31"/>
          <p:cNvSpPr txBox="1"/>
          <p:nvPr/>
        </p:nvSpPr>
        <p:spPr bwMode="auto">
          <a:xfrm>
            <a:off x="14678" y="5868619"/>
            <a:ext cx="4673583" cy="8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750">
                <a:solidFill>
                  <a:srgbClr val="A94D0F"/>
                </a:solidFill>
                <a:latin typeface="Calibri"/>
                <a:cs typeface="Calibri"/>
              </a:rPr>
              <a:t>Also, IN2P3 members have served in several EICUG committees and serve in the new EIC-related generic detector R&amp;D advisory panel</a:t>
            </a:r>
            <a:endParaRPr/>
          </a:p>
        </p:txBody>
      </p:sp>
      <p:pic>
        <p:nvPicPr>
          <p:cNvPr id="33" name="Picture 32" descr="Screen Clippi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803618" y="2545266"/>
            <a:ext cx="3692367" cy="96634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 bwMode="auto">
          <a:xfrm>
            <a:off x="2062625" y="2164783"/>
            <a:ext cx="3154212" cy="338554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>
                <a:latin typeface="Calibri"/>
                <a:cs typeface="Calibri"/>
              </a:rPr>
              <a:t>2019: EICUG Meeting in Paris</a:t>
            </a:r>
            <a:endParaRPr/>
          </a:p>
        </p:txBody>
      </p:sp>
      <p:sp>
        <p:nvSpPr>
          <p:cNvPr id="34" name="TextBox 33"/>
          <p:cNvSpPr txBox="1"/>
          <p:nvPr/>
        </p:nvSpPr>
        <p:spPr bwMode="auto">
          <a:xfrm>
            <a:off x="8291751" y="1028681"/>
            <a:ext cx="3785229" cy="115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750">
                <a:latin typeface="Calibri"/>
                <a:cs typeface="Calibri"/>
              </a:rPr>
              <a:t>IN2P3 physicists are </a:t>
            </a:r>
            <a:r>
              <a:rPr lang="en-US" sz="1750">
                <a:solidFill>
                  <a:srgbClr val="C00000"/>
                </a:solidFill>
                <a:latin typeface="Calibri"/>
                <a:cs typeface="Calibri"/>
              </a:rPr>
              <a:t>experts in nucleon 3D imaging</a:t>
            </a:r>
            <a:r>
              <a:rPr lang="en-US" sz="1750">
                <a:latin typeface="Calibri"/>
                <a:cs typeface="Calibri"/>
              </a:rPr>
              <a:t>, </a:t>
            </a:r>
            <a:r>
              <a:rPr lang="en-US" sz="1750" i="1">
                <a:latin typeface="Calibri"/>
                <a:cs typeface="Calibri"/>
              </a:rPr>
              <a:t>central to the EIC science</a:t>
            </a:r>
            <a:r>
              <a:rPr lang="en-US" sz="1750">
                <a:latin typeface="Calibri"/>
                <a:cs typeface="Calibri"/>
              </a:rPr>
              <a:t>, with a fruitful experimental program being carried out at Jefferson Lab</a:t>
            </a:r>
            <a:endParaRPr/>
          </a:p>
        </p:txBody>
      </p:sp>
      <p:sp>
        <p:nvSpPr>
          <p:cNvPr id="35" name="Rounded Rectangle 34"/>
          <p:cNvSpPr/>
          <p:nvPr/>
        </p:nvSpPr>
        <p:spPr bwMode="auto">
          <a:xfrm>
            <a:off x="8291752" y="920151"/>
            <a:ext cx="3785229" cy="1380227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FDD6CC-7521-9577-90F0-B51B605861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3190" y="195379"/>
            <a:ext cx="12192000" cy="4308872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dirty="0">
                <a:latin typeface="Helvetica Neue" panose="02000503000000020004" pitchFamily="2" charset="0"/>
              </a:rPr>
              <a:t>Scientists, interested in  the detector and in the physics that will be done there</a:t>
            </a:r>
            <a:r>
              <a:rPr lang="en-US" sz="2000" dirty="0">
                <a:latin typeface="Helvetica Neue" panose="02000503000000020004" pitchFamily="2" charset="0"/>
              </a:rPr>
              <a:t>: </a:t>
            </a:r>
          </a:p>
          <a:p>
            <a:r>
              <a:rPr lang="en-US" sz="2000" dirty="0">
                <a:latin typeface="Helvetica Neue" panose="02000503000000020004" pitchFamily="2" charset="0"/>
              </a:rPr>
              <a:t>     p</a:t>
            </a:r>
            <a:r>
              <a:rPr lang="en-US" sz="2000" b="1" dirty="0">
                <a:latin typeface="Helvetica Neue" panose="02000503000000020004" pitchFamily="2" charset="0"/>
              </a:rPr>
              <a:t>resently, Jefferson Lab physi</a:t>
            </a:r>
            <a:r>
              <a:rPr lang="en-US" sz="2000" dirty="0">
                <a:latin typeface="Helvetica Neue" panose="02000503000000020004" pitchFamily="2" charset="0"/>
              </a:rPr>
              <a:t>cists at </a:t>
            </a:r>
            <a:r>
              <a:rPr lang="en-US" sz="2000" dirty="0" err="1">
                <a:latin typeface="Helvetica Neue" panose="02000503000000020004" pitchFamily="2" charset="0"/>
              </a:rPr>
              <a:t>IJCLab</a:t>
            </a:r>
            <a:r>
              <a:rPr lang="en-US" sz="2000" dirty="0">
                <a:latin typeface="Helvetica Neue" panose="02000503000000020004" pitchFamily="2" charset="0"/>
              </a:rPr>
              <a:t> and CMS at LLR  </a:t>
            </a:r>
            <a:r>
              <a:rPr lang="en-US" sz="2000" b="1" dirty="0">
                <a:latin typeface="Helvetica Neue" panose="02000503000000020004" pitchFamily="2" charset="0"/>
              </a:rPr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Helvetica Neue" panose="02000503000000020004" pitchFamily="2" charset="0"/>
              </a:rPr>
              <a:t>Several theorists are interested also in other laboratories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b="1" dirty="0">
                <a:latin typeface="Helvetica Neue" panose="02000503000000020004" pitchFamily="2" charset="0"/>
              </a:rPr>
              <a:t>Support from engineers and technicians in the two laboratories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Helvetica Neue" panose="02000503000000020004" pitchFamily="2" charset="0"/>
              </a:rPr>
              <a:t>P</a:t>
            </a:r>
            <a:r>
              <a:rPr lang="en-US" sz="2000" b="1" dirty="0">
                <a:latin typeface="Helvetica Neue" panose="02000503000000020004" pitchFamily="2" charset="0"/>
              </a:rPr>
              <a:t>articipation of Omega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Helvetica Neue" panose="02000503000000020004" pitchFamily="2" charset="0"/>
              </a:rPr>
              <a:t>Engineers and technicians interested in the accelerator project </a:t>
            </a:r>
            <a:endParaRPr lang="en-US" sz="2000" b="1" dirty="0">
              <a:latin typeface="Helvetica Neue" panose="02000503000000020004" pitchFamily="2" charset="0"/>
            </a:endParaRP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23DB47-AC35-C858-53CD-CD5AD2CA0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540" y="4221110"/>
            <a:ext cx="6624920" cy="24415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BA64EE9-266D-099E-9486-1ABC441BA972}"/>
              </a:ext>
            </a:extLst>
          </p:cNvPr>
          <p:cNvSpPr txBox="1"/>
          <p:nvPr/>
        </p:nvSpPr>
        <p:spPr bwMode="auto">
          <a:xfrm>
            <a:off x="5231880" y="2636890"/>
            <a:ext cx="2982940" cy="707886"/>
          </a:xfrm>
          <a:prstGeom prst="rect">
            <a:avLst/>
          </a:prstGeom>
          <a:noFill/>
          <a:ln w="635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Joint IN2P3 - Ecole Polytechnique </a:t>
            </a:r>
            <a:r>
              <a:rPr lang="fr-F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microelectronics</a:t>
            </a: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 design center: </a:t>
            </a:r>
            <a:r>
              <a:rPr lang="fr-F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designing</a:t>
            </a: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ASICs</a:t>
            </a: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 detectors</a:t>
            </a:r>
            <a:endParaRPr lang="fr-FR" sz="1000" dirty="0"/>
          </a:p>
        </p:txBody>
      </p:sp>
      <p:pic>
        <p:nvPicPr>
          <p:cNvPr id="4" name="Picture 41" descr="Screen Clipping">
            <a:extLst>
              <a:ext uri="{FF2B5EF4-FFF2-40B4-BE49-F238E27FC236}">
                <a16:creationId xmlns:a16="http://schemas.microsoft.com/office/drawing/2014/main" id="{5C38B7FE-0884-CC1D-7298-E8F5F96B8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30266" y="936527"/>
            <a:ext cx="878194" cy="45535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5DCECC-5AAB-A2E7-EC93-D18F52B65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840520" y="991046"/>
            <a:ext cx="878194" cy="400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EF56BD4-2372-D863-144C-102E7BFAA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719670" y="2800129"/>
            <a:ext cx="1421612" cy="381408"/>
          </a:xfrm>
          <a:prstGeom prst="rect">
            <a:avLst/>
          </a:prstGeom>
        </p:spPr>
      </p:pic>
      <p:pic>
        <p:nvPicPr>
          <p:cNvPr id="8" name="Picture 41" descr="Screen Clipping">
            <a:extLst>
              <a:ext uri="{FF2B5EF4-FFF2-40B4-BE49-F238E27FC236}">
                <a16:creationId xmlns:a16="http://schemas.microsoft.com/office/drawing/2014/main" id="{A9A86911-FCBE-BBF5-598F-F8630450D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688360" y="3356990"/>
            <a:ext cx="878194" cy="4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09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E48B91-3060-C223-3798-12595B1E2D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520" y="229244"/>
            <a:ext cx="10562150" cy="615553"/>
          </a:xfrm>
        </p:spPr>
        <p:txBody>
          <a:bodyPr/>
          <a:lstStyle/>
          <a:p>
            <a:r>
              <a:rPr lang="fr-FR" sz="4000" dirty="0"/>
              <a:t>In </a:t>
            </a:r>
            <a:r>
              <a:rPr lang="fr-FR" sz="4000" dirty="0" err="1"/>
              <a:t>particular</a:t>
            </a:r>
            <a:r>
              <a:rPr lang="fr-FR" sz="4000" dirty="0"/>
              <a:t>, </a:t>
            </a:r>
            <a:r>
              <a:rPr lang="fr-FR" sz="4000" dirty="0" err="1"/>
              <a:t>some</a:t>
            </a:r>
            <a:r>
              <a:rPr lang="fr-FR" sz="4000" dirty="0"/>
              <a:t> </a:t>
            </a:r>
            <a:r>
              <a:rPr lang="fr-FR" sz="4000" dirty="0" err="1"/>
              <a:t>talks</a:t>
            </a:r>
            <a:r>
              <a:rPr lang="fr-FR" sz="4000" dirty="0"/>
              <a:t>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E8CC73-1418-E46A-9650-5CDBFFCCD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80" y="1300660"/>
            <a:ext cx="7772400" cy="146693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4E2EFD6-1703-0DDF-E64A-8296438968C6}"/>
              </a:ext>
            </a:extLst>
          </p:cNvPr>
          <p:cNvSpPr txBox="1"/>
          <p:nvPr/>
        </p:nvSpPr>
        <p:spPr>
          <a:xfrm>
            <a:off x="911280" y="961568"/>
            <a:ext cx="460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Detector section 10/10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4BF12CE-F507-6A71-50B3-2B7560E1F594}"/>
              </a:ext>
            </a:extLst>
          </p:cNvPr>
          <p:cNvSpPr txBox="1"/>
          <p:nvPr/>
        </p:nvSpPr>
        <p:spPr>
          <a:xfrm>
            <a:off x="931450" y="2797441"/>
            <a:ext cx="460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ASICs</a:t>
            </a:r>
            <a:r>
              <a:rPr lang="fr-FR" b="1" dirty="0"/>
              <a:t> section 10/10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10B81C9-EC5A-7677-78C2-3A3D0DFBF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00" y="3192144"/>
            <a:ext cx="7772400" cy="13801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721ACDE-72D7-E078-5A9D-10BADE5AD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00" y="4996837"/>
            <a:ext cx="7772400" cy="75649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21594CA-3C21-D78C-62F7-E092D755A060}"/>
              </a:ext>
            </a:extLst>
          </p:cNvPr>
          <p:cNvSpPr txBox="1"/>
          <p:nvPr/>
        </p:nvSpPr>
        <p:spPr>
          <a:xfrm>
            <a:off x="695250" y="4597661"/>
            <a:ext cx="460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Accelerator section 11/10 </a:t>
            </a:r>
          </a:p>
        </p:txBody>
      </p:sp>
    </p:spTree>
    <p:extLst>
      <p:ext uri="{BB962C8B-B14F-4D97-AF65-F5344CB8AC3E}">
        <p14:creationId xmlns:p14="http://schemas.microsoft.com/office/powerpoint/2010/main" val="3466955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FDD6CC-7521-9577-90F0-B51B605861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6350" y="686565"/>
            <a:ext cx="11640770" cy="1133259"/>
          </a:xfrm>
        </p:spPr>
        <p:txBody>
          <a:bodyPr/>
          <a:lstStyle/>
          <a:p>
            <a:r>
              <a:rPr lang="en-US" sz="2800" b="1" dirty="0">
                <a:effectLst/>
                <a:latin typeface="Helvetica Neue" panose="02000503000000020004" pitchFamily="2" charset="0"/>
              </a:rPr>
              <a:t>The </a:t>
            </a:r>
            <a:r>
              <a:rPr lang="en-US" sz="2800" b="1" dirty="0">
                <a:latin typeface="Helvetica Neue" panose="02000503000000020004" pitchFamily="2" charset="0"/>
              </a:rPr>
              <a:t>E</a:t>
            </a:r>
            <a:r>
              <a:rPr lang="en-US" sz="2800" b="1" dirty="0">
                <a:effectLst/>
                <a:latin typeface="Helvetica Neue" panose="02000503000000020004" pitchFamily="2" charset="0"/>
              </a:rPr>
              <a:t>lectron-Ion-Collider project at IN2P3 </a:t>
            </a:r>
          </a:p>
          <a:p>
            <a:r>
              <a:rPr lang="en-US" sz="2000" dirty="0">
                <a:latin typeface="Helvetica Neue" panose="02000503000000020004" pitchFamily="2" charset="0"/>
              </a:rPr>
              <a:t>IN2P3 in the EIC Advisory Board and in the EIC RRB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B30F959-4EE0-91DA-2BB4-5E091B549D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19188" r="4275" b="13312"/>
          <a:stretch/>
        </p:blipFill>
        <p:spPr>
          <a:xfrm>
            <a:off x="1559370" y="2716548"/>
            <a:ext cx="4167818" cy="2153839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D3EE17DD-D1D9-23E0-0855-D2B9C30886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2570" y="3284980"/>
            <a:ext cx="3778670" cy="231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EDC9FF3-E3DC-2065-B6BA-AA5EE785F95A}"/>
              </a:ext>
            </a:extLst>
          </p:cNvPr>
          <p:cNvSpPr txBox="1"/>
          <p:nvPr/>
        </p:nvSpPr>
        <p:spPr>
          <a:xfrm>
            <a:off x="2351480" y="5085230"/>
            <a:ext cx="244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RRB, New York 2023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56F71F-17C8-30D0-EE91-BAFBE41EBBB9}"/>
              </a:ext>
            </a:extLst>
          </p:cNvPr>
          <p:cNvSpPr txBox="1"/>
          <p:nvPr/>
        </p:nvSpPr>
        <p:spPr>
          <a:xfrm>
            <a:off x="6787735" y="5773553"/>
            <a:ext cx="244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RRB, Rome 2024</a:t>
            </a:r>
          </a:p>
        </p:txBody>
      </p:sp>
    </p:spTree>
    <p:extLst>
      <p:ext uri="{BB962C8B-B14F-4D97-AF65-F5344CB8AC3E}">
        <p14:creationId xmlns:p14="http://schemas.microsoft.com/office/powerpoint/2010/main" val="483804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F5D699-604E-6F7D-18F6-FD40B7522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837336"/>
            <a:ext cx="11323320" cy="1754326"/>
          </a:xfrm>
          <a:solidFill>
            <a:srgbClr val="FBFDE4"/>
          </a:solidFill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Signature of a DOE-CNRS Statement of Interest on the EIC project, January 2024 (CEA signed a few months before)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agreement recognizes existing international cooperation and planned future efforts toward building an Electron-Ion Collider (EIC) and carrying out its scientific program</a:t>
            </a:r>
            <a:b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E7B845-9D63-65F9-1DBD-EB3CFF03A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20" y="2703688"/>
            <a:ext cx="7772400" cy="31253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D862416-8CDE-9074-1B27-05E13A04D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350" y="3133565"/>
            <a:ext cx="2981290" cy="31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26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FDD6CC-7521-9577-90F0-B51B605861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03390" y="2197895"/>
            <a:ext cx="9217076" cy="2462213"/>
          </a:xfrm>
        </p:spPr>
        <p:txBody>
          <a:bodyPr/>
          <a:lstStyle/>
          <a:p>
            <a:r>
              <a:rPr lang="fr-FR" sz="2800" b="1" dirty="0" err="1">
                <a:effectLst/>
                <a:latin typeface="Helvetica Neue" panose="02000503000000020004" pitchFamily="2" charset="0"/>
              </a:rPr>
              <a:t>European</a:t>
            </a:r>
            <a:r>
              <a:rPr lang="fr-FR" sz="2800" b="1" dirty="0">
                <a:effectLst/>
                <a:latin typeface="Helvetica Neue" panose="02000503000000020004" pitchFamily="2" charset="0"/>
              </a:rPr>
              <a:t> </a:t>
            </a:r>
            <a:r>
              <a:rPr lang="fr-FR" sz="2800" b="1" dirty="0" err="1">
                <a:effectLst/>
                <a:latin typeface="Helvetica Neue" panose="02000503000000020004" pitchFamily="2" charset="0"/>
              </a:rPr>
              <a:t>Strategy</a:t>
            </a:r>
            <a:r>
              <a:rPr lang="fr-FR" sz="2800" b="1" dirty="0">
                <a:effectLst/>
                <a:latin typeface="Helvetica Neue" panose="02000503000000020004" pitchFamily="2" charset="0"/>
              </a:rPr>
              <a:t> for </a:t>
            </a:r>
            <a:r>
              <a:rPr lang="fr-FR" sz="2800" dirty="0" err="1">
                <a:latin typeface="Helvetica Neue" panose="02000503000000020004" pitchFamily="2" charset="0"/>
              </a:rPr>
              <a:t>Particle</a:t>
            </a:r>
            <a:r>
              <a:rPr lang="fr-FR" sz="2800" dirty="0">
                <a:latin typeface="Helvetica Neue" panose="02000503000000020004" pitchFamily="2" charset="0"/>
              </a:rPr>
              <a:t> </a:t>
            </a:r>
            <a:r>
              <a:rPr lang="fr-FR" sz="2800" dirty="0" err="1">
                <a:latin typeface="Helvetica Neue" panose="02000503000000020004" pitchFamily="2" charset="0"/>
              </a:rPr>
              <a:t>Physics</a:t>
            </a:r>
            <a:r>
              <a:rPr lang="fr-FR" sz="2800" dirty="0">
                <a:latin typeface="Helvetica Neue" panose="02000503000000020004" pitchFamily="2" charset="0"/>
              </a:rPr>
              <a:t> update 2025</a:t>
            </a:r>
          </a:p>
          <a:p>
            <a:r>
              <a:rPr lang="fr-FR" sz="2800" dirty="0" err="1">
                <a:latin typeface="Helvetica Neue" panose="02000503000000020004" pitchFamily="2" charset="0"/>
              </a:rPr>
              <a:t>Ongoing</a:t>
            </a:r>
            <a:r>
              <a:rPr lang="fr-FR" sz="2800" dirty="0">
                <a:latin typeface="Helvetica Neue" panose="02000503000000020004" pitchFamily="2" charset="0"/>
              </a:rPr>
              <a:t> process </a:t>
            </a:r>
          </a:p>
          <a:p>
            <a:r>
              <a:rPr lang="fr-FR" sz="2800" b="1" dirty="0" err="1">
                <a:effectLst/>
                <a:latin typeface="Helvetica Neue" panose="02000503000000020004" pitchFamily="2" charset="0"/>
              </a:rPr>
              <a:t>Hadronic</a:t>
            </a:r>
            <a:r>
              <a:rPr lang="fr-FR" sz="2800" b="1" dirty="0">
                <a:effectLst/>
                <a:latin typeface="Helvetica Neue" panose="02000503000000020004" pitchFamily="2" charset="0"/>
              </a:rPr>
              <a:t> </a:t>
            </a:r>
            <a:r>
              <a:rPr lang="fr-FR" sz="2800" b="1" dirty="0" err="1">
                <a:effectLst/>
                <a:latin typeface="Helvetica Neue" panose="02000503000000020004" pitchFamily="2" charset="0"/>
              </a:rPr>
              <a:t>physics</a:t>
            </a:r>
            <a:r>
              <a:rPr lang="fr-FR" sz="2800" b="1" dirty="0">
                <a:effectLst/>
                <a:latin typeface="Helvetica Neue" panose="02000503000000020004" pitchFamily="2" charset="0"/>
              </a:rPr>
              <a:t> </a:t>
            </a:r>
            <a:r>
              <a:rPr lang="fr-FR" sz="2800" b="1" dirty="0" err="1">
                <a:effectLst/>
                <a:latin typeface="Helvetica Neue" panose="02000503000000020004" pitchFamily="2" charset="0"/>
              </a:rPr>
              <a:t>is</a:t>
            </a:r>
            <a:r>
              <a:rPr lang="fr-FR" sz="2800" b="1" dirty="0">
                <a:effectLst/>
                <a:latin typeface="Helvetica Neue" panose="02000503000000020004" pitchFamily="2" charset="0"/>
              </a:rPr>
              <a:t> </a:t>
            </a:r>
            <a:r>
              <a:rPr lang="fr-FR" sz="2800" b="1" dirty="0" err="1">
                <a:effectLst/>
                <a:latin typeface="Helvetica Neue" panose="02000503000000020004" pitchFamily="2" charset="0"/>
              </a:rPr>
              <a:t>als</a:t>
            </a:r>
            <a:r>
              <a:rPr lang="fr-FR" sz="2800" dirty="0" err="1">
                <a:latin typeface="Helvetica Neue" panose="02000503000000020004" pitchFamily="2" charset="0"/>
              </a:rPr>
              <a:t>o</a:t>
            </a:r>
            <a:r>
              <a:rPr lang="fr-FR" sz="2800" dirty="0">
                <a:latin typeface="Helvetica Neue" panose="02000503000000020004" pitchFamily="2" charset="0"/>
              </a:rPr>
              <a:t> </a:t>
            </a:r>
            <a:r>
              <a:rPr lang="fr-FR" sz="2800" dirty="0" err="1">
                <a:latin typeface="Helvetica Neue" panose="02000503000000020004" pitchFamily="2" charset="0"/>
              </a:rPr>
              <a:t>discussed</a:t>
            </a:r>
            <a:r>
              <a:rPr lang="fr-FR" sz="2800" dirty="0">
                <a:latin typeface="Helvetica Neue" panose="02000503000000020004" pitchFamily="2" charset="0"/>
              </a:rPr>
              <a:t> </a:t>
            </a:r>
            <a:endParaRPr lang="fr-FR" sz="2800" b="1" dirty="0">
              <a:effectLst/>
              <a:latin typeface="Helvetica Neue" panose="02000503000000020004" pitchFamily="2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9364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028B6A2-429C-28EE-E1FA-4FA7BF7B1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8550"/>
            <a:ext cx="7772400" cy="123581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697295-8F01-9712-E508-1AA128AEA418}"/>
              </a:ext>
            </a:extLst>
          </p:cNvPr>
          <p:cNvSpPr txBox="1"/>
          <p:nvPr/>
        </p:nvSpPr>
        <p:spPr>
          <a:xfrm>
            <a:off x="119170" y="1424361"/>
            <a:ext cx="1188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1-day discussion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several</a:t>
            </a:r>
            <a:r>
              <a:rPr lang="fr-FR" b="1" dirty="0"/>
              <a:t> </a:t>
            </a:r>
            <a:r>
              <a:rPr lang="fr-FR" b="1" dirty="0" err="1"/>
              <a:t>talks</a:t>
            </a:r>
            <a:r>
              <a:rPr lang="fr-FR" b="1" dirty="0"/>
              <a:t> (about 45 participants </a:t>
            </a:r>
            <a:r>
              <a:rPr lang="fr-FR" b="1" dirty="0" err="1"/>
              <a:t>from</a:t>
            </a:r>
            <a:r>
              <a:rPr lang="fr-FR" b="1" dirty="0"/>
              <a:t> CNRS and CEA)</a:t>
            </a:r>
          </a:p>
          <a:p>
            <a:r>
              <a:rPr lang="fr-FR" b="1" dirty="0"/>
              <a:t>Objective : </a:t>
            </a:r>
            <a:r>
              <a:rPr lang="fr-FR" b="1" dirty="0" err="1"/>
              <a:t>preparing</a:t>
            </a:r>
            <a:r>
              <a:rPr lang="fr-FR" b="1" dirty="0"/>
              <a:t> a French </a:t>
            </a:r>
            <a:r>
              <a:rPr lang="fr-FR" b="1" dirty="0" err="1"/>
              <a:t>bottom</a:t>
            </a:r>
            <a:r>
              <a:rPr lang="fr-FR" b="1" dirty="0"/>
              <a:t>-up contribution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C34B82-00AC-D2F7-9ED2-E4FA05D94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10" y="2339532"/>
            <a:ext cx="4032560" cy="1918718"/>
          </a:xfrm>
          <a:prstGeom prst="rect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4AB489-AD0F-6AFD-07E5-C0D2CF1D0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790" y="2254643"/>
            <a:ext cx="6912960" cy="2527426"/>
          </a:xfrm>
          <a:prstGeom prst="rect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3E19B3-FECF-15A3-1466-1EE6629FD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62" y="4966020"/>
            <a:ext cx="6552910" cy="1700247"/>
          </a:xfrm>
          <a:prstGeom prst="rect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1304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18884</TotalTime>
  <Words>566</Words>
  <Application>Microsoft Macintosh PowerPoint</Application>
  <PresentationFormat>Grand écran</PresentationFormat>
  <Paragraphs>67</Paragraphs>
  <Slides>11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11</vt:i4>
      </vt:variant>
    </vt:vector>
  </HeadingPairs>
  <TitlesOfParts>
    <vt:vector size="24" baseType="lpstr">
      <vt:lpstr>Satoshi</vt:lpstr>
      <vt:lpstr>Satoshi Light</vt:lpstr>
      <vt:lpstr>Arial</vt:lpstr>
      <vt:lpstr>Calibri</vt:lpstr>
      <vt:lpstr>Helvetica Neue</vt:lpstr>
      <vt:lpstr>IBM Plex Sans</vt:lpstr>
      <vt:lpstr>IBM Plex Sans Light</vt:lpstr>
      <vt:lpstr>IBM Plex Sans Medium</vt:lpstr>
      <vt:lpstr>IBM Plex Sans SemiBold</vt:lpstr>
      <vt:lpstr>Times New Roman</vt:lpstr>
      <vt:lpstr>Wingdings</vt:lpstr>
      <vt:lpstr>Thème Office</vt:lpstr>
      <vt:lpstr>Conception personnalisée</vt:lpstr>
      <vt:lpstr>EIC France 2024 IJCLab Orsay, October 9-11, 2024</vt:lpstr>
      <vt:lpstr>The Scientific Foundation for an EIC was Built Over Two Decades</vt:lpstr>
      <vt:lpstr>Présentation PowerPoint</vt:lpstr>
      <vt:lpstr>Présentation PowerPoint</vt:lpstr>
      <vt:lpstr>Présentation PowerPoint</vt:lpstr>
      <vt:lpstr>Présentation PowerPoint</vt:lpstr>
      <vt:lpstr>Signature of a DOE-CNRS Statement of Interest on the EIC project, January 2024 (CEA signed a few months before)   New agreement recognizes existing international cooperation and planned future efforts toward building an Electron-Ion Collider (EIC) and carrying out its scientific program </vt:lpstr>
      <vt:lpstr>Présentation PowerPoint</vt:lpstr>
      <vt:lpstr>Présentation PowerPoint</vt:lpstr>
      <vt:lpstr>Présentation PowerPoint</vt:lpstr>
      <vt:lpstr>Thank you  for your  attention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HORTALA Thomas</dc:creator>
  <cp:keywords/>
  <dc:description/>
  <cp:lastModifiedBy>Marcella Grasso</cp:lastModifiedBy>
  <cp:revision>770</cp:revision>
  <dcterms:created xsi:type="dcterms:W3CDTF">2023-11-07T22:06:45Z</dcterms:created>
  <dcterms:modified xsi:type="dcterms:W3CDTF">2024-10-09T09:50:09Z</dcterms:modified>
  <cp:category/>
</cp:coreProperties>
</file>