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616" r:id="rId2"/>
    <p:sldId id="2948" r:id="rId3"/>
    <p:sldId id="3624" r:id="rId4"/>
    <p:sldId id="3627" r:id="rId5"/>
    <p:sldId id="3617" r:id="rId6"/>
    <p:sldId id="3620" r:id="rId7"/>
    <p:sldId id="3622" r:id="rId8"/>
    <p:sldId id="3623" r:id="rId9"/>
    <p:sldId id="3636" r:id="rId10"/>
    <p:sldId id="3628" r:id="rId11"/>
    <p:sldId id="3626" r:id="rId12"/>
    <p:sldId id="3378" r:id="rId13"/>
    <p:sldId id="3629" r:id="rId14"/>
    <p:sldId id="3615" r:id="rId15"/>
    <p:sldId id="3637" r:id="rId16"/>
    <p:sldId id="3371" r:id="rId17"/>
    <p:sldId id="3630" r:id="rId18"/>
    <p:sldId id="3372" r:id="rId19"/>
    <p:sldId id="3640" r:id="rId20"/>
    <p:sldId id="3374" r:id="rId21"/>
    <p:sldId id="3643" r:id="rId22"/>
    <p:sldId id="3633" r:id="rId23"/>
    <p:sldId id="2628" r:id="rId24"/>
    <p:sldId id="3042" r:id="rId25"/>
    <p:sldId id="3602" r:id="rId26"/>
    <p:sldId id="3625" r:id="rId27"/>
    <p:sldId id="3645" r:id="rId28"/>
    <p:sldId id="3222" r:id="rId29"/>
    <p:sldId id="3631" r:id="rId30"/>
    <p:sldId id="3642" r:id="rId31"/>
    <p:sldId id="322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a Malgeri" initials="LM" lastIdx="1" clrIdx="0"/>
  <p:cmAuthor id="2" name="Microsoft Office User" initials="MOU" lastIdx="2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030A0"/>
    <a:srgbClr val="1755BD"/>
    <a:srgbClr val="0432FF"/>
    <a:srgbClr val="F97BFF"/>
    <a:srgbClr val="FAD842"/>
    <a:srgbClr val="F4D600"/>
    <a:srgbClr val="FFEC7D"/>
    <a:srgbClr val="FEF5A9"/>
    <a:srgbClr val="FFC3DC"/>
    <a:srgbClr val="FDF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75" autoAdjust="0"/>
    <p:restoredTop sz="95814" autoAdjust="0"/>
  </p:normalViewPr>
  <p:slideViewPr>
    <p:cSldViewPr snapToGrid="0" snapToObjects="1">
      <p:cViewPr varScale="1">
        <p:scale>
          <a:sx n="83" d="100"/>
          <a:sy n="83" d="100"/>
        </p:scale>
        <p:origin x="137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-253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0A0A3-E680-514A-A0D9-5D56161CA2B6}" type="datetimeFigureOut">
              <a:rPr lang="en-US" smtClean="0"/>
              <a:pPr/>
              <a:t>10/11/24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883A-A103-0047-ADA0-262C0F5B77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438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B358B-323C-2A4D-B62E-A6954C044CEB}" type="datetimeFigureOut">
              <a:rPr lang="en-US" smtClean="0"/>
              <a:pPr/>
              <a:t>10/11/24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5DDA8-2351-A546-91A9-2672C2503B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758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D5587-09FF-02F1-AA3D-31F8B53E4D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55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69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50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50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8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54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12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38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08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84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12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998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444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D5587-09FF-02F1-AA3D-31F8B53E4D2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86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042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54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2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992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1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94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26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57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3663-B6A9-AA4E-B40F-DECDEF1EAF36}" type="datetime1">
              <a:rPr lang="fr-FR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C92B-FB49-1348-A81C-1EEF62D92F3D}" type="datetime1">
              <a:rPr lang="fr-FR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8B64-B3A2-6F48-80A4-00ECB478C79A}" type="datetime1">
              <a:rPr lang="fr-FR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88"/>
            <a:ext cx="12192000" cy="678235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7622"/>
            <a:ext cx="12192000" cy="6110378"/>
          </a:xfrm>
        </p:spPr>
        <p:txBody>
          <a:bodyPr/>
          <a:lstStyle>
            <a:lvl1pPr marL="274320" indent="-274320">
              <a:spcBef>
                <a:spcPts val="600"/>
              </a:spcBef>
              <a:defRPr>
                <a:solidFill>
                  <a:srgbClr val="000090"/>
                </a:solidFill>
              </a:defRPr>
            </a:lvl1pPr>
            <a:lvl2pPr marL="548640" indent="-274320">
              <a:spcBef>
                <a:spcPts val="600"/>
              </a:spcBef>
              <a:buFont typeface="Lucida Grande"/>
              <a:buChar char="-"/>
              <a:defRPr sz="2000">
                <a:solidFill>
                  <a:schemeClr val="tx1"/>
                </a:solidFill>
              </a:defRPr>
            </a:lvl2pPr>
            <a:lvl3pPr marL="822960" indent="-274320">
              <a:spcBef>
                <a:spcPts val="300"/>
              </a:spcBef>
              <a:buFont typeface="Lucida Grande"/>
              <a:buChar char="-"/>
              <a:defRPr sz="1800">
                <a:solidFill>
                  <a:srgbClr val="800000"/>
                </a:solidFill>
              </a:defRPr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96822"/>
            <a:ext cx="1219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351DA-6B83-E440-AFFC-54C3FCDD8676}" type="datetime1">
              <a:rPr lang="fr-FR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09CA-9541-FA44-9B59-870EC9933B80}" type="datetime1">
              <a:rPr lang="fr-FR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768106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D448-BABD-CA41-BA6C-A2789D3F65AF}" type="datetime1">
              <a:rPr lang="fr-FR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A3275-F3B2-A640-A7CB-3403659B0C57}" type="datetime1">
              <a:rPr lang="fr-FR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747622"/>
            <a:ext cx="10972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EFCC-DD78-2544-801C-ED68E11D8DF7}" type="datetime1">
              <a:rPr lang="fr-FR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56111" y="6488431"/>
            <a:ext cx="1335889" cy="365125"/>
          </a:xfrm>
        </p:spPr>
        <p:txBody>
          <a:bodyPr/>
          <a:lstStyle>
            <a:lvl1pPr>
              <a:defRPr sz="1200" baseline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</a:lstStyle>
          <a:p>
            <a:fld id="{9CA62D5A-175C-0146-8DFE-850ADA1B8F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8DF8B-0858-8C46-9216-1DE5B645F548}" type="datetime1">
              <a:rPr lang="fr-FR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2706C-FDE9-CE42-A940-FEA35958B978}" type="datetime1">
              <a:rPr lang="fr-FR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588"/>
            <a:ext cx="10972800" cy="798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747622"/>
            <a:ext cx="10972800" cy="5608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6A83F-2B9E-C746-AE32-B760883D1D66}" type="datetime1">
              <a:rPr lang="fr-FR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96435" y="1"/>
            <a:ext cx="2495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1"/>
            <a:r>
              <a:rPr lang="en-US"/>
              <a:t>MB Apr. 9,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112" y="1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9CA62D5A-175C-0146-8DFE-850ADA1B8F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32" indent="-3429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ds.cern.ch/record/2784893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tif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tif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8489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emf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tiff"/><Relationship Id="rId5" Type="http://schemas.openxmlformats.org/officeDocument/2006/relationships/image" Target="../media/image57.png"/><Relationship Id="rId15" Type="http://schemas.openxmlformats.org/officeDocument/2006/relationships/image" Target="../media/image67.tiff"/><Relationship Id="rId10" Type="http://schemas.openxmlformats.org/officeDocument/2006/relationships/image" Target="../media/image62.tiff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drd4.web.cern.ch/" TargetMode="External"/><Relationship Id="rId13" Type="http://schemas.openxmlformats.org/officeDocument/2006/relationships/image" Target="../media/image70.png"/><Relationship Id="rId3" Type="http://schemas.openxmlformats.org/officeDocument/2006/relationships/hyperlink" Target="https://committees.web.cern.ch/drdc" TargetMode="External"/><Relationship Id="rId7" Type="http://schemas.openxmlformats.org/officeDocument/2006/relationships/hyperlink" Target="https://drd3.web.cern.ch/" TargetMode="External"/><Relationship Id="rId12" Type="http://schemas.openxmlformats.org/officeDocument/2006/relationships/hyperlink" Target="https://indico.cern.ch/event/1336746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ds.cern.ch/record/2886644" TargetMode="External"/><Relationship Id="rId11" Type="http://schemas.openxmlformats.org/officeDocument/2006/relationships/hyperlink" Target="https://indico.cern.ch/event/1406007/" TargetMode="External"/><Relationship Id="rId5" Type="http://schemas.openxmlformats.org/officeDocument/2006/relationships/hyperlink" Target="https://drd1.web.cern.ch/" TargetMode="External"/><Relationship Id="rId10" Type="http://schemas.openxmlformats.org/officeDocument/2006/relationships/hyperlink" Target="https://cds.cern.ch/record/2886494?ln=en" TargetMode="External"/><Relationship Id="rId4" Type="http://schemas.openxmlformats.org/officeDocument/2006/relationships/hyperlink" Target="https://indico.cern.ch/category/17132/" TargetMode="External"/><Relationship Id="rId9" Type="http://schemas.openxmlformats.org/officeDocument/2006/relationships/hyperlink" Target="https://doser.web.cern.ch/" TargetMode="External"/><Relationship Id="rId14" Type="http://schemas.openxmlformats.org/officeDocument/2006/relationships/hyperlink" Target="https://ecfa-dp.desy.de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84893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tiff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E4DFE9-5BD5-4BE1-BFBE-6E8940C1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49287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C5724-F32E-6FEC-8F62-03822369089F}"/>
              </a:ext>
            </a:extLst>
          </p:cNvPr>
          <p:cNvSpPr txBox="1"/>
          <p:nvPr/>
        </p:nvSpPr>
        <p:spPr>
          <a:xfrm>
            <a:off x="812396" y="2244060"/>
            <a:ext cx="6599786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i="0" u="none" strike="noStrike" dirty="0">
                <a:effectLst/>
                <a:latin typeface="Avenir Next" panose="020B0503020202020204" pitchFamily="34" charset="0"/>
              </a:rPr>
              <a:t>Overview of detector R&amp;D</a:t>
            </a:r>
          </a:p>
          <a:p>
            <a:pPr marL="5760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future programs context</a:t>
            </a:r>
          </a:p>
          <a:p>
            <a:pPr marL="5760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new techniques &amp; detector concepts </a:t>
            </a:r>
          </a:p>
          <a:p>
            <a:pPr marL="5760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R&amp;D framework</a:t>
            </a:r>
          </a:p>
          <a:p>
            <a:pPr algn="l"/>
            <a:r>
              <a:rPr lang="en-GB" sz="2400" dirty="0">
                <a:latin typeface="Avenir Next" panose="020B0503020202020204" pitchFamily="34" charset="0"/>
              </a:rPr>
              <a:t>Early Career Researcher’s Workshop | France</a:t>
            </a:r>
            <a:endParaRPr lang="en-GB" sz="2400" b="0" i="0" u="none" strike="noStrike" dirty="0">
              <a:effectLst/>
              <a:latin typeface="Avenir Next" panose="020B0503020202020204" pitchFamily="34" charset="0"/>
            </a:endParaRPr>
          </a:p>
          <a:p>
            <a:pPr algn="l"/>
            <a:r>
              <a:rPr lang="en-GB" dirty="0">
                <a:latin typeface="Avenir Next" panose="020B0503020202020204" pitchFamily="34" charset="0"/>
              </a:rPr>
              <a:t>8</a:t>
            </a:r>
            <a:r>
              <a:rPr lang="en-GB" b="0" i="0" u="none" strike="noStrike" dirty="0">
                <a:effectLst/>
                <a:latin typeface="Avenir Next" panose="020B0503020202020204" pitchFamily="34" charset="0"/>
              </a:rPr>
              <a:t> Oct. 2024, </a:t>
            </a:r>
            <a:r>
              <a:rPr lang="en-GB" dirty="0">
                <a:latin typeface="Avenir Next" panose="020B0503020202020204" pitchFamily="34" charset="0"/>
              </a:rPr>
              <a:t>APC Paris</a:t>
            </a:r>
          </a:p>
          <a:p>
            <a:pPr algn="l"/>
            <a:r>
              <a:rPr lang="en-GB" b="0" i="0" u="none" strike="noStrike" dirty="0">
                <a:effectLst/>
                <a:latin typeface="Avenir Next" panose="020B0503020202020204" pitchFamily="34" charset="0"/>
              </a:rPr>
              <a:t>D. </a:t>
            </a:r>
            <a:r>
              <a:rPr lang="en-GB" b="0" i="0" u="none" strike="noStrike" dirty="0" err="1">
                <a:effectLst/>
                <a:latin typeface="Avenir Next" panose="020B0503020202020204" pitchFamily="34" charset="0"/>
              </a:rPr>
              <a:t>Contardo</a:t>
            </a:r>
            <a:r>
              <a:rPr lang="en-GB" b="0" i="0" u="none" strike="noStrike" dirty="0">
                <a:effectLst/>
                <a:latin typeface="Avenir Next" panose="020B0503020202020204" pitchFamily="34" charset="0"/>
              </a:rPr>
              <a:t> IP2I CNRS/IN2P</a:t>
            </a:r>
            <a:r>
              <a:rPr lang="en-GB" dirty="0">
                <a:latin typeface="Avenir Next" panose="020B0503020202020204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CAF4B1-D931-705E-34BA-22CF6E2745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1771" y="-29342"/>
            <a:ext cx="4543408" cy="6887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230CAF-03FD-C8A0-BBAD-8B991405CAF8}"/>
              </a:ext>
            </a:extLst>
          </p:cNvPr>
          <p:cNvSpPr txBox="1"/>
          <p:nvPr/>
        </p:nvSpPr>
        <p:spPr>
          <a:xfrm>
            <a:off x="8326677" y="593692"/>
            <a:ext cx="31735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venir Next" panose="020B0503020202020204" pitchFamily="34" charset="0"/>
              </a:rPr>
              <a:t>reference document</a:t>
            </a:r>
            <a:endParaRPr lang="en-FR" sz="1200" dirty="0">
              <a:solidFill>
                <a:schemeClr val="bg1"/>
              </a:solidFill>
              <a:latin typeface="Avenir Next" panose="020B0503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FR" sz="1200" dirty="0">
                <a:solidFill>
                  <a:schemeClr val="bg1"/>
                </a:solidFill>
                <a:latin typeface="Avenir Next" panose="020B05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https://cds.cern.ch/record/2784893</a:t>
            </a:r>
            <a:r>
              <a:rPr lang="en-FR" sz="12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4323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A887FE-7A9D-21D9-D8CA-A57C7EF3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C6D9CF-0DE2-04DC-0AA4-D09381276CA3}"/>
              </a:ext>
            </a:extLst>
          </p:cNvPr>
          <p:cNvSpPr/>
          <p:nvPr/>
        </p:nvSpPr>
        <p:spPr>
          <a:xfrm>
            <a:off x="434669" y="2994266"/>
            <a:ext cx="11322662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Gas detectors for Tracking and PID</a:t>
            </a:r>
          </a:p>
          <a:p>
            <a:pPr algn="ctr">
              <a:spcAft>
                <a:spcPts val="300"/>
              </a:spcAft>
            </a:pP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 challenge in some cases is to perform with eco-friendly gas mixtures  </a:t>
            </a:r>
          </a:p>
        </p:txBody>
      </p:sp>
    </p:spTree>
    <p:extLst>
      <p:ext uri="{BB962C8B-B14F-4D97-AF65-F5344CB8AC3E}">
        <p14:creationId xmlns:p14="http://schemas.microsoft.com/office/powerpoint/2010/main" val="122486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FE3B04-0576-AD42-A1A6-668E0D54DA04}"/>
              </a:ext>
            </a:extLst>
          </p:cNvPr>
          <p:cNvSpPr/>
          <p:nvPr/>
        </p:nvSpPr>
        <p:spPr>
          <a:xfrm>
            <a:off x="326571" y="612485"/>
            <a:ext cx="116627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venir Next" panose="020B0503020202020204" pitchFamily="34" charset="0"/>
                <a:sym typeface="Wingdings"/>
              </a:rPr>
              <a:t>Large Volume Gaseous Detectors </a:t>
            </a:r>
          </a:p>
          <a:p>
            <a:pPr algn="ctr"/>
            <a:r>
              <a:rPr lang="en-US" sz="2000" dirty="0">
                <a:latin typeface="Avenir Next" panose="020B0503020202020204" pitchFamily="34" charset="0"/>
                <a:sym typeface="Wingdings"/>
              </a:rPr>
              <a:t>most transparent for momentum resolution, number of hits for far vertices and PID up to ≃ 50 GeV 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Avenir Next" panose="020B0503020202020204" pitchFamily="34" charset="0"/>
              </a:rPr>
              <a:t>O(100) points with O(100) </a:t>
            </a:r>
            <a:r>
              <a:rPr lang="en-FR" dirty="0">
                <a:solidFill>
                  <a:srgbClr val="0070C0"/>
                </a:solidFill>
                <a:latin typeface="Avenir Next" panose="020B0503020202020204" pitchFamily="34" charset="0"/>
              </a:rPr>
              <a:t>μm precision, </a:t>
            </a:r>
            <a:r>
              <a:rPr lang="en-US" dirty="0">
                <a:solidFill>
                  <a:srgbClr val="0070C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O(1/5) % X/X</a:t>
            </a:r>
            <a:r>
              <a:rPr lang="en-US" baseline="-25000" dirty="0">
                <a:solidFill>
                  <a:srgbClr val="0070C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0</a:t>
            </a:r>
            <a:r>
              <a:rPr lang="en-US" dirty="0">
                <a:solidFill>
                  <a:srgbClr val="0070C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(barrel/endcap), energy loss precision ≲ 3% </a:t>
            </a:r>
            <a:endParaRPr lang="en-FR" dirty="0">
              <a:solidFill>
                <a:srgbClr val="0070C0"/>
              </a:solidFill>
              <a:latin typeface="Avenir Next" panose="020B0503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D029A3F-EB92-AE2A-91C9-2DE8CFCF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821BCA9-E516-8560-6C96-06D55EAA433C}"/>
              </a:ext>
            </a:extLst>
          </p:cNvPr>
          <p:cNvGrpSpPr/>
          <p:nvPr/>
        </p:nvGrpSpPr>
        <p:grpSpPr>
          <a:xfrm>
            <a:off x="259272" y="1982000"/>
            <a:ext cx="11517836" cy="4398345"/>
            <a:chOff x="456642" y="1772140"/>
            <a:chExt cx="11517836" cy="43983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1205C0F-FF83-5045-EFD3-7C1D156B1A74}"/>
                </a:ext>
              </a:extLst>
            </p:cNvPr>
            <p:cNvGrpSpPr/>
            <p:nvPr/>
          </p:nvGrpSpPr>
          <p:grpSpPr>
            <a:xfrm>
              <a:off x="456642" y="1772140"/>
              <a:ext cx="11517836" cy="4398345"/>
              <a:chOff x="702144" y="1772140"/>
              <a:chExt cx="11517836" cy="4398345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75E055C-EDB2-72FB-3410-B7B336FE2EE7}"/>
                  </a:ext>
                </a:extLst>
              </p:cNvPr>
              <p:cNvGrpSpPr/>
              <p:nvPr/>
            </p:nvGrpSpPr>
            <p:grpSpPr>
              <a:xfrm>
                <a:off x="702144" y="1772140"/>
                <a:ext cx="11517836" cy="4398345"/>
                <a:chOff x="718475" y="1706826"/>
                <a:chExt cx="11517836" cy="4398345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F8E2229B-86B6-7C7F-5D39-9758B41E2381}"/>
                    </a:ext>
                  </a:extLst>
                </p:cNvPr>
                <p:cNvGrpSpPr/>
                <p:nvPr/>
              </p:nvGrpSpPr>
              <p:grpSpPr>
                <a:xfrm>
                  <a:off x="718475" y="1706826"/>
                  <a:ext cx="11517836" cy="4398345"/>
                  <a:chOff x="718475" y="1706826"/>
                  <a:chExt cx="11517836" cy="4398345"/>
                </a:xfrm>
              </p:grpSpPr>
              <p:grpSp>
                <p:nvGrpSpPr>
                  <p:cNvPr id="3" name="Group 2">
                    <a:extLst>
                      <a:ext uri="{FF2B5EF4-FFF2-40B4-BE49-F238E27FC236}">
                        <a16:creationId xmlns:a16="http://schemas.microsoft.com/office/drawing/2014/main" id="{7ACA6F2A-983A-83C5-D4D4-B14E1A7F5F73}"/>
                      </a:ext>
                    </a:extLst>
                  </p:cNvPr>
                  <p:cNvGrpSpPr/>
                  <p:nvPr/>
                </p:nvGrpSpPr>
                <p:grpSpPr>
                  <a:xfrm>
                    <a:off x="6238370" y="1706826"/>
                    <a:ext cx="5997941" cy="4398345"/>
                    <a:chOff x="6238370" y="1706826"/>
                    <a:chExt cx="5997941" cy="4398345"/>
                  </a:xfrm>
                </p:grpSpPr>
                <p:pic>
                  <p:nvPicPr>
                    <p:cNvPr id="20" name="Image 4">
                      <a:extLst>
                        <a:ext uri="{FF2B5EF4-FFF2-40B4-BE49-F238E27FC236}">
                          <a16:creationId xmlns:a16="http://schemas.microsoft.com/office/drawing/2014/main" id="{21DD91A4-1F53-7AD1-096B-ACE693FDA5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79845" y="2464776"/>
                      <a:ext cx="1917801" cy="164888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" name="Image 11">
                      <a:extLst>
                        <a:ext uri="{FF2B5EF4-FFF2-40B4-BE49-F238E27FC236}">
                          <a16:creationId xmlns:a16="http://schemas.microsoft.com/office/drawing/2014/main" id="{D4563A01-8435-4E32-DB8B-9422BD66DAE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38370" y="2447545"/>
                      <a:ext cx="2145266" cy="175955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DF75361B-75F5-82A9-6807-260AB9C868F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675190" y="1706826"/>
                      <a:ext cx="4403928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FR" dirty="0">
                          <a:latin typeface="Avenir Next" panose="020B0503020202020204" pitchFamily="34" charset="0"/>
                        </a:rPr>
                        <a:t>Time Projection Chamber </a:t>
                      </a:r>
                    </a:p>
                    <a:p>
                      <a:pPr algn="ctr"/>
                      <a:r>
                        <a:rPr lang="en-FR" dirty="0">
                          <a:latin typeface="Avenir Next" panose="020B0503020202020204" pitchFamily="34" charset="0"/>
                        </a:rPr>
                        <a:t>ALICE and CALICE ILD/ILC prototypes</a:t>
                      </a:r>
                      <a:endParaRPr lang="en-FR" dirty="0"/>
                    </a:p>
                  </p:txBody>
                </p:sp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0E3004EB-456F-039D-E1B6-C258DDFCE7F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744379" y="4350845"/>
                      <a:ext cx="4491932" cy="1754326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rgbClr val="C00000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/>
                        </a:rPr>
                        <a:t>enable use at FCC with </a:t>
                      </a:r>
                    </a:p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/>
                        </a:rPr>
                        <a:t>     reduced ion backflow 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>
                          <a:solidFill>
                            <a:srgbClr val="C00000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/>
                        </a:rPr>
                        <a:t>dN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/>
                        </a:rPr>
                        <a:t>/dx ionization cluster </a:t>
                      </a:r>
                    </a:p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/>
                        </a:rPr>
                        <a:t>     counting with high granularity MPGD</a:t>
                      </a:r>
                    </a:p>
                    <a:p>
                      <a:r>
                        <a:rPr lang="en-US" sz="1800" dirty="0"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/>
                        </a:rPr>
                        <a:t>     ex. CMOS monolithic </a:t>
                      </a:r>
                      <a:r>
                        <a:rPr lang="en-US" sz="1800" dirty="0" err="1"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/>
                        </a:rPr>
                        <a:t>μMegas</a:t>
                      </a:r>
                      <a:r>
                        <a:rPr lang="en-US" sz="1800" dirty="0"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/>
                        </a:rPr>
                        <a:t> readout</a:t>
                      </a:r>
                      <a:endParaRPr lang="en-FR" sz="1800" dirty="0"/>
                    </a:p>
                    <a:p>
                      <a:endParaRPr lang="en-US" dirty="0">
                        <a:solidFill>
                          <a:srgbClr val="C00000"/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endParaRPr>
                    </a:p>
                  </p:txBody>
                </p:sp>
              </p:grpSp>
              <p:grpSp>
                <p:nvGrpSpPr>
                  <p:cNvPr id="2" name="Group 1">
                    <a:extLst>
                      <a:ext uri="{FF2B5EF4-FFF2-40B4-BE49-F238E27FC236}">
                        <a16:creationId xmlns:a16="http://schemas.microsoft.com/office/drawing/2014/main" id="{9893355E-D185-DACC-C6A6-C2B2C34DE66A}"/>
                      </a:ext>
                    </a:extLst>
                  </p:cNvPr>
                  <p:cNvGrpSpPr/>
                  <p:nvPr/>
                </p:nvGrpSpPr>
                <p:grpSpPr>
                  <a:xfrm>
                    <a:off x="718475" y="1706826"/>
                    <a:ext cx="4703723" cy="3861575"/>
                    <a:chOff x="718475" y="1706826"/>
                    <a:chExt cx="4703723" cy="3861575"/>
                  </a:xfrm>
                </p:grpSpPr>
                <p:pic>
                  <p:nvPicPr>
                    <p:cNvPr id="22" name="Image 32">
                      <a:extLst>
                        <a:ext uri="{FF2B5EF4-FFF2-40B4-BE49-F238E27FC236}">
                          <a16:creationId xmlns:a16="http://schemas.microsoft.com/office/drawing/2014/main" id="{1590B0A2-D813-6931-4327-E38A97660A4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516257" y="2464776"/>
                      <a:ext cx="1905941" cy="164888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" name="Image 36">
                      <a:extLst>
                        <a:ext uri="{FF2B5EF4-FFF2-40B4-BE49-F238E27FC236}">
                          <a16:creationId xmlns:a16="http://schemas.microsoft.com/office/drawing/2014/main" id="{45022CC8-F49A-FD25-94EE-7264EEC05A7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72666" y="2340963"/>
                      <a:ext cx="2039286" cy="183680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1FD83725-8784-426E-A4D9-D067EAE57D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96088" y="1706826"/>
                      <a:ext cx="1751647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FR" dirty="0">
                          <a:latin typeface="Avenir Next" panose="020B0503020202020204" pitchFamily="34" charset="0"/>
                        </a:rPr>
                        <a:t>Drift C</a:t>
                      </a:r>
                      <a:r>
                        <a:rPr lang="en-GB" dirty="0">
                          <a:latin typeface="Avenir Next" panose="020B0503020202020204" pitchFamily="34" charset="0"/>
                        </a:rPr>
                        <a:t>h</a:t>
                      </a:r>
                      <a:r>
                        <a:rPr lang="en-FR" dirty="0">
                          <a:latin typeface="Avenir Next" panose="020B0503020202020204" pitchFamily="34" charset="0"/>
                        </a:rPr>
                        <a:t>amber</a:t>
                      </a:r>
                    </a:p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e</a:t>
                      </a:r>
                      <a:r>
                        <a:rPr lang="en-FR" dirty="0">
                          <a:latin typeface="Avenir Next" panose="020B0503020202020204" pitchFamily="34" charset="0"/>
                        </a:rPr>
                        <a:t>x MEG-II</a:t>
                      </a:r>
                      <a:endParaRPr lang="en-FR" dirty="0"/>
                    </a:p>
                  </p:txBody>
                </p:sp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E51B7111-A5F7-F4DC-6F37-E0C6AB2EF52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8475" y="4368072"/>
                      <a:ext cx="4164042" cy="1200329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rgbClr val="C00000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/>
                        </a:rPr>
                        <a:t>4-5 m (L) x 4 m (D), 340000 wires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rgbClr val="C00000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/>
                        </a:rPr>
                        <a:t>light/thin wires new materials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>
                          <a:solidFill>
                            <a:srgbClr val="C00000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/>
                        </a:rPr>
                        <a:t>dN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/>
                        </a:rPr>
                        <a:t>/dx ionization cluster counting </a:t>
                      </a:r>
                    </a:p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/>
                        </a:rPr>
                        <a:t>     with </a:t>
                      </a:r>
                      <a:r>
                        <a:rPr lang="en-GB" dirty="0">
                          <a:solidFill>
                            <a:srgbClr val="C00000"/>
                          </a:solidFill>
                          <a:latin typeface="Avenir Next" panose="020B0503020202020204" pitchFamily="34" charset="0"/>
                        </a:rPr>
                        <a:t>O(1) GHz waveform sampling </a:t>
                      </a:r>
                      <a:endParaRPr lang="en-US" dirty="0">
                        <a:solidFill>
                          <a:srgbClr val="C00000"/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endParaRPr>
                    </a:p>
                  </p:txBody>
                </p:sp>
              </p:grpSp>
            </p:grpSp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4119069D-9525-B344-C50D-C4F0700B2073}"/>
                    </a:ext>
                  </a:extLst>
                </p:cNvPr>
                <p:cNvSpPr txBox="1"/>
                <p:nvPr/>
              </p:nvSpPr>
              <p:spPr>
                <a:xfrm>
                  <a:off x="5201681" y="1706826"/>
                  <a:ext cx="195745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FR" sz="2000" dirty="0">
                      <a:latin typeface="Avenir Next" panose="020B0503020202020204" pitchFamily="34" charset="0"/>
                    </a:rPr>
                    <a:t>State of the art </a:t>
                  </a:r>
                </a:p>
              </p:txBody>
            </p:sp>
            <p:cxnSp>
              <p:nvCxnSpPr>
                <p:cNvPr id="6" name="Straight Arrow Connector 5">
                  <a:extLst>
                    <a:ext uri="{FF2B5EF4-FFF2-40B4-BE49-F238E27FC236}">
                      <a16:creationId xmlns:a16="http://schemas.microsoft.com/office/drawing/2014/main" id="{8FA1B3BC-91A7-0853-F622-F6F4377CE7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24172" y="1907131"/>
                  <a:ext cx="5400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D622562C-9FE9-FBB5-ABCC-5255621EE7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20624" y="1896950"/>
                  <a:ext cx="5400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2B8C87-AAD0-A98E-0E56-70A2FE9DACAE}"/>
                  </a:ext>
                </a:extLst>
              </p:cNvPr>
              <p:cNvSpPr txBox="1"/>
              <p:nvPr/>
            </p:nvSpPr>
            <p:spPr>
              <a:xfrm>
                <a:off x="5018712" y="4416159"/>
                <a:ext cx="225908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FR" sz="2000" dirty="0">
                    <a:latin typeface="Avenir Next" panose="020B0503020202020204" pitchFamily="34" charset="0"/>
                  </a:rPr>
                  <a:t>Next generations </a:t>
                </a:r>
              </a:p>
              <a:p>
                <a:pPr algn="ctr"/>
                <a:r>
                  <a:rPr lang="en-FR" sz="2000" dirty="0">
                    <a:latin typeface="Avenir Next" panose="020B0503020202020204" pitchFamily="34" charset="0"/>
                  </a:rPr>
                  <a:t>at e-e colliders 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9A6C6F1E-524F-5D8E-32D5-71B91CED0A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27935" y="4598223"/>
                <a:ext cx="540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D9E6F927-B03E-7B6B-D667-3305BF35FF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2135" y="4603034"/>
                <a:ext cx="540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C705E24-7BE3-55F8-9DA2-F06ED770614F}"/>
                </a:ext>
              </a:extLst>
            </p:cNvPr>
            <p:cNvGrpSpPr/>
            <p:nvPr/>
          </p:nvGrpSpPr>
          <p:grpSpPr>
            <a:xfrm>
              <a:off x="10355568" y="2584672"/>
              <a:ext cx="1618910" cy="2576015"/>
              <a:chOff x="9933731" y="4738633"/>
              <a:chExt cx="1618910" cy="2576015"/>
            </a:xfrm>
          </p:grpSpPr>
          <p:pic>
            <p:nvPicPr>
              <p:cNvPr id="18" name="Image 56">
                <a:extLst>
                  <a:ext uri="{FF2B5EF4-FFF2-40B4-BE49-F238E27FC236}">
                    <a16:creationId xmlns:a16="http://schemas.microsoft.com/office/drawing/2014/main" id="{B8ED7D74-DCC5-1F4F-CB94-4FBA486432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9122" r="10216"/>
              <a:stretch/>
            </p:blipFill>
            <p:spPr>
              <a:xfrm>
                <a:off x="9933731" y="4738633"/>
                <a:ext cx="1618910" cy="1177870"/>
              </a:xfrm>
              <a:prstGeom prst="rect">
                <a:avLst/>
              </a:prstGeom>
            </p:spPr>
          </p:pic>
          <p:pic>
            <p:nvPicPr>
              <p:cNvPr id="21" name="Picture 18">
                <a:extLst>
                  <a:ext uri="{FF2B5EF4-FFF2-40B4-BE49-F238E27FC236}">
                    <a16:creationId xmlns:a16="http://schemas.microsoft.com/office/drawing/2014/main" id="{7178F758-B600-3EAC-BA81-7E2A76F14C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8641" b="16121"/>
              <a:stretch/>
            </p:blipFill>
            <p:spPr bwMode="auto">
              <a:xfrm rot="5400000">
                <a:off x="10084359" y="6005549"/>
                <a:ext cx="1282311" cy="1335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ZoneTexte 1">
                <a:extLst>
                  <a:ext uri="{FF2B5EF4-FFF2-40B4-BE49-F238E27FC236}">
                    <a16:creationId xmlns:a16="http://schemas.microsoft.com/office/drawing/2014/main" id="{159F299A-FA72-896A-32BD-A8A28F4244AB}"/>
                  </a:ext>
                </a:extLst>
              </p:cNvPr>
              <p:cNvSpPr txBox="1"/>
              <p:nvPr/>
            </p:nvSpPr>
            <p:spPr>
              <a:xfrm>
                <a:off x="10065290" y="6969493"/>
                <a:ext cx="13358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err="1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InGrid</a:t>
                </a:r>
                <a:endParaRPr lang="fr-FR" sz="1600" dirty="0">
                  <a:solidFill>
                    <a:schemeClr val="bg1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EFE05C1-8C50-8F2F-3589-1266EDC89D97}"/>
                  </a:ext>
                </a:extLst>
              </p:cNvPr>
              <p:cNvSpPr txBox="1"/>
              <p:nvPr/>
            </p:nvSpPr>
            <p:spPr>
              <a:xfrm>
                <a:off x="10037730" y="5014947"/>
                <a:ext cx="184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FR" sz="1600" dirty="0">
                  <a:latin typeface="Avenir Next" panose="020B0503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3DA8AE-7FA3-7E89-62AA-F99CA55B6A75}"/>
              </a:ext>
            </a:extLst>
          </p:cNvPr>
          <p:cNvCxnSpPr>
            <a:cxnSpLocks/>
          </p:cNvCxnSpPr>
          <p:nvPr/>
        </p:nvCxnSpPr>
        <p:spPr>
          <a:xfrm>
            <a:off x="7772751" y="2600195"/>
            <a:ext cx="193660" cy="2469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02A4CEA-B152-419C-5F90-C3EED9635649}"/>
              </a:ext>
            </a:extLst>
          </p:cNvPr>
          <p:cNvCxnSpPr>
            <a:cxnSpLocks/>
          </p:cNvCxnSpPr>
          <p:nvPr/>
        </p:nvCxnSpPr>
        <p:spPr>
          <a:xfrm>
            <a:off x="9908692" y="2597847"/>
            <a:ext cx="193660" cy="2469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5802EAB-A76F-10DA-E715-53B2F09DBFC4}"/>
              </a:ext>
            </a:extLst>
          </p:cNvPr>
          <p:cNvCxnSpPr>
            <a:cxnSpLocks/>
          </p:cNvCxnSpPr>
          <p:nvPr/>
        </p:nvCxnSpPr>
        <p:spPr>
          <a:xfrm flipV="1">
            <a:off x="11575722" y="5444196"/>
            <a:ext cx="0" cy="31117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014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FE3B04-0576-AD42-A1A6-668E0D54DA04}"/>
              </a:ext>
            </a:extLst>
          </p:cNvPr>
          <p:cNvSpPr/>
          <p:nvPr/>
        </p:nvSpPr>
        <p:spPr>
          <a:xfrm>
            <a:off x="938428" y="251286"/>
            <a:ext cx="103151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venir Next" panose="020B0503020202020204" pitchFamily="34" charset="0"/>
                <a:sym typeface="Wingdings"/>
              </a:rPr>
              <a:t>Micro-Pattern Gaseous Detectors for tracking</a:t>
            </a:r>
          </a:p>
          <a:p>
            <a:pPr algn="ctr"/>
            <a:r>
              <a:rPr lang="en-US" sz="2000" dirty="0">
                <a:latin typeface="Avenir Next" panose="020B0503020202020204" pitchFamily="34" charset="0"/>
                <a:sym typeface="Wingdings"/>
              </a:rPr>
              <a:t>muon detection – sampling calorimetry – readout in RICH and NGL TPCs – </a:t>
            </a:r>
            <a:r>
              <a:rPr lang="en-US" sz="2000" dirty="0" err="1">
                <a:latin typeface="Avenir Next" panose="020B0503020202020204" pitchFamily="34" charset="0"/>
                <a:sym typeface="Wingdings"/>
              </a:rPr>
              <a:t>ToF</a:t>
            </a:r>
            <a:r>
              <a:rPr lang="en-US" sz="2000" dirty="0">
                <a:latin typeface="Avenir Next" panose="020B0503020202020204" pitchFamily="34" charset="0"/>
                <a:sym typeface="Wingdings"/>
              </a:rPr>
              <a:t> PID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D029A3F-EB92-AE2A-91C9-2DE8CFCF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Image 15">
            <a:extLst>
              <a:ext uri="{FF2B5EF4-FFF2-40B4-BE49-F238E27FC236}">
                <a16:creationId xmlns:a16="http://schemas.microsoft.com/office/drawing/2014/main" id="{81B49861-550F-FA85-0E46-CABC3CF835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3046" y="5631040"/>
            <a:ext cx="2693285" cy="11752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BDD76C-1D9D-3FC2-47E9-D554B069D4FE}"/>
              </a:ext>
            </a:extLst>
          </p:cNvPr>
          <p:cNvSpPr/>
          <p:nvPr/>
        </p:nvSpPr>
        <p:spPr>
          <a:xfrm>
            <a:off x="10314408" y="5626806"/>
            <a:ext cx="1900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venir Next" panose="020B0503020202020204" pitchFamily="34" charset="0"/>
              </a:rPr>
              <a:t> ex. </a:t>
            </a:r>
            <a:r>
              <a:rPr lang="en-US" sz="1400" dirty="0" err="1">
                <a:latin typeface="Avenir Next" panose="020B0503020202020204" pitchFamily="34" charset="0"/>
              </a:rPr>
              <a:t>Picosec</a:t>
            </a:r>
            <a:r>
              <a:rPr lang="en-US" sz="1400" dirty="0">
                <a:latin typeface="Avenir Next" panose="020B0503020202020204" pitchFamily="34" charset="0"/>
              </a:rPr>
              <a:t> </a:t>
            </a:r>
            <a:r>
              <a:rPr lang="en-US" sz="1400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μMegas</a:t>
            </a:r>
            <a:r>
              <a:rPr lang="en-US" sz="1400" dirty="0">
                <a:latin typeface="Avenir Next" panose="020B0503020202020204" pitchFamily="34" charset="0"/>
              </a:rPr>
              <a:t>  </a:t>
            </a:r>
          </a:p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O(</a:t>
            </a:r>
            <a:r>
              <a:rPr lang="en-US" sz="1400" dirty="0">
                <a:latin typeface="Avenir Next" panose="020B0503020202020204" pitchFamily="34" charset="0"/>
              </a:rPr>
              <a:t>25) </a:t>
            </a:r>
            <a:r>
              <a:rPr lang="en-US" sz="1400" dirty="0" err="1">
                <a:latin typeface="Avenir Next" panose="020B0503020202020204" pitchFamily="34" charset="0"/>
              </a:rPr>
              <a:t>ps</a:t>
            </a:r>
            <a:endParaRPr lang="en-US" sz="1400" dirty="0">
              <a:latin typeface="Avenir Next" panose="020B0503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945920-D1A2-8427-1CA5-36B2F742A35D}"/>
              </a:ext>
            </a:extLst>
          </p:cNvPr>
          <p:cNvSpPr txBox="1"/>
          <p:nvPr/>
        </p:nvSpPr>
        <p:spPr>
          <a:xfrm>
            <a:off x="8769338" y="4948304"/>
            <a:ext cx="3073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ToF with Cerenkov radiator </a:t>
            </a:r>
          </a:p>
          <a:p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and photocathod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AF23928-C83D-7214-7365-3CF42C709A14}"/>
              </a:ext>
            </a:extLst>
          </p:cNvPr>
          <p:cNvCxnSpPr>
            <a:cxnSpLocks/>
          </p:cNvCxnSpPr>
          <p:nvPr/>
        </p:nvCxnSpPr>
        <p:spPr>
          <a:xfrm>
            <a:off x="10941355" y="5365106"/>
            <a:ext cx="0" cy="2437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840C920-8862-6B78-83FD-AD81DC1C2B07}"/>
              </a:ext>
            </a:extLst>
          </p:cNvPr>
          <p:cNvGrpSpPr/>
          <p:nvPr/>
        </p:nvGrpSpPr>
        <p:grpSpPr>
          <a:xfrm>
            <a:off x="41102" y="1133022"/>
            <a:ext cx="11766939" cy="5628167"/>
            <a:chOff x="41102" y="1256310"/>
            <a:chExt cx="11766939" cy="562816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49E1DE7-F038-D58C-7C0E-013B3CF78D16}"/>
                </a:ext>
              </a:extLst>
            </p:cNvPr>
            <p:cNvGrpSpPr/>
            <p:nvPr/>
          </p:nvGrpSpPr>
          <p:grpSpPr>
            <a:xfrm>
              <a:off x="287678" y="1256310"/>
              <a:ext cx="11520363" cy="5325984"/>
              <a:chOff x="287678" y="1256310"/>
              <a:chExt cx="11520363" cy="5325984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0850D1AD-B2B3-76B4-9300-589CF4CA8A1F}"/>
                  </a:ext>
                </a:extLst>
              </p:cNvPr>
              <p:cNvGrpSpPr/>
              <p:nvPr/>
            </p:nvGrpSpPr>
            <p:grpSpPr>
              <a:xfrm>
                <a:off x="629710" y="1256310"/>
                <a:ext cx="11178331" cy="4941524"/>
                <a:chOff x="1103283" y="1286290"/>
                <a:chExt cx="11178331" cy="4941524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3D9A445F-2259-20C5-AE78-17071668F0DD}"/>
                    </a:ext>
                  </a:extLst>
                </p:cNvPr>
                <p:cNvGrpSpPr/>
                <p:nvPr/>
              </p:nvGrpSpPr>
              <p:grpSpPr>
                <a:xfrm>
                  <a:off x="1103283" y="1286290"/>
                  <a:ext cx="3071167" cy="3876208"/>
                  <a:chOff x="1103283" y="1286290"/>
                  <a:chExt cx="3071167" cy="3876208"/>
                </a:xfrm>
              </p:grpSpPr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E0218290-18B5-8C48-3A3E-61361BA14D8A}"/>
                      </a:ext>
                    </a:extLst>
                  </p:cNvPr>
                  <p:cNvSpPr txBox="1"/>
                  <p:nvPr/>
                </p:nvSpPr>
                <p:spPr>
                  <a:xfrm>
                    <a:off x="1103283" y="3127756"/>
                    <a:ext cx="3071167" cy="44689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l-GR" sz="1800" dirty="0">
                        <a:latin typeface="Avenir Next" panose="020B0503020202020204" pitchFamily="34" charset="0"/>
                        <a:ea typeface="Verdana" panose="020B0604030504040204" pitchFamily="34" charset="0"/>
                      </a:rPr>
                      <a:t>μ</a:t>
                    </a:r>
                    <a:r>
                      <a:rPr lang="en-US" dirty="0" err="1">
                        <a:latin typeface="Avenir Next" panose="020B0503020202020204" pitchFamily="34" charset="0"/>
                        <a:ea typeface="Verdana" panose="020B0604030504040204" pitchFamily="34" charset="0"/>
                      </a:rPr>
                      <a:t>Megas</a:t>
                    </a:r>
                    <a:r>
                      <a:rPr lang="en-US" dirty="0">
                        <a:latin typeface="Avenir Next" panose="020B0503020202020204" pitchFamily="34" charset="0"/>
                        <a:ea typeface="Verdana" panose="020B0604030504040204" pitchFamily="34" charset="0"/>
                      </a:rPr>
                      <a:t> ATLAS-LS2</a:t>
                    </a:r>
                    <a:endParaRPr lang="en-US" sz="1800" dirty="0">
                      <a:latin typeface="Avenir Next" panose="020B0503020202020204" pitchFamily="34" charset="0"/>
                    </a:endParaRPr>
                  </a:p>
                </p:txBody>
              </p:sp>
              <p:pic>
                <p:nvPicPr>
                  <p:cNvPr id="4" name="Picture 14" descr="MM_principle.jpg">
                    <a:extLst>
                      <a:ext uri="{FF2B5EF4-FFF2-40B4-BE49-F238E27FC236}">
                        <a16:creationId xmlns:a16="http://schemas.microsoft.com/office/drawing/2014/main" id="{174215DF-8512-62F0-48DF-470F32A6D4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65691" y="3460887"/>
                    <a:ext cx="2746351" cy="1701611"/>
                  </a:xfrm>
                  <a:prstGeom prst="rect">
                    <a:avLst/>
                  </a:prstGeom>
                </p:spPr>
              </p:pic>
              <p:pic>
                <p:nvPicPr>
                  <p:cNvPr id="9" name="Picture 16">
                    <a:extLst>
                      <a:ext uri="{FF2B5EF4-FFF2-40B4-BE49-F238E27FC236}">
                        <a16:creationId xmlns:a16="http://schemas.microsoft.com/office/drawing/2014/main" id="{F120BB85-2748-7DFE-E529-1095BC2A39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52148" y="1685769"/>
                    <a:ext cx="2173436" cy="1444423"/>
                  </a:xfrm>
                  <a:prstGeom prst="rect">
                    <a:avLst/>
                  </a:prstGeom>
                </p:spPr>
              </p:pic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00779D04-5983-A045-F505-31A784D9AD72}"/>
                      </a:ext>
                    </a:extLst>
                  </p:cNvPr>
                  <p:cNvSpPr txBox="1"/>
                  <p:nvPr/>
                </p:nvSpPr>
                <p:spPr>
                  <a:xfrm>
                    <a:off x="1277264" y="1286290"/>
                    <a:ext cx="2723204" cy="4001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000" dirty="0" err="1">
                        <a:latin typeface="Avenir Next" panose="020B0503020202020204" pitchFamily="34" charset="0"/>
                      </a:rPr>
                      <a:t>SoA</a:t>
                    </a:r>
                    <a:r>
                      <a:rPr lang="en-US" sz="2000" dirty="0">
                        <a:latin typeface="Avenir Next" panose="020B0503020202020204" pitchFamily="34" charset="0"/>
                      </a:rPr>
                      <a:t> GEM CMS-LS2</a:t>
                    </a:r>
                    <a:endParaRPr lang="en-FR" sz="2000" dirty="0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0C290231-C89E-E5C6-03BA-DC35701C83DD}"/>
                    </a:ext>
                  </a:extLst>
                </p:cNvPr>
                <p:cNvGrpSpPr/>
                <p:nvPr/>
              </p:nvGrpSpPr>
              <p:grpSpPr>
                <a:xfrm>
                  <a:off x="8359043" y="1286290"/>
                  <a:ext cx="3922571" cy="3649093"/>
                  <a:chOff x="8359043" y="1286290"/>
                  <a:chExt cx="3922571" cy="3649093"/>
                </a:xfrm>
              </p:grpSpPr>
              <p:pic>
                <p:nvPicPr>
                  <p:cNvPr id="50" name="Picture 49">
                    <a:extLst>
                      <a:ext uri="{FF2B5EF4-FFF2-40B4-BE49-F238E27FC236}">
                        <a16:creationId xmlns:a16="http://schemas.microsoft.com/office/drawing/2014/main" id="{9CEEF3BA-BA1A-7973-3535-4DD004133B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9815068" y="3582996"/>
                    <a:ext cx="1916388" cy="1277437"/>
                  </a:xfrm>
                  <a:prstGeom prst="rect">
                    <a:avLst/>
                  </a:prstGeom>
                </p:spPr>
              </p:pic>
              <p:pic>
                <p:nvPicPr>
                  <p:cNvPr id="51" name="Picture 50">
                    <a:extLst>
                      <a:ext uri="{FF2B5EF4-FFF2-40B4-BE49-F238E27FC236}">
                        <a16:creationId xmlns:a16="http://schemas.microsoft.com/office/drawing/2014/main" id="{936D3CEC-80B6-07A5-37BF-5ED09F60F1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9688993" y="2052902"/>
                    <a:ext cx="1930196" cy="1390766"/>
                  </a:xfrm>
                  <a:prstGeom prst="rect">
                    <a:avLst/>
                  </a:prstGeom>
                </p:spPr>
              </p:pic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0AD5AE17-34D3-8504-85A8-80BBCE1945C9}"/>
                      </a:ext>
                    </a:extLst>
                  </p:cNvPr>
                  <p:cNvSpPr txBox="1"/>
                  <p:nvPr/>
                </p:nvSpPr>
                <p:spPr>
                  <a:xfrm>
                    <a:off x="9133113" y="1286290"/>
                    <a:ext cx="3148501" cy="70788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000" dirty="0">
                        <a:solidFill>
                          <a:srgbClr val="C00000"/>
                        </a:solidFill>
                        <a:latin typeface="Avenir Next" panose="020B0503020202020204" pitchFamily="34" charset="0"/>
                      </a:rPr>
                      <a:t>“Blue Sky” concept </a:t>
                    </a:r>
                  </a:p>
                  <a:p>
                    <a:pPr algn="ctr"/>
                    <a:r>
                      <a:rPr lang="en-US" sz="2000" dirty="0" err="1">
                        <a:solidFill>
                          <a:srgbClr val="C00000"/>
                        </a:solidFill>
                        <a:latin typeface="Avenir Next" panose="020B0503020202020204" pitchFamily="34" charset="0"/>
                      </a:rPr>
                      <a:t>Graphen</a:t>
                    </a:r>
                    <a:r>
                      <a:rPr lang="en-US" sz="2000" dirty="0">
                        <a:solidFill>
                          <a:srgbClr val="C00000"/>
                        </a:solidFill>
                        <a:latin typeface="Avenir Next" panose="020B0503020202020204" pitchFamily="34" charset="0"/>
                      </a:rPr>
                      <a:t> material grid</a:t>
                    </a:r>
                  </a:p>
                </p:txBody>
              </p:sp>
              <p:cxnSp>
                <p:nvCxnSpPr>
                  <p:cNvPr id="53" name="Straight Arrow Connector 52">
                    <a:extLst>
                      <a:ext uri="{FF2B5EF4-FFF2-40B4-BE49-F238E27FC236}">
                        <a16:creationId xmlns:a16="http://schemas.microsoft.com/office/drawing/2014/main" id="{4340FCB8-E6A0-65A2-3941-F5B6BD5158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59043" y="1493547"/>
                    <a:ext cx="816855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A5012010-7840-FDDF-6B75-C298297BA128}"/>
                      </a:ext>
                    </a:extLst>
                  </p:cNvPr>
                  <p:cNvSpPr/>
                  <p:nvPr/>
                </p:nvSpPr>
                <p:spPr>
                  <a:xfrm>
                    <a:off x="9550082" y="1999905"/>
                    <a:ext cx="2262763" cy="2935478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19BCB188-AD32-5E39-F90E-7D78A60A1F77}"/>
                    </a:ext>
                  </a:extLst>
                </p:cNvPr>
                <p:cNvGrpSpPr/>
                <p:nvPr/>
              </p:nvGrpSpPr>
              <p:grpSpPr>
                <a:xfrm>
                  <a:off x="4039369" y="1286290"/>
                  <a:ext cx="4733854" cy="4941524"/>
                  <a:chOff x="4039369" y="1286290"/>
                  <a:chExt cx="4733854" cy="4941524"/>
                </a:xfrm>
              </p:grpSpPr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BDE5DBA4-2C89-D9BF-5C6D-EBE3E8D8D61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37058" y="3491641"/>
                    <a:ext cx="3936165" cy="2602833"/>
                  </a:xfrm>
                  <a:prstGeom prst="rect">
                    <a:avLst/>
                  </a:prstGeom>
                </p:spPr>
              </p:pic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686815EF-75F6-DB32-970B-772A7D91D243}"/>
                      </a:ext>
                    </a:extLst>
                  </p:cNvPr>
                  <p:cNvSpPr txBox="1"/>
                  <p:nvPr/>
                </p:nvSpPr>
                <p:spPr>
                  <a:xfrm>
                    <a:off x="5213187" y="1286290"/>
                    <a:ext cx="2896035" cy="4001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2000" dirty="0">
                        <a:latin typeface="Avenir Next" panose="020B0503020202020204" pitchFamily="34" charset="0"/>
                      </a:rPr>
                      <a:t>new generation </a:t>
                    </a:r>
                    <a:r>
                      <a:rPr lang="el-GR" sz="2000" dirty="0">
                        <a:latin typeface="Avenir Next" panose="020B0503020202020204" pitchFamily="34" charset="0"/>
                        <a:ea typeface="Verdana" panose="020B0604030504040204" pitchFamily="34" charset="0"/>
                      </a:rPr>
                      <a:t>μ</a:t>
                    </a:r>
                    <a:r>
                      <a:rPr lang="en-US" sz="2000" dirty="0" err="1">
                        <a:latin typeface="Avenir Next" panose="020B0503020202020204" pitchFamily="34" charset="0"/>
                      </a:rPr>
                      <a:t>RWell</a:t>
                    </a:r>
                    <a:endParaRPr lang="en-US" sz="2000" dirty="0">
                      <a:latin typeface="Avenir Next" panose="020B0503020202020204" pitchFamily="34" charset="0"/>
                    </a:endParaRPr>
                  </a:p>
                </p:txBody>
              </p:sp>
              <p:cxnSp>
                <p:nvCxnSpPr>
                  <p:cNvPr id="25" name="Straight Arrow Connector 24">
                    <a:extLst>
                      <a:ext uri="{FF2B5EF4-FFF2-40B4-BE49-F238E27FC236}">
                        <a16:creationId xmlns:a16="http://schemas.microsoft.com/office/drawing/2014/main" id="{546F2439-9162-146B-5562-6E0B6C850F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765100" y="3155326"/>
                    <a:ext cx="479686" cy="378282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Arrow Connector 27">
                    <a:extLst>
                      <a:ext uri="{FF2B5EF4-FFF2-40B4-BE49-F238E27FC236}">
                        <a16:creationId xmlns:a16="http://schemas.microsoft.com/office/drawing/2014/main" id="{B15DD41E-7C01-02E3-4055-DCD5B6C0B7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83662" y="4608952"/>
                    <a:ext cx="881192" cy="111619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Arrow Connector 37">
                    <a:extLst>
                      <a:ext uri="{FF2B5EF4-FFF2-40B4-BE49-F238E27FC236}">
                        <a16:creationId xmlns:a16="http://schemas.microsoft.com/office/drawing/2014/main" id="{309F9D76-E096-49D2-9957-EB5857C31E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39369" y="1490557"/>
                    <a:ext cx="822192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4" name="Picture 1" descr="page28image468663952">
                    <a:extLst>
                      <a:ext uri="{FF2B5EF4-FFF2-40B4-BE49-F238E27FC236}">
                        <a16:creationId xmlns:a16="http://schemas.microsoft.com/office/drawing/2014/main" id="{4D212E5F-9244-4C6B-9C47-A0392F47225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62601" y="1695791"/>
                    <a:ext cx="2180581" cy="1535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B8DDB7DD-3BF1-7B0A-1B36-0C69F5E69C16}"/>
                      </a:ext>
                    </a:extLst>
                  </p:cNvPr>
                  <p:cNvSpPr txBox="1"/>
                  <p:nvPr/>
                </p:nvSpPr>
                <p:spPr>
                  <a:xfrm>
                    <a:off x="4142503" y="1902973"/>
                    <a:ext cx="2312270" cy="107721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rgbClr val="0070C0"/>
                        </a:solidFill>
                        <a:latin typeface="Avenir Next" panose="020B0503020202020204" pitchFamily="34" charset="0"/>
                      </a:rPr>
                      <a:t>single amplification</a:t>
                    </a:r>
                  </a:p>
                  <a:p>
                    <a:pPr algn="ctr"/>
                    <a:r>
                      <a:rPr lang="en-US" sz="1600" dirty="0">
                        <a:solidFill>
                          <a:srgbClr val="0070C0"/>
                        </a:solidFill>
                        <a:latin typeface="Avenir Next" panose="020B0503020202020204" pitchFamily="34" charset="0"/>
                      </a:rPr>
                      <a:t>Diamond-Like Coating</a:t>
                    </a:r>
                  </a:p>
                  <a:p>
                    <a:pPr algn="ctr"/>
                    <a:r>
                      <a:rPr lang="en-US" sz="1600" dirty="0">
                        <a:solidFill>
                          <a:srgbClr val="0070C0"/>
                        </a:solidFill>
                        <a:latin typeface="Avenir Next" panose="020B0503020202020204" pitchFamily="34" charset="0"/>
                      </a:rPr>
                      <a:t>AC coupling readout</a:t>
                    </a:r>
                  </a:p>
                  <a:p>
                    <a:pPr algn="ctr"/>
                    <a:r>
                      <a:rPr lang="en-US" sz="1600" dirty="0">
                        <a:solidFill>
                          <a:srgbClr val="0070C0"/>
                        </a:solidFill>
                        <a:latin typeface="Avenir Next" panose="020B0503020202020204" pitchFamily="34" charset="0"/>
                      </a:rPr>
                      <a:t>(thin - easy assembly)</a:t>
                    </a:r>
                  </a:p>
                </p:txBody>
              </p: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A143D2AF-7160-8A17-E961-F4020DAA0FFD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962" y="5889260"/>
                    <a:ext cx="2058256" cy="3385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solidFill>
                          <a:srgbClr val="C00000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</a:rPr>
                      <a:t>cylindrical design </a:t>
                    </a:r>
                    <a:endParaRPr lang="en-FR" sz="1600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45B2598-593E-245B-0693-C4F6DEAD5C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38220" y="5272640"/>
                <a:ext cx="2254146" cy="1309654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495D312-6EC2-4CCA-5520-FBCD02FE661B}"/>
                  </a:ext>
                </a:extLst>
              </p:cNvPr>
              <p:cNvSpPr txBox="1"/>
              <p:nvPr/>
            </p:nvSpPr>
            <p:spPr>
              <a:xfrm>
                <a:off x="287678" y="4942659"/>
                <a:ext cx="37552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>
                    <a:latin typeface="Avenir Next" panose="020B0503020202020204" pitchFamily="34" charset="0"/>
                  </a:rPr>
                  <a:t>Dual Phase Noble Gas Liquid TPC</a:t>
                </a:r>
                <a:endParaRPr lang="en-GB" sz="1600" dirty="0">
                  <a:solidFill>
                    <a:srgbClr val="C00000"/>
                  </a:solidFill>
                  <a:latin typeface="Avenir Next" panose="020B050302020202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B27C144-F824-802A-37EF-1370FB1924AA}"/>
                </a:ext>
              </a:extLst>
            </p:cNvPr>
            <p:cNvSpPr txBox="1"/>
            <p:nvPr/>
          </p:nvSpPr>
          <p:spPr>
            <a:xfrm>
              <a:off x="41102" y="6545923"/>
              <a:ext cx="486994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RO of </a:t>
              </a:r>
              <a:r>
                <a:rPr lang="en-GB" sz="1600" dirty="0" err="1">
                  <a:solidFill>
                    <a:srgbClr val="C00000"/>
                  </a:solidFill>
                  <a:latin typeface="Avenir Next" panose="020B0503020202020204" pitchFamily="34" charset="0"/>
                </a:rPr>
                <a:t>scint</a:t>
              </a:r>
              <a:r>
                <a:rPr lang="en-GB" sz="16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. and </a:t>
              </a:r>
              <a:r>
                <a:rPr lang="en-GB" sz="1600" dirty="0" err="1">
                  <a:solidFill>
                    <a:srgbClr val="C00000"/>
                  </a:solidFill>
                  <a:latin typeface="Avenir Next" panose="020B0503020202020204" pitchFamily="34" charset="0"/>
                </a:rPr>
                <a:t>ioni</a:t>
              </a:r>
              <a:r>
                <a:rPr lang="en-GB" sz="16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. GEM + photocathode + </a:t>
              </a:r>
              <a:r>
                <a:rPr lang="en-GB" sz="1600" dirty="0" err="1">
                  <a:solidFill>
                    <a:srgbClr val="C00000"/>
                  </a:solidFill>
                  <a:latin typeface="Avenir Next" panose="020B0503020202020204" pitchFamily="34" charset="0"/>
                </a:rPr>
                <a:t>SiPM</a:t>
              </a:r>
              <a:endParaRPr lang="en-GB" sz="1600" dirty="0">
                <a:solidFill>
                  <a:srgbClr val="C00000"/>
                </a:solidFill>
                <a:latin typeface="Avenir Next" panose="020B0503020202020204" pitchFamily="34" charset="0"/>
              </a:endParaRPr>
            </a:p>
          </p:txBody>
        </p:sp>
      </p:grp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A49E324F-6BF6-2707-9818-920FF7160959}"/>
              </a:ext>
            </a:extLst>
          </p:cNvPr>
          <p:cNvCxnSpPr>
            <a:cxnSpLocks/>
            <a:stCxn id="9" idx="1"/>
            <a:endCxn id="23" idx="1"/>
          </p:cNvCxnSpPr>
          <p:nvPr/>
        </p:nvCxnSpPr>
        <p:spPr>
          <a:xfrm rot="10800000" flipV="1">
            <a:off x="1038221" y="2254713"/>
            <a:ext cx="40355" cy="3549466"/>
          </a:xfrm>
          <a:prstGeom prst="bentConnector3">
            <a:avLst>
              <a:gd name="adj1" fmla="val 1888524"/>
            </a:avLst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527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A887FE-7A9D-21D9-D8CA-A57C7EF3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C6D9CF-0DE2-04DC-0AA4-D09381276CA3}"/>
              </a:ext>
            </a:extLst>
          </p:cNvPr>
          <p:cNvSpPr/>
          <p:nvPr/>
        </p:nvSpPr>
        <p:spPr>
          <a:xfrm>
            <a:off x="434669" y="3167390"/>
            <a:ext cx="11322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PID with light devices   </a:t>
            </a:r>
          </a:p>
        </p:txBody>
      </p:sp>
    </p:spTree>
    <p:extLst>
      <p:ext uri="{BB962C8B-B14F-4D97-AF65-F5344CB8AC3E}">
        <p14:creationId xmlns:p14="http://schemas.microsoft.com/office/powerpoint/2010/main" val="750090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21889" y="44299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29C222-AB79-FEC6-87A4-15EE182A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3EB899-6823-5127-3C2D-53ED3CC62803}"/>
              </a:ext>
            </a:extLst>
          </p:cNvPr>
          <p:cNvSpPr txBox="1"/>
          <p:nvPr/>
        </p:nvSpPr>
        <p:spPr>
          <a:xfrm>
            <a:off x="2112733" y="375166"/>
            <a:ext cx="7966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Avenir Next" panose="020B0503020202020204" pitchFamily="34" charset="0"/>
              </a:rPr>
              <a:t>Ring Imaging Cherenkov detectors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93FEE47-0E21-6D7C-C32E-0D2735E60279}"/>
              </a:ext>
            </a:extLst>
          </p:cNvPr>
          <p:cNvGrpSpPr/>
          <p:nvPr/>
        </p:nvGrpSpPr>
        <p:grpSpPr>
          <a:xfrm>
            <a:off x="322919" y="955447"/>
            <a:ext cx="11622154" cy="5755116"/>
            <a:chOff x="322919" y="1030397"/>
            <a:chExt cx="11622154" cy="57551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5D8F048-B867-D411-89A9-7A68D311A89D}"/>
                </a:ext>
              </a:extLst>
            </p:cNvPr>
            <p:cNvGrpSpPr/>
            <p:nvPr/>
          </p:nvGrpSpPr>
          <p:grpSpPr>
            <a:xfrm>
              <a:off x="322919" y="1030397"/>
              <a:ext cx="11622154" cy="5707683"/>
              <a:chOff x="322919" y="1030397"/>
              <a:chExt cx="11622154" cy="570768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00C8109-C3C8-EB6E-4ADF-1E3CF0915FC2}"/>
                  </a:ext>
                </a:extLst>
              </p:cNvPr>
              <p:cNvGrpSpPr/>
              <p:nvPr/>
            </p:nvGrpSpPr>
            <p:grpSpPr>
              <a:xfrm>
                <a:off x="370379" y="3786513"/>
                <a:ext cx="3528690" cy="1829322"/>
                <a:chOff x="7379792" y="5269805"/>
                <a:chExt cx="4532392" cy="1525682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5C050589-A497-0A47-761B-EFE1ECB8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438642" y="5269805"/>
                  <a:ext cx="1473542" cy="1514340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4B273A48-F558-6674-699F-4BF4E460C8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379792" y="5281148"/>
                  <a:ext cx="1754218" cy="1514339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37CBCD04-ED2B-FB90-66DE-76C32294C4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005661" y="5273664"/>
                  <a:ext cx="1501152" cy="1514339"/>
                </a:xfrm>
                <a:prstGeom prst="rect">
                  <a:avLst/>
                </a:prstGeom>
              </p:spPr>
            </p:pic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1DAAEED-8CC8-D72E-2134-13A5B02A05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2919" y="2092163"/>
                <a:ext cx="3527601" cy="1726239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1522F70-7C8D-2B70-766B-09FA311A0058}"/>
                  </a:ext>
                </a:extLst>
              </p:cNvPr>
              <p:cNvSpPr txBox="1"/>
              <p:nvPr/>
            </p:nvSpPr>
            <p:spPr>
              <a:xfrm>
                <a:off x="557802" y="1030397"/>
                <a:ext cx="3355345" cy="9925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FR" sz="2000" dirty="0">
                    <a:latin typeface="Avenir Next" panose="020B0503020202020204" pitchFamily="34" charset="0"/>
                    <a:sym typeface="Wingdings" pitchFamily="2" charset="2"/>
                  </a:rPr>
                  <a:t>ALICE-3 - LS4 2033-2034*</a:t>
                </a:r>
              </a:p>
              <a:p>
                <a:pPr algn="ctr">
                  <a:spcAft>
                    <a:spcPts val="300"/>
                  </a:spcAft>
                </a:pPr>
                <a:r>
                  <a:rPr lang="en-US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Aerogel RICH + </a:t>
                </a:r>
                <a:r>
                  <a:rPr lang="en-US" dirty="0" err="1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SiPM</a:t>
                </a:r>
                <a:r>
                  <a:rPr lang="en-US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34 m</a:t>
                </a:r>
                <a:r>
                  <a:rPr lang="en-US" baseline="300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2</a:t>
                </a:r>
                <a:r>
                  <a:rPr lang="en-US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spcAft>
                    <a:spcPts val="300"/>
                  </a:spcAft>
                </a:pPr>
                <a:r>
                  <a:rPr lang="en-US" dirty="0">
                    <a:solidFill>
                      <a:srgbClr val="C00000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projective geometry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73B47E-EB37-6AA7-1C8B-2CDC5960D7CA}"/>
                  </a:ext>
                </a:extLst>
              </p:cNvPr>
              <p:cNvSpPr txBox="1"/>
              <p:nvPr/>
            </p:nvSpPr>
            <p:spPr>
              <a:xfrm>
                <a:off x="4583151" y="1106177"/>
                <a:ext cx="67331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FR" sz="2000" dirty="0">
                    <a:latin typeface="Avenir Next" panose="020B0503020202020204" pitchFamily="34" charset="0"/>
                  </a:rPr>
                  <a:t>ePIC (EIC) 3035</a:t>
                </a:r>
                <a:endParaRPr lang="en-FR" dirty="0">
                  <a:latin typeface="Avenir Next" panose="020B0503020202020204" pitchFamily="34" charset="0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CA7430C-D9E1-0511-5D61-D612D1C04C14}"/>
                  </a:ext>
                </a:extLst>
              </p:cNvPr>
              <p:cNvGrpSpPr/>
              <p:nvPr/>
            </p:nvGrpSpPr>
            <p:grpSpPr>
              <a:xfrm>
                <a:off x="4295114" y="1903363"/>
                <a:ext cx="7649959" cy="4834717"/>
                <a:chOff x="4295114" y="1903363"/>
                <a:chExt cx="7649959" cy="4834717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235D21ED-615B-0DF1-D76F-B56FB5B32948}"/>
                    </a:ext>
                  </a:extLst>
                </p:cNvPr>
                <p:cNvGrpSpPr/>
                <p:nvPr/>
              </p:nvGrpSpPr>
              <p:grpSpPr>
                <a:xfrm>
                  <a:off x="4295114" y="1903363"/>
                  <a:ext cx="7649959" cy="3819944"/>
                  <a:chOff x="4295114" y="2285332"/>
                  <a:chExt cx="7649959" cy="3819944"/>
                </a:xfrm>
              </p:grpSpPr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738C6EEA-8B58-8072-1FCE-2F865B316E44}"/>
                      </a:ext>
                    </a:extLst>
                  </p:cNvPr>
                  <p:cNvGrpSpPr/>
                  <p:nvPr/>
                </p:nvGrpSpPr>
                <p:grpSpPr>
                  <a:xfrm>
                    <a:off x="4583151" y="2285332"/>
                    <a:ext cx="7361922" cy="3819944"/>
                    <a:chOff x="4516245" y="2204314"/>
                    <a:chExt cx="7361922" cy="3819944"/>
                  </a:xfrm>
                </p:grpSpPr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B6A5FD97-842F-B0CB-EFE8-C79516523B9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16245" y="2204314"/>
                      <a:ext cx="2276217" cy="3693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endParaRPr lang="en-FR" dirty="0">
                        <a:latin typeface="Avenir Next" panose="020B0503020202020204" pitchFamily="34" charset="0"/>
                      </a:endParaRPr>
                    </a:p>
                  </p:txBody>
                </p:sp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0BE8BFB2-1C25-E77E-161F-F2B8073A90C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60931" y="4700819"/>
                      <a:ext cx="2317236" cy="132343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latin typeface="Avenir Next" panose="020B0503020202020204" pitchFamily="34" charset="0"/>
                        </a:rPr>
                        <a:t>dual radiator RICH</a:t>
                      </a:r>
                    </a:p>
                    <a:p>
                      <a:pPr algn="ctr"/>
                      <a:r>
                        <a:rPr lang="en-US" sz="1600" dirty="0">
                          <a:latin typeface="Avenir Next" panose="020B0503020202020204" pitchFamily="34" charset="0"/>
                        </a:rPr>
                        <a:t>aerogel + gas </a:t>
                      </a:r>
                    </a:p>
                    <a:p>
                      <a:pPr algn="ctr"/>
                      <a:r>
                        <a:rPr lang="en-US" sz="1600" dirty="0">
                          <a:latin typeface="Avenir Next" panose="020B0503020202020204" pitchFamily="34" charset="0"/>
                        </a:rPr>
                        <a:t>readout w/ </a:t>
                      </a:r>
                      <a:r>
                        <a:rPr lang="en-US" sz="1600" dirty="0" err="1">
                          <a:latin typeface="Avenir Next" panose="020B0503020202020204" pitchFamily="34" charset="0"/>
                        </a:rPr>
                        <a:t>SiPMs</a:t>
                      </a:r>
                      <a:endParaRPr lang="en-US" sz="1600" dirty="0">
                        <a:latin typeface="Avenir Next" panose="020B0503020202020204" pitchFamily="34" charset="0"/>
                      </a:endParaRPr>
                    </a:p>
                    <a:p>
                      <a:pPr algn="ctr"/>
                      <a:r>
                        <a:rPr lang="en-US" sz="1600" dirty="0">
                          <a:latin typeface="Avenir Next" panose="020B0503020202020204" pitchFamily="34" charset="0"/>
                        </a:rPr>
                        <a:t>(also FCC-</a:t>
                      </a:r>
                      <a:r>
                        <a:rPr lang="en-US" sz="1600" dirty="0" err="1">
                          <a:latin typeface="Avenir Next" panose="020B0503020202020204" pitchFamily="34" charset="0"/>
                        </a:rPr>
                        <a:t>ee</a:t>
                      </a:r>
                      <a:r>
                        <a:rPr lang="en-US" sz="1600" dirty="0">
                          <a:latin typeface="Avenir Next" panose="020B0503020202020204" pitchFamily="34" charset="0"/>
                        </a:rPr>
                        <a:t> concept)</a:t>
                      </a:r>
                    </a:p>
                    <a:p>
                      <a:pPr algn="ctr"/>
                      <a:endParaRPr lang="en-US" sz="1600" dirty="0">
                        <a:latin typeface="Avenir Next" panose="020B0503020202020204" pitchFamily="34" charset="0"/>
                      </a:endParaRPr>
                    </a:p>
                  </p:txBody>
                </p:sp>
              </p:grp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19431CC1-2FC2-AF85-EFC1-2C29DC1A69DB}"/>
                      </a:ext>
                    </a:extLst>
                  </p:cNvPr>
                  <p:cNvSpPr txBox="1"/>
                  <p:nvPr/>
                </p:nvSpPr>
                <p:spPr>
                  <a:xfrm>
                    <a:off x="4295114" y="4084762"/>
                    <a:ext cx="161403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FR" sz="1600" dirty="0">
                        <a:latin typeface="Avenir Next" panose="020B0503020202020204" pitchFamily="34" charset="0"/>
                      </a:rPr>
                      <a:t>LAPPD readout</a:t>
                    </a:r>
                  </a:p>
                </p:txBody>
              </p:sp>
            </p:grp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B4A1784-0E43-AE95-B91B-A9614997E664}"/>
                    </a:ext>
                  </a:extLst>
                </p:cNvPr>
                <p:cNvSpPr/>
                <p:nvPr/>
              </p:nvSpPr>
              <p:spPr>
                <a:xfrm>
                  <a:off x="5909146" y="1903363"/>
                  <a:ext cx="3718691" cy="13838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FABFD0A-6D70-04D5-7B2F-969C498FA5FA}"/>
                    </a:ext>
                  </a:extLst>
                </p:cNvPr>
                <p:cNvSpPr/>
                <p:nvPr/>
              </p:nvSpPr>
              <p:spPr>
                <a:xfrm rot="5400000">
                  <a:off x="8458047" y="3327047"/>
                  <a:ext cx="4603642" cy="22184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A485CA9-7D48-BC2C-0502-6BA457CB9CB6}"/>
                </a:ext>
              </a:extLst>
            </p:cNvPr>
            <p:cNvGrpSpPr/>
            <p:nvPr/>
          </p:nvGrpSpPr>
          <p:grpSpPr>
            <a:xfrm>
              <a:off x="4249543" y="1030397"/>
              <a:ext cx="7649959" cy="5755116"/>
              <a:chOff x="4249543" y="1030397"/>
              <a:chExt cx="7649959" cy="5755116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4953AF9D-86F4-B9E6-1AD8-0AF623778766}"/>
                  </a:ext>
                </a:extLst>
              </p:cNvPr>
              <p:cNvGrpSpPr/>
              <p:nvPr/>
            </p:nvGrpSpPr>
            <p:grpSpPr>
              <a:xfrm>
                <a:off x="4249543" y="1030397"/>
                <a:ext cx="7649959" cy="4798676"/>
                <a:chOff x="4295114" y="1106177"/>
                <a:chExt cx="7649959" cy="4798676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766DB3AA-C9E0-8AB7-C4BD-55334A3FA5C4}"/>
                    </a:ext>
                  </a:extLst>
                </p:cNvPr>
                <p:cNvGrpSpPr/>
                <p:nvPr/>
              </p:nvGrpSpPr>
              <p:grpSpPr>
                <a:xfrm>
                  <a:off x="4295114" y="1106177"/>
                  <a:ext cx="7649959" cy="4798676"/>
                  <a:chOff x="4295114" y="1106177"/>
                  <a:chExt cx="7649959" cy="479867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944BC4BD-DA54-4222-6D58-2E0B06209565}"/>
                      </a:ext>
                    </a:extLst>
                  </p:cNvPr>
                  <p:cNvGrpSpPr/>
                  <p:nvPr/>
                </p:nvGrpSpPr>
                <p:grpSpPr>
                  <a:xfrm>
                    <a:off x="4295114" y="1903363"/>
                    <a:ext cx="7526507" cy="4001490"/>
                    <a:chOff x="4295114" y="2285332"/>
                    <a:chExt cx="7526507" cy="4001490"/>
                  </a:xfrm>
                </p:grpSpPr>
                <p:grpSp>
                  <p:nvGrpSpPr>
                    <p:cNvPr id="54" name="Group 53">
                      <a:extLst>
                        <a:ext uri="{FF2B5EF4-FFF2-40B4-BE49-F238E27FC236}">
                          <a16:creationId xmlns:a16="http://schemas.microsoft.com/office/drawing/2014/main" id="{56E091C1-2B6A-A9FD-4BCB-1EAB82A095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95364" y="2285332"/>
                      <a:ext cx="7526257" cy="4001490"/>
                      <a:chOff x="4228458" y="2248918"/>
                      <a:chExt cx="7526257" cy="4001490"/>
                    </a:xfrm>
                  </p:grpSpPr>
                  <p:pic>
                    <p:nvPicPr>
                      <p:cNvPr id="56" name="Picture 55">
                        <a:extLst>
                          <a:ext uri="{FF2B5EF4-FFF2-40B4-BE49-F238E27FC236}">
                            <a16:creationId xmlns:a16="http://schemas.microsoft.com/office/drawing/2014/main" id="{8140389C-A9F3-B82D-391B-FA521D42318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screen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228458" y="2248918"/>
                        <a:ext cx="7526257" cy="400149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7" name="TextBox 56">
                        <a:extLst>
                          <a:ext uri="{FF2B5EF4-FFF2-40B4-BE49-F238E27FC236}">
                            <a16:creationId xmlns:a16="http://schemas.microsoft.com/office/drawing/2014/main" id="{5E4729B3-87D5-4CBA-24AF-8D58CB690F4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516245" y="2248918"/>
                        <a:ext cx="2276217" cy="3693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endParaRPr lang="en-FR" dirty="0">
                          <a:latin typeface="Avenir Next" panose="020B0503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20BAB2F5-D007-ACF9-053A-5BAF9AD8567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95114" y="4084762"/>
                      <a:ext cx="161403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FR" sz="1600" dirty="0">
                          <a:latin typeface="Avenir Next" panose="020B0503020202020204" pitchFamily="34" charset="0"/>
                        </a:rPr>
                        <a:t>LAPPD readout</a:t>
                      </a:r>
                    </a:p>
                  </p:txBody>
                </p:sp>
              </p:grp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65AD0754-53C4-4653-C98B-1776BDFB5470}"/>
                      </a:ext>
                    </a:extLst>
                  </p:cNvPr>
                  <p:cNvSpPr txBox="1"/>
                  <p:nvPr/>
                </p:nvSpPr>
                <p:spPr>
                  <a:xfrm>
                    <a:off x="4583151" y="1106177"/>
                    <a:ext cx="7361922" cy="95410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FR" sz="2000" dirty="0">
                        <a:latin typeface="Avenir Next" panose="020B0503020202020204" pitchFamily="34" charset="0"/>
                      </a:rPr>
                      <a:t>ePIC (EIC) – 2033* and LHCb-II LS4 2033-2034 DIRC concept </a:t>
                    </a:r>
                    <a:r>
                      <a:rPr lang="en-FR" dirty="0">
                        <a:solidFill>
                          <a:srgbClr val="C00000"/>
                        </a:solidFill>
                        <a:latin typeface="Avenir Next" panose="020B0503020202020204" pitchFamily="34" charset="0"/>
                      </a:rPr>
                      <a:t>focusing lens / expansion design</a:t>
                    </a:r>
                  </a:p>
                  <a:p>
                    <a:pPr algn="ctr"/>
                    <a:r>
                      <a:rPr lang="en-US" dirty="0">
                        <a:solidFill>
                          <a:srgbClr val="C00000"/>
                        </a:solidFill>
                        <a:latin typeface="Avenir Next" panose="020B0503020202020204" pitchFamily="34" charset="0"/>
                      </a:rPr>
                      <a:t>MCP-PMT readout (slide 16)</a:t>
                    </a:r>
                    <a:endParaRPr lang="en-FR" dirty="0">
                      <a:solidFill>
                        <a:srgbClr val="C00000"/>
                      </a:solidFill>
                      <a:latin typeface="Avenir Next" panose="020B0503020202020204" pitchFamily="34" charset="0"/>
                    </a:endParaRPr>
                  </a:p>
                </p:txBody>
              </p:sp>
            </p:grp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10AA9BE-56F7-145F-B89A-E19D7855B1AC}"/>
                    </a:ext>
                  </a:extLst>
                </p:cNvPr>
                <p:cNvSpPr/>
                <p:nvPr/>
              </p:nvSpPr>
              <p:spPr>
                <a:xfrm>
                  <a:off x="9715755" y="3952940"/>
                  <a:ext cx="2026942" cy="1950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7F7E260-873C-0D6B-DB66-D4E2625A7A5D}"/>
                    </a:ext>
                  </a:extLst>
                </p:cNvPr>
                <p:cNvSpPr/>
                <p:nvPr/>
              </p:nvSpPr>
              <p:spPr>
                <a:xfrm>
                  <a:off x="6029066" y="4553115"/>
                  <a:ext cx="5646697" cy="11526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DCCC987-9194-0440-A183-0B58593933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3860" y="5212854"/>
                <a:ext cx="2347932" cy="1572659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CC5AC2B-2428-78A0-E1F0-F6EAE531B4BB}"/>
                  </a:ext>
                </a:extLst>
              </p:cNvPr>
              <p:cNvSpPr txBox="1"/>
              <p:nvPr/>
            </p:nvSpPr>
            <p:spPr>
              <a:xfrm>
                <a:off x="5983495" y="4860657"/>
                <a:ext cx="588999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FR" dirty="0">
                    <a:latin typeface="Avenir Next" panose="020B0503020202020204" pitchFamily="34" charset="0"/>
                  </a:rPr>
                  <a:t>N</a:t>
                </a:r>
                <a:r>
                  <a:rPr lang="en-FR" sz="1800" dirty="0">
                    <a:latin typeface="Avenir Next" panose="020B0503020202020204" pitchFamily="34" charset="0"/>
                  </a:rPr>
                  <a:t>ext generation for FCC-ee mometum up to 50 GeV</a:t>
                </a:r>
              </a:p>
              <a:p>
                <a:r>
                  <a:rPr lang="en-FR" sz="1800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        dual radiator design with SiPM</a:t>
                </a:r>
                <a:endParaRPr lang="en-FR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880C264A-EB36-5052-4265-7C9BAC458E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9283" y="4188226"/>
                <a:ext cx="0" cy="61100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B3511531-13B5-30D0-B1FB-06680129A968}"/>
              </a:ext>
            </a:extLst>
          </p:cNvPr>
          <p:cNvSpPr txBox="1"/>
          <p:nvPr/>
        </p:nvSpPr>
        <p:spPr>
          <a:xfrm>
            <a:off x="1108921" y="5688720"/>
            <a:ext cx="7697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latin typeface="Avenir Next" panose="020B0503020202020204" pitchFamily="34" charset="0"/>
              </a:rPr>
              <a:t>A</a:t>
            </a:r>
            <a:r>
              <a:rPr lang="en-FR" sz="1800" dirty="0">
                <a:latin typeface="Avenir Next" panose="020B0503020202020204" pitchFamily="34" charset="0"/>
              </a:rPr>
              <a:t>nd also readout of gas RICH with new generation of MPGDs</a:t>
            </a:r>
          </a:p>
          <a:p>
            <a:pPr algn="ctr"/>
            <a:r>
              <a:rPr lang="en-FR" sz="1800" dirty="0">
                <a:latin typeface="Avenir Next" panose="020B0503020202020204" pitchFamily="34" charset="0"/>
              </a:rPr>
              <a:t>equipped with photocathodes for photon conversion (slide 12)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777697-5515-5D05-03C4-91DA75CE1DDC}"/>
              </a:ext>
            </a:extLst>
          </p:cNvPr>
          <p:cNvSpPr txBox="1"/>
          <p:nvPr/>
        </p:nvSpPr>
        <p:spPr>
          <a:xfrm>
            <a:off x="-27107" y="6567051"/>
            <a:ext cx="50688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 current timeline for detector installation in experiment</a:t>
            </a:r>
            <a:endParaRPr lang="en-FR" sz="1400" dirty="0"/>
          </a:p>
        </p:txBody>
      </p:sp>
    </p:spTree>
    <p:extLst>
      <p:ext uri="{BB962C8B-B14F-4D97-AF65-F5344CB8AC3E}">
        <p14:creationId xmlns:p14="http://schemas.microsoft.com/office/powerpoint/2010/main" val="1452553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21889" y="44299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29C222-AB79-FEC6-87A4-15EE182A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3EB899-6823-5127-3C2D-53ED3CC62803}"/>
              </a:ext>
            </a:extLst>
          </p:cNvPr>
          <p:cNvSpPr txBox="1"/>
          <p:nvPr/>
        </p:nvSpPr>
        <p:spPr>
          <a:xfrm>
            <a:off x="104932" y="706930"/>
            <a:ext cx="1197714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Avenir Next" panose="020B0503020202020204" pitchFamily="34" charset="0"/>
              </a:rPr>
              <a:t>Light devices for </a:t>
            </a:r>
            <a:r>
              <a:rPr lang="en-GB" sz="2800" dirty="0" err="1">
                <a:latin typeface="Avenir Next" panose="020B0503020202020204" pitchFamily="34" charset="0"/>
              </a:rPr>
              <a:t>ToF</a:t>
            </a:r>
            <a:r>
              <a:rPr lang="en-GB" sz="2800" dirty="0">
                <a:latin typeface="Avenir Next" panose="020B0503020202020204" pitchFamily="34" charset="0"/>
              </a:rPr>
              <a:t> PID</a:t>
            </a:r>
          </a:p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stand alone (momentum range fixed by precision)</a:t>
            </a:r>
          </a:p>
          <a:p>
            <a:pPr algn="ct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cover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dE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/dx crossing in gas detectors, complete RICH coverage at low momentum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C2EB27E-CA9F-CBB4-3E5B-0D3B78FF02CD}"/>
              </a:ext>
            </a:extLst>
          </p:cNvPr>
          <p:cNvGrpSpPr/>
          <p:nvPr/>
        </p:nvGrpSpPr>
        <p:grpSpPr>
          <a:xfrm>
            <a:off x="811041" y="2031335"/>
            <a:ext cx="11054809" cy="3076584"/>
            <a:chOff x="811041" y="1876588"/>
            <a:chExt cx="11054809" cy="307658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FCA8527-A194-D8B4-B99D-BD0E506E0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041" y="2131357"/>
              <a:ext cx="4255600" cy="2821815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82BC0A0-683E-A89D-A92F-52328FD8A8FA}"/>
                </a:ext>
              </a:extLst>
            </p:cNvPr>
            <p:cNvGrpSpPr/>
            <p:nvPr/>
          </p:nvGrpSpPr>
          <p:grpSpPr>
            <a:xfrm>
              <a:off x="5481214" y="2291689"/>
              <a:ext cx="6327104" cy="2416059"/>
              <a:chOff x="5526184" y="2002129"/>
              <a:chExt cx="6327104" cy="2416059"/>
            </a:xfrm>
          </p:grpSpPr>
          <p:pic>
            <p:nvPicPr>
              <p:cNvPr id="12" name="Image 6">
                <a:extLst>
                  <a:ext uri="{FF2B5EF4-FFF2-40B4-BE49-F238E27FC236}">
                    <a16:creationId xmlns:a16="http://schemas.microsoft.com/office/drawing/2014/main" id="{DB40F71A-DC71-B5A7-0CE9-39925AE6C2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59529" y="2946460"/>
                <a:ext cx="1542088" cy="1471727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DC5BCB0-85F1-6F5C-89DF-165BA7D0E0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67674" y="2946460"/>
                <a:ext cx="1542088" cy="1471727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884D1CBB-C5B3-1D7A-DD3F-F04C1D5F82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567857" y="2946461"/>
                <a:ext cx="2285431" cy="1471727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078B952-8D24-952A-C7DD-9C2538F2FD07}"/>
                  </a:ext>
                </a:extLst>
              </p:cNvPr>
              <p:cNvSpPr txBox="1"/>
              <p:nvPr/>
            </p:nvSpPr>
            <p:spPr>
              <a:xfrm>
                <a:off x="9567858" y="2008153"/>
                <a:ext cx="2144858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err="1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LHCb</a:t>
                </a:r>
                <a:r>
                  <a:rPr lang="en-US" sz="1400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 ≃ 15 </a:t>
                </a:r>
                <a:r>
                  <a:rPr lang="en-US" sz="1400" dirty="0" err="1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ps</a:t>
                </a:r>
                <a:endParaRPr lang="en-US" sz="1400" dirty="0">
                  <a:solidFill>
                    <a:srgbClr val="C00000"/>
                  </a:solidFill>
                  <a:latin typeface="Avenir Next" panose="020B0503020202020204" pitchFamily="34" charset="0"/>
                </a:endParaRPr>
              </a:p>
              <a:p>
                <a:pPr algn="ctr"/>
                <a:r>
                  <a:rPr lang="en-US" sz="1400" dirty="0">
                    <a:latin typeface="Avenir Next" panose="020B0503020202020204" pitchFamily="34" charset="0"/>
                  </a:rPr>
                  <a:t>TORCH</a:t>
                </a:r>
                <a:r>
                  <a:rPr lang="en-US" sz="1400" dirty="0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 RICH</a:t>
                </a:r>
              </a:p>
              <a:p>
                <a:pPr algn="ctr"/>
                <a:r>
                  <a:rPr lang="en-US" sz="1400" dirty="0">
                    <a:latin typeface="Avenir Next" panose="020B0503020202020204" pitchFamily="34" charset="0"/>
                  </a:rPr>
                  <a:t>Cerenkov radiator</a:t>
                </a:r>
              </a:p>
              <a:p>
                <a:pPr algn="ctr"/>
                <a:r>
                  <a:rPr lang="en-US" sz="1400" dirty="0">
                    <a:latin typeface="Avenir Next" panose="020B0503020202020204" pitchFamily="34" charset="0"/>
                  </a:rPr>
                  <a:t>+ MCP-PMT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0F656F8-BBC6-F131-8361-076C5D99EFBC}"/>
                  </a:ext>
                </a:extLst>
              </p:cNvPr>
              <p:cNvSpPr txBox="1"/>
              <p:nvPr/>
            </p:nvSpPr>
            <p:spPr>
              <a:xfrm>
                <a:off x="7434032" y="2008153"/>
                <a:ext cx="2193083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err="1">
                    <a:solidFill>
                      <a:srgbClr val="C00000"/>
                    </a:solidFill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LHCb</a:t>
                </a:r>
                <a:r>
                  <a:rPr lang="en-US" sz="1400" dirty="0">
                    <a:solidFill>
                      <a:srgbClr val="C00000"/>
                    </a:solidFill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 </a:t>
                </a:r>
                <a:r>
                  <a:rPr lang="en-US" sz="1400" dirty="0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≃ 15 </a:t>
                </a:r>
                <a:r>
                  <a:rPr lang="en-US" sz="1400" dirty="0" err="1">
                    <a:solidFill>
                      <a:srgbClr val="C00000"/>
                    </a:solidFill>
                    <a:latin typeface="Avenir Next" panose="020B0503020202020204" pitchFamily="34" charset="0"/>
                  </a:rPr>
                  <a:t>ps</a:t>
                </a:r>
                <a:r>
                  <a:rPr lang="en-US" sz="1400" dirty="0">
                    <a:solidFill>
                      <a:srgbClr val="C00000"/>
                    </a:solidFill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  </a:t>
                </a:r>
              </a:p>
              <a:p>
                <a:pPr algn="ctr"/>
                <a:r>
                  <a:rPr lang="en-US" sz="1400" dirty="0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Spaghetti Calo.</a:t>
                </a:r>
              </a:p>
              <a:p>
                <a:pPr algn="ctr"/>
                <a:r>
                  <a:rPr lang="en-US" sz="1400" dirty="0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Crystal + MCP PMT</a:t>
                </a:r>
              </a:p>
              <a:p>
                <a:pPr algn="ctr"/>
                <a:r>
                  <a:rPr lang="en-US" sz="1400" dirty="0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waveform sampling 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E4D9A04-1F9B-48D8-D93A-CCED046918FB}"/>
                  </a:ext>
                </a:extLst>
              </p:cNvPr>
              <p:cNvSpPr txBox="1"/>
              <p:nvPr/>
            </p:nvSpPr>
            <p:spPr>
              <a:xfrm>
                <a:off x="5526184" y="2002129"/>
                <a:ext cx="2365108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CMS </a:t>
                </a:r>
                <a:r>
                  <a:rPr lang="en-US" sz="1400" dirty="0">
                    <a:latin typeface="Avenir Next" panose="020B0503020202020204" pitchFamily="34" charset="0"/>
                  </a:rPr>
                  <a:t>≃ 25 </a:t>
                </a:r>
                <a:r>
                  <a:rPr lang="en-US" sz="1400" dirty="0" err="1">
                    <a:latin typeface="Avenir Next" panose="020B0503020202020204" pitchFamily="34" charset="0"/>
                  </a:rPr>
                  <a:t>ps</a:t>
                </a:r>
                <a:endParaRPr lang="en-US" sz="14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endParaRPr>
              </a:p>
              <a:p>
                <a:pPr algn="ctr"/>
                <a:r>
                  <a:rPr lang="en-US" sz="1400" dirty="0">
                    <a:latin typeface="Avenir Next" panose="020B0503020202020204" pitchFamily="34" charset="0"/>
                  </a:rPr>
                  <a:t>LYSO crystal + 2 </a:t>
                </a:r>
                <a:r>
                  <a:rPr lang="en-US" sz="1400" dirty="0" err="1">
                    <a:latin typeface="Avenir Next" panose="020B0503020202020204" pitchFamily="34" charset="0"/>
                  </a:rPr>
                  <a:t>SiPM</a:t>
                </a:r>
                <a:r>
                  <a:rPr lang="en-US" sz="1400" dirty="0">
                    <a:latin typeface="Avenir Next" panose="020B0503020202020204" pitchFamily="34" charset="0"/>
                  </a:rPr>
                  <a:t> </a:t>
                </a:r>
                <a:endParaRPr lang="en-US" sz="14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endParaRPr>
              </a:p>
              <a:p>
                <a:pPr algn="ctr"/>
                <a:r>
                  <a:rPr lang="en-US" sz="1400" dirty="0" err="1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ToA</a:t>
                </a:r>
                <a:r>
                  <a:rPr lang="en-US" sz="1400" dirty="0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 and </a:t>
                </a:r>
                <a:r>
                  <a:rPr lang="en-US" sz="1400" dirty="0" err="1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ToA</a:t>
                </a:r>
                <a:endParaRPr lang="en-US" sz="14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4114A32-7073-502D-9C2B-26D3886B36CA}"/>
                </a:ext>
              </a:extLst>
            </p:cNvPr>
            <p:cNvSpPr txBox="1"/>
            <p:nvPr/>
          </p:nvSpPr>
          <p:spPr>
            <a:xfrm>
              <a:off x="5527192" y="1876588"/>
              <a:ext cx="63386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2000" dirty="0">
                  <a:latin typeface="Avenir Next" panose="020B0503020202020204" pitchFamily="34" charset="0"/>
                </a:rPr>
                <a:t>State of the Art CMS and next applications in LHCb-II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99D2859-D4E0-73A5-F6ED-7C8F8FA2340B}"/>
              </a:ext>
            </a:extLst>
          </p:cNvPr>
          <p:cNvSpPr txBox="1"/>
          <p:nvPr/>
        </p:nvSpPr>
        <p:spPr>
          <a:xfrm>
            <a:off x="651284" y="5323234"/>
            <a:ext cx="11016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2000" dirty="0">
                <a:latin typeface="Avenir Next" panose="020B0503020202020204" pitchFamily="34" charset="0"/>
              </a:rPr>
              <a:t>Next generation at FCC-ee (2043-2044)* </a:t>
            </a:r>
          </a:p>
          <a:p>
            <a:pPr algn="ctr"/>
            <a:r>
              <a:rPr lang="en-FR" sz="2000" dirty="0">
                <a:latin typeface="Avenir Next" panose="020B0503020202020204" pitchFamily="34" charset="0"/>
              </a:rPr>
              <a:t>ToF PID integrated in electomagnetic homogenous and DUAL Readout Calorimetry (slide 19)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A39290-40DF-3E45-DA93-368AE797146C}"/>
              </a:ext>
            </a:extLst>
          </p:cNvPr>
          <p:cNvSpPr txBox="1"/>
          <p:nvPr/>
        </p:nvSpPr>
        <p:spPr>
          <a:xfrm>
            <a:off x="-27107" y="6567051"/>
            <a:ext cx="50688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 current timeline for detector installation in experiment</a:t>
            </a:r>
            <a:endParaRPr lang="en-FR" sz="1400" dirty="0"/>
          </a:p>
        </p:txBody>
      </p:sp>
    </p:spTree>
    <p:extLst>
      <p:ext uri="{BB962C8B-B14F-4D97-AF65-F5344CB8AC3E}">
        <p14:creationId xmlns:p14="http://schemas.microsoft.com/office/powerpoint/2010/main" val="718642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FE3B04-0576-AD42-A1A6-668E0D54DA04}"/>
              </a:ext>
            </a:extLst>
          </p:cNvPr>
          <p:cNvSpPr/>
          <p:nvPr/>
        </p:nvSpPr>
        <p:spPr>
          <a:xfrm>
            <a:off x="278558" y="578591"/>
            <a:ext cx="116348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venir Next" panose="020B0503020202020204" pitchFamily="34" charset="0"/>
                <a:sym typeface="Wingdings"/>
              </a:rPr>
              <a:t>Photo-Detectors are crucial to all light devices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sym typeface="Wingdings"/>
              </a:rPr>
              <a:t>RICH and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sym typeface="Wingdings"/>
              </a:rPr>
              <a:t>ToF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sym typeface="Wingdings"/>
              </a:rPr>
              <a:t> detectors, Calorimeters, Liquified Noble Gas TPCs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sym typeface="Wingdings"/>
              </a:rPr>
              <a:t>in a nutshell </a:t>
            </a:r>
            <a:r>
              <a:rPr lang="en-FR" sz="2000" dirty="0">
                <a:solidFill>
                  <a:srgbClr val="C00000"/>
                </a:solidFill>
                <a:latin typeface="Avenir Next" panose="020B0503020202020204" pitchFamily="34" charset="0"/>
                <a:sym typeface="Wingdings"/>
              </a:rPr>
              <a:t>challenge</a:t>
            </a:r>
            <a:r>
              <a:rPr lang="en-FR" sz="2000" dirty="0">
                <a:solidFill>
                  <a:srgbClr val="C00000"/>
                </a:solidFill>
                <a:latin typeface="Avenir Next" panose="020B0503020202020204" pitchFamily="34" charset="0"/>
              </a:rPr>
              <a:t> to improve single photon sensitivity over large WL range (scint. &amp; Cerenkov) </a:t>
            </a:r>
          </a:p>
          <a:p>
            <a:pPr algn="ctr"/>
            <a:r>
              <a:rPr lang="en-GB" sz="2000" dirty="0">
                <a:solidFill>
                  <a:srgbClr val="C00000"/>
                </a:solidFill>
                <a:latin typeface="Avenir Next" panose="020B0503020202020204" pitchFamily="34" charset="0"/>
              </a:rPr>
              <a:t>also need to </a:t>
            </a:r>
            <a:r>
              <a:rPr lang="en-GB" sz="2000" dirty="0" err="1">
                <a:solidFill>
                  <a:srgbClr val="C00000"/>
                </a:solidFill>
                <a:latin typeface="Avenir Next" panose="020B0503020202020204" pitchFamily="34" charset="0"/>
              </a:rPr>
              <a:t>i</a:t>
            </a:r>
            <a:r>
              <a:rPr lang="en-FR" sz="2000" dirty="0">
                <a:solidFill>
                  <a:srgbClr val="C00000"/>
                </a:solidFill>
                <a:latin typeface="Avenir Next" panose="020B0503020202020204" pitchFamily="34" charset="0"/>
              </a:rPr>
              <a:t>mprove the radiation tolerance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D029A3F-EB92-AE2A-91C9-2DE8CFCF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E15137-B27E-06BE-1F4E-FD6368F08AD0}"/>
              </a:ext>
            </a:extLst>
          </p:cNvPr>
          <p:cNvSpPr/>
          <p:nvPr/>
        </p:nvSpPr>
        <p:spPr>
          <a:xfrm>
            <a:off x="10635366" y="5534749"/>
            <a:ext cx="13877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Micro-lens SPAD 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D11CC1F-10E3-60CE-929C-AFE0C79B7779}"/>
              </a:ext>
            </a:extLst>
          </p:cNvPr>
          <p:cNvGrpSpPr/>
          <p:nvPr/>
        </p:nvGrpSpPr>
        <p:grpSpPr>
          <a:xfrm>
            <a:off x="526474" y="4704914"/>
            <a:ext cx="11139052" cy="1407506"/>
            <a:chOff x="455563" y="4704914"/>
            <a:chExt cx="11139052" cy="140750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3AEF1E7-B1E1-4CFE-A901-A1289A156618}"/>
                </a:ext>
              </a:extLst>
            </p:cNvPr>
            <p:cNvGrpSpPr/>
            <p:nvPr/>
          </p:nvGrpSpPr>
          <p:grpSpPr>
            <a:xfrm>
              <a:off x="8706729" y="4704914"/>
              <a:ext cx="2887886" cy="1407506"/>
              <a:chOff x="8615289" y="5037038"/>
              <a:chExt cx="2887886" cy="1407506"/>
            </a:xfrm>
          </p:grpSpPr>
          <p:pic>
            <p:nvPicPr>
              <p:cNvPr id="34" name="Picture 2" descr="page18image172607888">
                <a:extLst>
                  <a:ext uri="{FF2B5EF4-FFF2-40B4-BE49-F238E27FC236}">
                    <a16:creationId xmlns:a16="http://schemas.microsoft.com/office/drawing/2014/main" id="{1FFA86F9-18B3-4D4F-81DA-72CB94C23B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/>
              <a:stretch/>
            </p:blipFill>
            <p:spPr bwMode="auto">
              <a:xfrm>
                <a:off x="8615289" y="5037038"/>
                <a:ext cx="1387762" cy="14075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F2CDB4F-EA2B-BCC7-E44F-BA3C0DF037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5713" y="5037709"/>
                <a:ext cx="1327462" cy="1323320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A140D12-DE09-0BF6-9597-05EE63CEBBA6}"/>
                  </a:ext>
                </a:extLst>
              </p:cNvPr>
              <p:cNvSpPr txBox="1"/>
              <p:nvPr/>
            </p:nvSpPr>
            <p:spPr>
              <a:xfrm>
                <a:off x="10316041" y="5917333"/>
                <a:ext cx="109104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32 x 32 array</a:t>
                </a:r>
              </a:p>
              <a:p>
                <a:pPr algn="ctr"/>
                <a:r>
                  <a:rPr lang="en-US" sz="1200" dirty="0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NIST - JPL  </a:t>
                </a:r>
                <a:endParaRPr lang="en-FR" sz="1200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5E58B3-0D43-CBDB-6934-D7829E4629F1}"/>
                </a:ext>
              </a:extLst>
            </p:cNvPr>
            <p:cNvSpPr txBox="1"/>
            <p:nvPr/>
          </p:nvSpPr>
          <p:spPr>
            <a:xfrm>
              <a:off x="455563" y="4940122"/>
              <a:ext cx="80785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FR" sz="2000" dirty="0">
                  <a:latin typeface="Avenir Next" panose="020B0503020202020204" pitchFamily="34" charset="0"/>
                </a:rPr>
                <a:t>“Blue Sky” quantum devices </a:t>
              </a:r>
            </a:p>
            <a:p>
              <a:pPr algn="ctr"/>
              <a:r>
                <a:rPr lang="en-GB" sz="20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e</a:t>
              </a:r>
              <a:r>
                <a:rPr lang="en-FR" sz="20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x. Superconducting N</a:t>
              </a:r>
              <a:r>
                <a:rPr lang="en-GB" sz="20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a</a:t>
              </a:r>
              <a:r>
                <a:rPr lang="en-FR" sz="20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nowire Single Photon Detectors</a:t>
              </a:r>
            </a:p>
            <a:p>
              <a:pPr algn="ctr"/>
              <a:r>
                <a:rPr lang="en-US" sz="1600" dirty="0">
                  <a:solidFill>
                    <a:srgbClr val="0070C0"/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high QE from 10 nm to 10 µm WL, DCR &lt; 10</a:t>
              </a:r>
              <a:r>
                <a:rPr lang="en-US" sz="1600" baseline="30000" dirty="0">
                  <a:solidFill>
                    <a:srgbClr val="0070C0"/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-5</a:t>
              </a:r>
              <a:r>
                <a:rPr lang="en-US" sz="1600" dirty="0">
                  <a:solidFill>
                    <a:srgbClr val="0070C0"/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 cps, Timing ≃ 3 </a:t>
              </a:r>
              <a:r>
                <a:rPr lang="en-US" sz="1600" dirty="0" err="1">
                  <a:solidFill>
                    <a:srgbClr val="0070C0"/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ps</a:t>
              </a:r>
              <a:r>
                <a:rPr lang="en-US" sz="1600" dirty="0">
                  <a:solidFill>
                    <a:srgbClr val="0070C0"/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,  rate O(1) GHz/mm</a:t>
              </a:r>
              <a:r>
                <a:rPr lang="en-US" sz="1600" baseline="30000" dirty="0">
                  <a:solidFill>
                    <a:srgbClr val="0070C0"/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EC359D5-F828-C688-97CB-6207F8EE83C6}"/>
              </a:ext>
            </a:extLst>
          </p:cNvPr>
          <p:cNvGrpSpPr/>
          <p:nvPr/>
        </p:nvGrpSpPr>
        <p:grpSpPr>
          <a:xfrm>
            <a:off x="600168" y="2205165"/>
            <a:ext cx="10991664" cy="2226540"/>
            <a:chOff x="600168" y="2205165"/>
            <a:chExt cx="10991664" cy="222654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5544993-32BB-71BC-182A-1A2CE4419DF3}"/>
                </a:ext>
              </a:extLst>
            </p:cNvPr>
            <p:cNvGrpSpPr/>
            <p:nvPr/>
          </p:nvGrpSpPr>
          <p:grpSpPr>
            <a:xfrm>
              <a:off x="600168" y="2205165"/>
              <a:ext cx="10991664" cy="2226540"/>
              <a:chOff x="680450" y="1412071"/>
              <a:chExt cx="10991664" cy="222654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0AC1ED7-9455-B7D7-4169-52C3A159D2CF}"/>
                  </a:ext>
                </a:extLst>
              </p:cNvPr>
              <p:cNvGrpSpPr/>
              <p:nvPr/>
            </p:nvGrpSpPr>
            <p:grpSpPr>
              <a:xfrm>
                <a:off x="680450" y="1858288"/>
                <a:ext cx="10232051" cy="1780323"/>
                <a:chOff x="1831400" y="1247937"/>
                <a:chExt cx="10232051" cy="1780323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7928B94-A48D-7E82-E18A-9F48A1E8A913}"/>
                    </a:ext>
                  </a:extLst>
                </p:cNvPr>
                <p:cNvGrpSpPr/>
                <p:nvPr/>
              </p:nvGrpSpPr>
              <p:grpSpPr>
                <a:xfrm>
                  <a:off x="2561160" y="1247937"/>
                  <a:ext cx="9502291" cy="1780323"/>
                  <a:chOff x="2180160" y="987200"/>
                  <a:chExt cx="9502291" cy="1780323"/>
                </a:xfrm>
              </p:grpSpPr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4C3317A7-277A-CD25-1549-9DA6AD10ECA4}"/>
                      </a:ext>
                    </a:extLst>
                  </p:cNvPr>
                  <p:cNvGrpSpPr/>
                  <p:nvPr/>
                </p:nvGrpSpPr>
                <p:grpSpPr>
                  <a:xfrm>
                    <a:off x="4920480" y="987200"/>
                    <a:ext cx="6761971" cy="1780323"/>
                    <a:chOff x="7965787" y="2950145"/>
                    <a:chExt cx="6761971" cy="1780323"/>
                  </a:xfrm>
                </p:grpSpPr>
                <p:pic>
                  <p:nvPicPr>
                    <p:cNvPr id="36" name="Image 33">
                      <a:extLst>
                        <a:ext uri="{FF2B5EF4-FFF2-40B4-BE49-F238E27FC236}">
                          <a16:creationId xmlns:a16="http://schemas.microsoft.com/office/drawing/2014/main" id="{83D5F4D4-B9F3-9B40-6A44-E343DC4174C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228532" y="3628141"/>
                      <a:ext cx="1895377" cy="105660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7" name="Image 34">
                      <a:extLst>
                        <a:ext uri="{FF2B5EF4-FFF2-40B4-BE49-F238E27FC236}">
                          <a16:creationId xmlns:a16="http://schemas.microsoft.com/office/drawing/2014/main" id="{F4E6FECC-CFFD-F158-6663-FECE0B0373C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980861" y="3522860"/>
                      <a:ext cx="1746897" cy="120760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A0BE8BED-B216-4762-0B99-D44ADF3FC0F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65787" y="2950145"/>
                      <a:ext cx="4310583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dirty="0" err="1"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/>
                        </a:rPr>
                        <a:t>SiPM</a:t>
                      </a:r>
                      <a:endParaRPr lang="en-US" dirty="0"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endParaRPr>
                    </a:p>
                    <a:p>
                      <a:r>
                        <a:rPr lang="en-US" dirty="0"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/>
                        </a:rPr>
                        <a:t>CMS </a:t>
                      </a:r>
                      <a:r>
                        <a:rPr lang="en-US" dirty="0" err="1"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/>
                        </a:rPr>
                        <a:t>ToF</a:t>
                      </a:r>
                      <a:r>
                        <a:rPr lang="en-US" dirty="0"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/>
                        </a:rPr>
                        <a:t> &amp; </a:t>
                      </a:r>
                      <a:r>
                        <a:rPr lang="en-US" dirty="0" err="1"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/>
                        </a:rPr>
                        <a:t>HGCal</a:t>
                      </a:r>
                      <a:r>
                        <a:rPr lang="en-US" dirty="0"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/>
                        </a:rPr>
                        <a:t> then</a:t>
                      </a:r>
                      <a:r>
                        <a:rPr lang="en-US" dirty="0"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 ALICE-3 RICH</a:t>
                      </a:r>
                      <a:r>
                        <a:rPr lang="en-US" dirty="0">
                          <a:latin typeface="Avenir Next" panose="020B0503020202020204" pitchFamily="34" charset="0"/>
                          <a:cs typeface="Arial" panose="020B0604020202020204" pitchFamily="34" charset="0"/>
                          <a:sym typeface="Wingdings"/>
                        </a:rPr>
                        <a:t> </a:t>
                      </a:r>
                      <a:endParaRPr lang="en-FR" dirty="0"/>
                    </a:p>
                  </p:txBody>
                </p:sp>
              </p:grpSp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489544D0-BA8B-3C85-83E6-CBEC6A0168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80160" y="1649043"/>
                    <a:ext cx="2005213" cy="107276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8ECACBB-5268-EB5B-AC1E-BE7543B178DC}"/>
                    </a:ext>
                  </a:extLst>
                </p:cNvPr>
                <p:cNvSpPr txBox="1"/>
                <p:nvPr/>
              </p:nvSpPr>
              <p:spPr>
                <a:xfrm>
                  <a:off x="1831400" y="1247937"/>
                  <a:ext cx="3378640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dirty="0">
                      <a:latin typeface="Avenir Next" panose="020B0503020202020204" pitchFamily="34" charset="0"/>
                    </a:rPr>
                    <a:t>MCP-PMT</a:t>
                  </a:r>
                </a:p>
                <a:p>
                  <a:r>
                    <a:rPr lang="en-US" dirty="0" err="1">
                      <a:latin typeface="Avenir Next" panose="020B0503020202020204" pitchFamily="34" charset="0"/>
                    </a:rPr>
                    <a:t>ePIC</a:t>
                  </a:r>
                  <a:r>
                    <a:rPr lang="en-US" dirty="0">
                      <a:latin typeface="Avenir Next" panose="020B0503020202020204" pitchFamily="34" charset="0"/>
                    </a:rPr>
                    <a:t> then </a:t>
                  </a:r>
                  <a:r>
                    <a:rPr lang="en-US" dirty="0" err="1">
                      <a:latin typeface="Avenir Next" panose="020B0503020202020204" pitchFamily="34" charset="0"/>
                    </a:rPr>
                    <a:t>LHCb</a:t>
                  </a:r>
                  <a:r>
                    <a:rPr lang="en-US" dirty="0">
                      <a:latin typeface="Avenir Next" panose="020B0503020202020204" pitchFamily="34" charset="0"/>
                    </a:rPr>
                    <a:t>-II RICH &amp; Calo</a:t>
                  </a:r>
                  <a:endParaRPr lang="en-FR" dirty="0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98BC717-7BD7-D8E4-0B1F-D42A02AD1A82}"/>
                  </a:ext>
                </a:extLst>
              </p:cNvPr>
              <p:cNvSpPr txBox="1"/>
              <p:nvPr/>
            </p:nvSpPr>
            <p:spPr>
              <a:xfrm>
                <a:off x="680450" y="1412071"/>
                <a:ext cx="61732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2000" dirty="0">
                    <a:latin typeface="Avenir Next" panose="020B0503020202020204" pitchFamily="34" charset="0"/>
                  </a:rPr>
                  <a:t>State of the Art and next generation of applications 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22CF844-CB37-CA78-DC32-EB39BBD375DB}"/>
                  </a:ext>
                </a:extLst>
              </p:cNvPr>
              <p:cNvSpPr txBox="1"/>
              <p:nvPr/>
            </p:nvSpPr>
            <p:spPr>
              <a:xfrm>
                <a:off x="8461114" y="1412071"/>
                <a:ext cx="298412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FR" sz="2000" dirty="0">
                    <a:latin typeface="Avenir Next" panose="020B0503020202020204" pitchFamily="34" charset="0"/>
                  </a:rPr>
                  <a:t>next to next generation</a:t>
                </a:r>
                <a:endParaRPr lang="en-FR" sz="2000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928B36-344A-D9F8-838B-889D67FAE32B}"/>
                  </a:ext>
                </a:extLst>
              </p:cNvPr>
              <p:cNvSpPr txBox="1"/>
              <p:nvPr/>
            </p:nvSpPr>
            <p:spPr>
              <a:xfrm>
                <a:off x="8293474" y="1858288"/>
                <a:ext cx="337864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FR" dirty="0">
                    <a:latin typeface="Avenir Next" panose="020B0503020202020204" pitchFamily="34" charset="0"/>
                  </a:rPr>
                  <a:t>MCP-PMT with nano-pores</a:t>
                </a:r>
                <a:endParaRPr lang="en-FR" dirty="0"/>
              </a:p>
              <a:p>
                <a:pPr algn="ctr"/>
                <a:r>
                  <a:rPr lang="en-FR" sz="1800" dirty="0">
                    <a:latin typeface="Avenir Next" panose="020B0503020202020204" pitchFamily="34" charset="0"/>
                  </a:rPr>
                  <a:t>SPAD digital monolithic SIPM</a:t>
                </a:r>
              </a:p>
            </p:txBody>
          </p: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855C2CF-245F-798D-79F0-7BF313E1B7A3}"/>
                </a:ext>
              </a:extLst>
            </p:cNvPr>
            <p:cNvCxnSpPr>
              <a:cxnSpLocks/>
            </p:cNvCxnSpPr>
            <p:nvPr/>
          </p:nvCxnSpPr>
          <p:spPr>
            <a:xfrm>
              <a:off x="8833912" y="3241441"/>
              <a:ext cx="251410" cy="24383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77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A887FE-7A9D-21D9-D8CA-A57C7EF3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C6D9CF-0DE2-04DC-0AA4-D09381276CA3}"/>
              </a:ext>
            </a:extLst>
          </p:cNvPr>
          <p:cNvSpPr/>
          <p:nvPr/>
        </p:nvSpPr>
        <p:spPr>
          <a:xfrm>
            <a:off x="434669" y="3167390"/>
            <a:ext cx="11322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Calorimetry systems    </a:t>
            </a:r>
          </a:p>
        </p:txBody>
      </p:sp>
    </p:spTree>
    <p:extLst>
      <p:ext uri="{BB962C8B-B14F-4D97-AF65-F5344CB8AC3E}">
        <p14:creationId xmlns:p14="http://schemas.microsoft.com/office/powerpoint/2010/main" val="855349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29C222-AB79-FEC6-87A4-15EE182A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3EB899-6823-5127-3C2D-53ED3CC62803}"/>
              </a:ext>
            </a:extLst>
          </p:cNvPr>
          <p:cNvSpPr txBox="1"/>
          <p:nvPr/>
        </p:nvSpPr>
        <p:spPr>
          <a:xfrm>
            <a:off x="228601" y="338826"/>
            <a:ext cx="11795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Avenir Next" panose="020B0503020202020204" pitchFamily="34" charset="0"/>
              </a:rPr>
              <a:t>Calorimeter systems</a:t>
            </a:r>
          </a:p>
          <a:p>
            <a:pPr algn="ctr"/>
            <a:r>
              <a:rPr lang="en-GB" sz="2000" dirty="0">
                <a:solidFill>
                  <a:srgbClr val="C00000"/>
                </a:solidFill>
                <a:latin typeface="Avenir Next" panose="020B0503020202020204" pitchFamily="34" charset="0"/>
              </a:rPr>
              <a:t>Improve energy resolution with </a:t>
            </a:r>
            <a:r>
              <a:rPr lang="en-GB" sz="2000" dirty="0" err="1">
                <a:solidFill>
                  <a:srgbClr val="C00000"/>
                </a:solidFill>
                <a:latin typeface="Avenir Next" panose="020B0503020202020204" pitchFamily="34" charset="0"/>
              </a:rPr>
              <a:t>PFlow</a:t>
            </a:r>
            <a:r>
              <a:rPr lang="en-GB" sz="2000" dirty="0">
                <a:solidFill>
                  <a:srgbClr val="C00000"/>
                </a:solidFill>
                <a:latin typeface="Avenir Next" panose="020B0503020202020204" pitchFamily="34" charset="0"/>
              </a:rPr>
              <a:t> technique, </a:t>
            </a:r>
            <a:r>
              <a:rPr lang="en-GB" sz="2000" dirty="0" err="1">
                <a:solidFill>
                  <a:srgbClr val="C00000"/>
                </a:solidFill>
                <a:latin typeface="Avenir Next" panose="020B0503020202020204" pitchFamily="34" charset="0"/>
              </a:rPr>
              <a:t>Em</a:t>
            </a:r>
            <a:r>
              <a:rPr lang="en-GB" sz="2000" dirty="0">
                <a:solidFill>
                  <a:srgbClr val="C00000"/>
                </a:solidFill>
                <a:latin typeface="Avenir Next" panose="020B0503020202020204" pitchFamily="34" charset="0"/>
              </a:rPr>
              <a:t>/Had energy compensation, precision timing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F21FDCC-B916-5E5A-CA9B-59B7BA25305E}"/>
              </a:ext>
            </a:extLst>
          </p:cNvPr>
          <p:cNvGrpSpPr/>
          <p:nvPr/>
        </p:nvGrpSpPr>
        <p:grpSpPr>
          <a:xfrm>
            <a:off x="543975" y="2079550"/>
            <a:ext cx="11473623" cy="4297475"/>
            <a:chOff x="653672" y="2152084"/>
            <a:chExt cx="11473623" cy="429747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DF7876A-38B1-E056-1B35-9236558708CE}"/>
                </a:ext>
              </a:extLst>
            </p:cNvPr>
            <p:cNvGrpSpPr/>
            <p:nvPr/>
          </p:nvGrpSpPr>
          <p:grpSpPr>
            <a:xfrm>
              <a:off x="653672" y="2152084"/>
              <a:ext cx="11473623" cy="4188247"/>
              <a:chOff x="653672" y="2360428"/>
              <a:chExt cx="11473623" cy="4188247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C3113F3-3A93-F8A7-91FD-2CB1D1572D56}"/>
                  </a:ext>
                </a:extLst>
              </p:cNvPr>
              <p:cNvGrpSpPr/>
              <p:nvPr/>
            </p:nvGrpSpPr>
            <p:grpSpPr>
              <a:xfrm>
                <a:off x="8706269" y="3127353"/>
                <a:ext cx="2661047" cy="2918805"/>
                <a:chOff x="804375" y="2108803"/>
                <a:chExt cx="4032405" cy="3845157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1B0295F0-134F-D2C4-698C-DC09B03D78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92544" y="4008474"/>
                  <a:ext cx="3944236" cy="1945486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04116C89-AE33-A41D-26F7-8954E3DDE7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86712" y="2954080"/>
                  <a:ext cx="2755899" cy="1066800"/>
                </a:xfrm>
                <a:prstGeom prst="rect">
                  <a:avLst/>
                </a:prstGeom>
              </p:spPr>
            </p:pic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5C8E3DC-2592-CE68-9E44-06BA738CDC18}"/>
                    </a:ext>
                  </a:extLst>
                </p:cNvPr>
                <p:cNvSpPr txBox="1"/>
                <p:nvPr/>
              </p:nvSpPr>
              <p:spPr>
                <a:xfrm>
                  <a:off x="804375" y="2108803"/>
                  <a:ext cx="3884636" cy="77036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FR" sz="1600" dirty="0">
                      <a:latin typeface="Avenir Next" panose="020B0503020202020204" pitchFamily="34" charset="0"/>
                    </a:rPr>
                    <a:t>LHCb-II </a:t>
                  </a:r>
                </a:p>
                <a:p>
                  <a:pPr algn="ctr"/>
                  <a:r>
                    <a:rPr lang="en-FR" sz="1600" dirty="0">
                      <a:latin typeface="Avenir Next" panose="020B0503020202020204" pitchFamily="34" charset="0"/>
                    </a:rPr>
                    <a:t>Spaghetti Calorimeter</a:t>
                  </a: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E55D03BF-2792-DED9-D492-E390E80A742F}"/>
                  </a:ext>
                </a:extLst>
              </p:cNvPr>
              <p:cNvGrpSpPr/>
              <p:nvPr/>
            </p:nvGrpSpPr>
            <p:grpSpPr>
              <a:xfrm>
                <a:off x="1037327" y="2360428"/>
                <a:ext cx="7455169" cy="3976577"/>
                <a:chOff x="1037327" y="2360428"/>
                <a:chExt cx="7455169" cy="3976577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35445D5F-6124-C9C9-1EAA-C6DF1AC337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7327" y="2360428"/>
                  <a:ext cx="7455169" cy="3976577"/>
                </a:xfrm>
                <a:prstGeom prst="rect">
                  <a:avLst/>
                </a:prstGeom>
              </p:spPr>
            </p:pic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27EB2638-6846-6CCE-545F-90CF28501487}"/>
                    </a:ext>
                  </a:extLst>
                </p:cNvPr>
                <p:cNvSpPr/>
                <p:nvPr/>
              </p:nvSpPr>
              <p:spPr>
                <a:xfrm>
                  <a:off x="8124570" y="6019719"/>
                  <a:ext cx="234400" cy="3009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6CE4E5-B666-D900-73D2-9C8EA66E99F5}"/>
                  </a:ext>
                </a:extLst>
              </p:cNvPr>
              <p:cNvSpPr txBox="1"/>
              <p:nvPr/>
            </p:nvSpPr>
            <p:spPr>
              <a:xfrm>
                <a:off x="653672" y="5717678"/>
                <a:ext cx="2245487" cy="8309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sz="1600" dirty="0">
                    <a:latin typeface="Avenir Next" panose="020B0503020202020204" pitchFamily="34" charset="0"/>
                  </a:rPr>
                  <a:t>CMS like</a:t>
                </a:r>
              </a:p>
              <a:p>
                <a:pPr algn="ctr"/>
                <a:r>
                  <a:rPr lang="en-FR" sz="1600" dirty="0">
                    <a:latin typeface="Avenir Next" panose="020B0503020202020204" pitchFamily="34" charset="0"/>
                  </a:rPr>
                  <a:t>PbWO4 crystals</a:t>
                </a:r>
              </a:p>
              <a:p>
                <a:pPr algn="ctr"/>
                <a:r>
                  <a:rPr lang="en-FR" sz="1600" dirty="0">
                    <a:latin typeface="Avenir Next" panose="020B0503020202020204" pitchFamily="34" charset="0"/>
                  </a:rPr>
                  <a:t>&amp; Scint. Glass R&amp;D 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5489F00-4C6F-C293-B379-39D30678C785}"/>
                  </a:ext>
                </a:extLst>
              </p:cNvPr>
              <p:cNvSpPr txBox="1"/>
              <p:nvPr/>
            </p:nvSpPr>
            <p:spPr>
              <a:xfrm>
                <a:off x="7582233" y="2521995"/>
                <a:ext cx="4545062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FR" dirty="0">
                    <a:latin typeface="Avenir Next" panose="020B0503020202020204" pitchFamily="34" charset="0"/>
                  </a:rPr>
                  <a:t>CALICE/CMS-like had. Scint. tiles HGCAL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4B763E8-74B4-3474-D522-66303D69510C}"/>
                </a:ext>
              </a:extLst>
            </p:cNvPr>
            <p:cNvGrpSpPr/>
            <p:nvPr/>
          </p:nvGrpSpPr>
          <p:grpSpPr>
            <a:xfrm>
              <a:off x="7273620" y="4429902"/>
              <a:ext cx="4545062" cy="2019657"/>
              <a:chOff x="7273620" y="4429902"/>
              <a:chExt cx="4545062" cy="2019657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8621889" y="4429902"/>
                <a:ext cx="1846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fr-FR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5DA872-1FC1-3EB4-94AB-28EC101F9530}"/>
                  </a:ext>
                </a:extLst>
              </p:cNvPr>
              <p:cNvSpPr txBox="1"/>
              <p:nvPr/>
            </p:nvSpPr>
            <p:spPr>
              <a:xfrm>
                <a:off x="7273620" y="5864784"/>
                <a:ext cx="4545062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FR" sz="1600" dirty="0">
                    <a:latin typeface="Avenir Next" panose="020B0503020202020204" pitchFamily="34" charset="0"/>
                  </a:rPr>
                  <a:t>waveform digtizing, ≃ 15 ps precision</a:t>
                </a:r>
              </a:p>
              <a:p>
                <a:pPr algn="r"/>
                <a:r>
                  <a:rPr lang="en-FR" sz="1600" dirty="0">
                    <a:latin typeface="Avenir Next" panose="020B0503020202020204" pitchFamily="34" charset="0"/>
                  </a:rPr>
                  <a:t>3D printing: absorber &amp; possibly square fibers</a:t>
                </a: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0F799BC-40DC-CB25-9C79-04E6C10EB60F}"/>
              </a:ext>
            </a:extLst>
          </p:cNvPr>
          <p:cNvSpPr txBox="1"/>
          <p:nvPr/>
        </p:nvSpPr>
        <p:spPr>
          <a:xfrm>
            <a:off x="1209518" y="1770232"/>
            <a:ext cx="51204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>
                <a:latin typeface="Avenir Next" panose="020B0503020202020204" pitchFamily="34" charset="0"/>
              </a:rPr>
              <a:t>ePIC calorimetry features several SoA concepts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062614-7D7D-8B29-AEFD-160C20F49B10}"/>
              </a:ext>
            </a:extLst>
          </p:cNvPr>
          <p:cNvSpPr txBox="1"/>
          <p:nvPr/>
        </p:nvSpPr>
        <p:spPr>
          <a:xfrm>
            <a:off x="2070668" y="1276348"/>
            <a:ext cx="8050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>
                <a:latin typeface="Avenir Next" panose="020B0503020202020204" pitchFamily="34" charset="0"/>
              </a:rPr>
              <a:t>State of the Art 1</a:t>
            </a:r>
            <a:r>
              <a:rPr lang="en-FR" sz="2000" baseline="30000" dirty="0">
                <a:latin typeface="Avenir Next" panose="020B0503020202020204" pitchFamily="34" charset="0"/>
              </a:rPr>
              <a:t>st</a:t>
            </a:r>
            <a:r>
              <a:rPr lang="en-FR" sz="2000" dirty="0">
                <a:latin typeface="Avenir Next" panose="020B0503020202020204" pitchFamily="34" charset="0"/>
              </a:rPr>
              <a:t> implementations and next application in LHCb-II</a:t>
            </a:r>
          </a:p>
        </p:txBody>
      </p:sp>
    </p:spTree>
    <p:extLst>
      <p:ext uri="{BB962C8B-B14F-4D97-AF65-F5344CB8AC3E}">
        <p14:creationId xmlns:p14="http://schemas.microsoft.com/office/powerpoint/2010/main" val="283707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29C222-AB79-FEC6-87A4-15EE182A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3EB899-6823-5127-3C2D-53ED3CC62803}"/>
              </a:ext>
            </a:extLst>
          </p:cNvPr>
          <p:cNvSpPr txBox="1"/>
          <p:nvPr/>
        </p:nvSpPr>
        <p:spPr>
          <a:xfrm>
            <a:off x="228601" y="338826"/>
            <a:ext cx="11795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Avenir Next" panose="020B0503020202020204" pitchFamily="34" charset="0"/>
              </a:rPr>
              <a:t>Calorimeter systems</a:t>
            </a:r>
          </a:p>
          <a:p>
            <a:pPr algn="ctr"/>
            <a:r>
              <a:rPr lang="en-GB" sz="2000" dirty="0">
                <a:solidFill>
                  <a:srgbClr val="C00000"/>
                </a:solidFill>
                <a:latin typeface="Avenir Next" panose="020B0503020202020204" pitchFamily="34" charset="0"/>
              </a:rPr>
              <a:t>Improve energy resolution with </a:t>
            </a:r>
            <a:r>
              <a:rPr lang="en-GB" sz="2000" dirty="0" err="1">
                <a:solidFill>
                  <a:srgbClr val="C00000"/>
                </a:solidFill>
                <a:latin typeface="Avenir Next" panose="020B0503020202020204" pitchFamily="34" charset="0"/>
              </a:rPr>
              <a:t>PFlow</a:t>
            </a:r>
            <a:r>
              <a:rPr lang="en-GB" sz="2000" dirty="0">
                <a:solidFill>
                  <a:srgbClr val="C00000"/>
                </a:solidFill>
                <a:latin typeface="Avenir Next" panose="020B0503020202020204" pitchFamily="34" charset="0"/>
              </a:rPr>
              <a:t> technique, </a:t>
            </a:r>
            <a:r>
              <a:rPr lang="en-GB" sz="2000" dirty="0" err="1">
                <a:solidFill>
                  <a:srgbClr val="C00000"/>
                </a:solidFill>
                <a:latin typeface="Avenir Next" panose="020B0503020202020204" pitchFamily="34" charset="0"/>
              </a:rPr>
              <a:t>Em</a:t>
            </a:r>
            <a:r>
              <a:rPr lang="en-GB" sz="2000" dirty="0">
                <a:solidFill>
                  <a:srgbClr val="C00000"/>
                </a:solidFill>
                <a:latin typeface="Avenir Next" panose="020B0503020202020204" pitchFamily="34" charset="0"/>
              </a:rPr>
              <a:t>/Had energy compensation, precision timing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062614-7D7D-8B29-AEFD-160C20F49B10}"/>
              </a:ext>
            </a:extLst>
          </p:cNvPr>
          <p:cNvSpPr txBox="1"/>
          <p:nvPr/>
        </p:nvSpPr>
        <p:spPr>
          <a:xfrm>
            <a:off x="3078123" y="1219196"/>
            <a:ext cx="6149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>
                <a:latin typeface="Avenir Next" panose="020B0503020202020204" pitchFamily="34" charset="0"/>
              </a:rPr>
              <a:t>next generation planned for FCC-ee (2043-2044)*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96DA2B-7A34-A20E-B46C-ACED34E4261A}"/>
              </a:ext>
            </a:extLst>
          </p:cNvPr>
          <p:cNvSpPr txBox="1"/>
          <p:nvPr/>
        </p:nvSpPr>
        <p:spPr>
          <a:xfrm>
            <a:off x="563481" y="1636755"/>
            <a:ext cx="11460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Sampling w/ embedded electronics (HGCal)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FR" dirty="0">
                <a:latin typeface="Avenir Next" panose="020B0503020202020204" pitchFamily="34" charset="0"/>
              </a:rPr>
              <a:t>ECal 40 layers  Si/W (slide 8)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FR" dirty="0">
                <a:latin typeface="Avenir Next" panose="020B0503020202020204" pitchFamily="34" charset="0"/>
              </a:rPr>
              <a:t>HCal 44 layers in Steel: Scint., RPCs – 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multigap semi-digital w/ ≃ 100 ps - </a:t>
            </a:r>
            <a:r>
              <a:rPr lang="en-FR" dirty="0">
                <a:latin typeface="Avenir Next" panose="020B0503020202020204" pitchFamily="34" charset="0"/>
              </a:rPr>
              <a:t>MPGDs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E35BA7-C1B6-33D8-1E59-DBE6AFE40B14}"/>
              </a:ext>
            </a:extLst>
          </p:cNvPr>
          <p:cNvSpPr txBox="1"/>
          <p:nvPr/>
        </p:nvSpPr>
        <p:spPr>
          <a:xfrm>
            <a:off x="563482" y="2692061"/>
            <a:ext cx="671542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Dual Readout (DRCal)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 err="1">
                <a:latin typeface="Avenir Next" panose="020B0503020202020204" pitchFamily="34" charset="0"/>
              </a:rPr>
              <a:t>ToF</a:t>
            </a:r>
            <a:r>
              <a:rPr lang="en-GB" dirty="0">
                <a:latin typeface="Avenir Next" panose="020B0503020202020204" pitchFamily="34" charset="0"/>
              </a:rPr>
              <a:t> layer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Homogenous Crystal </a:t>
            </a:r>
            <a:r>
              <a:rPr lang="en-GB" dirty="0" err="1">
                <a:latin typeface="Avenir Next" panose="020B0503020202020204" pitchFamily="34" charset="0"/>
              </a:rPr>
              <a:t>ECal</a:t>
            </a:r>
            <a:r>
              <a:rPr lang="en-GB" dirty="0">
                <a:latin typeface="Avenir Next" panose="020B0503020202020204" pitchFamily="34" charset="0"/>
              </a:rPr>
              <a:t> </a:t>
            </a: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with Dual Readout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FR" dirty="0">
                <a:latin typeface="Avenir Next" panose="020B0503020202020204" pitchFamily="34" charset="0"/>
              </a:rPr>
              <a:t>Dual readout HCal spagetthi design (outside solenoid)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8856B2-9D77-E9A9-C70B-5464397C133B}"/>
              </a:ext>
            </a:extLst>
          </p:cNvPr>
          <p:cNvSpPr txBox="1"/>
          <p:nvPr/>
        </p:nvSpPr>
        <p:spPr>
          <a:xfrm>
            <a:off x="563482" y="4103708"/>
            <a:ext cx="58936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Liquified Noble Gas E</a:t>
            </a:r>
            <a:r>
              <a:rPr lang="en-GB" sz="2000" dirty="0">
                <a:latin typeface="Avenir Next" panose="020B0503020202020204" pitchFamily="34" charset="0"/>
              </a:rPr>
              <a:t>C</a:t>
            </a:r>
            <a:r>
              <a:rPr lang="en-FR" sz="2000" dirty="0">
                <a:latin typeface="Avenir Next" panose="020B0503020202020204" pitchFamily="34" charset="0"/>
              </a:rPr>
              <a:t>al (NLGCal)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n</a:t>
            </a:r>
            <a:r>
              <a:rPr lang="en-FR" dirty="0">
                <a:latin typeface="Avenir Next" panose="020B0503020202020204" pitchFamily="34" charset="0"/>
              </a:rPr>
              <a:t>ew accordion design,12 depth segmentation </a:t>
            </a:r>
          </a:p>
          <a:p>
            <a:pPr lvl="1"/>
            <a:r>
              <a:rPr lang="en-FR" dirty="0">
                <a:latin typeface="Avenir Next" panose="020B0503020202020204" pitchFamily="34" charset="0"/>
              </a:rPr>
              <a:t>     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with large multi-layers PCB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534848A4-AE9A-9A04-3664-DBF6290E28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649"/>
          <a:stretch/>
        </p:blipFill>
        <p:spPr>
          <a:xfrm>
            <a:off x="7292135" y="2738274"/>
            <a:ext cx="3436825" cy="115688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FF6E77E-CA20-58CE-237B-4158A21B2BFC}"/>
              </a:ext>
            </a:extLst>
          </p:cNvPr>
          <p:cNvGrpSpPr/>
          <p:nvPr/>
        </p:nvGrpSpPr>
        <p:grpSpPr>
          <a:xfrm>
            <a:off x="7398815" y="4002790"/>
            <a:ext cx="3116785" cy="1155943"/>
            <a:chOff x="6005670" y="4404887"/>
            <a:chExt cx="5444498" cy="189762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0C74284-07B8-A957-571D-96AAD2BC2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7920" y="4404889"/>
              <a:ext cx="2722248" cy="189762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18681D2-D55E-52E3-CCC3-8BB021414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5670" y="4404887"/>
              <a:ext cx="2722250" cy="189762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2CAB293-9BFC-2CB1-0CE0-E5A51EC3E718}"/>
              </a:ext>
            </a:extLst>
          </p:cNvPr>
          <p:cNvSpPr txBox="1"/>
          <p:nvPr/>
        </p:nvSpPr>
        <p:spPr>
          <a:xfrm>
            <a:off x="563482" y="5151264"/>
            <a:ext cx="543060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Common system aspects</a:t>
            </a:r>
            <a:endParaRPr lang="en-FR" dirty="0">
              <a:latin typeface="Avenir Next" panose="020B0503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l</a:t>
            </a: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ow power electronics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uniformity, hermetivcity, stability monitoring and calibration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8749B5-E9C3-DD79-1A5F-C08F06D2D6F2}"/>
              </a:ext>
            </a:extLst>
          </p:cNvPr>
          <p:cNvSpPr txBox="1"/>
          <p:nvPr/>
        </p:nvSpPr>
        <p:spPr>
          <a:xfrm>
            <a:off x="-27107" y="6567051"/>
            <a:ext cx="50688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 current timeline for detector installation in experiment</a:t>
            </a:r>
            <a:endParaRPr lang="en-FR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6F0093-961E-5B44-38AF-B78C85787018}"/>
              </a:ext>
            </a:extLst>
          </p:cNvPr>
          <p:cNvSpPr txBox="1"/>
          <p:nvPr/>
        </p:nvSpPr>
        <p:spPr>
          <a:xfrm>
            <a:off x="6063746" y="5226871"/>
            <a:ext cx="5893601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latin typeface="Avenir Next" panose="020B0503020202020204" pitchFamily="34" charset="0"/>
              </a:rPr>
              <a:t>Ballpark expected performance of different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venir Next" panose="020B0503020202020204" pitchFamily="34" charset="0"/>
              </a:rPr>
              <a:t>HGCal</a:t>
            </a:r>
            <a:r>
              <a:rPr lang="en-US" sz="1600" dirty="0">
                <a:latin typeface="Avenir Next" panose="020B0503020202020204" pitchFamily="34" charset="0"/>
              </a:rPr>
              <a:t> </a:t>
            </a:r>
            <a:r>
              <a:rPr lang="en-US" sz="1600" dirty="0" err="1">
                <a:latin typeface="Avenir Next" panose="020B0503020202020204" pitchFamily="34" charset="0"/>
              </a:rPr>
              <a:t>σ</a:t>
            </a:r>
            <a:r>
              <a:rPr lang="en-US" sz="1600" dirty="0" err="1">
                <a:solidFill>
                  <a:srgbClr val="21E497"/>
                </a:solidFill>
                <a:latin typeface="Avenir Next" panose="020B0503020202020204" pitchFamily="34" charset="0"/>
              </a:rPr>
              <a:t>EM</a:t>
            </a:r>
            <a:r>
              <a:rPr lang="en-US" sz="1600" dirty="0">
                <a:latin typeface="Avenir Next" panose="020B0503020202020204" pitchFamily="34" charset="0"/>
              </a:rPr>
              <a:t>(</a:t>
            </a: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</a:rPr>
              <a:t>Had</a:t>
            </a:r>
            <a:r>
              <a:rPr lang="en-US" sz="1600" dirty="0">
                <a:latin typeface="Avenir Next" panose="020B0503020202020204" pitchFamily="34" charset="0"/>
              </a:rPr>
              <a:t>)/E 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≃</a:t>
            </a:r>
            <a:r>
              <a:rPr lang="en-US" sz="1600" dirty="0">
                <a:solidFill>
                  <a:srgbClr val="00DB06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16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(</a:t>
            </a: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44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)%/√E ⊕ </a:t>
            </a:r>
            <a:r>
              <a:rPr lang="en-US" sz="1600" dirty="0">
                <a:solidFill>
                  <a:srgbClr val="00DB06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1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(</a:t>
            </a: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2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)% (beam test)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venir Next" panose="020B0503020202020204" pitchFamily="34" charset="0"/>
              </a:rPr>
              <a:t>DRCal</a:t>
            </a:r>
            <a:r>
              <a:rPr lang="en-US" sz="1600" dirty="0">
                <a:latin typeface="Avenir Next" panose="020B0503020202020204" pitchFamily="34" charset="0"/>
              </a:rPr>
              <a:t> </a:t>
            </a:r>
            <a:r>
              <a:rPr lang="en-US" sz="1600" dirty="0" err="1">
                <a:latin typeface="Avenir Next" panose="020B0503020202020204" pitchFamily="34" charset="0"/>
              </a:rPr>
              <a:t>σ</a:t>
            </a:r>
            <a:r>
              <a:rPr lang="en-US" sz="1600" dirty="0" err="1">
                <a:solidFill>
                  <a:srgbClr val="21E497"/>
                </a:solidFill>
                <a:latin typeface="Avenir Next" panose="020B0503020202020204" pitchFamily="34" charset="0"/>
              </a:rPr>
              <a:t>EM</a:t>
            </a:r>
            <a:r>
              <a:rPr lang="en-US" sz="1600" dirty="0">
                <a:latin typeface="Avenir Next" panose="020B0503020202020204" pitchFamily="34" charset="0"/>
              </a:rPr>
              <a:t>(</a:t>
            </a: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</a:rPr>
              <a:t>Had</a:t>
            </a:r>
            <a:r>
              <a:rPr lang="en-US" sz="1600" dirty="0">
                <a:latin typeface="Avenir Next" panose="020B0503020202020204" pitchFamily="34" charset="0"/>
              </a:rPr>
              <a:t>)/E 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≃</a:t>
            </a:r>
            <a:r>
              <a:rPr lang="en-US" sz="1600" dirty="0">
                <a:solidFill>
                  <a:srgbClr val="00DB06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13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(</a:t>
            </a: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31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)%/√E ⊕ </a:t>
            </a:r>
            <a:r>
              <a:rPr lang="en-US" sz="1600" dirty="0">
                <a:solidFill>
                  <a:srgbClr val="00DB06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0.2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(</a:t>
            </a: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0.4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)% (simulation)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LNGCal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1600" dirty="0" err="1">
                <a:latin typeface="Avenir Next" panose="020B0503020202020204" pitchFamily="34" charset="0"/>
              </a:rPr>
              <a:t>σ</a:t>
            </a:r>
            <a:r>
              <a:rPr lang="en-US" sz="1600" dirty="0" err="1">
                <a:solidFill>
                  <a:srgbClr val="21E497"/>
                </a:solidFill>
                <a:latin typeface="Avenir Next" panose="020B0503020202020204" pitchFamily="34" charset="0"/>
              </a:rPr>
              <a:t>EM</a:t>
            </a:r>
            <a:r>
              <a:rPr lang="en-US" sz="1600" dirty="0">
                <a:latin typeface="Avenir Next" panose="020B0503020202020204" pitchFamily="34" charset="0"/>
              </a:rPr>
              <a:t>(</a:t>
            </a: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</a:rPr>
              <a:t>Had</a:t>
            </a:r>
            <a:r>
              <a:rPr lang="en-US" sz="1600" dirty="0">
                <a:latin typeface="Avenir Next" panose="020B0503020202020204" pitchFamily="34" charset="0"/>
              </a:rPr>
              <a:t>)/E 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≃</a:t>
            </a:r>
            <a:r>
              <a:rPr lang="en-US" sz="1600" dirty="0">
                <a:solidFill>
                  <a:srgbClr val="00DB06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8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(</a:t>
            </a: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37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)%/√E ⊕ </a:t>
            </a:r>
            <a:r>
              <a:rPr lang="en-US" sz="1600" dirty="0">
                <a:solidFill>
                  <a:srgbClr val="00DB06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0.7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(</a:t>
            </a:r>
            <a:r>
              <a:rPr lang="en-US" sz="1600" dirty="0">
                <a:solidFill>
                  <a:srgbClr val="00B0F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1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)% (simulation)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Avenir Next" panose="020B0503020202020204" pitchFamily="34" charset="0"/>
              </a:rPr>
              <a:t>HGCal</a:t>
            </a:r>
            <a:r>
              <a:rPr lang="en-US" sz="1600" dirty="0">
                <a:latin typeface="Avenir Next" panose="020B0503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Avenir Next" panose="020B0503020202020204" pitchFamily="34" charset="0"/>
              </a:rPr>
              <a:t>σE</a:t>
            </a:r>
            <a:r>
              <a:rPr lang="en-US" sz="1600" dirty="0">
                <a:solidFill>
                  <a:srgbClr val="C00000"/>
                </a:solidFill>
                <a:latin typeface="Avenir Next" panose="020B0503020202020204" pitchFamily="34" charset="0"/>
              </a:rPr>
              <a:t>(Jet)/E 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≃ </a:t>
            </a:r>
            <a:r>
              <a:rPr lang="en-US" sz="1600" dirty="0">
                <a:solidFill>
                  <a:srgbClr val="C0000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3.5 % 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(50 GeV) w/ </a:t>
            </a:r>
            <a:r>
              <a:rPr lang="en-US" sz="1600" dirty="0" err="1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PFlow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5461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DA0E34-708F-1BF1-C2F4-AC286BDF4BF7}"/>
              </a:ext>
            </a:extLst>
          </p:cNvPr>
          <p:cNvSpPr/>
          <p:nvPr/>
        </p:nvSpPr>
        <p:spPr>
          <a:xfrm>
            <a:off x="434669" y="533399"/>
            <a:ext cx="11322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Future HEP programs identified</a:t>
            </a:r>
            <a:r>
              <a:rPr lang="en-US" sz="2800" dirty="0">
                <a:latin typeface="Avenir Next" panose="020B0503020202020204" pitchFamily="34" charset="0"/>
              </a:rPr>
              <a:t> in the </a:t>
            </a:r>
            <a:r>
              <a:rPr lang="en-US" sz="2800" dirty="0">
                <a:latin typeface="Avenir Next" panose="020B0503020202020204" pitchFamily="34" charset="0"/>
                <a:hlinkClick r:id="rId3"/>
              </a:rPr>
              <a:t>ECFA detector R&amp;D roadmap</a:t>
            </a:r>
            <a:endParaRPr lang="en-US" sz="2800" dirty="0">
              <a:latin typeface="Avenir Next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3C0CDB-92D3-BCAC-90BB-3AE416640285}"/>
              </a:ext>
            </a:extLst>
          </p:cNvPr>
          <p:cNvSpPr txBox="1"/>
          <p:nvPr/>
        </p:nvSpPr>
        <p:spPr>
          <a:xfrm>
            <a:off x="-4698" y="6597293"/>
            <a:ext cx="118108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latin typeface="Avenir Next" panose="020B0503020202020204" pitchFamily="34" charset="0"/>
              </a:rPr>
              <a:t>range of dates of the programs are </a:t>
            </a:r>
            <a:r>
              <a:rPr lang="en-GB" sz="1400" i="1" dirty="0">
                <a:solidFill>
                  <a:srgbClr val="000000"/>
                </a:solidFill>
                <a:latin typeface="Avenir Next" panose="020B0503020202020204" pitchFamily="34" charset="0"/>
              </a:rPr>
              <a:t>a</a:t>
            </a:r>
            <a:r>
              <a:rPr lang="en-GB" sz="1400" b="0" i="1" u="none" strike="noStrike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s understood at the time of the roadmap preparation in 2021 </a:t>
            </a:r>
            <a:endParaRPr lang="en-GB" sz="1400" i="1" dirty="0">
              <a:latin typeface="Avenir Next" panose="020B0503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5B1EAE-5103-4F65-9F5B-1324B8B3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49287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B1A9D4-6EF1-1D80-8435-3B3515F698D0}"/>
              </a:ext>
            </a:extLst>
          </p:cNvPr>
          <p:cNvGrpSpPr/>
          <p:nvPr/>
        </p:nvGrpSpPr>
        <p:grpSpPr>
          <a:xfrm>
            <a:off x="104280" y="1286928"/>
            <a:ext cx="11983438" cy="4777046"/>
            <a:chOff x="104280" y="1286928"/>
            <a:chExt cx="11983438" cy="477704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3514C2D-CD69-8804-F840-895B07540D1B}"/>
                </a:ext>
              </a:extLst>
            </p:cNvPr>
            <p:cNvGrpSpPr/>
            <p:nvPr/>
          </p:nvGrpSpPr>
          <p:grpSpPr>
            <a:xfrm>
              <a:off x="104280" y="1286928"/>
              <a:ext cx="11983438" cy="4777046"/>
              <a:chOff x="104280" y="1299991"/>
              <a:chExt cx="11983438" cy="477704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5309ADE-3380-D9DE-5EB8-3D4149996BCC}"/>
                  </a:ext>
                </a:extLst>
              </p:cNvPr>
              <p:cNvGrpSpPr/>
              <p:nvPr/>
            </p:nvGrpSpPr>
            <p:grpSpPr>
              <a:xfrm>
                <a:off x="104280" y="1299991"/>
                <a:ext cx="11983438" cy="4777046"/>
                <a:chOff x="104280" y="2344912"/>
                <a:chExt cx="11983438" cy="4777046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56633B5F-3CDF-E6C5-6662-794EE6AE7DCE}"/>
                    </a:ext>
                  </a:extLst>
                </p:cNvPr>
                <p:cNvGrpSpPr/>
                <p:nvPr/>
              </p:nvGrpSpPr>
              <p:grpSpPr>
                <a:xfrm>
                  <a:off x="104280" y="2344912"/>
                  <a:ext cx="11983438" cy="3394593"/>
                  <a:chOff x="77117" y="2156128"/>
                  <a:chExt cx="11983438" cy="3394593"/>
                </a:xfrm>
              </p:grpSpPr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B36F813E-5205-5A5A-9948-A15185669B53}"/>
                      </a:ext>
                    </a:extLst>
                  </p:cNvPr>
                  <p:cNvGrpSpPr/>
                  <p:nvPr/>
                </p:nvGrpSpPr>
                <p:grpSpPr>
                  <a:xfrm>
                    <a:off x="77117" y="3262001"/>
                    <a:ext cx="11983438" cy="2288720"/>
                    <a:chOff x="1771374" y="2644157"/>
                    <a:chExt cx="11857253" cy="3334502"/>
                  </a:xfrm>
                </p:grpSpPr>
                <p:pic>
                  <p:nvPicPr>
                    <p:cNvPr id="38" name="Picture 37">
                      <a:extLst>
                        <a:ext uri="{FF2B5EF4-FFF2-40B4-BE49-F238E27FC236}">
                          <a16:creationId xmlns:a16="http://schemas.microsoft.com/office/drawing/2014/main" id="{0CF8A157-F710-986B-E304-8166E94F206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1771374" y="3206553"/>
                      <a:ext cx="5944602" cy="2772106"/>
                    </a:xfrm>
                    <a:prstGeom prst="rect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</p:spPr>
                </p:pic>
                <p:pic>
                  <p:nvPicPr>
                    <p:cNvPr id="39" name="Picture 38">
                      <a:extLst>
                        <a:ext uri="{FF2B5EF4-FFF2-40B4-BE49-F238E27FC236}">
                          <a16:creationId xmlns:a16="http://schemas.microsoft.com/office/drawing/2014/main" id="{DDD719BF-F4DE-790D-A76B-B840777977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7684025" y="2644157"/>
                      <a:ext cx="5944602" cy="3316726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63894AB6-C07E-912F-7FAF-CA07D8079A62}"/>
                      </a:ext>
                    </a:extLst>
                  </p:cNvPr>
                  <p:cNvSpPr txBox="1"/>
                  <p:nvPr/>
                </p:nvSpPr>
                <p:spPr>
                  <a:xfrm>
                    <a:off x="169880" y="2156128"/>
                    <a:ext cx="11825359" cy="71558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lvl="2" algn="ctr">
                      <a:spcAft>
                        <a:spcPts val="300"/>
                      </a:spcAft>
                    </a:pPr>
                    <a:r>
                      <a:rPr lang="en-US" sz="2000" dirty="0">
                        <a:solidFill>
                          <a:srgbClr val="C00000"/>
                        </a:solidFill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Future experiments </a:t>
                    </a:r>
                  </a:p>
                  <a:p>
                    <a:pPr marL="0" lvl="2" algn="ctr"/>
                    <a:r>
                      <a:rPr lang="en-US" dirty="0"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                        at large accelerator facilities                                   at small accelerators, nuclear reactors, cosmic rays</a:t>
                    </a:r>
                  </a:p>
                </p:txBody>
              </p:sp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9999F9F-B3FF-B528-035B-7BEDE74CDF9A}"/>
                    </a:ext>
                  </a:extLst>
                </p:cNvPr>
                <p:cNvSpPr txBox="1"/>
                <p:nvPr/>
              </p:nvSpPr>
              <p:spPr>
                <a:xfrm>
                  <a:off x="316049" y="6200037"/>
                  <a:ext cx="571615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gaseous - solid state - photon and  PID - calorimeter</a:t>
                  </a:r>
                  <a:endParaRPr lang="en-FR" dirty="0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8F66119-3AF5-0681-7FF6-7E512F47415C}"/>
                    </a:ext>
                  </a:extLst>
                </p:cNvPr>
                <p:cNvSpPr txBox="1"/>
                <p:nvPr/>
              </p:nvSpPr>
              <p:spPr>
                <a:xfrm>
                  <a:off x="6358268" y="6196272"/>
                  <a:ext cx="492287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liquid - quantum and emerging technologies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66FF5D9-80C6-17BD-B44C-FB6E9724718E}"/>
                    </a:ext>
                  </a:extLst>
                </p:cNvPr>
                <p:cNvSpPr txBox="1"/>
                <p:nvPr/>
              </p:nvSpPr>
              <p:spPr>
                <a:xfrm>
                  <a:off x="1397810" y="6752626"/>
                  <a:ext cx="9272221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dirty="0"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electronics and on-detector processing - integration - training and career</a:t>
                  </a:r>
                  <a:endParaRPr lang="en-FR" dirty="0"/>
                </a:p>
              </p:txBody>
            </p:sp>
            <p:sp>
              <p:nvSpPr>
                <p:cNvPr id="13" name="Left Brace 12">
                  <a:extLst>
                    <a:ext uri="{FF2B5EF4-FFF2-40B4-BE49-F238E27FC236}">
                      <a16:creationId xmlns:a16="http://schemas.microsoft.com/office/drawing/2014/main" id="{D582D838-6FDE-BB09-6090-4CDCFC3289AA}"/>
                    </a:ext>
                  </a:extLst>
                </p:cNvPr>
                <p:cNvSpPr/>
                <p:nvPr/>
              </p:nvSpPr>
              <p:spPr>
                <a:xfrm rot="5400000">
                  <a:off x="3098179" y="422116"/>
                  <a:ext cx="162000" cy="5833640"/>
                </a:xfrm>
                <a:prstGeom prst="leftBrace">
                  <a:avLst/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14" name="Left Brace 13">
                  <a:extLst>
                    <a:ext uri="{FF2B5EF4-FFF2-40B4-BE49-F238E27FC236}">
                      <a16:creationId xmlns:a16="http://schemas.microsoft.com/office/drawing/2014/main" id="{BDDF6EFF-3772-AE30-7EEC-C3589C6EBA35}"/>
                    </a:ext>
                  </a:extLst>
                </p:cNvPr>
                <p:cNvSpPr/>
                <p:nvPr/>
              </p:nvSpPr>
              <p:spPr>
                <a:xfrm rot="5400000">
                  <a:off x="9173139" y="774532"/>
                  <a:ext cx="162000" cy="5128809"/>
                </a:xfrm>
                <a:prstGeom prst="leftBrace">
                  <a:avLst/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  <p:sp>
              <p:nvSpPr>
                <p:cNvPr id="15" name="Left Brace 14">
                  <a:extLst>
                    <a:ext uri="{FF2B5EF4-FFF2-40B4-BE49-F238E27FC236}">
                      <a16:creationId xmlns:a16="http://schemas.microsoft.com/office/drawing/2014/main" id="{0FF640D7-88E6-05B8-B28F-601B8ED77E68}"/>
                    </a:ext>
                  </a:extLst>
                </p:cNvPr>
                <p:cNvSpPr/>
                <p:nvPr/>
              </p:nvSpPr>
              <p:spPr>
                <a:xfrm rot="16200000">
                  <a:off x="5932971" y="932029"/>
                  <a:ext cx="206004" cy="11442722"/>
                </a:xfrm>
                <a:prstGeom prst="leftBrace">
                  <a:avLst/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FR" dirty="0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E16689F-FDFC-1D33-6C2F-E53F17A486C3}"/>
                  </a:ext>
                </a:extLst>
              </p:cNvPr>
              <p:cNvSpPr txBox="1"/>
              <p:nvPr/>
            </p:nvSpPr>
            <p:spPr>
              <a:xfrm>
                <a:off x="3062345" y="4838191"/>
                <a:ext cx="61134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2" algn="ctr">
                  <a:spcAft>
                    <a:spcPts val="600"/>
                  </a:spcAft>
                </a:pPr>
                <a:r>
                  <a:rPr lang="en-US" dirty="0">
                    <a:solidFill>
                      <a:srgbClr val="C00000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R&amp;D areas</a:t>
                </a:r>
                <a:r>
                  <a:rPr lang="en-US" sz="1800" dirty="0">
                    <a:solidFill>
                      <a:srgbClr val="C00000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53BA64-9211-7DF2-93FB-B839E390601B}"/>
                </a:ext>
              </a:extLst>
            </p:cNvPr>
            <p:cNvSpPr txBox="1"/>
            <p:nvPr/>
          </p:nvSpPr>
          <p:spPr>
            <a:xfrm>
              <a:off x="1212878" y="1880215"/>
              <a:ext cx="394141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70C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future collider focus in this presentation </a:t>
              </a:r>
              <a:endParaRPr lang="en-FR" sz="1600" dirty="0">
                <a:solidFill>
                  <a:srgbClr val="0070C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989B75-4506-3E9A-6BE4-7A3395C9A076}"/>
                </a:ext>
              </a:extLst>
            </p:cNvPr>
            <p:cNvSpPr txBox="1"/>
            <p:nvPr/>
          </p:nvSpPr>
          <p:spPr>
            <a:xfrm>
              <a:off x="8185114" y="1880215"/>
              <a:ext cx="213804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70C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highlights in back-up </a:t>
              </a:r>
              <a:endParaRPr lang="en-FR" sz="16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04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29C222-AB79-FEC6-87A4-15EE182A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D3B4F72-4C39-1479-FFFC-F40C39A56862}"/>
              </a:ext>
            </a:extLst>
          </p:cNvPr>
          <p:cNvGrpSpPr/>
          <p:nvPr/>
        </p:nvGrpSpPr>
        <p:grpSpPr>
          <a:xfrm>
            <a:off x="7343707" y="4281402"/>
            <a:ext cx="3725816" cy="2231242"/>
            <a:chOff x="8207679" y="4307900"/>
            <a:chExt cx="3725816" cy="22312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F2B854-3A0C-EC2C-52A7-6692652DC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8634" y="4765496"/>
              <a:ext cx="2686679" cy="920008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CBCC4C2-313A-F2C2-BC81-B467AA5B6354}"/>
                </a:ext>
              </a:extLst>
            </p:cNvPr>
            <p:cNvGrpSpPr/>
            <p:nvPr/>
          </p:nvGrpSpPr>
          <p:grpSpPr>
            <a:xfrm>
              <a:off x="8207679" y="4307900"/>
              <a:ext cx="3725816" cy="2231242"/>
              <a:chOff x="8207679" y="4273610"/>
              <a:chExt cx="3725816" cy="223124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B1D7FA4-49B8-1A34-C70A-D4890E077EC1}"/>
                  </a:ext>
                </a:extLst>
              </p:cNvPr>
              <p:cNvGrpSpPr/>
              <p:nvPr/>
            </p:nvGrpSpPr>
            <p:grpSpPr>
              <a:xfrm>
                <a:off x="8790124" y="5621766"/>
                <a:ext cx="2779969" cy="883086"/>
                <a:chOff x="8879546" y="5627693"/>
                <a:chExt cx="2903860" cy="877813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7325BE13-CC1D-C8B6-20C7-C11AE62FA0F9}"/>
                    </a:ext>
                  </a:extLst>
                </p:cNvPr>
                <p:cNvGrpSpPr/>
                <p:nvPr/>
              </p:nvGrpSpPr>
              <p:grpSpPr>
                <a:xfrm>
                  <a:off x="8912396" y="5627693"/>
                  <a:ext cx="2871010" cy="876860"/>
                  <a:chOff x="8355984" y="5659226"/>
                  <a:chExt cx="3032819" cy="1029079"/>
                </a:xfrm>
              </p:grpSpPr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D2642329-5E8C-8690-6118-5F701B09F8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8355984" y="6075509"/>
                    <a:ext cx="3032819" cy="612796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5E347725-10CF-8974-824C-1612ECA72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8670918" y="5659226"/>
                    <a:ext cx="1917760" cy="38352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9DB62FC-8461-108C-A287-8937B6DDEDB3}"/>
                    </a:ext>
                  </a:extLst>
                </p:cNvPr>
                <p:cNvSpPr txBox="1"/>
                <p:nvPr/>
              </p:nvSpPr>
              <p:spPr>
                <a:xfrm>
                  <a:off x="9216786" y="5656487"/>
                  <a:ext cx="1789837" cy="2753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dirty="0" err="1">
                      <a:solidFill>
                        <a:schemeClr val="bg1"/>
                      </a:solidFill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InGaAs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 photodiode </a:t>
                  </a:r>
                  <a:endParaRPr lang="en-FR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3EAC037-95F2-5CA3-2ECE-C648EFD10690}"/>
                    </a:ext>
                  </a:extLst>
                </p:cNvPr>
                <p:cNvSpPr txBox="1"/>
                <p:nvPr/>
              </p:nvSpPr>
              <p:spPr>
                <a:xfrm>
                  <a:off x="8879546" y="6230161"/>
                  <a:ext cx="2685657" cy="2753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 err="1">
                      <a:solidFill>
                        <a:schemeClr val="bg1"/>
                      </a:solidFill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InAs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venir Next" panose="020B0503020202020204" pitchFamily="34" charset="0"/>
                      <a:ea typeface="Batang" panose="02030600000101010101" pitchFamily="18" charset="-127"/>
                      <a:cs typeface="Times New Roman" panose="02020603050405020304" pitchFamily="18" charset="0"/>
                    </a:rPr>
                    <a:t> QD layers in GaAs</a:t>
                  </a:r>
                  <a:endParaRPr lang="en-FR" sz="1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466617-C165-5845-D0C3-6ED52363A097}"/>
                  </a:ext>
                </a:extLst>
              </p:cNvPr>
              <p:cNvSpPr txBox="1"/>
              <p:nvPr/>
            </p:nvSpPr>
            <p:spPr>
              <a:xfrm>
                <a:off x="8207679" y="4273610"/>
                <a:ext cx="372581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Chromatic calorimetry and tracking</a:t>
                </a:r>
              </a:p>
            </p:txBody>
          </p: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60830549-378A-E4D6-94FA-7363DCAB9411}"/>
              </a:ext>
            </a:extLst>
          </p:cNvPr>
          <p:cNvSpPr txBox="1"/>
          <p:nvPr/>
        </p:nvSpPr>
        <p:spPr>
          <a:xfrm>
            <a:off x="321006" y="310360"/>
            <a:ext cx="11690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Avenir Next" panose="020B0503020202020204" pitchFamily="34" charset="0"/>
              </a:rPr>
              <a:t>R&amp;D for light devices in calorimeters (and other </a:t>
            </a:r>
            <a:r>
              <a:rPr lang="en-GB" sz="2800" dirty="0" err="1">
                <a:latin typeface="Avenir Next" panose="020B0503020202020204" pitchFamily="34" charset="0"/>
              </a:rPr>
              <a:t>sytems</a:t>
            </a:r>
            <a:r>
              <a:rPr lang="en-GB" sz="2800" dirty="0">
                <a:latin typeface="Avenir Next" panose="020B0503020202020204" pitchFamily="34" charset="0"/>
              </a:rPr>
              <a:t>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A2F39D-D6FC-6206-820E-0A5BD5EE0BAC}"/>
              </a:ext>
            </a:extLst>
          </p:cNvPr>
          <p:cNvGrpSpPr/>
          <p:nvPr/>
        </p:nvGrpSpPr>
        <p:grpSpPr>
          <a:xfrm>
            <a:off x="1082372" y="880911"/>
            <a:ext cx="10082178" cy="2920480"/>
            <a:chOff x="1082372" y="957111"/>
            <a:chExt cx="10082178" cy="292048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5667F75-6F59-D396-07EB-4ACCD11447CC}"/>
                </a:ext>
              </a:extLst>
            </p:cNvPr>
            <p:cNvGrpSpPr/>
            <p:nvPr/>
          </p:nvGrpSpPr>
          <p:grpSpPr>
            <a:xfrm>
              <a:off x="1082372" y="957111"/>
              <a:ext cx="4750959" cy="2920480"/>
              <a:chOff x="1280492" y="972351"/>
              <a:chExt cx="4750959" cy="292048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12C813C-7333-D905-BF04-DE0A64ECAB8F}"/>
                  </a:ext>
                </a:extLst>
              </p:cNvPr>
              <p:cNvGrpSpPr/>
              <p:nvPr/>
            </p:nvGrpSpPr>
            <p:grpSpPr>
              <a:xfrm>
                <a:off x="1949160" y="1944785"/>
                <a:ext cx="3206185" cy="1948046"/>
                <a:chOff x="9458622" y="556966"/>
                <a:chExt cx="3206185" cy="1948046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06A944DE-758B-0444-0104-C2D00C9F5B89}"/>
                    </a:ext>
                  </a:extLst>
                </p:cNvPr>
                <p:cNvGrpSpPr/>
                <p:nvPr/>
              </p:nvGrpSpPr>
              <p:grpSpPr>
                <a:xfrm>
                  <a:off x="9458622" y="556966"/>
                  <a:ext cx="1716740" cy="1948046"/>
                  <a:chOff x="9323246" y="692164"/>
                  <a:chExt cx="1716740" cy="1948046"/>
                </a:xfrm>
              </p:grpSpPr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14DAF162-9AF9-A669-1532-6F966AC10750}"/>
                      </a:ext>
                    </a:extLst>
                  </p:cNvPr>
                  <p:cNvGrpSpPr/>
                  <p:nvPr/>
                </p:nvGrpSpPr>
                <p:grpSpPr>
                  <a:xfrm>
                    <a:off x="9323246" y="692164"/>
                    <a:ext cx="1716740" cy="1948046"/>
                    <a:chOff x="9915279" y="578338"/>
                    <a:chExt cx="1716740" cy="1948046"/>
                  </a:xfrm>
                </p:grpSpPr>
                <p:grpSp>
                  <p:nvGrpSpPr>
                    <p:cNvPr id="50" name="Group 49">
                      <a:extLst>
                        <a:ext uri="{FF2B5EF4-FFF2-40B4-BE49-F238E27FC236}">
                          <a16:creationId xmlns:a16="http://schemas.microsoft.com/office/drawing/2014/main" id="{178563A9-23B4-1197-0912-A65EC908A8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15279" y="578338"/>
                      <a:ext cx="1716740" cy="1948046"/>
                      <a:chOff x="8160455" y="580448"/>
                      <a:chExt cx="1716740" cy="1948046"/>
                    </a:xfrm>
                  </p:grpSpPr>
                  <p:pic>
                    <p:nvPicPr>
                      <p:cNvPr id="52" name="Picture 51">
                        <a:extLst>
                          <a:ext uri="{FF2B5EF4-FFF2-40B4-BE49-F238E27FC236}">
                            <a16:creationId xmlns:a16="http://schemas.microsoft.com/office/drawing/2014/main" id="{C4542983-F16F-A181-A841-E27C4490B9E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 cstate="screen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8160455" y="580448"/>
                        <a:ext cx="1716740" cy="1948046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71953FC3-E05B-3D8E-5B98-42EDC3D96C5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801851" y="862981"/>
                        <a:ext cx="1022321" cy="46166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GB" sz="1200" dirty="0">
                            <a:effectLst/>
                            <a:latin typeface="Avenir Next" panose="020B0503020202020204" pitchFamily="34" charset="0"/>
                          </a:rPr>
                          <a:t>Cerenkov </a:t>
                        </a:r>
                      </a:p>
                      <a:p>
                        <a:r>
                          <a:rPr lang="en-GB" sz="1200" dirty="0">
                            <a:latin typeface="Avenir Next" panose="020B0503020202020204" pitchFamily="34" charset="0"/>
                          </a:rPr>
                          <a:t>Scintillation</a:t>
                        </a:r>
                      </a:p>
                    </p:txBody>
                  </p:sp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7AE31029-2A13-4D36-6959-737E7638927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545869" y="1920949"/>
                        <a:ext cx="124539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GB" sz="1200" dirty="0">
                            <a:effectLst/>
                            <a:latin typeface="Avenir Next" panose="020B0503020202020204" pitchFamily="34" charset="0"/>
                          </a:rPr>
                          <a:t>SiO</a:t>
                        </a:r>
                        <a:r>
                          <a:rPr lang="en-GB" sz="1200" baseline="-25000" dirty="0">
                            <a:effectLst/>
                            <a:latin typeface="Avenir Next" panose="020B0503020202020204" pitchFamily="34" charset="0"/>
                          </a:rPr>
                          <a:t>2</a:t>
                        </a:r>
                        <a:r>
                          <a:rPr lang="en-GB" sz="1200" dirty="0">
                            <a:effectLst/>
                            <a:latin typeface="Avenir Next" panose="020B0503020202020204" pitchFamily="34" charset="0"/>
                          </a:rPr>
                          <a:t>:Ce</a:t>
                        </a:r>
                        <a:r>
                          <a:rPr lang="en-GB" sz="1200" baseline="-25000" dirty="0">
                            <a:effectLst/>
                            <a:latin typeface="Avenir Next" panose="020B0503020202020204" pitchFamily="34" charset="0"/>
                          </a:rPr>
                          <a:t>3</a:t>
                        </a:r>
                        <a:r>
                          <a:rPr lang="en-GB" sz="1200" dirty="0">
                            <a:effectLst/>
                            <a:latin typeface="Avenir Next" panose="020B0503020202020204" pitchFamily="34" charset="0"/>
                          </a:rPr>
                          <a:t> </a:t>
                        </a:r>
                        <a:r>
                          <a:rPr lang="en-GB" sz="1200" dirty="0" err="1">
                            <a:effectLst/>
                            <a:latin typeface="Avenir Next" panose="020B0503020202020204" pitchFamily="34" charset="0"/>
                          </a:rPr>
                          <a:t>fibers</a:t>
                        </a:r>
                        <a:endParaRPr lang="en-GB" sz="1200" dirty="0">
                          <a:effectLst/>
                          <a:latin typeface="Avenir Next" panose="020B0503020202020204" pitchFamily="34" charset="0"/>
                        </a:endParaRPr>
                      </a:p>
                    </p:txBody>
                  </p:sp>
                </p:grpSp>
                <p:cxnSp>
                  <p:nvCxnSpPr>
                    <p:cNvPr id="51" name="Straight Arrow Connector 50">
                      <a:extLst>
                        <a:ext uri="{FF2B5EF4-FFF2-40B4-BE49-F238E27FC236}">
                          <a16:creationId xmlns:a16="http://schemas.microsoft.com/office/drawing/2014/main" id="{3C8BA55A-499C-AE52-788B-DA8B434062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0416757" y="1008241"/>
                      <a:ext cx="114473" cy="0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9" name="Straight Arrow Connector 48">
                    <a:extLst>
                      <a:ext uri="{FF2B5EF4-FFF2-40B4-BE49-F238E27FC236}">
                        <a16:creationId xmlns:a16="http://schemas.microsoft.com/office/drawing/2014/main" id="{7248F693-5D80-0F2E-8496-9BD67E8A13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208878" y="1380744"/>
                    <a:ext cx="107795" cy="201147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54F4FFFE-558D-A25D-5A7E-EE3C674E4560}"/>
                    </a:ext>
                  </a:extLst>
                </p:cNvPr>
                <p:cNvGrpSpPr/>
                <p:nvPr/>
              </p:nvGrpSpPr>
              <p:grpSpPr>
                <a:xfrm>
                  <a:off x="11648296" y="575729"/>
                  <a:ext cx="1016511" cy="870964"/>
                  <a:chOff x="8339590" y="3517286"/>
                  <a:chExt cx="1016511" cy="870964"/>
                </a:xfrm>
              </p:grpSpPr>
              <p:pic>
                <p:nvPicPr>
                  <p:cNvPr id="46" name="Picture 45">
                    <a:extLst>
                      <a:ext uri="{FF2B5EF4-FFF2-40B4-BE49-F238E27FC236}">
                        <a16:creationId xmlns:a16="http://schemas.microsoft.com/office/drawing/2014/main" id="{CC9FE2C8-78CE-C2A0-A0A5-6EB5E0E338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8339590" y="3569526"/>
                    <a:ext cx="1008000" cy="818724"/>
                  </a:xfrm>
                  <a:prstGeom prst="rect">
                    <a:avLst/>
                  </a:prstGeom>
                </p:spPr>
              </p:pic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E510DE39-6988-E7B7-CEDA-AD45CFACB1F2}"/>
                      </a:ext>
                    </a:extLst>
                  </p:cNvPr>
                  <p:cNvSpPr txBox="1"/>
                  <p:nvPr/>
                </p:nvSpPr>
                <p:spPr>
                  <a:xfrm>
                    <a:off x="8348101" y="3517286"/>
                    <a:ext cx="1008000" cy="27699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200" dirty="0" err="1">
                        <a:solidFill>
                          <a:schemeClr val="bg1"/>
                        </a:solidFill>
                        <a:latin typeface="Avenir Next" panose="020B050302020202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rPr>
                      <a:t>Sapphire:Ti</a:t>
                    </a:r>
                    <a:endParaRPr lang="en-FR" sz="1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2BCA2839-396A-E690-2515-8D4D14031AEC}"/>
                    </a:ext>
                  </a:extLst>
                </p:cNvPr>
                <p:cNvGrpSpPr/>
                <p:nvPr/>
              </p:nvGrpSpPr>
              <p:grpSpPr>
                <a:xfrm>
                  <a:off x="11300555" y="1448302"/>
                  <a:ext cx="1359387" cy="842501"/>
                  <a:chOff x="7836211" y="4864521"/>
                  <a:chExt cx="1359387" cy="842501"/>
                </a:xfrm>
              </p:grpSpPr>
              <p:pic>
                <p:nvPicPr>
                  <p:cNvPr id="44" name="Picture 43">
                    <a:extLst>
                      <a:ext uri="{FF2B5EF4-FFF2-40B4-BE49-F238E27FC236}">
                        <a16:creationId xmlns:a16="http://schemas.microsoft.com/office/drawing/2014/main" id="{16BBFB36-B4ED-526D-3354-68D3950396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8187598" y="4908337"/>
                    <a:ext cx="1008000" cy="798685"/>
                  </a:xfrm>
                  <a:prstGeom prst="rect">
                    <a:avLst/>
                  </a:prstGeom>
                </p:spPr>
              </p:pic>
              <p:sp>
                <p:nvSpPr>
                  <p:cNvPr id="45" name="TextBox 74">
                    <a:extLst>
                      <a:ext uri="{FF2B5EF4-FFF2-40B4-BE49-F238E27FC236}">
                        <a16:creationId xmlns:a16="http://schemas.microsoft.com/office/drawing/2014/main" id="{18069DAB-7DA2-04F0-ADA2-EAFA64281481}"/>
                      </a:ext>
                    </a:extLst>
                  </p:cNvPr>
                  <p:cNvSpPr txBox="1"/>
                  <p:nvPr/>
                </p:nvSpPr>
                <p:spPr>
                  <a:xfrm>
                    <a:off x="7836211" y="4864521"/>
                    <a:ext cx="1008001" cy="2769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t">
                    <a:spAutoFit/>
                  </a:bodyPr>
                  <a:lstStyle>
                    <a:lvl1pPr>
                      <a:lnSpc>
                        <a:spcPct val="130000"/>
                      </a:lnSpc>
                      <a:defRPr sz="1200" b="1"/>
                    </a:lvl1pPr>
                  </a:lstStyle>
                  <a:p>
                    <a:pPr algn="ctr">
                      <a:lnSpc>
                        <a:spcPct val="100000"/>
                      </a:lnSpc>
                    </a:pPr>
                    <a:r>
                      <a:rPr lang="en-US" b="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</a:rPr>
                      <a:t>BaSiO</a:t>
                    </a:r>
                    <a:r>
                      <a:rPr lang="en-US" b="0" baseline="-250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</a:rPr>
                      <a:t>2</a:t>
                    </a:r>
                    <a:endParaRPr lang="en-US" b="0" dirty="0">
                      <a:solidFill>
                        <a:schemeClr val="bg1"/>
                      </a:solidFill>
                      <a:latin typeface="Avenir Next" panose="020B0503020202020204" pitchFamily="34" charset="0"/>
                    </a:endParaRPr>
                  </a:p>
                </p:txBody>
              </p:sp>
            </p:grp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3A4092E-CEC4-2990-6326-2BCF7192C786}"/>
                  </a:ext>
                </a:extLst>
              </p:cNvPr>
              <p:cNvSpPr txBox="1"/>
              <p:nvPr/>
            </p:nvSpPr>
            <p:spPr>
              <a:xfrm>
                <a:off x="1280492" y="1293261"/>
                <a:ext cx="475095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Fibers providing both Cherenkov and </a:t>
                </a:r>
                <a:r>
                  <a:rPr lang="en-US" sz="1600" dirty="0" err="1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scint</a:t>
                </a:r>
                <a:r>
                  <a:rPr lang="en-US" sz="1600" dirty="0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Glass scintillators for homogenous designs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3107BE0-6836-3063-6B48-40F11ADF7AA7}"/>
                  </a:ext>
                </a:extLst>
              </p:cNvPr>
              <p:cNvSpPr txBox="1"/>
              <p:nvPr/>
            </p:nvSpPr>
            <p:spPr>
              <a:xfrm>
                <a:off x="1761363" y="972351"/>
                <a:ext cx="36427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n</a:t>
                </a:r>
                <a:r>
                  <a:rPr lang="en-US" sz="1800" dirty="0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ew materials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BB5F08E-9629-33CE-FEEE-92CB8B064599}"/>
                </a:ext>
              </a:extLst>
            </p:cNvPr>
            <p:cNvGrpSpPr/>
            <p:nvPr/>
          </p:nvGrpSpPr>
          <p:grpSpPr>
            <a:xfrm>
              <a:off x="5968141" y="957111"/>
              <a:ext cx="5196409" cy="2710570"/>
              <a:chOff x="5968141" y="957111"/>
              <a:chExt cx="5196409" cy="2710570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0B2E8AA-B1D4-D9C0-6751-A8CCA6E0752E}"/>
                  </a:ext>
                </a:extLst>
              </p:cNvPr>
              <p:cNvSpPr txBox="1"/>
              <p:nvPr/>
            </p:nvSpPr>
            <p:spPr>
              <a:xfrm>
                <a:off x="7144876" y="957111"/>
                <a:ext cx="31135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nano/quantum materials</a:t>
                </a:r>
                <a:endParaRPr lang="en-FR" dirty="0"/>
              </a:p>
            </p:txBody>
          </p:sp>
          <p:pic>
            <p:nvPicPr>
              <p:cNvPr id="63" name="Image 23">
                <a:extLst>
                  <a:ext uri="{FF2B5EF4-FFF2-40B4-BE49-F238E27FC236}">
                    <a16:creationId xmlns:a16="http://schemas.microsoft.com/office/drawing/2014/main" id="{C0C9DA3D-1FAF-B604-0F1E-4327CD14C2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84791" y="1952102"/>
                <a:ext cx="2039012" cy="171557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4FF0CCD-BEF5-6B62-3E82-DF4F2B1D6130}"/>
                  </a:ext>
                </a:extLst>
              </p:cNvPr>
              <p:cNvSpPr/>
              <p:nvPr/>
            </p:nvSpPr>
            <p:spPr>
              <a:xfrm>
                <a:off x="5968141" y="1278021"/>
                <a:ext cx="239633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Luminophore 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Wave Length Shifting </a:t>
                </a:r>
                <a:endParaRPr lang="fr-FR" sz="1600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ECDE49F-27C7-B954-7357-833F6728EE15}"/>
                  </a:ext>
                </a:extLst>
              </p:cNvPr>
              <p:cNvSpPr/>
              <p:nvPr/>
            </p:nvSpPr>
            <p:spPr>
              <a:xfrm>
                <a:off x="8278205" y="1278021"/>
                <a:ext cx="288634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Quantum Dot ex. perovskite </a:t>
                </a:r>
              </a:p>
              <a:p>
                <a:pPr algn="ctr"/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embedded in polymer</a:t>
                </a:r>
                <a:endParaRPr lang="en-US" sz="1600" dirty="0"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66" name="Image 4">
                <a:extLst>
                  <a:ext uri="{FF2B5EF4-FFF2-40B4-BE49-F238E27FC236}">
                    <a16:creationId xmlns:a16="http://schemas.microsoft.com/office/drawing/2014/main" id="{D6FCC049-709C-0A9B-CACE-4C84A2FC8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80765" y="2225193"/>
                <a:ext cx="970089" cy="977517"/>
              </a:xfrm>
              <a:prstGeom prst="rect">
                <a:avLst/>
              </a:prstGeom>
            </p:spPr>
          </p:pic>
          <p:pic>
            <p:nvPicPr>
              <p:cNvPr id="67" name="Image 24">
                <a:extLst>
                  <a:ext uri="{FF2B5EF4-FFF2-40B4-BE49-F238E27FC236}">
                    <a16:creationId xmlns:a16="http://schemas.microsoft.com/office/drawing/2014/main" id="{61978E44-E98C-E2D0-8165-39DEB67767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603472" y="2157580"/>
                <a:ext cx="1309821" cy="1366013"/>
              </a:xfrm>
              <a:prstGeom prst="rect">
                <a:avLst/>
              </a:prstGeom>
            </p:spPr>
          </p:pic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D69375-B893-BD14-D632-48BE257B4169}"/>
              </a:ext>
            </a:extLst>
          </p:cNvPr>
          <p:cNvSpPr txBox="1"/>
          <p:nvPr/>
        </p:nvSpPr>
        <p:spPr>
          <a:xfrm>
            <a:off x="3033247" y="3912816"/>
            <a:ext cx="164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new concepts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2E2032-89C0-7ADF-5868-EE003AF78649}"/>
              </a:ext>
            </a:extLst>
          </p:cNvPr>
          <p:cNvGrpSpPr/>
          <p:nvPr/>
        </p:nvGrpSpPr>
        <p:grpSpPr>
          <a:xfrm>
            <a:off x="873481" y="4281402"/>
            <a:ext cx="5959725" cy="2401716"/>
            <a:chOff x="528670" y="4396197"/>
            <a:chExt cx="5959725" cy="240171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4BD27D1-F283-A433-5760-CB7BE75F8C25}"/>
                </a:ext>
              </a:extLst>
            </p:cNvPr>
            <p:cNvGrpSpPr/>
            <p:nvPr/>
          </p:nvGrpSpPr>
          <p:grpSpPr>
            <a:xfrm>
              <a:off x="528670" y="4396197"/>
              <a:ext cx="3727530" cy="2092234"/>
              <a:chOff x="1951761" y="4278657"/>
              <a:chExt cx="3727530" cy="2092234"/>
            </a:xfrm>
          </p:grpSpPr>
          <p:sp>
            <p:nvSpPr>
              <p:cNvPr id="70" name="TextBox 74">
                <a:extLst>
                  <a:ext uri="{FF2B5EF4-FFF2-40B4-BE49-F238E27FC236}">
                    <a16:creationId xmlns:a16="http://schemas.microsoft.com/office/drawing/2014/main" id="{C753DB8E-96DA-F90C-A964-F63FA5A0DAB2}"/>
                  </a:ext>
                </a:extLst>
              </p:cNvPr>
              <p:cNvSpPr txBox="1"/>
              <p:nvPr/>
            </p:nvSpPr>
            <p:spPr>
              <a:xfrm>
                <a:off x="4090038" y="4278657"/>
                <a:ext cx="1560531" cy="5232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30000"/>
                  </a:lnSpc>
                  <a:defRPr sz="1200" b="1"/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1400" b="0" dirty="0" err="1">
                    <a:latin typeface="Avenir Next" panose="020B0503020202020204" pitchFamily="34" charset="0"/>
                  </a:rPr>
                  <a:t>Homo.had</a:t>
                </a:r>
                <a:r>
                  <a:rPr lang="en-US" sz="1400" b="0" dirty="0">
                    <a:latin typeface="Avenir Next" panose="020B0503020202020204" pitchFamily="34" charset="0"/>
                  </a:rPr>
                  <a:t>. With   </a:t>
                </a:r>
              </a:p>
              <a:p>
                <a:pPr algn="ctr">
                  <a:lnSpc>
                    <a:spcPct val="100000"/>
                  </a:lnSpc>
                </a:pPr>
                <a:r>
                  <a:rPr lang="en-US" sz="1400" b="0" dirty="0">
                    <a:latin typeface="Avenir Next" panose="020B0503020202020204" pitchFamily="34" charset="0"/>
                  </a:rPr>
                  <a:t>⊥ &amp; // granularity</a:t>
                </a:r>
                <a:r>
                  <a:rPr sz="1400" b="0" dirty="0">
                    <a:latin typeface="Avenir Next" panose="020B0503020202020204" pitchFamily="34" charset="0"/>
                  </a:rPr>
                  <a:t>                                          </a:t>
                </a: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4F9F3CF4-47BA-98F1-8688-A4F69C0503CA}"/>
                  </a:ext>
                </a:extLst>
              </p:cNvPr>
              <p:cNvGrpSpPr/>
              <p:nvPr/>
            </p:nvGrpSpPr>
            <p:grpSpPr>
              <a:xfrm>
                <a:off x="1951761" y="4278657"/>
                <a:ext cx="3727530" cy="2092234"/>
                <a:chOff x="1697117" y="4278657"/>
                <a:chExt cx="3727530" cy="2092234"/>
              </a:xfrm>
            </p:grpSpPr>
            <p:pic>
              <p:nvPicPr>
                <p:cNvPr id="71" name="Image 80">
                  <a:extLst>
                    <a:ext uri="{FF2B5EF4-FFF2-40B4-BE49-F238E27FC236}">
                      <a16:creationId xmlns:a16="http://schemas.microsoft.com/office/drawing/2014/main" id="{1AE6F597-0B3E-C28D-F572-96E98A415A6B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900909" y="4832957"/>
                  <a:ext cx="1523738" cy="1537934"/>
                </a:xfrm>
                <a:prstGeom prst="rect">
                  <a:avLst/>
                </a:prstGeom>
              </p:spPr>
            </p:pic>
            <p:pic>
              <p:nvPicPr>
                <p:cNvPr id="72" name="Image 28">
                  <a:extLst>
                    <a:ext uri="{FF2B5EF4-FFF2-40B4-BE49-F238E27FC236}">
                      <a16:creationId xmlns:a16="http://schemas.microsoft.com/office/drawing/2014/main" id="{043556F5-4141-D918-FE4F-1A871B777CC7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67305"/>
                <a:stretch/>
              </p:blipFill>
              <p:spPr>
                <a:xfrm>
                  <a:off x="1904651" y="4843333"/>
                  <a:ext cx="1623128" cy="1512000"/>
                </a:xfrm>
                <a:prstGeom prst="rect">
                  <a:avLst/>
                </a:prstGeom>
              </p:spPr>
            </p:pic>
            <p:sp>
              <p:nvSpPr>
                <p:cNvPr id="73" name="TextBox 74">
                  <a:extLst>
                    <a:ext uri="{FF2B5EF4-FFF2-40B4-BE49-F238E27FC236}">
                      <a16:creationId xmlns:a16="http://schemas.microsoft.com/office/drawing/2014/main" id="{197666C8-2C20-A180-09CF-C404CBCAEB46}"/>
                    </a:ext>
                  </a:extLst>
                </p:cNvPr>
                <p:cNvSpPr txBox="1"/>
                <p:nvPr/>
              </p:nvSpPr>
              <p:spPr>
                <a:xfrm>
                  <a:off x="1697117" y="4278657"/>
                  <a:ext cx="1971399" cy="52321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>
                    <a:lnSpc>
                      <a:spcPct val="130000"/>
                    </a:lnSpc>
                    <a:defRPr sz="1200" b="1"/>
                  </a:lvl1pPr>
                </a:lstStyle>
                <a:p>
                  <a:pPr algn="ctr">
                    <a:lnSpc>
                      <a:spcPct val="100000"/>
                    </a:lnSpc>
                  </a:pPr>
                  <a:r>
                    <a:rPr lang="en-US" sz="1400" b="0" dirty="0">
                      <a:latin typeface="Avenir Next" panose="020B0503020202020204" pitchFamily="34" charset="0"/>
                    </a:rPr>
                    <a:t>Homo. DR ECAL </a:t>
                  </a:r>
                </a:p>
                <a:p>
                  <a:pPr algn="ctr">
                    <a:lnSpc>
                      <a:spcPct val="100000"/>
                    </a:lnSpc>
                  </a:pPr>
                  <a:r>
                    <a:rPr lang="en-US" sz="1400" b="0" dirty="0">
                      <a:latin typeface="Avenir Next" panose="020B0503020202020204" pitchFamily="34" charset="0"/>
                    </a:rPr>
                    <a:t>with fine ⊥ </a:t>
                  </a:r>
                  <a:r>
                    <a:rPr lang="en-US" sz="1400" b="0" dirty="0" err="1">
                      <a:latin typeface="Avenir Next" panose="020B0503020202020204" pitchFamily="34" charset="0"/>
                    </a:rPr>
                    <a:t>granul</a:t>
                  </a:r>
                  <a:r>
                    <a:rPr lang="en-US" sz="1400" b="0" dirty="0">
                      <a:latin typeface="Avenir Next" panose="020B0503020202020204" pitchFamily="34" charset="0"/>
                    </a:rPr>
                    <a:t>.   </a:t>
                  </a:r>
                  <a:r>
                    <a:rPr sz="1400" b="0" dirty="0">
                      <a:latin typeface="Avenir Next" panose="020B0503020202020204" pitchFamily="34" charset="0"/>
                    </a:rPr>
                    <a:t>                                          </a:t>
                  </a:r>
                </a:p>
              </p:txBody>
            </p:sp>
          </p:grpSp>
        </p:grpSp>
        <p:pic>
          <p:nvPicPr>
            <p:cNvPr id="11" name="Image 17">
              <a:extLst>
                <a:ext uri="{FF2B5EF4-FFF2-40B4-BE49-F238E27FC236}">
                  <a16:creationId xmlns:a16="http://schemas.microsoft.com/office/drawing/2014/main" id="{DAC490DF-FB13-0D03-43AA-A387833E6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6447" y="4841925"/>
              <a:ext cx="910007" cy="1935749"/>
            </a:xfrm>
            <a:prstGeom prst="rect">
              <a:avLst/>
            </a:prstGeom>
          </p:spPr>
        </p:pic>
        <p:pic>
          <p:nvPicPr>
            <p:cNvPr id="17" name="Image 18">
              <a:extLst>
                <a:ext uri="{FF2B5EF4-FFF2-40B4-BE49-F238E27FC236}">
                  <a16:creationId xmlns:a16="http://schemas.microsoft.com/office/drawing/2014/main" id="{44B3E984-88EA-B0CE-263B-7740BE558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4417" y="4930393"/>
              <a:ext cx="763978" cy="186752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63C7E23-21E5-6B1D-0C8A-830C7BA82198}"/>
                </a:ext>
              </a:extLst>
            </p:cNvPr>
            <p:cNvSpPr/>
            <p:nvPr/>
          </p:nvSpPr>
          <p:spPr>
            <a:xfrm>
              <a:off x="4602971" y="4396197"/>
              <a:ext cx="186252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 Opaque scintillator crystal grains </a:t>
              </a:r>
              <a:endParaRPr lang="fr-FR" sz="140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09EAAAC-C68C-55BB-35F3-63B360704AAE}"/>
              </a:ext>
            </a:extLst>
          </p:cNvPr>
          <p:cNvSpPr txBox="1"/>
          <p:nvPr/>
        </p:nvSpPr>
        <p:spPr>
          <a:xfrm>
            <a:off x="7987536" y="3898292"/>
            <a:ext cx="2270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“Blue Sky” concepts</a:t>
            </a:r>
          </a:p>
        </p:txBody>
      </p:sp>
    </p:spTree>
    <p:extLst>
      <p:ext uri="{BB962C8B-B14F-4D97-AF65-F5344CB8AC3E}">
        <p14:creationId xmlns:p14="http://schemas.microsoft.com/office/powerpoint/2010/main" val="701764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21889" y="44299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29C222-AB79-FEC6-87A4-15EE182A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0830549-378A-E4D6-94FA-7363DCAB9411}"/>
              </a:ext>
            </a:extLst>
          </p:cNvPr>
          <p:cNvSpPr txBox="1"/>
          <p:nvPr/>
        </p:nvSpPr>
        <p:spPr>
          <a:xfrm>
            <a:off x="250785" y="963383"/>
            <a:ext cx="116904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Avenir Next" panose="020B0503020202020204" pitchFamily="34" charset="0"/>
              </a:rPr>
              <a:t>Electronics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</a:rPr>
              <a:t>enable 5D devices at high channel density under extreme rates and radiation levels</a:t>
            </a:r>
            <a:endParaRPr lang="en-GB" sz="2800" dirty="0">
              <a:solidFill>
                <a:srgbClr val="C00000"/>
              </a:solidFill>
              <a:latin typeface="Avenir Next" panose="020B0503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3958A56-4386-2237-EAFB-E17CB68D4663}"/>
              </a:ext>
            </a:extLst>
          </p:cNvPr>
          <p:cNvSpPr txBox="1"/>
          <p:nvPr/>
        </p:nvSpPr>
        <p:spPr>
          <a:xfrm>
            <a:off x="1028927" y="1848352"/>
            <a:ext cx="101341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ASIC with ultralow power - new architecture, new technology nodes, new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Photonics / wireless data transmission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Intelligence on-detector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Implementation of previous features in 3D stacking of technology layers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Provide access to technologies, methodologies and characterization tools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70302EC-2093-D15A-51D1-361FCEDBBB6A}"/>
              </a:ext>
            </a:extLst>
          </p:cNvPr>
          <p:cNvSpPr txBox="1"/>
          <p:nvPr/>
        </p:nvSpPr>
        <p:spPr>
          <a:xfrm>
            <a:off x="250785" y="3680653"/>
            <a:ext cx="116904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Avenir Next" panose="020B0503020202020204" pitchFamily="34" charset="0"/>
              </a:rPr>
              <a:t>Mechanics &amp; integration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</a:rPr>
              <a:t>light and compact systems with high mechanical precision, uniformity, hermeticity, stability…</a:t>
            </a:r>
            <a:endParaRPr lang="en-GB" sz="2000" dirty="0">
              <a:solidFill>
                <a:srgbClr val="C00000"/>
              </a:solidFill>
              <a:latin typeface="Avenir Next" panose="020B0503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50B0D0C-2841-E2C7-41A7-38FEDB364A0D}"/>
              </a:ext>
            </a:extLst>
          </p:cNvPr>
          <p:cNvSpPr txBox="1"/>
          <p:nvPr/>
        </p:nvSpPr>
        <p:spPr>
          <a:xfrm>
            <a:off x="418287" y="4570811"/>
            <a:ext cx="113554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Global/System design and integration (</a:t>
            </a:r>
            <a:r>
              <a:rPr lang="en-GB" sz="2000" dirty="0">
                <a:latin typeface="Avenir Next" panose="020B0503020202020204" pitchFamily="34" charset="0"/>
              </a:rPr>
              <a:t>s</a:t>
            </a:r>
            <a:r>
              <a:rPr lang="en-FR" sz="2000" dirty="0">
                <a:latin typeface="Avenir Next" panose="020B0503020202020204" pitchFamily="34" charset="0"/>
              </a:rPr>
              <a:t>tructures, services, environment, sclability, robotics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Low mass mechanics and thermal management (materials, manufacturing, embedded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Detector cooling</a:t>
            </a:r>
            <a:r>
              <a:rPr lang="en-FR" sz="2000" dirty="0">
                <a:solidFill>
                  <a:srgbClr val="3FB000"/>
                </a:solidFill>
                <a:latin typeface="Avenir Next" panose="020B0503020202020204" pitchFamily="34" charset="0"/>
              </a:rPr>
              <a:t> </a:t>
            </a:r>
            <a:r>
              <a:rPr lang="en-GB" sz="2000" dirty="0">
                <a:latin typeface="Avenir Next" panose="020B0503020202020204" pitchFamily="34" charset="0"/>
              </a:rPr>
              <a:t>(e</a:t>
            </a:r>
            <a:r>
              <a:rPr lang="en-FR" sz="2000" dirty="0">
                <a:latin typeface="Avenir Next" panose="020B0503020202020204" pitchFamily="34" charset="0"/>
              </a:rPr>
              <a:t>vaporative and liquid, gas, connexions and instrumentation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>
                <a:latin typeface="Avenir Next" panose="020B0503020202020204" pitchFamily="34" charset="0"/>
              </a:rPr>
              <a:t>Design and characterization tools</a:t>
            </a:r>
          </a:p>
        </p:txBody>
      </p:sp>
    </p:spTree>
    <p:extLst>
      <p:ext uri="{BB962C8B-B14F-4D97-AF65-F5344CB8AC3E}">
        <p14:creationId xmlns:p14="http://schemas.microsoft.com/office/powerpoint/2010/main" val="1578113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A887FE-7A9D-21D9-D8CA-A57C7EF3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C6D9CF-0DE2-04DC-0AA4-D09381276CA3}"/>
              </a:ext>
            </a:extLst>
          </p:cNvPr>
          <p:cNvSpPr/>
          <p:nvPr/>
        </p:nvSpPr>
        <p:spPr>
          <a:xfrm>
            <a:off x="434669" y="3167390"/>
            <a:ext cx="11322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2643381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D8EF3E-0425-191C-A7FE-4023676DE42A}"/>
              </a:ext>
            </a:extLst>
          </p:cNvPr>
          <p:cNvSpPr/>
          <p:nvPr/>
        </p:nvSpPr>
        <p:spPr>
          <a:xfrm>
            <a:off x="538705" y="901922"/>
            <a:ext cx="11114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Generic problematic and trends in R&amp;D 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13A8AD-ABA8-2F2B-CFC3-600923CD554B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9FBA6B-FC72-EAE5-1446-6EA8DEE4EE76}"/>
              </a:ext>
            </a:extLst>
          </p:cNvPr>
          <p:cNvGrpSpPr/>
          <p:nvPr/>
        </p:nvGrpSpPr>
        <p:grpSpPr>
          <a:xfrm>
            <a:off x="814812" y="1614507"/>
            <a:ext cx="10562373" cy="4172197"/>
            <a:chOff x="814812" y="1614507"/>
            <a:chExt cx="10562373" cy="41721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9826D0-36E3-C115-D3E3-AD77DD603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812" y="1614507"/>
              <a:ext cx="10562373" cy="417219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7268ABF-3CDF-D844-7148-17B9965F3157}"/>
                </a:ext>
              </a:extLst>
            </p:cNvPr>
            <p:cNvSpPr txBox="1"/>
            <p:nvPr/>
          </p:nvSpPr>
          <p:spPr>
            <a:xfrm>
              <a:off x="957262" y="4786313"/>
              <a:ext cx="614514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Avenir Next" panose="020B0503020202020204" pitchFamily="34" charset="0"/>
                </a:rPr>
                <a:t>     e</a:t>
              </a:r>
              <a:r>
                <a:rPr lang="en-FR" sz="1600" dirty="0">
                  <a:latin typeface="Avenir Next" panose="020B0503020202020204" pitchFamily="34" charset="0"/>
                </a:rPr>
                <a:t>nabling higher precision in 5D, increased radiation tolerance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884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A7A2DB-B96D-E65C-C80F-18899CEB9F4C}"/>
              </a:ext>
            </a:extLst>
          </p:cNvPr>
          <p:cNvSpPr/>
          <p:nvPr/>
        </p:nvSpPr>
        <p:spPr>
          <a:xfrm>
            <a:off x="261092" y="616166"/>
            <a:ext cx="1166981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Detector Concepts optimization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must anticipate the experiment from end to end in simulation 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providing feedback to detector R&amp;D and on performance of possible configuration of systems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52531F-0F9C-9753-DBFC-22DF4B20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30"/>
          <a:stretch/>
        </p:blipFill>
        <p:spPr>
          <a:xfrm>
            <a:off x="1099828" y="1965930"/>
            <a:ext cx="9992344" cy="4068369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83B65D9-B0A4-37C1-B1B1-04F1CA89230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191045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DEF06184-24A1-DD7B-AFDF-20E1B1242BB3}"/>
              </a:ext>
            </a:extLst>
          </p:cNvPr>
          <p:cNvSpPr/>
          <p:nvPr/>
        </p:nvSpPr>
        <p:spPr>
          <a:xfrm>
            <a:off x="131690" y="563617"/>
            <a:ext cx="1192861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venir Next" panose="020B0503020202020204" pitchFamily="34" charset="0"/>
              </a:rPr>
              <a:t>Worldwide organization of the work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New DRD collaborations formed at CERN to fulfill Detector R&amp;D roadmap goals*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</a:rPr>
              <a:t>initial program developed in proposals approved by the DRDC - covering a 1</a:t>
            </a:r>
            <a:r>
              <a:rPr lang="en-US" sz="2000" baseline="30000" dirty="0">
                <a:solidFill>
                  <a:srgbClr val="C00000"/>
                </a:solidFill>
                <a:latin typeface="Avenir Next" panose="020B0503020202020204" pitchFamily="34" charset="0"/>
              </a:rPr>
              <a:t>st</a:t>
            </a: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</a:rPr>
              <a:t> phase of 3-4 years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36F8138-E5E7-2E4E-82D4-DEA330B9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49287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25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D02839-D26B-687C-26DB-CDE72A1EDC44}"/>
              </a:ext>
            </a:extLst>
          </p:cNvPr>
          <p:cNvSpPr txBox="1"/>
          <p:nvPr/>
        </p:nvSpPr>
        <p:spPr>
          <a:xfrm>
            <a:off x="2424194" y="5807020"/>
            <a:ext cx="7343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>
                <a:latin typeface="Avenir Next" panose="020B0503020202020204" pitchFamily="34" charset="0"/>
              </a:rPr>
              <a:t>DRDC </a:t>
            </a:r>
            <a:r>
              <a:rPr lang="en-FR" sz="2000" dirty="0">
                <a:latin typeface="Avenir Next" panose="020B0503020202020204" pitchFamily="34" charset="0"/>
                <a:hlinkClick r:id="rId3"/>
              </a:rPr>
              <a:t>wep page </a:t>
            </a:r>
            <a:r>
              <a:rPr lang="en-FR" sz="2000" dirty="0">
                <a:latin typeface="Avenir Next" panose="020B0503020202020204" pitchFamily="34" charset="0"/>
              </a:rPr>
              <a:t>and presentations of DRDs at </a:t>
            </a:r>
            <a:r>
              <a:rPr lang="en-FR" sz="2000" dirty="0">
                <a:latin typeface="Avenir Next" panose="020B0503020202020204" pitchFamily="34" charset="0"/>
                <a:hlinkClick r:id="rId4"/>
              </a:rPr>
              <a:t>open sessions</a:t>
            </a:r>
            <a:endParaRPr lang="en-FR" sz="2000" dirty="0">
              <a:latin typeface="Avenir Next" panose="020B0503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D94311-0628-C81B-0AE2-8AA52BD2A339}"/>
              </a:ext>
            </a:extLst>
          </p:cNvPr>
          <p:cNvGrpSpPr/>
          <p:nvPr/>
        </p:nvGrpSpPr>
        <p:grpSpPr>
          <a:xfrm>
            <a:off x="833077" y="1919573"/>
            <a:ext cx="10525847" cy="3780099"/>
            <a:chOff x="339974" y="1561333"/>
            <a:chExt cx="10525847" cy="3780099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077F03F5-E2C2-45B3-1D8A-C8E734C53146}"/>
                </a:ext>
              </a:extLst>
            </p:cNvPr>
            <p:cNvGrpSpPr/>
            <p:nvPr/>
          </p:nvGrpSpPr>
          <p:grpSpPr>
            <a:xfrm>
              <a:off x="479022" y="1561333"/>
              <a:ext cx="10386799" cy="3780099"/>
              <a:chOff x="612839" y="1213136"/>
              <a:chExt cx="10386799" cy="3780099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7E11DE1-0312-2AFA-4C6D-C4C15D61D9BD}"/>
                  </a:ext>
                </a:extLst>
              </p:cNvPr>
              <p:cNvGrpSpPr/>
              <p:nvPr/>
            </p:nvGrpSpPr>
            <p:grpSpPr>
              <a:xfrm>
                <a:off x="1311751" y="3513742"/>
                <a:ext cx="9568498" cy="1419053"/>
                <a:chOff x="1790276" y="2231392"/>
                <a:chExt cx="9568498" cy="1419053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8033BD41-A108-18A7-73BC-6A2032DB74D9}"/>
                    </a:ext>
                  </a:extLst>
                </p:cNvPr>
                <p:cNvGrpSpPr/>
                <p:nvPr/>
              </p:nvGrpSpPr>
              <p:grpSpPr>
                <a:xfrm>
                  <a:off x="1790276" y="2231392"/>
                  <a:ext cx="1203321" cy="1387783"/>
                  <a:chOff x="4561277" y="2260606"/>
                  <a:chExt cx="1203321" cy="1387783"/>
                </a:xfrm>
              </p:grpSpPr>
              <p:sp>
                <p:nvSpPr>
                  <p:cNvPr id="55" name="Rounded Rectangle 54">
                    <a:extLst>
                      <a:ext uri="{FF2B5EF4-FFF2-40B4-BE49-F238E27FC236}">
                        <a16:creationId xmlns:a16="http://schemas.microsoft.com/office/drawing/2014/main" id="{AACBEF46-73A9-6A2C-CA22-499D0C30E0D1}"/>
                      </a:ext>
                    </a:extLst>
                  </p:cNvPr>
                  <p:cNvSpPr/>
                  <p:nvPr/>
                </p:nvSpPr>
                <p:spPr>
                  <a:xfrm>
                    <a:off x="4631966" y="2260606"/>
                    <a:ext cx="1085376" cy="1387783"/>
                  </a:xfrm>
                  <a:prstGeom prst="roundRect">
                    <a:avLst/>
                  </a:prstGeom>
                  <a:solidFill>
                    <a:srgbClr val="D6F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79907E43-9935-26F4-A083-23155F908EDF}"/>
                      </a:ext>
                    </a:extLst>
                  </p:cNvPr>
                  <p:cNvSpPr txBox="1"/>
                  <p:nvPr/>
                </p:nvSpPr>
                <p:spPr>
                  <a:xfrm>
                    <a:off x="4561277" y="2348282"/>
                    <a:ext cx="1203321" cy="127727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GB" sz="1200" dirty="0">
                        <a:latin typeface="Avenir Next" panose="020B0503020202020204" pitchFamily="34" charset="0"/>
                        <a:hlinkClick r:id="rId5"/>
                      </a:rPr>
                      <a:t>DRD1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Gaseous Detector</a:t>
                    </a:r>
                  </a:p>
                  <a:p>
                    <a:pPr algn="ctr"/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M. </a:t>
                    </a:r>
                    <a:r>
                      <a:rPr lang="en-GB" sz="1200" dirty="0" err="1">
                        <a:latin typeface="Avenir Next" panose="020B0503020202020204" pitchFamily="34" charset="0"/>
                      </a:rPr>
                      <a:t>Titov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E. </a:t>
                    </a:r>
                    <a:r>
                      <a:rPr lang="en-GB" sz="1200" dirty="0" err="1">
                        <a:latin typeface="Avenir Next" panose="020B0503020202020204" pitchFamily="34" charset="0"/>
                      </a:rPr>
                      <a:t>Oliveri</a:t>
                    </a:r>
                    <a:endParaRPr lang="en-FR" sz="1200" dirty="0"/>
                  </a:p>
                </p:txBody>
              </p: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F49C1ABB-0B9E-9696-ABBE-0DDC7B815E8A}"/>
                    </a:ext>
                  </a:extLst>
                </p:cNvPr>
                <p:cNvGrpSpPr/>
                <p:nvPr/>
              </p:nvGrpSpPr>
              <p:grpSpPr>
                <a:xfrm>
                  <a:off x="3018562" y="2231392"/>
                  <a:ext cx="1203321" cy="1387783"/>
                  <a:chOff x="6020098" y="2238582"/>
                  <a:chExt cx="1203321" cy="1387783"/>
                </a:xfrm>
              </p:grpSpPr>
              <p:sp>
                <p:nvSpPr>
                  <p:cNvPr id="53" name="Rounded Rectangle 52">
                    <a:extLst>
                      <a:ext uri="{FF2B5EF4-FFF2-40B4-BE49-F238E27FC236}">
                        <a16:creationId xmlns:a16="http://schemas.microsoft.com/office/drawing/2014/main" id="{F1D110BC-F611-A66C-169E-4AC90706801E}"/>
                      </a:ext>
                    </a:extLst>
                  </p:cNvPr>
                  <p:cNvSpPr/>
                  <p:nvPr/>
                </p:nvSpPr>
                <p:spPr>
                  <a:xfrm>
                    <a:off x="6071146" y="2238582"/>
                    <a:ext cx="1085376" cy="1387783"/>
                  </a:xfrm>
                  <a:prstGeom prst="roundRect">
                    <a:avLst/>
                  </a:prstGeom>
                  <a:solidFill>
                    <a:srgbClr val="D6F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7269B6C1-1748-EA46-0B33-721D73F7DCEC}"/>
                      </a:ext>
                    </a:extLst>
                  </p:cNvPr>
                  <p:cNvSpPr txBox="1"/>
                  <p:nvPr/>
                </p:nvSpPr>
                <p:spPr>
                  <a:xfrm>
                    <a:off x="6020098" y="2326258"/>
                    <a:ext cx="1203321" cy="127727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GB" sz="1200" dirty="0">
                        <a:latin typeface="Avenir Next" panose="020B0503020202020204" pitchFamily="34" charset="0"/>
                        <a:hlinkClick r:id="rId6"/>
                      </a:rPr>
                      <a:t>DRD2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Liquid Detector</a:t>
                    </a:r>
                  </a:p>
                  <a:p>
                    <a:pPr algn="ctr"/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R. Guenette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J. Monroe</a:t>
                    </a:r>
                  </a:p>
                </p:txBody>
              </p: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0DEE7432-21AB-5C81-1A7B-B9882769A234}"/>
                    </a:ext>
                  </a:extLst>
                </p:cNvPr>
                <p:cNvGrpSpPr/>
                <p:nvPr/>
              </p:nvGrpSpPr>
              <p:grpSpPr>
                <a:xfrm>
                  <a:off x="4170647" y="2231392"/>
                  <a:ext cx="1272881" cy="1387783"/>
                  <a:chOff x="4823123" y="2261749"/>
                  <a:chExt cx="1272881" cy="1387783"/>
                </a:xfrm>
              </p:grpSpPr>
              <p:sp>
                <p:nvSpPr>
                  <p:cNvPr id="51" name="Rounded Rectangle 50">
                    <a:extLst>
                      <a:ext uri="{FF2B5EF4-FFF2-40B4-BE49-F238E27FC236}">
                        <a16:creationId xmlns:a16="http://schemas.microsoft.com/office/drawing/2014/main" id="{57C9E34D-2498-175F-E63B-5CC1584AF638}"/>
                      </a:ext>
                    </a:extLst>
                  </p:cNvPr>
                  <p:cNvSpPr/>
                  <p:nvPr/>
                </p:nvSpPr>
                <p:spPr>
                  <a:xfrm>
                    <a:off x="4924979" y="2261749"/>
                    <a:ext cx="1085376" cy="1387783"/>
                  </a:xfrm>
                  <a:prstGeom prst="roundRect">
                    <a:avLst/>
                  </a:prstGeom>
                  <a:solidFill>
                    <a:srgbClr val="D6F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D2CDD744-A694-37A6-C1CB-2DBD3D1C783F}"/>
                      </a:ext>
                    </a:extLst>
                  </p:cNvPr>
                  <p:cNvSpPr txBox="1"/>
                  <p:nvPr/>
                </p:nvSpPr>
                <p:spPr>
                  <a:xfrm>
                    <a:off x="4823123" y="2349425"/>
                    <a:ext cx="1272881" cy="127727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GB" sz="1200" dirty="0">
                        <a:latin typeface="Avenir Next" panose="020B0503020202020204" pitchFamily="34" charset="0"/>
                        <a:hlinkClick r:id="rId7"/>
                      </a:rPr>
                      <a:t>DRD3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Solid State Detector</a:t>
                    </a:r>
                  </a:p>
                  <a:p>
                    <a:pPr algn="ctr"/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G. </a:t>
                    </a:r>
                    <a:r>
                      <a:rPr lang="en-GB" sz="1200" dirty="0" err="1">
                        <a:latin typeface="Avenir Next" panose="020B0503020202020204" pitchFamily="34" charset="0"/>
                      </a:rPr>
                      <a:t>Kramberger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G. Pellegrini</a:t>
                    </a:r>
                  </a:p>
                </p:txBody>
              </p: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E7E55030-826E-CADD-3423-29FCDE1F40F4}"/>
                    </a:ext>
                  </a:extLst>
                </p:cNvPr>
                <p:cNvGrpSpPr/>
                <p:nvPr/>
              </p:nvGrpSpPr>
              <p:grpSpPr>
                <a:xfrm>
                  <a:off x="5353746" y="2231392"/>
                  <a:ext cx="1345395" cy="1387783"/>
                  <a:chOff x="8426503" y="2233501"/>
                  <a:chExt cx="1345395" cy="1387783"/>
                </a:xfrm>
              </p:grpSpPr>
              <p:sp>
                <p:nvSpPr>
                  <p:cNvPr id="49" name="Rounded Rectangle 48">
                    <a:extLst>
                      <a:ext uri="{FF2B5EF4-FFF2-40B4-BE49-F238E27FC236}">
                        <a16:creationId xmlns:a16="http://schemas.microsoft.com/office/drawing/2014/main" id="{38D8A490-E242-1F83-66D4-652E3EAD0EFB}"/>
                      </a:ext>
                    </a:extLst>
                  </p:cNvPr>
                  <p:cNvSpPr/>
                  <p:nvPr/>
                </p:nvSpPr>
                <p:spPr>
                  <a:xfrm>
                    <a:off x="8539435" y="2233501"/>
                    <a:ext cx="1085376" cy="1387783"/>
                  </a:xfrm>
                  <a:prstGeom prst="roundRect">
                    <a:avLst/>
                  </a:prstGeom>
                  <a:solidFill>
                    <a:srgbClr val="D6F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3DA08ABF-EC67-DA74-C5C2-E52D053AEA1E}"/>
                      </a:ext>
                    </a:extLst>
                  </p:cNvPr>
                  <p:cNvSpPr txBox="1"/>
                  <p:nvPr/>
                </p:nvSpPr>
                <p:spPr>
                  <a:xfrm>
                    <a:off x="8426503" y="2321177"/>
                    <a:ext cx="1345395" cy="127727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GB" sz="1200" dirty="0">
                        <a:latin typeface="Avenir Next" panose="020B0503020202020204" pitchFamily="34" charset="0"/>
                        <a:hlinkClick r:id="rId8"/>
                      </a:rPr>
                      <a:t>DRD4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Photon det.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and PID</a:t>
                    </a:r>
                  </a:p>
                  <a:p>
                    <a:pPr algn="ctr"/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 err="1">
                        <a:latin typeface="Avenir Next" panose="020B0503020202020204" pitchFamily="34" charset="0"/>
                      </a:rPr>
                      <a:t>M.Fiorini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G. Wilkinson</a:t>
                    </a:r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A34691-BACA-7A5F-F3BE-E9D17E89EB6B}"/>
                    </a:ext>
                  </a:extLst>
                </p:cNvPr>
                <p:cNvGrpSpPr/>
                <p:nvPr/>
              </p:nvGrpSpPr>
              <p:grpSpPr>
                <a:xfrm>
                  <a:off x="6508192" y="2231392"/>
                  <a:ext cx="1345395" cy="1387783"/>
                  <a:chOff x="9706560" y="2189147"/>
                  <a:chExt cx="1345395" cy="1387783"/>
                </a:xfrm>
              </p:grpSpPr>
              <p:sp>
                <p:nvSpPr>
                  <p:cNvPr id="46" name="Rounded Rectangle 45">
                    <a:extLst>
                      <a:ext uri="{FF2B5EF4-FFF2-40B4-BE49-F238E27FC236}">
                        <a16:creationId xmlns:a16="http://schemas.microsoft.com/office/drawing/2014/main" id="{F89DB865-9DD9-91F7-0893-11A173BB25D7}"/>
                      </a:ext>
                    </a:extLst>
                  </p:cNvPr>
                  <p:cNvSpPr/>
                  <p:nvPr/>
                </p:nvSpPr>
                <p:spPr>
                  <a:xfrm>
                    <a:off x="9858754" y="2189147"/>
                    <a:ext cx="1085376" cy="1387783"/>
                  </a:xfrm>
                  <a:prstGeom prst="roundRect">
                    <a:avLst/>
                  </a:prstGeom>
                  <a:solidFill>
                    <a:srgbClr val="D6F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BF83219F-D35F-F484-E7F5-9E9DCCFB0D0B}"/>
                      </a:ext>
                    </a:extLst>
                  </p:cNvPr>
                  <p:cNvSpPr txBox="1"/>
                  <p:nvPr/>
                </p:nvSpPr>
                <p:spPr>
                  <a:xfrm>
                    <a:off x="9706560" y="2272978"/>
                    <a:ext cx="1345395" cy="127727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GB" sz="1200" dirty="0">
                        <a:latin typeface="Avenir Next" panose="020B0503020202020204" pitchFamily="34" charset="0"/>
                        <a:hlinkClick r:id="rId9"/>
                      </a:rPr>
                      <a:t>DRD5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Quantum, 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emerging 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techno. 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M. </a:t>
                    </a:r>
                    <a:r>
                      <a:rPr lang="en-GB" sz="1200" dirty="0" err="1">
                        <a:latin typeface="Avenir Next" panose="020B0503020202020204" pitchFamily="34" charset="0"/>
                      </a:rPr>
                      <a:t>Demarteau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M. </a:t>
                    </a:r>
                    <a:r>
                      <a:rPr lang="en-GB" sz="1200" dirty="0" err="1">
                        <a:latin typeface="Avenir Next" panose="020B0503020202020204" pitchFamily="34" charset="0"/>
                      </a:rPr>
                      <a:t>Doser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884280E8-DDFC-ACD7-C67F-78D07051FC86}"/>
                    </a:ext>
                  </a:extLst>
                </p:cNvPr>
                <p:cNvGrpSpPr/>
                <p:nvPr/>
              </p:nvGrpSpPr>
              <p:grpSpPr>
                <a:xfrm>
                  <a:off x="7709350" y="2231392"/>
                  <a:ext cx="1345395" cy="1387783"/>
                  <a:chOff x="5025589" y="3355315"/>
                  <a:chExt cx="1345395" cy="1387783"/>
                </a:xfrm>
              </p:grpSpPr>
              <p:sp>
                <p:nvSpPr>
                  <p:cNvPr id="44" name="Rounded Rectangle 43">
                    <a:extLst>
                      <a:ext uri="{FF2B5EF4-FFF2-40B4-BE49-F238E27FC236}">
                        <a16:creationId xmlns:a16="http://schemas.microsoft.com/office/drawing/2014/main" id="{5F355AC3-2975-42F0-3AFD-D03E6DD11293}"/>
                      </a:ext>
                    </a:extLst>
                  </p:cNvPr>
                  <p:cNvSpPr/>
                  <p:nvPr/>
                </p:nvSpPr>
                <p:spPr>
                  <a:xfrm>
                    <a:off x="5170659" y="3355315"/>
                    <a:ext cx="1085376" cy="1387783"/>
                  </a:xfrm>
                  <a:prstGeom prst="roundRect">
                    <a:avLst/>
                  </a:prstGeom>
                  <a:solidFill>
                    <a:srgbClr val="D6F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B9D33A6B-2993-9215-7C31-BFA5AFAE9D46}"/>
                      </a:ext>
                    </a:extLst>
                  </p:cNvPr>
                  <p:cNvSpPr txBox="1"/>
                  <p:nvPr/>
                </p:nvSpPr>
                <p:spPr>
                  <a:xfrm>
                    <a:off x="5025589" y="3439146"/>
                    <a:ext cx="1345395" cy="128496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Aft>
                        <a:spcPts val="1200"/>
                      </a:spcAft>
                    </a:pPr>
                    <a:r>
                      <a:rPr lang="en-GB" sz="1200" dirty="0">
                        <a:latin typeface="Avenir Next" panose="020B0503020202020204" pitchFamily="34" charset="0"/>
                        <a:hlinkClick r:id="rId10"/>
                      </a:rPr>
                      <a:t>DRD6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>
                      <a:spcAft>
                        <a:spcPts val="600"/>
                      </a:spcAft>
                    </a:pPr>
                    <a:r>
                      <a:rPr lang="en-GB" sz="1200" dirty="0">
                        <a:latin typeface="Avenir Next" panose="020B0503020202020204" pitchFamily="34" charset="0"/>
                      </a:rPr>
                      <a:t> Calorimetry</a:t>
                    </a:r>
                  </a:p>
                  <a:p>
                    <a:pPr algn="ctr">
                      <a:spcAft>
                        <a:spcPts val="300"/>
                      </a:spcAft>
                    </a:pP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R. </a:t>
                    </a:r>
                    <a:r>
                      <a:rPr lang="en-GB" sz="1200" dirty="0" err="1">
                        <a:latin typeface="Avenir Next" panose="020B0503020202020204" pitchFamily="34" charset="0"/>
                      </a:rPr>
                      <a:t>Poeschl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R. Ferrari</a:t>
                    </a:r>
                  </a:p>
                </p:txBody>
              </p: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07A870E7-3ABA-1389-0213-7F13735FFCD5}"/>
                    </a:ext>
                  </a:extLst>
                </p:cNvPr>
                <p:cNvGrpSpPr/>
                <p:nvPr/>
              </p:nvGrpSpPr>
              <p:grpSpPr>
                <a:xfrm>
                  <a:off x="9038764" y="2231392"/>
                  <a:ext cx="1110521" cy="1387783"/>
                  <a:chOff x="6870272" y="2395298"/>
                  <a:chExt cx="1110521" cy="1387783"/>
                </a:xfrm>
              </p:grpSpPr>
              <p:sp>
                <p:nvSpPr>
                  <p:cNvPr id="40" name="Rounded Rectangle 39">
                    <a:extLst>
                      <a:ext uri="{FF2B5EF4-FFF2-40B4-BE49-F238E27FC236}">
                        <a16:creationId xmlns:a16="http://schemas.microsoft.com/office/drawing/2014/main" id="{0E593805-BD5C-1603-49C1-83C4305ECB3B}"/>
                      </a:ext>
                    </a:extLst>
                  </p:cNvPr>
                  <p:cNvSpPr/>
                  <p:nvPr/>
                </p:nvSpPr>
                <p:spPr>
                  <a:xfrm>
                    <a:off x="6895417" y="2395298"/>
                    <a:ext cx="1085376" cy="1387783"/>
                  </a:xfrm>
                  <a:prstGeom prst="roundRect">
                    <a:avLst/>
                  </a:prstGeom>
                  <a:solidFill>
                    <a:srgbClr val="D6F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87ADF31F-ECB4-C748-65A1-19F412AECC49}"/>
                      </a:ext>
                    </a:extLst>
                  </p:cNvPr>
                  <p:cNvSpPr txBox="1"/>
                  <p:nvPr/>
                </p:nvSpPr>
                <p:spPr>
                  <a:xfrm>
                    <a:off x="6870272" y="2479129"/>
                    <a:ext cx="1085377" cy="127727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GB" sz="1200" dirty="0">
                        <a:latin typeface="Avenir Next" panose="020B0503020202020204" pitchFamily="34" charset="0"/>
                        <a:hlinkClick r:id="rId11"/>
                      </a:rPr>
                      <a:t>DRD7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 Electronics 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on-detector 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processing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F. Simon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F. Vasey</a:t>
                    </a:r>
                  </a:p>
                </p:txBody>
              </p: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E887CDD2-A2F4-4441-AC67-96580CC299A5}"/>
                    </a:ext>
                  </a:extLst>
                </p:cNvPr>
                <p:cNvGrpSpPr/>
                <p:nvPr/>
              </p:nvGrpSpPr>
              <p:grpSpPr>
                <a:xfrm>
                  <a:off x="10273398" y="2231392"/>
                  <a:ext cx="1085376" cy="1419053"/>
                  <a:chOff x="8393033" y="2398149"/>
                  <a:chExt cx="1085376" cy="1419053"/>
                </a:xfrm>
              </p:grpSpPr>
              <p:sp>
                <p:nvSpPr>
                  <p:cNvPr id="38" name="Rounded Rectangle 37">
                    <a:extLst>
                      <a:ext uri="{FF2B5EF4-FFF2-40B4-BE49-F238E27FC236}">
                        <a16:creationId xmlns:a16="http://schemas.microsoft.com/office/drawing/2014/main" id="{D0D51EFE-BE1C-2416-AE6C-569F8E48DB04}"/>
                      </a:ext>
                    </a:extLst>
                  </p:cNvPr>
                  <p:cNvSpPr/>
                  <p:nvPr/>
                </p:nvSpPr>
                <p:spPr>
                  <a:xfrm>
                    <a:off x="8393033" y="2398149"/>
                    <a:ext cx="1085376" cy="1387783"/>
                  </a:xfrm>
                  <a:prstGeom prst="roundRect">
                    <a:avLst/>
                  </a:prstGeom>
                  <a:solidFill>
                    <a:srgbClr val="D6F0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 dirty="0"/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0F5AC2DA-81D3-3C1D-C28A-595CF93DFCBF}"/>
                      </a:ext>
                    </a:extLst>
                  </p:cNvPr>
                  <p:cNvSpPr txBox="1"/>
                  <p:nvPr/>
                </p:nvSpPr>
                <p:spPr>
                  <a:xfrm>
                    <a:off x="8393033" y="2462985"/>
                    <a:ext cx="1085376" cy="135421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GB" sz="1200" dirty="0">
                        <a:latin typeface="Avenir Next" panose="020B0503020202020204" pitchFamily="34" charset="0"/>
                        <a:hlinkClick r:id="rId12"/>
                      </a:rPr>
                      <a:t>DRD8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Mechanics and </a:t>
                    </a:r>
                  </a:p>
                  <a:p>
                    <a:pPr algn="ctr">
                      <a:spcAft>
                        <a:spcPts val="600"/>
                      </a:spcAft>
                    </a:pPr>
                    <a:r>
                      <a:rPr lang="en-GB" sz="1200" dirty="0">
                        <a:latin typeface="Avenir Next" panose="020B0503020202020204" pitchFamily="34" charset="0"/>
                      </a:rPr>
                      <a:t>Integration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B. Schmidt</a:t>
                    </a:r>
                  </a:p>
                  <a:p>
                    <a:pPr algn="ctr"/>
                    <a:r>
                      <a:rPr lang="en-GB" sz="1200" dirty="0">
                        <a:latin typeface="Avenir Next" panose="020B0503020202020204" pitchFamily="34" charset="0"/>
                      </a:rPr>
                      <a:t>A. </a:t>
                    </a:r>
                    <a:r>
                      <a:rPr lang="en-GB" sz="1200" dirty="0" err="1">
                        <a:latin typeface="Avenir Next" panose="020B0503020202020204" pitchFamily="34" charset="0"/>
                      </a:rPr>
                      <a:t>Mussgiller</a:t>
                    </a:r>
                    <a:endParaRPr lang="en-GB" sz="1200" dirty="0">
                      <a:latin typeface="Avenir Next" panose="020B0503020202020204" pitchFamily="34" charset="0"/>
                    </a:endParaRPr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32A26CE7-8303-E90F-30EA-5831921B75F3}"/>
                  </a:ext>
                </a:extLst>
              </p:cNvPr>
              <p:cNvGrpSpPr/>
              <p:nvPr/>
            </p:nvGrpSpPr>
            <p:grpSpPr>
              <a:xfrm>
                <a:off x="612839" y="1213136"/>
                <a:ext cx="10386799" cy="3780099"/>
                <a:chOff x="612839" y="1179683"/>
                <a:chExt cx="10386799" cy="3780099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177E3FC3-4E6B-F7CA-DDBC-7ED4C0313C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636627" y="1179683"/>
                  <a:ext cx="7063039" cy="2258461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DE5A4B84-6F1D-DF4F-DB5B-6E71C8615927}"/>
                    </a:ext>
                  </a:extLst>
                </p:cNvPr>
                <p:cNvSpPr txBox="1"/>
                <p:nvPr/>
              </p:nvSpPr>
              <p:spPr>
                <a:xfrm>
                  <a:off x="4544874" y="3503440"/>
                  <a:ext cx="4732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Clr>
                      <a:srgbClr val="3FB000"/>
                    </a:buClr>
                    <a:buFont typeface="Wingdings" pitchFamily="2" charset="2"/>
                    <a:buChar char="ü"/>
                  </a:pPr>
                  <a:endParaRPr lang="en-FR" dirty="0">
                    <a:solidFill>
                      <a:srgbClr val="3FB000"/>
                    </a:solidFill>
                  </a:endParaRPr>
                </a:p>
              </p:txBody>
            </p: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26435ABA-160D-2B09-26CE-43E8ADD32871}"/>
                    </a:ext>
                  </a:extLst>
                </p:cNvPr>
                <p:cNvGrpSpPr/>
                <p:nvPr/>
              </p:nvGrpSpPr>
              <p:grpSpPr>
                <a:xfrm>
                  <a:off x="1294093" y="2106860"/>
                  <a:ext cx="9705545" cy="2852922"/>
                  <a:chOff x="1294093" y="2119068"/>
                  <a:chExt cx="9705545" cy="2849631"/>
                </a:xfrm>
              </p:grpSpPr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69444DE0-C72E-E017-851A-3F8FCFBEED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88224" y="2120735"/>
                    <a:ext cx="0" cy="131248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D1EBF6E3-7B2F-31D5-B8FD-55B95ADAD6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09188" y="3442632"/>
                    <a:ext cx="1278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276146C4-F112-03DF-C749-529100D373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304544" y="3429767"/>
                    <a:ext cx="9616" cy="1528235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A14B7DE2-D074-1173-6B63-988978DA0C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94093" y="4959946"/>
                    <a:ext cx="9684000" cy="875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FC0A921E-9B3E-59F0-B329-C0A76CD25F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79195" y="3455977"/>
                    <a:ext cx="9616" cy="15120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4B38514E-0D72-7B2E-7720-5CAA26C6E8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40118" y="3429767"/>
                    <a:ext cx="6559520" cy="1517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AE4BBD09-B12E-3F9B-556F-9ABD6885A4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430502" y="2120735"/>
                    <a:ext cx="9616" cy="131248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21E2CB98-4A75-F587-2F14-EED5F4B709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87642" y="2119068"/>
                    <a:ext cx="1854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8416ED3B-0356-4A1D-8F6B-CECDB736EBE1}"/>
                    </a:ext>
                  </a:extLst>
                </p:cNvPr>
                <p:cNvSpPr txBox="1"/>
                <p:nvPr/>
              </p:nvSpPr>
              <p:spPr>
                <a:xfrm>
                  <a:off x="612839" y="2537718"/>
                  <a:ext cx="192698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buClr>
                      <a:srgbClr val="00B050"/>
                    </a:buClr>
                  </a:pPr>
                  <a:r>
                    <a:rPr lang="en-US" sz="1600" dirty="0">
                      <a:latin typeface="Avenir Next" panose="020B0503020202020204" pitchFamily="34" charset="0"/>
                    </a:rPr>
                    <a:t>EDP/DRD </a:t>
                  </a:r>
                </a:p>
                <a:p>
                  <a:pPr algn="r">
                    <a:buClr>
                      <a:srgbClr val="00B050"/>
                    </a:buClr>
                  </a:pPr>
                  <a:r>
                    <a:rPr lang="en-US" sz="1600" dirty="0">
                      <a:latin typeface="Avenir Next" panose="020B0503020202020204" pitchFamily="34" charset="0"/>
                    </a:rPr>
                    <a:t>Managers Forum</a:t>
                  </a:r>
                </a:p>
                <a:p>
                  <a:pPr marL="285750" indent="-285750" algn="r">
                    <a:buClr>
                      <a:schemeClr val="tx1"/>
                    </a:buClr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latin typeface="Avenir Next" panose="020B0503020202020204" pitchFamily="34" charset="0"/>
                    </a:rPr>
                    <a:t>common issues</a:t>
                  </a:r>
                  <a:endParaRPr lang="en-FR" sz="1600" dirty="0">
                    <a:latin typeface="Avenir Next" panose="020B0503020202020204" pitchFamily="34" charset="0"/>
                  </a:endParaRPr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5CD245-8218-B2B5-8308-21C238495596}"/>
                </a:ext>
              </a:extLst>
            </p:cNvPr>
            <p:cNvSpPr txBox="1"/>
            <p:nvPr/>
          </p:nvSpPr>
          <p:spPr>
            <a:xfrm>
              <a:off x="339974" y="1837645"/>
              <a:ext cx="20660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>
                  <a:srgbClr val="00B050"/>
                </a:buClr>
              </a:pPr>
              <a:r>
                <a:rPr lang="en-US" sz="1600" dirty="0">
                  <a:latin typeface="Avenir Next" panose="020B0503020202020204" pitchFamily="34" charset="0"/>
                </a:rPr>
                <a:t>EDP </a:t>
              </a:r>
              <a:r>
                <a:rPr lang="en-US" sz="1600" dirty="0">
                  <a:latin typeface="Avenir Next" panose="020B0503020202020204" pitchFamily="34" charset="0"/>
                  <a:hlinkClick r:id="rId14"/>
                </a:rPr>
                <a:t>web page </a:t>
              </a:r>
              <a:endParaRPr lang="en-US" sz="1600" dirty="0">
                <a:latin typeface="Avenir Next" panose="020B0503020202020204" pitchFamily="34" charset="0"/>
              </a:endParaRPr>
            </a:p>
            <a:p>
              <a:pPr marL="285750" indent="-285750" algn="r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venir Next" panose="020B0503020202020204" pitchFamily="34" charset="0"/>
                </a:rPr>
                <a:t>contact point for the community</a:t>
              </a:r>
              <a:endParaRPr lang="en-FR" sz="1600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B2B500C-298D-C2E4-864B-AC2223F170AF}"/>
              </a:ext>
            </a:extLst>
          </p:cNvPr>
          <p:cNvSpPr txBox="1"/>
          <p:nvPr/>
        </p:nvSpPr>
        <p:spPr>
          <a:xfrm>
            <a:off x="-10791" y="6548725"/>
            <a:ext cx="2885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 </a:t>
            </a:r>
            <a:r>
              <a:rPr lang="en-GB" sz="1400" i="1" dirty="0">
                <a:latin typeface="Avenir Next" panose="020B0503020202020204" pitchFamily="34" charset="0"/>
              </a:rPr>
              <a:t>a</a:t>
            </a:r>
            <a:r>
              <a:rPr lang="en-FR" sz="1400" i="1" dirty="0">
                <a:latin typeface="Avenir Next" panose="020B0503020202020204" pitchFamily="34" charset="0"/>
              </a:rPr>
              <a:t>ll strategic programs in slide 2 </a:t>
            </a:r>
          </a:p>
        </p:txBody>
      </p:sp>
    </p:spTree>
    <p:extLst>
      <p:ext uri="{BB962C8B-B14F-4D97-AF65-F5344CB8AC3E}">
        <p14:creationId xmlns:p14="http://schemas.microsoft.com/office/powerpoint/2010/main" val="1115499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6E4DFE9-5BD5-4BE1-BFBE-6E8940C1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49287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26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C5724-F32E-6FEC-8F62-03822369089F}"/>
              </a:ext>
            </a:extLst>
          </p:cNvPr>
          <p:cNvSpPr txBox="1"/>
          <p:nvPr/>
        </p:nvSpPr>
        <p:spPr>
          <a:xfrm>
            <a:off x="2796106" y="772478"/>
            <a:ext cx="65997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800" dirty="0">
                <a:latin typeface="Avenir Next" panose="020B0503020202020204" pitchFamily="34" charset="0"/>
              </a:rPr>
              <a:t>Conclusion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230CAF-03FD-C8A0-BBAD-8B991405CAF8}"/>
              </a:ext>
            </a:extLst>
          </p:cNvPr>
          <p:cNvSpPr txBox="1"/>
          <p:nvPr/>
        </p:nvSpPr>
        <p:spPr>
          <a:xfrm>
            <a:off x="8326677" y="593692"/>
            <a:ext cx="31735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venir Next" panose="020B0503020202020204" pitchFamily="34" charset="0"/>
              </a:rPr>
              <a:t>reference document</a:t>
            </a:r>
            <a:endParaRPr lang="en-FR" sz="1200" dirty="0">
              <a:solidFill>
                <a:schemeClr val="bg1"/>
              </a:solidFill>
              <a:latin typeface="Avenir Next" panose="020B0503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FR" sz="1200" dirty="0">
                <a:solidFill>
                  <a:schemeClr val="bg1"/>
                </a:solidFill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https://cds.cern.ch/record/2784893</a:t>
            </a:r>
            <a:r>
              <a:rPr lang="en-FR" sz="12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96676F-CD32-186F-8B7B-744E3C478BE9}"/>
              </a:ext>
            </a:extLst>
          </p:cNvPr>
          <p:cNvSpPr txBox="1"/>
          <p:nvPr/>
        </p:nvSpPr>
        <p:spPr>
          <a:xfrm>
            <a:off x="876388" y="1434185"/>
            <a:ext cx="1043922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R&amp;D is a continuous process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it needs early and long term planning to matched project’s timelines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It is an area with relatively fast turn-around to make a difference with new ideas at different stages of ECRs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It needs practice training beyond academic path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the ECFA training panel is working on this (schools…)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the DRDs offer an opportunity for real practice </a:t>
            </a:r>
          </a:p>
          <a:p>
            <a:pPr marL="12573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and also acknowledgement of work  (also rewarded in collaborations and more widely through instrumentation prizes)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HEP R&amp;Ds have several potential societal benefits (not addressed here)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training in instrumentation in HEP framework can have interest at commercial companies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As in any other areas, the contribution of ECRs to instrumentation is absolutely crucial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EDP will prepare an input to the ESPP process and would like to collect ECR views</a:t>
            </a:r>
          </a:p>
        </p:txBody>
      </p:sp>
    </p:spTree>
    <p:extLst>
      <p:ext uri="{BB962C8B-B14F-4D97-AF65-F5344CB8AC3E}">
        <p14:creationId xmlns:p14="http://schemas.microsoft.com/office/powerpoint/2010/main" val="3144073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A887FE-7A9D-21D9-D8CA-A57C7EF3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2C2F32-4FEB-0B21-0272-F30E2E94BE2A}"/>
              </a:ext>
            </a:extLst>
          </p:cNvPr>
          <p:cNvSpPr txBox="1"/>
          <p:nvPr/>
        </p:nvSpPr>
        <p:spPr>
          <a:xfrm>
            <a:off x="1376862" y="3228945"/>
            <a:ext cx="94382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Highlights on Neutrino, Dark Matter, 0𝜈ββ decay programs and detectors</a:t>
            </a:r>
          </a:p>
        </p:txBody>
      </p:sp>
    </p:spTree>
    <p:extLst>
      <p:ext uri="{BB962C8B-B14F-4D97-AF65-F5344CB8AC3E}">
        <p14:creationId xmlns:p14="http://schemas.microsoft.com/office/powerpoint/2010/main" val="4146635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E7FE0E-8A04-FECE-3000-2700F03B79F2}"/>
              </a:ext>
            </a:extLst>
          </p:cNvPr>
          <p:cNvSpPr txBox="1"/>
          <p:nvPr/>
        </p:nvSpPr>
        <p:spPr>
          <a:xfrm>
            <a:off x="620232" y="354498"/>
            <a:ext cx="109515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Neutrino, Dark Matter, 0𝜈ββ decay detectors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measure low energy deposits with multi-purpose detectors of increasing volumes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3E179F7-D921-AA98-2E39-5A12AB30DA4C}"/>
              </a:ext>
            </a:extLst>
          </p:cNvPr>
          <p:cNvGrpSpPr/>
          <p:nvPr/>
        </p:nvGrpSpPr>
        <p:grpSpPr>
          <a:xfrm>
            <a:off x="1615154" y="1558946"/>
            <a:ext cx="7303257" cy="4333987"/>
            <a:chOff x="1615154" y="1696043"/>
            <a:chExt cx="7303257" cy="43339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6E57D5-F24B-9062-78E8-554D5A32E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3886" y="1696043"/>
              <a:ext cx="5787301" cy="433398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DB907C-C176-0CCC-4B85-B203E06FC711}"/>
                </a:ext>
              </a:extLst>
            </p:cNvPr>
            <p:cNvSpPr/>
            <p:nvPr/>
          </p:nvSpPr>
          <p:spPr>
            <a:xfrm>
              <a:off x="3692324" y="5266481"/>
              <a:ext cx="4937411" cy="669367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FB8438-F221-DB1A-23FC-9D63E7E8662D}"/>
                </a:ext>
              </a:extLst>
            </p:cNvPr>
            <p:cNvSpPr/>
            <p:nvPr/>
          </p:nvSpPr>
          <p:spPr>
            <a:xfrm>
              <a:off x="4838217" y="4780344"/>
              <a:ext cx="2372810" cy="437065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95D0B43-AB18-1DA0-CCD5-2B0377F908BE}"/>
                </a:ext>
              </a:extLst>
            </p:cNvPr>
            <p:cNvSpPr/>
            <p:nvPr/>
          </p:nvSpPr>
          <p:spPr>
            <a:xfrm>
              <a:off x="5532699" y="4132947"/>
              <a:ext cx="879676" cy="415963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ACEDBB8-1CFE-841E-ED7C-F0DD04A6B0C8}"/>
                </a:ext>
              </a:extLst>
            </p:cNvPr>
            <p:cNvSpPr txBox="1"/>
            <p:nvPr/>
          </p:nvSpPr>
          <p:spPr>
            <a:xfrm>
              <a:off x="1615154" y="2868271"/>
              <a:ext cx="1555476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00B0F0"/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Neutrino</a:t>
              </a:r>
              <a:endParaRPr lang="en-US" sz="1800" dirty="0">
                <a:solidFill>
                  <a:srgbClr val="00B05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endParaRPr>
            </a:p>
            <a:p>
              <a:r>
                <a:rPr lang="en-US" sz="1800" dirty="0">
                  <a:solidFill>
                    <a:srgbClr val="00B050"/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0𝜈ββ</a:t>
              </a:r>
            </a:p>
            <a:p>
              <a:r>
                <a:rPr lang="en-US" dirty="0">
                  <a:solidFill>
                    <a:srgbClr val="FFC000"/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Dark Matter</a:t>
              </a:r>
              <a:endParaRPr lang="en-FR" dirty="0">
                <a:solidFill>
                  <a:srgbClr val="FFC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501617-968C-9CEE-098F-D6E644D09824}"/>
                </a:ext>
              </a:extLst>
            </p:cNvPr>
            <p:cNvSpPr/>
            <p:nvPr/>
          </p:nvSpPr>
          <p:spPr>
            <a:xfrm>
              <a:off x="4311569" y="2688795"/>
              <a:ext cx="839164" cy="543061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68DE53-DF19-5BB6-AC88-E423DE433ACC}"/>
                </a:ext>
              </a:extLst>
            </p:cNvPr>
            <p:cNvSpPr/>
            <p:nvPr/>
          </p:nvSpPr>
          <p:spPr>
            <a:xfrm>
              <a:off x="3273929" y="2571342"/>
              <a:ext cx="879676" cy="543061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5FF2D11-DF54-5C86-0B95-765D694A21A6}"/>
                </a:ext>
              </a:extLst>
            </p:cNvPr>
            <p:cNvSpPr/>
            <p:nvPr/>
          </p:nvSpPr>
          <p:spPr>
            <a:xfrm>
              <a:off x="6826170" y="2724920"/>
              <a:ext cx="839164" cy="389483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64CA67C-2253-A5BE-038B-A2763D174419}"/>
                </a:ext>
              </a:extLst>
            </p:cNvPr>
            <p:cNvSpPr/>
            <p:nvPr/>
          </p:nvSpPr>
          <p:spPr>
            <a:xfrm flipV="1">
              <a:off x="7810219" y="3453785"/>
              <a:ext cx="905517" cy="491184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47738A6-CDDD-243D-92A4-244B43B9D480}"/>
                </a:ext>
              </a:extLst>
            </p:cNvPr>
            <p:cNvSpPr/>
            <p:nvPr/>
          </p:nvSpPr>
          <p:spPr>
            <a:xfrm>
              <a:off x="3131110" y="4217247"/>
              <a:ext cx="1267270" cy="1009331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AEE2B82-7E29-CED0-225D-6A3E68149D9C}"/>
                </a:ext>
              </a:extLst>
            </p:cNvPr>
            <p:cNvSpPr/>
            <p:nvPr/>
          </p:nvSpPr>
          <p:spPr>
            <a:xfrm>
              <a:off x="7863836" y="4097155"/>
              <a:ext cx="1054575" cy="1009331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4E5040C-784E-A33B-9CD5-F9FA679D128C}"/>
              </a:ext>
            </a:extLst>
          </p:cNvPr>
          <p:cNvSpPr txBox="1"/>
          <p:nvPr/>
        </p:nvSpPr>
        <p:spPr>
          <a:xfrm>
            <a:off x="665354" y="2072369"/>
            <a:ext cx="2274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rgbClr val="C00000"/>
                </a:solidFill>
                <a:latin typeface="Avenir Next" panose="020B0503020202020204" pitchFamily="34" charset="0"/>
              </a:rPr>
              <a:t>Quantum Sensors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89A88E-C2CF-E0FD-BA6E-D3E7DAB3D229}"/>
              </a:ext>
            </a:extLst>
          </p:cNvPr>
          <p:cNvGrpSpPr/>
          <p:nvPr/>
        </p:nvGrpSpPr>
        <p:grpSpPr>
          <a:xfrm>
            <a:off x="1568947" y="4193289"/>
            <a:ext cx="9813248" cy="2244579"/>
            <a:chOff x="1568947" y="4193289"/>
            <a:chExt cx="9813248" cy="224457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7BC2037-76F3-6F50-D9FC-DF53504AC883}"/>
                </a:ext>
              </a:extLst>
            </p:cNvPr>
            <p:cNvGrpSpPr/>
            <p:nvPr/>
          </p:nvGrpSpPr>
          <p:grpSpPr>
            <a:xfrm>
              <a:off x="1568947" y="5449532"/>
              <a:ext cx="9227729" cy="988336"/>
              <a:chOff x="1568947" y="5424582"/>
              <a:chExt cx="9227729" cy="98833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3BDE8D3-E48A-9D58-1772-C2A205761201}"/>
                  </a:ext>
                </a:extLst>
              </p:cNvPr>
              <p:cNvGrpSpPr/>
              <p:nvPr/>
            </p:nvGrpSpPr>
            <p:grpSpPr>
              <a:xfrm>
                <a:off x="1568947" y="5581921"/>
                <a:ext cx="9227729" cy="830997"/>
                <a:chOff x="1568947" y="5709246"/>
                <a:chExt cx="9227729" cy="830997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6ADB5717-7AC0-A059-475A-E27324BB3ED1}"/>
                    </a:ext>
                  </a:extLst>
                </p:cNvPr>
                <p:cNvSpPr/>
                <p:nvPr/>
              </p:nvSpPr>
              <p:spPr>
                <a:xfrm>
                  <a:off x="8901606" y="5709246"/>
                  <a:ext cx="1895070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7030A0"/>
                      </a:solidFill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Liquid Scintillators</a:t>
                  </a:r>
                </a:p>
                <a:p>
                  <a:pPr algn="ctr"/>
                  <a:r>
                    <a:rPr lang="en-US" sz="1600" dirty="0"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O(10</a:t>
                  </a:r>
                  <a:r>
                    <a:rPr lang="en-US" sz="1600" baseline="30000" dirty="0"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4</a:t>
                  </a:r>
                  <a:r>
                    <a:rPr lang="en-US" sz="1600" dirty="0"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) 𝛾/MeV</a:t>
                  </a:r>
                </a:p>
                <a:p>
                  <a:pPr algn="ctr"/>
                  <a:r>
                    <a:rPr lang="en-US" sz="1600" dirty="0"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visible range</a:t>
                  </a:r>
                  <a:endParaRPr lang="fr-FR" sz="1600" dirty="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8A7627D-30E5-700D-F952-76431441BE37}"/>
                    </a:ext>
                  </a:extLst>
                </p:cNvPr>
                <p:cNvSpPr/>
                <p:nvPr/>
              </p:nvSpPr>
              <p:spPr>
                <a:xfrm>
                  <a:off x="1568947" y="5709246"/>
                  <a:ext cx="1808124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7030A0"/>
                      </a:solidFill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Water Cherenkov</a:t>
                  </a:r>
                </a:p>
                <a:p>
                  <a:pPr algn="ctr"/>
                  <a:r>
                    <a:rPr lang="en-US" sz="1600" dirty="0"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O(10</a:t>
                  </a:r>
                  <a:r>
                    <a:rPr lang="en-US" sz="1600" baseline="30000" dirty="0"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2</a:t>
                  </a:r>
                  <a:r>
                    <a:rPr lang="en-US" sz="1600" dirty="0"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) 𝛾/MeV</a:t>
                  </a:r>
                </a:p>
                <a:p>
                  <a:pPr algn="ctr"/>
                  <a:r>
                    <a:rPr lang="en-US" sz="1600" dirty="0"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visible range</a:t>
                  </a:r>
                  <a:endParaRPr lang="fr-FR" sz="1600" dirty="0"/>
                </a:p>
              </p:txBody>
            </p:sp>
          </p:grpSp>
          <p:cxnSp>
            <p:nvCxnSpPr>
              <p:cNvPr id="41" name="Connecteur droit avec flèche 108">
                <a:extLst>
                  <a:ext uri="{FF2B5EF4-FFF2-40B4-BE49-F238E27FC236}">
                    <a16:creationId xmlns:a16="http://schemas.microsoft.com/office/drawing/2014/main" id="{CD9C1B83-A858-A39E-27D9-798B702274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65140" y="5440099"/>
                <a:ext cx="368538" cy="22465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avec flèche 108">
                <a:extLst>
                  <a:ext uri="{FF2B5EF4-FFF2-40B4-BE49-F238E27FC236}">
                    <a16:creationId xmlns:a16="http://schemas.microsoft.com/office/drawing/2014/main" id="{74485556-F7B4-4BE6-D2C7-11C557B01C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568121" y="5424582"/>
                <a:ext cx="368538" cy="22465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avec flèche 108">
                <a:extLst>
                  <a:ext uri="{FF2B5EF4-FFF2-40B4-BE49-F238E27FC236}">
                    <a16:creationId xmlns:a16="http://schemas.microsoft.com/office/drawing/2014/main" id="{34F8081D-825E-E6F2-45C1-B73E834AB9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92300" y="5791077"/>
                <a:ext cx="0" cy="32209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4426B2-A031-29AA-AE37-6AC45E68DA46}"/>
                </a:ext>
              </a:extLst>
            </p:cNvPr>
            <p:cNvSpPr txBox="1"/>
            <p:nvPr/>
          </p:nvSpPr>
          <p:spPr>
            <a:xfrm>
              <a:off x="9329332" y="4193289"/>
              <a:ext cx="20528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dirty="0">
                  <a:solidFill>
                    <a:srgbClr val="7030A0"/>
                  </a:solidFill>
                  <a:latin typeface="Avenir Next" panose="020B0503020202020204" pitchFamily="34" charset="0"/>
                </a:rPr>
                <a:t>Liquid Detrectors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C0572DD-2AFD-CB38-9D35-2CE09DB61632}"/>
              </a:ext>
            </a:extLst>
          </p:cNvPr>
          <p:cNvSpPr/>
          <p:nvPr/>
        </p:nvSpPr>
        <p:spPr>
          <a:xfrm>
            <a:off x="5355968" y="1329693"/>
            <a:ext cx="12618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Bolometers</a:t>
            </a:r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727F8D-A122-E834-A75B-1FB78F078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3FEE01-C7A5-0E60-45C8-9D11D355B215}"/>
              </a:ext>
            </a:extLst>
          </p:cNvPr>
          <p:cNvSpPr/>
          <p:nvPr/>
        </p:nvSpPr>
        <p:spPr>
          <a:xfrm>
            <a:off x="3120252" y="6104260"/>
            <a:ext cx="5735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Noble Liquid TPC </a:t>
            </a:r>
          </a:p>
          <a:p>
            <a:pPr algn="ctr"/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Ionization and O(4x10</a:t>
            </a:r>
            <a:r>
              <a:rPr lang="en-US" sz="1600" baseline="30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4</a:t>
            </a:r>
            <a:r>
              <a:rPr lang="en-US" sz="16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) 𝛾/MeV </a:t>
            </a:r>
            <a:r>
              <a:rPr lang="en-GB" sz="1600" dirty="0">
                <a:effectLst/>
                <a:latin typeface="Avenir Next" panose="020B0503020202020204" pitchFamily="34" charset="0"/>
              </a:rPr>
              <a:t>VUV 128(178) nm for </a:t>
            </a:r>
            <a:r>
              <a:rPr lang="en-GB" sz="1600" dirty="0" err="1">
                <a:effectLst/>
                <a:latin typeface="Avenir Next" panose="020B0503020202020204" pitchFamily="34" charset="0"/>
              </a:rPr>
              <a:t>LAr</a:t>
            </a:r>
            <a:r>
              <a:rPr lang="en-GB" sz="1600" dirty="0">
                <a:effectLst/>
                <a:latin typeface="Avenir Next" panose="020B0503020202020204" pitchFamily="34" charset="0"/>
              </a:rPr>
              <a:t>(Xe)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9F00AC6C-07FA-130F-9010-750F75590243}"/>
              </a:ext>
            </a:extLst>
          </p:cNvPr>
          <p:cNvSpPr/>
          <p:nvPr/>
        </p:nvSpPr>
        <p:spPr>
          <a:xfrm>
            <a:off x="3051116" y="1395108"/>
            <a:ext cx="215589" cy="1781965"/>
          </a:xfrm>
          <a:prstGeom prst="leftBrac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rgbClr val="C00000"/>
              </a:solidFill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29945161-1942-419C-42AF-845C8B287F8C}"/>
              </a:ext>
            </a:extLst>
          </p:cNvPr>
          <p:cNvSpPr/>
          <p:nvPr/>
        </p:nvSpPr>
        <p:spPr>
          <a:xfrm flipH="1" flipV="1">
            <a:off x="8976917" y="3187423"/>
            <a:ext cx="197037" cy="2419447"/>
          </a:xfrm>
          <a:prstGeom prst="leftBrace">
            <a:avLst/>
          </a:prstGeom>
          <a:ln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63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A887FE-7A9D-21D9-D8CA-A57C7EF3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C6D9CF-0DE2-04DC-0AA4-D09381276CA3}"/>
              </a:ext>
            </a:extLst>
          </p:cNvPr>
          <p:cNvSpPr/>
          <p:nvPr/>
        </p:nvSpPr>
        <p:spPr>
          <a:xfrm>
            <a:off x="350829" y="195232"/>
            <a:ext cx="11322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State of the Art Liquid Detector examples    </a:t>
            </a:r>
          </a:p>
        </p:txBody>
      </p:sp>
      <p:pic>
        <p:nvPicPr>
          <p:cNvPr id="16" name="Picture 15" descr="Résultat de recherche d'images pour &quot;superkamiokande&quot;">
            <a:extLst>
              <a:ext uri="{FF2B5EF4-FFF2-40B4-BE49-F238E27FC236}">
                <a16:creationId xmlns:a16="http://schemas.microsoft.com/office/drawing/2014/main" id="{B0F8ACCF-0020-1C4F-F55A-4B5B8BAE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607" y="4419749"/>
            <a:ext cx="3166086" cy="208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2281B21-2BD9-6520-832D-BD60971E703F}"/>
              </a:ext>
            </a:extLst>
          </p:cNvPr>
          <p:cNvGrpSpPr/>
          <p:nvPr/>
        </p:nvGrpSpPr>
        <p:grpSpPr>
          <a:xfrm>
            <a:off x="4200648" y="718452"/>
            <a:ext cx="3790704" cy="5954197"/>
            <a:chOff x="3950517" y="718452"/>
            <a:chExt cx="3790704" cy="59541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9CF36A-9EAF-029A-95BF-53A7AF668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0517" y="1566877"/>
              <a:ext cx="3790704" cy="25833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8480EC-D75F-8FF7-EEBB-D69AA9A91834}"/>
                </a:ext>
              </a:extLst>
            </p:cNvPr>
            <p:cNvSpPr txBox="1"/>
            <p:nvPr/>
          </p:nvSpPr>
          <p:spPr>
            <a:xfrm>
              <a:off x="4288831" y="718452"/>
              <a:ext cx="311407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Avenir Next" panose="020B0503020202020204" pitchFamily="34" charset="0"/>
                </a:rPr>
                <a:t>Dark Matter </a:t>
              </a:r>
            </a:p>
            <a:p>
              <a:pPr algn="ctr"/>
              <a:r>
                <a:rPr lang="en-GB" dirty="0">
                  <a:latin typeface="Avenir Next" panose="020B0503020202020204" pitchFamily="34" charset="0"/>
                </a:rPr>
                <a:t>Darkside (2025)</a:t>
              </a:r>
            </a:p>
            <a:p>
              <a:pPr algn="ctr"/>
              <a:r>
                <a:rPr lang="en-GB" dirty="0">
                  <a:latin typeface="Avenir Next" panose="020B0503020202020204" pitchFamily="34" charset="0"/>
                </a:rPr>
                <a:t>20t Double Phase Xe TPC</a:t>
              </a:r>
              <a:endParaRPr lang="en-GB" sz="1800" dirty="0">
                <a:latin typeface="Avenir Next" panose="020B0503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4EC418-2A87-A73D-F2D6-986C5BBE8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99741" y="4425651"/>
              <a:ext cx="2492256" cy="224699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CBDEBF7-5226-BB42-DDF3-1673ED838E1C}"/>
                </a:ext>
              </a:extLst>
            </p:cNvPr>
            <p:cNvSpPr txBox="1"/>
            <p:nvPr/>
          </p:nvSpPr>
          <p:spPr>
            <a:xfrm>
              <a:off x="4521563" y="4129757"/>
              <a:ext cx="25769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0𝜈ββ </a:t>
              </a:r>
              <a:r>
                <a:rPr lang="en-US" sz="1800" dirty="0" err="1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nEXO</a:t>
              </a:r>
              <a:r>
                <a:rPr lang="en-US" sz="18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 5t  Xe TPC</a:t>
              </a:r>
              <a:r>
                <a:rPr lang="en-GB" sz="1800" dirty="0">
                  <a:latin typeface="Avenir Next" panose="020B0503020202020204" pitchFamily="34" charset="0"/>
                </a:rPr>
                <a:t>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D178207-250C-F695-1DBB-E32EAF6FC3EE}"/>
              </a:ext>
            </a:extLst>
          </p:cNvPr>
          <p:cNvGrpSpPr/>
          <p:nvPr/>
        </p:nvGrpSpPr>
        <p:grpSpPr>
          <a:xfrm>
            <a:off x="8231186" y="644820"/>
            <a:ext cx="3263310" cy="4687516"/>
            <a:chOff x="8231186" y="644820"/>
            <a:chExt cx="3263310" cy="4687516"/>
          </a:xfrm>
        </p:grpSpPr>
        <p:pic>
          <p:nvPicPr>
            <p:cNvPr id="15" name="Image 1">
              <a:extLst>
                <a:ext uri="{FF2B5EF4-FFF2-40B4-BE49-F238E27FC236}">
                  <a16:creationId xmlns:a16="http://schemas.microsoft.com/office/drawing/2014/main" id="{49669FE7-BC06-08FD-F0D6-2F7DE67B3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2211" y="1612157"/>
              <a:ext cx="2161261" cy="22618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FC59C3-F45C-EAAF-94BD-AA88FD4D0BA9}"/>
                </a:ext>
              </a:extLst>
            </p:cNvPr>
            <p:cNvSpPr txBox="1"/>
            <p:nvPr/>
          </p:nvSpPr>
          <p:spPr>
            <a:xfrm>
              <a:off x="8403010" y="644820"/>
              <a:ext cx="291966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venir Next" panose="020B0503020202020204" pitchFamily="34" charset="0"/>
                </a:rPr>
                <a:t>JUNO Neutrino (2023) </a:t>
              </a:r>
            </a:p>
            <a:p>
              <a:r>
                <a:rPr lang="en-US" dirty="0">
                  <a:latin typeface="Avenir Next" panose="020B0503020202020204" pitchFamily="34" charset="0"/>
                </a:rPr>
                <a:t>20 kt of liquid scintillator</a:t>
              </a:r>
            </a:p>
            <a:p>
              <a:r>
                <a:rPr lang="en-US" dirty="0">
                  <a:latin typeface="Avenir Next" panose="020B0503020202020204" pitchFamily="34" charset="0"/>
                </a:rPr>
                <a:t>40 000 PMTs </a:t>
              </a:r>
              <a:r>
                <a:rPr lang="en-US" dirty="0" err="1">
                  <a:latin typeface="Avenir Next" panose="020B0503020202020204" pitchFamily="34" charset="0"/>
                </a:rPr>
                <a:t>Φ</a:t>
              </a:r>
              <a:r>
                <a:rPr lang="en-US" dirty="0">
                  <a:latin typeface="Avenir Next" panose="020B0503020202020204" pitchFamily="34" charset="0"/>
                </a:rPr>
                <a:t> = 50 cm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D8660FB-2010-F1DA-2AB5-A406883F137A}"/>
                </a:ext>
              </a:extLst>
            </p:cNvPr>
            <p:cNvSpPr txBox="1"/>
            <p:nvPr/>
          </p:nvSpPr>
          <p:spPr>
            <a:xfrm>
              <a:off x="8403010" y="4011033"/>
              <a:ext cx="29196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Avenir Next" panose="020B0503020202020204" pitchFamily="34" charset="0"/>
                </a:rPr>
                <a:t>Hyper-</a:t>
              </a:r>
              <a:r>
                <a:rPr lang="en-US" sz="1800" dirty="0" err="1">
                  <a:latin typeface="Avenir Next" panose="020B0503020202020204" pitchFamily="34" charset="0"/>
                </a:rPr>
                <a:t>Kamiokande</a:t>
              </a:r>
              <a:r>
                <a:rPr lang="en-US" sz="1800" dirty="0">
                  <a:latin typeface="Avenir Next" panose="020B0503020202020204" pitchFamily="34" charset="0"/>
                </a:rPr>
                <a:t> (2027)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A89B6E-E229-339C-CC3C-746CD4D15478}"/>
                </a:ext>
              </a:extLst>
            </p:cNvPr>
            <p:cNvSpPr txBox="1"/>
            <p:nvPr/>
          </p:nvSpPr>
          <p:spPr>
            <a:xfrm>
              <a:off x="8231186" y="4501339"/>
              <a:ext cx="326331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260 </a:t>
              </a:r>
              <a:r>
                <a:rPr lang="en-US" sz="16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ktons</a:t>
              </a:r>
              <a:r>
                <a:rPr lang="en-US" sz="16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ultra pure water Cherenkov, readout 40 000 PMT </a:t>
              </a:r>
              <a:r>
                <a:rPr lang="en-US" sz="1600" dirty="0" err="1">
                  <a:solidFill>
                    <a:schemeClr val="bg1"/>
                  </a:solidFill>
                  <a:latin typeface="Avenir Next" panose="020B0503020202020204" pitchFamily="34" charset="0"/>
                </a:rPr>
                <a:t>Φ</a:t>
              </a:r>
              <a:r>
                <a:rPr lang="en-US" sz="16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 = 50 cm</a:t>
              </a:r>
              <a:endParaRPr lang="en-F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CF4151-8AB7-DFE5-E86C-7B6D4D74C722}"/>
              </a:ext>
            </a:extLst>
          </p:cNvPr>
          <p:cNvGrpSpPr/>
          <p:nvPr/>
        </p:nvGrpSpPr>
        <p:grpSpPr>
          <a:xfrm>
            <a:off x="289126" y="644820"/>
            <a:ext cx="3656781" cy="5911966"/>
            <a:chOff x="289126" y="644820"/>
            <a:chExt cx="3656781" cy="59119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BE28AE-957F-C42E-5D1F-C6F5673DDA37}"/>
                </a:ext>
              </a:extLst>
            </p:cNvPr>
            <p:cNvSpPr txBox="1"/>
            <p:nvPr/>
          </p:nvSpPr>
          <p:spPr>
            <a:xfrm>
              <a:off x="289126" y="644820"/>
              <a:ext cx="365678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800" dirty="0">
                  <a:latin typeface="Avenir Next" panose="020B0503020202020204" pitchFamily="34" charset="0"/>
                </a:rPr>
                <a:t>Neutrino</a:t>
              </a:r>
            </a:p>
            <a:p>
              <a:pPr algn="ctr"/>
              <a:r>
                <a:rPr lang="en-GB" dirty="0">
                  <a:latin typeface="Avenir Next" panose="020B0503020202020204" pitchFamily="34" charset="0"/>
                </a:rPr>
                <a:t>DUNE (2026-2028)</a:t>
              </a:r>
              <a:endParaRPr lang="en-GB" sz="1800" dirty="0">
                <a:latin typeface="Avenir Next" panose="020B0503020202020204" pitchFamily="34" charset="0"/>
              </a:endParaRPr>
            </a:p>
            <a:p>
              <a:pPr algn="ctr"/>
              <a:r>
                <a:rPr lang="en-GB" dirty="0" err="1">
                  <a:latin typeface="Avenir Next" panose="020B0503020202020204" pitchFamily="34" charset="0"/>
                </a:rPr>
                <a:t>LAr</a:t>
              </a:r>
              <a:r>
                <a:rPr lang="en-GB" dirty="0">
                  <a:latin typeface="Avenir Next" panose="020B0503020202020204" pitchFamily="34" charset="0"/>
                </a:rPr>
                <a:t> 17kt TPC</a:t>
              </a:r>
              <a:endParaRPr lang="en-GB" sz="1800" dirty="0">
                <a:latin typeface="Avenir Next" panose="020B0503020202020204" pitchFamily="34" charset="0"/>
              </a:endParaRPr>
            </a:p>
          </p:txBody>
        </p:sp>
        <p:pic>
          <p:nvPicPr>
            <p:cNvPr id="6" name="Picture 2" descr="DUNE collaboration finalizes the blueprint for the ultimate neutrino  detector">
              <a:extLst>
                <a:ext uri="{FF2B5EF4-FFF2-40B4-BE49-F238E27FC236}">
                  <a16:creationId xmlns:a16="http://schemas.microsoft.com/office/drawing/2014/main" id="{9F2D67FA-C81F-2D57-C4EC-4896F0CF6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316" y="1669659"/>
              <a:ext cx="2790405" cy="2233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00796D-73B8-C33B-D7A6-E8DD3EBD2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7514" y="4218489"/>
              <a:ext cx="3140007" cy="233829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08F942-0DA2-995B-D44A-F5D2DAAF55AC}"/>
                </a:ext>
              </a:extLst>
            </p:cNvPr>
            <p:cNvSpPr txBox="1"/>
            <p:nvPr/>
          </p:nvSpPr>
          <p:spPr>
            <a:xfrm>
              <a:off x="1848853" y="6165919"/>
              <a:ext cx="187818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600" dirty="0">
                  <a:latin typeface="Avenir Next" panose="020B0503020202020204" pitchFamily="34" charset="0"/>
                </a:rPr>
                <a:t>Vertical drift drift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C4459A-14D3-6C8F-9EBD-7ABDA61E7548}"/>
                </a:ext>
              </a:extLst>
            </p:cNvPr>
            <p:cNvSpPr txBox="1"/>
            <p:nvPr/>
          </p:nvSpPr>
          <p:spPr>
            <a:xfrm>
              <a:off x="1267235" y="3904414"/>
              <a:ext cx="17168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Avenir Next" panose="020B0503020202020204" pitchFamily="34" charset="0"/>
                </a:rPr>
                <a:t>horizontal drift</a:t>
              </a:r>
              <a:endParaRPr lang="en-FR" dirty="0"/>
            </a:p>
          </p:txBody>
        </p:sp>
      </p:grpSp>
    </p:spTree>
    <p:extLst>
      <p:ext uri="{BB962C8B-B14F-4D97-AF65-F5344CB8AC3E}">
        <p14:creationId xmlns:p14="http://schemas.microsoft.com/office/powerpoint/2010/main" val="51321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A9185D-3383-6447-81BF-1ACD468F3EDF}"/>
              </a:ext>
            </a:extLst>
          </p:cNvPr>
          <p:cNvSpPr/>
          <p:nvPr/>
        </p:nvSpPr>
        <p:spPr>
          <a:xfrm>
            <a:off x="620889" y="309901"/>
            <a:ext cx="109502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3</a:t>
            </a:r>
            <a:r>
              <a:rPr lang="en-US" sz="2400" baseline="300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rd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ECFA workshop on </a:t>
            </a:r>
            <a:r>
              <a:rPr lang="en-US" sz="24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e+e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- Higgs, Top &amp; </a:t>
            </a:r>
            <a:r>
              <a:rPr lang="en-US" sz="2400" dirty="0" err="1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ElectroWeak</a:t>
            </a:r>
            <a:r>
              <a:rPr lang="en-US" sz="2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Factories (this week)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 possible detector concepts at FCC-</a:t>
            </a:r>
            <a:r>
              <a:rPr lang="en-US" sz="2400" dirty="0" err="1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ee</a:t>
            </a:r>
            <a:r>
              <a:rPr lang="en-US" sz="2400" dirty="0">
                <a:solidFill>
                  <a:srgbClr val="C0000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and their system technologies </a:t>
            </a:r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6D4E145-8BD5-0BF1-764D-8694640005EA}"/>
              </a:ext>
            </a:extLst>
          </p:cNvPr>
          <p:cNvSpPr txBox="1">
            <a:spLocks/>
          </p:cNvSpPr>
          <p:nvPr/>
        </p:nvSpPr>
        <p:spPr>
          <a:xfrm>
            <a:off x="10856111" y="6494826"/>
            <a:ext cx="1335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venir Next" panose="020B0503020202020204" pitchFamily="34" charset="0"/>
              </a:rPr>
              <a:t>3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050527C-D226-9E4E-770B-B82FDE1B10AB}"/>
              </a:ext>
            </a:extLst>
          </p:cNvPr>
          <p:cNvGrpSpPr/>
          <p:nvPr/>
        </p:nvGrpSpPr>
        <p:grpSpPr>
          <a:xfrm>
            <a:off x="326185" y="1604707"/>
            <a:ext cx="11490514" cy="1889159"/>
            <a:chOff x="395296" y="1583529"/>
            <a:chExt cx="11490514" cy="188915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76B4D7-D795-3720-9FAB-F429829D05EB}"/>
                </a:ext>
              </a:extLst>
            </p:cNvPr>
            <p:cNvSpPr txBox="1"/>
            <p:nvPr/>
          </p:nvSpPr>
          <p:spPr>
            <a:xfrm>
              <a:off x="398247" y="2014470"/>
              <a:ext cx="11487563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FR" sz="16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ECAL</a:t>
              </a:r>
              <a:r>
                <a:rPr lang="en-FR" sz="1600" dirty="0">
                  <a:latin typeface="Avenir Next" panose="020B0503020202020204" pitchFamily="34" charset="0"/>
                </a:rPr>
                <a:t>                       High Granularity Si/W</a:t>
              </a:r>
              <a:r>
                <a:rPr lang="en-FR" sz="1600" baseline="30000" dirty="0">
                  <a:latin typeface="Avenir Next" panose="020B0503020202020204" pitchFamily="34" charset="0"/>
                </a:rPr>
                <a:t>.                                                                                      </a:t>
              </a:r>
              <a:r>
                <a:rPr lang="en-GB" sz="1600" dirty="0">
                  <a:latin typeface="Avenir Next" panose="020B0503020202020204" pitchFamily="34" charset="0"/>
                </a:rPr>
                <a:t>C</a:t>
              </a:r>
              <a:r>
                <a:rPr lang="en-FR" sz="1600" dirty="0">
                  <a:latin typeface="Avenir Next" panose="020B0503020202020204" pitchFamily="34" charset="0"/>
                </a:rPr>
                <a:t>rystal</a:t>
              </a:r>
              <a:r>
                <a:rPr lang="en-FR" sz="1600" baseline="30000" dirty="0">
                  <a:latin typeface="Avenir Next" panose="020B0503020202020204" pitchFamily="34" charset="0"/>
                </a:rPr>
                <a:t>                                                         </a:t>
              </a:r>
              <a:r>
                <a:rPr lang="en-GB" sz="1600" dirty="0">
                  <a:latin typeface="Avenir Next" panose="020B0503020202020204" pitchFamily="34" charset="0"/>
                </a:rPr>
                <a:t>L</a:t>
              </a:r>
              <a:r>
                <a:rPr lang="en-FR" sz="1600" dirty="0">
                  <a:latin typeface="Avenir Next" panose="020B0503020202020204" pitchFamily="34" charset="0"/>
                </a:rPr>
                <a:t>iquified Noble Gaz</a:t>
              </a:r>
            </a:p>
            <a:p>
              <a:r>
                <a:rPr lang="en-FR" sz="16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HCAL</a:t>
              </a:r>
              <a:r>
                <a:rPr lang="en-FR" sz="1600" dirty="0">
                  <a:latin typeface="Avenir Next" panose="020B0503020202020204" pitchFamily="34" charset="0"/>
                </a:rPr>
                <a:t>                            Scint./MPGD/RPC</a:t>
              </a:r>
              <a:r>
                <a:rPr lang="en-FR" sz="1600" baseline="30000" dirty="0">
                  <a:latin typeface="Avenir Next" panose="020B0503020202020204" pitchFamily="34" charset="0"/>
                </a:rPr>
                <a:t>                                                                                </a:t>
              </a:r>
              <a:r>
                <a:rPr lang="en-FR" sz="1600" dirty="0">
                  <a:latin typeface="Avenir Next" panose="020B0503020202020204" pitchFamily="34" charset="0"/>
                </a:rPr>
                <a:t>Dual Readout</a:t>
              </a:r>
              <a:r>
                <a:rPr lang="en-FR" sz="1600" baseline="30000" dirty="0">
                  <a:latin typeface="Avenir Next" panose="020B0503020202020204" pitchFamily="34" charset="0"/>
                </a:rPr>
                <a:t>                                                                </a:t>
              </a:r>
              <a:r>
                <a:rPr lang="en-FR" sz="1600" dirty="0">
                  <a:latin typeface="Avenir Next" panose="020B0503020202020204" pitchFamily="34" charset="0"/>
                </a:rPr>
                <a:t>Scint. </a:t>
              </a:r>
              <a:r>
                <a:rPr lang="en-GB" sz="1600" dirty="0">
                  <a:latin typeface="Avenir Next" panose="020B0503020202020204" pitchFamily="34" charset="0"/>
                </a:rPr>
                <a:t>T</a:t>
              </a:r>
              <a:r>
                <a:rPr lang="en-FR" sz="1600" dirty="0">
                  <a:latin typeface="Avenir Next" panose="020B0503020202020204" pitchFamily="34" charset="0"/>
                </a:rPr>
                <a:t>ile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25EBBEE-C7A2-2E2E-DEBE-336814B8AEF5}"/>
                </a:ext>
              </a:extLst>
            </p:cNvPr>
            <p:cNvSpPr txBox="1"/>
            <p:nvPr/>
          </p:nvSpPr>
          <p:spPr>
            <a:xfrm>
              <a:off x="398244" y="2697484"/>
              <a:ext cx="1148756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Tracking</a:t>
              </a:r>
              <a:r>
                <a:rPr lang="en-GB" sz="1600" dirty="0">
                  <a:latin typeface="Avenir Next" panose="020B0503020202020204" pitchFamily="34" charset="0"/>
                </a:rPr>
                <a:t>          full</a:t>
              </a:r>
              <a:r>
                <a:rPr lang="en-FR" sz="1600" dirty="0">
                  <a:latin typeface="Avenir Next" panose="020B0503020202020204" pitchFamily="34" charset="0"/>
                </a:rPr>
                <a:t>-Si</a:t>
              </a:r>
              <a:r>
                <a:rPr lang="en-FR" sz="1600" baseline="30000" dirty="0">
                  <a:latin typeface="Avenir Next" panose="020B0503020202020204" pitchFamily="34" charset="0"/>
                </a:rPr>
                <a:t>                                      </a:t>
              </a:r>
              <a:r>
                <a:rPr lang="en-GB" sz="1600" dirty="0">
                  <a:latin typeface="Avenir Next" panose="020B0503020202020204" pitchFamily="34" charset="0"/>
                </a:rPr>
                <a:t>Si-VD + TPC</a:t>
              </a:r>
              <a:r>
                <a:rPr lang="en-FR" sz="1600" dirty="0">
                  <a:latin typeface="Avenir Next" panose="020B0503020202020204" pitchFamily="34" charset="0"/>
                </a:rPr>
                <a:t> + Si-layer</a:t>
              </a:r>
              <a:r>
                <a:rPr lang="en-FR" sz="1600" baseline="30000" dirty="0">
                  <a:latin typeface="Avenir Next" panose="020B0503020202020204" pitchFamily="34" charset="0"/>
                </a:rPr>
                <a:t>                                                                    </a:t>
              </a:r>
              <a:r>
                <a:rPr lang="en-GB" sz="1600" dirty="0">
                  <a:latin typeface="Avenir Next" panose="020B0503020202020204" pitchFamily="34" charset="0"/>
                </a:rPr>
                <a:t>Si-VD + DCH</a:t>
              </a:r>
              <a:r>
                <a:rPr lang="en-FR" sz="1600" dirty="0">
                  <a:latin typeface="Avenir Next" panose="020B0503020202020204" pitchFamily="34" charset="0"/>
                </a:rPr>
                <a:t> + Si-layer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4C8B1AA-8D42-FE24-260E-9F7CF331D9C5}"/>
                </a:ext>
              </a:extLst>
            </p:cNvPr>
            <p:cNvSpPr txBox="1"/>
            <p:nvPr/>
          </p:nvSpPr>
          <p:spPr>
            <a:xfrm>
              <a:off x="395296" y="3134134"/>
              <a:ext cx="1148756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FR" sz="16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PID</a:t>
              </a:r>
              <a:r>
                <a:rPr lang="en-FR" sz="1600" dirty="0">
                  <a:latin typeface="Avenir Next" panose="020B0503020202020204" pitchFamily="34" charset="0"/>
                </a:rPr>
                <a:t>   RICH in front of ECAL</a:t>
              </a:r>
              <a:r>
                <a:rPr lang="en-FR" sz="1600" baseline="30000" dirty="0">
                  <a:latin typeface="Avenir Next" panose="020B0503020202020204" pitchFamily="34" charset="0"/>
                </a:rPr>
                <a:t>                               </a:t>
              </a:r>
              <a:r>
                <a:rPr lang="en-FR" sz="1600" dirty="0">
                  <a:latin typeface="Avenir Next" panose="020B0503020202020204" pitchFamily="34" charset="0"/>
                </a:rPr>
                <a:t>TPC+ ToF layer</a:t>
              </a:r>
              <a:r>
                <a:rPr lang="en-FR" sz="1600" baseline="30000" dirty="0">
                  <a:latin typeface="Avenir Next" panose="020B0503020202020204" pitchFamily="34" charset="0"/>
                </a:rPr>
                <a:t>                                                                                             </a:t>
              </a:r>
              <a:r>
                <a:rPr lang="en-FR" sz="1600" dirty="0">
                  <a:latin typeface="Avenir Next" panose="020B0503020202020204" pitchFamily="34" charset="0"/>
                </a:rPr>
                <a:t>DCH + ToF</a:t>
              </a:r>
              <a:endParaRPr lang="en-FR" sz="1600" baseline="30000" dirty="0">
                <a:latin typeface="Avenir Next" panose="020B0503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70EB5F0-A3A0-7610-C7E2-A42115A2D032}"/>
                </a:ext>
              </a:extLst>
            </p:cNvPr>
            <p:cNvSpPr txBox="1"/>
            <p:nvPr/>
          </p:nvSpPr>
          <p:spPr>
            <a:xfrm>
              <a:off x="395296" y="1583529"/>
              <a:ext cx="1149051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FR" sz="16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Muons</a:t>
              </a:r>
              <a:r>
                <a:rPr lang="en-FR" sz="1600" dirty="0">
                  <a:latin typeface="Avenir Next" panose="020B0503020202020204" pitchFamily="34" charset="0"/>
                </a:rPr>
                <a:t>                                                                                MPGD, MWPC, RPC </a:t>
              </a:r>
              <a:endParaRPr lang="en-FR" sz="1600" baseline="30000" dirty="0">
                <a:latin typeface="Avenir Next" panose="020B0503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57EEAA4-63CA-4FD1-0CDE-27502B1420F0}"/>
              </a:ext>
            </a:extLst>
          </p:cNvPr>
          <p:cNvGrpSpPr/>
          <p:nvPr/>
        </p:nvGrpSpPr>
        <p:grpSpPr>
          <a:xfrm>
            <a:off x="247491" y="1275923"/>
            <a:ext cx="11712281" cy="5256024"/>
            <a:chOff x="247491" y="1073183"/>
            <a:chExt cx="11712281" cy="525602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6765CAB-B97E-7362-F2C7-FE40D93009AF}"/>
                </a:ext>
              </a:extLst>
            </p:cNvPr>
            <p:cNvGrpSpPr/>
            <p:nvPr/>
          </p:nvGrpSpPr>
          <p:grpSpPr>
            <a:xfrm>
              <a:off x="247491" y="1073183"/>
              <a:ext cx="11712281" cy="5256024"/>
              <a:chOff x="316603" y="3422997"/>
              <a:chExt cx="11712281" cy="525602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59AD8B0F-D2B2-8CC1-32F0-409E18AA776A}"/>
                  </a:ext>
                </a:extLst>
              </p:cNvPr>
              <p:cNvGrpSpPr/>
              <p:nvPr/>
            </p:nvGrpSpPr>
            <p:grpSpPr>
              <a:xfrm>
                <a:off x="316603" y="3422997"/>
                <a:ext cx="11712281" cy="5256024"/>
                <a:chOff x="316603" y="3422997"/>
                <a:chExt cx="11712281" cy="5256024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5EEEF4DF-D3F1-0232-7E92-ED483A90E9E0}"/>
                    </a:ext>
                  </a:extLst>
                </p:cNvPr>
                <p:cNvGrpSpPr/>
                <p:nvPr/>
              </p:nvGrpSpPr>
              <p:grpSpPr>
                <a:xfrm>
                  <a:off x="316603" y="3422997"/>
                  <a:ext cx="11712281" cy="5256024"/>
                  <a:chOff x="316603" y="3422997"/>
                  <a:chExt cx="11712281" cy="5256024"/>
                </a:xfrm>
              </p:grpSpPr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D1993331-3474-2737-09FB-DFBB4FB09619}"/>
                      </a:ext>
                    </a:extLst>
                  </p:cNvPr>
                  <p:cNvGrpSpPr/>
                  <p:nvPr/>
                </p:nvGrpSpPr>
                <p:grpSpPr>
                  <a:xfrm>
                    <a:off x="316603" y="5712324"/>
                    <a:ext cx="11712281" cy="2966697"/>
                    <a:chOff x="255659" y="6265833"/>
                    <a:chExt cx="11712281" cy="2966697"/>
                  </a:xfrm>
                </p:grpSpPr>
                <p:pic>
                  <p:nvPicPr>
                    <p:cNvPr id="57" name="Picture 56">
                      <a:extLst>
                        <a:ext uri="{FF2B5EF4-FFF2-40B4-BE49-F238E27FC236}">
                          <a16:creationId xmlns:a16="http://schemas.microsoft.com/office/drawing/2014/main" id="{2A3CCB46-727B-E355-087C-A775580F3EE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9121495" y="6265833"/>
                      <a:ext cx="2846445" cy="292009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8" name="Picture 57">
                      <a:extLst>
                        <a:ext uri="{FF2B5EF4-FFF2-40B4-BE49-F238E27FC236}">
                          <a16:creationId xmlns:a16="http://schemas.microsoft.com/office/drawing/2014/main" id="{FED1C2D6-538E-74C5-1AEA-567272A6F47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255659" y="6278896"/>
                      <a:ext cx="2846445" cy="2942808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59" name="Group 58">
                      <a:extLst>
                        <a:ext uri="{FF2B5EF4-FFF2-40B4-BE49-F238E27FC236}">
                          <a16:creationId xmlns:a16="http://schemas.microsoft.com/office/drawing/2014/main" id="{23F051C8-F385-9CC1-D5D3-F5BB609CF8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135493" y="6289723"/>
                      <a:ext cx="2847002" cy="2942807"/>
                      <a:chOff x="6126319" y="6289723"/>
                      <a:chExt cx="2847002" cy="2942807"/>
                    </a:xfrm>
                  </p:grpSpPr>
                  <p:pic>
                    <p:nvPicPr>
                      <p:cNvPr id="60" name="Picture 59">
                        <a:extLst>
                          <a:ext uri="{FF2B5EF4-FFF2-40B4-BE49-F238E27FC236}">
                            <a16:creationId xmlns:a16="http://schemas.microsoft.com/office/drawing/2014/main" id="{DC892F5C-AD56-9814-9FA1-24DA670984BB}"/>
                          </a:ext>
                        </a:extLst>
                      </p:cNvPr>
                      <p:cNvPicPr>
                        <a:picLocks/>
                      </p:cNvPicPr>
                      <p:nvPr/>
                    </p:nvPicPr>
                    <p:blipFill>
                      <a:blip r:embed="rId5" cstate="screen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126876" y="6289723"/>
                        <a:ext cx="2846445" cy="2942807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61" name="Group 60">
                        <a:extLst>
                          <a:ext uri="{FF2B5EF4-FFF2-40B4-BE49-F238E27FC236}">
                            <a16:creationId xmlns:a16="http://schemas.microsoft.com/office/drawing/2014/main" id="{E420F873-822C-2F5A-CC34-32DEC4B69F7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126319" y="6685061"/>
                        <a:ext cx="2429227" cy="2412632"/>
                        <a:chOff x="6126319" y="6685061"/>
                        <a:chExt cx="2429227" cy="2412632"/>
                      </a:xfrm>
                    </p:grpSpPr>
                    <p:pic>
                      <p:nvPicPr>
                        <p:cNvPr id="62" name="Picture 61">
                          <a:extLst>
                            <a:ext uri="{FF2B5EF4-FFF2-40B4-BE49-F238E27FC236}">
                              <a16:creationId xmlns:a16="http://schemas.microsoft.com/office/drawing/2014/main" id="{05DA0ED8-4978-CA05-FA05-37BDCC61335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138193" y="6685061"/>
                          <a:ext cx="2417353" cy="2412632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63" name="Picture 62">
                          <a:extLst>
                            <a:ext uri="{FF2B5EF4-FFF2-40B4-BE49-F238E27FC236}">
                              <a16:creationId xmlns:a16="http://schemas.microsoft.com/office/drawing/2014/main" id="{EB36946D-69C2-A8F2-7E1D-EE5F4DB89BD7}"/>
                            </a:ext>
                          </a:extLst>
                        </p:cNvPr>
                        <p:cNvPicPr>
                          <a:picLocks/>
                        </p:cNvPicPr>
                        <p:nvPr/>
                      </p:nvPicPr>
                      <p:blipFill rotWithShape="1">
                        <a:blip r:embed="rId7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rcRect/>
                        <a:stretch/>
                      </p:blipFill>
                      <p:spPr>
                        <a:xfrm>
                          <a:off x="6126319" y="8177273"/>
                          <a:ext cx="946800" cy="906299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</p:grpSp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1263E15A-4E43-D3DB-61F0-3DA4BFC66E1C}"/>
                      </a:ext>
                    </a:extLst>
                  </p:cNvPr>
                  <p:cNvSpPr txBox="1"/>
                  <p:nvPr/>
                </p:nvSpPr>
                <p:spPr>
                  <a:xfrm>
                    <a:off x="2666586" y="3422997"/>
                    <a:ext cx="120869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FR" dirty="0">
                        <a:latin typeface="Avenir Next" panose="020B0503020202020204" pitchFamily="34" charset="0"/>
                      </a:rPr>
                      <a:t>CLD/ILD’</a:t>
                    </a:r>
                  </a:p>
                </p:txBody>
              </p:sp>
            </p:grp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C687E71-CB30-9889-5548-D1E46B71FB15}"/>
                    </a:ext>
                  </a:extLst>
                </p:cNvPr>
                <p:cNvSpPr txBox="1"/>
                <p:nvPr/>
              </p:nvSpPr>
              <p:spPr>
                <a:xfrm>
                  <a:off x="7082760" y="3422997"/>
                  <a:ext cx="92769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FR" dirty="0">
                      <a:latin typeface="Avenir Next" panose="020B0503020202020204" pitchFamily="34" charset="0"/>
                    </a:rPr>
                    <a:t>IDEA’</a:t>
                  </a: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83B6AF0-7A46-B96E-A59C-48762651930C}"/>
                  </a:ext>
                </a:extLst>
              </p:cNvPr>
              <p:cNvSpPr txBox="1"/>
              <p:nvPr/>
            </p:nvSpPr>
            <p:spPr>
              <a:xfrm>
                <a:off x="9915516" y="3422997"/>
                <a:ext cx="14061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>
                    <a:latin typeface="Avenir Next" panose="020B0503020202020204" pitchFamily="34" charset="0"/>
                  </a:rPr>
                  <a:t>ALLEGRO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9A8F8F4-5C71-7889-9F15-D63A0260A431}"/>
                </a:ext>
              </a:extLst>
            </p:cNvPr>
            <p:cNvGrpSpPr/>
            <p:nvPr/>
          </p:nvGrpSpPr>
          <p:grpSpPr>
            <a:xfrm>
              <a:off x="3108665" y="3375573"/>
              <a:ext cx="2847002" cy="2942808"/>
              <a:chOff x="4606370" y="3229069"/>
              <a:chExt cx="2847002" cy="2942808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B5219776-35ED-6376-B2FF-D839C7453A3D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06927" y="3229069"/>
                <a:ext cx="2846445" cy="2942808"/>
              </a:xfrm>
              <a:prstGeom prst="rect">
                <a:avLst/>
              </a:prstGeom>
            </p:spPr>
          </p:pic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CEF1293-5E78-E2E0-4B26-B7E2E77B84D8}"/>
                  </a:ext>
                </a:extLst>
              </p:cNvPr>
              <p:cNvSpPr/>
              <p:nvPr/>
            </p:nvSpPr>
            <p:spPr>
              <a:xfrm>
                <a:off x="4606370" y="5116016"/>
                <a:ext cx="1188000" cy="906590"/>
              </a:xfrm>
              <a:prstGeom prst="rect">
                <a:avLst/>
              </a:prstGeom>
              <a:solidFill>
                <a:srgbClr val="FFF67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FR" sz="1600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TPC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9220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A887FE-7A9D-21D9-D8CA-A57C7EF3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C6D9CF-0DE2-04DC-0AA4-D09381276CA3}"/>
              </a:ext>
            </a:extLst>
          </p:cNvPr>
          <p:cNvSpPr/>
          <p:nvPr/>
        </p:nvSpPr>
        <p:spPr>
          <a:xfrm>
            <a:off x="434669" y="379538"/>
            <a:ext cx="11322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Liquid Detectors R&amp;D and new concepts 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A9A7ED-F0F8-AE22-EA1D-0FB090C43645}"/>
              </a:ext>
            </a:extLst>
          </p:cNvPr>
          <p:cNvGrpSpPr/>
          <p:nvPr/>
        </p:nvGrpSpPr>
        <p:grpSpPr>
          <a:xfrm>
            <a:off x="8732673" y="4978629"/>
            <a:ext cx="2243522" cy="822390"/>
            <a:chOff x="9664864" y="4363073"/>
            <a:chExt cx="2243522" cy="82239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39F9CEA-00CB-8ABB-3C5E-B60EFE2D3A94}"/>
                </a:ext>
              </a:extLst>
            </p:cNvPr>
            <p:cNvSpPr txBox="1"/>
            <p:nvPr/>
          </p:nvSpPr>
          <p:spPr>
            <a:xfrm rot="1301856">
              <a:off x="9884830" y="4363073"/>
              <a:ext cx="202355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DUNE phase-2 FD3 - FD4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FA085D-40E5-0D12-E544-0D6A682FA82A}"/>
                </a:ext>
              </a:extLst>
            </p:cNvPr>
            <p:cNvSpPr/>
            <p:nvPr/>
          </p:nvSpPr>
          <p:spPr>
            <a:xfrm>
              <a:off x="9664864" y="4884521"/>
              <a:ext cx="879676" cy="300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71358F1-4DCE-BFBB-69F3-05C769266147}"/>
              </a:ext>
            </a:extLst>
          </p:cNvPr>
          <p:cNvSpPr/>
          <p:nvPr/>
        </p:nvSpPr>
        <p:spPr>
          <a:xfrm>
            <a:off x="5882712" y="962886"/>
            <a:ext cx="187692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New concepts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FEBD21-A4A9-47B3-57EF-E1DFBFAC6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249" y="1314635"/>
            <a:ext cx="1373316" cy="14372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2F32F9-248F-E235-C8F5-53C17DE914FF}"/>
              </a:ext>
            </a:extLst>
          </p:cNvPr>
          <p:cNvSpPr txBox="1"/>
          <p:nvPr/>
        </p:nvSpPr>
        <p:spPr>
          <a:xfrm>
            <a:off x="4525175" y="1392145"/>
            <a:ext cx="479390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DUNE Phase2 new concept Theia </a:t>
            </a:r>
          </a:p>
          <a:p>
            <a:r>
              <a:rPr lang="en-US" dirty="0">
                <a:latin typeface="Avenir Next" panose="020B0503020202020204" pitchFamily="34" charset="0"/>
              </a:rPr>
              <a:t>25kt Water Based Liquid Scintillator </a:t>
            </a:r>
          </a:p>
          <a:p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</a:rPr>
              <a:t>both Cerenkov and scintillation</a:t>
            </a:r>
          </a:p>
          <a:p>
            <a:r>
              <a:rPr lang="en-GB" sz="1800" dirty="0">
                <a:solidFill>
                  <a:srgbClr val="C00000"/>
                </a:solidFill>
                <a:latin typeface="Avenir Next" panose="020B0503020202020204" pitchFamily="34" charset="0"/>
              </a:rPr>
              <a:t>luminophore/quantum dots </a:t>
            </a:r>
            <a:endParaRPr lang="en-US" dirty="0">
              <a:solidFill>
                <a:srgbClr val="C00000"/>
              </a:solidFill>
              <a:latin typeface="Avenir Next" panose="020B0503020202020204" pitchFamily="34" charset="0"/>
            </a:endParaRPr>
          </a:p>
          <a:p>
            <a:r>
              <a:rPr lang="en-US" dirty="0" err="1">
                <a:latin typeface="Avenir Next" panose="020B0503020202020204" pitchFamily="34" charset="0"/>
              </a:rPr>
              <a:t>dychroic</a:t>
            </a:r>
            <a:r>
              <a:rPr lang="en-US" dirty="0">
                <a:latin typeface="Avenir Next" panose="020B0503020202020204" pitchFamily="34" charset="0"/>
              </a:rPr>
              <a:t> filters of WL / waveform sampling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FA1092-1A1D-0DFB-C1B1-B4A818F371C5}"/>
              </a:ext>
            </a:extLst>
          </p:cNvPr>
          <p:cNvGrpSpPr/>
          <p:nvPr/>
        </p:nvGrpSpPr>
        <p:grpSpPr>
          <a:xfrm>
            <a:off x="9144581" y="2962821"/>
            <a:ext cx="2020753" cy="1640280"/>
            <a:chOff x="7514283" y="3391382"/>
            <a:chExt cx="4618299" cy="328955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FFB5BE-BB37-369D-DF3E-E024D6609A6E}"/>
                </a:ext>
              </a:extLst>
            </p:cNvPr>
            <p:cNvGrpSpPr/>
            <p:nvPr/>
          </p:nvGrpSpPr>
          <p:grpSpPr>
            <a:xfrm>
              <a:off x="7514283" y="3391382"/>
              <a:ext cx="4618299" cy="3288343"/>
              <a:chOff x="1828800" y="596900"/>
              <a:chExt cx="7772399" cy="515846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D05E5626-8F0E-6D69-2273-97129D116EB5}"/>
                  </a:ext>
                </a:extLst>
              </p:cNvPr>
              <p:cNvGrpSpPr/>
              <p:nvPr/>
            </p:nvGrpSpPr>
            <p:grpSpPr>
              <a:xfrm>
                <a:off x="1877375" y="596900"/>
                <a:ext cx="7723824" cy="5158468"/>
                <a:chOff x="1877375" y="596900"/>
                <a:chExt cx="7723824" cy="5158468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DC3B8AEC-D5F8-FF2F-D42C-BD77771D0B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877375" y="596902"/>
                  <a:ext cx="7723824" cy="5158466"/>
                </a:xfrm>
                <a:prstGeom prst="rect">
                  <a:avLst/>
                </a:prstGeom>
              </p:spPr>
            </p:pic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2399255-B4FB-6D45-2337-D2E4711A5394}"/>
                    </a:ext>
                  </a:extLst>
                </p:cNvPr>
                <p:cNvSpPr/>
                <p:nvPr/>
              </p:nvSpPr>
              <p:spPr>
                <a:xfrm>
                  <a:off x="8490030" y="596900"/>
                  <a:ext cx="1099595" cy="7110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02F41A9-A1EC-BE06-0165-C9228F5F9979}"/>
                  </a:ext>
                </a:extLst>
              </p:cNvPr>
              <p:cNvSpPr/>
              <p:nvPr/>
            </p:nvSpPr>
            <p:spPr>
              <a:xfrm>
                <a:off x="1828800" y="5044328"/>
                <a:ext cx="1099595" cy="7110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0BD5AE-5808-6F1A-1FBE-6E25AC8E9535}"/>
                </a:ext>
              </a:extLst>
            </p:cNvPr>
            <p:cNvSpPr/>
            <p:nvPr/>
          </p:nvSpPr>
          <p:spPr>
            <a:xfrm>
              <a:off x="9935321" y="6562846"/>
              <a:ext cx="653371" cy="118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5DE6081-B00D-5184-6DAC-C8AA0C174F9F}"/>
              </a:ext>
            </a:extLst>
          </p:cNvPr>
          <p:cNvSpPr txBox="1"/>
          <p:nvPr/>
        </p:nvSpPr>
        <p:spPr>
          <a:xfrm>
            <a:off x="4526703" y="3099279"/>
            <a:ext cx="4571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venir Next" panose="020B0503020202020204" pitchFamily="34" charset="0"/>
              </a:rPr>
              <a:t>LiquidO</a:t>
            </a:r>
            <a:r>
              <a:rPr lang="en-US" sz="2000" dirty="0">
                <a:latin typeface="Avenir Next" panose="020B0503020202020204" pitchFamily="34" charset="0"/>
              </a:rPr>
              <a:t> </a:t>
            </a:r>
          </a:p>
          <a:p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</a:rPr>
              <a:t>opaque scintillator two contain signal in close fibers collection  z-coordinate through both end time measurement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EADE56C-B0BA-DD92-B3DD-AAD1B0BD2C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164" y="3762373"/>
            <a:ext cx="2112613" cy="18414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47EF037-9A2D-4CF1-42FE-1A42072539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095" y="2062628"/>
            <a:ext cx="2020753" cy="156151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5C13E1A-17BB-C319-BE83-96AF0F62FAC8}"/>
              </a:ext>
            </a:extLst>
          </p:cNvPr>
          <p:cNvSpPr txBox="1"/>
          <p:nvPr/>
        </p:nvSpPr>
        <p:spPr>
          <a:xfrm>
            <a:off x="1195820" y="962886"/>
            <a:ext cx="2507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000" dirty="0">
                <a:latin typeface="Avenir Next" panose="020B0503020202020204" pitchFamily="34" charset="0"/>
              </a:rPr>
              <a:t>Dual Phase TPC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4848048-3957-9483-CE6C-4FDC55DDEEA0}"/>
              </a:ext>
            </a:extLst>
          </p:cNvPr>
          <p:cNvSpPr txBox="1"/>
          <p:nvPr/>
        </p:nvSpPr>
        <p:spPr>
          <a:xfrm>
            <a:off x="637869" y="1362996"/>
            <a:ext cx="3623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Xe doping in </a:t>
            </a:r>
            <a:r>
              <a:rPr lang="en-GB" dirty="0" err="1">
                <a:solidFill>
                  <a:srgbClr val="C00000"/>
                </a:solidFill>
                <a:latin typeface="Avenir Next" panose="020B0503020202020204" pitchFamily="34" charset="0"/>
              </a:rPr>
              <a:t>LAr</a:t>
            </a: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to increase electro-luminescence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074892-A101-137A-F1C2-5968B2EB4D13}"/>
              </a:ext>
            </a:extLst>
          </p:cNvPr>
          <p:cNvSpPr txBox="1"/>
          <p:nvPr/>
        </p:nvSpPr>
        <p:spPr>
          <a:xfrm>
            <a:off x="577547" y="5619878"/>
            <a:ext cx="36287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Single readout of scintillation and ionization signals</a:t>
            </a:r>
          </a:p>
          <a:p>
            <a:pPr algn="ctr"/>
            <a:r>
              <a:rPr lang="en-GB" dirty="0">
                <a:solidFill>
                  <a:srgbClr val="C00000"/>
                </a:solidFill>
                <a:latin typeface="Avenir Next" panose="020B0503020202020204" pitchFamily="34" charset="0"/>
              </a:rPr>
              <a:t>GEMs + photocathodes + </a:t>
            </a:r>
            <a:r>
              <a:rPr lang="en-GB" dirty="0" err="1">
                <a:solidFill>
                  <a:srgbClr val="C00000"/>
                </a:solidFill>
                <a:latin typeface="Avenir Next" panose="020B0503020202020204" pitchFamily="34" charset="0"/>
              </a:rPr>
              <a:t>SiPM</a:t>
            </a:r>
            <a:endParaRPr lang="en-GB" dirty="0">
              <a:solidFill>
                <a:srgbClr val="C00000"/>
              </a:solidFill>
              <a:latin typeface="Avenir Next" panose="020B0503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091389-31B9-6E8B-23BD-E7DE8C88F806}"/>
              </a:ext>
            </a:extLst>
          </p:cNvPr>
          <p:cNvSpPr txBox="1"/>
          <p:nvPr/>
        </p:nvSpPr>
        <p:spPr>
          <a:xfrm>
            <a:off x="4525175" y="4721273"/>
            <a:ext cx="736202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Avenir Next" panose="020B0503020202020204" pitchFamily="34" charset="0"/>
              </a:rPr>
              <a:t>Several common system aspects to </a:t>
            </a:r>
            <a:r>
              <a:rPr lang="en-GB" sz="2000" dirty="0">
                <a:solidFill>
                  <a:srgbClr val="C00000"/>
                </a:solidFill>
                <a:latin typeface="Avenir Next" panose="020B0503020202020204" pitchFamily="34" charset="0"/>
              </a:rPr>
              <a:t>scale detectors by O(10)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improve purity of liquid by O(10) to reduce signal absorption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improve radiopurity by O(10-1000) - all materials</a:t>
            </a:r>
          </a:p>
          <a:p>
            <a:r>
              <a:rPr lang="en-GB" sz="2000" dirty="0">
                <a:latin typeface="Avenir Next" panose="020B0503020202020204" pitchFamily="34" charset="0"/>
              </a:rPr>
              <a:t>Several synergies with collider R&amp;D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light devices materials, readout  (MPGDs, photo-detectors…)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Avenir Next" panose="020B0503020202020204" pitchFamily="34" charset="0"/>
              </a:rPr>
              <a:t>cold electronics</a:t>
            </a:r>
          </a:p>
        </p:txBody>
      </p:sp>
    </p:spTree>
    <p:extLst>
      <p:ext uri="{BB962C8B-B14F-4D97-AF65-F5344CB8AC3E}">
        <p14:creationId xmlns:p14="http://schemas.microsoft.com/office/powerpoint/2010/main" val="14898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AF16EE-B8D0-104E-A114-2EC58D2D8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FCA0AAC-EFB2-5F1D-F200-6AF2C09A61A6}"/>
              </a:ext>
            </a:extLst>
          </p:cNvPr>
          <p:cNvSpPr/>
          <p:nvPr/>
        </p:nvSpPr>
        <p:spPr>
          <a:xfrm>
            <a:off x="5494103" y="435595"/>
            <a:ext cx="43420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venir Next" panose="020B0503020202020204" pitchFamily="34" charset="0"/>
                <a:sym typeface="Wingdings"/>
              </a:rPr>
              <a:t>Phonon detection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46E0D5-4DC4-9D04-D9F7-4902DB479727}"/>
              </a:ext>
            </a:extLst>
          </p:cNvPr>
          <p:cNvSpPr/>
          <p:nvPr/>
        </p:nvSpPr>
        <p:spPr>
          <a:xfrm>
            <a:off x="4073689" y="1336000"/>
            <a:ext cx="465516" cy="3588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436584-FBD6-605A-2900-1C1265DE4ADE}"/>
              </a:ext>
            </a:extLst>
          </p:cNvPr>
          <p:cNvSpPr/>
          <p:nvPr/>
        </p:nvSpPr>
        <p:spPr>
          <a:xfrm>
            <a:off x="4265592" y="1117841"/>
            <a:ext cx="78134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000" indent="-2700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Transition Edge Sensors loss of superconductivity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D71554D-B804-D516-435B-CB6FDBD85751}"/>
              </a:ext>
            </a:extLst>
          </p:cNvPr>
          <p:cNvGrpSpPr/>
          <p:nvPr/>
        </p:nvGrpSpPr>
        <p:grpSpPr>
          <a:xfrm>
            <a:off x="21317" y="702275"/>
            <a:ext cx="4616838" cy="6151281"/>
            <a:chOff x="-18438" y="637267"/>
            <a:chExt cx="4616838" cy="615128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4DEAB53-BBFF-4F1C-BAC5-17CD9DF825E7}"/>
                </a:ext>
              </a:extLst>
            </p:cNvPr>
            <p:cNvGrpSpPr/>
            <p:nvPr/>
          </p:nvGrpSpPr>
          <p:grpSpPr>
            <a:xfrm>
              <a:off x="-18438" y="637267"/>
              <a:ext cx="4556459" cy="3775523"/>
              <a:chOff x="-102776" y="1062276"/>
              <a:chExt cx="4556459" cy="377552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A4071EC-1A5B-DE11-5D5E-D6595D823D1D}"/>
                  </a:ext>
                </a:extLst>
              </p:cNvPr>
              <p:cNvGrpSpPr/>
              <p:nvPr/>
            </p:nvGrpSpPr>
            <p:grpSpPr>
              <a:xfrm>
                <a:off x="436220" y="1062276"/>
                <a:ext cx="3742244" cy="1605907"/>
                <a:chOff x="285747" y="1062276"/>
                <a:chExt cx="3742244" cy="1605907"/>
              </a:xfrm>
            </p:grpSpPr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083C8F73-A17A-6F84-4033-6071C6112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85747" y="1062276"/>
                  <a:ext cx="3681842" cy="1605907"/>
                </a:xfrm>
                <a:prstGeom prst="rect">
                  <a:avLst/>
                </a:prstGeom>
              </p:spPr>
            </p:pic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A1A0A068-B300-FC05-EAF1-269559B65D3C}"/>
                    </a:ext>
                  </a:extLst>
                </p:cNvPr>
                <p:cNvSpPr/>
                <p:nvPr/>
              </p:nvSpPr>
              <p:spPr>
                <a:xfrm>
                  <a:off x="3562475" y="1322497"/>
                  <a:ext cx="465516" cy="3588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77E04B8-FFC6-EDC2-8913-489998F48352}"/>
                  </a:ext>
                </a:extLst>
              </p:cNvPr>
              <p:cNvGrpSpPr/>
              <p:nvPr/>
            </p:nvGrpSpPr>
            <p:grpSpPr>
              <a:xfrm>
                <a:off x="-102776" y="2805137"/>
                <a:ext cx="2514358" cy="2032662"/>
                <a:chOff x="5835037" y="2735692"/>
                <a:chExt cx="2514358" cy="2032662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918CFA53-166A-FDA0-CDCB-068378F024DB}"/>
                    </a:ext>
                  </a:extLst>
                </p:cNvPr>
                <p:cNvGrpSpPr/>
                <p:nvPr/>
              </p:nvGrpSpPr>
              <p:grpSpPr>
                <a:xfrm>
                  <a:off x="5942693" y="2735692"/>
                  <a:ext cx="2406702" cy="2032662"/>
                  <a:chOff x="4287513" y="2759442"/>
                  <a:chExt cx="2406702" cy="2032662"/>
                </a:xfrm>
              </p:grpSpPr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6D5ED56E-B22E-9D52-3F65-226757D3E2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20483" y="2759442"/>
                    <a:ext cx="2273732" cy="2032662"/>
                  </a:xfrm>
                  <a:prstGeom prst="rect">
                    <a:avLst/>
                  </a:prstGeom>
                </p:spPr>
              </p:pic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1826FF38-94DA-8F79-1CCE-2DDE26CD932A}"/>
                      </a:ext>
                    </a:extLst>
                  </p:cNvPr>
                  <p:cNvSpPr txBox="1"/>
                  <p:nvPr/>
                </p:nvSpPr>
                <p:spPr>
                  <a:xfrm>
                    <a:off x="4287513" y="2887715"/>
                    <a:ext cx="1047177" cy="95410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 algn="r"/>
                    <a:r>
                      <a: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CaWO</a:t>
                    </a:r>
                    <a:r>
                      <a:rPr lang="en-US" sz="1400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4</a:t>
                    </a:r>
                  </a:p>
                  <a:p>
                    <a:pPr algn="r"/>
                    <a:r>
                      <a: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or</a:t>
                    </a:r>
                    <a:r>
                      <a:rPr lang="en-US" sz="1400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 </a:t>
                    </a:r>
                    <a:r>
                      <a: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Al</a:t>
                    </a:r>
                    <a:r>
                      <a:rPr lang="en-US" sz="1400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2</a:t>
                    </a:r>
                    <a:r>
                      <a: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O</a:t>
                    </a:r>
                    <a:r>
                      <a:rPr lang="en-US" sz="1400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3</a:t>
                    </a:r>
                  </a:p>
                  <a:p>
                    <a:pPr algn="r"/>
                    <a:r>
                      <a: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or Ge</a:t>
                    </a:r>
                  </a:p>
                  <a:p>
                    <a:pPr algn="r"/>
                    <a:r>
                      <a: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  <a:sym typeface="Wingdings"/>
                      </a:rPr>
                      <a:t>or Si…</a:t>
                    </a:r>
                    <a:endParaRPr lang="en-FR" sz="1400" dirty="0"/>
                  </a:p>
                </p:txBody>
              </p:sp>
            </p:grp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58E8BC4-794F-B30B-D75B-CBA750E22AAE}"/>
                    </a:ext>
                  </a:extLst>
                </p:cNvPr>
                <p:cNvSpPr txBox="1"/>
                <p:nvPr/>
              </p:nvSpPr>
              <p:spPr>
                <a:xfrm>
                  <a:off x="5835037" y="3967334"/>
                  <a:ext cx="1148461" cy="7386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TES</a:t>
                  </a:r>
                </a:p>
                <a:p>
                  <a:pPr algn="r"/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W thin film</a:t>
                  </a:r>
                </a:p>
                <a:p>
                  <a:pPr algn="r"/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T</a:t>
                  </a:r>
                  <a:r>
                    <a:rPr lang="en-US" sz="1400" baseline="-25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C</a:t>
                  </a:r>
                  <a:r>
                    <a:rPr 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 20 </a:t>
                  </a:r>
                  <a:r>
                    <a:rPr lang="en-US" sz="14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Next" panose="020B0503020202020204" pitchFamily="34" charset="0"/>
                      <a:cs typeface="Arial" panose="020B0604020202020204" pitchFamily="34" charset="0"/>
                      <a:sym typeface="Wingdings"/>
                    </a:rPr>
                    <a:t>mk</a:t>
                  </a:r>
                  <a:endPara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6B23C23-654D-5E01-7665-7BAA610B6C44}"/>
                  </a:ext>
                </a:extLst>
              </p:cNvPr>
              <p:cNvSpPr txBox="1"/>
              <p:nvPr/>
            </p:nvSpPr>
            <p:spPr>
              <a:xfrm>
                <a:off x="2286229" y="2854134"/>
                <a:ext cx="2167454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Squid </a:t>
                </a:r>
              </a:p>
              <a:p>
                <a:pPr algn="ctr"/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multiplexed</a:t>
                </a:r>
                <a:r>
                  <a: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 readout</a:t>
                </a:r>
                <a:endParaRPr lang="en-FR" sz="1200" dirty="0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0F29B883-81CA-FC4E-CE95-8BCD880C42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48993" y="3278795"/>
                <a:ext cx="1582505" cy="1558301"/>
              </a:xfrm>
              <a:prstGeom prst="rect">
                <a:avLst/>
              </a:prstGeom>
            </p:spPr>
          </p:pic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F3552C8-CB9F-1243-D3B1-7ADB0762C1F3}"/>
                </a:ext>
              </a:extLst>
            </p:cNvPr>
            <p:cNvGrpSpPr/>
            <p:nvPr/>
          </p:nvGrpSpPr>
          <p:grpSpPr>
            <a:xfrm>
              <a:off x="189174" y="4722269"/>
              <a:ext cx="4409226" cy="2066279"/>
              <a:chOff x="202944" y="4674971"/>
              <a:chExt cx="4409226" cy="2066279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6DCEC62-932D-C087-A4CC-87DB84A3FF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2944" y="4692836"/>
                <a:ext cx="2151951" cy="2044028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DD74C6AE-3160-F698-1E36-DEF5B838BA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60219" y="4674971"/>
                <a:ext cx="2151951" cy="2066279"/>
              </a:xfrm>
              <a:prstGeom prst="rect">
                <a:avLst/>
              </a:prstGeom>
            </p:spPr>
          </p:pic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629CECF-D2F7-DDF3-8080-456880568AD4}"/>
                </a:ext>
              </a:extLst>
            </p:cNvPr>
            <p:cNvSpPr txBox="1"/>
            <p:nvPr/>
          </p:nvSpPr>
          <p:spPr>
            <a:xfrm>
              <a:off x="370086" y="4459079"/>
              <a:ext cx="40746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Super CDMS DMS 1.39(0.61) kg </a:t>
              </a:r>
              <a:r>
                <a:rPr lang="en-US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kgr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2A198A9B-B7C7-0FE0-00B5-891C6A35B111}"/>
              </a:ext>
            </a:extLst>
          </p:cNvPr>
          <p:cNvSpPr txBox="1"/>
          <p:nvPr/>
        </p:nvSpPr>
        <p:spPr>
          <a:xfrm rot="16200000">
            <a:off x="1861268" y="5969256"/>
            <a:ext cx="7766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3.3 cm</a:t>
            </a:r>
            <a:endParaRPr lang="en-FR" sz="12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CB5EEC-458B-2B52-B12F-2C37D24FBE7F}"/>
              </a:ext>
            </a:extLst>
          </p:cNvPr>
          <p:cNvSpPr txBox="1"/>
          <p:nvPr/>
        </p:nvSpPr>
        <p:spPr>
          <a:xfrm>
            <a:off x="996254" y="5650181"/>
            <a:ext cx="7766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rPr>
              <a:t> 10 cm</a:t>
            </a:r>
            <a:endParaRPr lang="en-FR" sz="1200" dirty="0">
              <a:solidFill>
                <a:schemeClr val="bg1"/>
              </a:solidFill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84F4E2D-6865-38C1-A87A-6593A38109C5}"/>
              </a:ext>
            </a:extLst>
          </p:cNvPr>
          <p:cNvGrpSpPr/>
          <p:nvPr/>
        </p:nvGrpSpPr>
        <p:grpSpPr>
          <a:xfrm>
            <a:off x="4573098" y="1526076"/>
            <a:ext cx="7348829" cy="4700982"/>
            <a:chOff x="4573098" y="1526076"/>
            <a:chExt cx="7348829" cy="4700982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2CF8E8E-C6CE-1E61-6EE6-F49CECFC8BE7}"/>
                </a:ext>
              </a:extLst>
            </p:cNvPr>
            <p:cNvGrpSpPr/>
            <p:nvPr/>
          </p:nvGrpSpPr>
          <p:grpSpPr>
            <a:xfrm>
              <a:off x="8303276" y="2971839"/>
              <a:ext cx="3436123" cy="1398708"/>
              <a:chOff x="8303276" y="2971839"/>
              <a:chExt cx="3436123" cy="1398708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1ED32E96-F196-87B1-1912-49AB347B6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59693" y="2981051"/>
                <a:ext cx="1779706" cy="1380284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D8C5318-6845-5341-A4AD-990D5C491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303276" y="2971839"/>
                <a:ext cx="1545886" cy="1398708"/>
              </a:xfrm>
              <a:prstGeom prst="rect">
                <a:avLst/>
              </a:prstGeom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8D89084-326D-F2CA-6808-D9C7178DA7D2}"/>
                </a:ext>
              </a:extLst>
            </p:cNvPr>
            <p:cNvGrpSpPr/>
            <p:nvPr/>
          </p:nvGrpSpPr>
          <p:grpSpPr>
            <a:xfrm>
              <a:off x="4898470" y="2696970"/>
              <a:ext cx="3285677" cy="1807130"/>
              <a:chOff x="4632252" y="2604370"/>
              <a:chExt cx="3285677" cy="1807130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320D1232-5218-7C14-36BF-401CA81AAD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27179" y="2901581"/>
                <a:ext cx="1678328" cy="1509919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FF27FECB-23E0-19F8-ABF9-FD1DF1BD7D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32252" y="2904757"/>
                <a:ext cx="1582505" cy="1481297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962EABE-E83F-7C7D-F69D-DA27C3B6492D}"/>
                  </a:ext>
                </a:extLst>
              </p:cNvPr>
              <p:cNvSpPr txBox="1"/>
              <p:nvPr/>
            </p:nvSpPr>
            <p:spPr>
              <a:xfrm>
                <a:off x="4754479" y="2604370"/>
                <a:ext cx="291748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Avenir Next" panose="020B0503020202020204" pitchFamily="34" charset="0"/>
                    <a:cs typeface="Arial" panose="020B0604020202020204" pitchFamily="34" charset="0"/>
                    <a:sym typeface="Wingdings"/>
                  </a:rPr>
                  <a:t>Single KID 2 cm CRESST 1-10gr </a:t>
                </a:r>
                <a:endParaRPr lang="en-FR" sz="1400" dirty="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D2B5B9A-82DD-6B99-9048-F4E756B8D57F}"/>
                  </a:ext>
                </a:extLst>
              </p:cNvPr>
              <p:cNvSpPr/>
              <p:nvPr/>
            </p:nvSpPr>
            <p:spPr>
              <a:xfrm>
                <a:off x="7131120" y="3741518"/>
                <a:ext cx="786809" cy="4500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229C322-8966-D14B-9D98-8496DDEE777A}"/>
                </a:ext>
              </a:extLst>
            </p:cNvPr>
            <p:cNvSpPr txBox="1"/>
            <p:nvPr/>
          </p:nvSpPr>
          <p:spPr>
            <a:xfrm>
              <a:off x="8198499" y="2637011"/>
              <a:ext cx="313155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Quantum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 Capacitance Detector </a:t>
              </a:r>
              <a:endParaRPr lang="en-FR" sz="160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4315366-771B-52BD-8435-73F8D25E6440}"/>
                </a:ext>
              </a:extLst>
            </p:cNvPr>
            <p:cNvSpPr txBox="1"/>
            <p:nvPr/>
          </p:nvSpPr>
          <p:spPr>
            <a:xfrm>
              <a:off x="4573098" y="1526076"/>
              <a:ext cx="7348829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70000" indent="-2700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Kinetic Inductance Detector transmission in a LC resonator</a:t>
              </a:r>
            </a:p>
            <a:p>
              <a:pPr marL="612000" lvl="1" indent="-2700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Quantum Capacitance Detector shift of resonator frequency with change of capacity in a tunnel junction</a:t>
              </a:r>
              <a:endParaRPr lang="en-US" sz="2000" baseline="30000" dirty="0">
                <a:latin typeface="Avenir Next" panose="020B0503020202020204" pitchFamily="34" charset="0"/>
                <a:cs typeface="Arial" panose="020B0604020202020204" pitchFamily="34" charset="0"/>
                <a:sym typeface="Wingding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91AB41F-4292-21B3-1A51-D4C4670E814F}"/>
                </a:ext>
              </a:extLst>
            </p:cNvPr>
            <p:cNvSpPr/>
            <p:nvPr/>
          </p:nvSpPr>
          <p:spPr>
            <a:xfrm>
              <a:off x="4932807" y="4995952"/>
              <a:ext cx="6989120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R&amp;D to reach sub-</a:t>
              </a:r>
              <a:r>
                <a:rPr lang="en-US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ev</a:t>
              </a: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 sensitivity, in extended scale systems</a:t>
              </a:r>
              <a:endParaRPr lang="en-US" dirty="0">
                <a:solidFill>
                  <a:schemeClr val="accent6">
                    <a:lumMod val="50000"/>
                  </a:schemeClr>
                </a:solidFill>
                <a:latin typeface="Avenir Next" panose="020B0503020202020204" pitchFamily="34" charset="0"/>
                <a:cs typeface="Arial" panose="020B0604020202020204" pitchFamily="34" charset="0"/>
                <a:sym typeface="Wingdings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C00000"/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superconducting film material (Al, W, </a:t>
              </a:r>
              <a:r>
                <a:rPr lang="en-US" dirty="0" err="1">
                  <a:solidFill>
                    <a:srgbClr val="C00000"/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TiNx</a:t>
              </a:r>
              <a:r>
                <a:rPr lang="en-US" dirty="0">
                  <a:solidFill>
                    <a:srgbClr val="C00000"/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, Nb)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C00000"/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configuration of signal measurement structures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C00000"/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production process and readout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6511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A887FE-7A9D-21D9-D8CA-A57C7EF3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C6D9CF-0DE2-04DC-0AA4-D09381276CA3}"/>
              </a:ext>
            </a:extLst>
          </p:cNvPr>
          <p:cNvSpPr/>
          <p:nvPr/>
        </p:nvSpPr>
        <p:spPr>
          <a:xfrm>
            <a:off x="434669" y="3167390"/>
            <a:ext cx="11322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Solid State Detectors for tracking and Time of Flight Particle ID</a:t>
            </a:r>
          </a:p>
        </p:txBody>
      </p:sp>
    </p:spTree>
    <p:extLst>
      <p:ext uri="{BB962C8B-B14F-4D97-AF65-F5344CB8AC3E}">
        <p14:creationId xmlns:p14="http://schemas.microsoft.com/office/powerpoint/2010/main" val="2516623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DA0E34-708F-1BF1-C2F4-AC286BDF4BF7}"/>
              </a:ext>
            </a:extLst>
          </p:cNvPr>
          <p:cNvSpPr/>
          <p:nvPr/>
        </p:nvSpPr>
        <p:spPr>
          <a:xfrm>
            <a:off x="434669" y="729244"/>
            <a:ext cx="11322662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Vertex Detector (track origin precision) </a:t>
            </a:r>
          </a:p>
          <a:p>
            <a:pPr algn="ctr">
              <a:spcAft>
                <a:spcPts val="3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most precise (highest channel density) and transparent (lowest X/X</a:t>
            </a:r>
            <a:r>
              <a:rPr lang="en-US" sz="20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0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5B1EAE-5103-4F65-9F5B-1324B8B3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49287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F2ACD1-077E-BFEB-1903-FF60699A0BFD}"/>
              </a:ext>
            </a:extLst>
          </p:cNvPr>
          <p:cNvSpPr txBox="1"/>
          <p:nvPr/>
        </p:nvSpPr>
        <p:spPr>
          <a:xfrm>
            <a:off x="-27107" y="6567051"/>
            <a:ext cx="50688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 current timeline for detector installation in experiment</a:t>
            </a:r>
            <a:endParaRPr lang="en-FR" sz="140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E7BD48B-33DD-14B5-1762-2FACBF99E6A4}"/>
              </a:ext>
            </a:extLst>
          </p:cNvPr>
          <p:cNvGrpSpPr/>
          <p:nvPr/>
        </p:nvGrpSpPr>
        <p:grpSpPr>
          <a:xfrm>
            <a:off x="434669" y="2003456"/>
            <a:ext cx="11322662" cy="3818467"/>
            <a:chOff x="434669" y="1964267"/>
            <a:chExt cx="11322662" cy="381846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25E1AD7-1B74-79A0-CD97-3F2F26D2C7DB}"/>
                </a:ext>
              </a:extLst>
            </p:cNvPr>
            <p:cNvGrpSpPr/>
            <p:nvPr/>
          </p:nvGrpSpPr>
          <p:grpSpPr>
            <a:xfrm>
              <a:off x="570693" y="1995045"/>
              <a:ext cx="4471069" cy="2810114"/>
              <a:chOff x="4637460" y="1260229"/>
              <a:chExt cx="3553133" cy="281011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14A039D-52DF-1823-3115-4F97ACDD0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37460" y="2159692"/>
                <a:ext cx="3553133" cy="1910651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5D9B06-C3CD-3939-D2D8-59BB0630C47E}"/>
                  </a:ext>
                </a:extLst>
              </p:cNvPr>
              <p:cNvSpPr txBox="1"/>
              <p:nvPr/>
            </p:nvSpPr>
            <p:spPr>
              <a:xfrm>
                <a:off x="4804305" y="1260229"/>
                <a:ext cx="3168287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C00000"/>
                    </a:solidFill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Monolithic CMOS sensors </a:t>
                </a:r>
              </a:p>
              <a:p>
                <a:pPr algn="ctr"/>
                <a:r>
                  <a:rPr lang="en-US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CMOS Imaging Sensor </a:t>
                </a:r>
              </a:p>
              <a:p>
                <a:pPr algn="ctr"/>
                <a:r>
                  <a:rPr lang="en-US" dirty="0">
                    <a:latin typeface="Avenir Next" panose="020B0503020202020204" pitchFamily="34" charset="0"/>
                    <a:ea typeface="Batang" panose="02030600000101010101" pitchFamily="18" charset="-127"/>
                    <a:cs typeface="Times New Roman" panose="02020603050405020304" pitchFamily="18" charset="0"/>
                  </a:rPr>
                  <a:t>commercial process*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EA9274-77EC-D4E4-AD3E-6ED20DB367C6}"/>
                </a:ext>
              </a:extLst>
            </p:cNvPr>
            <p:cNvSpPr txBox="1"/>
            <p:nvPr/>
          </p:nvSpPr>
          <p:spPr>
            <a:xfrm>
              <a:off x="5474677" y="1964267"/>
              <a:ext cx="5781214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FR" sz="2000" dirty="0">
                  <a:latin typeface="Avenir Next" panose="020B0503020202020204" pitchFamily="34" charset="0"/>
                </a:rPr>
                <a:t>State of the Art 1</a:t>
              </a:r>
              <a:r>
                <a:rPr lang="en-FR" sz="2000" baseline="30000" dirty="0">
                  <a:latin typeface="Avenir Next" panose="020B0503020202020204" pitchFamily="34" charset="0"/>
                </a:rPr>
                <a:t>st</a:t>
              </a:r>
              <a:r>
                <a:rPr lang="en-FR" sz="2000" dirty="0">
                  <a:latin typeface="Avenir Next" panose="020B0503020202020204" pitchFamily="34" charset="0"/>
                </a:rPr>
                <a:t> implementation</a:t>
              </a:r>
            </a:p>
            <a:p>
              <a:pPr algn="ctr"/>
              <a:r>
                <a:rPr lang="en-FR" dirty="0">
                  <a:latin typeface="Avenir Next" panose="020B0503020202020204" pitchFamily="34" charset="0"/>
                </a:rPr>
                <a:t>ALICE-LHC ITS3 planned for LS3 (2026-2028)* </a:t>
              </a:r>
            </a:p>
            <a:p>
              <a:pPr algn="ctr"/>
              <a:r>
                <a:rPr lang="en-US" dirty="0" err="1">
                  <a:latin typeface="Avenir Next" panose="020B0503020202020204" pitchFamily="34" charset="0"/>
                </a:rPr>
                <a:t>σ</a:t>
              </a:r>
              <a:r>
                <a:rPr lang="en-US" baseline="-25000" dirty="0" err="1">
                  <a:latin typeface="Avenir Next" panose="020B0503020202020204" pitchFamily="34" charset="0"/>
                </a:rPr>
                <a:t>hit</a:t>
              </a:r>
              <a:r>
                <a:rPr lang="en-US" dirty="0">
                  <a:latin typeface="Avenir Next" panose="020B0503020202020204" pitchFamily="34" charset="0"/>
                </a:rPr>
                <a:t> </a:t>
              </a:r>
              <a:r>
                <a:rPr lang="en-US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≃ </a:t>
              </a:r>
              <a:r>
                <a:rPr lang="en-US" dirty="0">
                  <a:latin typeface="Avenir Next" panose="020B0503020202020204" pitchFamily="34" charset="0"/>
                </a:rPr>
                <a:t>5 </a:t>
              </a:r>
              <a:r>
                <a:rPr lang="en-US" dirty="0" err="1">
                  <a:latin typeface="Avenir Next" panose="020B0503020202020204" pitchFamily="34" charset="0"/>
                </a:rPr>
                <a:t>μm</a:t>
              </a:r>
              <a:r>
                <a:rPr lang="en-US" dirty="0">
                  <a:latin typeface="Avenir Next" panose="020B0503020202020204" pitchFamily="34" charset="0"/>
                </a:rPr>
                <a:t>, X/X</a:t>
              </a:r>
              <a:r>
                <a:rPr lang="en-US" baseline="-25000" dirty="0">
                  <a:latin typeface="Avenir Next" panose="020B0503020202020204" pitchFamily="34" charset="0"/>
                </a:rPr>
                <a:t>0 </a:t>
              </a:r>
              <a:r>
                <a:rPr lang="en-US" dirty="0"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≃</a:t>
              </a: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 </a:t>
              </a:r>
              <a:r>
                <a:rPr lang="en-US" dirty="0">
                  <a:latin typeface="Avenir Next" panose="020B0503020202020204" pitchFamily="34" charset="0"/>
                </a:rPr>
                <a:t>0.1% /layer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7A392BE-C7B1-E431-4F56-9A89DAAC944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65919" y="3113161"/>
              <a:ext cx="6323491" cy="1692000"/>
              <a:chOff x="5113720" y="4071125"/>
              <a:chExt cx="6821294" cy="183062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195CF7E-E57B-A1FA-6AF4-9312E3D180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456195" y="4071125"/>
                <a:ext cx="2478819" cy="183062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09146E4-5655-2E29-54E1-C0EC8D411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13720" y="4071126"/>
                <a:ext cx="1969436" cy="183062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06D8DB3-3F03-52D7-20B7-5EAEEC87DE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7467101" y="3747027"/>
                <a:ext cx="1830621" cy="247881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037BC26-A2BC-CD7E-595A-1B17583561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5008" y="4497460"/>
              <a:ext cx="0" cy="58399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0D9AE41-1D3B-1D23-8439-6FF9371AEB89}"/>
                </a:ext>
              </a:extLst>
            </p:cNvPr>
            <p:cNvSpPr txBox="1"/>
            <p:nvPr/>
          </p:nvSpPr>
          <p:spPr>
            <a:xfrm>
              <a:off x="434669" y="5105626"/>
              <a:ext cx="11322662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C00000"/>
                  </a:solidFill>
                  <a:latin typeface="Avenir Next" panose="020B0503020202020204" pitchFamily="34" charset="0"/>
                </a:rPr>
                <a:t>New foundry process in 65 nm node with stitching technique </a:t>
              </a:r>
            </a:p>
            <a:p>
              <a:pPr algn="ctr"/>
              <a:r>
                <a:rPr lang="en-FR" sz="1800" dirty="0">
                  <a:solidFill>
                    <a:srgbClr val="0070C0"/>
                  </a:solidFill>
                  <a:latin typeface="Avenir Next" panose="020B0503020202020204" pitchFamily="34" charset="0"/>
                </a:rPr>
                <a:t>≃ 20 μm pitch, ≃ 10 x 28 cm area, </a:t>
              </a:r>
              <a:r>
                <a:rPr lang="en-US" sz="1800" dirty="0">
                  <a:solidFill>
                    <a:srgbClr val="0070C0"/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≲</a:t>
              </a:r>
              <a:r>
                <a:rPr lang="en-FR" sz="1800" dirty="0">
                  <a:solidFill>
                    <a:srgbClr val="0070C0"/>
                  </a:solidFill>
                  <a:latin typeface="Avenir Next" panose="020B0503020202020204" pitchFamily="34" charset="0"/>
                </a:rPr>
                <a:t> 50 μm thickness </a:t>
              </a:r>
              <a:r>
                <a:rPr lang="en-FR" sz="1800" dirty="0">
                  <a:solidFill>
                    <a:srgbClr val="0070C0"/>
                  </a:solidFill>
                  <a:latin typeface="Avenir Next" panose="020B0503020202020204" pitchFamily="34" charset="0"/>
                  <a:sym typeface="Wingdings" pitchFamily="2" charset="2"/>
                </a:rPr>
                <a:t> </a:t>
              </a:r>
              <a:r>
                <a:rPr lang="en-FR" sz="1800" dirty="0">
                  <a:solidFill>
                    <a:srgbClr val="0070C0"/>
                  </a:solidFill>
                  <a:latin typeface="Avenir Next" panose="020B0503020202020204" pitchFamily="34" charset="0"/>
                </a:rPr>
                <a:t>bending), </a:t>
              </a:r>
              <a:r>
                <a:rPr lang="en-US" sz="1800" dirty="0">
                  <a:solidFill>
                    <a:srgbClr val="0070C0"/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≲ </a:t>
              </a:r>
              <a:r>
                <a:rPr lang="en-FR" sz="1800" dirty="0">
                  <a:solidFill>
                    <a:srgbClr val="0070C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  <a:sym typeface="Wingdings"/>
                </a:rPr>
                <a:t>4</a:t>
              </a:r>
              <a:r>
                <a:rPr lang="en-FR" sz="1800" dirty="0">
                  <a:solidFill>
                    <a:srgbClr val="0070C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0 mW /cm</a:t>
              </a:r>
              <a:r>
                <a:rPr lang="en-FR" sz="1800" baseline="30000" dirty="0">
                  <a:solidFill>
                    <a:srgbClr val="0070C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2 </a:t>
              </a:r>
              <a:r>
                <a:rPr lang="en-FR" sz="1800" dirty="0">
                  <a:solidFill>
                    <a:srgbClr val="0070C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power </a:t>
              </a:r>
              <a:r>
                <a:rPr lang="en-FR" sz="1800" dirty="0">
                  <a:solidFill>
                    <a:srgbClr val="0070C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  <a:sym typeface="Wingdings" pitchFamily="2" charset="2"/>
                </a:rPr>
                <a:t></a:t>
              </a:r>
              <a:r>
                <a:rPr lang="en-FR" sz="1800" dirty="0">
                  <a:solidFill>
                    <a:srgbClr val="0070C0"/>
                  </a:solidFill>
                  <a:latin typeface="Avenir Next" panose="020B0503020202020204" pitchFamily="34" charset="0"/>
                </a:rPr>
                <a:t> </a:t>
              </a:r>
              <a:r>
                <a:rPr lang="en-FR" sz="1800" dirty="0">
                  <a:solidFill>
                    <a:srgbClr val="0070C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gas </a:t>
              </a:r>
              <a:r>
                <a:rPr lang="en-FR" sz="1800" dirty="0">
                  <a:solidFill>
                    <a:srgbClr val="0070C0"/>
                  </a:solidFill>
                  <a:latin typeface="Avenir Next" panose="020B0503020202020204" pitchFamily="34" charset="0"/>
                </a:rPr>
                <a:t>flow cooling</a:t>
              </a: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A0C1114-E71C-AEFF-DC39-11A926D17D0E}"/>
              </a:ext>
            </a:extLst>
          </p:cNvPr>
          <p:cNvCxnSpPr>
            <a:cxnSpLocks/>
          </p:cNvCxnSpPr>
          <p:nvPr/>
        </p:nvCxnSpPr>
        <p:spPr>
          <a:xfrm>
            <a:off x="2540000" y="1609693"/>
            <a:ext cx="0" cy="4017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190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78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5B1EAE-5103-4F65-9F5B-1324B8B3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11" y="6492875"/>
            <a:ext cx="1335889" cy="365125"/>
          </a:xfrm>
        </p:spPr>
        <p:txBody>
          <a:bodyPr/>
          <a:lstStyle/>
          <a:p>
            <a:fld id="{9CA62D5A-175C-0146-8DFE-850ADA1B8FDC}" type="slidenum">
              <a:rPr lang="en-US" smtClean="0">
                <a:solidFill>
                  <a:schemeClr val="tx1"/>
                </a:solidFill>
              </a:rPr>
              <a:pPr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EF02D6-A218-84FC-3EF3-C1F09820F100}"/>
              </a:ext>
            </a:extLst>
          </p:cNvPr>
          <p:cNvGrpSpPr/>
          <p:nvPr/>
        </p:nvGrpSpPr>
        <p:grpSpPr>
          <a:xfrm>
            <a:off x="1300723" y="2154154"/>
            <a:ext cx="9355420" cy="1862857"/>
            <a:chOff x="1418405" y="2104261"/>
            <a:chExt cx="9355420" cy="186285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FFF08E6-58B2-2F47-61EE-BBEF5132D977}"/>
                </a:ext>
              </a:extLst>
            </p:cNvPr>
            <p:cNvSpPr txBox="1"/>
            <p:nvPr/>
          </p:nvSpPr>
          <p:spPr>
            <a:xfrm>
              <a:off x="1418405" y="2112360"/>
              <a:ext cx="5425751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venir Next" panose="020B0503020202020204" pitchFamily="34" charset="0"/>
                </a:rPr>
                <a:t>Next generation </a:t>
              </a:r>
            </a:p>
            <a:p>
              <a:pPr algn="ctr"/>
              <a:r>
                <a:rPr lang="en-US" sz="2000" dirty="0">
                  <a:latin typeface="Avenir Next" panose="020B0503020202020204" pitchFamily="34" charset="0"/>
                </a:rPr>
                <a:t>ALICE-3 planned for LS4 (2033-2034)*</a:t>
              </a:r>
            </a:p>
            <a:p>
              <a:pPr algn="ctr"/>
              <a:r>
                <a:rPr lang="en-US" sz="1800" dirty="0" err="1">
                  <a:solidFill>
                    <a:srgbClr val="0070C0"/>
                  </a:solidFill>
                  <a:latin typeface="Avenir Next" panose="020B0503020202020204" pitchFamily="34" charset="0"/>
                </a:rPr>
                <a:t>σ</a:t>
              </a:r>
              <a:r>
                <a:rPr lang="en-US" sz="1800" baseline="-25000" dirty="0" err="1">
                  <a:solidFill>
                    <a:srgbClr val="0070C0"/>
                  </a:solidFill>
                  <a:latin typeface="Avenir Next" panose="020B0503020202020204" pitchFamily="34" charset="0"/>
                </a:rPr>
                <a:t>hit</a:t>
              </a:r>
              <a:r>
                <a:rPr lang="en-US" sz="1800" dirty="0">
                  <a:solidFill>
                    <a:srgbClr val="0070C0"/>
                  </a:solidFill>
                  <a:latin typeface="Avenir Next" panose="020B0503020202020204" pitchFamily="34" charset="0"/>
                </a:rPr>
                <a:t> </a:t>
              </a:r>
              <a:r>
                <a:rPr lang="en-US" sz="1800" dirty="0">
                  <a:solidFill>
                    <a:srgbClr val="0070C0"/>
                  </a:solidFill>
                  <a:latin typeface="Avenir Next" panose="020B0503020202020204" pitchFamily="34" charset="0"/>
                  <a:cs typeface="Arial" panose="020B0604020202020204" pitchFamily="34" charset="0"/>
                  <a:sym typeface="Wingdings"/>
                </a:rPr>
                <a:t>≃ 2.</a:t>
              </a:r>
              <a:r>
                <a:rPr lang="en-US" sz="1800" dirty="0">
                  <a:solidFill>
                    <a:srgbClr val="0070C0"/>
                  </a:solidFill>
                  <a:latin typeface="Avenir Next" panose="020B0503020202020204" pitchFamily="34" charset="0"/>
                </a:rPr>
                <a:t>5 </a:t>
              </a:r>
              <a:r>
                <a:rPr lang="en-US" sz="1800" dirty="0" err="1">
                  <a:solidFill>
                    <a:srgbClr val="0070C0"/>
                  </a:solidFill>
                  <a:latin typeface="Avenir Next" panose="020B0503020202020204" pitchFamily="34" charset="0"/>
                </a:rPr>
                <a:t>μm</a:t>
              </a:r>
              <a:r>
                <a:rPr lang="en-FR" dirty="0">
                  <a:solidFill>
                    <a:srgbClr val="0070C0"/>
                  </a:solidFill>
                  <a:latin typeface="Avenir Next" panose="020B0503020202020204" pitchFamily="34" charset="0"/>
                </a:rPr>
                <a:t>, ≲ 0.1% X/X</a:t>
              </a:r>
              <a:r>
                <a:rPr lang="en-FR" baseline="-25000" dirty="0">
                  <a:solidFill>
                    <a:srgbClr val="0070C0"/>
                  </a:solidFill>
                  <a:latin typeface="Avenir Next" panose="020B0503020202020204" pitchFamily="34" charset="0"/>
                </a:rPr>
                <a:t>0</a:t>
              </a:r>
              <a:r>
                <a:rPr lang="en-FR" dirty="0">
                  <a:solidFill>
                    <a:srgbClr val="0070C0"/>
                  </a:solidFill>
                  <a:latin typeface="Avenir Next" panose="020B0503020202020204" pitchFamily="34" charset="0"/>
                </a:rPr>
                <a:t> /layer</a:t>
              </a:r>
            </a:p>
            <a:p>
              <a:pPr algn="ctr"/>
              <a:r>
                <a:rPr lang="en-FR" dirty="0">
                  <a:solidFill>
                    <a:srgbClr val="0070C0"/>
                  </a:solidFill>
                  <a:latin typeface="Avenir Next" panose="020B0503020202020204" pitchFamily="34" charset="0"/>
                </a:rPr>
                <a:t>niel 10</a:t>
              </a:r>
              <a:r>
                <a:rPr lang="en-FR" baseline="30000" dirty="0">
                  <a:solidFill>
                    <a:srgbClr val="0070C0"/>
                  </a:solidFill>
                  <a:latin typeface="Avenir Next" panose="020B0503020202020204" pitchFamily="34" charset="0"/>
                </a:rPr>
                <a:t>16 </a:t>
              </a:r>
              <a:r>
                <a:rPr lang="en-FR" dirty="0">
                  <a:solidFill>
                    <a:srgbClr val="0070C0"/>
                  </a:solidFill>
                  <a:latin typeface="Avenir Next" panose="020B0503020202020204" pitchFamily="34" charset="0"/>
                </a:rPr>
                <a:t>neq/cm</a:t>
              </a:r>
              <a:r>
                <a:rPr lang="en-FR" baseline="30000" dirty="0">
                  <a:solidFill>
                    <a:srgbClr val="0070C0"/>
                  </a:solidFill>
                  <a:latin typeface="Avenir Next" panose="020B0503020202020204" pitchFamily="34" charset="0"/>
                </a:rPr>
                <a:t>2</a:t>
              </a:r>
              <a:r>
                <a:rPr lang="en-FR" dirty="0">
                  <a:solidFill>
                    <a:srgbClr val="0070C0"/>
                  </a:solidFill>
                  <a:latin typeface="Avenir Next" panose="020B0503020202020204" pitchFamily="34" charset="0"/>
                </a:rPr>
                <a:t>, tid 300 M</a:t>
              </a:r>
              <a:r>
                <a:rPr lang="en-GB" dirty="0">
                  <a:solidFill>
                    <a:srgbClr val="0070C0"/>
                  </a:solidFill>
                  <a:latin typeface="Avenir Next" panose="020B0503020202020204" pitchFamily="34" charset="0"/>
                </a:rPr>
                <a:t>R</a:t>
              </a:r>
              <a:r>
                <a:rPr lang="en-FR" dirty="0">
                  <a:solidFill>
                    <a:srgbClr val="0070C0"/>
                  </a:solidFill>
                  <a:latin typeface="Avenir Next" panose="020B0503020202020204" pitchFamily="34" charset="0"/>
                </a:rPr>
                <a:t>ad**</a:t>
              </a:r>
            </a:p>
            <a:p>
              <a:pPr algn="ctr"/>
              <a:r>
                <a:rPr lang="en-GB" dirty="0">
                  <a:solidFill>
                    <a:srgbClr val="0070C0"/>
                  </a:solidFill>
                  <a:latin typeface="Avenir Next" panose="020B0503020202020204" pitchFamily="34" charset="0"/>
                </a:rPr>
                <a:t>h</a:t>
              </a:r>
              <a:r>
                <a:rPr lang="en-FR" dirty="0">
                  <a:solidFill>
                    <a:srgbClr val="0070C0"/>
                  </a:solidFill>
                  <a:latin typeface="Avenir Next" panose="020B0503020202020204" pitchFamily="34" charset="0"/>
                </a:rPr>
                <a:t>it rate 100 MHz/cm</a:t>
              </a:r>
              <a:r>
                <a:rPr lang="en-FR" baseline="30000" dirty="0">
                  <a:solidFill>
                    <a:srgbClr val="0070C0"/>
                  </a:solidFill>
                  <a:latin typeface="Avenir Next" panose="020B0503020202020204" pitchFamily="34" charset="0"/>
                </a:rPr>
                <a:t>2</a:t>
              </a:r>
            </a:p>
            <a:p>
              <a:pPr algn="ctr">
                <a:spcAft>
                  <a:spcPts val="1200"/>
                </a:spcAft>
              </a:pPr>
              <a:r>
                <a:rPr lang="en-US" sz="2000" dirty="0">
                  <a:latin typeface="Avenir Next" panose="020B0503020202020204" pitchFamily="34" charset="0"/>
                </a:rPr>
                <a:t>iris design </a:t>
              </a:r>
              <a:r>
                <a:rPr lang="en-FR" sz="2000" dirty="0">
                  <a:latin typeface="Avenir Next" panose="020B0503020202020204" pitchFamily="34" charset="0"/>
                </a:rPr>
                <a:t>for insertion of VD in Beam Pipe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88EDE5E-BEA3-2FE3-24AF-99552BDE1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7620" y="2104261"/>
              <a:ext cx="3916205" cy="18628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D6C5E12-D0E1-D911-32F3-CD742B9FBA10}"/>
              </a:ext>
            </a:extLst>
          </p:cNvPr>
          <p:cNvSpPr txBox="1"/>
          <p:nvPr/>
        </p:nvSpPr>
        <p:spPr>
          <a:xfrm>
            <a:off x="369735" y="4550084"/>
            <a:ext cx="1145253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venir Next" panose="020B0503020202020204" pitchFamily="34" charset="0"/>
              </a:rPr>
              <a:t>Next to next generation planned for FCC-</a:t>
            </a:r>
            <a:r>
              <a:rPr lang="en-US" sz="2000" dirty="0" err="1">
                <a:latin typeface="Avenir Next" panose="020B0503020202020204" pitchFamily="34" charset="0"/>
              </a:rPr>
              <a:t>ee</a:t>
            </a:r>
            <a:r>
              <a:rPr lang="en-US" sz="2000" dirty="0">
                <a:latin typeface="Avenir Next" panose="020B0503020202020204" pitchFamily="34" charset="0"/>
              </a:rPr>
              <a:t> (2041-2044)*</a:t>
            </a:r>
          </a:p>
          <a:p>
            <a:pPr algn="ctr"/>
            <a:r>
              <a:rPr lang="en-US" sz="1800" dirty="0">
                <a:latin typeface="Avenir Next" panose="020B0503020202020204" pitchFamily="34" charset="0"/>
              </a:rPr>
              <a:t>main performance constraints similar to ALICE-3 </a:t>
            </a:r>
          </a:p>
          <a:p>
            <a:pPr algn="ctr"/>
            <a:r>
              <a:rPr lang="en-US" sz="1800" dirty="0">
                <a:solidFill>
                  <a:srgbClr val="0070C0"/>
                </a:solidFill>
                <a:latin typeface="Avenir Next" panose="020B0503020202020204" pitchFamily="34" charset="0"/>
              </a:rPr>
              <a:t>but different Machine Detector Interface and beam backgrounds</a:t>
            </a:r>
          </a:p>
          <a:p>
            <a:pPr algn="ctr"/>
            <a:r>
              <a:rPr lang="en-US" dirty="0">
                <a:solidFill>
                  <a:srgbClr val="0070C0"/>
                </a:solidFill>
                <a:latin typeface="Avenir Next" panose="020B0503020202020204" pitchFamily="34" charset="0"/>
              </a:rPr>
              <a:t>efficiency, hermeticity and knowledge of acceptance crucial for systematic errors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</a:rPr>
              <a:t>opportunity for one leap in technologies with finer foundry nodes and 3D integration techniques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D7D69A-F493-AEFD-3401-8AEF20C8654D}"/>
              </a:ext>
            </a:extLst>
          </p:cNvPr>
          <p:cNvSpPr/>
          <p:nvPr/>
        </p:nvSpPr>
        <p:spPr>
          <a:xfrm>
            <a:off x="434669" y="571152"/>
            <a:ext cx="11322662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8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Vertex Detector next generations </a:t>
            </a:r>
          </a:p>
          <a:p>
            <a:pPr algn="ctr">
              <a:spcAft>
                <a:spcPts val="3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further improve resolution and X/X</a:t>
            </a:r>
            <a:r>
              <a:rPr lang="en-US" sz="20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0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, hit rate and radiation tolerance; implement 5D features</a:t>
            </a:r>
          </a:p>
          <a:p>
            <a:pPr algn="ctr">
              <a:spcAft>
                <a:spcPts val="300"/>
              </a:spcAft>
            </a:pP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</a:rPr>
              <a:t>challenge to implement readout features for high channel densities at low power consumption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46C051-EA8F-349A-A814-4F9D303D7B77}"/>
              </a:ext>
            </a:extLst>
          </p:cNvPr>
          <p:cNvSpPr txBox="1"/>
          <p:nvPr/>
        </p:nvSpPr>
        <p:spPr>
          <a:xfrm>
            <a:off x="-27107" y="6567051"/>
            <a:ext cx="50688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 current timeline for detector installation in experiment</a:t>
            </a:r>
            <a:endParaRPr lang="en-FR" sz="1400" dirty="0"/>
          </a:p>
        </p:txBody>
      </p:sp>
    </p:spTree>
    <p:extLst>
      <p:ext uri="{BB962C8B-B14F-4D97-AF65-F5344CB8AC3E}">
        <p14:creationId xmlns:p14="http://schemas.microsoft.com/office/powerpoint/2010/main" val="3999219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21889" y="44299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29C222-AB79-FEC6-87A4-15EE182A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3EB899-6823-5127-3C2D-53ED3CC62803}"/>
              </a:ext>
            </a:extLst>
          </p:cNvPr>
          <p:cNvSpPr txBox="1"/>
          <p:nvPr/>
        </p:nvSpPr>
        <p:spPr>
          <a:xfrm>
            <a:off x="123372" y="620741"/>
            <a:ext cx="119452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sz="2800" dirty="0">
                <a:latin typeface="Avenir Next" panose="020B0503020202020204" pitchFamily="34" charset="0"/>
              </a:rPr>
              <a:t>MCMOS application in Central Tracking (track momentum precision)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combine position resolution and low X/X</a:t>
            </a:r>
            <a:r>
              <a:rPr lang="en-US" sz="20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0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in large area layers </a:t>
            </a:r>
          </a:p>
          <a:p>
            <a:pPr algn="ctr"/>
            <a:r>
              <a:rPr lang="en-US" dirty="0">
                <a:solidFill>
                  <a:srgbClr val="0070C0"/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pixel granularity is not needed in longitudinal direction design must be adapted compared to VD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A4C63F-01C2-C066-A2F3-C4054DE2A805}"/>
              </a:ext>
            </a:extLst>
          </p:cNvPr>
          <p:cNvGrpSpPr/>
          <p:nvPr/>
        </p:nvGrpSpPr>
        <p:grpSpPr>
          <a:xfrm>
            <a:off x="857911" y="2302953"/>
            <a:ext cx="11210718" cy="2963408"/>
            <a:chOff x="1249799" y="1785017"/>
            <a:chExt cx="11210718" cy="296340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8A87260-71B3-EB30-F85B-42A250D18901}"/>
                </a:ext>
              </a:extLst>
            </p:cNvPr>
            <p:cNvGrpSpPr/>
            <p:nvPr/>
          </p:nvGrpSpPr>
          <p:grpSpPr>
            <a:xfrm>
              <a:off x="1249799" y="1803315"/>
              <a:ext cx="11210718" cy="2945110"/>
              <a:chOff x="4726644" y="1803315"/>
              <a:chExt cx="11210718" cy="294511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77742E1-8584-E22C-7B7B-C9B813812EF2}"/>
                  </a:ext>
                </a:extLst>
              </p:cNvPr>
              <p:cNvGrpSpPr/>
              <p:nvPr/>
            </p:nvGrpSpPr>
            <p:grpSpPr>
              <a:xfrm>
                <a:off x="4726644" y="1803315"/>
                <a:ext cx="11210718" cy="2945110"/>
                <a:chOff x="4911620" y="1867113"/>
                <a:chExt cx="11210718" cy="2945110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E90F2FF4-ACC1-DB54-C374-79D282A26433}"/>
                    </a:ext>
                  </a:extLst>
                </p:cNvPr>
                <p:cNvGrpSpPr/>
                <p:nvPr/>
              </p:nvGrpSpPr>
              <p:grpSpPr>
                <a:xfrm>
                  <a:off x="4911620" y="1867113"/>
                  <a:ext cx="11210718" cy="2945110"/>
                  <a:chOff x="4911620" y="1727271"/>
                  <a:chExt cx="11210718" cy="2945110"/>
                </a:xfrm>
              </p:grpSpPr>
              <p:grpSp>
                <p:nvGrpSpPr>
                  <p:cNvPr id="4" name="Group 3">
                    <a:extLst>
                      <a:ext uri="{FF2B5EF4-FFF2-40B4-BE49-F238E27FC236}">
                        <a16:creationId xmlns:a16="http://schemas.microsoft.com/office/drawing/2014/main" id="{2C9AE1A7-4543-1DB6-D5EA-299D181AB605}"/>
                      </a:ext>
                    </a:extLst>
                  </p:cNvPr>
                  <p:cNvGrpSpPr/>
                  <p:nvPr/>
                </p:nvGrpSpPr>
                <p:grpSpPr>
                  <a:xfrm>
                    <a:off x="4911620" y="1727271"/>
                    <a:ext cx="3787492" cy="2945110"/>
                    <a:chOff x="-957376" y="2651633"/>
                    <a:chExt cx="3787492" cy="2945110"/>
                  </a:xfrm>
                </p:grpSpPr>
                <p:pic>
                  <p:nvPicPr>
                    <p:cNvPr id="6" name="Picture 5">
                      <a:extLst>
                        <a:ext uri="{FF2B5EF4-FFF2-40B4-BE49-F238E27FC236}">
                          <a16:creationId xmlns:a16="http://schemas.microsoft.com/office/drawing/2014/main" id="{3B12C445-8EBE-7537-FE36-2B145F6A851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954081" y="3094400"/>
                      <a:ext cx="3784197" cy="250234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973620FE-DA51-085A-E6EB-8D5EE02F27F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957376" y="2651633"/>
                      <a:ext cx="36314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FR" dirty="0">
                          <a:latin typeface="Avenir Next" panose="020B0503020202020204" pitchFamily="34" charset="0"/>
                        </a:rPr>
                        <a:t>ePIC (EIC) 3035* - O(10) m</a:t>
                      </a:r>
                      <a:r>
                        <a:rPr lang="en-FR" baseline="30000" dirty="0">
                          <a:latin typeface="Avenir Next" panose="020B0503020202020204" pitchFamily="34" charset="0"/>
                        </a:rPr>
                        <a:t>2</a:t>
                      </a:r>
                      <a:endParaRPr lang="en-FR" dirty="0">
                        <a:latin typeface="Avenir Next" panose="020B0503020202020204" pitchFamily="34" charset="0"/>
                      </a:endParaRPr>
                    </a:p>
                  </p:txBody>
                </p:sp>
              </p:grp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E2D3508C-81F9-E444-D0A0-0E04205BCF20}"/>
                      </a:ext>
                    </a:extLst>
                  </p:cNvPr>
                  <p:cNvSpPr/>
                  <p:nvPr/>
                </p:nvSpPr>
                <p:spPr>
                  <a:xfrm>
                    <a:off x="5258390" y="2026149"/>
                    <a:ext cx="623216" cy="3385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/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A3311F3D-344B-E3BD-9BD7-9077FFF20DBE}"/>
                      </a:ext>
                    </a:extLst>
                  </p:cNvPr>
                  <p:cNvSpPr txBox="1"/>
                  <p:nvPr/>
                </p:nvSpPr>
                <p:spPr>
                  <a:xfrm>
                    <a:off x="10660599" y="1727271"/>
                    <a:ext cx="5461739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FR" dirty="0">
                        <a:latin typeface="Avenir Next" panose="020B0503020202020204" pitchFamily="34" charset="0"/>
                        <a:sym typeface="Wingdings" pitchFamily="2" charset="2"/>
                      </a:rPr>
                      <a:t>         ALICE-3/LHCb – LS4 2033-2034* </a:t>
                    </a:r>
                    <a:r>
                      <a:rPr lang="en-US" dirty="0">
                        <a:latin typeface="Avenir Next" panose="020B0503020202020204" pitchFamily="34" charset="0"/>
                      </a:rPr>
                      <a:t>O(</a:t>
                    </a:r>
                    <a:r>
                      <a:rPr lang="en-FR" dirty="0">
                        <a:latin typeface="Avenir Next" panose="020B0503020202020204" pitchFamily="34" charset="0"/>
                        <a:sym typeface="Wingdings" pitchFamily="2" charset="2"/>
                      </a:rPr>
                      <a:t>60/10) m</a:t>
                    </a:r>
                    <a:r>
                      <a:rPr lang="en-FR" baseline="30000" dirty="0">
                        <a:latin typeface="Avenir Next" panose="020B0503020202020204" pitchFamily="34" charset="0"/>
                        <a:sym typeface="Wingdings" pitchFamily="2" charset="2"/>
                      </a:rPr>
                      <a:t>2</a:t>
                    </a:r>
                    <a:r>
                      <a:rPr lang="en-FR" dirty="0">
                        <a:latin typeface="Avenir Next" panose="020B0503020202020204" pitchFamily="34" charset="0"/>
                        <a:sym typeface="Wingdings" pitchFamily="2" charset="2"/>
                      </a:rPr>
                      <a:t> </a:t>
                    </a:r>
                  </a:p>
                </p:txBody>
              </p:sp>
            </p:grp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4523B842-0750-4CFE-4D36-6CE1F09C77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60600" y="2572704"/>
                  <a:ext cx="3943422" cy="2193219"/>
                </a:xfrm>
                <a:prstGeom prst="rect">
                  <a:avLst/>
                </a:prstGeom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1B41F1A-4D25-147D-7D74-DCC250AC5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61128" y="2346817"/>
                <a:ext cx="1569386" cy="168404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DD4A82-8D91-E322-4391-7CDD7DF4A9BC}"/>
                </a:ext>
              </a:extLst>
            </p:cNvPr>
            <p:cNvSpPr txBox="1"/>
            <p:nvPr/>
          </p:nvSpPr>
          <p:spPr>
            <a:xfrm>
              <a:off x="5103011" y="1785017"/>
              <a:ext cx="19859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venir Next" panose="020B0503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ITS3 technology</a:t>
              </a:r>
              <a:endParaRPr lang="en-FR" dirty="0">
                <a:solidFill>
                  <a:srgbClr val="C00000"/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7D5693A-FD8B-FC24-2573-E09F7419D85F}"/>
                </a:ext>
              </a:extLst>
            </p:cNvPr>
            <p:cNvCxnSpPr>
              <a:cxnSpLocks/>
            </p:cNvCxnSpPr>
            <p:nvPr/>
          </p:nvCxnSpPr>
          <p:spPr>
            <a:xfrm>
              <a:off x="7038535" y="1985511"/>
              <a:ext cx="48751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26B2AA2-D4A4-8539-4F80-78FDEE3833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49780" y="1964714"/>
              <a:ext cx="48751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6CFF0D1-45FE-D37C-FF39-9CF1D985020A}"/>
              </a:ext>
            </a:extLst>
          </p:cNvPr>
          <p:cNvSpPr txBox="1"/>
          <p:nvPr/>
        </p:nvSpPr>
        <p:spPr>
          <a:xfrm>
            <a:off x="1489316" y="1903526"/>
            <a:ext cx="9213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sz="2000" dirty="0">
                <a:latin typeface="Avenir Next" panose="020B0503020202020204" pitchFamily="34" charset="0"/>
              </a:rPr>
              <a:t>1</a:t>
            </a:r>
            <a:r>
              <a:rPr lang="en-FR" sz="2000" baseline="30000" dirty="0">
                <a:latin typeface="Avenir Next" panose="020B0503020202020204" pitchFamily="34" charset="0"/>
              </a:rPr>
              <a:t>st</a:t>
            </a:r>
            <a:r>
              <a:rPr lang="en-FR" sz="2000" dirty="0">
                <a:latin typeface="Avenir Next" panose="020B0503020202020204" pitchFamily="34" charset="0"/>
              </a:rPr>
              <a:t> implementation and next applications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83ABAF-A41F-BA69-CB22-FEC48D5CD9E4}"/>
              </a:ext>
            </a:extLst>
          </p:cNvPr>
          <p:cNvSpPr txBox="1"/>
          <p:nvPr/>
        </p:nvSpPr>
        <p:spPr>
          <a:xfrm>
            <a:off x="322943" y="5564209"/>
            <a:ext cx="1154611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sz="2000" dirty="0">
                <a:latin typeface="Avenir Next" panose="020B0503020202020204" pitchFamily="34" charset="0"/>
              </a:rPr>
              <a:t>Next to Next application planned for FCC-ee </a:t>
            </a:r>
            <a:r>
              <a:rPr lang="en-US" sz="2000" dirty="0">
                <a:latin typeface="Avenir Next" panose="020B0503020202020204" pitchFamily="34" charset="0"/>
              </a:rPr>
              <a:t>(2041-2044)*</a:t>
            </a:r>
            <a:endParaRPr lang="en-FR" sz="2000" dirty="0">
              <a:latin typeface="Avenir Next" panose="020B0503020202020204" pitchFamily="34" charset="0"/>
            </a:endParaRPr>
          </a:p>
          <a:p>
            <a:pPr algn="ctr"/>
            <a:r>
              <a:rPr lang="en-FR" dirty="0">
                <a:solidFill>
                  <a:srgbClr val="C00000"/>
                </a:solidFill>
                <a:latin typeface="Avenir Next" panose="020B0503020202020204" pitchFamily="34" charset="0"/>
              </a:rPr>
              <a:t>≃ 5 to 7 </a:t>
            </a:r>
            <a:r>
              <a:rPr lang="en-US" dirty="0" err="1">
                <a:solidFill>
                  <a:srgbClr val="C00000"/>
                </a:solidFill>
                <a:latin typeface="Avenir Next" panose="020B0503020202020204" pitchFamily="34" charset="0"/>
              </a:rPr>
              <a:t>μm</a:t>
            </a:r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</a:rPr>
              <a:t> resolution (depending on radius) with much reduced  X/X</a:t>
            </a:r>
            <a:r>
              <a:rPr lang="en-US" baseline="-25000" dirty="0">
                <a:solidFill>
                  <a:srgbClr val="C00000"/>
                </a:solidFill>
                <a:latin typeface="Avenir Next" panose="020B0503020202020204" pitchFamily="34" charset="0"/>
              </a:rPr>
              <a:t>0 </a:t>
            </a:r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</a:rPr>
              <a:t>compared to </a:t>
            </a:r>
            <a:r>
              <a:rPr lang="en-US" dirty="0" err="1">
                <a:solidFill>
                  <a:srgbClr val="C00000"/>
                </a:solidFill>
                <a:latin typeface="Avenir Next" panose="020B0503020202020204" pitchFamily="34" charset="0"/>
              </a:rPr>
              <a:t>SoA</a:t>
            </a:r>
            <a:endParaRPr lang="en-US" baseline="-25000" dirty="0">
              <a:solidFill>
                <a:srgbClr val="C00000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E4FB904-DD8D-5C97-3B6F-B09A326E3212}"/>
              </a:ext>
            </a:extLst>
          </p:cNvPr>
          <p:cNvCxnSpPr>
            <a:cxnSpLocks/>
          </p:cNvCxnSpPr>
          <p:nvPr/>
        </p:nvCxnSpPr>
        <p:spPr>
          <a:xfrm>
            <a:off x="7680454" y="2612445"/>
            <a:ext cx="0" cy="3528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0999104-9E8E-449B-6194-7180D16B997C}"/>
              </a:ext>
            </a:extLst>
          </p:cNvPr>
          <p:cNvSpPr txBox="1"/>
          <p:nvPr/>
        </p:nvSpPr>
        <p:spPr>
          <a:xfrm>
            <a:off x="-27107" y="6567051"/>
            <a:ext cx="50688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 current timeline for detector installation in experiment</a:t>
            </a:r>
            <a:endParaRPr lang="en-FR" sz="1400" dirty="0"/>
          </a:p>
        </p:txBody>
      </p:sp>
    </p:spTree>
    <p:extLst>
      <p:ext uri="{BB962C8B-B14F-4D97-AF65-F5344CB8AC3E}">
        <p14:creationId xmlns:p14="http://schemas.microsoft.com/office/powerpoint/2010/main" val="313606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21889" y="44299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29C222-AB79-FEC6-87A4-15EE182A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3EB899-6823-5127-3C2D-53ED3CC62803}"/>
              </a:ext>
            </a:extLst>
          </p:cNvPr>
          <p:cNvSpPr txBox="1"/>
          <p:nvPr/>
        </p:nvSpPr>
        <p:spPr>
          <a:xfrm>
            <a:off x="123372" y="474571"/>
            <a:ext cx="119452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sz="2800" dirty="0">
                <a:latin typeface="Avenir Next" panose="020B0503020202020204" pitchFamily="34" charset="0"/>
              </a:rPr>
              <a:t>MCMOS application in Si/W EM Calorimetry</a:t>
            </a:r>
          </a:p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improve compactness (sampling fraction) and/or imaging capability</a:t>
            </a:r>
            <a:endParaRPr lang="en-US" dirty="0">
              <a:latin typeface="Avenir Next" panose="020B050302020202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D820C2-D777-FFA7-0E20-60FEFAC518D2}"/>
              </a:ext>
            </a:extLst>
          </p:cNvPr>
          <p:cNvGrpSpPr/>
          <p:nvPr/>
        </p:nvGrpSpPr>
        <p:grpSpPr>
          <a:xfrm>
            <a:off x="1217749" y="1758484"/>
            <a:ext cx="9756503" cy="3449849"/>
            <a:chOff x="600890" y="1640917"/>
            <a:chExt cx="9756503" cy="344984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27F6A51-D533-1A45-0A3E-15033D8BD19A}"/>
                </a:ext>
              </a:extLst>
            </p:cNvPr>
            <p:cNvGrpSpPr/>
            <p:nvPr/>
          </p:nvGrpSpPr>
          <p:grpSpPr>
            <a:xfrm>
              <a:off x="600890" y="1640917"/>
              <a:ext cx="5495109" cy="3094052"/>
              <a:chOff x="600890" y="1741936"/>
              <a:chExt cx="5495109" cy="3094052"/>
            </a:xfrm>
          </p:grpSpPr>
          <p:pic>
            <p:nvPicPr>
              <p:cNvPr id="21" name="Image 14">
                <a:extLst>
                  <a:ext uri="{FF2B5EF4-FFF2-40B4-BE49-F238E27FC236}">
                    <a16:creationId xmlns:a16="http://schemas.microsoft.com/office/drawing/2014/main" id="{72294FE2-B018-F446-837C-32FD1958A5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81328" y="2744438"/>
                <a:ext cx="3921676" cy="209155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035C93-18CD-3C2B-4C4B-DA2218724440}"/>
                  </a:ext>
                </a:extLst>
              </p:cNvPr>
              <p:cNvSpPr txBox="1"/>
              <p:nvPr/>
            </p:nvSpPr>
            <p:spPr>
              <a:xfrm>
                <a:off x="600890" y="1741936"/>
                <a:ext cx="549510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FR" dirty="0">
                    <a:latin typeface="Avenir Next" panose="020B0503020202020204" pitchFamily="34" charset="0"/>
                    <a:sym typeface="Wingdings" pitchFamily="2" charset="2"/>
                  </a:rPr>
                  <a:t>ALICE-3 - LS3 2026-2029*</a:t>
                </a:r>
                <a:r>
                  <a:rPr lang="en-US" sz="1800" dirty="0">
                    <a:latin typeface="Avenir Next" panose="020B0503020202020204" pitchFamily="34" charset="0"/>
                  </a:rPr>
                  <a:t> </a:t>
                </a:r>
                <a:r>
                  <a:rPr lang="en-US" sz="1800" dirty="0" err="1">
                    <a:latin typeface="Avenir Next" panose="020B0503020202020204" pitchFamily="34" charset="0"/>
                  </a:rPr>
                  <a:t>FOrwardCALorimeter</a:t>
                </a:r>
                <a:r>
                  <a:rPr lang="en-US" sz="1800" dirty="0">
                    <a:latin typeface="Avenir Next" panose="020B0503020202020204" pitchFamily="34" charset="0"/>
                  </a:rPr>
                  <a:t> </a:t>
                </a:r>
              </a:p>
              <a:p>
                <a:pPr algn="ctr"/>
                <a:r>
                  <a:rPr lang="en-US" dirty="0">
                    <a:latin typeface="Avenir Next" panose="020B0503020202020204" pitchFamily="34" charset="0"/>
                  </a:rPr>
                  <a:t>20 layers with</a:t>
                </a:r>
                <a:r>
                  <a:rPr lang="fr-FR" baseline="30000" dirty="0"/>
                  <a:t> </a:t>
                </a:r>
                <a:r>
                  <a:rPr lang="en-FR" dirty="0">
                    <a:latin typeface="Avenir Next" panose="020B0503020202020204" pitchFamily="34" charset="0"/>
                    <a:sym typeface="Wingdings" pitchFamily="2" charset="2"/>
                  </a:rPr>
                  <a:t>2 MCMOS layers of pixels 30x30 μm</a:t>
                </a:r>
                <a:r>
                  <a:rPr lang="en-FR" baseline="30000" dirty="0">
                    <a:latin typeface="Avenir Next" panose="020B0503020202020204" pitchFamily="34" charset="0"/>
                    <a:sym typeface="Wingdings" pitchFamily="2" charset="2"/>
                  </a:rPr>
                  <a:t>2</a:t>
                </a:r>
                <a:endParaRPr lang="en-FR" dirty="0">
                  <a:latin typeface="Avenir Next" panose="020B0503020202020204" pitchFamily="34" charset="0"/>
                  <a:sym typeface="Wingdings" pitchFamily="2" charset="2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4E50DAC-2858-0DDC-9B4E-2C2997C66E5A}"/>
                </a:ext>
              </a:extLst>
            </p:cNvPr>
            <p:cNvGrpSpPr/>
            <p:nvPr/>
          </p:nvGrpSpPr>
          <p:grpSpPr>
            <a:xfrm>
              <a:off x="6191794" y="1640917"/>
              <a:ext cx="4165599" cy="3449849"/>
              <a:chOff x="6191794" y="1741936"/>
              <a:chExt cx="4165599" cy="3449849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03F998F-D768-40C4-EF92-09BC7FB3ECD4}"/>
                  </a:ext>
                </a:extLst>
              </p:cNvPr>
              <p:cNvGrpSpPr/>
              <p:nvPr/>
            </p:nvGrpSpPr>
            <p:grpSpPr>
              <a:xfrm>
                <a:off x="6191794" y="1741936"/>
                <a:ext cx="3739377" cy="3449849"/>
                <a:chOff x="6191794" y="1741936"/>
                <a:chExt cx="3739377" cy="3449849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88A9D7A1-DA60-A1AC-C59B-F60972EACD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70961" y="2126011"/>
                  <a:ext cx="2740144" cy="3065774"/>
                </a:xfrm>
                <a:prstGeom prst="rect">
                  <a:avLst/>
                </a:prstGeom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BC8C74E-68F7-B6E9-9D0C-1FE8C5F71B22}"/>
                    </a:ext>
                  </a:extLst>
                </p:cNvPr>
                <p:cNvSpPr txBox="1"/>
                <p:nvPr/>
              </p:nvSpPr>
              <p:spPr>
                <a:xfrm>
                  <a:off x="6456637" y="1741936"/>
                  <a:ext cx="347453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FR" dirty="0">
                      <a:latin typeface="Avenir Next" panose="020B0503020202020204" pitchFamily="34" charset="0"/>
                    </a:rPr>
                    <a:t>ePIC (EIC) 3033*</a:t>
                  </a:r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D9EB5CC5-DB05-746B-2747-DAAD9D0CB7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91794" y="1908896"/>
                  <a:ext cx="715633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4A83425-FBE6-EEED-A06C-A5B9D504BB48}"/>
                  </a:ext>
                </a:extLst>
              </p:cNvPr>
              <p:cNvSpPr txBox="1"/>
              <p:nvPr/>
            </p:nvSpPr>
            <p:spPr>
              <a:xfrm>
                <a:off x="8984066" y="2348574"/>
                <a:ext cx="137332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FR" sz="1600" dirty="0">
                    <a:latin typeface="Avenir Next" panose="020B0503020202020204" pitchFamily="34" charset="0"/>
                  </a:rPr>
                  <a:t>AMS 180 nm process</a:t>
                </a:r>
                <a:endParaRPr lang="en-FR" sz="1600" dirty="0"/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4A85842-11D0-C593-A07A-85B0C03CF3E3}"/>
              </a:ext>
            </a:extLst>
          </p:cNvPr>
          <p:cNvSpPr txBox="1"/>
          <p:nvPr/>
        </p:nvSpPr>
        <p:spPr>
          <a:xfrm>
            <a:off x="532228" y="5434697"/>
            <a:ext cx="1112754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Avenir Next" panose="020B0503020202020204" pitchFamily="34" charset="0"/>
              </a:rPr>
              <a:t>MCMOS design for a calorimeter can be with pads and </a:t>
            </a:r>
            <a:r>
              <a:rPr lang="en-GB" sz="2000" dirty="0" err="1">
                <a:latin typeface="Avenir Next" panose="020B0503020202020204" pitchFamily="34" charset="0"/>
              </a:rPr>
              <a:t>analog</a:t>
            </a:r>
            <a:r>
              <a:rPr lang="en-GB" sz="2000" dirty="0">
                <a:latin typeface="Avenir Next" panose="020B0503020202020204" pitchFamily="34" charset="0"/>
              </a:rPr>
              <a:t> readout </a:t>
            </a:r>
          </a:p>
          <a:p>
            <a:pPr algn="ctr"/>
            <a:r>
              <a:rPr lang="en-GB" sz="2000" dirty="0">
                <a:solidFill>
                  <a:srgbClr val="C00000"/>
                </a:solidFill>
                <a:latin typeface="Avenir Next" panose="020B0503020202020204" pitchFamily="34" charset="0"/>
              </a:rPr>
              <a:t>“Blue Sky” with pixels </a:t>
            </a:r>
            <a:r>
              <a:rPr lang="en-FR" sz="2000" dirty="0">
                <a:solidFill>
                  <a:srgbClr val="C00000"/>
                </a:solidFill>
                <a:latin typeface="Avenir Next" panose="020B0503020202020204" pitchFamily="34" charset="0"/>
              </a:rPr>
              <a:t>enabling 5D imaging with particle counting in showers</a:t>
            </a:r>
          </a:p>
          <a:p>
            <a:pPr algn="ctr"/>
            <a:r>
              <a:rPr lang="en-US" dirty="0">
                <a:solidFill>
                  <a:srgbClr val="0070C0"/>
                </a:solidFill>
                <a:latin typeface="Avenir Next" panose="020B0503020202020204" pitchFamily="34" charset="0"/>
              </a:rPr>
              <a:t>(with similar challenges as for VDs)</a:t>
            </a:r>
            <a:endParaRPr lang="en-FR" dirty="0">
              <a:solidFill>
                <a:srgbClr val="0070C0"/>
              </a:solidFill>
              <a:latin typeface="Avenir Next" panose="020B0503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218B5D-1261-3D3C-FFDE-08716AB38B36}"/>
              </a:ext>
            </a:extLst>
          </p:cNvPr>
          <p:cNvSpPr txBox="1"/>
          <p:nvPr/>
        </p:nvSpPr>
        <p:spPr>
          <a:xfrm>
            <a:off x="3042557" y="1369757"/>
            <a:ext cx="61068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sz="2000" dirty="0">
                <a:latin typeface="Avenir Next" panose="020B0503020202020204" pitchFamily="34" charset="0"/>
              </a:rPr>
              <a:t>state of the art (1</a:t>
            </a:r>
            <a:r>
              <a:rPr lang="en-FR" sz="2000" baseline="30000" dirty="0">
                <a:latin typeface="Avenir Next" panose="020B0503020202020204" pitchFamily="34" charset="0"/>
              </a:rPr>
              <a:t>st</a:t>
            </a:r>
            <a:r>
              <a:rPr lang="en-FR" sz="2000" dirty="0">
                <a:latin typeface="Avenir Next" panose="020B0503020202020204" pitchFamily="34" charset="0"/>
              </a:rPr>
              <a:t> implementation in experiment)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51CC41-80EA-D69E-B0DE-9924A0402ECA}"/>
              </a:ext>
            </a:extLst>
          </p:cNvPr>
          <p:cNvSpPr txBox="1"/>
          <p:nvPr/>
        </p:nvSpPr>
        <p:spPr>
          <a:xfrm>
            <a:off x="-27107" y="6567051"/>
            <a:ext cx="50688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venir Next" panose="020B0503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* current timeline for detector installation in experiment</a:t>
            </a:r>
            <a:endParaRPr lang="en-FR" sz="1400" dirty="0"/>
          </a:p>
        </p:txBody>
      </p:sp>
    </p:spTree>
    <p:extLst>
      <p:ext uri="{BB962C8B-B14F-4D97-AF65-F5344CB8AC3E}">
        <p14:creationId xmlns:p14="http://schemas.microsoft.com/office/powerpoint/2010/main" val="2723069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29C222-AB79-FEC6-87A4-15EE182A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3EB899-6823-5127-3C2D-53ED3CC62803}"/>
              </a:ext>
            </a:extLst>
          </p:cNvPr>
          <p:cNvSpPr txBox="1"/>
          <p:nvPr/>
        </p:nvSpPr>
        <p:spPr>
          <a:xfrm>
            <a:off x="508589" y="422253"/>
            <a:ext cx="111748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Avenir Next" panose="020B0503020202020204" pitchFamily="34" charset="0"/>
              </a:rPr>
              <a:t>Towards 5D* tracking with Solid Sate Devices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venir Next" panose="020B0503020202020204" pitchFamily="34" charset="0"/>
              </a:rPr>
              <a:t>State of the Art timing precision ≃ 20 </a:t>
            </a:r>
            <a:r>
              <a:rPr lang="en-US" sz="2000" dirty="0" err="1">
                <a:solidFill>
                  <a:srgbClr val="0070C0"/>
                </a:solidFill>
                <a:latin typeface="Avenir Next" panose="020B0503020202020204" pitchFamily="34" charset="0"/>
              </a:rPr>
              <a:t>ps</a:t>
            </a:r>
            <a:r>
              <a:rPr lang="en-US" sz="2000" dirty="0">
                <a:solidFill>
                  <a:srgbClr val="0070C0"/>
                </a:solidFill>
                <a:latin typeface="Avenir Next" panose="020B0503020202020204" pitchFamily="34" charset="0"/>
              </a:rPr>
              <a:t>, but not achieved at high channel densities</a:t>
            </a:r>
          </a:p>
          <a:p>
            <a:pPr algn="ctr"/>
            <a:r>
              <a:rPr lang="en-US" sz="1600" dirty="0">
                <a:latin typeface="Avenir Next" panose="020B0503020202020204" pitchFamily="34" charset="0"/>
              </a:rPr>
              <a:t>(present detector concepts all consider specific </a:t>
            </a:r>
            <a:r>
              <a:rPr lang="en-US" sz="1600" dirty="0" err="1">
                <a:latin typeface="Avenir Next" panose="020B0503020202020204" pitchFamily="34" charset="0"/>
              </a:rPr>
              <a:t>ToF</a:t>
            </a:r>
            <a:r>
              <a:rPr lang="en-US" sz="1600" dirty="0">
                <a:latin typeface="Avenir Next" panose="020B0503020202020204" pitchFamily="34" charset="0"/>
              </a:rPr>
              <a:t> layers for PID)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ED7AB7-24BA-D22A-9050-1AF845DD6CC7}"/>
              </a:ext>
            </a:extLst>
          </p:cNvPr>
          <p:cNvSpPr txBox="1"/>
          <p:nvPr/>
        </p:nvSpPr>
        <p:spPr>
          <a:xfrm>
            <a:off x="304163" y="5225262"/>
            <a:ext cx="11583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venir Next" panose="020B0503020202020204" pitchFamily="34" charset="0"/>
              </a:rPr>
              <a:t>at FCC-</a:t>
            </a:r>
            <a:r>
              <a:rPr lang="en-US" dirty="0" err="1">
                <a:latin typeface="Avenir Next" panose="020B0503020202020204" pitchFamily="34" charset="0"/>
              </a:rPr>
              <a:t>hh</a:t>
            </a:r>
            <a:r>
              <a:rPr lang="en-US" dirty="0">
                <a:latin typeface="Avenir Next" panose="020B0503020202020204" pitchFamily="34" charset="0"/>
              </a:rPr>
              <a:t> similar channel densities will be needed to fight collision pile-up in a full 5D tracking </a:t>
            </a:r>
          </a:p>
          <a:p>
            <a:pPr algn="ctr"/>
            <a:r>
              <a:rPr lang="en-US" dirty="0">
                <a:solidFill>
                  <a:srgbClr val="0070C0"/>
                </a:solidFill>
                <a:latin typeface="Avenir Next" panose="020B0503020202020204" pitchFamily="34" charset="0"/>
              </a:rPr>
              <a:t>with timing precision &lt; 10 </a:t>
            </a:r>
            <a:r>
              <a:rPr lang="en-US" dirty="0" err="1">
                <a:solidFill>
                  <a:srgbClr val="0070C0"/>
                </a:solidFill>
                <a:latin typeface="Avenir Next" panose="020B0503020202020204" pitchFamily="34" charset="0"/>
              </a:rPr>
              <a:t>ps</a:t>
            </a:r>
            <a:r>
              <a:rPr lang="en-US" dirty="0">
                <a:solidFill>
                  <a:srgbClr val="0070C0"/>
                </a:solidFill>
                <a:latin typeface="Avenir Next" panose="020B0503020202020204" pitchFamily="34" charset="0"/>
              </a:rPr>
              <a:t>, data flows &amp; radiation levels 2 orders of magnitude higher than achieved today 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</a:rPr>
              <a:t>this will require a leap in technologies (with new materials, finer nodes, 3D electronics integration…)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4FF2FB-4419-A92A-680A-C8091E377ED0}"/>
              </a:ext>
            </a:extLst>
          </p:cNvPr>
          <p:cNvSpPr txBox="1"/>
          <p:nvPr/>
        </p:nvSpPr>
        <p:spPr>
          <a:xfrm>
            <a:off x="0" y="6578240"/>
            <a:ext cx="11555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i="1" dirty="0">
                <a:latin typeface="Avenir Next" panose="020B0503020202020204" pitchFamily="34" charset="0"/>
              </a:rPr>
              <a:t>*precision timing requires time walk correction ie measure of the signal amplitude usually perfomed with a Time over Threshold mesurement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ECDBC7-6463-F88D-2D39-BA4E83670AD0}"/>
              </a:ext>
            </a:extLst>
          </p:cNvPr>
          <p:cNvSpPr txBox="1"/>
          <p:nvPr/>
        </p:nvSpPr>
        <p:spPr>
          <a:xfrm>
            <a:off x="1105716" y="1611463"/>
            <a:ext cx="998056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venir Next" panose="020B0503020202020204" pitchFamily="34" charset="0"/>
              </a:rPr>
              <a:t>several designs and foundry process under study are illustrated below 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Avenir Next" panose="020B0503020202020204" pitchFamily="34" charset="0"/>
              </a:rPr>
              <a:t>“Blue Sk</a:t>
            </a:r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</a:rPr>
              <a:t>y”</a:t>
            </a:r>
            <a:r>
              <a:rPr lang="en-US" sz="1800" dirty="0">
                <a:solidFill>
                  <a:srgbClr val="C00000"/>
                </a:solidFill>
                <a:latin typeface="Avenir Next" panose="020B0503020202020204" pitchFamily="34" charset="0"/>
              </a:rPr>
              <a:t> goal to collapse best </a:t>
            </a:r>
            <a:r>
              <a:rPr lang="en-US" dirty="0">
                <a:solidFill>
                  <a:srgbClr val="C00000"/>
                </a:solidFill>
                <a:latin typeface="Avenir Next" panose="020B0503020202020204" pitchFamily="34" charset="0"/>
              </a:rPr>
              <a:t>individual </a:t>
            </a:r>
            <a:r>
              <a:rPr lang="en-US" sz="1800" dirty="0">
                <a:solidFill>
                  <a:srgbClr val="C00000"/>
                </a:solidFill>
                <a:latin typeface="Avenir Next" panose="020B0503020202020204" pitchFamily="34" charset="0"/>
              </a:rPr>
              <a:t>properties in a single sensor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15BFD9-94AB-6FAA-176B-952F0234D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955" y="2417257"/>
            <a:ext cx="8580091" cy="267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28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454246</TotalTime>
  <Words>2718</Words>
  <Application>Microsoft Macintosh PowerPoint</Application>
  <PresentationFormat>Widescreen</PresentationFormat>
  <Paragraphs>452</Paragraphs>
  <Slides>31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Avenir Next</vt:lpstr>
      <vt:lpstr>Calibri</vt:lpstr>
      <vt:lpstr>Courier New</vt:lpstr>
      <vt:lpstr>Lucida Grande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</dc:creator>
  <cp:lastModifiedBy>Microsoft Office User</cp:lastModifiedBy>
  <cp:revision>17423</cp:revision>
  <cp:lastPrinted>2023-01-12T07:06:58Z</cp:lastPrinted>
  <dcterms:created xsi:type="dcterms:W3CDTF">2015-10-09T13:44:56Z</dcterms:created>
  <dcterms:modified xsi:type="dcterms:W3CDTF">2024-10-11T08:07:43Z</dcterms:modified>
</cp:coreProperties>
</file>