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62"/>
  </p:notesMasterIdLst>
  <p:handoutMasterIdLst>
    <p:handoutMasterId r:id="rId63"/>
  </p:handoutMasterIdLst>
  <p:sldIdLst>
    <p:sldId id="262" r:id="rId3"/>
    <p:sldId id="562" r:id="rId4"/>
    <p:sldId id="563" r:id="rId5"/>
    <p:sldId id="502" r:id="rId6"/>
    <p:sldId id="505" r:id="rId7"/>
    <p:sldId id="560" r:id="rId8"/>
    <p:sldId id="554" r:id="rId9"/>
    <p:sldId id="557" r:id="rId10"/>
    <p:sldId id="559" r:id="rId11"/>
    <p:sldId id="564" r:id="rId12"/>
    <p:sldId id="343" r:id="rId13"/>
    <p:sldId id="511" r:id="rId14"/>
    <p:sldId id="351" r:id="rId15"/>
    <p:sldId id="352" r:id="rId16"/>
    <p:sldId id="567" r:id="rId17"/>
    <p:sldId id="514" r:id="rId18"/>
    <p:sldId id="506" r:id="rId19"/>
    <p:sldId id="507" r:id="rId20"/>
    <p:sldId id="508" r:id="rId21"/>
    <p:sldId id="509" r:id="rId22"/>
    <p:sldId id="565" r:id="rId23"/>
    <p:sldId id="356" r:id="rId24"/>
    <p:sldId id="357" r:id="rId25"/>
    <p:sldId id="358" r:id="rId26"/>
    <p:sldId id="289" r:id="rId27"/>
    <p:sldId id="359" r:id="rId28"/>
    <p:sldId id="360" r:id="rId29"/>
    <p:sldId id="566" r:id="rId30"/>
    <p:sldId id="537" r:id="rId31"/>
    <p:sldId id="569" r:id="rId32"/>
    <p:sldId id="538" r:id="rId33"/>
    <p:sldId id="295" r:id="rId34"/>
    <p:sldId id="521" r:id="rId35"/>
    <p:sldId id="522" r:id="rId36"/>
    <p:sldId id="523" r:id="rId37"/>
    <p:sldId id="524" r:id="rId38"/>
    <p:sldId id="568" r:id="rId39"/>
    <p:sldId id="574" r:id="rId40"/>
    <p:sldId id="526" r:id="rId41"/>
    <p:sldId id="541" r:id="rId42"/>
    <p:sldId id="525" r:id="rId43"/>
    <p:sldId id="540" r:id="rId44"/>
    <p:sldId id="587" r:id="rId45"/>
    <p:sldId id="588" r:id="rId46"/>
    <p:sldId id="570" r:id="rId47"/>
    <p:sldId id="577" r:id="rId48"/>
    <p:sldId id="581" r:id="rId49"/>
    <p:sldId id="561" r:id="rId50"/>
    <p:sldId id="571" r:id="rId51"/>
    <p:sldId id="575" r:id="rId52"/>
    <p:sldId id="576" r:id="rId53"/>
    <p:sldId id="573" r:id="rId54"/>
    <p:sldId id="582" r:id="rId55"/>
    <p:sldId id="580" r:id="rId56"/>
    <p:sldId id="586" r:id="rId57"/>
    <p:sldId id="583" r:id="rId58"/>
    <p:sldId id="584" r:id="rId59"/>
    <p:sldId id="585" r:id="rId60"/>
    <p:sldId id="556" r:id="rId6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AF"/>
    <a:srgbClr val="454545"/>
    <a:srgbClr val="000000"/>
    <a:srgbClr val="FFC000"/>
    <a:srgbClr val="92D050"/>
    <a:srgbClr val="2F4D5D"/>
    <a:srgbClr val="DE3AC7"/>
    <a:srgbClr val="DCE7F0"/>
    <a:srgbClr val="E6E6E6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B7DD0-8096-48AD-A57B-D29C82DC5762}" v="244" dt="2024-11-06T07:06:43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426" autoAdjust="0"/>
  </p:normalViewPr>
  <p:slideViewPr>
    <p:cSldViewPr snapToGrid="0" snapToObjects="1">
      <p:cViewPr varScale="1">
        <p:scale>
          <a:sx n="60" d="100"/>
          <a:sy n="60" d="100"/>
        </p:scale>
        <p:origin x="948" y="44"/>
      </p:cViewPr>
      <p:guideLst/>
    </p:cSldViewPr>
  </p:slideViewPr>
  <p:outlineViewPr>
    <p:cViewPr>
      <p:scale>
        <a:sx n="33" d="100"/>
        <a:sy n="33" d="100"/>
      </p:scale>
      <p:origin x="0" y="-279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14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13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7428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492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4273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764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624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475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539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98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Koszorús</a:t>
            </a:r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Á., et al. "Charge radii of exotic potassium isotopes challenge nuclear theory and the magic character of N= 32." </a:t>
            </a:r>
            <a:r>
              <a:rPr lang="en-US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Nature Physics</a:t>
            </a:r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17.4 (2021): 439-443.</a:t>
            </a:r>
          </a:p>
          <a:p>
            <a:endParaRPr lang="en-US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Garcia Ruiz, Ronald Fernando, et al. "Unexpectedly large charge radii of neutron-rich calcium isotopes." </a:t>
            </a:r>
            <a:r>
              <a:rPr lang="en-US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Nature Physics</a:t>
            </a:r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12.6 (2016): 594-598.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54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126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64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9AF59-4B70-4CF7-51C6-384F347B0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9A2F0-2DA5-2986-7CA1-B8654C3FA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17CD8-64E1-D0E5-4590-DC04626B1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3B23D-69AB-7274-7056-C875C4B6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869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13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23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957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32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7400-32E8-4419-98EE-709669F79FF6}" type="datetime1">
              <a:rPr lang="nl-BE" smtClean="0"/>
              <a:t>6/11/2024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2225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DFED-5D04-48A9-AB8B-75B11C7C2924}" type="datetime1">
              <a:rPr lang="nl-BE" smtClean="0"/>
              <a:t>6/11/2024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23CE-05B2-44D5-A312-1A83CE3C2879}" type="datetime1">
              <a:rPr lang="nl-BE" smtClean="0"/>
              <a:t>6/11/2024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5350D-596D-4716-BBF9-F637FD731F60}" type="datetime1">
              <a:rPr lang="nl-BE" smtClean="0"/>
              <a:t>6/11/2024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2BD3-8C6A-41DD-946A-21AC938C60ED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095FC-FA81-4718-9DB7-7D9845B1AC9D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93A5-896C-4BDF-9FD9-B49F7AA74679}" type="datetime1">
              <a:rPr lang="nl-BE" smtClean="0"/>
              <a:t>6/11/2024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2131-DFEE-4461-94A2-A9106C15F068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AFB0B-EA2B-4C05-9781-5A4D884B90CF}" type="datetime1">
              <a:rPr lang="nl-BE" smtClean="0"/>
              <a:t>6/11/2024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13ED-74BF-491E-B64B-8F5C98BEB748}" type="datetime1">
              <a:rPr lang="nl-BE" smtClean="0"/>
              <a:t>6/11/2024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C8C33-6B3E-4D1D-B3ED-396ECA2172C3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1A4A379E-BA11-4224-88E9-99689607867A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700" r:id="rId1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AE9E0B8-2F2E-464C-B69E-C0CD25D031CF}" type="datetime1">
              <a:rPr lang="nl-BE" smtClean="0"/>
              <a:t>6/11/2024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ABC1-D654-4B31-A2C0-FAEF3A49C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26" y="816526"/>
            <a:ext cx="11815374" cy="4024798"/>
          </a:xfrm>
        </p:spPr>
        <p:txBody>
          <a:bodyPr>
            <a:normAutofit/>
          </a:bodyPr>
          <a:lstStyle/>
          <a:p>
            <a:r>
              <a:rPr lang="en-US" dirty="0"/>
              <a:t>Absolute radii measurements with muonic atoms: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A heavyweight solution to a small problem</a:t>
            </a:r>
            <a:endParaRPr lang="LID4096" sz="2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61704-82C9-4D3A-BA08-73142323E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98" y="5392800"/>
            <a:ext cx="6470977" cy="10079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Michael Heines</a:t>
            </a:r>
          </a:p>
          <a:p>
            <a:r>
              <a:rPr lang="en-US" dirty="0"/>
              <a:t>Supervisor: Thomas Cocolios</a:t>
            </a:r>
          </a:p>
          <a:p>
            <a:r>
              <a:rPr lang="en-US" dirty="0"/>
              <a:t>On behalf of the </a:t>
            </a:r>
            <a:r>
              <a:rPr lang="en-US" dirty="0" err="1"/>
              <a:t>muX</a:t>
            </a:r>
            <a:r>
              <a:rPr lang="en-US"/>
              <a:t> and </a:t>
            </a:r>
            <a:r>
              <a:rPr lang="en-US" dirty="0"/>
              <a:t>quartet collaborations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2212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C3901-6A56-4FBA-991E-AC842961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114E77-EA55-3A38-46B5-959E18F8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39460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Why do we need absolute charge radii?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Measuring charge radii with muons</a:t>
            </a:r>
          </a:p>
          <a:p>
            <a:endParaRPr lang="en-US" sz="3200" dirty="0"/>
          </a:p>
          <a:p>
            <a:r>
              <a:rPr lang="en-US" sz="3200" dirty="0"/>
              <a:t>Microgram targets</a:t>
            </a:r>
          </a:p>
          <a:p>
            <a:endParaRPr lang="en-US" sz="3200" dirty="0"/>
          </a:p>
          <a:p>
            <a:r>
              <a:rPr lang="en-US" sz="3200" dirty="0"/>
              <a:t>Experiments at PSI</a:t>
            </a:r>
          </a:p>
          <a:p>
            <a:endParaRPr lang="en-US" sz="3200" dirty="0"/>
          </a:p>
          <a:p>
            <a:r>
              <a:rPr lang="en-US" sz="3200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FEC42-D9E6-0C1F-F63B-7C144021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66B54-7DD4-D457-0EA7-83F3DC9B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1E7012-10DE-99CB-9B92-03F86496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82216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Effect: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Enhanced binding energy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Closer to the nucleus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More sensitive to nuclear effects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6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851066" y="3698943"/>
            <a:ext cx="18288" cy="18288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6581831" y="1390083"/>
            <a:ext cx="4572000" cy="4585716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K</a:t>
            </a:r>
            <a:endParaRPr lang="LID4096" sz="3900" dirty="0">
              <a:solidFill>
                <a:srgbClr val="000000"/>
              </a:solidFill>
            </a:endParaRPr>
          </a:p>
        </p:txBody>
      </p:sp>
      <p:grpSp>
        <p:nvGrpSpPr>
          <p:cNvPr id="61" name="Google Shape;448;p19">
            <a:extLst>
              <a:ext uri="{FF2B5EF4-FFF2-40B4-BE49-F238E27FC236}">
                <a16:creationId xmlns:a16="http://schemas.microsoft.com/office/drawing/2014/main" id="{5E712008-9C72-69F8-ECC5-7FD89B78C2F1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62" name="Google Shape;449;p19">
              <a:extLst>
                <a:ext uri="{FF2B5EF4-FFF2-40B4-BE49-F238E27FC236}">
                  <a16:creationId xmlns:a16="http://schemas.microsoft.com/office/drawing/2014/main" id="{2F47F26F-8DED-9E35-565E-70AB3B9E1D9D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0;p19">
              <a:extLst>
                <a:ext uri="{FF2B5EF4-FFF2-40B4-BE49-F238E27FC236}">
                  <a16:creationId xmlns:a16="http://schemas.microsoft.com/office/drawing/2014/main" id="{DF22CB73-9F4E-1A10-5B14-EA62BD311618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1;p19">
              <a:extLst>
                <a:ext uri="{FF2B5EF4-FFF2-40B4-BE49-F238E27FC236}">
                  <a16:creationId xmlns:a16="http://schemas.microsoft.com/office/drawing/2014/main" id="{CBF8A2FD-9377-8264-7097-E9936DB21559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2;p19">
              <a:extLst>
                <a:ext uri="{FF2B5EF4-FFF2-40B4-BE49-F238E27FC236}">
                  <a16:creationId xmlns:a16="http://schemas.microsoft.com/office/drawing/2014/main" id="{8EACCFA9-92DE-8334-C2C5-79DCB84198F9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3;p19">
              <a:extLst>
                <a:ext uri="{FF2B5EF4-FFF2-40B4-BE49-F238E27FC236}">
                  <a16:creationId xmlns:a16="http://schemas.microsoft.com/office/drawing/2014/main" id="{A3884AF9-D77F-DC5B-C6E7-1D0B964201F4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4;p19">
              <a:extLst>
                <a:ext uri="{FF2B5EF4-FFF2-40B4-BE49-F238E27FC236}">
                  <a16:creationId xmlns:a16="http://schemas.microsoft.com/office/drawing/2014/main" id="{E5A498EE-BA59-C22B-17A1-50C95A6F34FA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5;p19">
              <a:extLst>
                <a:ext uri="{FF2B5EF4-FFF2-40B4-BE49-F238E27FC236}">
                  <a16:creationId xmlns:a16="http://schemas.microsoft.com/office/drawing/2014/main" id="{413B726B-93E9-8D07-2C26-8910F3D8D77F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6;p19">
              <a:extLst>
                <a:ext uri="{FF2B5EF4-FFF2-40B4-BE49-F238E27FC236}">
                  <a16:creationId xmlns:a16="http://schemas.microsoft.com/office/drawing/2014/main" id="{F9147B8F-BA21-E44F-4553-C1A8F25213A2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7;p19">
              <a:extLst>
                <a:ext uri="{FF2B5EF4-FFF2-40B4-BE49-F238E27FC236}">
                  <a16:creationId xmlns:a16="http://schemas.microsoft.com/office/drawing/2014/main" id="{E505D22F-C875-236D-387A-810C71031E5E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8;p19">
              <a:extLst>
                <a:ext uri="{FF2B5EF4-FFF2-40B4-BE49-F238E27FC236}">
                  <a16:creationId xmlns:a16="http://schemas.microsoft.com/office/drawing/2014/main" id="{213A94B0-EBFE-449F-2DC1-CABD5D721C7A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9;p19">
              <a:extLst>
                <a:ext uri="{FF2B5EF4-FFF2-40B4-BE49-F238E27FC236}">
                  <a16:creationId xmlns:a16="http://schemas.microsoft.com/office/drawing/2014/main" id="{4B8299E5-3067-648E-744D-681B9663B5E4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60;p19">
              <a:extLst>
                <a:ext uri="{FF2B5EF4-FFF2-40B4-BE49-F238E27FC236}">
                  <a16:creationId xmlns:a16="http://schemas.microsoft.com/office/drawing/2014/main" id="{FB88E022-FC63-8ED0-AE35-145963D52818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61;p19">
              <a:extLst>
                <a:ext uri="{FF2B5EF4-FFF2-40B4-BE49-F238E27FC236}">
                  <a16:creationId xmlns:a16="http://schemas.microsoft.com/office/drawing/2014/main" id="{FFDA18E8-89A2-7F4C-2828-98B3A354F69E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62;p19">
              <a:extLst>
                <a:ext uri="{FF2B5EF4-FFF2-40B4-BE49-F238E27FC236}">
                  <a16:creationId xmlns:a16="http://schemas.microsoft.com/office/drawing/2014/main" id="{A9DAC552-472C-7164-4705-043724ED075F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63;p19">
              <a:extLst>
                <a:ext uri="{FF2B5EF4-FFF2-40B4-BE49-F238E27FC236}">
                  <a16:creationId xmlns:a16="http://schemas.microsoft.com/office/drawing/2014/main" id="{98C8275B-7043-8A65-4E5E-EAE93CB3F9EF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4;p19">
              <a:extLst>
                <a:ext uri="{FF2B5EF4-FFF2-40B4-BE49-F238E27FC236}">
                  <a16:creationId xmlns:a16="http://schemas.microsoft.com/office/drawing/2014/main" id="{911E2097-6762-B20B-4009-FC102C2D9D8F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5;p19">
              <a:extLst>
                <a:ext uri="{FF2B5EF4-FFF2-40B4-BE49-F238E27FC236}">
                  <a16:creationId xmlns:a16="http://schemas.microsoft.com/office/drawing/2014/main" id="{AC2501D7-8D60-68DE-1E90-6C1D984FDF00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66;p19">
              <a:extLst>
                <a:ext uri="{FF2B5EF4-FFF2-40B4-BE49-F238E27FC236}">
                  <a16:creationId xmlns:a16="http://schemas.microsoft.com/office/drawing/2014/main" id="{D2173845-689C-5F2F-3BB1-EB6CF6CDD15C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67;p19">
              <a:extLst>
                <a:ext uri="{FF2B5EF4-FFF2-40B4-BE49-F238E27FC236}">
                  <a16:creationId xmlns:a16="http://schemas.microsoft.com/office/drawing/2014/main" id="{36DEAD9E-1ACD-925E-4657-8218E2E89D1B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68;p19">
              <a:extLst>
                <a:ext uri="{FF2B5EF4-FFF2-40B4-BE49-F238E27FC236}">
                  <a16:creationId xmlns:a16="http://schemas.microsoft.com/office/drawing/2014/main" id="{21842B5C-49E5-4A13-2AA1-4ACF52E5A234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69;p19">
              <a:extLst>
                <a:ext uri="{FF2B5EF4-FFF2-40B4-BE49-F238E27FC236}">
                  <a16:creationId xmlns:a16="http://schemas.microsoft.com/office/drawing/2014/main" id="{FE456B1D-77E4-0189-7C32-C8E12C9F9F7B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70;p19">
              <a:extLst>
                <a:ext uri="{FF2B5EF4-FFF2-40B4-BE49-F238E27FC236}">
                  <a16:creationId xmlns:a16="http://schemas.microsoft.com/office/drawing/2014/main" id="{15BE290E-85C8-2BB6-C35B-DE05795A38EA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71;p19">
              <a:extLst>
                <a:ext uri="{FF2B5EF4-FFF2-40B4-BE49-F238E27FC236}">
                  <a16:creationId xmlns:a16="http://schemas.microsoft.com/office/drawing/2014/main" id="{252F9F0C-916A-DD9B-ED0A-E7A7F2FAC2CF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A950C75-8CAB-818B-506F-467284A1AB1B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A950C75-8CAB-818B-506F-467284A1A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D784A8-F373-28AF-B8C7-071693EDCE86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6D784A8-F373-28AF-B8C7-071693EDC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278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K</a:t>
            </a:r>
            <a:endParaRPr lang="LID4096" sz="3900" dirty="0">
              <a:solidFill>
                <a:srgbClr val="000000"/>
              </a:solidFill>
            </a:endParaRPr>
          </a:p>
        </p:txBody>
      </p:sp>
      <p:grpSp>
        <p:nvGrpSpPr>
          <p:cNvPr id="12" name="Google Shape;448;p19">
            <a:extLst>
              <a:ext uri="{FF2B5EF4-FFF2-40B4-BE49-F238E27FC236}">
                <a16:creationId xmlns:a16="http://schemas.microsoft.com/office/drawing/2014/main" id="{0A731DB5-E691-14B3-290E-A7B88CE450B3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13" name="Google Shape;449;p19">
              <a:extLst>
                <a:ext uri="{FF2B5EF4-FFF2-40B4-BE49-F238E27FC236}">
                  <a16:creationId xmlns:a16="http://schemas.microsoft.com/office/drawing/2014/main" id="{9BD06BCB-95E2-2C4B-9F60-9C3A0E9E38C3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0;p19">
              <a:extLst>
                <a:ext uri="{FF2B5EF4-FFF2-40B4-BE49-F238E27FC236}">
                  <a16:creationId xmlns:a16="http://schemas.microsoft.com/office/drawing/2014/main" id="{20379953-4203-2151-C627-5AD133E1419B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1;p19">
              <a:extLst>
                <a:ext uri="{FF2B5EF4-FFF2-40B4-BE49-F238E27FC236}">
                  <a16:creationId xmlns:a16="http://schemas.microsoft.com/office/drawing/2014/main" id="{2577D087-F510-DF8F-788C-08A390259841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2;p19">
              <a:extLst>
                <a:ext uri="{FF2B5EF4-FFF2-40B4-BE49-F238E27FC236}">
                  <a16:creationId xmlns:a16="http://schemas.microsoft.com/office/drawing/2014/main" id="{DDB85160-89A2-2678-1E4B-D211EFCD020D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3;p19">
              <a:extLst>
                <a:ext uri="{FF2B5EF4-FFF2-40B4-BE49-F238E27FC236}">
                  <a16:creationId xmlns:a16="http://schemas.microsoft.com/office/drawing/2014/main" id="{52D525F1-BE73-4A33-9643-68178DD9A1F4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4;p19">
              <a:extLst>
                <a:ext uri="{FF2B5EF4-FFF2-40B4-BE49-F238E27FC236}">
                  <a16:creationId xmlns:a16="http://schemas.microsoft.com/office/drawing/2014/main" id="{6AB32507-7476-03CE-66AF-1B9F842F726F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;p19">
              <a:extLst>
                <a:ext uri="{FF2B5EF4-FFF2-40B4-BE49-F238E27FC236}">
                  <a16:creationId xmlns:a16="http://schemas.microsoft.com/office/drawing/2014/main" id="{F9ABB45A-BD03-D571-BD32-2A8A2AAF2BD3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;p19">
              <a:extLst>
                <a:ext uri="{FF2B5EF4-FFF2-40B4-BE49-F238E27FC236}">
                  <a16:creationId xmlns:a16="http://schemas.microsoft.com/office/drawing/2014/main" id="{BAF5F712-8F91-9A00-D90C-29CE4A9554B2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7;p19">
              <a:extLst>
                <a:ext uri="{FF2B5EF4-FFF2-40B4-BE49-F238E27FC236}">
                  <a16:creationId xmlns:a16="http://schemas.microsoft.com/office/drawing/2014/main" id="{AC90BE9E-6E69-80F5-504E-4A1D94E22C1B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8;p19">
              <a:extLst>
                <a:ext uri="{FF2B5EF4-FFF2-40B4-BE49-F238E27FC236}">
                  <a16:creationId xmlns:a16="http://schemas.microsoft.com/office/drawing/2014/main" id="{2ED5E980-2E40-5613-FA7D-4B2E2361E376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9;p19">
              <a:extLst>
                <a:ext uri="{FF2B5EF4-FFF2-40B4-BE49-F238E27FC236}">
                  <a16:creationId xmlns:a16="http://schemas.microsoft.com/office/drawing/2014/main" id="{72FB6C75-B613-AEA6-80E0-CF25D5C0F603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0;p19">
              <a:extLst>
                <a:ext uri="{FF2B5EF4-FFF2-40B4-BE49-F238E27FC236}">
                  <a16:creationId xmlns:a16="http://schemas.microsoft.com/office/drawing/2014/main" id="{89D2A929-E85B-8A87-DC7C-DA3ECAD0E408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1;p19">
              <a:extLst>
                <a:ext uri="{FF2B5EF4-FFF2-40B4-BE49-F238E27FC236}">
                  <a16:creationId xmlns:a16="http://schemas.microsoft.com/office/drawing/2014/main" id="{AC2180E3-BBCF-ACF5-74BD-04EEC81A5040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2;p19">
              <a:extLst>
                <a:ext uri="{FF2B5EF4-FFF2-40B4-BE49-F238E27FC236}">
                  <a16:creationId xmlns:a16="http://schemas.microsoft.com/office/drawing/2014/main" id="{FBB8A5CD-1BEF-7DCF-F98C-34760AB1C43B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3;p19">
              <a:extLst>
                <a:ext uri="{FF2B5EF4-FFF2-40B4-BE49-F238E27FC236}">
                  <a16:creationId xmlns:a16="http://schemas.microsoft.com/office/drawing/2014/main" id="{1984791F-84E7-9063-D2A5-D100561089F6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4;p19">
              <a:extLst>
                <a:ext uri="{FF2B5EF4-FFF2-40B4-BE49-F238E27FC236}">
                  <a16:creationId xmlns:a16="http://schemas.microsoft.com/office/drawing/2014/main" id="{5F367C90-A8AE-3273-F88E-0AE472C62176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5;p19">
              <a:extLst>
                <a:ext uri="{FF2B5EF4-FFF2-40B4-BE49-F238E27FC236}">
                  <a16:creationId xmlns:a16="http://schemas.microsoft.com/office/drawing/2014/main" id="{D1B0E13A-C9E6-0819-3512-95A27B173FF8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6;p19">
              <a:extLst>
                <a:ext uri="{FF2B5EF4-FFF2-40B4-BE49-F238E27FC236}">
                  <a16:creationId xmlns:a16="http://schemas.microsoft.com/office/drawing/2014/main" id="{92F8E6BA-D500-E838-5A02-241C043C5B74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7;p19">
              <a:extLst>
                <a:ext uri="{FF2B5EF4-FFF2-40B4-BE49-F238E27FC236}">
                  <a16:creationId xmlns:a16="http://schemas.microsoft.com/office/drawing/2014/main" id="{7CF8F58D-31AF-7EAB-7CDA-F3E455C69B2A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8;p19">
              <a:extLst>
                <a:ext uri="{FF2B5EF4-FFF2-40B4-BE49-F238E27FC236}">
                  <a16:creationId xmlns:a16="http://schemas.microsoft.com/office/drawing/2014/main" id="{D8EA99EC-9B8A-6AEC-65DF-F060B0AB1A92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9;p19">
              <a:extLst>
                <a:ext uri="{FF2B5EF4-FFF2-40B4-BE49-F238E27FC236}">
                  <a16:creationId xmlns:a16="http://schemas.microsoft.com/office/drawing/2014/main" id="{5D549230-99BE-E640-3E87-BF17C84EA94B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0;p19">
              <a:extLst>
                <a:ext uri="{FF2B5EF4-FFF2-40B4-BE49-F238E27FC236}">
                  <a16:creationId xmlns:a16="http://schemas.microsoft.com/office/drawing/2014/main" id="{B728C4AD-A237-C1B4-46FE-683E1738C3A0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1;p19">
              <a:extLst>
                <a:ext uri="{FF2B5EF4-FFF2-40B4-BE49-F238E27FC236}">
                  <a16:creationId xmlns:a16="http://schemas.microsoft.com/office/drawing/2014/main" id="{C852EC73-5E32-5CB2-B9F6-68069D0D0986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367BFD-EF0D-9F66-1DF1-05EDCF33D7D7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367BFD-EF0D-9F66-1DF1-05EDCF33D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8F60B52-513E-2EFC-3996-5C43FDBAA927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8F60B52-513E-2EFC-3996-5C43FDBAA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3">
                <a:extLst>
                  <a:ext uri="{FF2B5EF4-FFF2-40B4-BE49-F238E27FC236}">
                    <a16:creationId xmlns:a16="http://schemas.microsoft.com/office/drawing/2014/main" id="{963E5F60-8AC8-72A6-29E5-BAA2AA21A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Effect: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Enhanced binding energy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Closer to the nucleus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More sensitive to nuclear effects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Content Placeholder 3">
                <a:extLst>
                  <a:ext uri="{FF2B5EF4-FFF2-40B4-BE49-F238E27FC236}">
                    <a16:creationId xmlns:a16="http://schemas.microsoft.com/office/drawing/2014/main" id="{963E5F60-8AC8-72A6-29E5-BAA2AA21A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  <a:blipFill>
                <a:blip r:embed="rId5"/>
                <a:stretch>
                  <a:fillRect l="-1017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21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µK</a:t>
            </a:r>
            <a:endParaRPr lang="LID4096" sz="39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EFA7C-4F49-F0B5-0233-EC005FE51D86}"/>
              </a:ext>
            </a:extLst>
          </p:cNvPr>
          <p:cNvSpPr txBox="1"/>
          <p:nvPr/>
        </p:nvSpPr>
        <p:spPr>
          <a:xfrm>
            <a:off x="9286421" y="2851456"/>
            <a:ext cx="2079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µ</a:t>
            </a:r>
            <a:r>
              <a:rPr lang="en-US" sz="1400" baseline="30000" dirty="0">
                <a:solidFill>
                  <a:srgbClr val="000000"/>
                </a:solidFill>
              </a:rPr>
              <a:t>-</a:t>
            </a:r>
            <a:endParaRPr lang="en-BE" dirty="0">
              <a:solidFill>
                <a:srgbClr val="000000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6DA0C47-3D17-0142-BF45-1A302C0C7F8C}"/>
              </a:ext>
            </a:extLst>
          </p:cNvPr>
          <p:cNvSpPr/>
          <p:nvPr/>
        </p:nvSpPr>
        <p:spPr>
          <a:xfrm>
            <a:off x="8189128" y="3013640"/>
            <a:ext cx="1371600" cy="1371600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AC3E02E-8150-8CED-B8F7-DFA4F922147C}"/>
              </a:ext>
            </a:extLst>
          </p:cNvPr>
          <p:cNvSpPr/>
          <p:nvPr/>
        </p:nvSpPr>
        <p:spPr>
          <a:xfrm>
            <a:off x="9220680" y="3093901"/>
            <a:ext cx="45720" cy="45720"/>
          </a:xfrm>
          <a:prstGeom prst="flowChartConnector">
            <a:avLst/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35" name="Google Shape;448;p19">
            <a:extLst>
              <a:ext uri="{FF2B5EF4-FFF2-40B4-BE49-F238E27FC236}">
                <a16:creationId xmlns:a16="http://schemas.microsoft.com/office/drawing/2014/main" id="{6E6DB622-FAD2-50B2-7F28-E826735E75E0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36" name="Google Shape;449;p19">
              <a:extLst>
                <a:ext uri="{FF2B5EF4-FFF2-40B4-BE49-F238E27FC236}">
                  <a16:creationId xmlns:a16="http://schemas.microsoft.com/office/drawing/2014/main" id="{BB1D46A7-7406-48FD-DEF3-941C69CE8D21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0;p19">
              <a:extLst>
                <a:ext uri="{FF2B5EF4-FFF2-40B4-BE49-F238E27FC236}">
                  <a16:creationId xmlns:a16="http://schemas.microsoft.com/office/drawing/2014/main" id="{A2535C16-1AD0-6351-AFB4-A2A8C8E3B6D7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1;p19">
              <a:extLst>
                <a:ext uri="{FF2B5EF4-FFF2-40B4-BE49-F238E27FC236}">
                  <a16:creationId xmlns:a16="http://schemas.microsoft.com/office/drawing/2014/main" id="{F25805C5-355B-7D4B-24A3-417179DB9AA3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2;p19">
              <a:extLst>
                <a:ext uri="{FF2B5EF4-FFF2-40B4-BE49-F238E27FC236}">
                  <a16:creationId xmlns:a16="http://schemas.microsoft.com/office/drawing/2014/main" id="{31DB2077-29D5-92D6-05DD-2ADBD4D49F79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3;p19">
              <a:extLst>
                <a:ext uri="{FF2B5EF4-FFF2-40B4-BE49-F238E27FC236}">
                  <a16:creationId xmlns:a16="http://schemas.microsoft.com/office/drawing/2014/main" id="{940AEC90-F8FB-F52D-863C-C5CCEDE44E65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4;p19">
              <a:extLst>
                <a:ext uri="{FF2B5EF4-FFF2-40B4-BE49-F238E27FC236}">
                  <a16:creationId xmlns:a16="http://schemas.microsoft.com/office/drawing/2014/main" id="{93CB5381-2445-0E89-D2C9-9B669B873C40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5;p19">
              <a:extLst>
                <a:ext uri="{FF2B5EF4-FFF2-40B4-BE49-F238E27FC236}">
                  <a16:creationId xmlns:a16="http://schemas.microsoft.com/office/drawing/2014/main" id="{F5609E35-16B3-0771-0C1C-CFA24A350E5B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;p19">
              <a:extLst>
                <a:ext uri="{FF2B5EF4-FFF2-40B4-BE49-F238E27FC236}">
                  <a16:creationId xmlns:a16="http://schemas.microsoft.com/office/drawing/2014/main" id="{070C208D-75DA-29D1-38C8-797A2ABB2799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7;p19">
              <a:extLst>
                <a:ext uri="{FF2B5EF4-FFF2-40B4-BE49-F238E27FC236}">
                  <a16:creationId xmlns:a16="http://schemas.microsoft.com/office/drawing/2014/main" id="{4DD60541-40C6-C1FD-B380-E6DF809EA105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8;p19">
              <a:extLst>
                <a:ext uri="{FF2B5EF4-FFF2-40B4-BE49-F238E27FC236}">
                  <a16:creationId xmlns:a16="http://schemas.microsoft.com/office/drawing/2014/main" id="{9A3B612F-5C73-B4A2-DFA2-8108DF3D038A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9;p19">
              <a:extLst>
                <a:ext uri="{FF2B5EF4-FFF2-40B4-BE49-F238E27FC236}">
                  <a16:creationId xmlns:a16="http://schemas.microsoft.com/office/drawing/2014/main" id="{7AEE469A-659A-C5F9-ADE4-EE79D5D0F276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0;p19">
              <a:extLst>
                <a:ext uri="{FF2B5EF4-FFF2-40B4-BE49-F238E27FC236}">
                  <a16:creationId xmlns:a16="http://schemas.microsoft.com/office/drawing/2014/main" id="{BAAAA775-1061-D8D4-680F-4F89F0E1F39F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1;p19">
              <a:extLst>
                <a:ext uri="{FF2B5EF4-FFF2-40B4-BE49-F238E27FC236}">
                  <a16:creationId xmlns:a16="http://schemas.microsoft.com/office/drawing/2014/main" id="{E1016EB7-FF55-8DD7-B1DE-A4EE27113C09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2;p19">
              <a:extLst>
                <a:ext uri="{FF2B5EF4-FFF2-40B4-BE49-F238E27FC236}">
                  <a16:creationId xmlns:a16="http://schemas.microsoft.com/office/drawing/2014/main" id="{208E6995-61C0-EBEF-1D5E-45959198F5C0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3;p19">
              <a:extLst>
                <a:ext uri="{FF2B5EF4-FFF2-40B4-BE49-F238E27FC236}">
                  <a16:creationId xmlns:a16="http://schemas.microsoft.com/office/drawing/2014/main" id="{F9E97661-B7CE-7A81-C2F9-FA6F8CFD2629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4;p19">
              <a:extLst>
                <a:ext uri="{FF2B5EF4-FFF2-40B4-BE49-F238E27FC236}">
                  <a16:creationId xmlns:a16="http://schemas.microsoft.com/office/drawing/2014/main" id="{AB80E462-6CE5-B4F6-CD99-A6253F6CF60C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5;p19">
              <a:extLst>
                <a:ext uri="{FF2B5EF4-FFF2-40B4-BE49-F238E27FC236}">
                  <a16:creationId xmlns:a16="http://schemas.microsoft.com/office/drawing/2014/main" id="{C63C2D60-A4FC-A177-E2DA-852C458FE645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6;p19">
              <a:extLst>
                <a:ext uri="{FF2B5EF4-FFF2-40B4-BE49-F238E27FC236}">
                  <a16:creationId xmlns:a16="http://schemas.microsoft.com/office/drawing/2014/main" id="{29F4C4E7-96ED-2D27-84D5-A654792FBFA9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7;p19">
              <a:extLst>
                <a:ext uri="{FF2B5EF4-FFF2-40B4-BE49-F238E27FC236}">
                  <a16:creationId xmlns:a16="http://schemas.microsoft.com/office/drawing/2014/main" id="{8079D025-4A69-1A13-498B-3E6C159C4E3D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8;p19">
              <a:extLst>
                <a:ext uri="{FF2B5EF4-FFF2-40B4-BE49-F238E27FC236}">
                  <a16:creationId xmlns:a16="http://schemas.microsoft.com/office/drawing/2014/main" id="{02BFA919-10B9-9347-8D19-0AF469165597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9;p19">
              <a:extLst>
                <a:ext uri="{FF2B5EF4-FFF2-40B4-BE49-F238E27FC236}">
                  <a16:creationId xmlns:a16="http://schemas.microsoft.com/office/drawing/2014/main" id="{57CA0E3D-14AC-6320-2190-9D91BE94F4FC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70;p19">
              <a:extLst>
                <a:ext uri="{FF2B5EF4-FFF2-40B4-BE49-F238E27FC236}">
                  <a16:creationId xmlns:a16="http://schemas.microsoft.com/office/drawing/2014/main" id="{D8AAE417-0317-630B-218F-EE9369DB792F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1;p19">
              <a:extLst>
                <a:ext uri="{FF2B5EF4-FFF2-40B4-BE49-F238E27FC236}">
                  <a16:creationId xmlns:a16="http://schemas.microsoft.com/office/drawing/2014/main" id="{3CBD0E62-0D28-59E9-AA61-31CA5406143B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D41B8D-63FA-38C8-5EBB-453A14A4444C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4D41B8D-63FA-38C8-5EBB-453A14A44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E81803D-311A-9CCD-B926-C7BD07C68F14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E81803D-311A-9CCD-B926-C7BD07C6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3">
                <a:extLst>
                  <a:ext uri="{FF2B5EF4-FFF2-40B4-BE49-F238E27FC236}">
                    <a16:creationId xmlns:a16="http://schemas.microsoft.com/office/drawing/2014/main" id="{E091ACE7-3C96-9B91-9066-203249AFB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Effect:</a:t>
                </a:r>
              </a:p>
              <a:p>
                <a:pPr lvl="1"/>
                <a:r>
                  <a:rPr lang="en-US" dirty="0"/>
                  <a:t>Enhanced binding energy</a:t>
                </a:r>
              </a:p>
              <a:p>
                <a:pPr lvl="1"/>
                <a:r>
                  <a:rPr lang="en-US" dirty="0"/>
                  <a:t>Closer to the nucleus </a:t>
                </a:r>
                <a:r>
                  <a:rPr lang="en-US" dirty="0">
                    <a:sym typeface="Wingdings" panose="05000000000000000000" pitchFamily="2" charset="2"/>
                  </a:rPr>
                  <a:t> More sensitive to nuclear effects</a:t>
                </a:r>
                <a:endParaRPr lang="en-US" dirty="0"/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Content Placeholder 3">
                <a:extLst>
                  <a:ext uri="{FF2B5EF4-FFF2-40B4-BE49-F238E27FC236}">
                    <a16:creationId xmlns:a16="http://schemas.microsoft.com/office/drawing/2014/main" id="{E091ACE7-3C96-9B91-9066-203249AFB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263" y="1655763"/>
                <a:ext cx="5399087" cy="4464050"/>
              </a:xfrm>
              <a:blipFill>
                <a:blip r:embed="rId5"/>
                <a:stretch>
                  <a:fillRect l="-1017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353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6213F-2990-C4C8-5952-C7F168AC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89971E-E0E4-4D59-8626-3022C859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Bohr model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Muons: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≈2.2 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Effect:</a:t>
                </a:r>
              </a:p>
              <a:p>
                <a:pPr lvl="1"/>
                <a:r>
                  <a:rPr lang="en-US" dirty="0"/>
                  <a:t>Enhanced binding energy</a:t>
                </a:r>
              </a:p>
              <a:p>
                <a:pPr lvl="1"/>
                <a:r>
                  <a:rPr lang="en-US" dirty="0"/>
                  <a:t>Closer to the nucleus </a:t>
                </a:r>
                <a:r>
                  <a:rPr lang="en-US" dirty="0">
                    <a:sym typeface="Wingdings" panose="05000000000000000000" pitchFamily="2" charset="2"/>
                  </a:rPr>
                  <a:t> More sensitive to nuclear effects</a:t>
                </a:r>
                <a:endParaRPr lang="en-US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A0381F-E594-F014-96FC-C2652B07C1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6" t="-2049" r="-339" b="-68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1E727038-7B3C-AB97-CDAB-23F707DC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atoms</a:t>
            </a:r>
            <a:endParaRPr lang="en-BE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E4674E1-3E92-DE7D-2503-31762C9F4AEC}"/>
              </a:ext>
            </a:extLst>
          </p:cNvPr>
          <p:cNvSpPr/>
          <p:nvPr/>
        </p:nvSpPr>
        <p:spPr>
          <a:xfrm>
            <a:off x="8417728" y="3243021"/>
            <a:ext cx="914400" cy="914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386951-4F70-BA17-7A5C-6B2FB4DDF0D8}"/>
              </a:ext>
            </a:extLst>
          </p:cNvPr>
          <p:cNvGrpSpPr/>
          <p:nvPr/>
        </p:nvGrpSpPr>
        <p:grpSpPr>
          <a:xfrm>
            <a:off x="-13985072" y="-19251219"/>
            <a:ext cx="45720000" cy="45902880"/>
            <a:chOff x="6581831" y="1390083"/>
            <a:chExt cx="4572000" cy="4585716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8F55C18-86D1-8FD3-4585-E644F10FABB0}"/>
                </a:ext>
              </a:extLst>
            </p:cNvPr>
            <p:cNvSpPr/>
            <p:nvPr/>
          </p:nvSpPr>
          <p:spPr>
            <a:xfrm>
              <a:off x="7953431" y="2777775"/>
              <a:ext cx="1828800" cy="18288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908F8325-83B5-647E-8A7A-935264F6FE0B}"/>
                </a:ext>
              </a:extLst>
            </p:cNvPr>
            <p:cNvSpPr/>
            <p:nvPr/>
          </p:nvSpPr>
          <p:spPr>
            <a:xfrm>
              <a:off x="6581831" y="1403799"/>
              <a:ext cx="4572000" cy="45720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53FA078-3696-6A3C-B787-73AAB0083D8E}"/>
                </a:ext>
              </a:extLst>
            </p:cNvPr>
            <p:cNvSpPr/>
            <p:nvPr/>
          </p:nvSpPr>
          <p:spPr>
            <a:xfrm>
              <a:off x="7057319" y="1860999"/>
              <a:ext cx="3657600" cy="36576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82430AFE-4F7C-5F92-7394-EDA7D53C1459}"/>
                </a:ext>
              </a:extLst>
            </p:cNvPr>
            <p:cNvSpPr/>
            <p:nvPr/>
          </p:nvSpPr>
          <p:spPr>
            <a:xfrm>
              <a:off x="7505375" y="2327343"/>
              <a:ext cx="2743200" cy="2743200"/>
            </a:xfrm>
            <a:prstGeom prst="flowChartConnector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4746A03-8AA2-AABF-CB7E-3A113540723B}"/>
                </a:ext>
              </a:extLst>
            </p:cNvPr>
            <p:cNvSpPr/>
            <p:nvPr/>
          </p:nvSpPr>
          <p:spPr>
            <a:xfrm>
              <a:off x="8772982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60A8E030-179E-7A10-14D9-117F7A1A2FCF}"/>
                </a:ext>
              </a:extLst>
            </p:cNvPr>
            <p:cNvSpPr/>
            <p:nvPr/>
          </p:nvSpPr>
          <p:spPr>
            <a:xfrm>
              <a:off x="8939658" y="27616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D24A5793-8903-DAAD-2A63-E9BE956180A9}"/>
                </a:ext>
              </a:extLst>
            </p:cNvPr>
            <p:cNvSpPr/>
            <p:nvPr/>
          </p:nvSpPr>
          <p:spPr>
            <a:xfrm>
              <a:off x="8776391" y="13900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3710B9F-10D1-A8AC-A5EA-EB1DA84EF88B}"/>
                </a:ext>
              </a:extLst>
            </p:cNvPr>
            <p:cNvSpPr/>
            <p:nvPr/>
          </p:nvSpPr>
          <p:spPr>
            <a:xfrm>
              <a:off x="74825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227EE138-8224-CF2E-ACD8-7A58F9182B63}"/>
                </a:ext>
              </a:extLst>
            </p:cNvPr>
            <p:cNvSpPr/>
            <p:nvPr/>
          </p:nvSpPr>
          <p:spPr>
            <a:xfrm>
              <a:off x="74825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6F1F5469-4940-BD75-26AC-FF3B7B6DA055}"/>
                </a:ext>
              </a:extLst>
            </p:cNvPr>
            <p:cNvSpPr/>
            <p:nvPr/>
          </p:nvSpPr>
          <p:spPr>
            <a:xfrm>
              <a:off x="1022114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0175534-A77C-B957-CD0E-12FFC5AB6E4B}"/>
                </a:ext>
              </a:extLst>
            </p:cNvPr>
            <p:cNvSpPr/>
            <p:nvPr/>
          </p:nvSpPr>
          <p:spPr>
            <a:xfrm>
              <a:off x="1022114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C2F761E-6947-EAC0-4222-3B14A2D70357}"/>
                </a:ext>
              </a:extLst>
            </p:cNvPr>
            <p:cNvSpPr/>
            <p:nvPr/>
          </p:nvSpPr>
          <p:spPr>
            <a:xfrm>
              <a:off x="10683393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4EC4C3AC-A470-AC7D-63E1-57366B9DAAFB}"/>
                </a:ext>
              </a:extLst>
            </p:cNvPr>
            <p:cNvSpPr/>
            <p:nvPr/>
          </p:nvSpPr>
          <p:spPr>
            <a:xfrm>
              <a:off x="10683393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9A29A85-1D5E-04BA-22F6-7F9E0EED145D}"/>
                </a:ext>
              </a:extLst>
            </p:cNvPr>
            <p:cNvSpPr/>
            <p:nvPr/>
          </p:nvSpPr>
          <p:spPr>
            <a:xfrm>
              <a:off x="7025315" y="3593397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A618446C-D963-23F7-4F89-1E56C66DF10D}"/>
                </a:ext>
              </a:extLst>
            </p:cNvPr>
            <p:cNvSpPr/>
            <p:nvPr/>
          </p:nvSpPr>
          <p:spPr>
            <a:xfrm>
              <a:off x="7025315" y="375990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5F977FE-77F3-63D3-FA65-42201BC3D1FB}"/>
                </a:ext>
              </a:extLst>
            </p:cNvPr>
            <p:cNvSpPr/>
            <p:nvPr/>
          </p:nvSpPr>
          <p:spPr>
            <a:xfrm>
              <a:off x="8769629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8A895F0E-8111-7959-1833-8AF279F51EEB}"/>
                </a:ext>
              </a:extLst>
            </p:cNvPr>
            <p:cNvSpPr/>
            <p:nvPr/>
          </p:nvSpPr>
          <p:spPr>
            <a:xfrm>
              <a:off x="8936305" y="2304483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4E752ED-CB1E-9E36-7EF4-C394A8C8FEC5}"/>
                </a:ext>
              </a:extLst>
            </p:cNvPr>
            <p:cNvSpPr/>
            <p:nvPr/>
          </p:nvSpPr>
          <p:spPr>
            <a:xfrm>
              <a:off x="8772982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FEE76BE-8D27-83E3-012B-9F75BD4DBDAB}"/>
                </a:ext>
              </a:extLst>
            </p:cNvPr>
            <p:cNvSpPr/>
            <p:nvPr/>
          </p:nvSpPr>
          <p:spPr>
            <a:xfrm>
              <a:off x="8939658" y="5504882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365FBA06-AFFD-BFE9-3581-DF0653E49AA0}"/>
                </a:ext>
              </a:extLst>
            </p:cNvPr>
            <p:cNvSpPr/>
            <p:nvPr/>
          </p:nvSpPr>
          <p:spPr>
            <a:xfrm>
              <a:off x="8769629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77A03EB-2A2D-D1B1-2096-BF0981CD9C7E}"/>
                </a:ext>
              </a:extLst>
            </p:cNvPr>
            <p:cNvSpPr/>
            <p:nvPr/>
          </p:nvSpPr>
          <p:spPr>
            <a:xfrm>
              <a:off x="8936305" y="504091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DC7CCB16-CE0C-0F5C-03ED-CBE79DF245B7}"/>
                </a:ext>
              </a:extLst>
            </p:cNvPr>
            <p:cNvSpPr/>
            <p:nvPr/>
          </p:nvSpPr>
          <p:spPr>
            <a:xfrm>
              <a:off x="8769629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6348E6E6-1921-1BD2-67E5-17CF9479334B}"/>
                </a:ext>
              </a:extLst>
            </p:cNvPr>
            <p:cNvSpPr/>
            <p:nvPr/>
          </p:nvSpPr>
          <p:spPr>
            <a:xfrm>
              <a:off x="8936305" y="1850108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ACDE94-D840-42C8-D20D-57616C023DB6}"/>
              </a:ext>
            </a:extLst>
          </p:cNvPr>
          <p:cNvSpPr txBox="1"/>
          <p:nvPr/>
        </p:nvSpPr>
        <p:spPr>
          <a:xfrm>
            <a:off x="6478597" y="1810672"/>
            <a:ext cx="8291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µK</a:t>
            </a:r>
            <a:endParaRPr lang="LID4096" sz="39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EFA7C-4F49-F0B5-0233-EC005FE51D86}"/>
              </a:ext>
            </a:extLst>
          </p:cNvPr>
          <p:cNvSpPr txBox="1"/>
          <p:nvPr/>
        </p:nvSpPr>
        <p:spPr>
          <a:xfrm>
            <a:off x="9286421" y="2851456"/>
            <a:ext cx="2079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µ</a:t>
            </a:r>
            <a:r>
              <a:rPr lang="en-US" sz="1400" baseline="30000" dirty="0">
                <a:solidFill>
                  <a:srgbClr val="000000"/>
                </a:solidFill>
              </a:rPr>
              <a:t>-</a:t>
            </a:r>
            <a:endParaRPr lang="en-BE" dirty="0">
              <a:solidFill>
                <a:srgbClr val="000000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66DA0C47-3D17-0142-BF45-1A302C0C7F8C}"/>
              </a:ext>
            </a:extLst>
          </p:cNvPr>
          <p:cNvSpPr/>
          <p:nvPr/>
        </p:nvSpPr>
        <p:spPr>
          <a:xfrm>
            <a:off x="8189128" y="3013640"/>
            <a:ext cx="1371600" cy="1371600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AC3E02E-8150-8CED-B8F7-DFA4F922147C}"/>
              </a:ext>
            </a:extLst>
          </p:cNvPr>
          <p:cNvSpPr/>
          <p:nvPr/>
        </p:nvSpPr>
        <p:spPr>
          <a:xfrm>
            <a:off x="9220680" y="3093901"/>
            <a:ext cx="45720" cy="45720"/>
          </a:xfrm>
          <a:prstGeom prst="flowChartConnector">
            <a:avLst/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3494A1-C110-91A3-E1A1-32A8FF134FF6}"/>
              </a:ext>
            </a:extLst>
          </p:cNvPr>
          <p:cNvSpPr txBox="1"/>
          <p:nvPr/>
        </p:nvSpPr>
        <p:spPr>
          <a:xfrm>
            <a:off x="6568564" y="4594428"/>
            <a:ext cx="534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Muon n = 14 orbital is inside electron n = 1 orbital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electron correlation is negligible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6" name="Google Shape;448;p19">
            <a:extLst>
              <a:ext uri="{FF2B5EF4-FFF2-40B4-BE49-F238E27FC236}">
                <a16:creationId xmlns:a16="http://schemas.microsoft.com/office/drawing/2014/main" id="{203A6702-E126-E83F-E1EA-23651964E75A}"/>
              </a:ext>
            </a:extLst>
          </p:cNvPr>
          <p:cNvGrpSpPr/>
          <p:nvPr/>
        </p:nvGrpSpPr>
        <p:grpSpPr>
          <a:xfrm>
            <a:off x="3276000" y="2978519"/>
            <a:ext cx="1281206" cy="1443404"/>
            <a:chOff x="489925" y="1417314"/>
            <a:chExt cx="4474050" cy="3324759"/>
          </a:xfrm>
        </p:grpSpPr>
        <p:sp>
          <p:nvSpPr>
            <p:cNvPr id="37" name="Google Shape;449;p19">
              <a:extLst>
                <a:ext uri="{FF2B5EF4-FFF2-40B4-BE49-F238E27FC236}">
                  <a16:creationId xmlns:a16="http://schemas.microsoft.com/office/drawing/2014/main" id="{6296C80B-A478-1743-A390-F1992B7E52D8}"/>
                </a:ext>
              </a:extLst>
            </p:cNvPr>
            <p:cNvSpPr/>
            <p:nvPr/>
          </p:nvSpPr>
          <p:spPr>
            <a:xfrm>
              <a:off x="1142937" y="4591867"/>
              <a:ext cx="3168424" cy="150206"/>
            </a:xfrm>
            <a:custGeom>
              <a:avLst/>
              <a:gdLst/>
              <a:ahLst/>
              <a:cxnLst/>
              <a:rect l="l" t="t" r="r" b="b"/>
              <a:pathLst>
                <a:path w="80642" h="3823" extrusionOk="0">
                  <a:moveTo>
                    <a:pt x="1" y="1"/>
                  </a:moveTo>
                  <a:lnTo>
                    <a:pt x="1" y="3822"/>
                  </a:lnTo>
                  <a:lnTo>
                    <a:pt x="80642" y="3822"/>
                  </a:lnTo>
                  <a:lnTo>
                    <a:pt x="806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0;p19">
              <a:extLst>
                <a:ext uri="{FF2B5EF4-FFF2-40B4-BE49-F238E27FC236}">
                  <a16:creationId xmlns:a16="http://schemas.microsoft.com/office/drawing/2014/main" id="{82329C3A-6961-D7C9-85B0-577E77680F2D}"/>
                </a:ext>
              </a:extLst>
            </p:cNvPr>
            <p:cNvSpPr/>
            <p:nvPr/>
          </p:nvSpPr>
          <p:spPr>
            <a:xfrm>
              <a:off x="2684351" y="1949739"/>
              <a:ext cx="107655" cy="2232811"/>
            </a:xfrm>
            <a:custGeom>
              <a:avLst/>
              <a:gdLst/>
              <a:ahLst/>
              <a:cxnLst/>
              <a:rect l="l" t="t" r="r" b="b"/>
              <a:pathLst>
                <a:path w="2740" h="56829" extrusionOk="0">
                  <a:moveTo>
                    <a:pt x="1" y="0"/>
                  </a:moveTo>
                  <a:lnTo>
                    <a:pt x="1" y="56829"/>
                  </a:lnTo>
                  <a:lnTo>
                    <a:pt x="2739" y="5682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1;p19">
              <a:extLst>
                <a:ext uri="{FF2B5EF4-FFF2-40B4-BE49-F238E27FC236}">
                  <a16:creationId xmlns:a16="http://schemas.microsoft.com/office/drawing/2014/main" id="{CD5C046D-136B-ADB0-B2C7-11E4838BB810}"/>
                </a:ext>
              </a:extLst>
            </p:cNvPr>
            <p:cNvSpPr/>
            <p:nvPr/>
          </p:nvSpPr>
          <p:spPr>
            <a:xfrm>
              <a:off x="2256318" y="4314005"/>
              <a:ext cx="964177" cy="131464"/>
            </a:xfrm>
            <a:custGeom>
              <a:avLst/>
              <a:gdLst/>
              <a:ahLst/>
              <a:cxnLst/>
              <a:rect l="l" t="t" r="r" b="b"/>
              <a:pathLst>
                <a:path w="24540" h="3346" extrusionOk="0">
                  <a:moveTo>
                    <a:pt x="1" y="0"/>
                  </a:moveTo>
                  <a:lnTo>
                    <a:pt x="1" y="3346"/>
                  </a:lnTo>
                  <a:lnTo>
                    <a:pt x="24540" y="3346"/>
                  </a:lnTo>
                  <a:lnTo>
                    <a:pt x="2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2;p19">
              <a:extLst>
                <a:ext uri="{FF2B5EF4-FFF2-40B4-BE49-F238E27FC236}">
                  <a16:creationId xmlns:a16="http://schemas.microsoft.com/office/drawing/2014/main" id="{618DF5CB-300F-B9B2-2022-7EA67FED3C23}"/>
                </a:ext>
              </a:extLst>
            </p:cNvPr>
            <p:cNvSpPr/>
            <p:nvPr/>
          </p:nvSpPr>
          <p:spPr>
            <a:xfrm>
              <a:off x="2336786" y="4182539"/>
              <a:ext cx="803245" cy="131504"/>
            </a:xfrm>
            <a:custGeom>
              <a:avLst/>
              <a:gdLst/>
              <a:ahLst/>
              <a:cxnLst/>
              <a:rect l="l" t="t" r="r" b="b"/>
              <a:pathLst>
                <a:path w="20444" h="3347" extrusionOk="0">
                  <a:moveTo>
                    <a:pt x="1" y="1"/>
                  </a:moveTo>
                  <a:lnTo>
                    <a:pt x="1" y="3346"/>
                  </a:lnTo>
                  <a:lnTo>
                    <a:pt x="20444" y="3346"/>
                  </a:lnTo>
                  <a:lnTo>
                    <a:pt x="204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3;p19">
              <a:extLst>
                <a:ext uri="{FF2B5EF4-FFF2-40B4-BE49-F238E27FC236}">
                  <a16:creationId xmlns:a16="http://schemas.microsoft.com/office/drawing/2014/main" id="{E6CC5BC4-D969-6DDB-6EC1-C2680BE4AC98}"/>
                </a:ext>
              </a:extLst>
            </p:cNvPr>
            <p:cNvSpPr/>
            <p:nvPr/>
          </p:nvSpPr>
          <p:spPr>
            <a:xfrm>
              <a:off x="2632920" y="1893593"/>
              <a:ext cx="203051" cy="56185"/>
            </a:xfrm>
            <a:custGeom>
              <a:avLst/>
              <a:gdLst/>
              <a:ahLst/>
              <a:cxnLst/>
              <a:rect l="l" t="t" r="r" b="b"/>
              <a:pathLst>
                <a:path w="5168" h="1430" extrusionOk="0">
                  <a:moveTo>
                    <a:pt x="334" y="0"/>
                  </a:moveTo>
                  <a:cubicBezTo>
                    <a:pt x="155" y="0"/>
                    <a:pt x="0" y="155"/>
                    <a:pt x="0" y="334"/>
                  </a:cubicBezTo>
                  <a:lnTo>
                    <a:pt x="0" y="1108"/>
                  </a:lnTo>
                  <a:cubicBezTo>
                    <a:pt x="0" y="1286"/>
                    <a:pt x="155" y="1429"/>
                    <a:pt x="334" y="1429"/>
                  </a:cubicBezTo>
                  <a:lnTo>
                    <a:pt x="4846" y="1429"/>
                  </a:lnTo>
                  <a:cubicBezTo>
                    <a:pt x="5025" y="1429"/>
                    <a:pt x="5156" y="1286"/>
                    <a:pt x="5168" y="1108"/>
                  </a:cubicBezTo>
                  <a:lnTo>
                    <a:pt x="5168" y="334"/>
                  </a:lnTo>
                  <a:cubicBezTo>
                    <a:pt x="5168" y="155"/>
                    <a:pt x="5025" y="0"/>
                    <a:pt x="48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4;p19">
              <a:extLst>
                <a:ext uri="{FF2B5EF4-FFF2-40B4-BE49-F238E27FC236}">
                  <a16:creationId xmlns:a16="http://schemas.microsoft.com/office/drawing/2014/main" id="{293091CB-637C-F602-5477-82A41B83B934}"/>
                </a:ext>
              </a:extLst>
            </p:cNvPr>
            <p:cNvSpPr/>
            <p:nvPr/>
          </p:nvSpPr>
          <p:spPr>
            <a:xfrm>
              <a:off x="2632920" y="1572669"/>
              <a:ext cx="210555" cy="320960"/>
            </a:xfrm>
            <a:custGeom>
              <a:avLst/>
              <a:gdLst/>
              <a:ahLst/>
              <a:cxnLst/>
              <a:rect l="l" t="t" r="r" b="b"/>
              <a:pathLst>
                <a:path w="5359" h="8169" extrusionOk="0">
                  <a:moveTo>
                    <a:pt x="1834" y="1"/>
                  </a:moveTo>
                  <a:lnTo>
                    <a:pt x="0" y="3918"/>
                  </a:lnTo>
                  <a:lnTo>
                    <a:pt x="1310" y="8168"/>
                  </a:lnTo>
                  <a:lnTo>
                    <a:pt x="4048" y="8168"/>
                  </a:lnTo>
                  <a:lnTo>
                    <a:pt x="5358" y="3918"/>
                  </a:lnTo>
                  <a:lnTo>
                    <a:pt x="35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5;p19">
              <a:extLst>
                <a:ext uri="{FF2B5EF4-FFF2-40B4-BE49-F238E27FC236}">
                  <a16:creationId xmlns:a16="http://schemas.microsoft.com/office/drawing/2014/main" id="{44D2B6C0-35F0-28C8-E1B4-8D8C9E97F13C}"/>
                </a:ext>
              </a:extLst>
            </p:cNvPr>
            <p:cNvSpPr/>
            <p:nvPr/>
          </p:nvSpPr>
          <p:spPr>
            <a:xfrm>
              <a:off x="550707" y="2126547"/>
              <a:ext cx="615203" cy="1684598"/>
            </a:xfrm>
            <a:custGeom>
              <a:avLst/>
              <a:gdLst/>
              <a:ahLst/>
              <a:cxnLst/>
              <a:rect l="l" t="t" r="r" b="b"/>
              <a:pathLst>
                <a:path w="15658" h="42876" extrusionOk="0">
                  <a:moveTo>
                    <a:pt x="15360" y="1"/>
                  </a:moveTo>
                  <a:lnTo>
                    <a:pt x="1" y="42792"/>
                  </a:lnTo>
                  <a:lnTo>
                    <a:pt x="251" y="42875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;p19">
              <a:extLst>
                <a:ext uri="{FF2B5EF4-FFF2-40B4-BE49-F238E27FC236}">
                  <a16:creationId xmlns:a16="http://schemas.microsoft.com/office/drawing/2014/main" id="{D98B5F1D-BF36-3446-6F95-646577933C5E}"/>
                </a:ext>
              </a:extLst>
            </p:cNvPr>
            <p:cNvSpPr/>
            <p:nvPr/>
          </p:nvSpPr>
          <p:spPr>
            <a:xfrm>
              <a:off x="1154174" y="2126547"/>
              <a:ext cx="614731" cy="1684598"/>
            </a:xfrm>
            <a:custGeom>
              <a:avLst/>
              <a:gdLst/>
              <a:ahLst/>
              <a:cxnLst/>
              <a:rect l="l" t="t" r="r" b="b"/>
              <a:pathLst>
                <a:path w="15646" h="42876" extrusionOk="0">
                  <a:moveTo>
                    <a:pt x="298" y="1"/>
                  </a:moveTo>
                  <a:lnTo>
                    <a:pt x="1" y="108"/>
                  </a:lnTo>
                  <a:lnTo>
                    <a:pt x="15372" y="42875"/>
                  </a:lnTo>
                  <a:lnTo>
                    <a:pt x="15645" y="4282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7;p19">
              <a:extLst>
                <a:ext uri="{FF2B5EF4-FFF2-40B4-BE49-F238E27FC236}">
                  <a16:creationId xmlns:a16="http://schemas.microsoft.com/office/drawing/2014/main" id="{9A5A404F-465B-7383-1A63-1D78B2A4DF52}"/>
                </a:ext>
              </a:extLst>
            </p:cNvPr>
            <p:cNvSpPr/>
            <p:nvPr/>
          </p:nvSpPr>
          <p:spPr>
            <a:xfrm>
              <a:off x="550707" y="3713803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3" y="1"/>
                  </a:moveTo>
                  <a:cubicBezTo>
                    <a:pt x="6942" y="1"/>
                    <a:pt x="1" y="1084"/>
                    <a:pt x="1" y="2418"/>
                  </a:cubicBezTo>
                  <a:cubicBezTo>
                    <a:pt x="1" y="3751"/>
                    <a:pt x="6942" y="4823"/>
                    <a:pt x="15503" y="4823"/>
                  </a:cubicBezTo>
                  <a:cubicBezTo>
                    <a:pt x="24075" y="4823"/>
                    <a:pt x="31016" y="3751"/>
                    <a:pt x="31016" y="2418"/>
                  </a:cubicBezTo>
                  <a:cubicBezTo>
                    <a:pt x="31016" y="1084"/>
                    <a:pt x="24075" y="1"/>
                    <a:pt x="15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8;p19">
              <a:extLst>
                <a:ext uri="{FF2B5EF4-FFF2-40B4-BE49-F238E27FC236}">
                  <a16:creationId xmlns:a16="http://schemas.microsoft.com/office/drawing/2014/main" id="{7D94C914-4D3E-EF8D-57D2-5BA91296B91D}"/>
                </a:ext>
              </a:extLst>
            </p:cNvPr>
            <p:cNvSpPr/>
            <p:nvPr/>
          </p:nvSpPr>
          <p:spPr>
            <a:xfrm>
              <a:off x="489925" y="3808769"/>
              <a:ext cx="1305646" cy="266229"/>
            </a:xfrm>
            <a:custGeom>
              <a:avLst/>
              <a:gdLst/>
              <a:ahLst/>
              <a:cxnLst/>
              <a:rect l="l" t="t" r="r" b="b"/>
              <a:pathLst>
                <a:path w="33231" h="6776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547" y="1"/>
                    <a:pt x="0" y="6751"/>
                    <a:pt x="17061" y="6775"/>
                  </a:cubicBezTo>
                  <a:lnTo>
                    <a:pt x="17121" y="6775"/>
                  </a:lnTo>
                  <a:cubicBezTo>
                    <a:pt x="33230" y="6751"/>
                    <a:pt x="32671" y="667"/>
                    <a:pt x="32551" y="12"/>
                  </a:cubicBezTo>
                  <a:lnTo>
                    <a:pt x="32551" y="12"/>
                  </a:lnTo>
                  <a:cubicBezTo>
                    <a:pt x="32337" y="1310"/>
                    <a:pt x="25479" y="2417"/>
                    <a:pt x="17038" y="2417"/>
                  </a:cubicBezTo>
                  <a:lnTo>
                    <a:pt x="17026" y="2417"/>
                  </a:lnTo>
                  <a:cubicBezTo>
                    <a:pt x="8465" y="2417"/>
                    <a:pt x="1548" y="1334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9;p19">
              <a:extLst>
                <a:ext uri="{FF2B5EF4-FFF2-40B4-BE49-F238E27FC236}">
                  <a16:creationId xmlns:a16="http://schemas.microsoft.com/office/drawing/2014/main" id="{E0B03D95-AE38-B08F-9731-B508EB3C4536}"/>
                </a:ext>
              </a:extLst>
            </p:cNvPr>
            <p:cNvSpPr/>
            <p:nvPr/>
          </p:nvSpPr>
          <p:spPr>
            <a:xfrm>
              <a:off x="1154645" y="1694783"/>
              <a:ext cx="1535807" cy="301944"/>
            </a:xfrm>
            <a:custGeom>
              <a:avLst/>
              <a:gdLst/>
              <a:ahLst/>
              <a:cxnLst/>
              <a:rect l="l" t="t" r="r" b="b"/>
              <a:pathLst>
                <a:path w="39089" h="7685" extrusionOk="0">
                  <a:moveTo>
                    <a:pt x="38696" y="0"/>
                  </a:moveTo>
                  <a:lnTo>
                    <a:pt x="37970" y="60"/>
                  </a:lnTo>
                  <a:cubicBezTo>
                    <a:pt x="37981" y="60"/>
                    <a:pt x="29826" y="1227"/>
                    <a:pt x="21217" y="4822"/>
                  </a:cubicBezTo>
                  <a:cubicBezTo>
                    <a:pt x="18876" y="5799"/>
                    <a:pt x="16444" y="6142"/>
                    <a:pt x="14089" y="6142"/>
                  </a:cubicBezTo>
                  <a:cubicBezTo>
                    <a:pt x="8520" y="6142"/>
                    <a:pt x="3378" y="4222"/>
                    <a:pt x="863" y="4222"/>
                  </a:cubicBezTo>
                  <a:cubicBezTo>
                    <a:pt x="527" y="4222"/>
                    <a:pt x="238" y="4256"/>
                    <a:pt x="1" y="4334"/>
                  </a:cubicBezTo>
                  <a:lnTo>
                    <a:pt x="655" y="5263"/>
                  </a:lnTo>
                  <a:cubicBezTo>
                    <a:pt x="847" y="5210"/>
                    <a:pt x="1071" y="5186"/>
                    <a:pt x="1327" y="5186"/>
                  </a:cubicBezTo>
                  <a:cubicBezTo>
                    <a:pt x="3927" y="5186"/>
                    <a:pt x="9721" y="7685"/>
                    <a:pt x="15896" y="7685"/>
                  </a:cubicBezTo>
                  <a:cubicBezTo>
                    <a:pt x="17964" y="7685"/>
                    <a:pt x="20075" y="7404"/>
                    <a:pt x="22122" y="6656"/>
                  </a:cubicBezTo>
                  <a:cubicBezTo>
                    <a:pt x="30897" y="3453"/>
                    <a:pt x="39089" y="2667"/>
                    <a:pt x="39089" y="2667"/>
                  </a:cubicBezTo>
                  <a:lnTo>
                    <a:pt x="386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0;p19">
              <a:extLst>
                <a:ext uri="{FF2B5EF4-FFF2-40B4-BE49-F238E27FC236}">
                  <a16:creationId xmlns:a16="http://schemas.microsoft.com/office/drawing/2014/main" id="{D1F01ADE-312F-0B35-586B-772D5E350765}"/>
                </a:ext>
              </a:extLst>
            </p:cNvPr>
            <p:cNvSpPr/>
            <p:nvPr/>
          </p:nvSpPr>
          <p:spPr>
            <a:xfrm>
              <a:off x="2782618" y="1417314"/>
              <a:ext cx="1507282" cy="367322"/>
            </a:xfrm>
            <a:custGeom>
              <a:avLst/>
              <a:gdLst/>
              <a:ahLst/>
              <a:cxnLst/>
              <a:rect l="l" t="t" r="r" b="b"/>
              <a:pathLst>
                <a:path w="38363" h="9349" extrusionOk="0">
                  <a:moveTo>
                    <a:pt x="38301" y="1"/>
                  </a:moveTo>
                  <a:cubicBezTo>
                    <a:pt x="35559" y="1"/>
                    <a:pt x="28391" y="6495"/>
                    <a:pt x="19938" y="6495"/>
                  </a:cubicBezTo>
                  <a:cubicBezTo>
                    <a:pt x="19346" y="6495"/>
                    <a:pt x="18748" y="6464"/>
                    <a:pt x="18145" y="6396"/>
                  </a:cubicBezTo>
                  <a:cubicBezTo>
                    <a:pt x="15293" y="6081"/>
                    <a:pt x="12548" y="5972"/>
                    <a:pt x="10115" y="5972"/>
                  </a:cubicBezTo>
                  <a:cubicBezTo>
                    <a:pt x="4624" y="5972"/>
                    <a:pt x="715" y="6526"/>
                    <a:pt x="715" y="6526"/>
                  </a:cubicBezTo>
                  <a:lnTo>
                    <a:pt x="0" y="6681"/>
                  </a:lnTo>
                  <a:lnTo>
                    <a:pt x="393" y="9348"/>
                  </a:lnTo>
                  <a:cubicBezTo>
                    <a:pt x="393" y="9348"/>
                    <a:pt x="6029" y="8278"/>
                    <a:pt x="13309" y="8278"/>
                  </a:cubicBezTo>
                  <a:cubicBezTo>
                    <a:pt x="14748" y="8278"/>
                    <a:pt x="16252" y="8319"/>
                    <a:pt x="17788" y="8420"/>
                  </a:cubicBezTo>
                  <a:cubicBezTo>
                    <a:pt x="18132" y="8442"/>
                    <a:pt x="18474" y="8453"/>
                    <a:pt x="18814" y="8453"/>
                  </a:cubicBezTo>
                  <a:cubicBezTo>
                    <a:pt x="27694" y="8453"/>
                    <a:pt x="35219" y="1096"/>
                    <a:pt x="38005" y="1073"/>
                  </a:cubicBezTo>
                  <a:lnTo>
                    <a:pt x="38362" y="2"/>
                  </a:lnTo>
                  <a:cubicBezTo>
                    <a:pt x="38342" y="1"/>
                    <a:pt x="38321" y="1"/>
                    <a:pt x="38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1;p19">
              <a:extLst>
                <a:ext uri="{FF2B5EF4-FFF2-40B4-BE49-F238E27FC236}">
                  <a16:creationId xmlns:a16="http://schemas.microsoft.com/office/drawing/2014/main" id="{E080F057-ECC2-A0C1-7A42-0886DDF4F1DA}"/>
                </a:ext>
              </a:extLst>
            </p:cNvPr>
            <p:cNvSpPr/>
            <p:nvPr/>
          </p:nvSpPr>
          <p:spPr>
            <a:xfrm>
              <a:off x="4236532" y="1576873"/>
              <a:ext cx="115591" cy="115591"/>
            </a:xfrm>
            <a:custGeom>
              <a:avLst/>
              <a:gdLst/>
              <a:ahLst/>
              <a:cxnLst/>
              <a:rect l="l" t="t" r="r" b="b"/>
              <a:pathLst>
                <a:path w="2942" h="2942" extrusionOk="0">
                  <a:moveTo>
                    <a:pt x="1477" y="644"/>
                  </a:moveTo>
                  <a:cubicBezTo>
                    <a:pt x="1930" y="644"/>
                    <a:pt x="2311" y="1013"/>
                    <a:pt x="2311" y="1477"/>
                  </a:cubicBezTo>
                  <a:cubicBezTo>
                    <a:pt x="2311" y="1930"/>
                    <a:pt x="1930" y="2311"/>
                    <a:pt x="1477" y="2311"/>
                  </a:cubicBezTo>
                  <a:cubicBezTo>
                    <a:pt x="1013" y="2311"/>
                    <a:pt x="644" y="1930"/>
                    <a:pt x="644" y="1477"/>
                  </a:cubicBezTo>
                  <a:cubicBezTo>
                    <a:pt x="644" y="1013"/>
                    <a:pt x="1013" y="644"/>
                    <a:pt x="1477" y="644"/>
                  </a:cubicBezTo>
                  <a:close/>
                  <a:moveTo>
                    <a:pt x="1477" y="1"/>
                  </a:moveTo>
                  <a:cubicBezTo>
                    <a:pt x="656" y="1"/>
                    <a:pt x="1" y="656"/>
                    <a:pt x="1" y="1477"/>
                  </a:cubicBezTo>
                  <a:cubicBezTo>
                    <a:pt x="1" y="2287"/>
                    <a:pt x="656" y="2942"/>
                    <a:pt x="1477" y="2942"/>
                  </a:cubicBezTo>
                  <a:cubicBezTo>
                    <a:pt x="2275" y="2942"/>
                    <a:pt x="2942" y="2287"/>
                    <a:pt x="2942" y="1477"/>
                  </a:cubicBezTo>
                  <a:cubicBezTo>
                    <a:pt x="2942" y="656"/>
                    <a:pt x="2287" y="1"/>
                    <a:pt x="1477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2;p19">
              <a:extLst>
                <a:ext uri="{FF2B5EF4-FFF2-40B4-BE49-F238E27FC236}">
                  <a16:creationId xmlns:a16="http://schemas.microsoft.com/office/drawing/2014/main" id="{2ED78BA8-B5CE-C7BC-269A-E534E5CD36A9}"/>
                </a:ext>
              </a:extLst>
            </p:cNvPr>
            <p:cNvSpPr/>
            <p:nvPr/>
          </p:nvSpPr>
          <p:spPr>
            <a:xfrm>
              <a:off x="4288474" y="1678399"/>
              <a:ext cx="614731" cy="1684087"/>
            </a:xfrm>
            <a:custGeom>
              <a:avLst/>
              <a:gdLst/>
              <a:ahLst/>
              <a:cxnLst/>
              <a:rect l="l" t="t" r="r" b="b"/>
              <a:pathLst>
                <a:path w="15646" h="42863" extrusionOk="0">
                  <a:moveTo>
                    <a:pt x="298" y="1"/>
                  </a:moveTo>
                  <a:lnTo>
                    <a:pt x="1" y="108"/>
                  </a:lnTo>
                  <a:lnTo>
                    <a:pt x="15395" y="42863"/>
                  </a:lnTo>
                  <a:lnTo>
                    <a:pt x="15645" y="427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3;p19">
              <a:extLst>
                <a:ext uri="{FF2B5EF4-FFF2-40B4-BE49-F238E27FC236}">
                  <a16:creationId xmlns:a16="http://schemas.microsoft.com/office/drawing/2014/main" id="{52414D46-0F52-ABC3-B792-3EB0E1821438}"/>
                </a:ext>
              </a:extLst>
            </p:cNvPr>
            <p:cNvSpPr/>
            <p:nvPr/>
          </p:nvSpPr>
          <p:spPr>
            <a:xfrm>
              <a:off x="3685008" y="1678399"/>
              <a:ext cx="615203" cy="1684087"/>
            </a:xfrm>
            <a:custGeom>
              <a:avLst/>
              <a:gdLst/>
              <a:ahLst/>
              <a:cxnLst/>
              <a:rect l="l" t="t" r="r" b="b"/>
              <a:pathLst>
                <a:path w="15658" h="42863" extrusionOk="0">
                  <a:moveTo>
                    <a:pt x="15360" y="1"/>
                  </a:moveTo>
                  <a:lnTo>
                    <a:pt x="0" y="42827"/>
                  </a:lnTo>
                  <a:lnTo>
                    <a:pt x="286" y="42863"/>
                  </a:lnTo>
                  <a:lnTo>
                    <a:pt x="15657" y="108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4;p19">
              <a:extLst>
                <a:ext uri="{FF2B5EF4-FFF2-40B4-BE49-F238E27FC236}">
                  <a16:creationId xmlns:a16="http://schemas.microsoft.com/office/drawing/2014/main" id="{A8BCE843-4120-D059-9901-E35062416F4A}"/>
                </a:ext>
              </a:extLst>
            </p:cNvPr>
            <p:cNvSpPr/>
            <p:nvPr/>
          </p:nvSpPr>
          <p:spPr>
            <a:xfrm>
              <a:off x="3685008" y="3266128"/>
              <a:ext cx="1218658" cy="189496"/>
            </a:xfrm>
            <a:custGeom>
              <a:avLst/>
              <a:gdLst/>
              <a:ahLst/>
              <a:cxnLst/>
              <a:rect l="l" t="t" r="r" b="b"/>
              <a:pathLst>
                <a:path w="31017" h="4823" extrusionOk="0">
                  <a:moveTo>
                    <a:pt x="15502" y="0"/>
                  </a:moveTo>
                  <a:cubicBezTo>
                    <a:pt x="6942" y="0"/>
                    <a:pt x="0" y="1084"/>
                    <a:pt x="0" y="2417"/>
                  </a:cubicBezTo>
                  <a:cubicBezTo>
                    <a:pt x="0" y="3739"/>
                    <a:pt x="6942" y="4822"/>
                    <a:pt x="15502" y="4822"/>
                  </a:cubicBezTo>
                  <a:cubicBezTo>
                    <a:pt x="24075" y="4822"/>
                    <a:pt x="31016" y="3739"/>
                    <a:pt x="31016" y="2417"/>
                  </a:cubicBezTo>
                  <a:cubicBezTo>
                    <a:pt x="31016" y="1084"/>
                    <a:pt x="24075" y="0"/>
                    <a:pt x="1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5;p19">
              <a:extLst>
                <a:ext uri="{FF2B5EF4-FFF2-40B4-BE49-F238E27FC236}">
                  <a16:creationId xmlns:a16="http://schemas.microsoft.com/office/drawing/2014/main" id="{CBE3C6C2-49C9-D43B-FA20-00878C8A1F3D}"/>
                </a:ext>
              </a:extLst>
            </p:cNvPr>
            <p:cNvSpPr/>
            <p:nvPr/>
          </p:nvSpPr>
          <p:spPr>
            <a:xfrm>
              <a:off x="3657858" y="3360150"/>
              <a:ext cx="1306117" cy="266229"/>
            </a:xfrm>
            <a:custGeom>
              <a:avLst/>
              <a:gdLst/>
              <a:ahLst/>
              <a:cxnLst/>
              <a:rect l="l" t="t" r="r" b="b"/>
              <a:pathLst>
                <a:path w="33243" h="6776" extrusionOk="0">
                  <a:moveTo>
                    <a:pt x="31695" y="0"/>
                  </a:moveTo>
                  <a:cubicBezTo>
                    <a:pt x="31695" y="1346"/>
                    <a:pt x="24778" y="2417"/>
                    <a:pt x="16217" y="2417"/>
                  </a:cubicBezTo>
                  <a:lnTo>
                    <a:pt x="16193" y="2417"/>
                  </a:lnTo>
                  <a:cubicBezTo>
                    <a:pt x="7764" y="2417"/>
                    <a:pt x="894" y="1310"/>
                    <a:pt x="691" y="24"/>
                  </a:cubicBezTo>
                  <a:lnTo>
                    <a:pt x="691" y="24"/>
                  </a:lnTo>
                  <a:cubicBezTo>
                    <a:pt x="572" y="679"/>
                    <a:pt x="1" y="6763"/>
                    <a:pt x="16122" y="6775"/>
                  </a:cubicBezTo>
                  <a:lnTo>
                    <a:pt x="16181" y="6775"/>
                  </a:lnTo>
                  <a:cubicBezTo>
                    <a:pt x="33242" y="6763"/>
                    <a:pt x="31695" y="1"/>
                    <a:pt x="31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6;p19">
              <a:extLst>
                <a:ext uri="{FF2B5EF4-FFF2-40B4-BE49-F238E27FC236}">
                  <a16:creationId xmlns:a16="http://schemas.microsoft.com/office/drawing/2014/main" id="{37F0F5E6-1116-BD64-0DE0-5529C1628CAC}"/>
                </a:ext>
              </a:extLst>
            </p:cNvPr>
            <p:cNvSpPr/>
            <p:nvPr/>
          </p:nvSpPr>
          <p:spPr>
            <a:xfrm>
              <a:off x="1093352" y="1864597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7;p19">
              <a:extLst>
                <a:ext uri="{FF2B5EF4-FFF2-40B4-BE49-F238E27FC236}">
                  <a16:creationId xmlns:a16="http://schemas.microsoft.com/office/drawing/2014/main" id="{5ADF7A0C-94F2-E6E7-5EBD-34B7F57CA857}"/>
                </a:ext>
              </a:extLst>
            </p:cNvPr>
            <p:cNvSpPr/>
            <p:nvPr/>
          </p:nvSpPr>
          <p:spPr>
            <a:xfrm>
              <a:off x="1144351" y="1969385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8;p19">
              <a:extLst>
                <a:ext uri="{FF2B5EF4-FFF2-40B4-BE49-F238E27FC236}">
                  <a16:creationId xmlns:a16="http://schemas.microsoft.com/office/drawing/2014/main" id="{79FFA654-7AD7-00C8-B8F7-E775AB361E68}"/>
                </a:ext>
              </a:extLst>
            </p:cNvPr>
            <p:cNvSpPr/>
            <p:nvPr/>
          </p:nvSpPr>
          <p:spPr>
            <a:xfrm>
              <a:off x="1102271" y="2025491"/>
              <a:ext cx="115552" cy="115591"/>
            </a:xfrm>
            <a:custGeom>
              <a:avLst/>
              <a:gdLst/>
              <a:ahLst/>
              <a:cxnLst/>
              <a:rect l="l" t="t" r="r" b="b"/>
              <a:pathLst>
                <a:path w="2941" h="2942" extrusionOk="0">
                  <a:moveTo>
                    <a:pt x="1476" y="620"/>
                  </a:moveTo>
                  <a:cubicBezTo>
                    <a:pt x="1929" y="620"/>
                    <a:pt x="2310" y="1013"/>
                    <a:pt x="2310" y="1454"/>
                  </a:cubicBezTo>
                  <a:cubicBezTo>
                    <a:pt x="2310" y="1918"/>
                    <a:pt x="1929" y="2287"/>
                    <a:pt x="1476" y="2287"/>
                  </a:cubicBezTo>
                  <a:cubicBezTo>
                    <a:pt x="1012" y="2287"/>
                    <a:pt x="643" y="1918"/>
                    <a:pt x="643" y="1454"/>
                  </a:cubicBezTo>
                  <a:cubicBezTo>
                    <a:pt x="643" y="989"/>
                    <a:pt x="1012" y="620"/>
                    <a:pt x="1476" y="620"/>
                  </a:cubicBezTo>
                  <a:close/>
                  <a:moveTo>
                    <a:pt x="1476" y="1"/>
                  </a:moveTo>
                  <a:cubicBezTo>
                    <a:pt x="655" y="1"/>
                    <a:pt x="0" y="656"/>
                    <a:pt x="0" y="1465"/>
                  </a:cubicBezTo>
                  <a:cubicBezTo>
                    <a:pt x="0" y="2287"/>
                    <a:pt x="655" y="2942"/>
                    <a:pt x="1476" y="2942"/>
                  </a:cubicBezTo>
                  <a:cubicBezTo>
                    <a:pt x="2274" y="2942"/>
                    <a:pt x="2941" y="2287"/>
                    <a:pt x="2941" y="1465"/>
                  </a:cubicBezTo>
                  <a:cubicBezTo>
                    <a:pt x="2941" y="656"/>
                    <a:pt x="2286" y="1"/>
                    <a:pt x="1476" y="1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69;p19">
              <a:extLst>
                <a:ext uri="{FF2B5EF4-FFF2-40B4-BE49-F238E27FC236}">
                  <a16:creationId xmlns:a16="http://schemas.microsoft.com/office/drawing/2014/main" id="{94E3AD7B-295F-D5FC-966E-9FCFB4993E68}"/>
                </a:ext>
              </a:extLst>
            </p:cNvPr>
            <p:cNvSpPr/>
            <p:nvPr/>
          </p:nvSpPr>
          <p:spPr>
            <a:xfrm>
              <a:off x="2098212" y="4445903"/>
              <a:ext cx="1266827" cy="141326"/>
            </a:xfrm>
            <a:custGeom>
              <a:avLst/>
              <a:gdLst/>
              <a:ahLst/>
              <a:cxnLst/>
              <a:rect l="l" t="t" r="r" b="b"/>
              <a:pathLst>
                <a:path w="32243" h="3597" extrusionOk="0">
                  <a:moveTo>
                    <a:pt x="0" y="1"/>
                  </a:moveTo>
                  <a:lnTo>
                    <a:pt x="0" y="3596"/>
                  </a:lnTo>
                  <a:lnTo>
                    <a:pt x="32243" y="3596"/>
                  </a:lnTo>
                  <a:lnTo>
                    <a:pt x="32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70;p19">
              <a:extLst>
                <a:ext uri="{FF2B5EF4-FFF2-40B4-BE49-F238E27FC236}">
                  <a16:creationId xmlns:a16="http://schemas.microsoft.com/office/drawing/2014/main" id="{37519749-13F5-5CAF-283C-0AF304455BAE}"/>
                </a:ext>
              </a:extLst>
            </p:cNvPr>
            <p:cNvSpPr/>
            <p:nvPr/>
          </p:nvSpPr>
          <p:spPr>
            <a:xfrm>
              <a:off x="4227627" y="1417322"/>
              <a:ext cx="133390" cy="133350"/>
            </a:xfrm>
            <a:custGeom>
              <a:avLst/>
              <a:gdLst/>
              <a:ahLst/>
              <a:cxnLst/>
              <a:rect l="l" t="t" r="r" b="b"/>
              <a:pathLst>
                <a:path w="3395" h="3394" extrusionOk="0">
                  <a:moveTo>
                    <a:pt x="1703" y="965"/>
                  </a:moveTo>
                  <a:cubicBezTo>
                    <a:pt x="2096" y="965"/>
                    <a:pt x="2442" y="1298"/>
                    <a:pt x="2442" y="1715"/>
                  </a:cubicBezTo>
                  <a:cubicBezTo>
                    <a:pt x="2442" y="2131"/>
                    <a:pt x="2120" y="2453"/>
                    <a:pt x="1703" y="2453"/>
                  </a:cubicBezTo>
                  <a:cubicBezTo>
                    <a:pt x="1287" y="2453"/>
                    <a:pt x="953" y="2131"/>
                    <a:pt x="953" y="1715"/>
                  </a:cubicBezTo>
                  <a:cubicBezTo>
                    <a:pt x="953" y="1298"/>
                    <a:pt x="1287" y="965"/>
                    <a:pt x="1703" y="965"/>
                  </a:cubicBezTo>
                  <a:close/>
                  <a:moveTo>
                    <a:pt x="1703" y="0"/>
                  </a:moveTo>
                  <a:cubicBezTo>
                    <a:pt x="763" y="0"/>
                    <a:pt x="1" y="762"/>
                    <a:pt x="1" y="1691"/>
                  </a:cubicBezTo>
                  <a:cubicBezTo>
                    <a:pt x="1" y="2632"/>
                    <a:pt x="763" y="3394"/>
                    <a:pt x="1703" y="3394"/>
                  </a:cubicBezTo>
                  <a:cubicBezTo>
                    <a:pt x="2620" y="3394"/>
                    <a:pt x="3382" y="2632"/>
                    <a:pt x="3394" y="1691"/>
                  </a:cubicBezTo>
                  <a:cubicBezTo>
                    <a:pt x="3394" y="762"/>
                    <a:pt x="2632" y="0"/>
                    <a:pt x="1703" y="0"/>
                  </a:cubicBez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71;p19">
              <a:extLst>
                <a:ext uri="{FF2B5EF4-FFF2-40B4-BE49-F238E27FC236}">
                  <a16:creationId xmlns:a16="http://schemas.microsoft.com/office/drawing/2014/main" id="{B1D166DD-DDCD-FCDF-FCD0-CABCE70A052E}"/>
                </a:ext>
              </a:extLst>
            </p:cNvPr>
            <p:cNvSpPr/>
            <p:nvPr/>
          </p:nvSpPr>
          <p:spPr>
            <a:xfrm>
              <a:off x="4278626" y="1522110"/>
              <a:ext cx="30450" cy="71586"/>
            </a:xfrm>
            <a:custGeom>
              <a:avLst/>
              <a:gdLst/>
              <a:ahLst/>
              <a:cxnLst/>
              <a:rect l="l" t="t" r="r" b="b"/>
              <a:pathLst>
                <a:path w="775" h="1822" extrusionOk="0">
                  <a:moveTo>
                    <a:pt x="1" y="0"/>
                  </a:moveTo>
                  <a:lnTo>
                    <a:pt x="1" y="1822"/>
                  </a:lnTo>
                  <a:lnTo>
                    <a:pt x="775" y="182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639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1DCA876-2E46-5DC4-817A-7316EE0960CE}"/>
                  </a:ext>
                </a:extLst>
              </p:cNvPr>
              <p:cNvSpPr txBox="1"/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1DCA876-2E46-5DC4-817A-7316EE09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47" y="3639117"/>
                <a:ext cx="381643" cy="369332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C29FEF-A867-5C00-EE21-E3966AE41753}"/>
                  </a:ext>
                </a:extLst>
              </p:cNvPr>
              <p:cNvSpPr txBox="1"/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8C29FEF-A867-5C00-EE21-E3966AE41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244" y="3463180"/>
                <a:ext cx="3816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15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F98440-AD65-6969-B067-241FDF56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DD4E2-86C3-56F6-EC88-2561CE59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380F39-B81D-E3AD-5570-C7FB7BE07B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Groundstate</a:t>
                </a:r>
                <a:r>
                  <a:rPr lang="en-US" dirty="0"/>
                  <a:t> wavefunction has sizeable overlap with the nucleus</a:t>
                </a:r>
              </a:p>
              <a:p>
                <a:endParaRPr lang="en-US" dirty="0"/>
              </a:p>
              <a:p>
                <a:r>
                  <a:rPr lang="en-US" dirty="0"/>
                  <a:t>Sensitivity increase:</a:t>
                </a:r>
              </a:p>
              <a:p>
                <a:pPr lvl="1"/>
                <a:r>
                  <a:rPr lang="en-US" dirty="0"/>
                  <a:t>Nuclear size: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Quadrupole: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≈5×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Octupole: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µ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E380F39-B81D-E3AD-5570-C7FB7BE07B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67" t="-95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B7D9574B-9223-F473-5D27-C9DB54CB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sensitive are we?</a:t>
            </a:r>
            <a:endParaRPr lang="en-BE" dirty="0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D1C9F0D2-4FFA-DC38-3C22-A986119B8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368" y="207672"/>
            <a:ext cx="4333610" cy="5912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D4EB6-8452-A2F1-14FD-F97593848602}"/>
              </a:ext>
            </a:extLst>
          </p:cNvPr>
          <p:cNvSpPr txBox="1"/>
          <p:nvPr/>
        </p:nvSpPr>
        <p:spPr>
          <a:xfrm>
            <a:off x="763675" y="6303167"/>
            <a:ext cx="6657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]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Skawran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Alexander.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Development of a new method to perform muonic atom spectroscopy with microgram targets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Diss. ETH Zurich, 2021.</a:t>
            </a:r>
            <a:endParaRPr lang="en-US" sz="12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5B33E-F34A-E66A-2F9E-9AA301273F2A}"/>
              </a:ext>
            </a:extLst>
          </p:cNvPr>
          <p:cNvSpPr txBox="1"/>
          <p:nvPr/>
        </p:nvSpPr>
        <p:spPr>
          <a:xfrm>
            <a:off x="6978315" y="843451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2959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a graph with a red line&#10;&#10;Description automatically generated">
            <a:extLst>
              <a:ext uri="{FF2B5EF4-FFF2-40B4-BE49-F238E27FC236}">
                <a16:creationId xmlns:a16="http://schemas.microsoft.com/office/drawing/2014/main" id="{E786B8C0-E01F-BE7C-741E-BF9DAAC77D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24278" y="1583632"/>
            <a:ext cx="5400675" cy="40505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53E360-A072-45B5-A4B3-84F3E3F4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5B2FE-B3ED-ADE5-9CDF-60D6F689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0C7BC1-FD6F-4450-4511-CE251D53C0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6017306" cy="44640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Finite size correction scales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Calculate transition energy for many radii </a:t>
                </a:r>
                <a:r>
                  <a:rPr lang="en-US" dirty="0">
                    <a:sym typeface="Wingdings" panose="05000000000000000000" pitchFamily="2" charset="2"/>
                  </a:rPr>
                  <a:t> Compare with experiment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/>
                  <a:t>Typical limitations:</a:t>
                </a:r>
              </a:p>
              <a:p>
                <a:pPr lvl="1"/>
                <a:r>
                  <a:rPr lang="en-US" dirty="0"/>
                  <a:t>Nuclear polarization (theory)</a:t>
                </a:r>
              </a:p>
              <a:p>
                <a:pPr lvl="1"/>
                <a:r>
                  <a:rPr lang="en-US" dirty="0"/>
                  <a:t>Nuclear shape (electron scattering)</a:t>
                </a:r>
              </a:p>
              <a:p>
                <a:pPr lvl="1"/>
                <a:r>
                  <a:rPr lang="en-US" dirty="0"/>
                  <a:t>Energy calibration</a:t>
                </a:r>
                <a:endParaRPr lang="en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00C7BC1-FD6F-4450-4511-CE251D53C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6017306" cy="4464000"/>
              </a:xfrm>
              <a:blipFill>
                <a:blip r:embed="rId4"/>
                <a:stretch>
                  <a:fillRect l="-1316" r="-192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3DCD74FA-F8B9-4BA9-E78A-F3F03C2C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radii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C8560-9290-D901-E8FA-7508B8106F91}"/>
              </a:ext>
            </a:extLst>
          </p:cNvPr>
          <p:cNvSpPr txBox="1"/>
          <p:nvPr/>
        </p:nvSpPr>
        <p:spPr>
          <a:xfrm>
            <a:off x="7708492" y="5634138"/>
            <a:ext cx="428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Simple calculations with </a:t>
            </a:r>
            <a:r>
              <a:rPr lang="en-US" sz="1400" dirty="0" err="1"/>
              <a:t>mudirac</a:t>
            </a:r>
            <a:r>
              <a:rPr lang="en-US" sz="1400" dirty="0"/>
              <a:t> code [1]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FD33-73B9-8FAC-0766-AFC554B63E9F}"/>
              </a:ext>
            </a:extLst>
          </p:cNvPr>
          <p:cNvSpPr txBox="1"/>
          <p:nvPr/>
        </p:nvSpPr>
        <p:spPr>
          <a:xfrm>
            <a:off x="763675" y="6303167"/>
            <a:ext cx="6540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[1]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Sturniolo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Simone, and Adrian Hillier. "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Mudirac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A Dirac equation solver for elemental analysis with muonic X‐rays."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X‐Ray Spectrometry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50.3 (2021): 180-196.</a:t>
            </a:r>
          </a:p>
        </p:txBody>
      </p:sp>
    </p:spTree>
    <p:extLst>
      <p:ext uri="{BB962C8B-B14F-4D97-AF65-F5344CB8AC3E}">
        <p14:creationId xmlns:p14="http://schemas.microsoft.com/office/powerpoint/2010/main" val="2339610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37F3F-9857-3569-E2D4-22CD08BE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B7DD6-3684-C194-9BB3-562AF215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: Mass shift factor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: Field shift factor</a:t>
                </a: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7C2B7AD6-3F46-170B-2592-C3447AEC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plot</a:t>
            </a:r>
            <a:endParaRPr lang="en-BE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01781B2-28DF-C6D3-DB18-7C8005C2FF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366" y="1830648"/>
            <a:ext cx="5425834" cy="3725522"/>
          </a:xfrm>
        </p:spPr>
      </p:pic>
    </p:spTree>
    <p:extLst>
      <p:ext uri="{BB962C8B-B14F-4D97-AF65-F5344CB8AC3E}">
        <p14:creationId xmlns:p14="http://schemas.microsoft.com/office/powerpoint/2010/main" val="171986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37F3F-9857-3569-E2D4-22CD08BE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B7DD6-3684-C194-9BB3-562AF215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: Mass shift factor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: Field shift factor</a:t>
                </a:r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7C2B7AD6-3F46-170B-2592-C3447AEC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plot</a:t>
            </a:r>
            <a:endParaRPr lang="en-BE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01781B2-28DF-C6D3-DB18-7C8005C2FF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366" y="1830648"/>
            <a:ext cx="5425834" cy="3725522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A0B882-9FC4-2196-7257-B4F345A1BACC}"/>
              </a:ext>
            </a:extLst>
          </p:cNvPr>
          <p:cNvGrpSpPr/>
          <p:nvPr/>
        </p:nvGrpSpPr>
        <p:grpSpPr>
          <a:xfrm>
            <a:off x="12940065" y="3616036"/>
            <a:ext cx="1227939" cy="508824"/>
            <a:chOff x="7259355" y="3616036"/>
            <a:chExt cx="1227939" cy="50882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B139CD-4B0D-7BC4-EABA-37E14F695138}"/>
                </a:ext>
              </a:extLst>
            </p:cNvPr>
            <p:cNvCxnSpPr/>
            <p:nvPr/>
          </p:nvCxnSpPr>
          <p:spPr>
            <a:xfrm>
              <a:off x="7259355" y="4119105"/>
              <a:ext cx="1227939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0E899E-E81B-7B47-3937-7A0F1EBC8A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1752" y="3616036"/>
              <a:ext cx="5542" cy="508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F5E238-D71E-D7CF-C311-732F11C4A2E8}"/>
              </a:ext>
            </a:extLst>
          </p:cNvPr>
          <p:cNvGrpSpPr/>
          <p:nvPr/>
        </p:nvGrpSpPr>
        <p:grpSpPr>
          <a:xfrm>
            <a:off x="6576304" y="7539990"/>
            <a:ext cx="226573" cy="916940"/>
            <a:chOff x="6576304" y="4008120"/>
            <a:chExt cx="226573" cy="91694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C6654D-5A27-B61F-9AFF-EA9DF4F318DB}"/>
                </a:ext>
              </a:extLst>
            </p:cNvPr>
            <p:cNvGrpSpPr/>
            <p:nvPr/>
          </p:nvGrpSpPr>
          <p:grpSpPr>
            <a:xfrm>
              <a:off x="6645323" y="4008120"/>
              <a:ext cx="94129" cy="916940"/>
              <a:chOff x="6645323" y="4008120"/>
              <a:chExt cx="94129" cy="916940"/>
            </a:xfrm>
            <a:grpFill/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D2783438-C3CA-3D72-534C-95216C54AAE9}"/>
                  </a:ext>
                </a:extLst>
              </p:cNvPr>
              <p:cNvSpPr/>
              <p:nvPr/>
            </p:nvSpPr>
            <p:spPr>
              <a:xfrm>
                <a:off x="6645323" y="4255994"/>
                <a:ext cx="94129" cy="80209"/>
              </a:xfrm>
              <a:prstGeom prst="flowChartConnector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DACB799-56A1-2885-162E-173E253EA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2387" y="4008120"/>
                <a:ext cx="0" cy="916940"/>
              </a:xfrm>
              <a:prstGeom prst="line">
                <a:avLst/>
              </a:prstGeom>
              <a:grp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F5C921-5E39-94D1-E088-2C7A9E4BC4CD}"/>
                </a:ext>
              </a:extLst>
            </p:cNvPr>
            <p:cNvCxnSpPr/>
            <p:nvPr/>
          </p:nvCxnSpPr>
          <p:spPr>
            <a:xfrm>
              <a:off x="6581897" y="4010025"/>
              <a:ext cx="220980" cy="0"/>
            </a:xfrm>
            <a:prstGeom prst="line">
              <a:avLst/>
            </a:pr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24BA82-CB7B-CBF8-EFB6-11E9804AD0B2}"/>
                </a:ext>
              </a:extLst>
            </p:cNvPr>
            <p:cNvCxnSpPr/>
            <p:nvPr/>
          </p:nvCxnSpPr>
          <p:spPr>
            <a:xfrm>
              <a:off x="6576304" y="4925060"/>
              <a:ext cx="220980" cy="0"/>
            </a:xfrm>
            <a:prstGeom prst="line">
              <a:avLst/>
            </a:pr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1999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37F3F-9857-3569-E2D4-22CD08BE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B7DD6-3684-C194-9BB3-562AF215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: Mass shift factor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: Field shift factor</a:t>
                </a:r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7C2B7AD6-3F46-170B-2592-C3447AEC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plot</a:t>
            </a:r>
            <a:endParaRPr lang="en-BE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01781B2-28DF-C6D3-DB18-7C8005C2FF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366" y="1830648"/>
            <a:ext cx="5425834" cy="3725522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C2E405-0B92-171E-074D-F1082A4F4A1D}"/>
              </a:ext>
            </a:extLst>
          </p:cNvPr>
          <p:cNvGrpSpPr/>
          <p:nvPr/>
        </p:nvGrpSpPr>
        <p:grpSpPr>
          <a:xfrm>
            <a:off x="7259355" y="3616036"/>
            <a:ext cx="1227939" cy="508824"/>
            <a:chOff x="7259355" y="3616036"/>
            <a:chExt cx="1227939" cy="5088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8DBA3B1-F0AB-D306-25CA-C3F2A5917B3C}"/>
                </a:ext>
              </a:extLst>
            </p:cNvPr>
            <p:cNvCxnSpPr/>
            <p:nvPr/>
          </p:nvCxnSpPr>
          <p:spPr>
            <a:xfrm>
              <a:off x="7259355" y="4119105"/>
              <a:ext cx="1227939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31BA5F-070B-6C44-C9A1-A41D803448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1752" y="3616036"/>
              <a:ext cx="5542" cy="50882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BC8036-E4F6-7EAC-0EA7-8599AD4C5051}"/>
              </a:ext>
            </a:extLst>
          </p:cNvPr>
          <p:cNvGrpSpPr/>
          <p:nvPr/>
        </p:nvGrpSpPr>
        <p:grpSpPr>
          <a:xfrm>
            <a:off x="6576304" y="4008120"/>
            <a:ext cx="226573" cy="916940"/>
            <a:chOff x="6576304" y="4008120"/>
            <a:chExt cx="226573" cy="91694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D889D5-4912-0A63-211C-910B6C643938}"/>
                </a:ext>
              </a:extLst>
            </p:cNvPr>
            <p:cNvGrpSpPr/>
            <p:nvPr/>
          </p:nvGrpSpPr>
          <p:grpSpPr>
            <a:xfrm>
              <a:off x="6645323" y="4008120"/>
              <a:ext cx="94129" cy="916940"/>
              <a:chOff x="6645323" y="4008120"/>
              <a:chExt cx="94129" cy="916940"/>
            </a:xfrm>
            <a:grpFill/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4808983A-2A51-9672-7521-FC17BEDA9401}"/>
                  </a:ext>
                </a:extLst>
              </p:cNvPr>
              <p:cNvSpPr/>
              <p:nvPr/>
            </p:nvSpPr>
            <p:spPr>
              <a:xfrm>
                <a:off x="6645323" y="4255994"/>
                <a:ext cx="94129" cy="80209"/>
              </a:xfrm>
              <a:prstGeom prst="flowChartConnector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B8F6BB-8923-1EAD-F839-6F79EEEBA9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2387" y="4008120"/>
                <a:ext cx="0" cy="916940"/>
              </a:xfrm>
              <a:prstGeom prst="line">
                <a:avLst/>
              </a:prstGeom>
              <a:grpFill/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E71054-945D-3287-BDA0-46CF20FFA031}"/>
                </a:ext>
              </a:extLst>
            </p:cNvPr>
            <p:cNvCxnSpPr/>
            <p:nvPr/>
          </p:nvCxnSpPr>
          <p:spPr>
            <a:xfrm>
              <a:off x="6581897" y="4010025"/>
              <a:ext cx="220980" cy="0"/>
            </a:xfrm>
            <a:prstGeom prst="line">
              <a:avLst/>
            </a:pr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AFB720-F530-EDEA-5173-79ACF25E359E}"/>
                </a:ext>
              </a:extLst>
            </p:cNvPr>
            <p:cNvCxnSpPr/>
            <p:nvPr/>
          </p:nvCxnSpPr>
          <p:spPr>
            <a:xfrm>
              <a:off x="6576304" y="4925060"/>
              <a:ext cx="220980" cy="0"/>
            </a:xfrm>
            <a:prstGeom prst="line">
              <a:avLst/>
            </a:prstGeom>
            <a:grpFill/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C9CEF6-8953-1EF2-E822-7EB36DD3ED5F}"/>
              </a:ext>
            </a:extLst>
          </p:cNvPr>
          <p:cNvSpPr txBox="1"/>
          <p:nvPr/>
        </p:nvSpPr>
        <p:spPr>
          <a:xfrm>
            <a:off x="6802877" y="1373992"/>
            <a:ext cx="451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odd-Z element with 3 stable isotopes!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0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EAB0A-F950-A494-F2A4-1B1DA3EC9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E86DD7-705C-3FBE-22AA-B41DE947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39460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Why do we need absolute charge radii?</a:t>
            </a:r>
          </a:p>
          <a:p>
            <a:endParaRPr lang="en-US" sz="3200" dirty="0"/>
          </a:p>
          <a:p>
            <a:r>
              <a:rPr lang="en-US" sz="3200" dirty="0"/>
              <a:t>Measuring charge radii with muons</a:t>
            </a:r>
          </a:p>
          <a:p>
            <a:endParaRPr lang="en-US" sz="3200" dirty="0"/>
          </a:p>
          <a:p>
            <a:r>
              <a:rPr lang="en-US" sz="3200" dirty="0"/>
              <a:t>Microgram targets</a:t>
            </a:r>
          </a:p>
          <a:p>
            <a:endParaRPr lang="en-US" sz="3200" dirty="0"/>
          </a:p>
          <a:p>
            <a:r>
              <a:rPr lang="en-US" sz="3200" dirty="0"/>
              <a:t>Experiments at PSI</a:t>
            </a:r>
          </a:p>
          <a:p>
            <a:endParaRPr lang="en-US" sz="3200" dirty="0"/>
          </a:p>
          <a:p>
            <a:r>
              <a:rPr lang="en-US" sz="3200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9C6D0-E323-A8CE-9573-ED0BD136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93926-7AF0-7995-660A-652074EB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54125B-83D8-41A9-D9F6-8945AAA24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00507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337F3F-9857-3569-E2D4-22CD08BE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B7DD6-3684-C194-9BB3-562AF215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: Mass shift factor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: Field shift factor</a:t>
                </a:r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081D0D-E133-DAB4-CAF2-981CAA0D14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5710501" cy="4464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7C2B7AD6-3F46-170B-2592-C3447AEC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 plot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F913A-7DEC-41B1-79E9-72E0AACFEAF0}"/>
              </a:ext>
            </a:extLst>
          </p:cNvPr>
          <p:cNvSpPr txBox="1"/>
          <p:nvPr/>
        </p:nvSpPr>
        <p:spPr>
          <a:xfrm>
            <a:off x="763674" y="6210000"/>
            <a:ext cx="6381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Koszorús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Á., et al. "Charge radii of exotic potassium isotopes challenge nuclear theory and the magic character of N= 32."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Nature Physics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17.4 (2021): 439-443.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Garcia Ruiz, R. , et al. "Unexpectedly large charge radii of neutron-rich calcium isotopes."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Nature Physics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12.6 (2016): 594-598.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Content Placeholder 9" descr="A graph with lines and dots&#10;&#10;Description automatically generated">
            <a:extLst>
              <a:ext uri="{FF2B5EF4-FFF2-40B4-BE49-F238E27FC236}">
                <a16:creationId xmlns:a16="http://schemas.microsoft.com/office/drawing/2014/main" id="{005CDDBB-9501-66D1-73A3-D51873105C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216650" y="1997552"/>
            <a:ext cx="5400675" cy="3780472"/>
          </a:xfrm>
        </p:spPr>
      </p:pic>
    </p:spTree>
    <p:extLst>
      <p:ext uri="{BB962C8B-B14F-4D97-AF65-F5344CB8AC3E}">
        <p14:creationId xmlns:p14="http://schemas.microsoft.com/office/powerpoint/2010/main" val="170015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FE5C3-232A-F66B-496C-84AEE596D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8C91C9-6F1D-45D9-2FAD-0C79069AD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39460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Why do we need absolute charge radii?</a:t>
            </a:r>
          </a:p>
          <a:p>
            <a:endParaRPr lang="en-US" sz="3200" dirty="0"/>
          </a:p>
          <a:p>
            <a:r>
              <a:rPr lang="en-US" sz="3200" dirty="0"/>
              <a:t>Measuring charge radii with muons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Microgram targets</a:t>
            </a:r>
          </a:p>
          <a:p>
            <a:endParaRPr lang="en-US" sz="3200" dirty="0"/>
          </a:p>
          <a:p>
            <a:r>
              <a:rPr lang="en-US" sz="3200" dirty="0"/>
              <a:t>Experiments at PSI</a:t>
            </a:r>
          </a:p>
          <a:p>
            <a:endParaRPr lang="en-US" sz="3200" dirty="0"/>
          </a:p>
          <a:p>
            <a:r>
              <a:rPr lang="en-US" sz="3200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C3176-A74F-B079-98E7-92B18A09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08A2C-410C-AEA2-2BD3-80D26310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0AC3B1-3A97-C045-F84D-CA793C11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2823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0DDDF4-3809-80C6-7DA9-42CF03905989}"/>
              </a:ext>
            </a:extLst>
          </p:cNvPr>
          <p:cNvCxnSpPr/>
          <p:nvPr/>
        </p:nvCxnSpPr>
        <p:spPr>
          <a:xfrm flipH="1">
            <a:off x="6994478" y="2333767"/>
            <a:ext cx="525135" cy="668513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579C7CE-3D4C-3857-DB86-6C9731CCDFF1}"/>
              </a:ext>
            </a:extLst>
          </p:cNvPr>
          <p:cNvCxnSpPr>
            <a:cxnSpLocks/>
          </p:cNvCxnSpPr>
          <p:nvPr/>
        </p:nvCxnSpPr>
        <p:spPr>
          <a:xfrm flipH="1">
            <a:off x="10891590" y="2479183"/>
            <a:ext cx="166935" cy="809437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A904B0-E2DC-512D-0134-6249B1D98830}"/>
              </a:ext>
            </a:extLst>
          </p:cNvPr>
          <p:cNvCxnSpPr>
            <a:cxnSpLocks/>
          </p:cNvCxnSpPr>
          <p:nvPr/>
        </p:nvCxnSpPr>
        <p:spPr>
          <a:xfrm flipH="1">
            <a:off x="6530296" y="2059447"/>
            <a:ext cx="262568" cy="702041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3896A5-742A-ABEF-3E4D-1A01D65699AA}"/>
              </a:ext>
            </a:extLst>
          </p:cNvPr>
          <p:cNvSpPr txBox="1"/>
          <p:nvPr/>
        </p:nvSpPr>
        <p:spPr>
          <a:xfrm>
            <a:off x="6126873" y="1675124"/>
            <a:ext cx="133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veto</a:t>
            </a:r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2803F-5624-0778-04DB-662FC796EF31}"/>
              </a:ext>
            </a:extLst>
          </p:cNvPr>
          <p:cNvSpPr txBox="1"/>
          <p:nvPr/>
        </p:nvSpPr>
        <p:spPr>
          <a:xfrm>
            <a:off x="6861399" y="2028182"/>
            <a:ext cx="174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entrance</a:t>
            </a:r>
            <a:endParaRPr lang="en-B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12F53-8484-808E-BE47-7F5998CE7747}"/>
              </a:ext>
            </a:extLst>
          </p:cNvPr>
          <p:cNvSpPr txBox="1"/>
          <p:nvPr/>
        </p:nvSpPr>
        <p:spPr>
          <a:xfrm>
            <a:off x="10611103" y="2098604"/>
            <a:ext cx="84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B9C9-C4E8-2760-C691-CFB7409D9388}"/>
              </a:ext>
            </a:extLst>
          </p:cNvPr>
          <p:cNvSpPr txBox="1"/>
          <p:nvPr/>
        </p:nvSpPr>
        <p:spPr>
          <a:xfrm>
            <a:off x="773929" y="6201937"/>
            <a:ext cx="6563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98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B0D317-2B83-29F1-2B77-C8D406D8B668}"/>
              </a:ext>
            </a:extLst>
          </p:cNvPr>
          <p:cNvSpPr txBox="1"/>
          <p:nvPr/>
        </p:nvSpPr>
        <p:spPr>
          <a:xfrm>
            <a:off x="6115609" y="3441786"/>
            <a:ext cx="362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µ</a:t>
            </a:r>
            <a:r>
              <a:rPr lang="en-US" sz="1400" baseline="30000" dirty="0"/>
              <a:t>-</a:t>
            </a:r>
            <a:endParaRPr lang="en-BE" sz="1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C1B451-669A-3D0D-2E76-48DFC518104B}"/>
              </a:ext>
            </a:extLst>
          </p:cNvPr>
          <p:cNvSpPr/>
          <p:nvPr/>
        </p:nvSpPr>
        <p:spPr>
          <a:xfrm>
            <a:off x="6326075" y="3688080"/>
            <a:ext cx="45720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7855F-BD16-DEB3-79C1-CF4A0479F839}"/>
              </a:ext>
            </a:extLst>
          </p:cNvPr>
          <p:cNvSpPr txBox="1"/>
          <p:nvPr/>
        </p:nvSpPr>
        <p:spPr>
          <a:xfrm>
            <a:off x="773929" y="6201937"/>
            <a:ext cx="628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90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26159 -0.0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25989 -0.006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rgbClr val="00B05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µH</a:t>
            </a:r>
            <a:endParaRPr lang="en-BE" sz="1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BD08F-33B1-2A71-2B61-0D5414904D92}"/>
              </a:ext>
            </a:extLst>
          </p:cNvPr>
          <p:cNvSpPr txBox="1"/>
          <p:nvPr/>
        </p:nvSpPr>
        <p:spPr>
          <a:xfrm>
            <a:off x="773929" y="6201937"/>
            <a:ext cx="628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063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L -0.00794 -0.02547 L 0.00547 -0.03102 L 0.02044 -0.0132 L 0.02643 -0.03889 L 0.01055 -0.04144 L 0.01172 -0.02153 L 0.00586 0.00555 L -0.00052 -0.01158 L 0.02839 0.00625 L 0.00742 0.01782 L -0.01667 0.00833 L 0.01263 0.00625 L -0.0026 0.03726 L -0.01081 0.02615 L 0.01771 0.02939 L 0.00677 0.03726 L -0.00456 0.0206 L -0.00391 0.04838 L -0.01979 0.03726 L 0.00456 0.04513 L -0.00925 0.05717 L -0.01641 0.04606 L 0.00299 0.05833 L -0.00573 0.09398 " pathEditMode="relative" ptsTypes="AAAAAAAAAAAAAAAAAAAA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rgbClr val="00B0F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µD</a:t>
            </a:r>
            <a:endParaRPr lang="en-BE" sz="1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B90CA-F000-EFAD-DA59-4B359FAEE91B}"/>
              </a:ext>
            </a:extLst>
          </p:cNvPr>
          <p:cNvSpPr txBox="1"/>
          <p:nvPr/>
        </p:nvSpPr>
        <p:spPr>
          <a:xfrm>
            <a:off x="8161626" y="2550880"/>
            <a:ext cx="19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MFP</a:t>
            </a:r>
            <a:r>
              <a:rPr lang="en-US" baseline="-25000" dirty="0">
                <a:solidFill>
                  <a:srgbClr val="00B0F0"/>
                </a:solidFill>
              </a:rPr>
              <a:t>µD</a:t>
            </a:r>
            <a:r>
              <a:rPr lang="en-US" dirty="0"/>
              <a:t> &gt;&gt; </a:t>
            </a:r>
            <a:r>
              <a:rPr lang="en-US" dirty="0">
                <a:solidFill>
                  <a:srgbClr val="00B050"/>
                </a:solidFill>
              </a:rPr>
              <a:t>MFP</a:t>
            </a:r>
            <a:r>
              <a:rPr lang="en-US" baseline="-25000" dirty="0">
                <a:solidFill>
                  <a:srgbClr val="00B050"/>
                </a:solidFill>
              </a:rPr>
              <a:t>µH</a:t>
            </a:r>
            <a:endParaRPr lang="en-BE" dirty="0">
              <a:solidFill>
                <a:srgbClr val="00B05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8AB432-959C-8E7C-4B8D-BD6ED643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097" y="356691"/>
            <a:ext cx="3248107" cy="2162611"/>
          </a:xfrm>
          <a:prstGeom prst="rect">
            <a:avLst/>
          </a:prstGeom>
        </p:spPr>
      </p:pic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0846D10D-75BE-A42C-76E7-E50399C65E25}"/>
              </a:ext>
            </a:extLst>
          </p:cNvPr>
          <p:cNvSpPr/>
          <p:nvPr/>
        </p:nvSpPr>
        <p:spPr>
          <a:xfrm>
            <a:off x="10607036" y="1015292"/>
            <a:ext cx="536439" cy="687487"/>
          </a:xfrm>
          <a:prstGeom prst="donut">
            <a:avLst>
              <a:gd name="adj" fmla="val 7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79E8D-7C78-474D-6978-9DF66C796907}"/>
              </a:ext>
            </a:extLst>
          </p:cNvPr>
          <p:cNvSpPr txBox="1"/>
          <p:nvPr/>
        </p:nvSpPr>
        <p:spPr>
          <a:xfrm>
            <a:off x="773929" y="6201937"/>
            <a:ext cx="63605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1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9271 -0.1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63C175-1163-649D-5175-E9700C0AE026}"/>
              </a:ext>
            </a:extLst>
          </p:cNvPr>
          <p:cNvSpPr/>
          <p:nvPr/>
        </p:nvSpPr>
        <p:spPr>
          <a:xfrm>
            <a:off x="10696414" y="3559623"/>
            <a:ext cx="274320" cy="274320"/>
          </a:xfrm>
          <a:prstGeom prst="ellipse">
            <a:avLst/>
          </a:prstGeom>
          <a:solidFill>
            <a:srgbClr val="00206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µZ</a:t>
            </a:r>
            <a:endParaRPr lang="en-BE" sz="1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8B665-BF7D-172C-C186-971D315EFDB6}"/>
              </a:ext>
            </a:extLst>
          </p:cNvPr>
          <p:cNvSpPr txBox="1"/>
          <p:nvPr/>
        </p:nvSpPr>
        <p:spPr>
          <a:xfrm>
            <a:off x="773929" y="6201937"/>
            <a:ext cx="63286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1538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E985222-3FEC-6C4D-8800-C3EBEA5C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399">
            <a:off x="10722615" y="3949830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B953C5-4853-0E54-5147-72A091B3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5263">
            <a:off x="10667167" y="3140368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6B1819-0ABF-9E7A-11F8-6CD2FFDA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B82EB-E6CA-0A3F-6A64-646B94F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22CF3-7340-ABC7-34D7-AF4B95BD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Traditionally: Limited to target mass O(10-100 mg)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Hydrogen gas cell (100 bars; 0.25% deuterium)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Limited to O(5 µg)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Down to 20 year half-life (radioprotection)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66338-4976-D8B6-2F28-3F5E4C0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microgram materials</a:t>
            </a:r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E2C801-2165-9ACE-D27F-3902043B807F}"/>
              </a:ext>
            </a:extLst>
          </p:cNvPr>
          <p:cNvSpPr/>
          <p:nvPr/>
        </p:nvSpPr>
        <p:spPr>
          <a:xfrm>
            <a:off x="7278624" y="2954364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98745-63D7-C5E1-B669-C0009AF9AACF}"/>
              </a:ext>
            </a:extLst>
          </p:cNvPr>
          <p:cNvSpPr/>
          <p:nvPr/>
        </p:nvSpPr>
        <p:spPr>
          <a:xfrm>
            <a:off x="6792864" y="2761488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63E28-B363-05DD-5D80-EBA7A0C1719D}"/>
              </a:ext>
            </a:extLst>
          </p:cNvPr>
          <p:cNvSpPr/>
          <p:nvPr/>
        </p:nvSpPr>
        <p:spPr>
          <a:xfrm>
            <a:off x="6461760" y="2761488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1C5EAE-87D0-691C-E915-24FA5D76CFF2}"/>
              </a:ext>
            </a:extLst>
          </p:cNvPr>
          <p:cNvSpPr/>
          <p:nvPr/>
        </p:nvSpPr>
        <p:spPr>
          <a:xfrm>
            <a:off x="6461760" y="3947160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C80445-4425-849B-EA21-6550625F20E2}"/>
              </a:ext>
            </a:extLst>
          </p:cNvPr>
          <p:cNvSpPr/>
          <p:nvPr/>
        </p:nvSpPr>
        <p:spPr>
          <a:xfrm>
            <a:off x="7519613" y="30022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10C772-7A78-E846-76CA-B98BF6786A0B}"/>
              </a:ext>
            </a:extLst>
          </p:cNvPr>
          <p:cNvSpPr/>
          <p:nvPr/>
        </p:nvSpPr>
        <p:spPr>
          <a:xfrm>
            <a:off x="10440462" y="408633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1C695B-7D6B-E5EF-0F34-56E4565ABFA6}"/>
              </a:ext>
            </a:extLst>
          </p:cNvPr>
          <p:cNvSpPr/>
          <p:nvPr/>
        </p:nvSpPr>
        <p:spPr>
          <a:xfrm>
            <a:off x="10332716" y="301752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CCC782-7F09-8E09-987E-56929CB41BC5}"/>
              </a:ext>
            </a:extLst>
          </p:cNvPr>
          <p:cNvSpPr/>
          <p:nvPr/>
        </p:nvSpPr>
        <p:spPr>
          <a:xfrm>
            <a:off x="7382453" y="4076368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9DB599-3045-5671-0615-FC3BFEF548C7}"/>
              </a:ext>
            </a:extLst>
          </p:cNvPr>
          <p:cNvSpPr/>
          <p:nvPr/>
        </p:nvSpPr>
        <p:spPr>
          <a:xfrm>
            <a:off x="7337561" y="355092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A8C0F8-3AEB-5C0C-7EBC-EB7B41C211BD}"/>
              </a:ext>
            </a:extLst>
          </p:cNvPr>
          <p:cNvSpPr/>
          <p:nvPr/>
        </p:nvSpPr>
        <p:spPr>
          <a:xfrm>
            <a:off x="8333097" y="3154680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82B181-934C-11F3-6107-E9E970E3D72E}"/>
              </a:ext>
            </a:extLst>
          </p:cNvPr>
          <p:cNvSpPr/>
          <p:nvPr/>
        </p:nvSpPr>
        <p:spPr>
          <a:xfrm>
            <a:off x="7926355" y="333358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C22E62-7521-6145-3AEF-05207B343B76}"/>
              </a:ext>
            </a:extLst>
          </p:cNvPr>
          <p:cNvSpPr/>
          <p:nvPr/>
        </p:nvSpPr>
        <p:spPr>
          <a:xfrm>
            <a:off x="8333097" y="371922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659FE3-3770-099A-B38A-1F80341789CA}"/>
              </a:ext>
            </a:extLst>
          </p:cNvPr>
          <p:cNvSpPr/>
          <p:nvPr/>
        </p:nvSpPr>
        <p:spPr>
          <a:xfrm>
            <a:off x="7945437" y="393920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350BB-DF4D-CF45-6FBB-24BC52D3F0BD}"/>
              </a:ext>
            </a:extLst>
          </p:cNvPr>
          <p:cNvSpPr/>
          <p:nvPr/>
        </p:nvSpPr>
        <p:spPr>
          <a:xfrm>
            <a:off x="9014749" y="381463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F84F5-B309-3B88-487B-278415ED8C1E}"/>
              </a:ext>
            </a:extLst>
          </p:cNvPr>
          <p:cNvSpPr/>
          <p:nvPr/>
        </p:nvSpPr>
        <p:spPr>
          <a:xfrm>
            <a:off x="8872261" y="330708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AAFC00-F4F4-C040-1345-1FC3D5B3D3F5}"/>
              </a:ext>
            </a:extLst>
          </p:cNvPr>
          <p:cNvSpPr/>
          <p:nvPr/>
        </p:nvSpPr>
        <p:spPr>
          <a:xfrm>
            <a:off x="8558519" y="407440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5FEAEEE-BAB6-1071-7E08-B9EE3FD31E0A}"/>
              </a:ext>
            </a:extLst>
          </p:cNvPr>
          <p:cNvSpPr/>
          <p:nvPr/>
        </p:nvSpPr>
        <p:spPr>
          <a:xfrm>
            <a:off x="9289069" y="30174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3F376D-F81B-78D9-4FCD-210816173DA8}"/>
              </a:ext>
            </a:extLst>
          </p:cNvPr>
          <p:cNvSpPr/>
          <p:nvPr/>
        </p:nvSpPr>
        <p:spPr>
          <a:xfrm>
            <a:off x="9464072" y="4105551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C35C24-F26E-940C-74DD-4902406534C9}"/>
              </a:ext>
            </a:extLst>
          </p:cNvPr>
          <p:cNvSpPr/>
          <p:nvPr/>
        </p:nvSpPr>
        <p:spPr>
          <a:xfrm>
            <a:off x="10265459" y="351019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0A4C9C-FAF4-3687-B21A-3A12739B4BB7}"/>
              </a:ext>
            </a:extLst>
          </p:cNvPr>
          <p:cNvSpPr/>
          <p:nvPr/>
        </p:nvSpPr>
        <p:spPr>
          <a:xfrm>
            <a:off x="9991139" y="386571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97B1AE-903E-1B3D-B490-C0AE5DAAA394}"/>
              </a:ext>
            </a:extLst>
          </p:cNvPr>
          <p:cNvSpPr/>
          <p:nvPr/>
        </p:nvSpPr>
        <p:spPr>
          <a:xfrm>
            <a:off x="9537106" y="3458515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endParaRPr lang="en-BE" sz="10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7B8A7-C088-D1AD-A806-182D6BB75D4E}"/>
              </a:ext>
            </a:extLst>
          </p:cNvPr>
          <p:cNvSpPr/>
          <p:nvPr/>
        </p:nvSpPr>
        <p:spPr>
          <a:xfrm>
            <a:off x="10804588" y="3184829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7B63F94-B24F-7A92-3F26-43CB13C3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7254">
            <a:off x="9811713" y="3924384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E63C175-1163-649D-5175-E9700C0AE026}"/>
              </a:ext>
            </a:extLst>
          </p:cNvPr>
          <p:cNvSpPr/>
          <p:nvPr/>
        </p:nvSpPr>
        <p:spPr>
          <a:xfrm>
            <a:off x="10696414" y="3559623"/>
            <a:ext cx="274320" cy="274320"/>
          </a:xfrm>
          <a:prstGeom prst="ellipse">
            <a:avLst/>
          </a:prstGeom>
          <a:solidFill>
            <a:srgbClr val="00206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µZ</a:t>
            </a:r>
            <a:endParaRPr lang="en-BE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F91324-55C5-7195-B8BA-E7C493541701}"/>
              </a:ext>
            </a:extLst>
          </p:cNvPr>
          <p:cNvSpPr txBox="1"/>
          <p:nvPr/>
        </p:nvSpPr>
        <p:spPr>
          <a:xfrm>
            <a:off x="773929" y="6201937"/>
            <a:ext cx="6392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Bubak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Fajman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M. P. (1987).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Cross sections for hydrogen muonic atomic processes in two-level approximation of the adiabatic framework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(No. JINR-E--4-87-464). Joint Inst. for Nuclear Research.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Adamczak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9910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DE161-130B-7D58-6C73-0C2C10C03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97A38B-BB21-6C71-0213-0BE3C2896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39460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Why do we need absolute charge radii?</a:t>
            </a:r>
          </a:p>
          <a:p>
            <a:endParaRPr lang="en-US" sz="3200" dirty="0"/>
          </a:p>
          <a:p>
            <a:r>
              <a:rPr lang="en-US" sz="3200" dirty="0"/>
              <a:t>Measuring charge radii with muons</a:t>
            </a:r>
          </a:p>
          <a:p>
            <a:endParaRPr lang="en-US" sz="3200" dirty="0"/>
          </a:p>
          <a:p>
            <a:r>
              <a:rPr lang="en-US" sz="3200" dirty="0"/>
              <a:t>Microgram targets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Experiments at PSI</a:t>
            </a:r>
          </a:p>
          <a:p>
            <a:endParaRPr lang="en-US" sz="3200" dirty="0"/>
          </a:p>
          <a:p>
            <a:r>
              <a:rPr lang="en-US" sz="3200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364A3-521F-7C85-A65F-ACC836EF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6730-F166-C496-98D8-33F7F94D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B47C1B-8AF9-0CBE-EC85-C4608646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10637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620FF8-D554-B464-013B-BFBC0846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AF185E-EDC6-AD6A-C1C5-3B6BCE06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pic>
        <p:nvPicPr>
          <p:cNvPr id="11" name="Content Placeholder 10" descr="A blueprint of a building&#10;&#10;Description automatically generated">
            <a:extLst>
              <a:ext uri="{FF2B5EF4-FFF2-40B4-BE49-F238E27FC236}">
                <a16:creationId xmlns:a16="http://schemas.microsoft.com/office/drawing/2014/main" id="{399AF3A4-035A-1EDB-4AF7-A048F6C107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71714" y="1123122"/>
            <a:ext cx="3217532" cy="499669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D98B871-FDEB-D1D2-12C6-A7E77E27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PSI – High intensity proton accelerator facility (HIPA)</a:t>
            </a:r>
            <a:endParaRPr lang="en-BE" dirty="0"/>
          </a:p>
        </p:txBody>
      </p:sp>
      <p:pic>
        <p:nvPicPr>
          <p:cNvPr id="9" name="Content Placeholder 8" descr="Aerial view of a river and a city&#10;&#10;Description automatically generated">
            <a:extLst>
              <a:ext uri="{FF2B5EF4-FFF2-40B4-BE49-F238E27FC236}">
                <a16:creationId xmlns:a16="http://schemas.microsoft.com/office/drawing/2014/main" id="{639CEFB1-A895-B1EA-D1C7-DC9258AE8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76263" y="2083071"/>
            <a:ext cx="5399087" cy="36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1FA6DC3-2608-5275-F7A6-EF263186A784}"/>
              </a:ext>
            </a:extLst>
          </p:cNvPr>
          <p:cNvSpPr/>
          <p:nvPr/>
        </p:nvSpPr>
        <p:spPr>
          <a:xfrm>
            <a:off x="8462890" y="2968624"/>
            <a:ext cx="528710" cy="565225"/>
          </a:xfrm>
          <a:prstGeom prst="donut">
            <a:avLst>
              <a:gd name="adj" fmla="val 62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97198C0E-7CA8-3A91-D735-0E0D8A3F8F9D}"/>
              </a:ext>
            </a:extLst>
          </p:cNvPr>
          <p:cNvSpPr/>
          <p:nvPr/>
        </p:nvSpPr>
        <p:spPr>
          <a:xfrm rot="432880">
            <a:off x="2694804" y="3840479"/>
            <a:ext cx="1218828" cy="512647"/>
          </a:xfrm>
          <a:prstGeom prst="donut">
            <a:avLst>
              <a:gd name="adj" fmla="val 62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D5336-81D9-6A1B-31D9-6455C813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C805C9-C224-C7AB-0607-681E3726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11041200" cy="439460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do we need absolute charge radii?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Measuring charge radii with muons</a:t>
            </a:r>
          </a:p>
          <a:p>
            <a:endParaRPr lang="en-US" sz="3200" dirty="0"/>
          </a:p>
          <a:p>
            <a:r>
              <a:rPr lang="en-US" sz="3200" dirty="0"/>
              <a:t>Microgram targets</a:t>
            </a:r>
          </a:p>
          <a:p>
            <a:endParaRPr lang="en-US" sz="3200" dirty="0"/>
          </a:p>
          <a:p>
            <a:r>
              <a:rPr lang="en-US" sz="3200" dirty="0"/>
              <a:t>Experiments at PSI</a:t>
            </a:r>
          </a:p>
          <a:p>
            <a:endParaRPr lang="en-US" sz="3200" dirty="0"/>
          </a:p>
          <a:p>
            <a:r>
              <a:rPr lang="en-US" sz="3200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8DF362-367F-1C06-C396-40E842A0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BF620-A86C-FFAB-B714-1C01009B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2F420E-3BCB-ECB6-FE42-405E67FA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49905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652939-7C4B-A14D-D06A-56E24278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DEE4C7-9B39-14E6-48E5-FA319DD1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30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FB532-42F7-20F4-4A45-30B5BB6E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germanium detectors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2145B-88B1-2DF9-84C7-CE764EB12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34143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5867E-7E25-EF33-997A-81FA4171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17DF-7660-B53F-C9A1-714DC7B9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E9162-F954-9568-E886-7A396BDF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82C4F7-D385-523D-992A-8A0E38CF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endParaRPr lang="en-BE" dirty="0"/>
          </a:p>
        </p:txBody>
      </p:sp>
      <p:pic>
        <p:nvPicPr>
          <p:cNvPr id="8" name="Picture 7" descr="A room with machinery and pipes&#10;&#10;Description automatically generated">
            <a:extLst>
              <a:ext uri="{FF2B5EF4-FFF2-40B4-BE49-F238E27FC236}">
                <a16:creationId xmlns:a16="http://schemas.microsoft.com/office/drawing/2014/main" id="{F50821DC-2B4C-923C-D33C-2EFAFD98A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64" y="1129110"/>
            <a:ext cx="3258272" cy="4887408"/>
          </a:xfrm>
          <a:prstGeom prst="rect">
            <a:avLst/>
          </a:prstGeom>
        </p:spPr>
      </p:pic>
      <p:pic>
        <p:nvPicPr>
          <p:cNvPr id="10" name="Picture 9" descr="A large group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F39BA9AE-0C9F-D6F0-515E-DD6F6022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26" y="1129110"/>
            <a:ext cx="3666744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34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B5554-6605-B643-2392-0D189CE7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09" y="1761830"/>
            <a:ext cx="5141627" cy="38562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5867E-7E25-EF33-997A-81FA4171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817DF-7660-B53F-C9A1-714DC7B9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E9162-F954-9568-E886-7A396BDF8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82C4F7-D385-523D-992A-8A0E38CF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  <a:endParaRPr lang="en-B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4BD830-EA72-D5A5-CE25-6A222DC85931}"/>
              </a:ext>
            </a:extLst>
          </p:cNvPr>
          <p:cNvCxnSpPr>
            <a:cxnSpLocks/>
          </p:cNvCxnSpPr>
          <p:nvPr/>
        </p:nvCxnSpPr>
        <p:spPr>
          <a:xfrm>
            <a:off x="8759687" y="2596479"/>
            <a:ext cx="300600" cy="1008863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FD874F-BCCD-961D-BE42-624329037557}"/>
              </a:ext>
            </a:extLst>
          </p:cNvPr>
          <p:cNvCxnSpPr>
            <a:cxnSpLocks/>
          </p:cNvCxnSpPr>
          <p:nvPr/>
        </p:nvCxnSpPr>
        <p:spPr>
          <a:xfrm flipH="1" flipV="1">
            <a:off x="9135350" y="4049547"/>
            <a:ext cx="512233" cy="1885965"/>
          </a:xfrm>
          <a:prstGeom prst="straightConnector1">
            <a:avLst/>
          </a:prstGeom>
          <a:ln w="6350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81A139-ED31-6505-4A47-38392AEB343B}"/>
              </a:ext>
            </a:extLst>
          </p:cNvPr>
          <p:cNvSpPr txBox="1"/>
          <p:nvPr/>
        </p:nvSpPr>
        <p:spPr>
          <a:xfrm>
            <a:off x="7172807" y="2421661"/>
            <a:ext cx="196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</a:rPr>
              <a:t>µ beam</a:t>
            </a:r>
            <a:endParaRPr lang="en-BE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64F058-2537-3545-7975-C196DEBB3F44}"/>
              </a:ext>
            </a:extLst>
          </p:cNvPr>
          <p:cNvSpPr txBox="1"/>
          <p:nvPr/>
        </p:nvSpPr>
        <p:spPr>
          <a:xfrm>
            <a:off x="7395241" y="4643481"/>
            <a:ext cx="2269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Gas inlet</a:t>
            </a:r>
            <a:endParaRPr lang="en-BE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16" name="Picture 15" descr="A large group of metal objects&#10;&#10;Description automatically generated with medium confidence">
            <a:extLst>
              <a:ext uri="{FF2B5EF4-FFF2-40B4-BE49-F238E27FC236}">
                <a16:creationId xmlns:a16="http://schemas.microsoft.com/office/drawing/2014/main" id="{1443FDBE-768D-C1E1-3F1B-F836F4F7B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7" y="1160846"/>
            <a:ext cx="3666744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8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26A23-7A0D-51DD-3A71-0B12742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5B830-0F18-2C25-7EF1-73EC8BA2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33</a:t>
            </a:fld>
            <a:endParaRPr lang="nl-NL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E7826F1-808E-E514-81C7-AB8A003B3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68" y="1655763"/>
            <a:ext cx="4690077" cy="446405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46518FA-FA3C-A22B-C2CB-D046BB90241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71949" y="1655763"/>
            <a:ext cx="4690077" cy="446405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A5AC63-107E-368C-9D9B-1C5CEB28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energy Vs time plots</a:t>
            </a:r>
            <a:endParaRPr lang="en-BE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7B6D4B-3050-805F-F7F4-C9378AE90C88}"/>
              </a:ext>
            </a:extLst>
          </p:cNvPr>
          <p:cNvCxnSpPr/>
          <p:nvPr/>
        </p:nvCxnSpPr>
        <p:spPr>
          <a:xfrm flipV="1">
            <a:off x="7543801" y="3327318"/>
            <a:ext cx="782052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7E1820-C838-7A19-3A0C-88BDE1467520}"/>
              </a:ext>
            </a:extLst>
          </p:cNvPr>
          <p:cNvCxnSpPr>
            <a:cxnSpLocks/>
          </p:cNvCxnSpPr>
          <p:nvPr/>
        </p:nvCxnSpPr>
        <p:spPr>
          <a:xfrm flipH="1" flipV="1">
            <a:off x="8710863" y="3333065"/>
            <a:ext cx="206124" cy="1109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27570C4-59BC-8DC3-D23E-F3128107CE88}"/>
              </a:ext>
            </a:extLst>
          </p:cNvPr>
          <p:cNvSpPr txBox="1"/>
          <p:nvPr/>
        </p:nvSpPr>
        <p:spPr>
          <a:xfrm>
            <a:off x="8018858" y="2937957"/>
            <a:ext cx="102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110m</a:t>
            </a:r>
            <a:r>
              <a:rPr lang="en-US" dirty="0">
                <a:solidFill>
                  <a:srgbClr val="C00000"/>
                </a:solidFill>
              </a:rPr>
              <a:t>Ag</a:t>
            </a:r>
            <a:endParaRPr lang="en-B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26A23-7A0D-51DD-3A71-0B12742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5B830-0F18-2C25-7EF1-73EC8BA2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A903BC1-4A33-2EC3-6847-2D6C5246C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68" y="1655763"/>
            <a:ext cx="4690077" cy="4464050"/>
          </a:xfr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3DA73C09-0702-1963-39AE-4008A8EBA9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71949" y="1655763"/>
            <a:ext cx="4690077" cy="446405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A5AC63-107E-368C-9D9B-1C5CEB28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energy Vs time plots</a:t>
            </a:r>
            <a:endParaRPr lang="en-B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D792C6-DA02-7D88-41D4-5F8DBAF7D7F4}"/>
              </a:ext>
            </a:extLst>
          </p:cNvPr>
          <p:cNvCxnSpPr/>
          <p:nvPr/>
        </p:nvCxnSpPr>
        <p:spPr>
          <a:xfrm flipV="1">
            <a:off x="7543801" y="3327318"/>
            <a:ext cx="782052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5DDD7-4BA7-1EE2-B0D5-BFF8608CB943}"/>
              </a:ext>
            </a:extLst>
          </p:cNvPr>
          <p:cNvCxnSpPr>
            <a:cxnSpLocks/>
          </p:cNvCxnSpPr>
          <p:nvPr/>
        </p:nvCxnSpPr>
        <p:spPr>
          <a:xfrm flipH="1" flipV="1">
            <a:off x="8710863" y="3333065"/>
            <a:ext cx="206124" cy="1109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9AFBD5-20B0-D4E2-1BEB-86D1F8EA9DD0}"/>
              </a:ext>
            </a:extLst>
          </p:cNvPr>
          <p:cNvSpPr txBox="1"/>
          <p:nvPr/>
        </p:nvSpPr>
        <p:spPr>
          <a:xfrm>
            <a:off x="8018858" y="2937957"/>
            <a:ext cx="102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110m</a:t>
            </a:r>
            <a:r>
              <a:rPr lang="en-US" dirty="0">
                <a:solidFill>
                  <a:srgbClr val="C00000"/>
                </a:solidFill>
              </a:rPr>
              <a:t>Ag</a:t>
            </a:r>
            <a:endParaRPr lang="en-B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26A23-7A0D-51DD-3A71-0B12742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5B830-0F18-2C25-7EF1-73EC8BA2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2C151FDA-3BB4-5D2F-EFFE-CD58C9C65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68" y="1655763"/>
            <a:ext cx="4690077" cy="4464050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5C938F0-6265-B639-8D21-927D288B8C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71949" y="1655763"/>
            <a:ext cx="4690077" cy="446405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A5AC63-107E-368C-9D9B-1C5CEB28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energy Vs time plots</a:t>
            </a:r>
            <a:endParaRPr lang="en-BE" dirty="0"/>
          </a:p>
        </p:txBody>
      </p:sp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CEF3E906-86EC-BCFB-1AD8-C84DFF9CDF2B}"/>
              </a:ext>
            </a:extLst>
          </p:cNvPr>
          <p:cNvSpPr/>
          <p:nvPr/>
        </p:nvSpPr>
        <p:spPr>
          <a:xfrm>
            <a:off x="7327232" y="1949116"/>
            <a:ext cx="2779294" cy="2093494"/>
          </a:xfrm>
          <a:prstGeom prst="donut">
            <a:avLst>
              <a:gd name="adj" fmla="val 398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1AF326-567B-C8C0-9585-4332BACC7166}"/>
              </a:ext>
            </a:extLst>
          </p:cNvPr>
          <p:cNvSpPr txBox="1"/>
          <p:nvPr/>
        </p:nvSpPr>
        <p:spPr>
          <a:xfrm>
            <a:off x="9659119" y="1566640"/>
            <a:ext cx="156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00B050"/>
                </a:solidFill>
              </a:rPr>
              <a:t>39</a:t>
            </a:r>
            <a:r>
              <a:rPr lang="en-US" sz="2400" dirty="0">
                <a:solidFill>
                  <a:srgbClr val="00B050"/>
                </a:solidFill>
              </a:rPr>
              <a:t>K np-1s</a:t>
            </a:r>
            <a:endParaRPr lang="en-BE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726A23-7A0D-51DD-3A71-0B127423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5B830-0F18-2C25-7EF1-73EC8BA2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BB53C1-34FE-50E5-D594-1A14B736A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768" y="1655763"/>
            <a:ext cx="4690077" cy="446405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376758B-6351-90A5-7B78-81B230DADC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71949" y="1655763"/>
            <a:ext cx="4690077" cy="446405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8A5AC63-107E-368C-9D9B-1C5CEB28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energy Vs time plots</a:t>
            </a:r>
            <a:endParaRPr lang="en-B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FE461F-25CD-1497-AA00-29BF28FD2A56}"/>
              </a:ext>
            </a:extLst>
          </p:cNvPr>
          <p:cNvCxnSpPr>
            <a:cxnSpLocks/>
          </p:cNvCxnSpPr>
          <p:nvPr/>
        </p:nvCxnSpPr>
        <p:spPr>
          <a:xfrm flipH="1" flipV="1">
            <a:off x="8710863" y="3333065"/>
            <a:ext cx="206124" cy="1109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215F4F-7C47-6BBE-9BEB-75F17C5CD94B}"/>
              </a:ext>
            </a:extLst>
          </p:cNvPr>
          <p:cNvSpPr txBox="1"/>
          <p:nvPr/>
        </p:nvSpPr>
        <p:spPr>
          <a:xfrm>
            <a:off x="8018858" y="2937957"/>
            <a:ext cx="102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110m</a:t>
            </a:r>
            <a:r>
              <a:rPr lang="en-US" dirty="0">
                <a:solidFill>
                  <a:srgbClr val="C00000"/>
                </a:solidFill>
              </a:rPr>
              <a:t>Ag</a:t>
            </a:r>
            <a:endParaRPr lang="en-BE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3240B-12A0-571B-D3CA-B2993AD627E3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7967925" y="3056014"/>
            <a:ext cx="0" cy="1967090"/>
          </a:xfrm>
          <a:prstGeom prst="line">
            <a:avLst/>
          </a:prstGeom>
          <a:ln w="25400">
            <a:solidFill>
              <a:srgbClr val="FFC000">
                <a:alpha val="4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A49B7-25FE-813C-50A5-1390DB802ED5}"/>
              </a:ext>
            </a:extLst>
          </p:cNvPr>
          <p:cNvSpPr txBox="1"/>
          <p:nvPr/>
        </p:nvSpPr>
        <p:spPr>
          <a:xfrm>
            <a:off x="6331150" y="2871348"/>
            <a:ext cx="163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Muon capture</a:t>
            </a:r>
            <a:endParaRPr lang="en-BE" dirty="0">
              <a:solidFill>
                <a:schemeClr val="accent5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0D6E29-5413-B4C1-433B-FF3351CDA2CE}"/>
              </a:ext>
            </a:extLst>
          </p:cNvPr>
          <p:cNvCxnSpPr/>
          <p:nvPr/>
        </p:nvCxnSpPr>
        <p:spPr>
          <a:xfrm flipV="1">
            <a:off x="7543801" y="3327318"/>
            <a:ext cx="782052" cy="914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682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8D5B08-678B-3572-ABE8-DC7A8734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30000" dirty="0"/>
              <a:t>35, 37</a:t>
            </a:r>
            <a:r>
              <a:rPr lang="en-US" dirty="0"/>
              <a:t>Cl: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35</a:t>
            </a:r>
            <a:r>
              <a:rPr lang="en-US" dirty="0"/>
              <a:t>Cl: </a:t>
            </a:r>
            <a:r>
              <a:rPr lang="en-US" dirty="0">
                <a:sym typeface="Wingdings" panose="05000000000000000000" pitchFamily="2" charset="2"/>
              </a:rPr>
              <a:t>Mirror nuclei of </a:t>
            </a:r>
            <a:r>
              <a:rPr lang="en-US" baseline="30000" dirty="0">
                <a:sym typeface="Wingdings" panose="05000000000000000000" pitchFamily="2" charset="2"/>
              </a:rPr>
              <a:t>35</a:t>
            </a:r>
            <a:r>
              <a:rPr lang="en-US" dirty="0">
                <a:sym typeface="Wingdings" panose="05000000000000000000" pitchFamily="2" charset="2"/>
              </a:rPr>
              <a:t>Ar (well-known)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37</a:t>
            </a:r>
            <a:r>
              <a:rPr lang="en-US" dirty="0"/>
              <a:t>Cl: </a:t>
            </a:r>
            <a:r>
              <a:rPr lang="en-US" dirty="0">
                <a:sym typeface="Wingdings" panose="05000000000000000000" pitchFamily="2" charset="2"/>
              </a:rPr>
              <a:t>Mirror nuclei of </a:t>
            </a:r>
            <a:r>
              <a:rPr lang="en-US" baseline="30000" dirty="0">
                <a:sym typeface="Wingdings" panose="05000000000000000000" pitchFamily="2" charset="2"/>
              </a:rPr>
              <a:t>37</a:t>
            </a:r>
            <a:r>
              <a:rPr lang="en-US" dirty="0">
                <a:sym typeface="Wingdings" panose="05000000000000000000" pitchFamily="2" charset="2"/>
              </a:rPr>
              <a:t>Ca(well-known)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>
                <a:sym typeface="Wingdings" panose="05000000000000000000" pitchFamily="2" charset="2"/>
              </a:rPr>
              <a:t>34</a:t>
            </a:r>
            <a:r>
              <a:rPr lang="en-US" dirty="0">
                <a:sym typeface="Wingdings" panose="05000000000000000000" pitchFamily="2" charset="2"/>
              </a:rPr>
              <a:t>Cl: 0+  0+ </a:t>
            </a:r>
            <a:r>
              <a:rPr lang="en-US" dirty="0">
                <a:solidFill>
                  <a:srgbClr val="FFAFAF"/>
                </a:solidFill>
                <a:sym typeface="Wingdings" panose="05000000000000000000" pitchFamily="2" charset="2"/>
              </a:rPr>
              <a:t> After laser spectroscopy</a:t>
            </a:r>
          </a:p>
          <a:p>
            <a:endParaRPr lang="en-US" baseline="30000" dirty="0"/>
          </a:p>
          <a:p>
            <a:r>
              <a:rPr lang="en-US" baseline="30000" dirty="0"/>
              <a:t>39, 40, 41</a:t>
            </a:r>
            <a:r>
              <a:rPr lang="en-US" dirty="0"/>
              <a:t>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>
                <a:sym typeface="Wingdings" panose="05000000000000000000" pitchFamily="2" charset="2"/>
              </a:rPr>
              <a:t>38m</a:t>
            </a:r>
            <a:r>
              <a:rPr lang="en-US" dirty="0">
                <a:sym typeface="Wingdings" panose="05000000000000000000" pitchFamily="2" charset="2"/>
              </a:rPr>
              <a:t>K: 0+  0+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37</a:t>
            </a:r>
            <a:r>
              <a:rPr lang="en-US" dirty="0"/>
              <a:t>K: </a:t>
            </a:r>
            <a:r>
              <a:rPr lang="en-US" dirty="0">
                <a:sym typeface="Wingdings" panose="05000000000000000000" pitchFamily="2" charset="2"/>
              </a:rPr>
              <a:t>Mirror nuclei of </a:t>
            </a:r>
            <a:r>
              <a:rPr lang="en-US" baseline="30000" dirty="0">
                <a:sym typeface="Wingdings" panose="05000000000000000000" pitchFamily="2" charset="2"/>
              </a:rPr>
              <a:t>37</a:t>
            </a:r>
            <a:r>
              <a:rPr lang="en-US" dirty="0">
                <a:sym typeface="Wingdings" panose="05000000000000000000" pitchFamily="2" charset="2"/>
              </a:rPr>
              <a:t>Ar(well-known)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39</a:t>
            </a:r>
            <a:r>
              <a:rPr lang="en-US" dirty="0"/>
              <a:t>K: </a:t>
            </a:r>
            <a:r>
              <a:rPr lang="en-US" dirty="0">
                <a:sym typeface="Wingdings" panose="05000000000000000000" pitchFamily="2" charset="2"/>
              </a:rPr>
              <a:t>Mirror nuclei of </a:t>
            </a:r>
            <a:r>
              <a:rPr lang="en-US" baseline="30000" dirty="0">
                <a:sym typeface="Wingdings" panose="05000000000000000000" pitchFamily="2" charset="2"/>
              </a:rPr>
              <a:t>39</a:t>
            </a:r>
            <a:r>
              <a:rPr lang="en-US" dirty="0">
                <a:sym typeface="Wingdings" panose="05000000000000000000" pitchFamily="2" charset="2"/>
              </a:rPr>
              <a:t>Ca(well-known) </a:t>
            </a:r>
            <a:r>
              <a:rPr lang="en-US" dirty="0">
                <a:solidFill>
                  <a:srgbClr val="FFAFAF"/>
                </a:solidFill>
                <a:sym typeface="Wingdings" panose="05000000000000000000" pitchFamily="2" charset="2"/>
              </a:rPr>
              <a:t> Will not improve much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aseline="30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aseline="30000" dirty="0"/>
              <a:t>28, 29, 30</a:t>
            </a:r>
            <a:r>
              <a:rPr lang="en-US" dirty="0"/>
              <a:t>Si: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26</a:t>
            </a:r>
            <a:r>
              <a:rPr lang="en-US" dirty="0"/>
              <a:t>Si: </a:t>
            </a:r>
            <a:r>
              <a:rPr lang="en-US" dirty="0">
                <a:sym typeface="Wingdings" panose="05000000000000000000" pitchFamily="2" charset="2"/>
              </a:rPr>
              <a:t>0+  0+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aseline="30000" dirty="0"/>
              <a:t>32</a:t>
            </a:r>
            <a:r>
              <a:rPr lang="en-US" dirty="0"/>
              <a:t>Si: Mirror nucleus of </a:t>
            </a:r>
            <a:r>
              <a:rPr lang="en-US" baseline="30000" dirty="0"/>
              <a:t>32</a:t>
            </a:r>
            <a:r>
              <a:rPr lang="en-US" dirty="0"/>
              <a:t>Ar (high isospin asymmetry)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1AEB1-50A7-8182-0EB8-C5AAC6BD5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2D21B-2672-576F-B832-039CD745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B6B589-E135-2103-2BB5-29ECF2E3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Vud</a:t>
            </a:r>
            <a:r>
              <a:rPr lang="en-US" dirty="0"/>
              <a:t> relevant cases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14018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69F0-7023-597D-C53F-1BE1FF2A2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52B9C-F2AA-2859-3849-4E3143AD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0A7F3-9247-C437-2F5E-4D468849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1D7EF0-9BF6-BA53-508F-478BDEF2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radii</a:t>
            </a:r>
            <a:endParaRPr lang="en-BE" dirty="0"/>
          </a:p>
        </p:txBody>
      </p:sp>
      <p:pic>
        <p:nvPicPr>
          <p:cNvPr id="23" name="Content Placeholder 2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534726F-73B5-F7DB-4393-28A647039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7" y="2047611"/>
            <a:ext cx="11041062" cy="36803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28C5A-4760-31A5-7DD8-9E2F6129A54F}"/>
              </a:ext>
            </a:extLst>
          </p:cNvPr>
          <p:cNvSpPr txBox="1"/>
          <p:nvPr/>
        </p:nvSpPr>
        <p:spPr>
          <a:xfrm>
            <a:off x="8928848" y="243972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32(Si,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73032-ABAA-B09F-3EBC-3D17E7533A92}"/>
              </a:ext>
            </a:extLst>
          </p:cNvPr>
          <p:cNvSpPr txBox="1"/>
          <p:nvPr/>
        </p:nvSpPr>
        <p:spPr>
          <a:xfrm>
            <a:off x="10372165" y="3415186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7(Li, Be)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9F41B-7539-728E-8B80-1594BC0FD3A5}"/>
              </a:ext>
            </a:extLst>
          </p:cNvPr>
          <p:cNvSpPr txBox="1"/>
          <p:nvPr/>
        </p:nvSpPr>
        <p:spPr>
          <a:xfrm>
            <a:off x="1063404" y="4132171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39(K, Ca)</a:t>
            </a:r>
            <a:endParaRPr lang="en-B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11435-954D-3816-F19C-1A14B89A3CC1}"/>
              </a:ext>
            </a:extLst>
          </p:cNvPr>
          <p:cNvSpPr txBox="1"/>
          <p:nvPr/>
        </p:nvSpPr>
        <p:spPr>
          <a:xfrm>
            <a:off x="1417934" y="4776179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</a:t>
            </a:r>
            <a:r>
              <a:rPr lang="en-US" sz="1400" dirty="0" err="1"/>
              <a:t>Ar</a:t>
            </a:r>
            <a:r>
              <a:rPr lang="en-US" sz="1400" dirty="0"/>
              <a:t>, K)</a:t>
            </a:r>
            <a:endParaRPr lang="en-B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36381-05B2-77F2-B81F-F7F0EE6DFA93}"/>
              </a:ext>
            </a:extLst>
          </p:cNvPr>
          <p:cNvSpPr txBox="1"/>
          <p:nvPr/>
        </p:nvSpPr>
        <p:spPr>
          <a:xfrm>
            <a:off x="1570334" y="392673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35(Cl,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C5585-85B8-A0CE-748C-581E9C8EE358}"/>
              </a:ext>
            </a:extLst>
          </p:cNvPr>
          <p:cNvSpPr txBox="1"/>
          <p:nvPr/>
        </p:nvSpPr>
        <p:spPr>
          <a:xfrm>
            <a:off x="5601715" y="443994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37(Cl, Ca)</a:t>
            </a:r>
            <a:endParaRPr lang="en-B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5B093-32E4-AB48-38BC-CD9B853A1D7B}"/>
              </a:ext>
            </a:extLst>
          </p:cNvPr>
          <p:cNvSpPr txBox="1"/>
          <p:nvPr/>
        </p:nvSpPr>
        <p:spPr>
          <a:xfrm>
            <a:off x="7719886" y="290139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18(O, Ne)</a:t>
            </a:r>
            <a:endParaRPr lang="en-B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8827D5-1014-6213-88CA-5F043FEF1A24}"/>
              </a:ext>
            </a:extLst>
          </p:cNvPr>
          <p:cNvSpPr txBox="1"/>
          <p:nvPr/>
        </p:nvSpPr>
        <p:spPr>
          <a:xfrm>
            <a:off x="7888103" y="344739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36(S, Ca)</a:t>
            </a:r>
            <a:endParaRPr lang="en-B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B745E-B6AD-E924-D0B1-8E79406199FD}"/>
              </a:ext>
            </a:extLst>
          </p:cNvPr>
          <p:cNvSpPr txBox="1"/>
          <p:nvPr/>
        </p:nvSpPr>
        <p:spPr>
          <a:xfrm>
            <a:off x="6365708" y="3322852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22(Ne, Mg)</a:t>
            </a:r>
            <a:endParaRPr lang="en-B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378BC-A39A-81DB-6692-E80A04B6215A}"/>
              </a:ext>
            </a:extLst>
          </p:cNvPr>
          <p:cNvSpPr txBox="1"/>
          <p:nvPr/>
        </p:nvSpPr>
        <p:spPr>
          <a:xfrm>
            <a:off x="4119847" y="3640555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34(S,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2D1E78-68DD-1FE9-C91E-BC74D157DA46}"/>
              </a:ext>
            </a:extLst>
          </p:cNvPr>
          <p:cNvSpPr txBox="1"/>
          <p:nvPr/>
        </p:nvSpPr>
        <p:spPr>
          <a:xfrm>
            <a:off x="3239549" y="344776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19(F, Ne)</a:t>
            </a:r>
            <a:endParaRPr lang="en-B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C92780-7239-DC8C-8E75-0BE14AB8509A}"/>
              </a:ext>
            </a:extLst>
          </p:cNvPr>
          <p:cNvSpPr txBox="1"/>
          <p:nvPr/>
        </p:nvSpPr>
        <p:spPr>
          <a:xfrm>
            <a:off x="3477750" y="4373094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38(</a:t>
            </a:r>
            <a:r>
              <a:rPr lang="en-US" sz="1400" dirty="0" err="1"/>
              <a:t>Ar</a:t>
            </a:r>
            <a:r>
              <a:rPr lang="en-US" sz="1400" dirty="0"/>
              <a:t>, Ca)</a:t>
            </a:r>
            <a:endParaRPr lang="en-B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4D4F91-8C79-E03D-6764-1216429D5A8A}"/>
              </a:ext>
            </a:extLst>
          </p:cNvPr>
          <p:cNvSpPr txBox="1"/>
          <p:nvPr/>
        </p:nvSpPr>
        <p:spPr>
          <a:xfrm>
            <a:off x="2719361" y="402641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54(Fe, Ni)</a:t>
            </a:r>
            <a:endParaRPr lang="en-B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0A92CB-0FE1-5624-4373-6ECB3A55EEA5}"/>
              </a:ext>
            </a:extLst>
          </p:cNvPr>
          <p:cNvSpPr txBox="1"/>
          <p:nvPr/>
        </p:nvSpPr>
        <p:spPr>
          <a:xfrm>
            <a:off x="2212431" y="442057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23(Na, Mg)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514723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B542F-CF66-52C3-9A8F-32F77A59D442}"/>
                  </a:ext>
                </a:extLst>
              </p:cNvPr>
              <p:cNvSpPr txBox="1"/>
              <p:nvPr/>
            </p:nvSpPr>
            <p:spPr>
              <a:xfrm>
                <a:off x="7398704" y="1558191"/>
                <a:ext cx="4218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Literature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35, 37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=0.03(16)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B542F-CF66-52C3-9A8F-32F77A59D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04" y="1558191"/>
                <a:ext cx="4218496" cy="369332"/>
              </a:xfrm>
              <a:prstGeom prst="rect">
                <a:avLst/>
              </a:prstGeom>
              <a:blipFill>
                <a:blip r:embed="rId2"/>
                <a:stretch>
                  <a:fillRect l="-1301" t="-8333" b="-28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B3E0BB-C994-0ED5-4A70-8C431394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B120C-0702-B4E9-E7B2-8B382A13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39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887A9-5EB5-16D6-A82C-A7A3DFC79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50696" cy="4464000"/>
          </a:xfrm>
        </p:spPr>
        <p:txBody>
          <a:bodyPr>
            <a:normAutofit/>
          </a:bodyPr>
          <a:lstStyle/>
          <a:p>
            <a:r>
              <a:rPr lang="en-US" dirty="0"/>
              <a:t>Muonic 2p-1s energy:</a:t>
            </a:r>
          </a:p>
          <a:p>
            <a:pPr marL="457200" lvl="1" indent="0">
              <a:buNone/>
            </a:pPr>
            <a:r>
              <a:rPr lang="en-US" baseline="30000" dirty="0" err="1"/>
              <a:t>nat</a:t>
            </a:r>
            <a:r>
              <a:rPr lang="en-US" dirty="0" err="1"/>
              <a:t>Cl</a:t>
            </a:r>
            <a:r>
              <a:rPr lang="en-US" dirty="0"/>
              <a:t>: 578.56(30) keV</a:t>
            </a:r>
          </a:p>
          <a:p>
            <a:endParaRPr lang="en-US" dirty="0"/>
          </a:p>
          <a:p>
            <a:r>
              <a:rPr lang="en-US" dirty="0"/>
              <a:t>Expected improvement on 2p-1s transition energy: </a:t>
            </a:r>
          </a:p>
          <a:p>
            <a:pPr marL="457200" lvl="1" indent="0">
              <a:buNone/>
            </a:pPr>
            <a:r>
              <a:rPr lang="en-US" dirty="0"/>
              <a:t>300 eV </a:t>
            </a:r>
            <a:r>
              <a:rPr lang="en-US" dirty="0">
                <a:sym typeface="Wingdings" panose="05000000000000000000" pitchFamily="2" charset="2"/>
              </a:rPr>
              <a:t> &lt; 30 eV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Expected improvement on radii: </a:t>
            </a:r>
          </a:p>
          <a:p>
            <a:pPr marL="457200" lvl="1" indent="0">
              <a:buNone/>
            </a:pPr>
            <a:r>
              <a:rPr lang="en-US" dirty="0"/>
              <a:t>0.45% </a:t>
            </a:r>
            <a:r>
              <a:rPr lang="en-US" dirty="0">
                <a:sym typeface="Wingdings" panose="05000000000000000000" pitchFamily="2" charset="2"/>
              </a:rPr>
              <a:t> ~0.10-0.15 % (including systematics)</a:t>
            </a:r>
            <a:endParaRPr lang="en-US" dirty="0"/>
          </a:p>
          <a:p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3BCE9D-A3BE-A89D-8A07-49460FD6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measurement (preliminary)</a:t>
            </a:r>
            <a:endParaRPr lang="en-B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38D356-326A-363D-4D12-C249EB9E48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7719" y="2039821"/>
            <a:ext cx="5921765" cy="37011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385DE-71C1-A3F1-48EF-7504540D4E69}"/>
              </a:ext>
            </a:extLst>
          </p:cNvPr>
          <p:cNvSpPr txBox="1"/>
          <p:nvPr/>
        </p:nvSpPr>
        <p:spPr>
          <a:xfrm>
            <a:off x="5944007" y="5654488"/>
            <a:ext cx="616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Currently worst radius in the region by more than a factor 3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9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7E12D6-9873-C55C-B689-618A75A6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2A080-6890-304A-7526-E1E9DCB7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60843D2B-6E77-4302-DE7A-EEFF7C92BE2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Measurements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60843D2B-6E77-4302-DE7A-EEFF7C92BE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59" b="-3175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00CC593-CC77-F0A6-2CF4-1046387C9331}"/>
              </a:ext>
            </a:extLst>
          </p:cNvPr>
          <p:cNvSpPr txBox="1"/>
          <p:nvPr/>
        </p:nvSpPr>
        <p:spPr>
          <a:xfrm>
            <a:off x="763674" y="6210000"/>
            <a:ext cx="6679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[1]   </a:t>
            </a:r>
            <a:r>
              <a:rPr lang="en-US" sz="1000" b="0" i="0" dirty="0" err="1">
                <a:solidFill>
                  <a:schemeClr val="bg1"/>
                </a:solidFill>
                <a:effectLst/>
                <a:latin typeface="+mj-lt"/>
              </a:rPr>
              <a:t>Koszorús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, Á., et al. "Charge radii of exotic potassium isotopes challenge nuclear theory and the magic character of N= 32."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Nature Physics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17.4 (2021): 439-443.</a:t>
            </a:r>
          </a:p>
          <a:p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[2]   Garcia Ruiz, R. , et al. "Unexpectedly large charge radii of neutron-rich calcium isotopes."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Nature Physics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12.6 (2016): 594-598.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Content Placeholder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8E90252-4B96-4110-92DD-C7130F920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6263" y="1959543"/>
            <a:ext cx="5399087" cy="3856490"/>
          </a:xfrm>
        </p:spPr>
      </p:pic>
      <p:pic>
        <p:nvPicPr>
          <p:cNvPr id="13" name="Content Placeholder 12" descr="A graph with blue lines and dots&#10;&#10;Description automatically generated">
            <a:extLst>
              <a:ext uri="{FF2B5EF4-FFF2-40B4-BE49-F238E27FC236}">
                <a16:creationId xmlns:a16="http://schemas.microsoft.com/office/drawing/2014/main" id="{604CC3F6-AE5F-D88A-1814-13830BFE2B8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6216650" y="1958976"/>
            <a:ext cx="5400675" cy="3857624"/>
          </a:xfrm>
        </p:spPr>
      </p:pic>
    </p:spTree>
    <p:extLst>
      <p:ext uri="{BB962C8B-B14F-4D97-AF65-F5344CB8AC3E}">
        <p14:creationId xmlns:p14="http://schemas.microsoft.com/office/powerpoint/2010/main" val="44358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9BDFC3-A8A2-2E70-BB2E-3965B8529E22}"/>
                  </a:ext>
                </a:extLst>
              </p:cNvPr>
              <p:cNvSpPr txBox="1"/>
              <p:nvPr/>
            </p:nvSpPr>
            <p:spPr>
              <a:xfrm>
                <a:off x="7398704" y="1558191"/>
                <a:ext cx="4218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Literature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35, 37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=0.03(16)</m:t>
                    </m:r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9BDFC3-A8A2-2E70-BB2E-3965B8529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704" y="1558191"/>
                <a:ext cx="4218496" cy="369332"/>
              </a:xfrm>
              <a:prstGeom prst="rect">
                <a:avLst/>
              </a:prstGeom>
              <a:blipFill>
                <a:blip r:embed="rId2"/>
                <a:stretch>
                  <a:fillRect l="-1301" t="-8333" b="-28333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B3E0BB-C994-0ED5-4A70-8C431394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B120C-0702-B4E9-E7B2-8B382A13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887A9-5EB5-16D6-A82C-A7A3DFC79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950696" cy="4464000"/>
          </a:xfrm>
        </p:spPr>
        <p:txBody>
          <a:bodyPr>
            <a:normAutofit/>
          </a:bodyPr>
          <a:lstStyle/>
          <a:p>
            <a:r>
              <a:rPr lang="en-US" dirty="0"/>
              <a:t>Muonic 2p-1s energy:</a:t>
            </a:r>
          </a:p>
          <a:p>
            <a:pPr marL="457200" lvl="1" indent="0">
              <a:buNone/>
            </a:pPr>
            <a:r>
              <a:rPr lang="en-US" baseline="30000" dirty="0" err="1"/>
              <a:t>nat</a:t>
            </a:r>
            <a:r>
              <a:rPr lang="en-US" dirty="0" err="1"/>
              <a:t>Cl</a:t>
            </a:r>
            <a:r>
              <a:rPr lang="en-US" dirty="0"/>
              <a:t>: 578.56(30) keV</a:t>
            </a:r>
          </a:p>
          <a:p>
            <a:endParaRPr lang="en-US" dirty="0"/>
          </a:p>
          <a:p>
            <a:r>
              <a:rPr lang="en-US" dirty="0"/>
              <a:t>Expected improvement on 2p-1s transition energy: </a:t>
            </a:r>
          </a:p>
          <a:p>
            <a:pPr marL="457200" lvl="1" indent="0">
              <a:buNone/>
            </a:pPr>
            <a:r>
              <a:rPr lang="en-US" dirty="0"/>
              <a:t>300 eV </a:t>
            </a:r>
            <a:r>
              <a:rPr lang="en-US" dirty="0">
                <a:sym typeface="Wingdings" panose="05000000000000000000" pitchFamily="2" charset="2"/>
              </a:rPr>
              <a:t> Most likely &lt; 30 eV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Expected improvement on radii: </a:t>
            </a:r>
          </a:p>
          <a:p>
            <a:pPr marL="457200" lvl="1" indent="0">
              <a:buNone/>
            </a:pPr>
            <a:r>
              <a:rPr lang="en-US" dirty="0"/>
              <a:t>0.45% </a:t>
            </a:r>
            <a:r>
              <a:rPr lang="en-US" dirty="0">
                <a:sym typeface="Wingdings" panose="05000000000000000000" pitchFamily="2" charset="2"/>
              </a:rPr>
              <a:t> ~0.10-0.15 % (including systematics)</a:t>
            </a:r>
            <a:endParaRPr lang="en-US" dirty="0"/>
          </a:p>
          <a:p>
            <a:endParaRPr lang="en-B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3BCE9D-A3BE-A89D-8A07-49460FD6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Chlorine measurement (preliminary)</a:t>
            </a:r>
            <a:endParaRPr lang="en-B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38D356-326A-363D-4D12-C249EB9E48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38986" y="1065229"/>
            <a:ext cx="13092831" cy="8183017"/>
          </a:xfrm>
        </p:spPr>
      </p:pic>
    </p:spTree>
    <p:extLst>
      <p:ext uri="{BB962C8B-B14F-4D97-AF65-F5344CB8AC3E}">
        <p14:creationId xmlns:p14="http://schemas.microsoft.com/office/powerpoint/2010/main" val="230643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with a red line&#10;&#10;Description automatically generated">
            <a:extLst>
              <a:ext uri="{FF2B5EF4-FFF2-40B4-BE49-F238E27FC236}">
                <a16:creationId xmlns:a16="http://schemas.microsoft.com/office/drawing/2014/main" id="{38FE4DE8-6605-356C-8C39-DA9644B4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53" y="1947228"/>
            <a:ext cx="4899439" cy="3674579"/>
          </a:xfrm>
          <a:prstGeom prst="rect">
            <a:avLst/>
          </a:prstGeo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7D082B2A-043D-00A4-8790-245AEDF3F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83" y="1947228"/>
            <a:ext cx="6820435" cy="426277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4E8B4-0BFD-B56F-C894-CCA26600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CB9A-9F8E-FE33-F0C3-6BF8DBC7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03CDA1-210C-5A28-5CBF-3E437AE3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Potassium muonic isotope shift (preliminary)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5249D-8CD7-0F33-E147-546C5C703B63}"/>
              </a:ext>
            </a:extLst>
          </p:cNvPr>
          <p:cNvSpPr txBox="1"/>
          <p:nvPr/>
        </p:nvSpPr>
        <p:spPr>
          <a:xfrm>
            <a:off x="4842975" y="2584261"/>
            <a:ext cx="1190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 days</a:t>
            </a:r>
            <a:endParaRPr lang="en-BE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9E262-B46D-1161-33BD-22D22B0BC223}"/>
              </a:ext>
            </a:extLst>
          </p:cNvPr>
          <p:cNvSpPr txBox="1"/>
          <p:nvPr/>
        </p:nvSpPr>
        <p:spPr>
          <a:xfrm>
            <a:off x="4725421" y="2270695"/>
            <a:ext cx="106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10 hours</a:t>
            </a:r>
            <a:endParaRPr lang="en-BE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71FB4-DC2F-5495-F933-DB87EB3AEC4D}"/>
              </a:ext>
            </a:extLst>
          </p:cNvPr>
          <p:cNvSpPr txBox="1"/>
          <p:nvPr/>
        </p:nvSpPr>
        <p:spPr>
          <a:xfrm>
            <a:off x="4725421" y="2878288"/>
            <a:ext cx="106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10 hours</a:t>
            </a:r>
            <a:endParaRPr lang="en-BE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D903E7-E01F-FACA-443A-ADD8F573ADDF}"/>
              </a:ext>
            </a:extLst>
          </p:cNvPr>
          <p:cNvCxnSpPr/>
          <p:nvPr/>
        </p:nvCxnSpPr>
        <p:spPr>
          <a:xfrm>
            <a:off x="2037753" y="3072582"/>
            <a:ext cx="279400" cy="7128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B4CA95-43F3-347D-0C21-082CE48DA702}"/>
              </a:ext>
            </a:extLst>
          </p:cNvPr>
          <p:cNvCxnSpPr>
            <a:cxnSpLocks/>
          </p:cNvCxnSpPr>
          <p:nvPr/>
        </p:nvCxnSpPr>
        <p:spPr>
          <a:xfrm flipH="1">
            <a:off x="5855680" y="3843181"/>
            <a:ext cx="355840" cy="296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A28AA9-EC9A-D4F2-BAA7-DA5A514F970B}"/>
              </a:ext>
            </a:extLst>
          </p:cNvPr>
          <p:cNvSpPr txBox="1"/>
          <p:nvPr/>
        </p:nvSpPr>
        <p:spPr>
          <a:xfrm>
            <a:off x="1517215" y="2688079"/>
            <a:ext cx="111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Ag-110m</a:t>
            </a:r>
            <a:endParaRPr lang="en-BE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860B02-E13E-4566-F2C0-41A924707E35}"/>
                  </a:ext>
                </a:extLst>
              </p:cNvPr>
              <p:cNvSpPr txBox="1"/>
              <p:nvPr/>
            </p:nvSpPr>
            <p:spPr>
              <a:xfrm>
                <a:off x="5620684" y="3432912"/>
                <a:ext cx="1823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𝑆𝑐</m:t>
                      </m:r>
                    </m:oMath>
                  </m:oMathPara>
                </a14:m>
                <a:endParaRPr lang="en-B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860B02-E13E-4566-F2C0-41A924707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684" y="3432912"/>
                <a:ext cx="1823320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3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7" grpId="0"/>
      <p:bldP spid="17" grpId="1"/>
      <p:bldP spid="18" grpId="0"/>
      <p:bldP spid="1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4E8B4-0BFD-B56F-C894-CCA26600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CB9A-9F8E-FE33-F0C3-6BF8DBC7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03CDA1-210C-5A28-5CBF-3E437AE3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Potassium muonic isotope shift (preliminary)</a:t>
            </a:r>
            <a:endParaRPr lang="en-BE" dirty="0"/>
          </a:p>
        </p:txBody>
      </p:sp>
      <p:pic>
        <p:nvPicPr>
          <p:cNvPr id="6" name="Picture 5" descr="A graph of a graph with a red line&#10;&#10;Description automatically generated">
            <a:extLst>
              <a:ext uri="{FF2B5EF4-FFF2-40B4-BE49-F238E27FC236}">
                <a16:creationId xmlns:a16="http://schemas.microsoft.com/office/drawing/2014/main" id="{38FE4DE8-6605-356C-8C39-DA9644B4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53" y="1947228"/>
            <a:ext cx="4899439" cy="367457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77A450-31A8-8852-0679-168B6A8C4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8" name="Content Placeholder 26">
            <a:extLst>
              <a:ext uri="{FF2B5EF4-FFF2-40B4-BE49-F238E27FC236}">
                <a16:creationId xmlns:a16="http://schemas.microsoft.com/office/drawing/2014/main" id="{7D082B2A-043D-00A4-8790-245AEDF3F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10377" y="1275441"/>
            <a:ext cx="13902377" cy="8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CA24AD4-0A54-4FF3-F2E1-71702E364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744" y="1655763"/>
            <a:ext cx="8928100" cy="44640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E62B5-41D0-7830-080D-5691DDA2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C168C-F938-9C05-50E3-292E6077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C92245-C8E0-61D6-11E2-7702495F0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spectrum </a:t>
            </a:r>
            <a:r>
              <a:rPr lang="en-US" baseline="30000" dirty="0"/>
              <a:t>39</a:t>
            </a:r>
            <a:r>
              <a:rPr lang="en-US" dirty="0"/>
              <a:t>K 2p1s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18415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478C2-C63C-38A7-9ACA-ED6663B89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CFB84-422C-101B-D287-45D19DD2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9596B-FC85-55FE-98E9-F2AC9DADA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02D649-11EF-6A55-F88E-8BEC7EA6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spectrum </a:t>
            </a:r>
            <a:r>
              <a:rPr lang="en-US" baseline="30000" dirty="0"/>
              <a:t>35</a:t>
            </a:r>
            <a:r>
              <a:rPr lang="en-US" dirty="0"/>
              <a:t>Cl 2p1s</a:t>
            </a:r>
            <a:endParaRPr lang="en-BE" dirty="0"/>
          </a:p>
        </p:txBody>
      </p:sp>
      <p:pic>
        <p:nvPicPr>
          <p:cNvPr id="9" name="Content Placeholder 8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6C30380D-889D-C2FC-A904-EAE3A4B6C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744" y="1655763"/>
            <a:ext cx="8928100" cy="4464050"/>
          </a:xfrm>
        </p:spPr>
      </p:pic>
    </p:spTree>
    <p:extLst>
      <p:ext uri="{BB962C8B-B14F-4D97-AF65-F5344CB8AC3E}">
        <p14:creationId xmlns:p14="http://schemas.microsoft.com/office/powerpoint/2010/main" val="1626394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E222D-C7DB-C3E3-DBBB-622CC2940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718450-691A-1CE3-AB9C-37A2C13E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18245-DA18-3948-62E8-2EFDC782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45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5DCCC-0F09-7771-A476-B3D00E11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3" y="1800000"/>
            <a:ext cx="10533275" cy="2386800"/>
          </a:xfrm>
        </p:spPr>
        <p:txBody>
          <a:bodyPr/>
          <a:lstStyle/>
          <a:p>
            <a:r>
              <a:rPr lang="en-US" dirty="0"/>
              <a:t>Using metallic magnetic calorimeters (MMC)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EA6CA-32C3-72AA-583E-9330EE5A4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36721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5B883-30D9-DED7-A5A1-CB77474A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DACB1-B66C-30AE-5C70-862AE4BF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1B57E9-C22D-F568-BED2-DD8DE144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MMC setup at PSI</a:t>
            </a:r>
            <a:endParaRPr lang="en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1EF5B1-5ED4-09E7-2216-8C3CBC36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15444" r="8919" b="12556"/>
          <a:stretch/>
        </p:blipFill>
        <p:spPr>
          <a:xfrm>
            <a:off x="2129834" y="1655763"/>
            <a:ext cx="7933919" cy="446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C9D657-75DE-B8C8-4737-C89F95FC2DC4}"/>
              </a:ext>
            </a:extLst>
          </p:cNvPr>
          <p:cNvSpPr txBox="1"/>
          <p:nvPr/>
        </p:nvSpPr>
        <p:spPr>
          <a:xfrm>
            <a:off x="6832600" y="1138068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: Daniel Unger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0898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77173-9304-2DD1-97A5-9E71438E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3271E-E2D2-9E2D-5ECB-288512EA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08228D-B4A9-3AD1-7A49-74220351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MMC setup at PSI</a:t>
            </a:r>
            <a:endParaRPr lang="en-BE" dirty="0"/>
          </a:p>
        </p:txBody>
      </p:sp>
      <p:pic>
        <p:nvPicPr>
          <p:cNvPr id="11" name="Grafik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50" y="1655763"/>
            <a:ext cx="7936088" cy="44640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E818BF-0C67-F1F9-18BF-3525A979E54E}"/>
              </a:ext>
            </a:extLst>
          </p:cNvPr>
          <p:cNvCxnSpPr>
            <a:cxnSpLocks/>
          </p:cNvCxnSpPr>
          <p:nvPr/>
        </p:nvCxnSpPr>
        <p:spPr>
          <a:xfrm>
            <a:off x="4076700" y="2159000"/>
            <a:ext cx="1602314" cy="148515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3828214-2016-B2E0-DBB8-AE98CE4004F5}"/>
              </a:ext>
            </a:extLst>
          </p:cNvPr>
          <p:cNvGrpSpPr/>
          <p:nvPr/>
        </p:nvGrpSpPr>
        <p:grpSpPr>
          <a:xfrm>
            <a:off x="3685779" y="1799945"/>
            <a:ext cx="1476000" cy="612000"/>
            <a:chOff x="2181630" y="-900074"/>
            <a:chExt cx="1476000" cy="6120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CA186A-6321-542B-1129-74F0370BC9D2}"/>
                </a:ext>
              </a:extLst>
            </p:cNvPr>
            <p:cNvSpPr/>
            <p:nvPr/>
          </p:nvSpPr>
          <p:spPr>
            <a:xfrm>
              <a:off x="2181630" y="-900074"/>
              <a:ext cx="1476000" cy="6120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53708C4-4D02-3838-336F-F94E13576958}"/>
                    </a:ext>
                  </a:extLst>
                </p:cNvPr>
                <p:cNvSpPr txBox="1"/>
                <p:nvPr/>
              </p:nvSpPr>
              <p:spPr>
                <a:xfrm>
                  <a:off x="2316918" y="-801898"/>
                  <a:ext cx="122467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rgbClr val="FFFF00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 beam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3F0F8CA-5568-3F1F-3ED2-7145BBD2A7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6918" y="-801898"/>
                  <a:ext cx="122467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8955" t="-24590" r="-10448" b="-491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41AEB-1743-B96B-B025-6DBE9B1C0CA9}"/>
              </a:ext>
            </a:extLst>
          </p:cNvPr>
          <p:cNvGrpSpPr/>
          <p:nvPr/>
        </p:nvGrpSpPr>
        <p:grpSpPr>
          <a:xfrm>
            <a:off x="7887281" y="1761653"/>
            <a:ext cx="1893600" cy="1011600"/>
            <a:chOff x="9225387" y="1733446"/>
            <a:chExt cx="1893600" cy="10116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0A8F315-1CE0-D2EA-1C70-4C9393020100}"/>
                </a:ext>
              </a:extLst>
            </p:cNvPr>
            <p:cNvSpPr/>
            <p:nvPr/>
          </p:nvSpPr>
          <p:spPr>
            <a:xfrm>
              <a:off x="9225387" y="1733446"/>
              <a:ext cx="1893600" cy="1011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D97594-7BA9-E683-A9A0-AF330B5A8227}"/>
                </a:ext>
              </a:extLst>
            </p:cNvPr>
            <p:cNvSpPr txBox="1"/>
            <p:nvPr/>
          </p:nvSpPr>
          <p:spPr>
            <a:xfrm>
              <a:off x="9315056" y="1823748"/>
              <a:ext cx="17142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dilution refrigerator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D56B54-E58A-C322-C1FC-5F7A3E468FAC}"/>
              </a:ext>
            </a:extLst>
          </p:cNvPr>
          <p:cNvGrpSpPr/>
          <p:nvPr/>
        </p:nvGrpSpPr>
        <p:grpSpPr>
          <a:xfrm>
            <a:off x="2783979" y="4147392"/>
            <a:ext cx="1803600" cy="1011600"/>
            <a:chOff x="1731018" y="2049818"/>
            <a:chExt cx="1803600" cy="1011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796AA2A-A973-59E6-317E-5E8560D67E30}"/>
                </a:ext>
              </a:extLst>
            </p:cNvPr>
            <p:cNvSpPr/>
            <p:nvPr/>
          </p:nvSpPr>
          <p:spPr>
            <a:xfrm>
              <a:off x="1731018" y="2049818"/>
              <a:ext cx="1803600" cy="1011600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12C42C-BB97-0064-AE92-F8A391A30D57}"/>
                </a:ext>
              </a:extLst>
            </p:cNvPr>
            <p:cNvSpPr txBox="1"/>
            <p:nvPr/>
          </p:nvSpPr>
          <p:spPr>
            <a:xfrm>
              <a:off x="1825441" y="2140119"/>
              <a:ext cx="1621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3">
                      <a:lumMod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solid-state detectors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51B8D11-6E56-5292-67B4-7B7E81C5D7AA}"/>
              </a:ext>
            </a:extLst>
          </p:cNvPr>
          <p:cNvSpPr txBox="1"/>
          <p:nvPr/>
        </p:nvSpPr>
        <p:spPr>
          <a:xfrm>
            <a:off x="6832600" y="1138068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: Daniel Unger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6457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593F7-2AB6-5843-7549-52542DB6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5B350-71B6-F450-0B74-EBD8C127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6AC1FA-AFD9-4314-5C99-62E608CA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Quartet collaboration</a:t>
            </a:r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70068-45E4-2B98-2CEE-5C1A6448EBD7}"/>
              </a:ext>
            </a:extLst>
          </p:cNvPr>
          <p:cNvSpPr txBox="1"/>
          <p:nvPr/>
        </p:nvSpPr>
        <p:spPr>
          <a:xfrm>
            <a:off x="7019927" y="1186289"/>
            <a:ext cx="5373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Charge radius for Z= 3-10</a:t>
            </a:r>
            <a:endParaRPr lang="en-BE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95DA05-EB10-BC6D-2C5A-657C7CAFD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7538" r="11533" b="17538"/>
          <a:stretch/>
        </p:blipFill>
        <p:spPr>
          <a:xfrm>
            <a:off x="576000" y="1959535"/>
            <a:ext cx="6443927" cy="36248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262DD38-46B3-DF0B-2315-1698BFE09CF2}"/>
              </a:ext>
            </a:extLst>
          </p:cNvPr>
          <p:cNvGrpSpPr/>
          <p:nvPr/>
        </p:nvGrpSpPr>
        <p:grpSpPr>
          <a:xfrm>
            <a:off x="7267407" y="1749511"/>
            <a:ext cx="4821264" cy="4179667"/>
            <a:chOff x="7119312" y="2953276"/>
            <a:chExt cx="3996266" cy="3464457"/>
          </a:xfrm>
        </p:grpSpPr>
        <p:sp>
          <p:nvSpPr>
            <p:cNvPr id="12" name="Rechteck 28">
              <a:extLst>
                <a:ext uri="{FF2B5EF4-FFF2-40B4-BE49-F238E27FC236}">
                  <a16:creationId xmlns:a16="http://schemas.microsoft.com/office/drawing/2014/main" id="{02D796D7-0AAD-E4E1-2CD9-7A2FCEEE6767}"/>
                </a:ext>
              </a:extLst>
            </p:cNvPr>
            <p:cNvSpPr/>
            <p:nvPr/>
          </p:nvSpPr>
          <p:spPr bwMode="auto">
            <a:xfrm>
              <a:off x="7119312" y="2953276"/>
              <a:ext cx="3996266" cy="3464457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 type="triangle" w="med" len="med"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l"/>
              <a:endParaRPr lang="en-GB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pic>
          <p:nvPicPr>
            <p:cNvPr id="13" name="Picture 12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42FCAD5E-6E6B-A0B6-A48F-B352FDA0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582" y="3049567"/>
              <a:ext cx="3751725" cy="32718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23DFF55-3FC7-6941-B83E-D87901AA7D08}"/>
              </a:ext>
            </a:extLst>
          </p:cNvPr>
          <p:cNvSpPr txBox="1"/>
          <p:nvPr/>
        </p:nvSpPr>
        <p:spPr>
          <a:xfrm>
            <a:off x="576000" y="5755486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Slide courtesy : Daniel Unger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83463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05911-8CBD-287E-A8E2-FE8156C2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52F6D6-267A-7389-3B19-C855B6875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Mirror pairs: </a:t>
            </a:r>
          </a:p>
          <a:p>
            <a:pPr lvl="1"/>
            <a:r>
              <a:rPr lang="en-US" dirty="0"/>
              <a:t>Some that are currently not used due to large uncertainty</a:t>
            </a:r>
            <a:endParaRPr lang="en-US" baseline="30000" dirty="0"/>
          </a:p>
          <a:p>
            <a:pPr lvl="1"/>
            <a:r>
              <a:rPr lang="en-US" baseline="30000" dirty="0"/>
              <a:t>7</a:t>
            </a:r>
            <a:r>
              <a:rPr lang="en-US" dirty="0"/>
              <a:t>Li - </a:t>
            </a:r>
            <a:r>
              <a:rPr lang="en-US" baseline="30000" dirty="0"/>
              <a:t>7</a:t>
            </a:r>
            <a:r>
              <a:rPr lang="en-US" dirty="0"/>
              <a:t>Be mirror pair: Very large isospin asymmetry!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baseline="30000" dirty="0"/>
              <a:t>10</a:t>
            </a:r>
            <a:r>
              <a:rPr lang="en-US" dirty="0"/>
              <a:t>C, </a:t>
            </a:r>
            <a:r>
              <a:rPr lang="en-US" baseline="30000" dirty="0"/>
              <a:t>14</a:t>
            </a:r>
            <a:r>
              <a:rPr lang="en-US" dirty="0"/>
              <a:t>O: 0+ </a:t>
            </a:r>
            <a:r>
              <a:rPr lang="en-US" dirty="0">
                <a:sym typeface="Wingdings" panose="05000000000000000000" pitchFamily="2" charset="2"/>
              </a:rPr>
              <a:t> 0+</a:t>
            </a:r>
            <a:endParaRPr lang="en-US" dirty="0"/>
          </a:p>
          <a:p>
            <a:endParaRPr lang="en-US" dirty="0"/>
          </a:p>
          <a:p>
            <a:r>
              <a:rPr lang="en-US" baseline="30000" dirty="0"/>
              <a:t>20</a:t>
            </a:r>
            <a:r>
              <a:rPr lang="en-US" dirty="0"/>
              <a:t>Ne: Daughter of </a:t>
            </a:r>
            <a:r>
              <a:rPr lang="en-US" baseline="30000" dirty="0"/>
              <a:t>20</a:t>
            </a:r>
            <a:r>
              <a:rPr lang="en-US" dirty="0"/>
              <a:t>F </a:t>
            </a:r>
            <a:r>
              <a:rPr lang="en-US" dirty="0">
                <a:sym typeface="Wingdings" panose="05000000000000000000" pitchFamily="2" charset="2"/>
              </a:rPr>
              <a:t> Talk </a:t>
            </a:r>
            <a:r>
              <a:rPr lang="en-US" b="0" i="0" dirty="0">
                <a:effectLst/>
                <a:latin typeface="Roboto" panose="02000000000000000000" pitchFamily="2" charset="0"/>
              </a:rPr>
              <a:t>Prof. Oscar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Naviliat-Cuncic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B977C-53EB-A58B-89D0-83807040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48C6A-1F7A-60BF-04C7-45231218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8D1A6C-A509-D2C7-FBAE-1A58B940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Vud</a:t>
            </a:r>
            <a:r>
              <a:rPr lang="en-US" dirty="0"/>
              <a:t> relevant cases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3522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FB86F8-E87A-C880-EF6F-63CD25B4A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B401C-2B7E-4FA7-F2CB-E4089BD0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7AAA4-7FFE-FC8C-9B2E-C25FCA10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656000"/>
            <a:ext cx="5768214" cy="4464000"/>
          </a:xfrm>
        </p:spPr>
        <p:txBody>
          <a:bodyPr/>
          <a:lstStyle/>
          <a:p>
            <a:r>
              <a:rPr lang="en-US" dirty="0"/>
              <a:t>Visualizing global trends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Isotone shifts</a:t>
            </a:r>
          </a:p>
          <a:p>
            <a:endParaRPr lang="en-US" dirty="0"/>
          </a:p>
          <a:p>
            <a:r>
              <a:rPr lang="en-US" dirty="0"/>
              <a:t>Mirror nuclei</a:t>
            </a:r>
          </a:p>
          <a:p>
            <a:endParaRPr lang="en-US" dirty="0"/>
          </a:p>
          <a:p>
            <a:r>
              <a:rPr lang="en-US" dirty="0"/>
              <a:t>Input for other studies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0524EA-76BC-439C-6320-4C969A4CF7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934614" y="858617"/>
            <a:ext cx="4092186" cy="526138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CF57A3-D6F3-0545-3FE9-49D7DBFA7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absolute radii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74005-06F9-F6B1-B7D4-A29CDC8CC153}"/>
              </a:ext>
            </a:extLst>
          </p:cNvPr>
          <p:cNvSpPr txBox="1"/>
          <p:nvPr/>
        </p:nvSpPr>
        <p:spPr>
          <a:xfrm>
            <a:off x="763675" y="6301648"/>
            <a:ext cx="670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[1] Angeli, István, and Krassimira Petrova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+mj-lt"/>
              </a:rPr>
              <a:t>Marinova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. "Table of experimental nuclear ground state charge radii: An update."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+mj-lt"/>
              </a:rPr>
              <a:t>Atomic Data and Nuclear Data Tables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 99.1 (2013): 69-95.</a:t>
            </a:r>
            <a:endParaRPr lang="en-B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3A1BF-6D92-EC0C-EDB7-CF9928308889}"/>
              </a:ext>
            </a:extLst>
          </p:cNvPr>
          <p:cNvSpPr txBox="1"/>
          <p:nvPr/>
        </p:nvSpPr>
        <p:spPr>
          <a:xfrm>
            <a:off x="7825339" y="1212783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22514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792A-0DCE-A778-0A6C-97CF662F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778D3-B4EB-5D3C-5E6F-C53F6A4C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E7D-8AD7-9AD3-48FE-34D610E3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91751F-E0F8-B6C3-86C6-22D99562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radii</a:t>
            </a:r>
            <a:endParaRPr lang="en-BE" dirty="0"/>
          </a:p>
        </p:txBody>
      </p:sp>
      <p:pic>
        <p:nvPicPr>
          <p:cNvPr id="23" name="Content Placeholder 2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F8A40D5-B582-E329-BFE7-3133D4877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7" y="2047611"/>
            <a:ext cx="11041062" cy="36803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6BA4E-F955-020F-4714-8AD53AC700A9}"/>
              </a:ext>
            </a:extLst>
          </p:cNvPr>
          <p:cNvSpPr txBox="1"/>
          <p:nvPr/>
        </p:nvSpPr>
        <p:spPr>
          <a:xfrm>
            <a:off x="8928848" y="243972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32(Si,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4F234-4442-1948-B7E9-F36DBDF9C6F4}"/>
              </a:ext>
            </a:extLst>
          </p:cNvPr>
          <p:cNvSpPr txBox="1"/>
          <p:nvPr/>
        </p:nvSpPr>
        <p:spPr>
          <a:xfrm>
            <a:off x="10372165" y="3415186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7(Li, Be)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E35BF-A882-6E60-A20F-3CE764E0E155}"/>
              </a:ext>
            </a:extLst>
          </p:cNvPr>
          <p:cNvSpPr txBox="1"/>
          <p:nvPr/>
        </p:nvSpPr>
        <p:spPr>
          <a:xfrm>
            <a:off x="1063404" y="4132171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39(K, Ca)</a:t>
            </a:r>
            <a:endParaRPr lang="en-B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795A8-6FED-F11D-A13E-C96A4BDBFB55}"/>
              </a:ext>
            </a:extLst>
          </p:cNvPr>
          <p:cNvSpPr txBox="1"/>
          <p:nvPr/>
        </p:nvSpPr>
        <p:spPr>
          <a:xfrm>
            <a:off x="1417934" y="4776179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</a:t>
            </a:r>
            <a:r>
              <a:rPr lang="en-US" sz="1400" dirty="0" err="1"/>
              <a:t>Ar</a:t>
            </a:r>
            <a:r>
              <a:rPr lang="en-US" sz="1400" dirty="0"/>
              <a:t>, K)</a:t>
            </a:r>
            <a:endParaRPr lang="en-B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C0030-59DB-7DDD-0961-D3DDA69EE667}"/>
              </a:ext>
            </a:extLst>
          </p:cNvPr>
          <p:cNvSpPr txBox="1"/>
          <p:nvPr/>
        </p:nvSpPr>
        <p:spPr>
          <a:xfrm>
            <a:off x="1570334" y="392673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35(Cl,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58A5A-66A5-BE6F-9317-3F357AC9133D}"/>
              </a:ext>
            </a:extLst>
          </p:cNvPr>
          <p:cNvSpPr txBox="1"/>
          <p:nvPr/>
        </p:nvSpPr>
        <p:spPr>
          <a:xfrm>
            <a:off x="5601715" y="443994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37(Cl, Ca)</a:t>
            </a:r>
            <a:endParaRPr lang="en-B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39398-2CB5-278E-166E-B671060C555F}"/>
              </a:ext>
            </a:extLst>
          </p:cNvPr>
          <p:cNvSpPr txBox="1"/>
          <p:nvPr/>
        </p:nvSpPr>
        <p:spPr>
          <a:xfrm>
            <a:off x="7719886" y="290139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18(O, Ne)</a:t>
            </a:r>
            <a:endParaRPr lang="en-B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2FB2C-C018-B0B8-4FDD-F4856690A503}"/>
              </a:ext>
            </a:extLst>
          </p:cNvPr>
          <p:cNvSpPr txBox="1"/>
          <p:nvPr/>
        </p:nvSpPr>
        <p:spPr>
          <a:xfrm>
            <a:off x="7888103" y="344739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36(S, Ca)</a:t>
            </a:r>
            <a:endParaRPr lang="en-B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6B4EB-C28A-A571-9A8E-1D1D744DFE16}"/>
              </a:ext>
            </a:extLst>
          </p:cNvPr>
          <p:cNvSpPr txBox="1"/>
          <p:nvPr/>
        </p:nvSpPr>
        <p:spPr>
          <a:xfrm>
            <a:off x="6365708" y="3322852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22(Ne, Mg)</a:t>
            </a:r>
            <a:endParaRPr lang="en-B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2C59D-FC5F-E146-01AB-D50CC6F2A491}"/>
              </a:ext>
            </a:extLst>
          </p:cNvPr>
          <p:cNvSpPr txBox="1"/>
          <p:nvPr/>
        </p:nvSpPr>
        <p:spPr>
          <a:xfrm>
            <a:off x="4119847" y="3640555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34(S,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E0B3F3-2F2A-D414-A317-1D897801FC18}"/>
              </a:ext>
            </a:extLst>
          </p:cNvPr>
          <p:cNvSpPr txBox="1"/>
          <p:nvPr/>
        </p:nvSpPr>
        <p:spPr>
          <a:xfrm>
            <a:off x="3239549" y="344776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19(F, Ne)</a:t>
            </a:r>
            <a:endParaRPr lang="en-B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2A1D0-8F07-F9A3-DE63-56E54E7B8E44}"/>
              </a:ext>
            </a:extLst>
          </p:cNvPr>
          <p:cNvSpPr txBox="1"/>
          <p:nvPr/>
        </p:nvSpPr>
        <p:spPr>
          <a:xfrm>
            <a:off x="3477750" y="4373094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38(</a:t>
            </a:r>
            <a:r>
              <a:rPr lang="en-US" sz="1400" dirty="0" err="1"/>
              <a:t>Ar</a:t>
            </a:r>
            <a:r>
              <a:rPr lang="en-US" sz="1400" dirty="0"/>
              <a:t>, Ca)</a:t>
            </a:r>
            <a:endParaRPr lang="en-B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A34DA-BF0D-B4BF-6750-1F5FD0040754}"/>
              </a:ext>
            </a:extLst>
          </p:cNvPr>
          <p:cNvSpPr txBox="1"/>
          <p:nvPr/>
        </p:nvSpPr>
        <p:spPr>
          <a:xfrm>
            <a:off x="2719361" y="402641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54(Fe, Ni)</a:t>
            </a:r>
            <a:endParaRPr lang="en-B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A85E0-6659-D765-7EBB-0D7551210BEE}"/>
              </a:ext>
            </a:extLst>
          </p:cNvPr>
          <p:cNvSpPr txBox="1"/>
          <p:nvPr/>
        </p:nvSpPr>
        <p:spPr>
          <a:xfrm>
            <a:off x="2212431" y="442057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23(Na, Mg)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692675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46840-5392-1986-062E-3942FD15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0E935-E55F-D1D2-6F5D-8347EC0A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2B6F33-5EA8-D53F-F75E-AB70D307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resolution detectors</a:t>
            </a:r>
            <a:endParaRPr lang="en-B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8418D0-6CAC-A8C9-6992-B141EB8DE8A2}"/>
              </a:ext>
            </a:extLst>
          </p:cNvPr>
          <p:cNvGrpSpPr/>
          <p:nvPr/>
        </p:nvGrpSpPr>
        <p:grpSpPr>
          <a:xfrm>
            <a:off x="290977" y="1914515"/>
            <a:ext cx="7048970" cy="3622731"/>
            <a:chOff x="1862667" y="1825625"/>
            <a:chExt cx="8466665" cy="43513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15F2A-1852-EF03-8A29-760C171CD5BE}"/>
                </a:ext>
              </a:extLst>
            </p:cNvPr>
            <p:cNvGrpSpPr/>
            <p:nvPr/>
          </p:nvGrpSpPr>
          <p:grpSpPr>
            <a:xfrm>
              <a:off x="1862667" y="1825625"/>
              <a:ext cx="8466665" cy="4351338"/>
              <a:chOff x="2294467" y="1825625"/>
              <a:chExt cx="8466665" cy="4351338"/>
            </a:xfrm>
          </p:grpSpPr>
          <p:sp>
            <p:nvSpPr>
              <p:cNvPr id="9" name="Rechteck 28">
                <a:extLst>
                  <a:ext uri="{FF2B5EF4-FFF2-40B4-BE49-F238E27FC236}">
                    <a16:creationId xmlns:a16="http://schemas.microsoft.com/office/drawing/2014/main" id="{C54B2D97-18F7-A49E-7B63-E23199196B39}"/>
                  </a:ext>
                </a:extLst>
              </p:cNvPr>
              <p:cNvSpPr/>
              <p:nvPr/>
            </p:nvSpPr>
            <p:spPr bwMode="auto">
              <a:xfrm>
                <a:off x="2294467" y="1825625"/>
                <a:ext cx="8466665" cy="435133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 type="triangle" w="med" len="med"/>
                <a:tailEnd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l"/>
                <a:endParaRPr lang="en-GB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0" name="Picture 9" descr="A graph of a periodic table&#10;&#10;Description automatically generated">
                <a:extLst>
                  <a:ext uri="{FF2B5EF4-FFF2-40B4-BE49-F238E27FC236}">
                    <a16:creationId xmlns:a16="http://schemas.microsoft.com/office/drawing/2014/main" id="{D26E8D3E-E43B-94C1-5629-4872FB8A4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8038" y="1994693"/>
                <a:ext cx="8059521" cy="4013201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FADF63-A12A-EA40-BBB0-D353AEBAC2C9}"/>
                </a:ext>
              </a:extLst>
            </p:cNvPr>
            <p:cNvSpPr txBox="1"/>
            <p:nvPr/>
          </p:nvSpPr>
          <p:spPr>
            <a:xfrm>
              <a:off x="2560735" y="2010840"/>
              <a:ext cx="2180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preliminary</a:t>
              </a:r>
            </a:p>
          </p:txBody>
        </p:sp>
      </p:grpSp>
      <p:sp>
        <p:nvSpPr>
          <p:cNvPr id="11" name="Textfeld 30">
            <a:extLst>
              <a:ext uri="{FF2B5EF4-FFF2-40B4-BE49-F238E27FC236}">
                <a16:creationId xmlns:a16="http://schemas.microsoft.com/office/drawing/2014/main" id="{776C5506-EE9F-A108-7EC5-531678B34D01}"/>
              </a:ext>
            </a:extLst>
          </p:cNvPr>
          <p:cNvSpPr txBox="1"/>
          <p:nvPr/>
        </p:nvSpPr>
        <p:spPr>
          <a:xfrm>
            <a:off x="636547" y="5431784"/>
            <a:ext cx="1846889" cy="246221"/>
          </a:xfrm>
          <a:prstGeom prst="rect">
            <a:avLst/>
          </a:prstGeom>
          <a:solidFill>
            <a:schemeClr val="bg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000" dirty="0">
                <a:solidFill>
                  <a:srgbClr val="7F7F7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QUARTET Research Proposal</a:t>
            </a:r>
            <a:endParaRPr lang="en-GB" sz="700" dirty="0">
              <a:solidFill>
                <a:srgbClr val="7F7F7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246F6B02-AE91-A147-0B98-401B9671DF27}"/>
              </a:ext>
            </a:extLst>
          </p:cNvPr>
          <p:cNvGrpSpPr/>
          <p:nvPr/>
        </p:nvGrpSpPr>
        <p:grpSpPr>
          <a:xfrm>
            <a:off x="6385210" y="2222461"/>
            <a:ext cx="5453402" cy="3618587"/>
            <a:chOff x="2817152" y="1824037"/>
            <a:chExt cx="6557696" cy="4351338"/>
          </a:xfrm>
        </p:grpSpPr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E7E670F8-9DAB-432B-FAB3-37258DF9993C}"/>
                </a:ext>
              </a:extLst>
            </p:cNvPr>
            <p:cNvGrpSpPr/>
            <p:nvPr/>
          </p:nvGrpSpPr>
          <p:grpSpPr>
            <a:xfrm>
              <a:off x="2817152" y="1824037"/>
              <a:ext cx="6557696" cy="4351338"/>
              <a:chOff x="1949400" y="2331982"/>
              <a:chExt cx="4373024" cy="2901706"/>
            </a:xfrm>
          </p:grpSpPr>
          <p:sp>
            <p:nvSpPr>
              <p:cNvPr id="15" name="Rechteck 28">
                <a:extLst>
                  <a:ext uri="{FF2B5EF4-FFF2-40B4-BE49-F238E27FC236}">
                    <a16:creationId xmlns:a16="http://schemas.microsoft.com/office/drawing/2014/main" id="{291981C1-2CF4-2254-6AF2-E65043F228DF}"/>
                  </a:ext>
                </a:extLst>
              </p:cNvPr>
              <p:cNvSpPr/>
              <p:nvPr/>
            </p:nvSpPr>
            <p:spPr bwMode="auto">
              <a:xfrm>
                <a:off x="1949400" y="2331982"/>
                <a:ext cx="4373024" cy="290170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  <a:miter lim="800000"/>
                <a:headEnd type="triangle" w="med" len="med"/>
                <a:tailEnd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l"/>
                <a:endParaRPr lang="en-GB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6" name="Picture 12" descr="A graph of energy&#10;&#10;Description automatically generated">
                <a:extLst>
                  <a:ext uri="{FF2B5EF4-FFF2-40B4-BE49-F238E27FC236}">
                    <a16:creationId xmlns:a16="http://schemas.microsoft.com/office/drawing/2014/main" id="{6BE96D12-068C-3089-8EEA-045EA7A53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4107" y="2441955"/>
                <a:ext cx="4103610" cy="2681759"/>
              </a:xfrm>
              <a:prstGeom prst="rect">
                <a:avLst/>
              </a:prstGeom>
            </p:spPr>
          </p:pic>
        </p:grp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009367FF-F3C3-490C-793D-C7F735A8360F}"/>
                </a:ext>
              </a:extLst>
            </p:cNvPr>
            <p:cNvSpPr txBox="1"/>
            <p:nvPr/>
          </p:nvSpPr>
          <p:spPr>
            <a:xfrm>
              <a:off x="3532872" y="2048373"/>
              <a:ext cx="2138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preliminary</a:t>
              </a:r>
            </a:p>
          </p:txBody>
        </p:sp>
      </p:grpSp>
      <p:sp>
        <p:nvSpPr>
          <p:cNvPr id="17" name="Rechteck 2">
            <a:extLst>
              <a:ext uri="{FF2B5EF4-FFF2-40B4-BE49-F238E27FC236}">
                <a16:creationId xmlns:a16="http://schemas.microsoft.com/office/drawing/2014/main" id="{36E92232-86CD-1074-CAB0-19522346A064}"/>
              </a:ext>
            </a:extLst>
          </p:cNvPr>
          <p:cNvSpPr/>
          <p:nvPr/>
        </p:nvSpPr>
        <p:spPr>
          <a:xfrm>
            <a:off x="1869440" y="2885440"/>
            <a:ext cx="274320" cy="2245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Gerader Verbinder 5">
            <a:extLst>
              <a:ext uri="{FF2B5EF4-FFF2-40B4-BE49-F238E27FC236}">
                <a16:creationId xmlns:a16="http://schemas.microsoft.com/office/drawing/2014/main" id="{D5FB7C71-CFBE-C3EF-5DE5-C55B743A047C}"/>
              </a:ext>
            </a:extLst>
          </p:cNvPr>
          <p:cNvCxnSpPr/>
          <p:nvPr/>
        </p:nvCxnSpPr>
        <p:spPr>
          <a:xfrm flipV="1">
            <a:off x="1869440" y="2222462"/>
            <a:ext cx="4514271" cy="6629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8">
            <a:extLst>
              <a:ext uri="{FF2B5EF4-FFF2-40B4-BE49-F238E27FC236}">
                <a16:creationId xmlns:a16="http://schemas.microsoft.com/office/drawing/2014/main" id="{EB2CEB31-F0C5-F093-4EC0-8F2EADB8D5BE}"/>
              </a:ext>
            </a:extLst>
          </p:cNvPr>
          <p:cNvCxnSpPr/>
          <p:nvPr/>
        </p:nvCxnSpPr>
        <p:spPr>
          <a:xfrm>
            <a:off x="1869440" y="5140457"/>
            <a:ext cx="4514271" cy="700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20">
            <a:extLst>
              <a:ext uri="{FF2B5EF4-FFF2-40B4-BE49-F238E27FC236}">
                <a16:creationId xmlns:a16="http://schemas.microsoft.com/office/drawing/2014/main" id="{AE042CA6-4C4A-45F3-3A42-3FF79B38D8AB}"/>
              </a:ext>
            </a:extLst>
          </p:cNvPr>
          <p:cNvSpPr txBox="1"/>
          <p:nvPr/>
        </p:nvSpPr>
        <p:spPr>
          <a:xfrm>
            <a:off x="6980405" y="6148994"/>
            <a:ext cx="421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Isotope shift of </a:t>
            </a:r>
            <a:r>
              <a:rPr lang="en-GB" dirty="0" err="1">
                <a:solidFill>
                  <a:schemeClr val="accent1"/>
                </a:solidFill>
              </a:rPr>
              <a:t>muonic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aseline="30000" dirty="0">
                <a:solidFill>
                  <a:schemeClr val="accent1"/>
                </a:solidFill>
              </a:rPr>
              <a:t>6</a:t>
            </a:r>
            <a:r>
              <a:rPr lang="en-GB" dirty="0">
                <a:solidFill>
                  <a:schemeClr val="accent1"/>
                </a:solidFill>
              </a:rPr>
              <a:t>Li and </a:t>
            </a:r>
            <a:r>
              <a:rPr lang="en-GB" baseline="30000" dirty="0">
                <a:solidFill>
                  <a:schemeClr val="accent1"/>
                </a:solidFill>
              </a:rPr>
              <a:t>7</a:t>
            </a:r>
            <a:r>
              <a:rPr lang="en-GB" dirty="0">
                <a:solidFill>
                  <a:schemeClr val="accent1"/>
                </a:solidFill>
              </a:rPr>
              <a:t>Li resolved 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D1289C-EECA-3FD5-C383-C63E5E0FB621}"/>
              </a:ext>
            </a:extLst>
          </p:cNvPr>
          <p:cNvSpPr txBox="1"/>
          <p:nvPr/>
        </p:nvSpPr>
        <p:spPr>
          <a:xfrm>
            <a:off x="7937500" y="1608660"/>
            <a:ext cx="30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courtesy: Daniel Unger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17740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563757-4409-F4E0-A7EF-3D29C7125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Absolute nuclear charge radii are needed for </a:t>
            </a:r>
            <a:r>
              <a:rPr lang="en-US" dirty="0" err="1"/>
              <a:t>V</a:t>
            </a:r>
            <a:r>
              <a:rPr lang="en-US" baseline="-25000" dirty="0" err="1"/>
              <a:t>ud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Underestimated uncertainties</a:t>
            </a:r>
          </a:p>
          <a:p>
            <a:pPr lvl="1"/>
            <a:r>
              <a:rPr lang="en-US" dirty="0"/>
              <a:t>No new measurements since ’90s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Our work: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Try to relaunch the field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Accurately estimate uncertainties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Hopefully extract first new radii very soon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94894-0BB3-2747-E7B6-C7A9FDD5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8CC33-8B8E-F9B4-EE15-856522BD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0AEC8E-89B5-8D32-A26E-19D27D211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62762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F80B2-94FE-2048-8FFD-E1290AA4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66606-5E95-9BF7-7561-C0322F8C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53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62ED3A-085F-1C95-3E56-F0E6A5FC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5938D-9364-CE42-E1E0-99C7421BD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39225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16513A-BA34-D719-4DDE-7F600A1F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5519E-437D-4C4C-6C0D-A0E82737D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54</a:t>
            </a:fld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6741F-81DA-77DA-B254-A742D4B57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Remeasurement of </a:t>
            </a:r>
            <a:r>
              <a:rPr lang="en-US" baseline="30000" dirty="0"/>
              <a:t>39, 41</a:t>
            </a:r>
            <a:r>
              <a:rPr lang="en-US" dirty="0"/>
              <a:t>K (macroscopic target)</a:t>
            </a:r>
          </a:p>
          <a:p>
            <a:endParaRPr lang="en-US" dirty="0"/>
          </a:p>
          <a:p>
            <a:r>
              <a:rPr lang="en-US" dirty="0"/>
              <a:t>First measurement of </a:t>
            </a:r>
            <a:r>
              <a:rPr lang="en-US" baseline="30000" dirty="0"/>
              <a:t>40</a:t>
            </a:r>
            <a:r>
              <a:rPr lang="en-US" dirty="0"/>
              <a:t>K (microscopic implanted target)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endParaRPr lang="en-US" dirty="0"/>
          </a:p>
          <a:p>
            <a:endParaRPr lang="en-US" dirty="0"/>
          </a:p>
          <a:p>
            <a:r>
              <a:rPr lang="en-US" dirty="0"/>
              <a:t>First measurement of isotopically pure </a:t>
            </a:r>
            <a:r>
              <a:rPr lang="en-US" baseline="30000" dirty="0"/>
              <a:t>35, 37</a:t>
            </a:r>
            <a:r>
              <a:rPr lang="en-US" dirty="0"/>
              <a:t>Cl (macroscopic target)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76358D-5019-6C6D-B48B-F38AE051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goals</a:t>
            </a:r>
            <a:endParaRPr lang="en-BE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2CF233-83B3-7451-40B3-545F58DE62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216002" y="783036"/>
            <a:ext cx="5512851" cy="4905375"/>
          </a:xfrm>
        </p:spPr>
      </p:pic>
      <p:pic>
        <p:nvPicPr>
          <p:cNvPr id="1026" name="Picture 2" descr="EOSC Future Institut Laue-Langevin - EOSC Future">
            <a:extLst>
              <a:ext uri="{FF2B5EF4-FFF2-40B4-BE49-F238E27FC236}">
                <a16:creationId xmlns:a16="http://schemas.microsoft.com/office/drawing/2014/main" id="{E396F5EF-216D-2B31-59D4-3732D32CE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00" y="5202000"/>
            <a:ext cx="884555" cy="8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ak Ridge National Laboratory | Drupal.org">
            <a:extLst>
              <a:ext uri="{FF2B5EF4-FFF2-40B4-BE49-F238E27FC236}">
                <a16:creationId xmlns:a16="http://schemas.microsoft.com/office/drawing/2014/main" id="{249DF9FB-F261-A186-4704-A274D639C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65" y="4976618"/>
            <a:ext cx="2537515" cy="12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2D8A328-56C5-80AB-0BD1-60E130D6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77" y="3360444"/>
            <a:ext cx="2261394" cy="8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489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9F20ED-66FB-3DDD-12CD-4D772F97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9C5B4-90AA-C630-39CE-8B767D56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55</a:t>
            </a:fld>
            <a:endParaRPr lang="nl-NL"/>
          </a:p>
        </p:txBody>
      </p:sp>
      <p:pic>
        <p:nvPicPr>
          <p:cNvPr id="10" name="Content Placeholder 9" descr="A graph of energy and energy&#10;&#10;Description automatically generated">
            <a:extLst>
              <a:ext uri="{FF2B5EF4-FFF2-40B4-BE49-F238E27FC236}">
                <a16:creationId xmlns:a16="http://schemas.microsoft.com/office/drawing/2014/main" id="{132AB5C3-F9EA-4B7E-A623-642D80670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63" y="2605719"/>
            <a:ext cx="5399087" cy="2564138"/>
          </a:xfrm>
        </p:spPr>
      </p:pic>
      <p:pic>
        <p:nvPicPr>
          <p:cNvPr id="12" name="Content Placeholder 11" descr="A graph of energy and energy&#10;&#10;Description automatically generated">
            <a:extLst>
              <a:ext uri="{FF2B5EF4-FFF2-40B4-BE49-F238E27FC236}">
                <a16:creationId xmlns:a16="http://schemas.microsoft.com/office/drawing/2014/main" id="{5545A39E-213E-B665-171C-A563EBD115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216650" y="2605342"/>
            <a:ext cx="5400675" cy="256489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C1E5F2-40FD-CEF7-077C-20A84EB03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spectra</a:t>
            </a:r>
            <a:endParaRPr lang="en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D40D7-BEA6-2A93-124C-C81EB6AAC6A5}"/>
              </a:ext>
            </a:extLst>
          </p:cNvPr>
          <p:cNvSpPr txBox="1"/>
          <p:nvPr/>
        </p:nvSpPr>
        <p:spPr>
          <a:xfrm>
            <a:off x="2917997" y="2317402"/>
            <a:ext cx="7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39</a:t>
            </a:r>
            <a:r>
              <a:rPr lang="en-US" dirty="0"/>
              <a:t>K</a:t>
            </a:r>
            <a:endParaRPr lang="en-BE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039DC-E4ED-6913-869F-E67888C4CCE5}"/>
              </a:ext>
            </a:extLst>
          </p:cNvPr>
          <p:cNvSpPr txBox="1"/>
          <p:nvPr/>
        </p:nvSpPr>
        <p:spPr>
          <a:xfrm>
            <a:off x="8559178" y="2317402"/>
            <a:ext cx="71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35</a:t>
            </a:r>
            <a:r>
              <a:rPr lang="en-US" dirty="0"/>
              <a:t>Cl</a:t>
            </a:r>
            <a:endParaRPr lang="en-BE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06107-A4B9-E37B-B36B-81F45ABCD291}"/>
              </a:ext>
            </a:extLst>
          </p:cNvPr>
          <p:cNvSpPr txBox="1"/>
          <p:nvPr/>
        </p:nvSpPr>
        <p:spPr>
          <a:xfrm>
            <a:off x="2934683" y="1679378"/>
            <a:ext cx="656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Data for highest resolution detector!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68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A9B87-76E0-28C2-44F6-C7F04DCC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3F28B-D875-3F15-EEE1-FEBFD2CB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56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DB89154-E9B5-A75D-30C1-25FA0834F1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656000"/>
                <a:ext cx="5794983" cy="4464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Barret moment: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 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Barret radius: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/>
                  <a:t>&gt;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No nuclear shape sensitivity while keeping nuclear size sensitivity</a:t>
                </a:r>
              </a:p>
              <a:p>
                <a:endParaRPr lang="en-US" dirty="0"/>
              </a:p>
              <a:p>
                <a:r>
                  <a:rPr lang="en-US" dirty="0"/>
                  <a:t>From theory input calculate transition energy as function of Barrett radius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DB89154-E9B5-A75D-30C1-25FA0834F1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656000"/>
                <a:ext cx="5794983" cy="4464000"/>
              </a:xfrm>
              <a:blipFill>
                <a:blip r:embed="rId2"/>
                <a:stretch>
                  <a:fillRect l="-1157" t="-1639" r="-42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81F319-8572-6122-EE40-00E0051E33B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216650" y="2085216"/>
            <a:ext cx="5400675" cy="360514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8E1C69E-6D04-0307-515E-1ECE80F7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Barrett radii</a:t>
            </a:r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78D82-96F8-B4D9-FCB9-BEB5786CBBF0}"/>
              </a:ext>
            </a:extLst>
          </p:cNvPr>
          <p:cNvSpPr txBox="1"/>
          <p:nvPr/>
        </p:nvSpPr>
        <p:spPr>
          <a:xfrm>
            <a:off x="773929" y="6349161"/>
            <a:ext cx="653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Fricke, G., et al. "Nuclear ground state charge radii from electromagnetic interactions."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Atomic Data and Nuclear Data Tables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60.2 (1995): 177-285.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77C4B0-49B7-DCB8-EB75-6F9FA4FFBE00}"/>
                  </a:ext>
                </a:extLst>
              </p:cNvPr>
              <p:cNvSpPr txBox="1"/>
              <p:nvPr/>
            </p:nvSpPr>
            <p:spPr>
              <a:xfrm>
                <a:off x="7481170" y="1045681"/>
                <a:ext cx="3248582" cy="750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77C4B0-49B7-DCB8-EB75-6F9FA4FFB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170" y="1045681"/>
                <a:ext cx="3248582" cy="7506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7497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graph&#10;&#10;Description automatically generated">
            <a:extLst>
              <a:ext uri="{FF2B5EF4-FFF2-40B4-BE49-F238E27FC236}">
                <a16:creationId xmlns:a16="http://schemas.microsoft.com/office/drawing/2014/main" id="{4CAD089B-8149-0DA7-F462-B7CD02842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63" y="1679576"/>
            <a:ext cx="11041062" cy="441642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BD434-E381-6E5D-8F0D-20C5C47E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86BF-C3B8-DF81-8144-42D149E0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1EEF74-5C3F-E607-2643-C57C5E6D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sensitivity to the nuclear shape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45818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BD434-E381-6E5D-8F0D-20C5C47E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86BF-C3B8-DF81-8144-42D149E0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1EEF74-5C3F-E607-2643-C57C5E6D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sensitivity to the nuclear shape</a:t>
            </a:r>
            <a:endParaRPr lang="en-BE" dirty="0"/>
          </a:p>
        </p:txBody>
      </p:sp>
      <p:pic>
        <p:nvPicPr>
          <p:cNvPr id="9" name="Content Placeholder 8" descr="A graph of a line and a line&#10;&#10;Description automatically generated">
            <a:extLst>
              <a:ext uri="{FF2B5EF4-FFF2-40B4-BE49-F238E27FC236}">
                <a16:creationId xmlns:a16="http://schemas.microsoft.com/office/drawing/2014/main" id="{84500E72-AE1B-2DCF-9E58-D4A949048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63" y="1359036"/>
            <a:ext cx="11041062" cy="4416424"/>
          </a:xfrm>
        </p:spPr>
      </p:pic>
    </p:spTree>
    <p:extLst>
      <p:ext uri="{BB962C8B-B14F-4D97-AF65-F5344CB8AC3E}">
        <p14:creationId xmlns:p14="http://schemas.microsoft.com/office/powerpoint/2010/main" val="3403510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CD37E5-C7F2-1AD5-4066-6750117D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1EA4D-7B4D-97D4-0147-CA531B4C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59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B67A0A6-8C58-B4D0-D60D-4950768634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0" y="1656000"/>
                <a:ext cx="5148939" cy="4464000"/>
              </a:xfrm>
            </p:spPr>
            <p:txBody>
              <a:bodyPr/>
              <a:lstStyle/>
              <a:p>
                <a:r>
                  <a:rPr lang="en-US" dirty="0"/>
                  <a:t>Electron scattering / Nuclear theory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𝑟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1/2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Apply to extracted Barret radii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B67A0A6-8C58-B4D0-D60D-4950768634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56000"/>
                <a:ext cx="5148939" cy="4464000"/>
              </a:xfrm>
              <a:blipFill>
                <a:blip r:embed="rId2"/>
                <a:stretch>
                  <a:fillRect l="-1538" t="-956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592A8945-2C2B-2AC7-AACB-DFB7B247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Barrett radii to rms radii</a:t>
            </a:r>
            <a:endParaRPr lang="en-BE" dirty="0"/>
          </a:p>
        </p:txBody>
      </p:sp>
      <p:pic>
        <p:nvPicPr>
          <p:cNvPr id="13" name="Content Placeholder 12" descr="A graph with a line&#10;&#10;Description automatically generated">
            <a:extLst>
              <a:ext uri="{FF2B5EF4-FFF2-40B4-BE49-F238E27FC236}">
                <a16:creationId xmlns:a16="http://schemas.microsoft.com/office/drawing/2014/main" id="{E57871FF-9438-DEE3-B9CE-C3E0B41CF9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216650" y="1450776"/>
            <a:ext cx="5400675" cy="3375421"/>
          </a:xfr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F447053-3A04-F6C4-13DE-7EA692290DA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0611" y="4867111"/>
              <a:ext cx="342391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1306">
                      <a:extLst>
                        <a:ext uri="{9D8B030D-6E8A-4147-A177-3AD203B41FA5}">
                          <a16:colId xmlns:a16="http://schemas.microsoft.com/office/drawing/2014/main" val="3477377224"/>
                        </a:ext>
                      </a:extLst>
                    </a:gridCol>
                    <a:gridCol w="1141306">
                      <a:extLst>
                        <a:ext uri="{9D8B030D-6E8A-4147-A177-3AD203B41FA5}">
                          <a16:colId xmlns:a16="http://schemas.microsoft.com/office/drawing/2014/main" val="1161222123"/>
                        </a:ext>
                      </a:extLst>
                    </a:gridCol>
                    <a:gridCol w="1141306">
                      <a:extLst>
                        <a:ext uri="{9D8B030D-6E8A-4147-A177-3AD203B41FA5}">
                          <a16:colId xmlns:a16="http://schemas.microsoft.com/office/drawing/2014/main" val="28275675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𝑹𝑴𝑺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B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13175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4.382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3.414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1.2836</a:t>
                          </a:r>
                          <a:endParaRPr lang="en-B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377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4.397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3.427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1.2830</a:t>
                          </a:r>
                          <a:endParaRPr lang="en-B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08537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2F447053-3A04-F6C4-13DE-7EA692290D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2473435"/>
                  </p:ext>
                </p:extLst>
              </p:nvPr>
            </p:nvGraphicFramePr>
            <p:xfrm>
              <a:off x="7420611" y="4867111"/>
              <a:ext cx="342391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1306">
                      <a:extLst>
                        <a:ext uri="{9D8B030D-6E8A-4147-A177-3AD203B41FA5}">
                          <a16:colId xmlns:a16="http://schemas.microsoft.com/office/drawing/2014/main" val="3477377224"/>
                        </a:ext>
                      </a:extLst>
                    </a:gridCol>
                    <a:gridCol w="1141306">
                      <a:extLst>
                        <a:ext uri="{9D8B030D-6E8A-4147-A177-3AD203B41FA5}">
                          <a16:colId xmlns:a16="http://schemas.microsoft.com/office/drawing/2014/main" val="1161222123"/>
                        </a:ext>
                      </a:extLst>
                    </a:gridCol>
                    <a:gridCol w="1141306">
                      <a:extLst>
                        <a:ext uri="{9D8B030D-6E8A-4147-A177-3AD203B41FA5}">
                          <a16:colId xmlns:a16="http://schemas.microsoft.com/office/drawing/2014/main" val="28275675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>
                        <a:blipFill>
                          <a:blip r:embed="rId4"/>
                          <a:stretch>
                            <a:fillRect l="-535" t="-1639" r="-20320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639" r="-10212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>
                        <a:blipFill>
                          <a:blip r:embed="rId4"/>
                          <a:stretch>
                            <a:fillRect l="-201070" t="-1639" r="-2674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3175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4.382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3.414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1.2836</a:t>
                          </a:r>
                          <a:endParaRPr lang="en-B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4377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4.397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3.427</a:t>
                          </a:r>
                          <a:endParaRPr lang="en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1.2830</a:t>
                          </a:r>
                          <a:endParaRPr lang="en-B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08537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047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B0E32-227E-B5E5-1FAF-4D1E1B41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6F7AD-F5EB-15B9-8A00-11F13B8F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373608-2E92-BF55-A457-2254865C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radii</a:t>
            </a:r>
            <a:endParaRPr lang="en-BE" dirty="0"/>
          </a:p>
        </p:txBody>
      </p:sp>
      <p:pic>
        <p:nvPicPr>
          <p:cNvPr id="23" name="Content Placeholder 2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2119843-93F0-2115-B72C-A5E89D5A8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297" y="2047611"/>
            <a:ext cx="11041062" cy="36803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F010CC-9EA2-0EAB-F16C-98E6A8D3D58F}"/>
              </a:ext>
            </a:extLst>
          </p:cNvPr>
          <p:cNvSpPr txBox="1"/>
          <p:nvPr/>
        </p:nvSpPr>
        <p:spPr>
          <a:xfrm>
            <a:off x="8928848" y="243972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32(Si,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910AF-51AE-C897-E142-DBE1998389FA}"/>
              </a:ext>
            </a:extLst>
          </p:cNvPr>
          <p:cNvSpPr txBox="1"/>
          <p:nvPr/>
        </p:nvSpPr>
        <p:spPr>
          <a:xfrm>
            <a:off x="10372165" y="3415186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7(Li, Be)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61461-B806-BAED-9172-E8C0415B4AC9}"/>
              </a:ext>
            </a:extLst>
          </p:cNvPr>
          <p:cNvSpPr txBox="1"/>
          <p:nvPr/>
        </p:nvSpPr>
        <p:spPr>
          <a:xfrm>
            <a:off x="1063404" y="4132171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39(K, Ca)</a:t>
            </a:r>
            <a:endParaRPr lang="en-B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47A0F7-A27F-4DD6-A0FA-4B49D8C76D6B}"/>
              </a:ext>
            </a:extLst>
          </p:cNvPr>
          <p:cNvSpPr txBox="1"/>
          <p:nvPr/>
        </p:nvSpPr>
        <p:spPr>
          <a:xfrm>
            <a:off x="1417934" y="4776179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</a:t>
            </a:r>
            <a:r>
              <a:rPr lang="en-US" sz="1400" dirty="0" err="1"/>
              <a:t>Ar</a:t>
            </a:r>
            <a:r>
              <a:rPr lang="en-US" sz="1400" dirty="0"/>
              <a:t>, K)</a:t>
            </a:r>
            <a:endParaRPr lang="en-B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783AA-CFF5-D05E-53A0-11056F543934}"/>
              </a:ext>
            </a:extLst>
          </p:cNvPr>
          <p:cNvSpPr txBox="1"/>
          <p:nvPr/>
        </p:nvSpPr>
        <p:spPr>
          <a:xfrm>
            <a:off x="1570334" y="392673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35(Cl,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4ECB9-2320-5286-0E5A-C61E4C5084AC}"/>
              </a:ext>
            </a:extLst>
          </p:cNvPr>
          <p:cNvSpPr txBox="1"/>
          <p:nvPr/>
        </p:nvSpPr>
        <p:spPr>
          <a:xfrm>
            <a:off x="5601715" y="443994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37(Cl, Ca)</a:t>
            </a:r>
            <a:endParaRPr lang="en-B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5505B-6D9A-A099-D04B-0F1AAC40A7F5}"/>
              </a:ext>
            </a:extLst>
          </p:cNvPr>
          <p:cNvSpPr txBox="1"/>
          <p:nvPr/>
        </p:nvSpPr>
        <p:spPr>
          <a:xfrm>
            <a:off x="7719886" y="290139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18(O, Ne)</a:t>
            </a:r>
            <a:endParaRPr lang="en-B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AF36D-B287-AB3F-2C03-6A41F0CB8E0A}"/>
              </a:ext>
            </a:extLst>
          </p:cNvPr>
          <p:cNvSpPr txBox="1"/>
          <p:nvPr/>
        </p:nvSpPr>
        <p:spPr>
          <a:xfrm>
            <a:off x="7888103" y="3447398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36(S, Ca)</a:t>
            </a:r>
            <a:endParaRPr lang="en-B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2052F-888E-E313-A938-ED48B52E7E48}"/>
              </a:ext>
            </a:extLst>
          </p:cNvPr>
          <p:cNvSpPr txBox="1"/>
          <p:nvPr/>
        </p:nvSpPr>
        <p:spPr>
          <a:xfrm>
            <a:off x="6365708" y="3322852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22(Ne, Mg)</a:t>
            </a:r>
            <a:endParaRPr lang="en-B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7C32A9-85DB-08C5-545C-0814C4E3BE7C}"/>
              </a:ext>
            </a:extLst>
          </p:cNvPr>
          <p:cNvSpPr txBox="1"/>
          <p:nvPr/>
        </p:nvSpPr>
        <p:spPr>
          <a:xfrm>
            <a:off x="4119847" y="3640555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34(S, </a:t>
            </a:r>
            <a:r>
              <a:rPr lang="en-US" sz="1400" dirty="0" err="1"/>
              <a:t>Ar</a:t>
            </a:r>
            <a:r>
              <a:rPr lang="en-US" sz="1400" dirty="0"/>
              <a:t>)</a:t>
            </a:r>
            <a:endParaRPr lang="en-B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2C80D-32E3-3253-C408-EC7C7E1C5CCC}"/>
              </a:ext>
            </a:extLst>
          </p:cNvPr>
          <p:cNvSpPr txBox="1"/>
          <p:nvPr/>
        </p:nvSpPr>
        <p:spPr>
          <a:xfrm>
            <a:off x="3239549" y="344776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19(F, Ne)</a:t>
            </a:r>
            <a:endParaRPr lang="en-B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0E9596-F01A-F7CF-3502-EA234CA5CEA3}"/>
              </a:ext>
            </a:extLst>
          </p:cNvPr>
          <p:cNvSpPr txBox="1"/>
          <p:nvPr/>
        </p:nvSpPr>
        <p:spPr>
          <a:xfrm>
            <a:off x="3477750" y="4373094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38(</a:t>
            </a:r>
            <a:r>
              <a:rPr lang="en-US" sz="1400" dirty="0" err="1"/>
              <a:t>Ar</a:t>
            </a:r>
            <a:r>
              <a:rPr lang="en-US" sz="1400" dirty="0"/>
              <a:t>, Ca)</a:t>
            </a:r>
            <a:endParaRPr lang="en-B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6A761-ACA8-5C3E-9EF2-8AFB937C730C}"/>
              </a:ext>
            </a:extLst>
          </p:cNvPr>
          <p:cNvSpPr txBox="1"/>
          <p:nvPr/>
        </p:nvSpPr>
        <p:spPr>
          <a:xfrm>
            <a:off x="2719361" y="4026410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54(Fe, Ni)</a:t>
            </a:r>
            <a:endParaRPr lang="en-B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D12449-68A8-60D3-1CD9-010DB2A7BAFE}"/>
              </a:ext>
            </a:extLst>
          </p:cNvPr>
          <p:cNvSpPr txBox="1"/>
          <p:nvPr/>
        </p:nvSpPr>
        <p:spPr>
          <a:xfrm>
            <a:off x="2212431" y="4420573"/>
            <a:ext cx="128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23(Na, Mg)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83229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A9E8D6-FFFA-0D57-31E0-107EE3314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391" y="1598317"/>
            <a:ext cx="6731806" cy="44640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F7F33-FDFE-6957-94BF-E56625DF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4CAC3-4E36-F999-2F1C-9A2B1C69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28CB5C-21DF-B48C-19D4-ED13CAB9B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Radii for </a:t>
            </a:r>
            <a:r>
              <a:rPr lang="en-US" dirty="0" err="1"/>
              <a:t>V</a:t>
            </a:r>
            <a:r>
              <a:rPr lang="en-US" baseline="-25000" dirty="0" err="1"/>
              <a:t>ud</a:t>
            </a:r>
            <a:r>
              <a:rPr lang="en-US" baseline="-25000" dirty="0"/>
              <a:t> </a:t>
            </a:r>
            <a:endParaRPr lang="en-BE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78CBD-8AC6-718C-A44F-B0123F1C5C49}"/>
              </a:ext>
            </a:extLst>
          </p:cNvPr>
          <p:cNvSpPr txBox="1"/>
          <p:nvPr/>
        </p:nvSpPr>
        <p:spPr>
          <a:xfrm>
            <a:off x="763675" y="6301648"/>
            <a:ext cx="659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[1] Plattner, P., et al. "Nuclear Charge Radius of Al 26 m and Its Implication for V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+mj-lt"/>
              </a:rPr>
              <a:t>ud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 in the Quark Mixing Matrix." 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+mj-lt"/>
              </a:rPr>
              <a:t>Physical Review Letters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 131.22 (2023): 222502.</a:t>
            </a:r>
            <a:endParaRPr lang="en-B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04E90-C1C4-BEE1-B841-EA7648E0C5DA}"/>
              </a:ext>
            </a:extLst>
          </p:cNvPr>
          <p:cNvSpPr txBox="1"/>
          <p:nvPr/>
        </p:nvSpPr>
        <p:spPr>
          <a:xfrm>
            <a:off x="9190188" y="2348468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C7E631-A274-A58D-983E-A196B3626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03" y="1860250"/>
            <a:ext cx="4664776" cy="171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BAD39D-5420-9DA2-3EB2-049856134739}"/>
              </a:ext>
            </a:extLst>
          </p:cNvPr>
          <p:cNvSpPr txBox="1"/>
          <p:nvPr/>
        </p:nvSpPr>
        <p:spPr>
          <a:xfrm>
            <a:off x="4446738" y="1543244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C43AB4-DA52-34AE-F452-F13A092C179F}"/>
              </a:ext>
            </a:extLst>
          </p:cNvPr>
          <p:cNvSpPr txBox="1"/>
          <p:nvPr/>
        </p:nvSpPr>
        <p:spPr>
          <a:xfrm>
            <a:off x="679841" y="4561363"/>
            <a:ext cx="429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 of the radii are deemed unreliable, how much could </a:t>
            </a:r>
            <a:r>
              <a:rPr lang="en-US" dirty="0" err="1">
                <a:solidFill>
                  <a:srgbClr val="FF0000"/>
                </a:solidFill>
              </a:rPr>
              <a:t>V</a:t>
            </a:r>
            <a:r>
              <a:rPr lang="en-US" baseline="-25000" dirty="0" err="1">
                <a:solidFill>
                  <a:srgbClr val="FF0000"/>
                </a:solidFill>
              </a:rPr>
              <a:t>ud</a:t>
            </a:r>
            <a:r>
              <a:rPr lang="en-US" dirty="0">
                <a:solidFill>
                  <a:srgbClr val="FF0000"/>
                </a:solidFill>
              </a:rPr>
              <a:t> shift?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CD2C8E-7C08-B2C5-A95D-A3E1E3420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333" y="1468673"/>
            <a:ext cx="6819801" cy="44640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944E7-F634-4652-09EF-31FC3182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D2EF1-39AB-DAA8-9088-3B7C9851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E5CD8E-CCA5-6BA9-564E-7FD1A92A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lack of new absolute radii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443C1-4FC7-0C8A-75DF-CDB0B049FBA1}"/>
              </a:ext>
            </a:extLst>
          </p:cNvPr>
          <p:cNvSpPr txBox="1"/>
          <p:nvPr/>
        </p:nvSpPr>
        <p:spPr>
          <a:xfrm>
            <a:off x="656681" y="1921825"/>
            <a:ext cx="33505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methods faded out in the early ’90s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not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stables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treatment of errors?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CB457-8E2B-90EA-0859-C8308489D452}"/>
              </a:ext>
            </a:extLst>
          </p:cNvPr>
          <p:cNvSpPr txBox="1"/>
          <p:nvPr/>
        </p:nvSpPr>
        <p:spPr>
          <a:xfrm>
            <a:off x="10207458" y="1552493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CBA1E9-91AD-78A0-AEDD-FD3404B35752}"/>
              </a:ext>
            </a:extLst>
          </p:cNvPr>
          <p:cNvSpPr txBox="1"/>
          <p:nvPr/>
        </p:nvSpPr>
        <p:spPr>
          <a:xfrm>
            <a:off x="763674" y="6395500"/>
            <a:ext cx="7504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[1] Angeli, I. "Table of nuclear root mean square charge radii." (1999).</a:t>
            </a:r>
            <a:endParaRPr lang="en-BE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115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3054B-6A3B-D1E5-E7A8-977C1E291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A4DF81C-3E30-0851-BD02-0B9F38B02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52739" y="1459743"/>
            <a:ext cx="8018756" cy="44640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9EA25-1FCD-1265-B895-EF8D0AA0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Vud from pion, neutron and nuclear beta decay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1FBF2-34AA-3D75-B151-A1E67479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941FDF-868D-B21B-59E0-8A93AB6D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lack of new absolute radii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CA2B46-7DE2-0B52-F0E4-C218EC0DB47B}"/>
              </a:ext>
            </a:extLst>
          </p:cNvPr>
          <p:cNvSpPr txBox="1"/>
          <p:nvPr/>
        </p:nvSpPr>
        <p:spPr>
          <a:xfrm>
            <a:off x="656681" y="1921825"/>
            <a:ext cx="33505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methods faded out in the early ’90s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not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stables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treatment of errors???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0740-A603-B391-6904-9B1DC8ACE928}"/>
              </a:ext>
            </a:extLst>
          </p:cNvPr>
          <p:cNvSpPr txBox="1"/>
          <p:nvPr/>
        </p:nvSpPr>
        <p:spPr>
          <a:xfrm>
            <a:off x="10805419" y="1737159"/>
            <a:ext cx="44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336A0-B7BE-E0A9-8733-89B19E5B2307}"/>
              </a:ext>
            </a:extLst>
          </p:cNvPr>
          <p:cNvSpPr txBox="1"/>
          <p:nvPr/>
        </p:nvSpPr>
        <p:spPr>
          <a:xfrm>
            <a:off x="763675" y="6331094"/>
            <a:ext cx="6179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[1] 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Ohayon, Ben. "Radii of Mirror Nuclei and Isobaric Triplets." 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preprint arXiv:2409.08193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(2024).</a:t>
            </a:r>
            <a:endParaRPr lang="en-BE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DF4ED-2ED1-D0A0-B9ED-C1D4F6A65EFF}"/>
              </a:ext>
            </a:extLst>
          </p:cNvPr>
          <p:cNvSpPr txBox="1"/>
          <p:nvPr/>
        </p:nvSpPr>
        <p:spPr>
          <a:xfrm>
            <a:off x="656681" y="5675554"/>
            <a:ext cx="543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Many absolute radii should have &gt; 2x uncertainty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0838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3394</Words>
  <Application>Microsoft Office PowerPoint</Application>
  <PresentationFormat>Widescreen</PresentationFormat>
  <Paragraphs>684</Paragraphs>
  <Slides>59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Cambria Math</vt:lpstr>
      <vt:lpstr>Roboto</vt:lpstr>
      <vt:lpstr>Wingdings</vt:lpstr>
      <vt:lpstr>KU Leuven</vt:lpstr>
      <vt:lpstr>KU Leuven Sedes</vt:lpstr>
      <vt:lpstr>Absolute radii measurements with muonic atoms:  A heavyweight solution to a small problem</vt:lpstr>
      <vt:lpstr>Contents</vt:lpstr>
      <vt:lpstr>Contents</vt:lpstr>
      <vt:lpstr>Measurements of δ&lt;r^2&gt;</vt:lpstr>
      <vt:lpstr>Benefit of absolute radii</vt:lpstr>
      <vt:lpstr>Mirror radii</vt:lpstr>
      <vt:lpstr>Radii for Vud </vt:lpstr>
      <vt:lpstr>The lack of new absolute radii</vt:lpstr>
      <vt:lpstr>The lack of new absolute radii</vt:lpstr>
      <vt:lpstr>Contents</vt:lpstr>
      <vt:lpstr>Muonic atoms</vt:lpstr>
      <vt:lpstr>Muonic atoms</vt:lpstr>
      <vt:lpstr>Muonic atoms</vt:lpstr>
      <vt:lpstr>Muonic atoms</vt:lpstr>
      <vt:lpstr>How sensitive are we?</vt:lpstr>
      <vt:lpstr>Extracting radii</vt:lpstr>
      <vt:lpstr>King plot</vt:lpstr>
      <vt:lpstr>King plot</vt:lpstr>
      <vt:lpstr>King plot</vt:lpstr>
      <vt:lpstr>King plot</vt:lpstr>
      <vt:lpstr>Contents</vt:lpstr>
      <vt:lpstr>Measuring microgram materials</vt:lpstr>
      <vt:lpstr>Measuring microgram materials</vt:lpstr>
      <vt:lpstr>Measuring microgram materials</vt:lpstr>
      <vt:lpstr>Measuring microgram materials</vt:lpstr>
      <vt:lpstr>Measuring microgram materials</vt:lpstr>
      <vt:lpstr>Measuring microgram materials</vt:lpstr>
      <vt:lpstr>Contents</vt:lpstr>
      <vt:lpstr>PSI – High intensity proton accelerator facility (HIPA)</vt:lpstr>
      <vt:lpstr>Using germanium detectors</vt:lpstr>
      <vt:lpstr>Setup</vt:lpstr>
      <vt:lpstr>Setup</vt:lpstr>
      <vt:lpstr>Interpreting energy Vs time plots</vt:lpstr>
      <vt:lpstr>Interpreting energy Vs time plots</vt:lpstr>
      <vt:lpstr>Interpreting energy Vs time plots</vt:lpstr>
      <vt:lpstr>Interpreting energy Vs time plots</vt:lpstr>
      <vt:lpstr>Vud relevant cases</vt:lpstr>
      <vt:lpstr>Mirror radii</vt:lpstr>
      <vt:lpstr>Chlorine measurement (preliminary)</vt:lpstr>
      <vt:lpstr>Chlorine measurement (preliminary)</vt:lpstr>
      <vt:lpstr>Potassium muonic isotope shift (preliminary)</vt:lpstr>
      <vt:lpstr>Potassium muonic isotope shift (preliminary)</vt:lpstr>
      <vt:lpstr>Fitted spectrum 39K 2p1s</vt:lpstr>
      <vt:lpstr>Fitted spectrum 35Cl 2p1s</vt:lpstr>
      <vt:lpstr>Using metallic magnetic calorimeters (MMC)</vt:lpstr>
      <vt:lpstr>MMC setup at PSI</vt:lpstr>
      <vt:lpstr>MMC setup at PSI</vt:lpstr>
      <vt:lpstr>Quartet collaboration</vt:lpstr>
      <vt:lpstr>Vud relevant cases</vt:lpstr>
      <vt:lpstr>Mirror radii</vt:lpstr>
      <vt:lpstr>High resolution detectors</vt:lpstr>
      <vt:lpstr>Summary and outlook</vt:lpstr>
      <vt:lpstr>Backup slides</vt:lpstr>
      <vt:lpstr>Primary goals</vt:lpstr>
      <vt:lpstr>The spectra</vt:lpstr>
      <vt:lpstr>Extracting Barrett radii</vt:lpstr>
      <vt:lpstr>The sensitivity to the nuclear shape</vt:lpstr>
      <vt:lpstr>The sensitivity to the nuclear shape</vt:lpstr>
      <vt:lpstr>Converting Barrett radii to rms radii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2024-11-06T07:07:15Z</dcterms:modified>
</cp:coreProperties>
</file>