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2" r:id="rId2"/>
    <p:sldId id="269" r:id="rId3"/>
    <p:sldId id="337" r:id="rId4"/>
    <p:sldId id="272" r:id="rId5"/>
    <p:sldId id="274" r:id="rId6"/>
    <p:sldId id="275" r:id="rId7"/>
    <p:sldId id="280" r:id="rId8"/>
    <p:sldId id="281" r:id="rId9"/>
    <p:sldId id="257" r:id="rId10"/>
    <p:sldId id="261" r:id="rId11"/>
    <p:sldId id="288" r:id="rId12"/>
    <p:sldId id="290" r:id="rId13"/>
    <p:sldId id="291" r:id="rId14"/>
    <p:sldId id="292" r:id="rId15"/>
    <p:sldId id="293" r:id="rId16"/>
    <p:sldId id="332" r:id="rId17"/>
    <p:sldId id="330" r:id="rId18"/>
    <p:sldId id="295" r:id="rId19"/>
    <p:sldId id="331" r:id="rId20"/>
    <p:sldId id="334" r:id="rId21"/>
    <p:sldId id="336" r:id="rId22"/>
    <p:sldId id="335" r:id="rId23"/>
    <p:sldId id="338" r:id="rId24"/>
    <p:sldId id="339" r:id="rId25"/>
    <p:sldId id="340" r:id="rId26"/>
    <p:sldId id="341" r:id="rId27"/>
    <p:sldId id="31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104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DBD01-B74E-401B-BB77-24FA3B41CC21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F2A25-2814-49D5-844C-60EA1FF64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27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8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7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4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7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8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0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1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50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22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8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8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2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04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35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53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79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C096-CC4E-425B-99F2-BDFB7CC9EDF3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9ABE7-7844-429A-A20C-9C9C325EB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23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.png"/><Relationship Id="rId18" Type="http://schemas.openxmlformats.org/officeDocument/2006/relationships/image" Target="../media/image37.png"/><Relationship Id="rId3" Type="http://schemas.openxmlformats.org/officeDocument/2006/relationships/image" Target="../media/image23.jpeg"/><Relationship Id="rId21" Type="http://schemas.openxmlformats.org/officeDocument/2006/relationships/image" Target="../media/image39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jpeg"/><Relationship Id="rId10" Type="http://schemas.openxmlformats.org/officeDocument/2006/relationships/image" Target="../media/image30.png"/><Relationship Id="rId19" Type="http://schemas.openxmlformats.org/officeDocument/2006/relationships/image" Target="../media/image9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7.pn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https://doi.org/10.1007/JHEP04(2021)12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33.png"/><Relationship Id="rId12" Type="http://schemas.openxmlformats.org/officeDocument/2006/relationships/image" Target="../media/image75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71.jpeg"/><Relationship Id="rId10" Type="http://schemas.openxmlformats.org/officeDocument/2006/relationships/image" Target="../media/image74.jpeg"/><Relationship Id="rId4" Type="http://schemas.openxmlformats.org/officeDocument/2006/relationships/image" Target="../media/image70.png"/><Relationship Id="rId9" Type="http://schemas.openxmlformats.org/officeDocument/2006/relationships/image" Target="../media/image73.jpeg"/><Relationship Id="rId1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7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25986/" TargetMode="External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in2p3.fr/event/27893/" TargetMode="Externa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0.png"/><Relationship Id="rId3" Type="http://schemas.openxmlformats.org/officeDocument/2006/relationships/image" Target="../media/image15.png"/><Relationship Id="rId7" Type="http://schemas.openxmlformats.org/officeDocument/2006/relationships/hyperlink" Target="https://indico.in2p3.fr/event/25986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207.02161" TargetMode="External"/><Relationship Id="rId5" Type="http://schemas.openxmlformats.org/officeDocument/2006/relationships/image" Target="../media/image1720.png"/><Relationship Id="rId4" Type="http://schemas.openxmlformats.org/officeDocument/2006/relationships/image" Target="../media/image1620.png"/><Relationship Id="rId9" Type="http://schemas.openxmlformats.org/officeDocument/2006/relationships/image" Target="../media/image18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0.png"/><Relationship Id="rId3" Type="http://schemas.openxmlformats.org/officeDocument/2006/relationships/image" Target="../media/image15.png"/><Relationship Id="rId7" Type="http://schemas.openxmlformats.org/officeDocument/2006/relationships/hyperlink" Target="https://indico.in2p3.fr/event/25986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207.02161" TargetMode="External"/><Relationship Id="rId5" Type="http://schemas.openxmlformats.org/officeDocument/2006/relationships/image" Target="../media/image1720.png"/><Relationship Id="rId10" Type="http://schemas.openxmlformats.org/officeDocument/2006/relationships/image" Target="../media/image5.png"/><Relationship Id="rId4" Type="http://schemas.openxmlformats.org/officeDocument/2006/relationships/image" Target="../media/image1620.png"/><Relationship Id="rId9" Type="http://schemas.openxmlformats.org/officeDocument/2006/relationships/image" Target="../media/image18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.png"/><Relationship Id="rId18" Type="http://schemas.openxmlformats.org/officeDocument/2006/relationships/image" Target="../media/image37.png"/><Relationship Id="rId3" Type="http://schemas.openxmlformats.org/officeDocument/2006/relationships/image" Target="../media/image23.jpeg"/><Relationship Id="rId21" Type="http://schemas.openxmlformats.org/officeDocument/2006/relationships/image" Target="../media/image39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jpe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jpe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146" y="1679939"/>
            <a:ext cx="8336164" cy="230124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fr-FR" sz="3200" dirty="0" err="1" smtClean="0">
                <a:latin typeface="Tw Cen MT Condensed Extra Bold" panose="020B0803020202020204" pitchFamily="34" charset="0"/>
              </a:rPr>
              <a:t>Matter’s</a:t>
            </a:r>
            <a:r>
              <a:rPr lang="fr-FR" sz="32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3200" dirty="0" err="1" smtClean="0">
                <a:latin typeface="Tw Cen MT Condensed Extra Bold" panose="020B0803020202020204" pitchFamily="34" charset="0"/>
              </a:rPr>
              <a:t>Origin</a:t>
            </a:r>
            <a:r>
              <a:rPr lang="fr-FR" sz="3200" dirty="0" smtClean="0">
                <a:latin typeface="Tw Cen MT Condensed Extra Bold" panose="020B0803020202020204" pitchFamily="34" charset="0"/>
              </a:rPr>
              <a:t> from </a:t>
            </a:r>
            <a:r>
              <a:rPr lang="fr-FR" sz="3200" dirty="0" err="1" smtClean="0">
                <a:latin typeface="Tw Cen MT Condensed Extra Bold" panose="020B0803020202020204" pitchFamily="34" charset="0"/>
              </a:rPr>
              <a:t>RadioActivity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3280" y="4432598"/>
            <a:ext cx="4824536" cy="528464"/>
          </a:xfrm>
        </p:spPr>
        <p:txBody>
          <a:bodyPr>
            <a:normAutofit/>
          </a:bodyPr>
          <a:lstStyle/>
          <a:p>
            <a:r>
              <a:rPr lang="en-US" sz="2000" dirty="0"/>
              <a:t>Pierre  Delahaye, </a:t>
            </a:r>
            <a:r>
              <a:rPr lang="en-US" sz="2000" dirty="0" smtClean="0"/>
              <a:t>GANIL</a:t>
            </a:r>
            <a:endParaRPr lang="en-US" sz="2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468" y="6133290"/>
            <a:ext cx="808142" cy="4623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8" descr="Nuclear and Radiation Physics S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6" y="6125327"/>
            <a:ext cx="1018611" cy="509306"/>
          </a:xfrm>
          <a:prstGeom prst="rect">
            <a:avLst/>
          </a:prstGeom>
          <a:noFill/>
        </p:spPr>
      </p:pic>
      <p:pic>
        <p:nvPicPr>
          <p:cNvPr id="16" name="Image 6" descr="logo couleur HD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893" y="6193177"/>
            <a:ext cx="1537116" cy="36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../../../../Downloads/logo_r.normandie-paysage-cmjn-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0893" y="315213"/>
            <a:ext cx="1907704" cy="48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961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335" y="1277294"/>
            <a:ext cx="2541558" cy="148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964" y="5989279"/>
            <a:ext cx="1071848" cy="7761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05531" y="2415967"/>
            <a:ext cx="39823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153F5C"/>
                </a:solidFill>
                <a:latin typeface="Bahnschrift Condensed" panose="020B0502040204020203" pitchFamily="34" charset="0"/>
              </a:rPr>
              <a:t>THE MORA EXPERIMENT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489" y="6139341"/>
            <a:ext cx="626104" cy="6261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982" y="96327"/>
            <a:ext cx="2078474" cy="132266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106026" y="1531759"/>
            <a:ext cx="152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 MORA</a:t>
            </a:r>
          </a:p>
          <a:p>
            <a:pPr algn="ctr"/>
            <a:r>
              <a:rPr lang="fr-FR" sz="1600" dirty="0"/>
              <a:t>Bayeux </a:t>
            </a:r>
            <a:r>
              <a:rPr lang="fr-FR" sz="1600" dirty="0" err="1"/>
              <a:t>tapestry</a:t>
            </a:r>
            <a:endParaRPr lang="fr-FR" sz="16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932" y="941792"/>
            <a:ext cx="1523924" cy="4689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04994" y="354965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For </a:t>
            </a:r>
            <a:r>
              <a:rPr lang="fr-FR" sz="2800" b="1" dirty="0" err="1" smtClean="0">
                <a:solidFill>
                  <a:srgbClr val="C00000"/>
                </a:solidFill>
              </a:rPr>
              <a:t>correlation</a:t>
            </a:r>
            <a:r>
              <a:rPr lang="fr-FR" sz="2800" b="1" dirty="0" smtClean="0">
                <a:solidFill>
                  <a:srgbClr val="C00000"/>
                </a:solidFill>
              </a:rPr>
              <a:t> </a:t>
            </a:r>
            <a:r>
              <a:rPr lang="fr-FR" sz="2800" b="1" dirty="0" err="1" smtClean="0">
                <a:solidFill>
                  <a:srgbClr val="C00000"/>
                </a:solidFill>
              </a:rPr>
              <a:t>measurements</a:t>
            </a:r>
            <a:r>
              <a:rPr lang="fr-FR" sz="2800" b="1" dirty="0" smtClean="0">
                <a:solidFill>
                  <a:srgbClr val="C00000"/>
                </a:solidFill>
              </a:rPr>
              <a:t>?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8" y="96327"/>
            <a:ext cx="5747863" cy="12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692" y="276022"/>
            <a:ext cx="1809105" cy="1022892"/>
          </a:xfrm>
          <a:prstGeom prst="rect">
            <a:avLst/>
          </a:prstGeom>
          <a:solidFill>
            <a:srgbClr val="FF0066">
              <a:alpha val="20000"/>
            </a:srgbClr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885149" y="2040563"/>
            <a:ext cx="441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State of the art techniques from ISOL </a:t>
            </a:r>
            <a:r>
              <a:rPr lang="fr-FR" sz="1600" b="1" dirty="0" err="1" smtClean="0"/>
              <a:t>facilities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47917" y="6435818"/>
            <a:ext cx="808472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50" dirty="0" smtClean="0"/>
              <a:t>Back </a:t>
            </a:r>
            <a:r>
              <a:rPr lang="fr-FR" sz="1350" dirty="0"/>
              <a:t>to                             /</a:t>
            </a:r>
            <a:r>
              <a:rPr lang="fr-FR" sz="1350" dirty="0" smtClean="0"/>
              <a:t>DESIR, </a:t>
            </a:r>
            <a:r>
              <a:rPr lang="fr-FR" sz="1350" dirty="0" err="1" smtClean="0"/>
              <a:t>making</a:t>
            </a:r>
            <a:r>
              <a:rPr lang="fr-FR" sz="1350" dirty="0" smtClean="0"/>
              <a:t> use of the  intense and </a:t>
            </a:r>
            <a:r>
              <a:rPr lang="fr-FR" sz="1350" dirty="0" err="1" smtClean="0"/>
              <a:t>purified</a:t>
            </a:r>
            <a:r>
              <a:rPr lang="fr-FR" sz="1350" dirty="0" smtClean="0"/>
              <a:t> ISOL </a:t>
            </a:r>
            <a:r>
              <a:rPr lang="fr-FR" sz="1350" dirty="0" err="1" smtClean="0"/>
              <a:t>beams</a:t>
            </a:r>
            <a:r>
              <a:rPr lang="fr-FR" sz="1350" dirty="0" smtClean="0"/>
              <a:t> from SPIRAL 1/ S3-LEB: </a:t>
            </a:r>
            <a:r>
              <a:rPr lang="fr-FR" sz="1350" b="1" dirty="0" smtClean="0"/>
              <a:t>2027</a:t>
            </a:r>
            <a:endParaRPr lang="fr-FR" sz="1350" b="1" dirty="0"/>
          </a:p>
        </p:txBody>
      </p:sp>
      <p:pic>
        <p:nvPicPr>
          <p:cNvPr id="76" name="Image 6" descr="logo couleur H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078" y="6501979"/>
            <a:ext cx="1023144" cy="2272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2" name="Titre 4"/>
          <p:cNvSpPr>
            <a:spLocks noGrp="1"/>
          </p:cNvSpPr>
          <p:nvPr>
            <p:ph type="title"/>
          </p:nvPr>
        </p:nvSpPr>
        <p:spPr>
          <a:xfrm>
            <a:off x="2252313" y="481432"/>
            <a:ext cx="7838067" cy="51387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w Cen MT Condensed Extra Bold" panose="020B0803020202020204" pitchFamily="34" charset="0"/>
              </a:rPr>
              <a:t>MORA in a </a:t>
            </a:r>
            <a:r>
              <a:rPr lang="fr-FR" sz="2400" dirty="0" err="1" smtClean="0">
                <a:latin typeface="Tw Cen MT Condensed Extra Bold" panose="020B0803020202020204" pitchFamily="34" charset="0"/>
              </a:rPr>
              <a:t>nutshell</a:t>
            </a:r>
            <a:endParaRPr lang="fr-FR" sz="2400" dirty="0">
              <a:latin typeface="Tw Cen MT Condensed Extra Bold" panose="020B0803020202020204" pitchFamily="34" charset="0"/>
            </a:endParaRPr>
          </a:p>
        </p:txBody>
      </p:sp>
      <p:pic>
        <p:nvPicPr>
          <p:cNvPr id="50" name="Image 49" descr="../../../../Downloads/logo_r.normandie-paysage-cmjn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295" y="529269"/>
            <a:ext cx="1611413" cy="4440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47" name="Groupe 46"/>
          <p:cNvGrpSpPr/>
          <p:nvPr/>
        </p:nvGrpSpPr>
        <p:grpSpPr>
          <a:xfrm>
            <a:off x="335309" y="2601464"/>
            <a:ext cx="4262345" cy="3604303"/>
            <a:chOff x="229338" y="2831368"/>
            <a:chExt cx="4262345" cy="3604303"/>
          </a:xfrm>
        </p:grpSpPr>
        <p:sp>
          <p:nvSpPr>
            <p:cNvPr id="43" name="Rectangle 42"/>
            <p:cNvSpPr/>
            <p:nvPr/>
          </p:nvSpPr>
          <p:spPr>
            <a:xfrm>
              <a:off x="229338" y="2831368"/>
              <a:ext cx="4262345" cy="3604303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4638" y="5798419"/>
              <a:ext cx="38769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/>
                <a:t>- </a:t>
              </a:r>
              <a:r>
                <a:rPr lang="fr-FR" sz="1350" b="1" dirty="0" err="1"/>
                <a:t>Theoretical</a:t>
              </a:r>
              <a:r>
                <a:rPr lang="fr-FR" sz="1350" b="1" dirty="0"/>
                <a:t> </a:t>
              </a:r>
              <a:r>
                <a:rPr lang="fr-FR" sz="1350" b="1" dirty="0" err="1"/>
                <a:t>studies</a:t>
              </a:r>
              <a:r>
                <a:rPr lang="fr-FR" sz="1350" b="1" dirty="0"/>
                <a:t> </a:t>
              </a:r>
              <a:r>
                <a:rPr lang="fr-FR" sz="1350" b="1" dirty="0" err="1"/>
                <a:t>with</a:t>
              </a:r>
              <a:r>
                <a:rPr lang="fr-FR" sz="1350" b="1" dirty="0"/>
                <a:t> state-of-the-art </a:t>
              </a:r>
              <a:r>
                <a:rPr lang="fr-FR" sz="1350" b="1" dirty="0" err="1"/>
                <a:t>EFTs</a:t>
              </a:r>
              <a:endParaRPr lang="fr-FR" sz="1350" b="1" dirty="0"/>
            </a:p>
            <a:p>
              <a:endParaRPr lang="fr-FR" sz="1350" dirty="0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588" y="5627719"/>
              <a:ext cx="700743" cy="700743"/>
            </a:xfrm>
            <a:prstGeom prst="rect">
              <a:avLst/>
            </a:prstGeom>
          </p:spPr>
        </p:pic>
        <p:grpSp>
          <p:nvGrpSpPr>
            <p:cNvPr id="39" name="Groupe 38"/>
            <p:cNvGrpSpPr/>
            <p:nvPr/>
          </p:nvGrpSpPr>
          <p:grpSpPr>
            <a:xfrm>
              <a:off x="274638" y="2888795"/>
              <a:ext cx="4047225" cy="2830965"/>
              <a:chOff x="274638" y="2719455"/>
              <a:chExt cx="4047225" cy="2830965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4629" y="4941436"/>
                <a:ext cx="504420" cy="307285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/>
            </p:nvSpPr>
            <p:spPr>
              <a:xfrm>
                <a:off x="274638" y="2719455"/>
                <a:ext cx="394491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50" dirty="0" smtClean="0"/>
                  <a:t>- </a:t>
                </a:r>
                <a:r>
                  <a:rPr lang="fr-FR" sz="1350" b="1" dirty="0" smtClean="0"/>
                  <a:t>Ion </a:t>
                </a:r>
                <a:r>
                  <a:rPr lang="fr-FR" sz="1350" b="1" dirty="0" err="1"/>
                  <a:t>cooling</a:t>
                </a:r>
                <a:r>
                  <a:rPr lang="fr-FR" sz="1350" b="1" dirty="0"/>
                  <a:t> and </a:t>
                </a:r>
                <a:r>
                  <a:rPr lang="fr-FR" sz="1350" b="1" dirty="0" err="1" smtClean="0"/>
                  <a:t>trapping</a:t>
                </a:r>
                <a:r>
                  <a:rPr lang="fr-FR" sz="1350" b="1" dirty="0" smtClean="0"/>
                  <a:t> </a:t>
                </a:r>
                <a:r>
                  <a:rPr lang="fr-FR" sz="1350" b="1" dirty="0" err="1" smtClean="0"/>
                  <a:t>originally</a:t>
                </a:r>
                <a:r>
                  <a:rPr lang="fr-FR" sz="1350" b="1" dirty="0" smtClean="0"/>
                  <a:t> </a:t>
                </a:r>
                <a:r>
                  <a:rPr lang="fr-FR" sz="1350" b="1" dirty="0" err="1"/>
                  <a:t>developped</a:t>
                </a:r>
                <a:r>
                  <a:rPr lang="fr-FR" sz="1350" b="1" dirty="0"/>
                  <a:t> for</a:t>
                </a:r>
              </a:p>
              <a:p>
                <a:endParaRPr lang="fr-FR" sz="1350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53159" y="4724283"/>
                <a:ext cx="27624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 smtClean="0"/>
                  <a:t>New </a:t>
                </a:r>
                <a:r>
                  <a:rPr lang="fr-FR" sz="1350" dirty="0" err="1" smtClean="0"/>
                  <a:t>trap</a:t>
                </a:r>
                <a:r>
                  <a:rPr lang="fr-FR" sz="1350" dirty="0" smtClean="0"/>
                  <a:t> and new </a:t>
                </a:r>
                <a:r>
                  <a:rPr lang="fr-FR" sz="1350" dirty="0" err="1" smtClean="0"/>
                  <a:t>detection</a:t>
                </a:r>
                <a:r>
                  <a:rPr lang="fr-FR" sz="1350" dirty="0" smtClean="0"/>
                  <a:t> setup:</a:t>
                </a:r>
              </a:p>
              <a:p>
                <a:r>
                  <a:rPr lang="fr-FR" sz="1350" dirty="0" err="1" smtClean="0"/>
                  <a:t>off-line</a:t>
                </a:r>
                <a:r>
                  <a:rPr lang="fr-FR" sz="1350" dirty="0" smtClean="0"/>
                  <a:t> </a:t>
                </a:r>
                <a:r>
                  <a:rPr lang="fr-FR" sz="1350" dirty="0" err="1" smtClean="0"/>
                  <a:t>commissioning</a:t>
                </a:r>
                <a:r>
                  <a:rPr lang="fr-FR" sz="1350" dirty="0" smtClean="0"/>
                  <a:t> at             and </a:t>
                </a:r>
                <a:endParaRPr lang="fr-FR" sz="1350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62151" y="5250338"/>
                <a:ext cx="213539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b="1" dirty="0" err="1" smtClean="0">
                    <a:solidFill>
                      <a:srgbClr val="FF0000"/>
                    </a:solidFill>
                  </a:rPr>
                  <a:t>Completed</a:t>
                </a:r>
                <a:r>
                  <a:rPr lang="fr-FR" sz="1350" b="1" dirty="0" smtClean="0">
                    <a:solidFill>
                      <a:srgbClr val="FF0000"/>
                    </a:solidFill>
                  </a:rPr>
                  <a:t> in </a:t>
                </a:r>
                <a:r>
                  <a:rPr lang="fr-FR" sz="1350" b="1" dirty="0" err="1" smtClean="0">
                    <a:solidFill>
                      <a:srgbClr val="FF0000"/>
                    </a:solidFill>
                  </a:rPr>
                  <a:t>automn</a:t>
                </a:r>
                <a:r>
                  <a:rPr lang="fr-FR" sz="1350" b="1" dirty="0" smtClean="0">
                    <a:solidFill>
                      <a:srgbClr val="FF0000"/>
                    </a:solidFill>
                  </a:rPr>
                  <a:t> 2021</a:t>
                </a:r>
                <a:endParaRPr lang="fr-FR" sz="135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1280860" y="3106543"/>
                <a:ext cx="2219796" cy="1605240"/>
                <a:chOff x="1420704" y="1900079"/>
                <a:chExt cx="2959727" cy="2140320"/>
              </a:xfrm>
            </p:grpSpPr>
            <p:grpSp>
              <p:nvGrpSpPr>
                <p:cNvPr id="26" name="Groupe 25"/>
                <p:cNvGrpSpPr/>
                <p:nvPr/>
              </p:nvGrpSpPr>
              <p:grpSpPr>
                <a:xfrm>
                  <a:off x="1436010" y="1911124"/>
                  <a:ext cx="2944421" cy="2129275"/>
                  <a:chOff x="7329030" y="2849586"/>
                  <a:chExt cx="2389625" cy="1916802"/>
                </a:xfrm>
              </p:grpSpPr>
              <p:pic>
                <p:nvPicPr>
                  <p:cNvPr id="27" name="Image 26"/>
                  <p:cNvPicPr/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77629" y="2849586"/>
                    <a:ext cx="2341026" cy="18619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Image 6" descr="logo couleur HD.pdf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12931" y="4476985"/>
                    <a:ext cx="1144705" cy="27425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" name="Image 28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29030" y="4384131"/>
                    <a:ext cx="629086" cy="382257"/>
                  </a:xfrm>
                  <a:prstGeom prst="rect">
                    <a:avLst/>
                  </a:prstGeom>
                </p:spPr>
              </p:pic>
              <p:pic>
                <p:nvPicPr>
                  <p:cNvPr id="30" name="Image 29" descr="logo LPCTrap1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8865630" y="2901466"/>
                    <a:ext cx="792004" cy="58089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" name="ZoneTexte 22"/>
                <p:cNvSpPr txBox="1"/>
                <p:nvPr/>
              </p:nvSpPr>
              <p:spPr>
                <a:xfrm>
                  <a:off x="1420704" y="1900079"/>
                  <a:ext cx="995657" cy="40010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350" dirty="0" err="1">
                      <a:solidFill>
                        <a:srgbClr val="0000FF"/>
                      </a:solidFill>
                    </a:rPr>
                    <a:t>LPCTrap</a:t>
                  </a:r>
                  <a:endParaRPr lang="fr-FR" sz="1350" dirty="0">
                    <a:solidFill>
                      <a:srgbClr val="0000FF"/>
                    </a:solidFill>
                  </a:endParaRPr>
                </a:p>
              </p:txBody>
            </p:sp>
          </p:grpSp>
          <p:pic>
            <p:nvPicPr>
              <p:cNvPr id="48" name="Image 6" descr="logo couleur HD.pdf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624" y="4984546"/>
                <a:ext cx="1155239" cy="2600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6" name="Groupe 45"/>
          <p:cNvGrpSpPr/>
          <p:nvPr/>
        </p:nvGrpSpPr>
        <p:grpSpPr>
          <a:xfrm>
            <a:off x="7408556" y="2633261"/>
            <a:ext cx="4556045" cy="3621959"/>
            <a:chOff x="7237321" y="2912189"/>
            <a:chExt cx="4556045" cy="3572936"/>
          </a:xfrm>
        </p:grpSpPr>
        <p:sp>
          <p:nvSpPr>
            <p:cNvPr id="61" name="Rectangle 60"/>
            <p:cNvSpPr/>
            <p:nvPr/>
          </p:nvSpPr>
          <p:spPr>
            <a:xfrm>
              <a:off x="7250375" y="2912189"/>
              <a:ext cx="4542991" cy="357293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742735" y="5476640"/>
              <a:ext cx="1568122" cy="296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 err="1" smtClean="0">
                  <a:solidFill>
                    <a:srgbClr val="FF0000"/>
                  </a:solidFill>
                </a:rPr>
                <a:t>Started</a:t>
              </a:r>
              <a:r>
                <a:rPr lang="fr-FR" sz="1350" b="1" dirty="0" smtClean="0">
                  <a:solidFill>
                    <a:srgbClr val="FF0000"/>
                  </a:solidFill>
                </a:rPr>
                <a:t> in </a:t>
              </a:r>
              <a:r>
                <a:rPr lang="fr-FR" sz="1350" b="1" dirty="0" err="1" smtClean="0">
                  <a:solidFill>
                    <a:srgbClr val="FF0000"/>
                  </a:solidFill>
                </a:rPr>
                <a:t>Feb</a:t>
              </a:r>
              <a:r>
                <a:rPr lang="fr-FR" sz="1350" b="1" dirty="0" smtClean="0">
                  <a:solidFill>
                    <a:srgbClr val="FF0000"/>
                  </a:solidFill>
                </a:rPr>
                <a:t> 2022</a:t>
              </a:r>
              <a:endParaRPr lang="fr-FR" sz="135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237321" y="2949191"/>
              <a:ext cx="37609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-  </a:t>
              </a:r>
              <a:r>
                <a:rPr lang="fr-FR" sz="1350" b="1" dirty="0" err="1"/>
                <a:t>Innovative</a:t>
              </a:r>
              <a:r>
                <a:rPr lang="fr-FR" sz="1350" b="1" dirty="0"/>
                <a:t> laser polarisation techniques at </a:t>
              </a:r>
            </a:p>
            <a:p>
              <a:endParaRPr lang="fr-FR" sz="1350" dirty="0"/>
            </a:p>
          </p:txBody>
        </p:sp>
        <p:pic>
          <p:nvPicPr>
            <p:cNvPr id="44" name="Picture 16" descr="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577" y="2951365"/>
              <a:ext cx="532706" cy="5946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7975671" y="5007826"/>
              <a:ext cx="28022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/>
                <a:t>Proof of </a:t>
              </a:r>
              <a:r>
                <a:rPr lang="fr-FR" sz="1350" dirty="0" err="1"/>
                <a:t>principle</a:t>
              </a:r>
              <a:r>
                <a:rPr lang="fr-FR" sz="1350" dirty="0"/>
                <a:t> of </a:t>
              </a:r>
              <a:r>
                <a:rPr lang="fr-FR" sz="1350" dirty="0" err="1" smtClean="0"/>
                <a:t>polarization</a:t>
              </a:r>
              <a:endParaRPr lang="fr-FR" sz="1350" dirty="0" smtClean="0"/>
            </a:p>
            <a:p>
              <a:pPr algn="ctr"/>
              <a:r>
                <a:rPr lang="fr-FR" sz="1350" dirty="0" smtClean="0"/>
                <a:t>First </a:t>
              </a:r>
              <a:r>
                <a:rPr lang="fr-FR" sz="1350" i="1" dirty="0" smtClean="0"/>
                <a:t>D</a:t>
              </a:r>
              <a:r>
                <a:rPr lang="fr-FR" sz="1350" dirty="0" smtClean="0"/>
                <a:t> </a:t>
              </a:r>
              <a:r>
                <a:rPr lang="fr-FR" sz="1350" dirty="0" err="1" smtClean="0"/>
                <a:t>measurement</a:t>
              </a:r>
              <a:endParaRPr lang="fr-FR" sz="1350" dirty="0"/>
            </a:p>
          </p:txBody>
        </p:sp>
        <p:pic>
          <p:nvPicPr>
            <p:cNvPr id="73" name="Picture 2" descr="Hom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503" y="6058193"/>
              <a:ext cx="936232" cy="209602"/>
            </a:xfrm>
            <a:prstGeom prst="rect">
              <a:avLst/>
            </a:prstGeom>
            <a:noFill/>
          </p:spPr>
        </p:pic>
        <p:pic>
          <p:nvPicPr>
            <p:cNvPr id="74" name="Picture 8" descr="Nuclear and Radiation Physics Secti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3952" y="5938218"/>
              <a:ext cx="955836" cy="477918"/>
            </a:xfrm>
            <a:prstGeom prst="rect">
              <a:avLst/>
            </a:prstGeom>
            <a:noFill/>
          </p:spPr>
        </p:pic>
        <p:pic>
          <p:nvPicPr>
            <p:cNvPr id="75" name="Picture 2" descr="The University of Manchester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005" y="5985938"/>
              <a:ext cx="883559" cy="368864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8873019" y="5682101"/>
              <a:ext cx="15627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 err="1"/>
                <a:t>With</a:t>
              </a:r>
              <a:r>
                <a:rPr lang="fr-FR" sz="1350" dirty="0"/>
                <a:t> experts from: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449" y="3444928"/>
              <a:ext cx="2658197" cy="1477598"/>
            </a:xfrm>
            <a:prstGeom prst="rect">
              <a:avLst/>
            </a:prstGeom>
          </p:spPr>
        </p:pic>
        <p:cxnSp>
          <p:nvCxnSpPr>
            <p:cNvPr id="70" name="Connecteur droit avec flèche 69"/>
            <p:cNvCxnSpPr/>
            <p:nvPr/>
          </p:nvCxnSpPr>
          <p:spPr>
            <a:xfrm flipH="1">
              <a:off x="9598631" y="4070123"/>
              <a:ext cx="731610" cy="439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10419306" y="3634438"/>
              <a:ext cx="13740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MORA installation at JYFL/IGISOL</a:t>
              </a:r>
              <a:endParaRPr lang="fr-FR" sz="1600" dirty="0">
                <a:solidFill>
                  <a:srgbClr val="FF0000"/>
                </a:solidFill>
              </a:endParaRPr>
            </a:p>
            <a:p>
              <a:r>
                <a:rPr lang="fr-FR" sz="1600" dirty="0" smtClean="0">
                  <a:solidFill>
                    <a:srgbClr val="FF0000"/>
                  </a:solidFill>
                </a:rPr>
                <a:t>(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completed</a:t>
              </a:r>
              <a:r>
                <a:rPr lang="fr-FR" sz="1600" dirty="0" smtClean="0">
                  <a:solidFill>
                    <a:srgbClr val="FF0000"/>
                  </a:solidFill>
                </a:rPr>
                <a:t>!)</a:t>
              </a: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1140969" y="1383333"/>
            <a:ext cx="1075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000FF"/>
                </a:solidFill>
              </a:rPr>
              <a:t>D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correlation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measurement</a:t>
            </a:r>
            <a:r>
              <a:rPr lang="fr-FR" b="1" dirty="0" smtClean="0">
                <a:solidFill>
                  <a:srgbClr val="0000FF"/>
                </a:solidFill>
              </a:rPr>
              <a:t> in</a:t>
            </a:r>
            <a:r>
              <a:rPr lang="fr-FR" b="1" baseline="30000" dirty="0" smtClean="0">
                <a:solidFill>
                  <a:srgbClr val="0000FF"/>
                </a:solidFill>
              </a:rPr>
              <a:t> 23</a:t>
            </a:r>
            <a:r>
              <a:rPr lang="fr-FR" b="1" dirty="0" smtClean="0">
                <a:solidFill>
                  <a:srgbClr val="0000FF"/>
                </a:solidFill>
              </a:rPr>
              <a:t>Mg, </a:t>
            </a:r>
            <a:r>
              <a:rPr lang="fr-FR" b="1" baseline="30000" dirty="0" smtClean="0">
                <a:solidFill>
                  <a:srgbClr val="0000FF"/>
                </a:solidFill>
              </a:rPr>
              <a:t>39</a:t>
            </a:r>
            <a:r>
              <a:rPr lang="fr-FR" b="1" dirty="0" smtClean="0">
                <a:solidFill>
                  <a:srgbClr val="0000FF"/>
                </a:solidFill>
              </a:rPr>
              <a:t>Ca </a:t>
            </a:r>
            <a:r>
              <a:rPr lang="fr-FR" b="1" dirty="0" err="1" smtClean="0">
                <a:solidFill>
                  <a:srgbClr val="0000FF"/>
                </a:solidFill>
              </a:rPr>
              <a:t>decays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</a:rPr>
              <a:t>to the 10</a:t>
            </a:r>
            <a:r>
              <a:rPr lang="fr-FR" b="1" baseline="30000" dirty="0">
                <a:solidFill>
                  <a:srgbClr val="0000FF"/>
                </a:solidFill>
              </a:rPr>
              <a:t>-5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level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with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some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beam</a:t>
            </a:r>
            <a:r>
              <a:rPr lang="fr-FR" b="1" dirty="0">
                <a:solidFill>
                  <a:srgbClr val="0000FF"/>
                </a:solidFill>
              </a:rPr>
              <a:t>, laser and </a:t>
            </a:r>
            <a:r>
              <a:rPr lang="fr-FR" b="1" dirty="0" err="1">
                <a:solidFill>
                  <a:srgbClr val="0000FF"/>
                </a:solidFill>
              </a:rPr>
              <a:t>trapping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R&amp;D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90843" y="6438811"/>
            <a:ext cx="8307421" cy="305190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3737859" y="2051507"/>
            <a:ext cx="4530491" cy="344049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295903" y="353097"/>
            <a:ext cx="1588613" cy="844268"/>
            <a:chOff x="192865" y="343278"/>
            <a:chExt cx="1588613" cy="844268"/>
          </a:xfrm>
          <a:solidFill>
            <a:schemeClr val="bg1"/>
          </a:solidFill>
        </p:grpSpPr>
        <p:pic>
          <p:nvPicPr>
            <p:cNvPr id="51" name="Image 5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876"/>
            <a:stretch/>
          </p:blipFill>
          <p:spPr>
            <a:xfrm>
              <a:off x="1037931" y="769304"/>
              <a:ext cx="743547" cy="411347"/>
            </a:xfrm>
            <a:prstGeom prst="rect">
              <a:avLst/>
            </a:prstGeom>
            <a:grpFill/>
          </p:spPr>
        </p:pic>
        <p:pic>
          <p:nvPicPr>
            <p:cNvPr id="52" name="Image 6" descr="logo couleur HD.pdf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65" y="343278"/>
              <a:ext cx="1565140" cy="3523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397" y="774701"/>
              <a:ext cx="753628" cy="412845"/>
            </a:xfrm>
            <a:prstGeom prst="rect">
              <a:avLst/>
            </a:prstGeom>
            <a:grpFill/>
          </p:spPr>
        </p:pic>
      </p:grpSp>
      <p:sp>
        <p:nvSpPr>
          <p:cNvPr id="55" name="ZoneTexte 54"/>
          <p:cNvSpPr txBox="1"/>
          <p:nvPr/>
        </p:nvSpPr>
        <p:spPr>
          <a:xfrm>
            <a:off x="10590541" y="3365420"/>
            <a:ext cx="1374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MORA installation at JYFL/IGISOL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smtClean="0">
                <a:solidFill>
                  <a:srgbClr val="FF0000"/>
                </a:solidFill>
              </a:rPr>
              <a:t>(</a:t>
            </a:r>
            <a:r>
              <a:rPr lang="fr-FR" sz="1600" dirty="0" err="1" smtClean="0">
                <a:solidFill>
                  <a:srgbClr val="FF0000"/>
                </a:solidFill>
              </a:rPr>
              <a:t>completed</a:t>
            </a:r>
            <a:r>
              <a:rPr lang="fr-FR" sz="1600" dirty="0">
                <a:solidFill>
                  <a:srgbClr val="FF0000"/>
                </a:solidFill>
              </a:rPr>
              <a:t>!</a:t>
            </a:r>
            <a:r>
              <a:rPr lang="fr-FR" sz="1600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722" y="533777"/>
            <a:ext cx="1523924" cy="468900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18766" y="3465705"/>
            <a:ext cx="3351962" cy="1888804"/>
          </a:xfrm>
          <a:prstGeom prst="rect">
            <a:avLst/>
          </a:prstGeom>
        </p:spPr>
      </p:pic>
      <p:sp>
        <p:nvSpPr>
          <p:cNvPr id="65" name="ZoneTexte 15"/>
          <p:cNvSpPr txBox="1"/>
          <p:nvPr/>
        </p:nvSpPr>
        <p:spPr>
          <a:xfrm>
            <a:off x="5612316" y="5074633"/>
            <a:ext cx="1310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 smtClean="0">
                <a:solidFill>
                  <a:schemeClr val="bg1"/>
                </a:solidFill>
              </a:rPr>
              <a:t>Trap</a:t>
            </a:r>
            <a:r>
              <a:rPr lang="fr-FR" sz="1400" dirty="0" smtClean="0">
                <a:solidFill>
                  <a:schemeClr val="bg1"/>
                </a:solidFill>
              </a:rPr>
              <a:t> + </a:t>
            </a:r>
            <a:r>
              <a:rPr lang="fr-FR" sz="1400" dirty="0" err="1" smtClean="0">
                <a:solidFill>
                  <a:schemeClr val="bg1"/>
                </a:solidFill>
              </a:rPr>
              <a:t>detection</a:t>
            </a:r>
            <a:r>
              <a:rPr lang="fr-FR" sz="1400" dirty="0" smtClean="0">
                <a:solidFill>
                  <a:schemeClr val="bg1"/>
                </a:solidFill>
              </a:rPr>
              <a:t> setup</a:t>
            </a: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10046659" y="91567"/>
            <a:ext cx="2014619" cy="1257182"/>
            <a:chOff x="9877249" y="91688"/>
            <a:chExt cx="2228046" cy="1441516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963" y="91688"/>
              <a:ext cx="2020618" cy="14415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ZoneTexte 67"/>
            <p:cNvSpPr txBox="1"/>
            <p:nvPr/>
          </p:nvSpPr>
          <p:spPr>
            <a:xfrm>
              <a:off x="9877249" y="977498"/>
              <a:ext cx="22280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104463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THE MORA EXPERIMENT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72 Condensed" panose="020B0506030000000003" pitchFamily="34" charset="0"/>
                </a:rPr>
                <a:t>Matter’s Origin from RadioActivity</a:t>
              </a:r>
              <a:endParaRPr 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72 Condensed" panose="020B050603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4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etup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149" y="1394692"/>
            <a:ext cx="9276831" cy="491539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186709" y="300470"/>
            <a:ext cx="8222673" cy="1325563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Tw Cen MT Condensed Extra Bold" panose="020B0803020202020204" pitchFamily="34" charset="0"/>
              </a:rPr>
              <a:t>Precision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measurement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of the </a:t>
            </a:r>
            <a:r>
              <a:rPr lang="fr-FR" sz="2800" i="1" dirty="0" smtClean="0">
                <a:latin typeface="Tw Cen MT Condensed Extra Bold" panose="020B0803020202020204" pitchFamily="34" charset="0"/>
              </a:rPr>
              <a:t>D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correlation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ZoneTexte 86"/>
          <p:cNvSpPr txBox="1"/>
          <p:nvPr/>
        </p:nvSpPr>
        <p:spPr>
          <a:xfrm>
            <a:off x="1514418" y="4310988"/>
            <a:ext cx="3834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Transitions excited using </a:t>
            </a:r>
            <a:r>
              <a:rPr lang="en-US" sz="1350" dirty="0" err="1"/>
              <a:t>trippled</a:t>
            </a:r>
            <a:r>
              <a:rPr lang="en-US" sz="1350" dirty="0"/>
              <a:t> </a:t>
            </a:r>
            <a:r>
              <a:rPr lang="en-US" sz="1350" dirty="0" err="1"/>
              <a:t>Ti:Sa</a:t>
            </a:r>
            <a:r>
              <a:rPr lang="en-US" sz="1350" dirty="0"/>
              <a:t> laser pulses </a:t>
            </a:r>
            <a:r>
              <a:rPr lang="en-US" sz="1350" dirty="0">
                <a:latin typeface="Symbol" pitchFamily="18" charset="2"/>
              </a:rPr>
              <a:t>l</a:t>
            </a:r>
            <a:r>
              <a:rPr lang="en-US" sz="1350" dirty="0"/>
              <a:t>~280nm </a:t>
            </a:r>
            <a:r>
              <a:rPr lang="en-US" sz="1350" dirty="0">
                <a:latin typeface="Symbol" pitchFamily="18" charset="2"/>
              </a:rPr>
              <a:t>s</a:t>
            </a:r>
            <a:r>
              <a:rPr lang="en-US" sz="1350" dirty="0"/>
              <a:t>+ polarization, ~4GHz width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1630662" y="2349662"/>
            <a:ext cx="1926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aseline="30000" dirty="0"/>
              <a:t>23</a:t>
            </a:r>
            <a:r>
              <a:rPr lang="en-US" sz="1350" dirty="0"/>
              <a:t>Mg hyperfine structure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3872578" y="2326403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F= I+J</a:t>
            </a:r>
            <a:endParaRPr lang="en-US" dirty="0"/>
          </a:p>
        </p:txBody>
      </p:sp>
      <p:sp>
        <p:nvSpPr>
          <p:cNvPr id="96" name="ZoneTexte 95"/>
          <p:cNvSpPr txBox="1"/>
          <p:nvPr/>
        </p:nvSpPr>
        <p:spPr>
          <a:xfrm>
            <a:off x="89382" y="1540314"/>
            <a:ext cx="756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600" dirty="0"/>
              <a:t> The </a:t>
            </a:r>
            <a:r>
              <a:rPr lang="fr-FR" sz="1600" dirty="0" err="1"/>
              <a:t>nuclear</a:t>
            </a:r>
            <a:r>
              <a:rPr lang="fr-FR" sz="1600" dirty="0"/>
              <a:t> spin I </a:t>
            </a:r>
            <a:r>
              <a:rPr lang="fr-FR" sz="1600" dirty="0" err="1"/>
              <a:t>interacts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atomic</a:t>
            </a:r>
            <a:r>
              <a:rPr lang="fr-FR" sz="1600" dirty="0"/>
              <a:t> one J </a:t>
            </a:r>
            <a:r>
              <a:rPr lang="fr-FR" sz="1600" dirty="0">
                <a:sym typeface="Wingdings" pitchFamily="2" charset="2"/>
              </a:rPr>
              <a:t> F=I+J</a:t>
            </a:r>
            <a:endParaRPr lang="fr-FR" sz="1600" dirty="0"/>
          </a:p>
          <a:p>
            <a:pPr>
              <a:buFont typeface="Arial" charset="0"/>
              <a:buChar char="•"/>
            </a:pPr>
            <a:r>
              <a:rPr lang="fr-FR" sz="1600" dirty="0"/>
              <a:t> </a:t>
            </a:r>
            <a:r>
              <a:rPr lang="fr-FR" sz="1600" dirty="0">
                <a:latin typeface="Symbol" pitchFamily="18" charset="2"/>
              </a:rPr>
              <a:t>s</a:t>
            </a:r>
            <a:r>
              <a:rPr lang="fr-FR" sz="1600" dirty="0"/>
              <a:t>+ or </a:t>
            </a:r>
            <a:r>
              <a:rPr lang="fr-FR" sz="1600" dirty="0">
                <a:latin typeface="Symbol" pitchFamily="18" charset="2"/>
              </a:rPr>
              <a:t>s</a:t>
            </a:r>
            <a:r>
              <a:rPr lang="fr-FR" sz="1600" dirty="0"/>
              <a:t>- light to scan the </a:t>
            </a:r>
            <a:r>
              <a:rPr lang="fr-FR" sz="1600" b="1" dirty="0"/>
              <a:t>hyperfine structure</a:t>
            </a:r>
            <a:r>
              <a:rPr lang="fr-FR" sz="1600" dirty="0"/>
              <a:t> forces ions in the </a:t>
            </a:r>
            <a:r>
              <a:rPr lang="fr-FR" sz="1600" dirty="0" err="1"/>
              <a:t>m</a:t>
            </a:r>
            <a:r>
              <a:rPr lang="fr-FR" sz="1600" baseline="-25000" dirty="0" err="1"/>
              <a:t>F</a:t>
            </a:r>
            <a:r>
              <a:rPr lang="fr-FR" sz="1600" dirty="0"/>
              <a:t>=±F state</a:t>
            </a:r>
          </a:p>
        </p:txBody>
      </p:sp>
      <p:pic>
        <p:nvPicPr>
          <p:cNvPr id="2050" name="Picture 2" descr="polarisation M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465" y="2747137"/>
            <a:ext cx="43148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48877" y="66850"/>
            <a:ext cx="6568354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in-</a:t>
            </a:r>
            <a:r>
              <a:rPr lang="fr-FR" sz="2800" dirty="0" err="1">
                <a:latin typeface="Tw Cen MT Condensed Extra Bold" panose="020B0803020202020204" pitchFamily="34" charset="0"/>
              </a:rPr>
              <a:t>trap</a:t>
            </a:r>
            <a:r>
              <a:rPr lang="fr-FR" sz="2800" dirty="0">
                <a:latin typeface="Tw Cen MT Condensed Extra Bold" panose="020B0803020202020204" pitchFamily="34" charset="0"/>
              </a:rPr>
              <a:t> laser </a:t>
            </a:r>
            <a:r>
              <a:rPr lang="fr-FR" sz="2800" dirty="0" err="1">
                <a:latin typeface="Tw Cen MT Condensed Extra Bold" panose="020B0803020202020204" pitchFamily="34" charset="0"/>
              </a:rPr>
              <a:t>polarization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549" y="5763436"/>
            <a:ext cx="25610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With the power available at JYFL</a:t>
            </a:r>
          </a:p>
          <a:p>
            <a:r>
              <a:rPr lang="en-US" sz="1350" dirty="0">
                <a:solidFill>
                  <a:srgbClr val="0000FF"/>
                </a:solidFill>
              </a:rPr>
              <a:t>More than 99% achievable in 1ms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16432" y="5798349"/>
            <a:ext cx="34906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Transition probabilities: numerical simulations R. de Groote, X. Fléchard and W. Gins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371452" y="5190856"/>
            <a:ext cx="38339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Collisions with He atoms (no spin) do not depolarize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71452" y="4902316"/>
            <a:ext cx="40533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Doppler shift/</a:t>
            </a:r>
            <a:r>
              <a:rPr lang="fr-FR" sz="1350" dirty="0" err="1"/>
              <a:t>broadening</a:t>
            </a:r>
            <a:r>
              <a:rPr lang="fr-FR" sz="1350" dirty="0"/>
              <a:t> due to ion motion ~1.6GHz</a:t>
            </a:r>
          </a:p>
        </p:txBody>
      </p:sp>
      <p:sp>
        <p:nvSpPr>
          <p:cNvPr id="20" name="ZoneTexte 17"/>
          <p:cNvSpPr txBox="1"/>
          <p:nvPr/>
        </p:nvSpPr>
        <p:spPr>
          <a:xfrm>
            <a:off x="1968736" y="6463550"/>
            <a:ext cx="31760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Probable limitation: laser light polarization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1430042" y="6434284"/>
            <a:ext cx="401240" cy="288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350"/>
          </a:p>
        </p:txBody>
      </p:sp>
      <p:sp>
        <p:nvSpPr>
          <p:cNvPr id="22" name="Rectangle 21"/>
          <p:cNvSpPr/>
          <p:nvPr/>
        </p:nvSpPr>
        <p:spPr>
          <a:xfrm>
            <a:off x="8616921" y="3274252"/>
            <a:ext cx="3084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Remember: C. S. Wu et al., </a:t>
            </a:r>
            <a:endParaRPr lang="en-US" i="1" dirty="0" smtClean="0"/>
          </a:p>
          <a:p>
            <a:r>
              <a:rPr lang="en-US" i="1" dirty="0" err="1" smtClean="0"/>
              <a:t>Phys</a:t>
            </a:r>
            <a:r>
              <a:rPr lang="en-US" i="1" dirty="0" smtClean="0"/>
              <a:t> </a:t>
            </a:r>
            <a:r>
              <a:rPr lang="en-US" i="1" dirty="0"/>
              <a:t>Rev 105(1957)1413</a:t>
            </a:r>
          </a:p>
        </p:txBody>
      </p:sp>
      <p:pic>
        <p:nvPicPr>
          <p:cNvPr id="23" name="Image 22" descr="setups winningmo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983" y="2349662"/>
            <a:ext cx="1597856" cy="32955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734" y="4146700"/>
            <a:ext cx="1014544" cy="672119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781" y="5789113"/>
            <a:ext cx="2197423" cy="88353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851983" y="1682606"/>
            <a:ext cx="484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Polarization</a:t>
            </a:r>
            <a:r>
              <a:rPr lang="fr-FR" dirty="0" smtClean="0"/>
              <a:t> monitoring thanks to </a:t>
            </a:r>
            <a:r>
              <a:rPr lang="fr-FR" b="1" dirty="0" smtClean="0">
                <a:latin typeface="Symbol" panose="05050102010706020507" pitchFamily="18" charset="2"/>
              </a:rPr>
              <a:t>b</a:t>
            </a:r>
            <a:r>
              <a:rPr lang="fr-FR" b="1" dirty="0" smtClean="0"/>
              <a:t> </a:t>
            </a:r>
            <a:r>
              <a:rPr lang="fr-FR" b="1" dirty="0" err="1" smtClean="0"/>
              <a:t>assymetry</a:t>
            </a:r>
            <a:r>
              <a:rPr lang="fr-FR" b="1" dirty="0" smtClean="0"/>
              <a:t>: </a:t>
            </a:r>
            <a:r>
              <a:rPr lang="fr-FR" i="1" dirty="0" smtClean="0"/>
              <a:t>A</a:t>
            </a:r>
            <a:r>
              <a:rPr lang="fr-FR" i="1" baseline="-25000" dirty="0" smtClean="0">
                <a:latin typeface="Symbol" panose="05050102010706020507" pitchFamily="18" charset="2"/>
              </a:rPr>
              <a:t>b</a:t>
            </a:r>
            <a:endParaRPr lang="fr-FR" i="1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97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529" y="1356294"/>
            <a:ext cx="4224131" cy="434617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171809"/>
            <a:ext cx="50292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principle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433945" y="586013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~1m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609" y="4899974"/>
            <a:ext cx="4565814" cy="655999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871990" y="1503572"/>
            <a:ext cx="2992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 </a:t>
            </a:r>
            <a:r>
              <a:rPr lang="fr-FR" sz="2000" b="1" dirty="0" err="1"/>
              <a:t>trap</a:t>
            </a:r>
            <a:r>
              <a:rPr lang="fr-FR" sz="2000" b="1" dirty="0"/>
              <a:t> </a:t>
            </a:r>
            <a:r>
              <a:rPr lang="fr-FR" sz="2000" b="1" dirty="0" err="1"/>
              <a:t>optical</a:t>
            </a:r>
            <a:r>
              <a:rPr lang="fr-FR" sz="2000" b="1" dirty="0"/>
              <a:t> </a:t>
            </a:r>
            <a:r>
              <a:rPr lang="fr-FR" sz="2000" b="1" dirty="0" err="1"/>
              <a:t>polarization</a:t>
            </a:r>
            <a:endParaRPr lang="fr-FR" sz="2000" b="1" baseline="30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609" y="1951770"/>
            <a:ext cx="3664883" cy="306851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87609" y="5767003"/>
            <a:ext cx="52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is depending on the phase space coverage </a:t>
            </a:r>
          </a:p>
          <a:p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958009" y="5767003"/>
            <a:ext cx="35184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516" y="508999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608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529" y="1356294"/>
            <a:ext cx="4224131" cy="434617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171809"/>
            <a:ext cx="50292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principle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433945" y="586013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~1m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871990" y="1503572"/>
            <a:ext cx="2992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 </a:t>
            </a:r>
            <a:r>
              <a:rPr lang="fr-FR" sz="2000" b="1" dirty="0" err="1"/>
              <a:t>trap</a:t>
            </a:r>
            <a:r>
              <a:rPr lang="fr-FR" sz="2000" b="1" dirty="0"/>
              <a:t> </a:t>
            </a:r>
            <a:r>
              <a:rPr lang="fr-FR" sz="2000" b="1" dirty="0" err="1"/>
              <a:t>optical</a:t>
            </a:r>
            <a:r>
              <a:rPr lang="fr-FR" sz="2000" b="1" dirty="0"/>
              <a:t> </a:t>
            </a:r>
            <a:r>
              <a:rPr lang="fr-FR" sz="2000" b="1" dirty="0" err="1"/>
              <a:t>polarization</a:t>
            </a:r>
            <a:endParaRPr lang="fr-FR" sz="2000" b="1" baseline="30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609" y="1951770"/>
            <a:ext cx="3664883" cy="3068512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1958009" y="5767003"/>
            <a:ext cx="35184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02980" y="1412702"/>
            <a:ext cx="5037227" cy="4374434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609" y="4899974"/>
            <a:ext cx="4565814" cy="655999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6587609" y="5767003"/>
            <a:ext cx="52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is depending on the phase space coverage </a:t>
            </a:r>
          </a:p>
          <a:p>
            <a:endParaRPr lang="en-US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516" y="508999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69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1400" y="171809"/>
            <a:ext cx="50292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principle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71990" y="1503572"/>
            <a:ext cx="2992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 </a:t>
            </a:r>
            <a:r>
              <a:rPr lang="fr-FR" sz="2000" b="1" dirty="0" err="1"/>
              <a:t>trap</a:t>
            </a:r>
            <a:r>
              <a:rPr lang="fr-FR" sz="2000" b="1" dirty="0"/>
              <a:t> </a:t>
            </a:r>
            <a:r>
              <a:rPr lang="fr-FR" sz="2000" b="1" dirty="0" err="1"/>
              <a:t>optical</a:t>
            </a:r>
            <a:r>
              <a:rPr lang="fr-FR" sz="2000" b="1" dirty="0"/>
              <a:t> </a:t>
            </a:r>
            <a:r>
              <a:rPr lang="fr-FR" sz="2000" b="1" dirty="0" err="1"/>
              <a:t>polarization</a:t>
            </a:r>
            <a:endParaRPr lang="fr-FR" sz="2000" b="1" baseline="30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609" y="1951770"/>
            <a:ext cx="3664883" cy="3068512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1750164" y="1222514"/>
            <a:ext cx="4630758" cy="4548964"/>
            <a:chOff x="827584" y="1412776"/>
            <a:chExt cx="3391320" cy="4277494"/>
          </a:xfrm>
        </p:grpSpPr>
        <p:pic>
          <p:nvPicPr>
            <p:cNvPr id="19" name="Picture 1" descr="\\wincluusers\utilisateurs$\delahaye\Mes documents\GANIL\DESIR\TRV LoI\WinningMotions\Long Version\Images\1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412776"/>
              <a:ext cx="3391320" cy="4277494"/>
            </a:xfrm>
            <a:prstGeom prst="rect">
              <a:avLst/>
            </a:prstGeom>
            <a:noFill/>
          </p:spPr>
        </p:pic>
        <p:sp>
          <p:nvSpPr>
            <p:cNvPr id="20" name="ZoneTexte 19"/>
            <p:cNvSpPr txBox="1"/>
            <p:nvPr/>
          </p:nvSpPr>
          <p:spPr>
            <a:xfrm>
              <a:off x="1835696" y="2924944"/>
              <a:ext cx="1280778" cy="327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Full phase space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619672" y="5013176"/>
              <a:ext cx="1651834" cy="327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emiT</a:t>
              </a:r>
              <a:r>
                <a:rPr lang="en-US" sz="1200" dirty="0"/>
                <a:t>-like phase space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086983" y="5696807"/>
            <a:ext cx="334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=0.775(1) for </a:t>
            </a:r>
            <a:r>
              <a:rPr lang="en-US" baseline="30000" dirty="0">
                <a:solidFill>
                  <a:srgbClr val="0000FF"/>
                </a:solidFill>
              </a:rPr>
              <a:t>23</a:t>
            </a:r>
            <a:r>
              <a:rPr lang="en-US" dirty="0">
                <a:solidFill>
                  <a:srgbClr val="0000FF"/>
                </a:solidFill>
              </a:rPr>
              <a:t>Mg, compared to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d~</a:t>
            </a:r>
            <a:r>
              <a:rPr lang="en-US" dirty="0">
                <a:solidFill>
                  <a:srgbClr val="0000FF"/>
                </a:solidFill>
              </a:rPr>
              <a:t>0.3 for the neutron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609" y="4899974"/>
            <a:ext cx="4565814" cy="655999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6587609" y="5767003"/>
            <a:ext cx="52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is depending on the phase space coverage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616573" y="3320090"/>
                <a:ext cx="5656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/°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73" y="3320090"/>
                <a:ext cx="565604" cy="276999"/>
              </a:xfrm>
              <a:prstGeom prst="rect">
                <a:avLst/>
              </a:prstGeom>
              <a:blipFill>
                <a:blip r:embed="rId5"/>
                <a:stretch>
                  <a:fillRect l="-8602" t="-4444" r="-10753" b="-3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582231" y="5628503"/>
                <a:ext cx="5656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/°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31" y="5628503"/>
                <a:ext cx="565604" cy="276999"/>
              </a:xfrm>
              <a:prstGeom prst="rect">
                <a:avLst/>
              </a:prstGeom>
              <a:blipFill>
                <a:blip r:embed="rId6"/>
                <a:stretch>
                  <a:fillRect l="-9677" t="-2174" r="-9677" b="-32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516" y="508999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85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icoun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b="1334"/>
          <a:stretch>
            <a:fillRect/>
          </a:stretch>
        </p:blipFill>
        <p:spPr bwMode="auto">
          <a:xfrm>
            <a:off x="1401359" y="1260687"/>
            <a:ext cx="5759450" cy="36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oinciden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b="999"/>
          <a:stretch>
            <a:fillRect/>
          </a:stretch>
        </p:blipFill>
        <p:spPr bwMode="auto">
          <a:xfrm>
            <a:off x="7566039" y="1489287"/>
            <a:ext cx="2562224" cy="219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648476" y="3891182"/>
            <a:ext cx="2702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Trapped</a:t>
            </a:r>
            <a:r>
              <a:rPr lang="fr-FR" dirty="0" smtClean="0">
                <a:solidFill>
                  <a:srgbClr val="0000FF"/>
                </a:solidFill>
              </a:rPr>
              <a:t> ions/cycle</a:t>
            </a:r>
          </a:p>
          <a:p>
            <a:r>
              <a:rPr lang="fr-FR" dirty="0" smtClean="0"/>
              <a:t>166±66 from Si detectors</a:t>
            </a:r>
          </a:p>
          <a:p>
            <a:r>
              <a:rPr lang="fr-FR" dirty="0" smtClean="0"/>
              <a:t>182±31 from coïncidences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69759" y="891355"/>
            <a:ext cx="399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Si detectors to </a:t>
            </a:r>
            <a:r>
              <a:rPr lang="fr-FR" b="1" dirty="0" err="1" smtClean="0"/>
              <a:t>measure</a:t>
            </a:r>
            <a:r>
              <a:rPr lang="fr-FR" b="1" dirty="0" smtClean="0"/>
              <a:t> the polarisation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648476" y="877638"/>
            <a:ext cx="217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Symbol" panose="05050102010706020507" pitchFamily="18" charset="2"/>
              </a:rPr>
              <a:t>b</a:t>
            </a:r>
            <a:r>
              <a:rPr lang="fr-FR" b="1" dirty="0" smtClean="0"/>
              <a:t>-</a:t>
            </a:r>
            <a:r>
              <a:rPr lang="fr-FR" b="1" dirty="0" err="1" smtClean="0"/>
              <a:t>recoil</a:t>
            </a:r>
            <a:r>
              <a:rPr lang="fr-FR" b="1" dirty="0" smtClean="0"/>
              <a:t> </a:t>
            </a:r>
            <a:r>
              <a:rPr lang="fr-FR" b="1" dirty="0" err="1" smtClean="0"/>
              <a:t>coincidences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511426" y="5086171"/>
            <a:ext cx="30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First indication of </a:t>
            </a:r>
            <a:r>
              <a:rPr lang="fr-FR" dirty="0" err="1" smtClean="0">
                <a:solidFill>
                  <a:srgbClr val="0000FF"/>
                </a:solidFill>
              </a:rPr>
              <a:t>polarization</a:t>
            </a:r>
            <a:r>
              <a:rPr lang="fr-FR" dirty="0" smtClean="0"/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51691" y="5411976"/>
                <a:ext cx="5696785" cy="1067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Polarization</a:t>
                </a:r>
                <a:r>
                  <a:rPr lang="en-US" sz="1400" dirty="0">
                    <a:latin typeface="Symbol" panose="05050102010706020507" pitchFamily="18" charset="2"/>
                    <a:ea typeface="Calibri" panose="020F0502020204030204" pitchFamily="34" charset="0"/>
                  </a:rPr>
                  <a:t>  s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 :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0.90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±0.79</a:t>
                </a:r>
                <a:endParaRPr lang="fr-FR" sz="1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Polarization </a:t>
                </a:r>
                <a:r>
                  <a:rPr lang="en-US" sz="1400" dirty="0">
                    <a:latin typeface="Symbol" panose="05050102010706020507" pitchFamily="18" charset="2"/>
                    <a:ea typeface="Calibri" panose="020F0502020204030204" pitchFamily="34" charset="0"/>
                  </a:rPr>
                  <a:t>s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+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- 0.52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±0.49 </a:t>
                </a:r>
                <a:endParaRPr lang="en-US" sz="14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Full polarization of the </a:t>
                </a:r>
                <a:r>
                  <a:rPr lang="en-US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cloud (from simulations):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=0.51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±0.01</a:t>
                </a:r>
                <a:r>
                  <a:rPr lang="en-US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fr-FR" sz="1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691" y="5411976"/>
                <a:ext cx="5696785" cy="1067343"/>
              </a:xfrm>
              <a:prstGeom prst="rect">
                <a:avLst/>
              </a:prstGeom>
              <a:blipFill>
                <a:blip r:embed="rId4"/>
                <a:stretch>
                  <a:fillRect l="-321" b="-5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774279" y="5698004"/>
                <a:ext cx="24505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1.42</a:t>
                </a: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±0.93&gt;0.51</a:t>
                </a:r>
                <a:endParaRPr lang="fr-FR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279" y="5698004"/>
                <a:ext cx="2450543" cy="338554"/>
              </a:xfrm>
              <a:prstGeom prst="rect">
                <a:avLst/>
              </a:prstGeom>
              <a:blipFill>
                <a:blip r:embed="rId5"/>
                <a:stretch>
                  <a:fillRect t="-7273" r="-746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ccolade fermante 11"/>
          <p:cNvSpPr/>
          <p:nvPr/>
        </p:nvSpPr>
        <p:spPr>
          <a:xfrm>
            <a:off x="7404594" y="5455503"/>
            <a:ext cx="344403" cy="10238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7771309" y="6174781"/>
            <a:ext cx="187344" cy="1352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980965" y="6036558"/>
            <a:ext cx="256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reverted</a:t>
            </a:r>
            <a:r>
              <a:rPr lang="fr-FR" dirty="0" smtClean="0"/>
              <a:t> the </a:t>
            </a:r>
            <a:r>
              <a:rPr lang="fr-FR" dirty="0" err="1" smtClean="0"/>
              <a:t>polarization</a:t>
            </a:r>
            <a:r>
              <a:rPr lang="fr-FR" dirty="0" smtClean="0"/>
              <a:t> at 84%CL</a:t>
            </a:r>
            <a:endParaRPr lang="fr-FR" dirty="0"/>
          </a:p>
        </p:txBody>
      </p:sp>
      <p:sp>
        <p:nvSpPr>
          <p:cNvPr id="15" name="Titre 4"/>
          <p:cNvSpPr>
            <a:spLocks noGrp="1"/>
          </p:cNvSpPr>
          <p:nvPr>
            <p:ph type="title"/>
          </p:nvPr>
        </p:nvSpPr>
        <p:spPr>
          <a:xfrm>
            <a:off x="3294635" y="23319"/>
            <a:ext cx="5843954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first indication of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polarization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16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7684" t="27845" r="11997" b="3598"/>
          <a:stretch/>
        </p:blipFill>
        <p:spPr>
          <a:xfrm>
            <a:off x="687556" y="2451369"/>
            <a:ext cx="8151779" cy="36965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14858" t="28323" r="60035" b="57459"/>
          <a:stretch/>
        </p:blipFill>
        <p:spPr>
          <a:xfrm>
            <a:off x="8978900" y="3867270"/>
            <a:ext cx="2954584" cy="88887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806469" y="1251040"/>
            <a:ext cx="5720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Combining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spin up &amp;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Left</a:t>
            </a:r>
            <a:r>
              <a:rPr lang="fr-FR" dirty="0" smtClean="0"/>
              <a:t> &amp; right </a:t>
            </a:r>
            <a:r>
              <a:rPr lang="fr-FR" dirty="0" err="1" smtClean="0"/>
              <a:t>symmetries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to cancel contributions from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D</a:t>
            </a:r>
            <a:endParaRPr lang="fr-FR" dirty="0"/>
          </a:p>
        </p:txBody>
      </p:sp>
      <p:sp>
        <p:nvSpPr>
          <p:cNvPr id="11" name="Titre 4"/>
          <p:cNvSpPr>
            <a:spLocks noGrp="1"/>
          </p:cNvSpPr>
          <p:nvPr>
            <p:ph type="title"/>
          </p:nvPr>
        </p:nvSpPr>
        <p:spPr>
          <a:xfrm>
            <a:off x="3581400" y="171809"/>
            <a:ext cx="5029200" cy="132556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analogy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with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emiT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8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38030" y="2586572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>
                <a:solidFill>
                  <a:srgbClr val="0000FF"/>
                </a:solidFill>
              </a:rPr>
              <a:t>Dn</a:t>
            </a:r>
            <a:r>
              <a:rPr lang="fr-FR" b="1" dirty="0">
                <a:solidFill>
                  <a:srgbClr val="0000FF"/>
                </a:solidFill>
              </a:rPr>
              <a:t>= (−0.94 ±1.89±0.97) 10</a:t>
            </a:r>
            <a:r>
              <a:rPr lang="fr-FR" b="1" baseline="30000" dirty="0">
                <a:solidFill>
                  <a:srgbClr val="0000FF"/>
                </a:solidFill>
              </a:rPr>
              <a:t>-4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64831" y="1964079"/>
            <a:ext cx="4469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H. P. </a:t>
            </a:r>
            <a:r>
              <a:rPr lang="en-US" sz="1600" dirty="0" err="1"/>
              <a:t>Mumm</a:t>
            </a:r>
            <a:r>
              <a:rPr lang="en-US" sz="1600" dirty="0"/>
              <a:t> et al, Rev. Sci. </a:t>
            </a:r>
            <a:r>
              <a:rPr lang="en-US" sz="1600" dirty="0" err="1"/>
              <a:t>Instrum</a:t>
            </a:r>
            <a:r>
              <a:rPr lang="en-US" sz="1600" dirty="0"/>
              <a:t>. 75, 5343 (2004)</a:t>
            </a:r>
          </a:p>
          <a:p>
            <a:r>
              <a:rPr lang="en-US" sz="1600" dirty="0"/>
              <a:t>H. P. </a:t>
            </a:r>
            <a:r>
              <a:rPr lang="en-US" sz="1600" dirty="0" err="1"/>
              <a:t>Mumm</a:t>
            </a:r>
            <a:r>
              <a:rPr lang="en-US" sz="1600" dirty="0"/>
              <a:t> et al, PRL 107, 102301 (2011)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009900" y="857250"/>
            <a:ext cx="611043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100" b="1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Down to a few 10</a:t>
            </a:r>
            <a:r>
              <a:rPr lang="fr-FR" sz="2100" b="1" baseline="3000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-5</a:t>
            </a:r>
            <a:r>
              <a:rPr lang="fr-FR" sz="2100" b="1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fr-FR" sz="2100" b="1" dirty="0" err="1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sensitivity</a:t>
            </a:r>
            <a:endParaRPr lang="fr-FR" sz="2100" b="1" dirty="0">
              <a:solidFill>
                <a:srgbClr val="0000FF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Titre 5"/>
          <p:cNvSpPr>
            <a:spLocks noGrp="1"/>
          </p:cNvSpPr>
          <p:nvPr>
            <p:ph type="title"/>
          </p:nvPr>
        </p:nvSpPr>
        <p:spPr>
          <a:xfrm>
            <a:off x="4085456" y="16515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>
                <a:latin typeface="Tw Cen MT Condensed Extra Bold" panose="020B0803020202020204" pitchFamily="34" charset="0"/>
              </a:rPr>
              <a:t>sensitivity</a:t>
            </a:r>
            <a:r>
              <a:rPr lang="fr-FR" sz="2800" dirty="0">
                <a:latin typeface="Tw Cen MT Condensed Extra Bold" panose="020B0803020202020204" pitchFamily="34" charset="0"/>
              </a:rPr>
              <a:t> challenges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319133" y="1505242"/>
            <a:ext cx="6974532" cy="566574"/>
          </a:xfrm>
        </p:spPr>
        <p:txBody>
          <a:bodyPr>
            <a:normAutofit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emiT</a:t>
            </a:r>
            <a:r>
              <a:rPr lang="fr-FR" sz="2400" dirty="0"/>
              <a:t> </a:t>
            </a:r>
            <a:r>
              <a:rPr lang="fr-FR" sz="2400" dirty="0" err="1"/>
              <a:t>experiment</a:t>
            </a:r>
            <a:r>
              <a:rPr lang="fr-FR" sz="2400" dirty="0"/>
              <a:t> </a:t>
            </a:r>
            <a:r>
              <a:rPr lang="fr-FR" sz="2400" dirty="0" err="1"/>
              <a:t>gives</a:t>
            </a:r>
            <a:r>
              <a:rPr lang="fr-FR" sz="2400" dirty="0"/>
              <a:t> a few </a:t>
            </a:r>
            <a:r>
              <a:rPr lang="fr-FR" sz="2400" dirty="0" err="1"/>
              <a:t>hints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689423" y="1916011"/>
            <a:ext cx="624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Investigations of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ongoing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Postdoc</a:t>
            </a:r>
            <a:r>
              <a:rPr lang="fr-FR" b="1" dirty="0" smtClean="0">
                <a:solidFill>
                  <a:srgbClr val="0000FF"/>
                </a:solidFill>
              </a:rPr>
              <a:t> Abhilasha Singh,</a:t>
            </a:r>
            <a:r>
              <a:rPr lang="fr-FR" dirty="0" smtClean="0"/>
              <a:t> PhD </a:t>
            </a:r>
            <a:r>
              <a:rPr lang="fr-FR" b="1" dirty="0" smtClean="0">
                <a:solidFill>
                  <a:srgbClr val="0000FF"/>
                </a:solidFill>
              </a:rPr>
              <a:t>Luis Miguel Motilla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Dominant effects highly reduced </a:t>
            </a:r>
            <a:r>
              <a:rPr lang="en-US" b="1" dirty="0" smtClean="0"/>
              <a:t>by the trap confinement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00FF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438030" y="2822667"/>
            <a:ext cx="9725279" cy="3750608"/>
            <a:chOff x="1952037" y="2033037"/>
            <a:chExt cx="9725279" cy="3750608"/>
          </a:xfrm>
        </p:grpSpPr>
        <p:sp>
          <p:nvSpPr>
            <p:cNvPr id="18" name="ZoneTexte 17"/>
            <p:cNvSpPr txBox="1"/>
            <p:nvPr/>
          </p:nvSpPr>
          <p:spPr>
            <a:xfrm>
              <a:off x="2694258" y="2033037"/>
              <a:ext cx="1866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Systematic effects</a:t>
              </a:r>
            </a:p>
          </p:txBody>
        </p:sp>
        <p:pic>
          <p:nvPicPr>
            <p:cNvPr id="10813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037" y="2428312"/>
              <a:ext cx="3620677" cy="335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1973926" y="4217580"/>
              <a:ext cx="3435684" cy="2782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53696" y="3747013"/>
              <a:ext cx="3435684" cy="2931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182315" y="3819330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&lt; 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208568" y="409509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~ 1x10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216782" y="3605904"/>
              <a:ext cx="5460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Under </a:t>
              </a:r>
              <a:r>
                <a:rPr lang="fr-FR" dirty="0" err="1" smtClean="0"/>
                <a:t>scrutiny</a:t>
              </a:r>
              <a:r>
                <a:rPr lang="fr-FR" dirty="0" smtClean="0"/>
                <a:t>, </a:t>
              </a:r>
              <a:r>
                <a:rPr lang="fr-FR" dirty="0" err="1" smtClean="0"/>
                <a:t>disturbance</a:t>
              </a:r>
              <a:r>
                <a:rPr lang="fr-FR" dirty="0" smtClean="0"/>
                <a:t> of </a:t>
              </a:r>
              <a:r>
                <a:rPr lang="fr-FR" dirty="0" err="1" smtClean="0"/>
                <a:t>recoil</a:t>
              </a:r>
              <a:r>
                <a:rPr lang="fr-FR" dirty="0" smtClean="0"/>
                <a:t> </a:t>
              </a:r>
              <a:r>
                <a:rPr lang="fr-FR" dirty="0" err="1" smtClean="0"/>
                <a:t>tof</a:t>
              </a:r>
              <a:r>
                <a:rPr lang="fr-FR" dirty="0" smtClean="0"/>
                <a:t> by RF look </a:t>
              </a:r>
              <a:r>
                <a:rPr lang="fr-FR" dirty="0" err="1" smtClean="0"/>
                <a:t>small</a:t>
              </a:r>
              <a:endParaRPr lang="fr-FR" baseline="300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182315" y="4291625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&lt; 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203430" y="3090870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&lt; 10</a:t>
              </a:r>
              <a:r>
                <a:rPr lang="fr-FR" baseline="30000" dirty="0" smtClean="0"/>
                <a:t>-6</a:t>
              </a:r>
              <a:endParaRPr lang="fr-FR" baseline="30000" dirty="0"/>
            </a:p>
          </p:txBody>
        </p:sp>
        <p:sp>
          <p:nvSpPr>
            <p:cNvPr id="9" name="Accolade ouvrante 8"/>
            <p:cNvSpPr/>
            <p:nvPr/>
          </p:nvSpPr>
          <p:spPr>
            <a:xfrm rot="10800000">
              <a:off x="5409609" y="3143101"/>
              <a:ext cx="92903" cy="275647"/>
            </a:xfrm>
            <a:prstGeom prst="leftBrace">
              <a:avLst>
                <a:gd name="adj1" fmla="val 186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Accolade ouvrante 28"/>
            <p:cNvSpPr/>
            <p:nvPr/>
          </p:nvSpPr>
          <p:spPr>
            <a:xfrm rot="10800000">
              <a:off x="5409608" y="2846561"/>
              <a:ext cx="102093" cy="287085"/>
            </a:xfrm>
            <a:prstGeom prst="leftBrace">
              <a:avLst>
                <a:gd name="adj1" fmla="val 186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216782" y="2786344"/>
              <a:ext cx="2362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Measurements</a:t>
              </a:r>
              <a:r>
                <a:rPr lang="fr-FR" dirty="0" smtClean="0"/>
                <a:t> </a:t>
              </a:r>
              <a:r>
                <a:rPr lang="fr-FR" dirty="0" err="1" smtClean="0"/>
                <a:t>needed</a:t>
              </a: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5510696" y="3975236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5510696" y="3819330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5510696" y="4298763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5510696" y="4464428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5510696" y="2993102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5510696" y="3289436"/>
              <a:ext cx="529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5"/>
          <p:cNvSpPr>
            <a:spLocks noGrp="1"/>
          </p:cNvSpPr>
          <p:nvPr>
            <p:ph type="title"/>
          </p:nvPr>
        </p:nvSpPr>
        <p:spPr>
          <a:xfrm>
            <a:off x="1482933" y="1487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V</a:t>
            </a:r>
            <a:r>
              <a:rPr lang="fr-FR" sz="2800" baseline="-25000" dirty="0" err="1" smtClean="0">
                <a:latin typeface="Tw Cen MT Condensed Extra Bold" panose="020B0803020202020204" pitchFamily="34" charset="0"/>
              </a:rPr>
              <a:t>ud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from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other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correlations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319133" y="1505242"/>
            <a:ext cx="6974532" cy="566574"/>
          </a:xfrm>
        </p:spPr>
        <p:txBody>
          <a:bodyPr>
            <a:normAutofit fontScale="92500"/>
          </a:bodyPr>
          <a:lstStyle/>
          <a:p>
            <a:r>
              <a:rPr lang="fr-FR" sz="2400" dirty="0" err="1" smtClean="0"/>
              <a:t>Other</a:t>
            </a:r>
            <a:r>
              <a:rPr lang="fr-FR" sz="2400" dirty="0" smtClean="0"/>
              <a:t> non-</a:t>
            </a:r>
            <a:r>
              <a:rPr lang="fr-FR" sz="2400" dirty="0" err="1" smtClean="0"/>
              <a:t>zero</a:t>
            </a:r>
            <a:r>
              <a:rPr lang="fr-FR" sz="2400" dirty="0" smtClean="0"/>
              <a:t> </a:t>
            </a:r>
            <a:r>
              <a:rPr lang="fr-FR" sz="2400" dirty="0" err="1" smtClean="0"/>
              <a:t>correlations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provide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a value for 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37518" t="29329" r="45141" b="39640"/>
          <a:stretch/>
        </p:blipFill>
        <p:spPr>
          <a:xfrm>
            <a:off x="7694053" y="2642757"/>
            <a:ext cx="3171218" cy="30739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49913" y="2407036"/>
            <a:ext cx="34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Falkowski et al,</a:t>
            </a:r>
            <a:r>
              <a:rPr lang="fr-FR" dirty="0">
                <a:hlinkClick r:id="rId4"/>
              </a:rPr>
              <a:t> </a:t>
            </a:r>
            <a:r>
              <a:rPr lang="fr-FR" dirty="0" smtClean="0">
                <a:hlinkClick r:id="rId4"/>
              </a:rPr>
              <a:t>JHEP04(2021)126 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29113" t="29132" r="17589" b="25892"/>
          <a:stretch/>
        </p:blipFill>
        <p:spPr>
          <a:xfrm>
            <a:off x="1630668" y="2975857"/>
            <a:ext cx="5267589" cy="240774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7130481" y="1308150"/>
            <a:ext cx="1885280" cy="817980"/>
            <a:chOff x="7108839" y="1313734"/>
            <a:chExt cx="1885280" cy="81798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6"/>
            <a:srcRect l="6347" t="63568" r="91632" b="28122"/>
            <a:stretch/>
          </p:blipFill>
          <p:spPr>
            <a:xfrm>
              <a:off x="7108839" y="1313734"/>
              <a:ext cx="369651" cy="807395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6"/>
            <a:srcRect l="29048" t="63840" r="62270" b="28022"/>
            <a:stretch/>
          </p:blipFill>
          <p:spPr>
            <a:xfrm>
              <a:off x="7406393" y="1341057"/>
              <a:ext cx="1587726" cy="790657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1973492" y="2407036"/>
            <a:ext cx="167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See</a:t>
            </a:r>
            <a:r>
              <a:rPr lang="fr-FR" dirty="0" smtClean="0"/>
              <a:t> for instance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5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3552" y="1382043"/>
            <a:ext cx="7467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Probing intrinsic symmetries</a:t>
            </a:r>
          </a:p>
        </p:txBody>
      </p:sp>
      <p:pic>
        <p:nvPicPr>
          <p:cNvPr id="735234" name="Picture 2" descr="http://universe-review.ca/I15-31-par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624" y="2132856"/>
            <a:ext cx="2592288" cy="324036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331647" y="5661248"/>
            <a:ext cx="29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Parity</a:t>
            </a:r>
            <a:r>
              <a:rPr lang="fr-FR" b="1" dirty="0"/>
              <a:t> violation in  </a:t>
            </a:r>
            <a:r>
              <a:rPr lang="fr-FR" b="1" baseline="30000" dirty="0"/>
              <a:t>60</a:t>
            </a:r>
            <a:r>
              <a:rPr lang="fr-FR" b="1" dirty="0"/>
              <a:t>Co </a:t>
            </a:r>
            <a:r>
              <a:rPr lang="fr-FR" b="1" dirty="0" err="1"/>
              <a:t>decay</a:t>
            </a:r>
            <a:endParaRPr lang="fr-FR" b="1" dirty="0"/>
          </a:p>
        </p:txBody>
      </p:sp>
      <p:pic>
        <p:nvPicPr>
          <p:cNvPr id="735236" name="Picture 4" descr="Miss Wu's experi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056" y="2240869"/>
            <a:ext cx="2664296" cy="3161633"/>
          </a:xfrm>
          <a:prstGeom prst="rect">
            <a:avLst/>
          </a:prstGeom>
          <a:noFill/>
        </p:spPr>
      </p:pic>
      <p:cxnSp>
        <p:nvCxnSpPr>
          <p:cNvPr id="17" name="Connecteur droit 16"/>
          <p:cNvCxnSpPr/>
          <p:nvPr/>
        </p:nvCxnSpPr>
        <p:spPr>
          <a:xfrm>
            <a:off x="4419878" y="2780928"/>
            <a:ext cx="584448" cy="173657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419878" y="2780928"/>
            <a:ext cx="584448" cy="172819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72007" y="1844824"/>
            <a:ext cx="3885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C. S. Wu et al., Phys Rev 105(1957)1413</a:t>
            </a:r>
          </a:p>
        </p:txBody>
      </p:sp>
      <p:sp>
        <p:nvSpPr>
          <p:cNvPr id="1063939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6941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7043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718526" y="5657000"/>
            <a:ext cx="462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Parity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maximally</a:t>
            </a:r>
            <a:r>
              <a:rPr lang="fr-FR" dirty="0"/>
              <a:t> </a:t>
            </a:r>
            <a:r>
              <a:rPr lang="fr-FR" dirty="0" err="1"/>
              <a:t>violated</a:t>
            </a:r>
            <a:r>
              <a:rPr lang="fr-FR" dirty="0"/>
              <a:t>  in </a:t>
            </a:r>
            <a:r>
              <a:rPr lang="fr-FR" dirty="0" err="1"/>
              <a:t>weak</a:t>
            </a:r>
            <a:r>
              <a:rPr lang="fr-FR" dirty="0"/>
              <a:t> interaction</a:t>
            </a:r>
          </a:p>
          <a:p>
            <a:r>
              <a:rPr lang="fr-FR" dirty="0"/>
              <a:t>	Building block of the V-A </a:t>
            </a:r>
            <a:r>
              <a:rPr lang="fr-FR" dirty="0" err="1"/>
              <a:t>theory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1980354" y="9983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smtClean="0">
                <a:latin typeface="Tw Cen MT Condensed Extra Bold" panose="020B0803020202020204" pitchFamily="34" charset="0"/>
              </a:rPr>
              <a:t>A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famous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example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!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319133" y="1505242"/>
            <a:ext cx="6974532" cy="566574"/>
          </a:xfrm>
        </p:spPr>
        <p:txBody>
          <a:bodyPr>
            <a:normAutofit fontScale="92500"/>
          </a:bodyPr>
          <a:lstStyle/>
          <a:p>
            <a:r>
              <a:rPr lang="fr-FR" sz="2400" dirty="0" err="1" smtClean="0"/>
              <a:t>Other</a:t>
            </a:r>
            <a:r>
              <a:rPr lang="fr-FR" sz="2400" dirty="0" smtClean="0"/>
              <a:t> non-</a:t>
            </a:r>
            <a:r>
              <a:rPr lang="fr-FR" sz="2400" dirty="0" err="1" smtClean="0"/>
              <a:t>zero</a:t>
            </a:r>
            <a:r>
              <a:rPr lang="fr-FR" sz="2400" dirty="0" smtClean="0"/>
              <a:t> </a:t>
            </a:r>
            <a:r>
              <a:rPr lang="fr-FR" sz="2400" dirty="0" err="1" smtClean="0"/>
              <a:t>correlations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provide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a value for </a:t>
            </a:r>
            <a:endParaRPr lang="fr-FR" sz="2400" dirty="0"/>
          </a:p>
        </p:txBody>
      </p:sp>
      <p:grpSp>
        <p:nvGrpSpPr>
          <p:cNvPr id="8" name="Groupe 7"/>
          <p:cNvGrpSpPr/>
          <p:nvPr/>
        </p:nvGrpSpPr>
        <p:grpSpPr>
          <a:xfrm>
            <a:off x="7130481" y="1308150"/>
            <a:ext cx="1885280" cy="817980"/>
            <a:chOff x="7108839" y="1313734"/>
            <a:chExt cx="1885280" cy="81798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/>
            <a:srcRect l="6347" t="63568" r="91632" b="28122"/>
            <a:stretch/>
          </p:blipFill>
          <p:spPr>
            <a:xfrm>
              <a:off x="7108839" y="1313734"/>
              <a:ext cx="369651" cy="807395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3"/>
            <a:srcRect l="29048" t="63840" r="62270" b="28022"/>
            <a:stretch/>
          </p:blipFill>
          <p:spPr>
            <a:xfrm>
              <a:off x="7406393" y="1341057"/>
              <a:ext cx="1587726" cy="7906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32852" y="2667554"/>
                <a:ext cx="9219255" cy="2672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During </a:t>
                </a:r>
                <a:r>
                  <a:rPr lang="fr-FR" dirty="0" err="1" smtClean="0"/>
                  <a:t>MORA’s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campaigns</a:t>
                </a:r>
                <a:r>
                  <a:rPr lang="fr-FR" dirty="0" smtClean="0"/>
                  <a:t> for </a:t>
                </a:r>
                <a:r>
                  <a:rPr lang="fr-FR" baseline="30000" dirty="0" smtClean="0"/>
                  <a:t>23</a:t>
                </a:r>
                <a:r>
                  <a:rPr lang="fr-FR" dirty="0" smtClean="0"/>
                  <a:t>Mg and </a:t>
                </a:r>
                <a:r>
                  <a:rPr lang="fr-FR" baseline="30000" dirty="0" smtClean="0"/>
                  <a:t>39</a:t>
                </a:r>
                <a:r>
                  <a:rPr lang="fr-FR" dirty="0" smtClean="0"/>
                  <a:t>Ca, </a:t>
                </a:r>
                <a:r>
                  <a:rPr lang="fr-FR" dirty="0" err="1" smtClean="0"/>
                  <a:t>other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correlations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measured</a:t>
                </a:r>
                <a:r>
                  <a:rPr lang="fr-FR" dirty="0" smtClean="0"/>
                  <a:t> « for free »: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i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	</a:t>
                </a:r>
                <a:r>
                  <a:rPr lang="fr-FR" dirty="0" err="1" smtClean="0"/>
                  <a:t>coincidences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between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Phoswiches</a:t>
                </a:r>
                <a:r>
                  <a:rPr lang="fr-FR" dirty="0" smtClean="0"/>
                  <a:t> and </a:t>
                </a:r>
                <a:r>
                  <a:rPr lang="fr-FR" dirty="0" err="1" smtClean="0"/>
                  <a:t>MCPs</a:t>
                </a:r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	Si detectors (single):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	Si detectors in </a:t>
                </a:r>
                <a:r>
                  <a:rPr lang="fr-FR" dirty="0" err="1" smtClean="0"/>
                  <a:t>coincidence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MCPs</a:t>
                </a:r>
                <a:r>
                  <a:rPr lang="fr-FR" dirty="0" smtClean="0"/>
                  <a:t>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𝑐𝑜𝑖𝑛𝑐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𝑐𝑜𝑖𝑛𝑐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𝑐𝑜𝑖𝑛𝑐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𝑐𝑜𝑖𝑛𝑐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52" y="2667554"/>
                <a:ext cx="9219255" cy="2672655"/>
              </a:xfrm>
              <a:prstGeom prst="rect">
                <a:avLst/>
              </a:prstGeom>
              <a:blipFill>
                <a:blip r:embed="rId4"/>
                <a:stretch>
                  <a:fillRect l="-529" t="-1370" r="-15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colade fermante 6"/>
          <p:cNvSpPr/>
          <p:nvPr/>
        </p:nvSpPr>
        <p:spPr>
          <a:xfrm>
            <a:off x="9676702" y="3846973"/>
            <a:ext cx="135266" cy="995560"/>
          </a:xfrm>
          <a:prstGeom prst="rightBrace">
            <a:avLst>
              <a:gd name="adj1" fmla="val 9633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896081" y="4160087"/>
            <a:ext cx="128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Polarisation</a:t>
            </a:r>
            <a:endParaRPr lang="fr-FR" dirty="0"/>
          </a:p>
        </p:txBody>
      </p:sp>
      <p:sp>
        <p:nvSpPr>
          <p:cNvPr id="15" name="Titre 5"/>
          <p:cNvSpPr>
            <a:spLocks noGrp="1"/>
          </p:cNvSpPr>
          <p:nvPr>
            <p:ph type="title"/>
          </p:nvPr>
        </p:nvSpPr>
        <p:spPr>
          <a:xfrm>
            <a:off x="1482933" y="1487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V</a:t>
            </a:r>
            <a:r>
              <a:rPr lang="fr-FR" sz="2800" baseline="-25000" dirty="0" err="1" smtClean="0">
                <a:latin typeface="Tw Cen MT Condensed Extra Bold" panose="020B0803020202020204" pitchFamily="34" charset="0"/>
              </a:rPr>
              <a:t>ud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from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other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correlations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4094" y="1490164"/>
            <a:ext cx="10351026" cy="386638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The beta neutrino </a:t>
            </a:r>
            <a:r>
              <a:rPr lang="fr-FR" dirty="0" err="1" smtClean="0"/>
              <a:t>angular</a:t>
            </a:r>
            <a:r>
              <a:rPr lang="fr-FR" dirty="0" smtClean="0"/>
              <a:t> </a:t>
            </a:r>
            <a:r>
              <a:rPr lang="fr-FR" dirty="0" err="1" smtClean="0"/>
              <a:t>correlation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deduce</a:t>
            </a:r>
            <a:r>
              <a:rPr lang="fr-FR" dirty="0" smtClean="0"/>
              <a:t> from an </a:t>
            </a:r>
            <a:r>
              <a:rPr lang="fr-FR" dirty="0" err="1" smtClean="0"/>
              <a:t>assymetry</a:t>
            </a:r>
            <a:endParaRPr lang="fr-FR" dirty="0"/>
          </a:p>
          <a:p>
            <a:pPr lvl="1"/>
            <a:r>
              <a:rPr lang="fr-FR" dirty="0" err="1" smtClean="0"/>
              <a:t>Faint</a:t>
            </a:r>
            <a:r>
              <a:rPr lang="fr-FR" dirty="0" smtClean="0"/>
              <a:t> </a:t>
            </a:r>
            <a:r>
              <a:rPr lang="fr-FR" dirty="0" err="1" smtClean="0"/>
              <a:t>dependence</a:t>
            </a:r>
            <a:r>
              <a:rPr lang="fr-FR" dirty="0" smtClean="0"/>
              <a:t> on </a:t>
            </a:r>
            <a:r>
              <a:rPr lang="fr-FR" i="1" dirty="0" err="1" smtClean="0">
                <a:latin typeface="Symbol" panose="05050102010706020507" pitchFamily="18" charset="2"/>
              </a:rPr>
              <a:t>q</a:t>
            </a:r>
            <a:r>
              <a:rPr lang="fr-FR" i="1" baseline="-25000" dirty="0" err="1" smtClean="0"/>
              <a:t>er</a:t>
            </a:r>
            <a:r>
              <a:rPr lang="fr-FR" dirty="0" smtClean="0"/>
              <a:t>!</a:t>
            </a:r>
          </a:p>
          <a:p>
            <a:pPr lvl="1"/>
            <a:r>
              <a:rPr lang="fr-FR" dirty="0" err="1" smtClean="0"/>
              <a:t>Highest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via a </a:t>
            </a:r>
            <a:r>
              <a:rPr lang="fr-FR" dirty="0" err="1" smtClean="0"/>
              <a:t>recoil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(</a:t>
            </a:r>
            <a:r>
              <a:rPr lang="fr-FR" dirty="0" err="1" smtClean="0"/>
              <a:t>equally</a:t>
            </a:r>
            <a:r>
              <a:rPr lang="fr-FR" dirty="0" smtClean="0"/>
              <a:t> </a:t>
            </a:r>
            <a:r>
              <a:rPr lang="fr-FR" dirty="0" err="1" smtClean="0"/>
              <a:t>tof</a:t>
            </a:r>
            <a:r>
              <a:rPr lang="fr-FR" dirty="0" smtClean="0"/>
              <a:t>) </a:t>
            </a:r>
            <a:r>
              <a:rPr lang="fr-FR" dirty="0" err="1" smtClean="0"/>
              <a:t>spectrum</a:t>
            </a:r>
            <a:r>
              <a:rPr lang="fr-FR" b="1" i="1" dirty="0" smtClean="0"/>
              <a:t> </a:t>
            </a:r>
            <a:r>
              <a:rPr lang="fr-FR" b="1" i="1" dirty="0" err="1"/>
              <a:t>shape</a:t>
            </a:r>
            <a:r>
              <a:rPr lang="fr-FR" b="1" i="1" dirty="0"/>
              <a:t> </a:t>
            </a:r>
            <a:r>
              <a:rPr lang="fr-FR" dirty="0" err="1"/>
              <a:t>measurement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smtClean="0"/>
              <a:t>If cloud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polarized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mixed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so-called</a:t>
            </a:r>
            <a:r>
              <a:rPr lang="fr-FR" dirty="0" smtClean="0"/>
              <a:t> « c » </a:t>
            </a:r>
            <a:r>
              <a:rPr lang="fr-FR" dirty="0" err="1" smtClean="0"/>
              <a:t>term</a:t>
            </a:r>
            <a:endParaRPr lang="fr-FR" dirty="0" smtClean="0"/>
          </a:p>
          <a:p>
            <a:pPr lvl="2"/>
            <a:r>
              <a:rPr lang="fr-FR" dirty="0" err="1" smtClean="0"/>
              <a:t>Sensitivity</a:t>
            </a:r>
            <a:r>
              <a:rPr lang="fr-FR" dirty="0" smtClean="0"/>
              <a:t> to New Physics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spoiled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if the </a:t>
            </a:r>
            <a:r>
              <a:rPr lang="fr-FR" dirty="0" err="1" smtClean="0"/>
              <a:t>polarization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determined</a:t>
            </a:r>
            <a:endParaRPr lang="fr-FR" dirty="0" smtClean="0"/>
          </a:p>
          <a:p>
            <a:pPr lvl="2"/>
            <a:endParaRPr lang="fr-FR" dirty="0" smtClean="0"/>
          </a:p>
          <a:p>
            <a:r>
              <a:rPr lang="fr-FR" dirty="0" err="1" smtClean="0"/>
              <a:t>Sensitivity</a:t>
            </a:r>
            <a:r>
              <a:rPr lang="fr-FR" dirty="0" smtClean="0"/>
              <a:t> (</a:t>
            </a:r>
            <a:r>
              <a:rPr lang="fr-FR" dirty="0" err="1" smtClean="0"/>
              <a:t>statistical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~5∙10</a:t>
            </a:r>
            <a:r>
              <a:rPr lang="fr-FR" baseline="30000" dirty="0" smtClean="0"/>
              <a:t>6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for </a:t>
            </a:r>
            <a:r>
              <a:rPr lang="fr-FR" b="1" dirty="0" smtClean="0"/>
              <a:t>0.5%</a:t>
            </a:r>
            <a:r>
              <a:rPr lang="fr-FR" dirty="0" smtClean="0"/>
              <a:t> (</a:t>
            </a:r>
            <a:r>
              <a:rPr lang="fr-FR" dirty="0" err="1" smtClean="0"/>
              <a:t>LPCTrap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@ DESIR: </a:t>
            </a:r>
            <a:r>
              <a:rPr lang="fr-FR" b="1" dirty="0" smtClean="0"/>
              <a:t>~1 </a:t>
            </a:r>
            <a:r>
              <a:rPr lang="fr-FR" b="1" dirty="0" err="1" smtClean="0"/>
              <a:t>day</a:t>
            </a:r>
            <a:r>
              <a:rPr lang="fr-FR" b="1" dirty="0" smtClean="0"/>
              <a:t> of stat. </a:t>
            </a:r>
          </a:p>
          <a:p>
            <a:pPr lvl="2"/>
            <a:r>
              <a:rPr lang="fr-FR" dirty="0" err="1" smtClean="0"/>
              <a:t>Assuming</a:t>
            </a:r>
            <a:r>
              <a:rPr lang="fr-FR" dirty="0" smtClean="0"/>
              <a:t> 5∙10</a:t>
            </a:r>
            <a:r>
              <a:rPr lang="fr-FR" baseline="30000" dirty="0" smtClean="0"/>
              <a:t>6</a:t>
            </a:r>
            <a:r>
              <a:rPr lang="fr-FR" dirty="0" smtClean="0"/>
              <a:t> 23Mg ions </a:t>
            </a:r>
            <a:r>
              <a:rPr lang="fr-FR" dirty="0" err="1" smtClean="0"/>
              <a:t>trapped</a:t>
            </a:r>
            <a:r>
              <a:rPr lang="fr-FR" dirty="0" smtClean="0"/>
              <a:t> per cycle</a:t>
            </a:r>
          </a:p>
          <a:p>
            <a:pPr lvl="2"/>
            <a:r>
              <a:rPr lang="fr-FR" dirty="0" smtClean="0"/>
              <a:t>~3x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baseline="30000" dirty="0" smtClean="0"/>
              <a:t>39</a:t>
            </a:r>
            <a:r>
              <a:rPr lang="fr-FR" dirty="0" smtClean="0"/>
              <a:t>Ca for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ions (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 rate</a:t>
            </a:r>
            <a:r>
              <a:rPr lang="fr-FR" dirty="0" smtClean="0"/>
              <a:t>)</a:t>
            </a:r>
          </a:p>
          <a:p>
            <a:pPr lvl="2"/>
            <a:endParaRPr lang="fr-FR" dirty="0" smtClean="0"/>
          </a:p>
          <a:p>
            <a:r>
              <a:rPr lang="fr-FR" dirty="0" err="1" smtClean="0"/>
              <a:t>Systematics</a:t>
            </a:r>
            <a:r>
              <a:rPr lang="fr-FR" dirty="0" smtClean="0"/>
              <a:t>?</a:t>
            </a:r>
          </a:p>
          <a:p>
            <a:pPr lvl="1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re 5"/>
              <p:cNvSpPr>
                <a:spLocks noGrp="1"/>
              </p:cNvSpPr>
              <p:nvPr>
                <p:ph type="title"/>
              </p:nvPr>
            </p:nvSpPr>
            <p:spPr>
              <a:xfrm>
                <a:off x="4085456" y="16515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fr-FR" sz="2800" dirty="0" smtClean="0">
                    <a:latin typeface="Tw Cen MT Condensed Extra Bold" panose="020B0803020202020204" pitchFamily="34" charset="0"/>
                  </a:rPr>
                  <a:t>MORA: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acc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8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itr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85456" y="165150"/>
                <a:ext cx="8229600" cy="1143000"/>
              </a:xfrm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18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84094" y="1490164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The beta </a:t>
                </a:r>
                <a:r>
                  <a:rPr lang="fr-FR" dirty="0" err="1" smtClean="0"/>
                  <a:t>assymetry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determined</a:t>
                </a:r>
                <a:r>
                  <a:rPr lang="fr-FR" dirty="0"/>
                  <a:t> </a:t>
                </a:r>
                <a:r>
                  <a:rPr lang="fr-FR" dirty="0" smtClean="0"/>
                  <a:t>from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fr-FR" dirty="0"/>
              </a:p>
              <a:p>
                <a:pPr lvl="1"/>
                <a:r>
                  <a:rPr lang="fr-FR" i="1" dirty="0" smtClean="0"/>
                  <a:t>P</a:t>
                </a:r>
                <a:r>
                  <a:rPr lang="fr-FR" dirty="0" smtClean="0"/>
                  <a:t> must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determined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independently</a:t>
                </a:r>
                <a:r>
                  <a:rPr lang="fr-FR" dirty="0" smtClean="0"/>
                  <a:t> </a:t>
                </a:r>
              </a:p>
              <a:p>
                <a:pPr lvl="2"/>
                <a:r>
                  <a:rPr lang="fr-FR" dirty="0" err="1" smtClean="0"/>
                  <a:t>optical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method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investigated</a:t>
                </a:r>
                <a:r>
                  <a:rPr lang="fr-FR" dirty="0" smtClean="0"/>
                  <a:t> </a:t>
                </a:r>
              </a:p>
              <a:p>
                <a:pPr marL="914400" lvl="2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094" y="1490164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re 5"/>
              <p:cNvSpPr>
                <a:spLocks noGrp="1"/>
              </p:cNvSpPr>
              <p:nvPr>
                <p:ph type="title"/>
              </p:nvPr>
            </p:nvSpPr>
            <p:spPr>
              <a:xfrm>
                <a:off x="4085456" y="16515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fr-FR" sz="2800" dirty="0">
                    <a:latin typeface="Tw Cen MT Condensed Extra Bold" panose="020B0803020202020204" pitchFamily="34" charset="0"/>
                  </a:rPr>
                  <a:t>MORA: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fr-FR" sz="28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itr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85456" y="165150"/>
                <a:ext cx="8229600" cy="1143000"/>
              </a:xfrm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setups winningmotio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00766" y="82600"/>
            <a:ext cx="1597856" cy="32955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48522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84094" y="1490164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The beta </a:t>
                </a:r>
                <a:r>
                  <a:rPr lang="fr-FR" sz="2400" dirty="0" err="1" smtClean="0"/>
                  <a:t>assymetry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determined</a:t>
                </a:r>
                <a:r>
                  <a:rPr lang="fr-FR" sz="2400" dirty="0"/>
                  <a:t> </a:t>
                </a:r>
                <a:r>
                  <a:rPr lang="fr-FR" sz="2400" dirty="0" smtClean="0"/>
                  <a:t>from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fr-FR" sz="2400" dirty="0" smtClean="0"/>
              </a:p>
              <a:p>
                <a:r>
                  <a:rPr lang="fr-FR" sz="2400" dirty="0" err="1" smtClean="0"/>
                  <a:t>When</a:t>
                </a:r>
                <a:r>
                  <a:rPr lang="fr-FR" sz="2400" dirty="0" smtClean="0"/>
                  <a:t> </a:t>
                </a:r>
                <a:r>
                  <a:rPr lang="fr-FR" sz="2400" b="1" dirty="0" err="1" smtClean="0"/>
                  <a:t>detection</a:t>
                </a:r>
                <a:r>
                  <a:rPr lang="fr-FR" sz="2400" b="1" dirty="0" smtClean="0"/>
                  <a:t> of </a:t>
                </a:r>
                <a:r>
                  <a:rPr lang="fr-FR" sz="2400" b="1" dirty="0" err="1" smtClean="0"/>
                  <a:t>coincidences</a:t>
                </a:r>
                <a:r>
                  <a:rPr lang="fr-FR" sz="24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fr-FR" sz="240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fr-FR" sz="2400" dirty="0"/>
              </a:p>
              <a:p>
                <a:pPr lvl="1"/>
                <a:endParaRPr lang="fr-FR" sz="2000" dirty="0" smtClean="0"/>
              </a:p>
              <a:p>
                <a:pPr lvl="2"/>
                <a:endParaRPr lang="fr-FR" sz="1800" dirty="0" smtClean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/>
              </a:p>
              <a:p>
                <a:pPr marL="914400" lvl="2" indent="0">
                  <a:buNone/>
                </a:pPr>
                <a:endParaRPr lang="fr-FR" sz="1800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094" y="1490164"/>
                <a:ext cx="10515600" cy="4351338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re 5"/>
              <p:cNvSpPr>
                <a:spLocks noGrp="1"/>
              </p:cNvSpPr>
              <p:nvPr>
                <p:ph type="title"/>
              </p:nvPr>
            </p:nvSpPr>
            <p:spPr>
              <a:xfrm>
                <a:off x="4085456" y="16515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fr-FR" sz="2800" dirty="0">
                    <a:latin typeface="Tw Cen MT Condensed Extra Bold" panose="020B0803020202020204" pitchFamily="34" charset="0"/>
                  </a:rPr>
                  <a:t>MORA: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800" dirty="0" smtClean="0">
                    <a:latin typeface="Symbol" panose="05050102010706020507" pitchFamily="18" charset="2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800" dirty="0" smtClean="0">
                    <a:latin typeface="Symbol" panose="05050102010706020507" pitchFamily="18" charset="2"/>
                  </a:rPr>
                  <a:t> </a:t>
                </a:r>
                <a:endParaRPr lang="fr-FR" sz="28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itr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85456" y="165150"/>
                <a:ext cx="8229600" cy="1143000"/>
              </a:xfrm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setups winningmotio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00766" y="82600"/>
            <a:ext cx="1597856" cy="329557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Connecteur droit avec flèche 5"/>
          <p:cNvCxnSpPr/>
          <p:nvPr/>
        </p:nvCxnSpPr>
        <p:spPr>
          <a:xfrm flipH="1">
            <a:off x="10415503" y="1308150"/>
            <a:ext cx="708795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9757429" y="1120831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recoil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89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84094" y="1490164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The beta </a:t>
                </a:r>
                <a:r>
                  <a:rPr lang="fr-FR" sz="2400" dirty="0" err="1" smtClean="0"/>
                  <a:t>assymetry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determined</a:t>
                </a:r>
                <a:r>
                  <a:rPr lang="fr-FR" sz="2400" dirty="0"/>
                  <a:t> </a:t>
                </a:r>
                <a:r>
                  <a:rPr lang="fr-FR" sz="2400" dirty="0" smtClean="0"/>
                  <a:t>from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fr-FR" sz="2400" dirty="0" smtClean="0"/>
              </a:p>
              <a:p>
                <a:r>
                  <a:rPr lang="fr-FR" sz="2400" dirty="0" err="1" smtClean="0"/>
                  <a:t>When</a:t>
                </a:r>
                <a:r>
                  <a:rPr lang="fr-FR" sz="2400" dirty="0" smtClean="0"/>
                  <a:t> </a:t>
                </a:r>
                <a:r>
                  <a:rPr lang="fr-FR" sz="2400" b="1" dirty="0" err="1" smtClean="0"/>
                  <a:t>detection</a:t>
                </a:r>
                <a:r>
                  <a:rPr lang="fr-FR" sz="2400" b="1" dirty="0" smtClean="0"/>
                  <a:t> of </a:t>
                </a:r>
                <a:r>
                  <a:rPr lang="fr-FR" sz="2400" b="1" dirty="0" err="1" smtClean="0"/>
                  <a:t>coincidences</a:t>
                </a:r>
                <a:r>
                  <a:rPr lang="fr-FR" sz="24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fr-FR" sz="240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fr-FR" sz="2400" dirty="0"/>
              </a:p>
              <a:p>
                <a:pPr lvl="1"/>
                <a:r>
                  <a:rPr lang="fr-FR" sz="2000" dirty="0" smtClean="0"/>
                  <a:t>Say A1=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sz="2000" dirty="0" smtClean="0"/>
                  <a:t>, A2=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FR" sz="2000" dirty="0" smtClean="0"/>
                  <a:t>, </a:t>
                </a:r>
                <a:r>
                  <a:rPr lang="fr-FR" sz="2000" dirty="0" err="1" smtClean="0"/>
                  <a:t>then</a:t>
                </a:r>
                <a:r>
                  <a:rPr lang="fr-FR" sz="2000" dirty="0" smtClean="0"/>
                  <a:t>: A2/A1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2000" dirty="0" smtClean="0"/>
                  <a:t> &amp;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 err="1" smtClean="0"/>
                  <a:t>can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be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determined</a:t>
                </a:r>
                <a:r>
                  <a:rPr lang="fr-FR" sz="2000" dirty="0" smtClean="0"/>
                  <a:t> from Monte Carlo simulations </a:t>
                </a:r>
                <a:r>
                  <a:rPr lang="fr-FR" sz="2000" dirty="0" err="1" smtClean="0"/>
                  <a:t>quite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precisely</a:t>
                </a:r>
                <a:r>
                  <a:rPr lang="fr-FR" sz="2000" dirty="0" smtClean="0"/>
                  <a:t>, close to 1</a:t>
                </a:r>
              </a:p>
              <a:p>
                <a:pPr lvl="2"/>
                <a:r>
                  <a:rPr lang="fr-FR" sz="1800" baseline="30000" dirty="0" smtClean="0"/>
                  <a:t>23</a:t>
                </a:r>
                <a:r>
                  <a:rPr lang="fr-FR" sz="1800" dirty="0" smtClean="0"/>
                  <a:t>Mg: A2/A1~-1.6+0.85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den>
                    </m:f>
                  </m:oMath>
                </a14:m>
                <a:endParaRPr lang="fr-FR" sz="1800" dirty="0" smtClean="0"/>
              </a:p>
              <a:p>
                <a:pPr marL="457200" lvl="1" indent="0">
                  <a:buNone/>
                </a:pPr>
                <a:endParaRPr lang="fr-FR" sz="2000" dirty="0"/>
              </a:p>
              <a:p>
                <a:pPr marL="914400" lvl="2" indent="0">
                  <a:buNone/>
                </a:pPr>
                <a:endParaRPr lang="fr-FR" sz="1800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094" y="1490164"/>
                <a:ext cx="10515600" cy="4351338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re 5"/>
              <p:cNvSpPr>
                <a:spLocks noGrp="1"/>
              </p:cNvSpPr>
              <p:nvPr>
                <p:ph type="title"/>
              </p:nvPr>
            </p:nvSpPr>
            <p:spPr>
              <a:xfrm>
                <a:off x="4085456" y="16515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fr-FR" sz="2800" dirty="0">
                    <a:latin typeface="Tw Cen MT Condensed Extra Bold" panose="020B0803020202020204" pitchFamily="34" charset="0"/>
                  </a:rPr>
                  <a:t>MORA: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800" dirty="0" smtClean="0">
                    <a:latin typeface="Symbol" panose="05050102010706020507" pitchFamily="18" charset="2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800" dirty="0" smtClean="0">
                    <a:latin typeface="Symbol" panose="05050102010706020507" pitchFamily="18" charset="2"/>
                  </a:rPr>
                  <a:t> </a:t>
                </a:r>
                <a:endParaRPr lang="fr-FR" sz="28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itr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85456" y="165150"/>
                <a:ext cx="8229600" cy="1143000"/>
              </a:xfrm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setups winningmotio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00766" y="82600"/>
            <a:ext cx="1597856" cy="329557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Connecteur droit avec flèche 5"/>
          <p:cNvCxnSpPr/>
          <p:nvPr/>
        </p:nvCxnSpPr>
        <p:spPr>
          <a:xfrm flipH="1">
            <a:off x="10415503" y="1308150"/>
            <a:ext cx="708795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9757429" y="1120831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recoil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00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84094" y="1490164"/>
                <a:ext cx="10515600" cy="4688799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The beta </a:t>
                </a:r>
                <a:r>
                  <a:rPr lang="fr-FR" sz="2400" dirty="0" err="1" smtClean="0"/>
                  <a:t>assymetry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determined</a:t>
                </a:r>
                <a:r>
                  <a:rPr lang="fr-FR" sz="2400" dirty="0"/>
                  <a:t> </a:t>
                </a:r>
                <a:r>
                  <a:rPr lang="fr-FR" sz="2400" dirty="0" smtClean="0"/>
                  <a:t>from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fr-FR" sz="2400" dirty="0" smtClean="0"/>
              </a:p>
              <a:p>
                <a:r>
                  <a:rPr lang="fr-FR" sz="2400" dirty="0" err="1" smtClean="0"/>
                  <a:t>When</a:t>
                </a:r>
                <a:r>
                  <a:rPr lang="fr-FR" sz="2400" dirty="0" smtClean="0"/>
                  <a:t> </a:t>
                </a:r>
                <a:r>
                  <a:rPr lang="fr-FR" sz="2400" b="1" dirty="0" err="1" smtClean="0"/>
                  <a:t>detection</a:t>
                </a:r>
                <a:r>
                  <a:rPr lang="fr-FR" sz="2400" b="1" dirty="0" smtClean="0"/>
                  <a:t> of </a:t>
                </a:r>
                <a:r>
                  <a:rPr lang="fr-FR" sz="2400" b="1" dirty="0" err="1" smtClean="0"/>
                  <a:t>coincidences</a:t>
                </a:r>
                <a:r>
                  <a:rPr lang="fr-FR" sz="24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fr-FR" sz="240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fr-FR" sz="2400" dirty="0"/>
              </a:p>
              <a:p>
                <a:pPr lvl="1"/>
                <a:r>
                  <a:rPr lang="fr-FR" sz="2000" dirty="0" smtClean="0"/>
                  <a:t>Say A1=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sz="2000" dirty="0" smtClean="0"/>
                  <a:t>, A2=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FR" sz="2000" dirty="0" smtClean="0"/>
                  <a:t>, </a:t>
                </a:r>
                <a:r>
                  <a:rPr lang="fr-FR" sz="2000" dirty="0" err="1" smtClean="0"/>
                  <a:t>then</a:t>
                </a:r>
                <a:r>
                  <a:rPr lang="fr-FR" sz="2000" dirty="0" smtClean="0"/>
                  <a:t>: A2/A1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2000" dirty="0" smtClean="0"/>
                  <a:t> &amp;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 err="1" smtClean="0"/>
                  <a:t>can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be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determined</a:t>
                </a:r>
                <a:r>
                  <a:rPr lang="fr-FR" sz="2000" dirty="0" smtClean="0"/>
                  <a:t> from Monte Carlo simulations </a:t>
                </a:r>
                <a:r>
                  <a:rPr lang="fr-FR" sz="2000" dirty="0" err="1" smtClean="0"/>
                  <a:t>quite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precisely</a:t>
                </a:r>
                <a:r>
                  <a:rPr lang="fr-FR" sz="2000" dirty="0" smtClean="0"/>
                  <a:t>, close to 1</a:t>
                </a:r>
              </a:p>
              <a:p>
                <a:pPr lvl="2"/>
                <a:r>
                  <a:rPr lang="fr-FR" sz="1800" baseline="30000" dirty="0" smtClean="0"/>
                  <a:t>23</a:t>
                </a:r>
                <a:r>
                  <a:rPr lang="fr-FR" sz="1800" dirty="0" smtClean="0"/>
                  <a:t>Mg: A2/A1~-1.6+0.85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den>
                    </m:f>
                  </m:oMath>
                </a14:m>
                <a:endParaRPr lang="fr-FR" sz="1800" dirty="0" smtClean="0"/>
              </a:p>
              <a:p>
                <a:pPr lvl="1"/>
                <a:r>
                  <a:rPr lang="fr-FR" sz="2000" dirty="0" err="1" smtClean="0"/>
                  <a:t>Statistical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considerations</a:t>
                </a:r>
                <a:r>
                  <a:rPr lang="fr-FR" sz="2000" dirty="0"/>
                  <a:t> </a:t>
                </a:r>
                <a:r>
                  <a:rPr lang="fr-FR" sz="2000" dirty="0" smtClean="0"/>
                  <a:t>@ DESIR </a:t>
                </a:r>
                <a:r>
                  <a:rPr lang="fr-FR" sz="2000" dirty="0" err="1" smtClean="0"/>
                  <a:t>with</a:t>
                </a:r>
                <a:r>
                  <a:rPr lang="fr-FR" sz="2000" dirty="0" smtClean="0"/>
                  <a:t> </a:t>
                </a:r>
                <a:r>
                  <a:rPr lang="fr-FR" sz="2000" baseline="30000" dirty="0" smtClean="0"/>
                  <a:t>23</a:t>
                </a:r>
                <a:r>
                  <a:rPr lang="fr-FR" sz="2000" dirty="0" smtClean="0"/>
                  <a:t>Mg: </a:t>
                </a:r>
                <a:r>
                  <a:rPr lang="fr-FR" sz="2000" b="1" dirty="0" smtClean="0"/>
                  <a:t>0.3% in one </a:t>
                </a:r>
                <a:r>
                  <a:rPr lang="fr-FR" sz="2000" b="1" dirty="0" err="1" smtClean="0"/>
                  <a:t>day</a:t>
                </a:r>
                <a:r>
                  <a:rPr lang="fr-FR" sz="2000" b="1" dirty="0" smtClean="0"/>
                  <a:t> (~5</a:t>
                </a:r>
                <a:r>
                  <a:rPr lang="fr-FR" sz="2000" b="1" dirty="0"/>
                  <a:t>∙10</a:t>
                </a:r>
                <a:r>
                  <a:rPr lang="fr-FR" sz="2000" b="1" baseline="30000" dirty="0"/>
                  <a:t>6</a:t>
                </a:r>
                <a:r>
                  <a:rPr lang="fr-FR" sz="2000" b="1" dirty="0"/>
                  <a:t> </a:t>
                </a:r>
                <a:r>
                  <a:rPr lang="fr-FR" sz="2000" b="1" dirty="0" err="1" smtClean="0"/>
                  <a:t>events</a:t>
                </a:r>
                <a:r>
                  <a:rPr lang="fr-FR" sz="2000" b="1" dirty="0" smtClean="0"/>
                  <a:t>)</a:t>
                </a:r>
              </a:p>
              <a:p>
                <a:pPr lvl="1"/>
                <a:r>
                  <a:rPr lang="fr-FR" sz="2000" dirty="0" err="1" smtClean="0"/>
                  <a:t>Systematics</a:t>
                </a:r>
                <a:r>
                  <a:rPr lang="fr-FR" sz="2000" dirty="0" smtClean="0"/>
                  <a:t>?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2000" dirty="0"/>
                  <a:t> &amp;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smtClean="0"/>
                  <a:t>?</a:t>
                </a:r>
              </a:p>
              <a:p>
                <a:pPr lvl="2"/>
                <a:endParaRPr lang="fr-FR" sz="1800" dirty="0" smtClean="0"/>
              </a:p>
              <a:p>
                <a:pPr marL="914400" lvl="2" indent="0">
                  <a:buNone/>
                </a:pPr>
                <a:endParaRPr lang="fr-FR" sz="1800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094" y="1490164"/>
                <a:ext cx="10515600" cy="4688799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re 5"/>
              <p:cNvSpPr>
                <a:spLocks noGrp="1"/>
              </p:cNvSpPr>
              <p:nvPr>
                <p:ph type="title"/>
              </p:nvPr>
            </p:nvSpPr>
            <p:spPr>
              <a:xfrm>
                <a:off x="4085456" y="16515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fr-FR" sz="2800" dirty="0">
                    <a:latin typeface="Tw Cen MT Condensed Extra Bold" panose="020B0803020202020204" pitchFamily="34" charset="0"/>
                  </a:rPr>
                  <a:t>MORA: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800" dirty="0" smtClean="0">
                    <a:latin typeface="Symbol" panose="05050102010706020507" pitchFamily="18" charset="2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fr-FR" sz="28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800" dirty="0" smtClean="0">
                    <a:latin typeface="Symbol" panose="05050102010706020507" pitchFamily="18" charset="2"/>
                  </a:rPr>
                  <a:t> </a:t>
                </a:r>
                <a:endParaRPr lang="fr-FR" sz="28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itr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85456" y="165150"/>
                <a:ext cx="8229600" cy="1143000"/>
              </a:xfrm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setups winningmotio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00766" y="82600"/>
            <a:ext cx="1597856" cy="329557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Connecteur droit avec flèche 5"/>
          <p:cNvCxnSpPr/>
          <p:nvPr/>
        </p:nvCxnSpPr>
        <p:spPr>
          <a:xfrm flipH="1">
            <a:off x="10415503" y="1308150"/>
            <a:ext cx="708795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9757429" y="1120831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recoil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90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At first </a:t>
                </a:r>
                <a:r>
                  <a:rPr lang="fr-FR" dirty="0" err="1" smtClean="0"/>
                  <a:t>sight</a:t>
                </a:r>
                <a:r>
                  <a:rPr lang="fr-FR" dirty="0"/>
                  <a:t> </a:t>
                </a:r>
                <a:r>
                  <a:rPr lang="fr-FR" b="1" dirty="0" smtClean="0"/>
                  <a:t>~0.1% (stat)</a:t>
                </a:r>
                <a:r>
                  <a:rPr lang="fr-FR" dirty="0" smtClean="0"/>
                  <a:t> on </a:t>
                </a:r>
                <a:r>
                  <a:rPr lang="fr-FR" i="1" dirty="0" smtClean="0"/>
                  <a:t>a</a:t>
                </a:r>
                <a:r>
                  <a:rPr lang="fr-FR" dirty="0" smtClean="0"/>
                  <a:t>, </a:t>
                </a:r>
                <a:r>
                  <a:rPr lang="fr-FR" i="1" dirty="0" smtClean="0"/>
                  <a:t>A</a:t>
                </a:r>
                <a:r>
                  <a:rPr lang="fr-FR" baseline="-25000" dirty="0" smtClean="0">
                    <a:latin typeface="Symbol" panose="05050102010706020507" pitchFamily="18" charset="2"/>
                  </a:rPr>
                  <a:t>b</a:t>
                </a:r>
                <a:r>
                  <a:rPr lang="fr-FR" dirty="0" smtClean="0"/>
                  <a:t>(+</a:t>
                </a:r>
                <a:r>
                  <a:rPr lang="fr-FR" i="1" dirty="0" err="1" smtClean="0"/>
                  <a:t>B</a:t>
                </a:r>
                <a:r>
                  <a:rPr lang="fr-FR" baseline="-25000" dirty="0" err="1" smtClean="0">
                    <a:latin typeface="Symbol" panose="05050102010706020507" pitchFamily="18" charset="2"/>
                  </a:rPr>
                  <a:t>n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correlations</a:t>
                </a:r>
                <a:r>
                  <a:rPr lang="fr-FR" dirty="0" smtClean="0"/>
                  <a:t> for </a:t>
                </a:r>
                <a:r>
                  <a:rPr lang="fr-FR" dirty="0" err="1" smtClean="0"/>
                  <a:t>mirror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nuclei</a:t>
                </a:r>
                <a:endParaRPr lang="fr-FR" dirty="0" smtClean="0"/>
              </a:p>
              <a:p>
                <a:pPr lvl="1"/>
                <a:r>
                  <a:rPr lang="fr-FR" dirty="0" smtClean="0"/>
                  <a:t>1 to 2 </a:t>
                </a:r>
                <a:r>
                  <a:rPr lang="fr-FR" dirty="0" err="1" smtClean="0"/>
                  <a:t>weeks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dedicated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measurements</a:t>
                </a:r>
                <a:endParaRPr lang="fr-FR" dirty="0" smtClean="0"/>
              </a:p>
              <a:p>
                <a:pPr lvl="1"/>
                <a:r>
                  <a:rPr lang="fr-FR" dirty="0" smtClean="0"/>
                  <a:t>This </a:t>
                </a:r>
                <a:r>
                  <a:rPr lang="fr-FR" dirty="0" err="1" smtClean="0"/>
                  <a:t>would</a:t>
                </a:r>
                <a:r>
                  <a:rPr lang="fr-FR" dirty="0" smtClean="0"/>
                  <a:t> </a:t>
                </a:r>
                <a:r>
                  <a:rPr lang="fr-FR" b="1" dirty="0" err="1" smtClean="0"/>
                  <a:t>be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enough</a:t>
                </a:r>
                <a:r>
                  <a:rPr lang="fr-FR" b="1" dirty="0" smtClean="0"/>
                  <a:t> to </a:t>
                </a:r>
                <a:r>
                  <a:rPr lang="fr-FR" b="1" dirty="0" err="1" smtClean="0"/>
                  <a:t>compete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with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other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measurements</a:t>
                </a:r>
                <a:endParaRPr lang="fr-FR" b="1" dirty="0" smtClean="0"/>
              </a:p>
              <a:p>
                <a:pPr lvl="1"/>
                <a:r>
                  <a:rPr lang="fr-FR" i="1" dirty="0"/>
                  <a:t>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requires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recoil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spectrum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shape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measurement</a:t>
                </a:r>
                <a:r>
                  <a:rPr lang="fr-FR" dirty="0" smtClean="0"/>
                  <a:t> –not trivial</a:t>
                </a:r>
              </a:p>
              <a:p>
                <a:pPr lvl="1"/>
                <a:r>
                  <a:rPr lang="fr-FR" i="1" dirty="0"/>
                  <a:t>A</a:t>
                </a:r>
                <a:r>
                  <a:rPr lang="fr-FR" baseline="-25000" dirty="0">
                    <a:latin typeface="Symbol" panose="05050102010706020507" pitchFamily="18" charset="2"/>
                  </a:rPr>
                  <a:t>b</a:t>
                </a:r>
                <a:r>
                  <a:rPr lang="fr-FR" dirty="0"/>
                  <a:t>(+</a:t>
                </a:r>
                <a:r>
                  <a:rPr lang="fr-FR" i="1" dirty="0" err="1"/>
                  <a:t>B</a:t>
                </a:r>
                <a:r>
                  <a:rPr lang="fr-FR" baseline="-25000" dirty="0" err="1">
                    <a:latin typeface="Symbol" panose="05050102010706020507" pitchFamily="18" charset="2"/>
                  </a:rPr>
                  <a:t>n</a:t>
                </a:r>
                <a:r>
                  <a:rPr lang="fr-FR" dirty="0" smtClean="0"/>
                  <a:t>) in the absence of a </a:t>
                </a:r>
                <a:r>
                  <a:rPr lang="fr-FR" dirty="0" err="1" smtClean="0"/>
                  <a:t>precise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determination</a:t>
                </a:r>
                <a:r>
                  <a:rPr lang="fr-FR" dirty="0" smtClean="0"/>
                  <a:t> of the polarisation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a priori possible, but </a:t>
                </a:r>
                <a:r>
                  <a:rPr lang="fr-FR" dirty="0" err="1" smtClean="0"/>
                  <a:t>requires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careful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determination</a:t>
                </a:r>
                <a:r>
                  <a:rPr lang="fr-FR" dirty="0" smtClean="0"/>
                  <a:t> of « </a:t>
                </a:r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dirty="0"/>
                  <a:t> &amp;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»</a:t>
                </a:r>
              </a:p>
              <a:p>
                <a:pPr lvl="2"/>
                <a:r>
                  <a:rPr lang="fr-FR" dirty="0" err="1" smtClean="0"/>
                  <a:t>Already</a:t>
                </a:r>
                <a:r>
                  <a:rPr lang="fr-FR" dirty="0" smtClean="0"/>
                  <a:t> possible in the </a:t>
                </a:r>
                <a:r>
                  <a:rPr lang="fr-FR" dirty="0" err="1" smtClean="0"/>
                  <a:t>present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measurement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campaign</a:t>
                </a:r>
                <a:endParaRPr lang="fr-FR" dirty="0" smtClean="0"/>
              </a:p>
              <a:p>
                <a:r>
                  <a:rPr lang="fr-FR" b="1" dirty="0" smtClean="0"/>
                  <a:t>Optical </a:t>
                </a:r>
                <a:r>
                  <a:rPr lang="fr-FR" b="1" dirty="0" err="1" smtClean="0"/>
                  <a:t>methods</a:t>
                </a:r>
                <a:r>
                  <a:rPr lang="fr-FR" b="1" dirty="0" smtClean="0"/>
                  <a:t> </a:t>
                </a:r>
                <a:r>
                  <a:rPr lang="fr-FR" dirty="0" smtClean="0"/>
                  <a:t>or </a:t>
                </a:r>
                <a:r>
                  <a:rPr lang="fr-FR" dirty="0" err="1" smtClean="0"/>
                  <a:t>other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independent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measurement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determine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precisely</a:t>
                </a:r>
                <a:r>
                  <a:rPr lang="fr-FR" dirty="0" smtClean="0"/>
                  <a:t> </a:t>
                </a:r>
                <a:r>
                  <a:rPr lang="fr-FR" i="1" dirty="0" smtClean="0"/>
                  <a:t>P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would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useful</a:t>
                </a:r>
                <a:r>
                  <a:rPr lang="fr-FR" dirty="0" smtClean="0"/>
                  <a:t> </a:t>
                </a:r>
              </a:p>
              <a:p>
                <a:r>
                  <a:rPr lang="fr-FR" dirty="0" err="1" smtClean="0"/>
                  <a:t>Work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pursued</a:t>
                </a:r>
                <a:r>
                  <a:rPr lang="fr-FR" dirty="0" smtClean="0"/>
                  <a:t>!</a:t>
                </a:r>
              </a:p>
              <a:p>
                <a:pPr lvl="1"/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5"/>
          <p:cNvSpPr>
            <a:spLocks noGrp="1"/>
          </p:cNvSpPr>
          <p:nvPr>
            <p:ph type="title"/>
          </p:nvPr>
        </p:nvSpPr>
        <p:spPr>
          <a:xfrm>
            <a:off x="1482933" y="1487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Tw Cen MT Condensed Extra Bold" panose="020B0803020202020204" pitchFamily="34" charset="0"/>
              </a:rPr>
              <a:t>MORA: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V</a:t>
            </a:r>
            <a:r>
              <a:rPr lang="fr-FR" sz="2800" baseline="-25000" dirty="0" err="1" smtClean="0">
                <a:latin typeface="Tw Cen MT Condensed Extra Bold" panose="020B0803020202020204" pitchFamily="34" charset="0"/>
              </a:rPr>
              <a:t>ud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from 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correlations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20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933206" y="55361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Tw Cen MT Condensed Extra Bold" panose="020B0803020202020204" pitchFamily="34" charset="0"/>
              </a:rPr>
              <a:t>MORA collaboration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279" y="1997166"/>
            <a:ext cx="2955571" cy="394486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770805" y="2103370"/>
            <a:ext cx="1632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E. </a:t>
            </a:r>
            <a:r>
              <a:rPr lang="fr-FR" sz="1400" dirty="0" smtClean="0"/>
              <a:t>Liénard</a:t>
            </a:r>
          </a:p>
          <a:p>
            <a:r>
              <a:rPr lang="fr-FR" sz="1400" dirty="0" smtClean="0">
                <a:solidFill>
                  <a:srgbClr val="0000FF"/>
                </a:solidFill>
              </a:rPr>
              <a:t>V. Bosquet</a:t>
            </a:r>
            <a:endParaRPr lang="fr-FR" sz="1400" dirty="0">
              <a:solidFill>
                <a:srgbClr val="0000FF"/>
              </a:solidFill>
            </a:endParaRPr>
          </a:p>
          <a:p>
            <a:r>
              <a:rPr lang="fr-FR" sz="1400" dirty="0">
                <a:solidFill>
                  <a:srgbClr val="00B050"/>
                </a:solidFill>
              </a:rPr>
              <a:t>M. Benali</a:t>
            </a:r>
          </a:p>
          <a:p>
            <a:r>
              <a:rPr lang="fr-FR" sz="1400" dirty="0">
                <a:solidFill>
                  <a:srgbClr val="00B050"/>
                </a:solidFill>
              </a:rPr>
              <a:t>S. </a:t>
            </a:r>
            <a:r>
              <a:rPr lang="fr-FR" sz="1400" dirty="0" err="1">
                <a:solidFill>
                  <a:srgbClr val="00B050"/>
                </a:solidFill>
              </a:rPr>
              <a:t>Daumas-Tschopp</a:t>
            </a:r>
            <a:endParaRPr lang="fr-FR" sz="1400" dirty="0">
              <a:solidFill>
                <a:srgbClr val="00B050"/>
              </a:solidFill>
            </a:endParaRPr>
          </a:p>
          <a:p>
            <a:r>
              <a:rPr lang="fr-FR" sz="1400" dirty="0" smtClean="0"/>
              <a:t>L. Hayen</a:t>
            </a:r>
          </a:p>
          <a:p>
            <a:r>
              <a:rPr lang="fr-FR" sz="1400" dirty="0" smtClean="0"/>
              <a:t>Y</a:t>
            </a:r>
            <a:r>
              <a:rPr lang="fr-FR" sz="1400" dirty="0"/>
              <a:t>. </a:t>
            </a:r>
            <a:r>
              <a:rPr lang="fr-FR" sz="1400" dirty="0" err="1"/>
              <a:t>Merrer</a:t>
            </a:r>
            <a:endParaRPr lang="fr-FR" sz="1400" dirty="0"/>
          </a:p>
          <a:p>
            <a:r>
              <a:rPr lang="fr-FR" sz="1400" dirty="0"/>
              <a:t>X. Fléchard</a:t>
            </a:r>
          </a:p>
          <a:p>
            <a:r>
              <a:rPr lang="fr-FR" sz="1400" dirty="0"/>
              <a:t>G. </a:t>
            </a:r>
            <a:r>
              <a:rPr lang="fr-FR" sz="1400" dirty="0" err="1" smtClean="0"/>
              <a:t>Quéméner</a:t>
            </a:r>
            <a:endParaRPr lang="fr-FR" sz="1400" dirty="0" smtClean="0"/>
          </a:p>
          <a:p>
            <a:r>
              <a:rPr lang="fr-FR" sz="1400" dirty="0" smtClean="0"/>
              <a:t>A. De Roubin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642035" y="1662470"/>
            <a:ext cx="1326004" cy="2793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P. </a:t>
            </a:r>
            <a:r>
              <a:rPr lang="fr-FR" sz="1350" dirty="0" smtClean="0"/>
              <a:t>Delahaye </a:t>
            </a:r>
            <a:r>
              <a:rPr lang="fr-FR" sz="1350" b="1" dirty="0" smtClean="0">
                <a:solidFill>
                  <a:srgbClr val="FF00FF"/>
                </a:solidFill>
              </a:rPr>
              <a:t>- P.I.</a:t>
            </a:r>
          </a:p>
          <a:p>
            <a:r>
              <a:rPr lang="fr-FR" sz="1350" dirty="0" smtClean="0"/>
              <a:t>F. De Oliveira</a:t>
            </a:r>
          </a:p>
          <a:p>
            <a:r>
              <a:rPr lang="fr-FR" sz="1350" dirty="0" smtClean="0"/>
              <a:t>C. Fougères</a:t>
            </a:r>
          </a:p>
          <a:p>
            <a:r>
              <a:rPr lang="fr-FR" sz="1350" dirty="0" smtClean="0"/>
              <a:t>G. Frémont</a:t>
            </a:r>
          </a:p>
          <a:p>
            <a:r>
              <a:rPr lang="fr-FR" sz="1350" dirty="0" smtClean="0">
                <a:solidFill>
                  <a:srgbClr val="00B050"/>
                </a:solidFill>
              </a:rPr>
              <a:t>N</a:t>
            </a:r>
            <a:r>
              <a:rPr lang="fr-FR" sz="1350" dirty="0">
                <a:solidFill>
                  <a:srgbClr val="00B050"/>
                </a:solidFill>
              </a:rPr>
              <a:t>. </a:t>
            </a:r>
            <a:r>
              <a:rPr lang="fr-FR" sz="1350" dirty="0" smtClean="0">
                <a:solidFill>
                  <a:srgbClr val="00B050"/>
                </a:solidFill>
              </a:rPr>
              <a:t>Goyal</a:t>
            </a:r>
          </a:p>
          <a:p>
            <a:r>
              <a:rPr lang="fr-FR" sz="1350" dirty="0" smtClean="0"/>
              <a:t>H. Guérin</a:t>
            </a:r>
            <a:endParaRPr lang="fr-FR" sz="1350" dirty="0"/>
          </a:p>
          <a:p>
            <a:r>
              <a:rPr lang="fr-FR" sz="1350" dirty="0"/>
              <a:t>N. Lecesne</a:t>
            </a:r>
          </a:p>
          <a:p>
            <a:r>
              <a:rPr lang="fr-FR" sz="1350" dirty="0"/>
              <a:t>R. </a:t>
            </a:r>
            <a:r>
              <a:rPr lang="fr-FR" sz="1350" dirty="0" smtClean="0"/>
              <a:t>Leroy</a:t>
            </a:r>
          </a:p>
          <a:p>
            <a:r>
              <a:rPr lang="fr-FR" sz="1350" dirty="0" smtClean="0">
                <a:solidFill>
                  <a:srgbClr val="0000FF"/>
                </a:solidFill>
              </a:rPr>
              <a:t>L. M. Motilla</a:t>
            </a:r>
            <a:endParaRPr lang="fr-FR" sz="1350" dirty="0">
              <a:solidFill>
                <a:srgbClr val="0000FF"/>
              </a:solidFill>
            </a:endParaRPr>
          </a:p>
          <a:p>
            <a:r>
              <a:rPr lang="fr-FR" sz="1350" dirty="0"/>
              <a:t>B.M. </a:t>
            </a:r>
            <a:r>
              <a:rPr lang="fr-FR" sz="1350" dirty="0" smtClean="0"/>
              <a:t>Retailleau</a:t>
            </a:r>
            <a:endParaRPr lang="fr-FR" sz="1350" dirty="0"/>
          </a:p>
          <a:p>
            <a:r>
              <a:rPr lang="fr-FR" sz="1350" dirty="0" smtClean="0">
                <a:solidFill>
                  <a:srgbClr val="00B050"/>
                </a:solidFill>
              </a:rPr>
              <a:t>A. Singh</a:t>
            </a:r>
          </a:p>
          <a:p>
            <a:r>
              <a:rPr lang="fr-FR" sz="1350" dirty="0" smtClean="0"/>
              <a:t>J. C. Thomas</a:t>
            </a:r>
          </a:p>
          <a:p>
            <a:pPr marL="342900" indent="-342900">
              <a:buAutoNum type="alphaUcPeriod"/>
            </a:pPr>
            <a:endParaRPr lang="fr-FR" sz="1350" dirty="0" smtClean="0">
              <a:solidFill>
                <a:srgbClr val="00B050"/>
              </a:solidFill>
            </a:endParaRPr>
          </a:p>
        </p:txBody>
      </p:sp>
      <p:pic>
        <p:nvPicPr>
          <p:cNvPr id="17" name="Image 16" descr="logo couleur HD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635" y="1344782"/>
            <a:ext cx="1326004" cy="3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760" y="1612200"/>
            <a:ext cx="629395" cy="360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2" descr="Ho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6929" y="5393663"/>
            <a:ext cx="1202999" cy="239233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8857226" y="5689915"/>
            <a:ext cx="10624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smtClean="0"/>
              <a:t>M</a:t>
            </a:r>
            <a:r>
              <a:rPr lang="fr-FR" sz="1350" dirty="0"/>
              <a:t>. </a:t>
            </a:r>
            <a:r>
              <a:rPr lang="fr-FR" sz="1350" dirty="0" smtClean="0"/>
              <a:t>Kowalska</a:t>
            </a:r>
            <a:endParaRPr lang="fr-FR" sz="1350" dirty="0"/>
          </a:p>
        </p:txBody>
      </p:sp>
      <p:pic>
        <p:nvPicPr>
          <p:cNvPr id="21" name="Picture 8" descr="Nuclear and Radiation Physics Sec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2109" y="4171269"/>
            <a:ext cx="870740" cy="435370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4817126" y="4595087"/>
            <a:ext cx="1508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N. Severijns</a:t>
            </a:r>
          </a:p>
          <a:p>
            <a:r>
              <a:rPr lang="fr-FR" sz="1350" dirty="0"/>
              <a:t>R.P. De Groote</a:t>
            </a:r>
          </a:p>
          <a:p>
            <a:r>
              <a:rPr lang="fr-FR" sz="1350" dirty="0" smtClean="0"/>
              <a:t>G</a:t>
            </a:r>
            <a:r>
              <a:rPr lang="fr-FR" sz="1350" dirty="0"/>
              <a:t>. </a:t>
            </a:r>
            <a:r>
              <a:rPr lang="fr-FR" sz="1350" dirty="0" smtClean="0"/>
              <a:t>Neyens</a:t>
            </a:r>
          </a:p>
          <a:p>
            <a:r>
              <a:rPr lang="fr-FR" sz="1350" dirty="0" smtClean="0"/>
              <a:t>S. Vanlangendonck</a:t>
            </a:r>
            <a:endParaRPr lang="fr-FR" sz="1350" dirty="0"/>
          </a:p>
        </p:txBody>
      </p:sp>
      <p:sp>
        <p:nvSpPr>
          <p:cNvPr id="23" name="ZoneTexte 22"/>
          <p:cNvSpPr txBox="1"/>
          <p:nvPr/>
        </p:nvSpPr>
        <p:spPr>
          <a:xfrm>
            <a:off x="6655164" y="4781397"/>
            <a:ext cx="18058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A. Falkowski</a:t>
            </a:r>
          </a:p>
          <a:p>
            <a:r>
              <a:rPr lang="fr-FR" sz="1350" dirty="0">
                <a:solidFill>
                  <a:srgbClr val="00B050"/>
                </a:solidFill>
              </a:rPr>
              <a:t>A. Rodriguez – Sanchez</a:t>
            </a:r>
          </a:p>
        </p:txBody>
      </p:sp>
      <p:pic>
        <p:nvPicPr>
          <p:cNvPr id="24" name="Picture 2" descr="The University of Manches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043" y="5314467"/>
            <a:ext cx="1047187" cy="437176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6732162" y="5711728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M.L. Bissel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857226" y="1891151"/>
            <a:ext cx="1211485" cy="3439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0038" indent="-300038"/>
            <a:r>
              <a:rPr lang="fr-FR" sz="1350" dirty="0"/>
              <a:t>I. Moore</a:t>
            </a:r>
          </a:p>
          <a:p>
            <a:pPr marL="300038" indent="-300038"/>
            <a:r>
              <a:rPr lang="fr-FR" sz="1350" dirty="0"/>
              <a:t>T. Eronen</a:t>
            </a:r>
          </a:p>
          <a:p>
            <a:r>
              <a:rPr lang="fr-FR" sz="1350" dirty="0"/>
              <a:t>M. </a:t>
            </a:r>
            <a:r>
              <a:rPr lang="fr-FR" sz="1350" dirty="0" smtClean="0"/>
              <a:t>Reponen</a:t>
            </a:r>
          </a:p>
          <a:p>
            <a:r>
              <a:rPr lang="fr-FR" sz="1350" dirty="0"/>
              <a:t>Z. </a:t>
            </a:r>
            <a:r>
              <a:rPr lang="fr-FR" sz="1350" dirty="0" smtClean="0"/>
              <a:t>Ge</a:t>
            </a:r>
          </a:p>
          <a:p>
            <a:r>
              <a:rPr lang="fr-FR" sz="1350" dirty="0" smtClean="0"/>
              <a:t>M. </a:t>
            </a:r>
            <a:r>
              <a:rPr lang="fr-FR" sz="1350" dirty="0" err="1" smtClean="0"/>
              <a:t>Mougeot</a:t>
            </a:r>
            <a:endParaRPr lang="fr-FR" sz="1350" dirty="0" smtClean="0"/>
          </a:p>
          <a:p>
            <a:r>
              <a:rPr lang="fr-FR" sz="1350" dirty="0" smtClean="0"/>
              <a:t>B. </a:t>
            </a:r>
            <a:r>
              <a:rPr lang="fr-FR" sz="1350" dirty="0" err="1" smtClean="0"/>
              <a:t>Kotte</a:t>
            </a:r>
            <a:endParaRPr lang="fr-FR" sz="1350" dirty="0"/>
          </a:p>
          <a:p>
            <a:r>
              <a:rPr lang="fr-FR" sz="1350" dirty="0" smtClean="0"/>
              <a:t>W</a:t>
            </a:r>
            <a:r>
              <a:rPr lang="fr-FR" sz="1350" dirty="0"/>
              <a:t>. Gins</a:t>
            </a:r>
          </a:p>
          <a:p>
            <a:r>
              <a:rPr lang="fr-FR" sz="1350" dirty="0"/>
              <a:t>V. Virtanen</a:t>
            </a:r>
          </a:p>
          <a:p>
            <a:r>
              <a:rPr lang="fr-FR" sz="1350" dirty="0"/>
              <a:t>J. Romero</a:t>
            </a:r>
          </a:p>
          <a:p>
            <a:r>
              <a:rPr lang="fr-FR" sz="1350" dirty="0"/>
              <a:t>A. Raggio</a:t>
            </a:r>
          </a:p>
          <a:p>
            <a:r>
              <a:rPr lang="fr-FR" sz="1350" dirty="0"/>
              <a:t>A. Jaries</a:t>
            </a:r>
          </a:p>
          <a:p>
            <a:pPr marL="300038" indent="-300038"/>
            <a:r>
              <a:rPr lang="fr-FR" sz="1350" dirty="0"/>
              <a:t>A. Jokinen</a:t>
            </a:r>
          </a:p>
          <a:p>
            <a:r>
              <a:rPr lang="fr-FR" sz="1350" dirty="0"/>
              <a:t>A. Kankainen</a:t>
            </a:r>
          </a:p>
          <a:p>
            <a:r>
              <a:rPr lang="fr-FR" sz="1400" dirty="0"/>
              <a:t>S. </a:t>
            </a:r>
            <a:r>
              <a:rPr lang="fr-FR" sz="1400" dirty="0" err="1"/>
              <a:t>Kujanpää</a:t>
            </a:r>
            <a:endParaRPr lang="fr-FR" sz="1400" dirty="0"/>
          </a:p>
          <a:p>
            <a:r>
              <a:rPr lang="fr-FR" sz="1400" dirty="0"/>
              <a:t>M. Stryjczyk</a:t>
            </a:r>
          </a:p>
          <a:p>
            <a:r>
              <a:rPr lang="fr-FR" sz="1400" dirty="0"/>
              <a:t>S. </a:t>
            </a:r>
            <a:r>
              <a:rPr lang="fr-FR" sz="1400" dirty="0" smtClean="0"/>
              <a:t>Rinta-Antila</a:t>
            </a:r>
            <a:endParaRPr lang="fr-FR" sz="14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247" y="5467537"/>
            <a:ext cx="450585" cy="29470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873438" y="5714133"/>
            <a:ext cx="1659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M. </a:t>
            </a:r>
            <a:r>
              <a:rPr lang="fr-FR" sz="1350" dirty="0" err="1"/>
              <a:t>Gonzalez-Alonso</a:t>
            </a:r>
            <a:endParaRPr lang="fr-FR" sz="135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8" y="4221804"/>
            <a:ext cx="824489" cy="59704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8671" y="1336585"/>
            <a:ext cx="758327" cy="49145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38861" y="6258042"/>
            <a:ext cx="601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blue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and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green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PhD </a:t>
            </a:r>
            <a:r>
              <a:rPr lang="fr-FR" dirty="0" err="1" smtClean="0"/>
              <a:t>students</a:t>
            </a:r>
            <a:r>
              <a:rPr lang="fr-FR" dirty="0" smtClean="0"/>
              <a:t> and </a:t>
            </a:r>
            <a:r>
              <a:rPr lang="fr-FR" dirty="0" err="1" smtClean="0"/>
              <a:t>postdocs</a:t>
            </a:r>
            <a:r>
              <a:rPr lang="fr-FR" dirty="0" smtClean="0"/>
              <a:t> </a:t>
            </a:r>
            <a:r>
              <a:rPr lang="fr-FR" dirty="0" err="1" smtClean="0"/>
              <a:t>hired</a:t>
            </a:r>
            <a:r>
              <a:rPr lang="fr-FR" dirty="0" smtClean="0"/>
              <a:t> for MORA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178460" y="1529659"/>
            <a:ext cx="2100187" cy="1607039"/>
            <a:chOff x="2178460" y="1529659"/>
            <a:chExt cx="2100187" cy="1607039"/>
          </a:xfrm>
        </p:grpSpPr>
        <p:grpSp>
          <p:nvGrpSpPr>
            <p:cNvPr id="13" name="Groupe 12"/>
            <p:cNvGrpSpPr/>
            <p:nvPr/>
          </p:nvGrpSpPr>
          <p:grpSpPr>
            <a:xfrm>
              <a:off x="2178460" y="1925702"/>
              <a:ext cx="2088747" cy="1210996"/>
              <a:chOff x="635866" y="1417638"/>
              <a:chExt cx="1791320" cy="1135651"/>
            </a:xfrm>
            <a:solidFill>
              <a:schemeClr val="bg1"/>
            </a:solidFill>
          </p:grpSpPr>
          <p:pic>
            <p:nvPicPr>
              <p:cNvPr id="10" name="Picture 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446" y="1417638"/>
                <a:ext cx="1789740" cy="10460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635866" y="2206936"/>
                <a:ext cx="1791319" cy="3463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153F5C"/>
                    </a:solidFill>
                    <a:latin typeface="Bahnschrift Condensed" panose="020B0502040204020203" pitchFamily="34" charset="0"/>
                  </a:rPr>
                  <a:t>THE MORA EXPERIMENT</a:t>
                </a:r>
              </a:p>
            </p:txBody>
          </p:sp>
        </p:grpSp>
        <p:pic>
          <p:nvPicPr>
            <p:cNvPr id="35" name="Image 34" descr="../../../../Downloads/logo_r.normandie-paysage-cmjn-2.jp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622" y="1681776"/>
              <a:ext cx="1572025" cy="31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8460" y="1529659"/>
              <a:ext cx="600892" cy="600892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4343982" y="332656"/>
            <a:ext cx="3504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Thanks a lot for </a:t>
            </a:r>
            <a:r>
              <a:rPr lang="fr-FR" sz="2000" b="1" dirty="0" err="1"/>
              <a:t>your</a:t>
            </a:r>
            <a:r>
              <a:rPr lang="fr-FR" sz="2000" b="1" dirty="0"/>
              <a:t> attention!</a:t>
            </a: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9773" y="665605"/>
            <a:ext cx="1152128" cy="6157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7" name="ZoneTexte 36"/>
          <p:cNvSpPr txBox="1"/>
          <p:nvPr/>
        </p:nvSpPr>
        <p:spPr>
          <a:xfrm>
            <a:off x="9827766" y="1142888"/>
            <a:ext cx="13284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53F5C"/>
                </a:solidFill>
                <a:latin typeface="Bahnschrift Condensed" panose="020B0502040204020203" pitchFamily="34" charset="0"/>
              </a:rPr>
              <a:t>THE MORA EXPERIMENT</a:t>
            </a:r>
          </a:p>
        </p:txBody>
      </p:sp>
    </p:spTree>
    <p:extLst>
      <p:ext uri="{BB962C8B-B14F-4D97-AF65-F5344CB8AC3E}">
        <p14:creationId xmlns:p14="http://schemas.microsoft.com/office/powerpoint/2010/main" val="235201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919538" y="1704594"/>
            <a:ext cx="8334375" cy="4643949"/>
            <a:chOff x="404813" y="1844824"/>
            <a:chExt cx="8334375" cy="4643949"/>
          </a:xfrm>
          <a:solidFill>
            <a:schemeClr val="bg1"/>
          </a:solidFill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3" y="1844824"/>
              <a:ext cx="8334375" cy="42844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40252" y="5227508"/>
              <a:ext cx="1898936" cy="12612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lèche vers le haut 10"/>
            <p:cNvSpPr/>
            <p:nvPr/>
          </p:nvSpPr>
          <p:spPr bwMode="auto">
            <a:xfrm>
              <a:off x="7632340" y="5428352"/>
              <a:ext cx="180020" cy="448920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429914" y="5363924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832140" y="5085184"/>
              <a:ext cx="1080120" cy="5400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78000" y="4581128"/>
              <a:ext cx="72008" cy="7200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63213" y="4579436"/>
              <a:ext cx="1253014" cy="276999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D-correlation</a:t>
              </a: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6913334" y="3789040"/>
              <a:ext cx="1223061" cy="72008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50318" y="5613200"/>
              <a:ext cx="3344756" cy="416868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Arial" charset="0"/>
                  <a:cs typeface="Arial" charset="0"/>
                </a:rPr>
                <a:t>Jackson, </a:t>
              </a:r>
              <a:r>
                <a:rPr lang="en-US" sz="1600" dirty="0" err="1">
                  <a:latin typeface="Arial" charset="0"/>
                  <a:cs typeface="Arial" charset="0"/>
                </a:rPr>
                <a:t>Treiman</a:t>
              </a:r>
              <a:r>
                <a:rPr lang="en-US" sz="1600" dirty="0">
                  <a:latin typeface="Arial" charset="0"/>
                  <a:cs typeface="Arial" charset="0"/>
                </a:rPr>
                <a:t> and </a:t>
              </a:r>
              <a:r>
                <a:rPr lang="en-US" sz="1600" dirty="0" err="1">
                  <a:latin typeface="Arial" charset="0"/>
                  <a:cs typeface="Arial" charset="0"/>
                </a:rPr>
                <a:t>Wyld</a:t>
              </a:r>
              <a:r>
                <a:rPr lang="en-US" sz="1600" dirty="0">
                  <a:latin typeface="Arial" charset="0"/>
                  <a:cs typeface="Arial" charset="0"/>
                </a:rPr>
                <a:t>,   </a:t>
              </a:r>
              <a:r>
                <a:rPr lang="en-US" sz="1600" dirty="0" err="1">
                  <a:latin typeface="Arial" charset="0"/>
                  <a:cs typeface="Arial" charset="0"/>
                </a:rPr>
                <a:t>Nucl</a:t>
              </a:r>
              <a:r>
                <a:rPr lang="en-US" sz="1600" dirty="0">
                  <a:latin typeface="Arial" charset="0"/>
                  <a:cs typeface="Arial" charset="0"/>
                </a:rPr>
                <a:t>. Phys. 4 (1957)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054276" y="6025074"/>
            <a:ext cx="17293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00CC"/>
                </a:solidFill>
              </a:rPr>
              <a:t>© N. </a:t>
            </a:r>
            <a:r>
              <a:rPr lang="fr-FR" sz="1200" dirty="0" err="1">
                <a:solidFill>
                  <a:srgbClr val="0000CC"/>
                </a:solidFill>
              </a:rPr>
              <a:t>Severijns</a:t>
            </a:r>
            <a:r>
              <a:rPr lang="fr-FR" sz="1200" dirty="0">
                <a:solidFill>
                  <a:srgbClr val="0000CC"/>
                </a:solidFill>
              </a:rPr>
              <a:t>, PSI, 2007</a:t>
            </a:r>
            <a:endParaRPr lang="en-GB" sz="1200" dirty="0">
              <a:solidFill>
                <a:srgbClr val="0000CC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916" y="5016962"/>
            <a:ext cx="1152128" cy="4665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988" y="3792826"/>
            <a:ext cx="1152128" cy="4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>
            <a:off x="2606887" y="1173902"/>
            <a:ext cx="743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Access to the </a:t>
            </a:r>
            <a:r>
              <a:rPr lang="fr-FR" b="1" dirty="0" err="1">
                <a:solidFill>
                  <a:srgbClr val="0000FF"/>
                </a:solidFill>
              </a:rPr>
              <a:t>coupling</a:t>
            </a:r>
            <a:r>
              <a:rPr lang="fr-FR" b="1" dirty="0">
                <a:solidFill>
                  <a:srgbClr val="0000FF"/>
                </a:solidFill>
              </a:rPr>
              <a:t> constants via </a:t>
            </a:r>
            <a:r>
              <a:rPr lang="fr-FR" b="1" dirty="0" err="1">
                <a:solidFill>
                  <a:srgbClr val="0000FF"/>
                </a:solidFill>
              </a:rPr>
              <a:t>correlations</a:t>
            </a:r>
            <a:r>
              <a:rPr lang="fr-FR" b="1" dirty="0">
                <a:solidFill>
                  <a:srgbClr val="0000FF"/>
                </a:solidFill>
              </a:rPr>
              <a:t> in the beta </a:t>
            </a:r>
            <a:r>
              <a:rPr lang="fr-FR" b="1" dirty="0" err="1">
                <a:solidFill>
                  <a:srgbClr val="0000FF"/>
                </a:solidFill>
              </a:rPr>
              <a:t>decay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spectrum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2606887" y="143726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 smtClean="0">
                <a:latin typeface="Tw Cen MT Condensed Extra Bold" panose="020B0803020202020204" pitchFamily="34" charset="0"/>
              </a:rPr>
              <a:t>Correlations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in beta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decay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of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oriented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nuclei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9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0319" y="1204953"/>
            <a:ext cx="8429506" cy="4185398"/>
          </a:xfrm>
        </p:spPr>
        <p:txBody>
          <a:bodyPr>
            <a:normAutofit/>
          </a:bodyPr>
          <a:lstStyle/>
          <a:p>
            <a:r>
              <a:rPr lang="fr-FR" sz="1600" b="1" dirty="0" err="1" smtClean="0"/>
              <a:t>Latest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review</a:t>
            </a:r>
            <a:r>
              <a:rPr lang="fr-FR" sz="1600" b="1" dirty="0" smtClean="0"/>
              <a:t>: JHEP04(2021)126</a:t>
            </a:r>
            <a:r>
              <a:rPr lang="fr-FR" sz="1600" b="1" dirty="0"/>
              <a:t>, A. Falkowski, M. </a:t>
            </a:r>
            <a:r>
              <a:rPr lang="fr-FR" sz="1600" b="1" dirty="0" err="1"/>
              <a:t>Gonzalez-Alonso</a:t>
            </a:r>
            <a:r>
              <a:rPr lang="fr-FR" sz="1600" b="1" dirty="0"/>
              <a:t>, O. </a:t>
            </a:r>
            <a:r>
              <a:rPr lang="fr-FR" sz="1600" b="1" dirty="0" err="1"/>
              <a:t>Naviliat-Cuncic</a:t>
            </a:r>
            <a:endParaRPr lang="fr-FR" sz="1600" b="1" dirty="0" smtClean="0"/>
          </a:p>
          <a:p>
            <a:pPr lvl="1"/>
            <a:r>
              <a:rPr lang="fr-FR" sz="1600" dirty="0" smtClean="0"/>
              <a:t>EFT </a:t>
            </a:r>
            <a:r>
              <a:rPr lang="fr-FR" sz="1600" dirty="0" err="1"/>
              <a:t>analysis</a:t>
            </a:r>
            <a:r>
              <a:rPr lang="fr-FR" sz="1600" dirty="0"/>
              <a:t> </a:t>
            </a:r>
            <a:r>
              <a:rPr lang="fr-FR" sz="1600" dirty="0" err="1"/>
              <a:t>gives</a:t>
            </a:r>
            <a:r>
              <a:rPr lang="fr-FR" sz="1600" dirty="0"/>
              <a:t> direct </a:t>
            </a:r>
            <a:r>
              <a:rPr lang="fr-FR" sz="1600" dirty="0" err="1"/>
              <a:t>comparison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high </a:t>
            </a:r>
            <a:r>
              <a:rPr lang="fr-FR" sz="1600" dirty="0" err="1"/>
              <a:t>energy</a:t>
            </a:r>
            <a:r>
              <a:rPr lang="fr-FR" sz="1600" dirty="0"/>
              <a:t> </a:t>
            </a:r>
            <a:r>
              <a:rPr lang="fr-FR" sz="1600" dirty="0" err="1"/>
              <a:t>searches</a:t>
            </a:r>
            <a:r>
              <a:rPr lang="fr-FR" sz="1600" dirty="0"/>
              <a:t> and beta </a:t>
            </a:r>
            <a:r>
              <a:rPr lang="fr-FR" sz="1600" dirty="0" err="1"/>
              <a:t>decay</a:t>
            </a:r>
            <a:endParaRPr lang="fr-FR" sz="1600" dirty="0"/>
          </a:p>
          <a:p>
            <a:pPr lvl="1"/>
            <a:r>
              <a:rPr lang="fr-FR" sz="1600" dirty="0" err="1" smtClean="0"/>
              <a:t>Sensitivity</a:t>
            </a:r>
            <a:r>
              <a:rPr lang="fr-FR" sz="1600" dirty="0" smtClean="0"/>
              <a:t> </a:t>
            </a:r>
            <a:r>
              <a:rPr lang="fr-FR" sz="1600" dirty="0"/>
              <a:t>to NP: </a:t>
            </a:r>
            <a:r>
              <a:rPr lang="fr-FR" sz="1600" b="1" dirty="0" err="1"/>
              <a:t>Scalar</a:t>
            </a:r>
            <a:r>
              <a:rPr lang="fr-FR" sz="1600" b="1" dirty="0"/>
              <a:t> </a:t>
            </a:r>
            <a:r>
              <a:rPr lang="fr-FR" sz="1600" dirty="0"/>
              <a:t>and </a:t>
            </a:r>
            <a:r>
              <a:rPr lang="fr-FR" sz="1600" b="1" dirty="0" err="1"/>
              <a:t>Tensor</a:t>
            </a:r>
            <a:r>
              <a:rPr lang="fr-FR" sz="1600" dirty="0"/>
              <a:t> </a:t>
            </a:r>
            <a:r>
              <a:rPr lang="fr-FR" sz="1600" dirty="0" err="1"/>
              <a:t>current</a:t>
            </a:r>
            <a:r>
              <a:rPr lang="fr-FR" sz="1600" dirty="0"/>
              <a:t> </a:t>
            </a:r>
            <a:r>
              <a:rPr lang="fr-FR" sz="1600" dirty="0" err="1"/>
              <a:t>limits</a:t>
            </a:r>
            <a:r>
              <a:rPr lang="fr-FR" sz="1600" dirty="0"/>
              <a:t> from LHC and beta </a:t>
            </a:r>
            <a:r>
              <a:rPr lang="fr-FR" sz="1600" dirty="0" err="1"/>
              <a:t>decays</a:t>
            </a:r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57811" y="2418424"/>
            <a:ext cx="2186368" cy="6501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1600" b="1" dirty="0">
                <a:solidFill>
                  <a:srgbClr val="0000CC"/>
                </a:solidFill>
                <a:latin typeface="Symbol" pitchFamily="18" charset="2"/>
                <a:ea typeface="+mj-ea"/>
                <a:cs typeface="+mj-cs"/>
              </a:rPr>
              <a:t>b</a:t>
            </a:r>
            <a:r>
              <a:rPr lang="fr-FR" sz="16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-</a:t>
            </a:r>
            <a:r>
              <a:rPr lang="fr-FR" sz="1600" b="1" dirty="0" err="1">
                <a:solidFill>
                  <a:srgbClr val="0000CC"/>
                </a:solidFill>
                <a:ea typeface="+mj-ea"/>
                <a:cs typeface="+mj-cs"/>
              </a:rPr>
              <a:t>decay</a:t>
            </a:r>
            <a:r>
              <a:rPr lang="fr-FR" sz="1600" b="1" dirty="0">
                <a:solidFill>
                  <a:srgbClr val="0000CC"/>
                </a:solidFill>
                <a:ea typeface="+mj-ea"/>
                <a:cs typeface="+mj-cs"/>
              </a:rPr>
              <a:t> as a </a:t>
            </a:r>
            <a:r>
              <a:rPr lang="fr-FR" sz="1600" b="1" dirty="0" err="1">
                <a:solidFill>
                  <a:srgbClr val="0000CC"/>
                </a:solidFill>
                <a:ea typeface="+mj-ea"/>
                <a:cs typeface="+mj-cs"/>
              </a:rPr>
              <a:t>laboratory</a:t>
            </a:r>
            <a:r>
              <a:rPr lang="fr-FR" sz="1600" b="1" dirty="0">
                <a:solidFill>
                  <a:srgbClr val="0000CC"/>
                </a:solidFill>
                <a:ea typeface="+mj-ea"/>
                <a:cs typeface="+mj-cs"/>
              </a:rPr>
              <a:t> for </a:t>
            </a:r>
            <a:r>
              <a:rPr lang="fr-FR" sz="1600" b="1" dirty="0" err="1">
                <a:solidFill>
                  <a:srgbClr val="0000CC"/>
                </a:solidFill>
                <a:ea typeface="+mj-ea"/>
                <a:cs typeface="+mj-cs"/>
              </a:rPr>
              <a:t>weak</a:t>
            </a:r>
            <a:r>
              <a:rPr lang="fr-FR" sz="1600" b="1" dirty="0">
                <a:solidFill>
                  <a:srgbClr val="0000CC"/>
                </a:solidFill>
                <a:ea typeface="+mj-ea"/>
                <a:cs typeface="+mj-cs"/>
              </a:rPr>
              <a:t> interaction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00736" y="5194316"/>
            <a:ext cx="48448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Symbol" panose="05050102010706020507" pitchFamily="18" charset="2"/>
              </a:rPr>
              <a:t>e</a:t>
            </a:r>
            <a:r>
              <a:rPr lang="fr-FR" sz="1600" baseline="-25000" dirty="0" err="1"/>
              <a:t>S</a:t>
            </a:r>
            <a:r>
              <a:rPr lang="fr-FR" sz="1600" dirty="0"/>
              <a:t> and </a:t>
            </a:r>
            <a:r>
              <a:rPr lang="fr-FR" sz="1600" dirty="0" err="1">
                <a:latin typeface="Symbol" panose="05050102010706020507" pitchFamily="18" charset="2"/>
              </a:rPr>
              <a:t>e</a:t>
            </a:r>
            <a:r>
              <a:rPr lang="fr-FR" sz="1600" baseline="-25000" dirty="0" err="1"/>
              <a:t>T</a:t>
            </a:r>
            <a:r>
              <a:rPr lang="fr-FR" sz="1600" dirty="0"/>
              <a:t> : Wilson coefficients / </a:t>
            </a:r>
            <a:r>
              <a:rPr lang="fr-FR" sz="1600" dirty="0" err="1"/>
              <a:t>linear</a:t>
            </a:r>
            <a:r>
              <a:rPr lang="fr-FR" sz="1600" dirty="0"/>
              <a:t> </a:t>
            </a:r>
            <a:r>
              <a:rPr lang="fr-FR" sz="1600" dirty="0" err="1"/>
              <a:t>combination</a:t>
            </a:r>
            <a:r>
              <a:rPr lang="fr-FR" sz="1600" dirty="0"/>
              <a:t> of </a:t>
            </a:r>
            <a:r>
              <a:rPr lang="fr-FR" sz="1600" dirty="0" err="1"/>
              <a:t>couplings</a:t>
            </a:r>
            <a:r>
              <a:rPr lang="fr-FR" sz="1600" dirty="0"/>
              <a:t> of </a:t>
            </a:r>
            <a:r>
              <a:rPr lang="fr-FR" sz="1600" dirty="0" err="1"/>
              <a:t>scalar</a:t>
            </a:r>
            <a:r>
              <a:rPr lang="fr-FR" sz="1600" dirty="0"/>
              <a:t> and </a:t>
            </a:r>
            <a:r>
              <a:rPr lang="fr-FR" sz="1600" dirty="0" err="1"/>
              <a:t>tensor</a:t>
            </a:r>
            <a:r>
              <a:rPr lang="fr-FR" sz="1600" dirty="0"/>
              <a:t> </a:t>
            </a:r>
            <a:r>
              <a:rPr lang="fr-FR" sz="1600" dirty="0" err="1"/>
              <a:t>currents</a:t>
            </a:r>
            <a:r>
              <a:rPr lang="fr-FR" sz="1600" dirty="0"/>
              <a:t> </a:t>
            </a:r>
            <a:endParaRPr lang="fr-FR" sz="1600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627050" y="4003411"/>
            <a:ext cx="20688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Competition beyond the </a:t>
            </a:r>
            <a:r>
              <a:rPr lang="en-US" sz="1600" b="1" dirty="0" err="1">
                <a:solidFill>
                  <a:srgbClr val="0000CC"/>
                </a:solidFill>
              </a:rPr>
              <a:t>TeV</a:t>
            </a:r>
            <a:r>
              <a:rPr lang="en-US" sz="1600" b="1" dirty="0">
                <a:solidFill>
                  <a:srgbClr val="0000CC"/>
                </a:solidFill>
              </a:rPr>
              <a:t> scale!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304" y="5891014"/>
            <a:ext cx="1727892" cy="23833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6384" y="6183421"/>
            <a:ext cx="1855748" cy="286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755664" y="3093454"/>
                <a:ext cx="1811650" cy="755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err="1">
                    <a:solidFill>
                      <a:srgbClr val="0000FF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fr-FR" sz="1600" baseline="-25000" dirty="0" err="1">
                    <a:solidFill>
                      <a:srgbClr val="0000FF"/>
                    </a:solidFill>
                  </a:rPr>
                  <a:t>S,T</a:t>
                </a:r>
                <a:r>
                  <a:rPr lang="fr-FR" sz="1600" dirty="0">
                    <a:solidFill>
                      <a:srgbClr val="0000FF"/>
                    </a:solidFill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𝛬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600" dirty="0">
                  <a:solidFill>
                    <a:srgbClr val="0000FF"/>
                  </a:solidFill>
                </a:endParaRPr>
              </a:p>
              <a:p>
                <a:r>
                  <a:rPr lang="fr-FR" sz="1600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fr-FR" sz="1600" baseline="-25000" dirty="0">
                    <a:solidFill>
                      <a:srgbClr val="0000FF"/>
                    </a:solidFill>
                  </a:rPr>
                  <a:t>S,T</a:t>
                </a:r>
                <a:r>
                  <a:rPr lang="fr-FR" sz="1600" dirty="0">
                    <a:solidFill>
                      <a:srgbClr val="0000FF"/>
                    </a:solidFill>
                  </a:rPr>
                  <a:t>~10</a:t>
                </a:r>
                <a:r>
                  <a:rPr lang="fr-FR" sz="1600" baseline="30000" dirty="0">
                    <a:solidFill>
                      <a:srgbClr val="0000FF"/>
                    </a:solidFill>
                  </a:rPr>
                  <a:t>-3</a:t>
                </a:r>
                <a:r>
                  <a:rPr lang="fr-FR" sz="1600" dirty="0">
                    <a:solidFill>
                      <a:srgbClr val="0000FF"/>
                    </a:solidFill>
                  </a:rPr>
                  <a:t> </a:t>
                </a:r>
                <a:r>
                  <a:rPr lang="fr-FR" sz="16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𝛬</m:t>
                    </m:r>
                    <m:r>
                      <a:rPr lang="fr-FR" sz="16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fr-FR" sz="16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fr-FR" sz="1200" baseline="30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64" y="3093454"/>
                <a:ext cx="1811650" cy="755656"/>
              </a:xfrm>
              <a:prstGeom prst="rect">
                <a:avLst/>
              </a:prstGeom>
              <a:blipFill>
                <a:blip r:embed="rId11"/>
                <a:stretch>
                  <a:fillRect l="-1684" b="-9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>
            <a:off x="2056320" y="5952827"/>
            <a:ext cx="205695" cy="393269"/>
          </a:xfrm>
          <a:prstGeom prst="leftBrace">
            <a:avLst>
              <a:gd name="adj1" fmla="val 42149"/>
              <a:gd name="adj2" fmla="val 559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91722" y="281431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 err="1">
                <a:latin typeface="Tw Cen MT Condensed Extra Bold" panose="020B0803020202020204" pitchFamily="34" charset="0"/>
              </a:rPr>
              <a:t>Review</a:t>
            </a:r>
            <a:r>
              <a:rPr lang="fr-FR" sz="2800" dirty="0">
                <a:latin typeface="Tw Cen MT Condensed Extra Bold" panose="020B0803020202020204" pitchFamily="34" charset="0"/>
              </a:rPr>
              <a:t> of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constraints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on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exotic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 smtClean="0">
                <a:latin typeface="Tw Cen MT Condensed Extra Bold" panose="020B0803020202020204" pitchFamily="34" charset="0"/>
              </a:rPr>
              <a:t>currents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</a:t>
            </a:r>
            <a:r>
              <a:rPr lang="fr-FR" sz="2800" dirty="0">
                <a:latin typeface="Tw Cen MT Condensed Extra Bold" panose="020B0803020202020204" pitchFamily="34" charset="0"/>
              </a:rPr>
              <a:t>from beta </a:t>
            </a:r>
            <a:r>
              <a:rPr lang="fr-FR" sz="2800" dirty="0" err="1">
                <a:latin typeface="Tw Cen MT Condensed Extra Bold" panose="020B0803020202020204" pitchFamily="34" charset="0"/>
              </a:rPr>
              <a:t>decay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2/25/2022</a:t>
            </a:r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51" y="2199125"/>
            <a:ext cx="3246525" cy="300424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347076" y="2020780"/>
            <a:ext cx="254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right </a:t>
            </a:r>
            <a:r>
              <a:rPr lang="fr-FR" dirty="0" err="1" smtClean="0"/>
              <a:t>handed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2448" y="2390112"/>
            <a:ext cx="3787172" cy="3175443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7756841" y="2020780"/>
            <a:ext cx="254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right </a:t>
            </a:r>
            <a:r>
              <a:rPr lang="fr-FR" dirty="0" err="1" smtClean="0"/>
              <a:t>handed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756841" y="5473222"/>
            <a:ext cx="2919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 far best </a:t>
            </a:r>
            <a:r>
              <a:rPr lang="fr-FR" dirty="0" err="1" smtClean="0"/>
              <a:t>constraints</a:t>
            </a:r>
            <a:r>
              <a:rPr lang="fr-FR" dirty="0" smtClean="0"/>
              <a:t>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0+-&gt;0+ </a:t>
            </a:r>
            <a:r>
              <a:rPr lang="fr-FR" dirty="0" err="1" smtClean="0"/>
              <a:t>corrected</a:t>
            </a:r>
            <a:r>
              <a:rPr lang="fr-FR" dirty="0" smtClean="0"/>
              <a:t> </a:t>
            </a:r>
            <a:r>
              <a:rPr lang="fr-FR" dirty="0" err="1" smtClean="0"/>
              <a:t>Ft</a:t>
            </a:r>
            <a:r>
              <a:rPr lang="fr-FR" dirty="0" smtClean="0"/>
              <a:t> value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neutron A</a:t>
            </a:r>
            <a:r>
              <a:rPr lang="fr-FR" baseline="-25000" dirty="0" smtClean="0"/>
              <a:t>GT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 flipH="1">
            <a:off x="4557811" y="6027220"/>
            <a:ext cx="300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b, a, A, B to the 10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-3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level</a:t>
            </a:r>
            <a:r>
              <a:rPr lang="fr-FR" sz="2000" b="1" dirty="0">
                <a:solidFill>
                  <a:srgbClr val="FF0000"/>
                </a:solidFill>
              </a:rPr>
              <a:t>!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293096" y="4708486"/>
            <a:ext cx="269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LQ </a:t>
            </a:r>
            <a:r>
              <a:rPr lang="fr-FR" b="1" dirty="0" err="1" smtClean="0"/>
              <a:t>models</a:t>
            </a:r>
            <a:r>
              <a:rPr lang="fr-FR" b="1" dirty="0" smtClean="0"/>
              <a:t> </a:t>
            </a:r>
            <a:r>
              <a:rPr lang="fr-FR" b="1" dirty="0" err="1" smtClean="0"/>
              <a:t>under</a:t>
            </a:r>
            <a:r>
              <a:rPr lang="fr-FR" b="1" dirty="0" smtClean="0"/>
              <a:t> </a:t>
            </a:r>
            <a:r>
              <a:rPr lang="fr-FR" b="1" dirty="0" err="1" smtClean="0"/>
              <a:t>scrutiny</a:t>
            </a:r>
            <a:r>
              <a:rPr lang="fr-FR" b="1" dirty="0" smtClean="0"/>
              <a:t>!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383896" y="6533059"/>
            <a:ext cx="679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See</a:t>
            </a:r>
            <a:r>
              <a:rPr lang="fr-FR" dirty="0" smtClean="0"/>
              <a:t> posters on </a:t>
            </a:r>
            <a:r>
              <a:rPr lang="fr-FR" dirty="0" err="1" smtClean="0">
                <a:solidFill>
                  <a:srgbClr val="0000FF"/>
                </a:solidFill>
              </a:rPr>
              <a:t>WISArD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experiment</a:t>
            </a:r>
            <a:r>
              <a:rPr lang="fr-FR" dirty="0" smtClean="0">
                <a:solidFill>
                  <a:srgbClr val="0000FF"/>
                </a:solidFill>
              </a:rPr>
              <a:t> : S. Vanlangendonck and C. </a:t>
            </a:r>
            <a:r>
              <a:rPr lang="fr-FR" dirty="0" err="1" smtClean="0">
                <a:solidFill>
                  <a:srgbClr val="0000FF"/>
                </a:solidFill>
              </a:rPr>
              <a:t>Knapen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65226" y="398429"/>
            <a:ext cx="7886700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err="1">
                <a:latin typeface="Tw Cen MT Condensed Extra Bold" panose="020B0803020202020204" pitchFamily="34" charset="0"/>
              </a:rPr>
              <a:t>Matter-antimatter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imbalance</a:t>
            </a:r>
            <a:r>
              <a:rPr lang="fr-FR" sz="2800" dirty="0">
                <a:latin typeface="Tw Cen MT Condensed Extra Bold" panose="020B0803020202020204" pitchFamily="34" charset="0"/>
              </a:rPr>
              <a:t> in the </a:t>
            </a:r>
            <a:r>
              <a:rPr lang="fr-FR" sz="2800" dirty="0" err="1">
                <a:latin typeface="Tw Cen MT Condensed Extra Bold" panose="020B0803020202020204" pitchFamily="34" charset="0"/>
              </a:rPr>
              <a:t>Universe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732" y="1651232"/>
            <a:ext cx="4824536" cy="186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165226" y="1207935"/>
            <a:ext cx="774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big</a:t>
            </a:r>
            <a:r>
              <a:rPr lang="fr-FR" dirty="0"/>
              <a:t> bang </a:t>
            </a:r>
            <a:r>
              <a:rPr lang="fr-FR" dirty="0" err="1"/>
              <a:t>should</a:t>
            </a:r>
            <a:r>
              <a:rPr lang="fr-FR" dirty="0"/>
              <a:t> have </a:t>
            </a:r>
            <a:r>
              <a:rPr lang="fr-FR" dirty="0" err="1"/>
              <a:t>produced</a:t>
            </a:r>
            <a:r>
              <a:rPr lang="fr-FR" dirty="0"/>
              <a:t> </a:t>
            </a:r>
            <a:r>
              <a:rPr lang="fr-FR" dirty="0" err="1"/>
              <a:t>equal</a:t>
            </a:r>
            <a:r>
              <a:rPr lang="fr-FR" dirty="0"/>
              <a:t> </a:t>
            </a:r>
            <a:r>
              <a:rPr lang="fr-FR" dirty="0" err="1"/>
              <a:t>amounts</a:t>
            </a:r>
            <a:r>
              <a:rPr lang="fr-FR" dirty="0"/>
              <a:t> of </a:t>
            </a:r>
            <a:r>
              <a:rPr lang="fr-FR" dirty="0" err="1"/>
              <a:t>matter</a:t>
            </a:r>
            <a:r>
              <a:rPr lang="fr-FR" dirty="0"/>
              <a:t> and </a:t>
            </a:r>
            <a:r>
              <a:rPr lang="fr-FR" dirty="0" err="1"/>
              <a:t>antimatter</a:t>
            </a:r>
            <a:endParaRPr lang="fr-FR" dirty="0"/>
          </a:p>
        </p:txBody>
      </p:sp>
      <p:sp>
        <p:nvSpPr>
          <p:cNvPr id="11" name="Espace réservé du contenu 19"/>
          <p:cNvSpPr txBox="1">
            <a:spLocks/>
          </p:cNvSpPr>
          <p:nvPr/>
        </p:nvSpPr>
        <p:spPr>
          <a:xfrm>
            <a:off x="1981200" y="3481026"/>
            <a:ext cx="8507288" cy="28282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50" dirty="0"/>
              <a:t>In 1967, Sakharov</a:t>
            </a:r>
            <a:r>
              <a:rPr lang="fr-FR" sz="1650" dirty="0">
                <a:solidFill>
                  <a:srgbClr val="3333FF"/>
                </a:solidFill>
              </a:rPr>
              <a:t> </a:t>
            </a:r>
            <a:r>
              <a:rPr lang="fr-FR" sz="1650" dirty="0"/>
              <a:t>expresses the 3 conditions for </a:t>
            </a:r>
            <a:r>
              <a:rPr lang="fr-FR" sz="1650" dirty="0" err="1"/>
              <a:t>Baryogenesis</a:t>
            </a:r>
            <a:r>
              <a:rPr lang="fr-FR" sz="1650" dirty="0"/>
              <a:t>, the processus </a:t>
            </a:r>
            <a:r>
              <a:rPr lang="fr-FR" sz="1650" dirty="0" err="1"/>
              <a:t>responsible</a:t>
            </a:r>
            <a:r>
              <a:rPr lang="fr-FR" sz="1650" dirty="0"/>
              <a:t> for the </a:t>
            </a:r>
            <a:r>
              <a:rPr lang="fr-FR" sz="1650" dirty="0" err="1"/>
              <a:t>matter</a:t>
            </a:r>
            <a:r>
              <a:rPr lang="fr-FR" sz="1650" dirty="0"/>
              <a:t> </a:t>
            </a:r>
            <a:r>
              <a:rPr lang="fr-FR" sz="1650" dirty="0" err="1"/>
              <a:t>antimatter</a:t>
            </a:r>
            <a:r>
              <a:rPr lang="fr-FR" sz="1650" dirty="0"/>
              <a:t> </a:t>
            </a:r>
            <a:r>
              <a:rPr lang="fr-FR" sz="1650" dirty="0" err="1"/>
              <a:t>assymetry</a:t>
            </a:r>
            <a:r>
              <a:rPr lang="fr-FR" sz="1650" dirty="0"/>
              <a:t> </a:t>
            </a:r>
            <a:r>
              <a:rPr lang="fr-FR" sz="1650" dirty="0" err="1"/>
              <a:t>observed</a:t>
            </a:r>
            <a:r>
              <a:rPr lang="fr-FR" sz="1650" dirty="0"/>
              <a:t> in the </a:t>
            </a:r>
            <a:r>
              <a:rPr lang="fr-FR" sz="1650" dirty="0" err="1"/>
              <a:t>universe</a:t>
            </a:r>
            <a:r>
              <a:rPr lang="fr-FR" sz="1650" dirty="0"/>
              <a:t>:</a:t>
            </a:r>
          </a:p>
          <a:p>
            <a:pPr lvl="1"/>
            <a:r>
              <a:rPr lang="en-GB" sz="1600" dirty="0"/>
              <a:t>(</a:t>
            </a:r>
            <a:r>
              <a:rPr lang="en-GB" sz="1600" dirty="0" err="1"/>
              <a:t>i</a:t>
            </a:r>
            <a:r>
              <a:rPr lang="en-GB" sz="1600" dirty="0"/>
              <a:t>) a large C and </a:t>
            </a:r>
            <a:r>
              <a:rPr lang="en-GB" sz="1600" b="1" dirty="0"/>
              <a:t>CP violation</a:t>
            </a:r>
          </a:p>
          <a:p>
            <a:pPr lvl="1"/>
            <a:r>
              <a:rPr lang="en-GB" sz="1600" dirty="0"/>
              <a:t>(ii) a violation of the baryonic number, </a:t>
            </a:r>
          </a:p>
          <a:p>
            <a:pPr lvl="1"/>
            <a:r>
              <a:rPr lang="en-GB" sz="1600" dirty="0"/>
              <a:t>(iii) a process out of thermal equilibrium.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3333FF"/>
                </a:solidFill>
              </a:rPr>
              <a:t>A. D. Sakharov, «Violation of CP invariance, C asymmetry, and baryon </a:t>
            </a:r>
            <a:r>
              <a:rPr lang="en-US" sz="1600" dirty="0" err="1">
                <a:solidFill>
                  <a:srgbClr val="3333FF"/>
                </a:solidFill>
              </a:rPr>
              <a:t>asymetry</a:t>
            </a:r>
            <a:r>
              <a:rPr lang="en-US" sz="1600" dirty="0">
                <a:solidFill>
                  <a:srgbClr val="3333FF"/>
                </a:solidFill>
              </a:rPr>
              <a:t> of the universe,» </a:t>
            </a:r>
            <a:r>
              <a:rPr lang="en-US" sz="1600" i="1" dirty="0">
                <a:solidFill>
                  <a:srgbClr val="3333FF"/>
                </a:solidFill>
              </a:rPr>
              <a:t>JETP Letters, </a:t>
            </a:r>
            <a:r>
              <a:rPr lang="en-US" sz="1600" dirty="0">
                <a:solidFill>
                  <a:srgbClr val="3333FF"/>
                </a:solidFill>
              </a:rPr>
              <a:t>vol. 5, p. 24, 1967. </a:t>
            </a:r>
            <a:endParaRPr lang="en-GB" sz="1100" dirty="0">
              <a:solidFill>
                <a:srgbClr val="3333FF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053210" y="5416425"/>
            <a:ext cx="8435279" cy="9399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>
              <a:lnSpc>
                <a:spcPts val="2000"/>
              </a:lnSpc>
              <a:buSzPct val="90000"/>
              <a:defRPr/>
            </a:pPr>
            <a:r>
              <a:rPr lang="fr-FR" sz="1600" dirty="0" smtClean="0"/>
              <a:t>CP </a:t>
            </a:r>
            <a:r>
              <a:rPr lang="fr-FR" sz="1600" dirty="0"/>
              <a:t>violation </a:t>
            </a:r>
            <a:r>
              <a:rPr lang="fr-FR" sz="1600" dirty="0" err="1"/>
              <a:t>observed</a:t>
            </a:r>
            <a:r>
              <a:rPr lang="fr-FR" sz="1600" dirty="0"/>
              <a:t> in the K, B and D - </a:t>
            </a:r>
            <a:r>
              <a:rPr lang="fr-FR" sz="1600" dirty="0" err="1"/>
              <a:t>meson</a:t>
            </a:r>
            <a:r>
              <a:rPr lang="fr-FR" sz="1600" dirty="0"/>
              <a:t> </a:t>
            </a:r>
            <a:r>
              <a:rPr lang="fr-FR" sz="1600" dirty="0" err="1"/>
              <a:t>decays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not </a:t>
            </a:r>
            <a:r>
              <a:rPr lang="fr-FR" sz="1600" dirty="0" err="1"/>
              <a:t>enough</a:t>
            </a:r>
            <a:r>
              <a:rPr lang="fr-FR" sz="1600" dirty="0"/>
              <a:t> to </a:t>
            </a:r>
            <a:r>
              <a:rPr lang="fr-FR" sz="1600" dirty="0" err="1"/>
              <a:t>account</a:t>
            </a:r>
            <a:r>
              <a:rPr lang="fr-FR" sz="1600" dirty="0"/>
              <a:t> for the large </a:t>
            </a:r>
            <a:r>
              <a:rPr lang="fr-FR" sz="1600" dirty="0" err="1"/>
              <a:t>matter</a:t>
            </a:r>
            <a:r>
              <a:rPr lang="fr-FR" sz="1600" dirty="0"/>
              <a:t> – </a:t>
            </a:r>
            <a:r>
              <a:rPr lang="fr-FR" sz="1600" dirty="0" err="1"/>
              <a:t>antimatter</a:t>
            </a:r>
            <a:r>
              <a:rPr lang="fr-FR" sz="1600" dirty="0"/>
              <a:t> </a:t>
            </a:r>
            <a:r>
              <a:rPr lang="fr-FR" sz="1600" dirty="0" err="1"/>
              <a:t>asymmetry</a:t>
            </a:r>
            <a:r>
              <a:rPr lang="fr-FR" sz="1600" dirty="0"/>
              <a:t> </a:t>
            </a:r>
          </a:p>
          <a:p>
            <a:pPr marL="457200" lvl="2">
              <a:lnSpc>
                <a:spcPts val="2000"/>
              </a:lnSpc>
              <a:buSzPct val="90000"/>
              <a:defRPr/>
            </a:pPr>
            <a:r>
              <a:rPr lang="fr-FR" sz="1600" dirty="0"/>
              <a:t>		</a:t>
            </a:r>
            <a:r>
              <a:rPr lang="fr-FR" sz="1600" b="1" dirty="0">
                <a:solidFill>
                  <a:srgbClr val="3333FF"/>
                </a:solidFill>
              </a:rPr>
              <a:t>Physics </a:t>
            </a:r>
            <a:r>
              <a:rPr lang="fr-FR" sz="1600" b="1" dirty="0" err="1">
                <a:solidFill>
                  <a:srgbClr val="3333FF"/>
                </a:solidFill>
              </a:rPr>
              <a:t>beyon</a:t>
            </a:r>
            <a:r>
              <a:rPr lang="fr-FR" sz="1600" b="1" dirty="0">
                <a:solidFill>
                  <a:srgbClr val="3333FF"/>
                </a:solidFill>
              </a:rPr>
              <a:t>d the Standard Model !</a:t>
            </a:r>
          </a:p>
        </p:txBody>
      </p:sp>
    </p:spTree>
    <p:extLst>
      <p:ext uri="{BB962C8B-B14F-4D97-AF65-F5344CB8AC3E}">
        <p14:creationId xmlns:p14="http://schemas.microsoft.com/office/powerpoint/2010/main" val="31087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165226" y="39842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 err="1" smtClean="0">
                <a:latin typeface="Tw Cen MT Condensed Extra Bold" panose="020B0803020202020204" pitchFamily="34" charset="0"/>
              </a:rPr>
              <a:t>Searching</a:t>
            </a:r>
            <a:r>
              <a:rPr lang="fr-FR" sz="2800" dirty="0" smtClean="0">
                <a:latin typeface="Tw Cen MT Condensed Extra Bold" panose="020B0803020202020204" pitchFamily="34" charset="0"/>
              </a:rPr>
              <a:t> for CP violation</a:t>
            </a:r>
            <a:endParaRPr lang="fr-FR" sz="2800" b="1" dirty="0">
              <a:latin typeface="Tw Cen MT Condensed Extra Bold" panose="020B0803020202020204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997968" y="13926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CPT </a:t>
            </a:r>
            <a:r>
              <a:rPr lang="fr-FR" sz="1800" dirty="0" err="1"/>
              <a:t>theorem</a:t>
            </a:r>
            <a:r>
              <a:rPr lang="fr-FR" sz="1800" dirty="0"/>
              <a:t>: CP violation </a:t>
            </a:r>
            <a:r>
              <a:rPr lang="fr-FR" sz="1800" dirty="0" err="1"/>
              <a:t>equivalent</a:t>
            </a:r>
            <a:r>
              <a:rPr lang="fr-FR" sz="1800" dirty="0"/>
              <a:t> to T violation</a:t>
            </a:r>
            <a:endParaRPr lang="fr-FR" sz="1000" i="1" baseline="30000" dirty="0"/>
          </a:p>
          <a:p>
            <a:pPr marL="0" indent="0">
              <a:buNone/>
            </a:pPr>
            <a:r>
              <a:rPr lang="fr-FR" sz="1800" dirty="0"/>
              <a:t>				</a:t>
            </a:r>
            <a:r>
              <a:rPr lang="fr-FR" sz="1800" b="1" dirty="0" err="1">
                <a:solidFill>
                  <a:srgbClr val="3333FF"/>
                </a:solidFill>
              </a:rPr>
              <a:t>T-odd</a:t>
            </a:r>
            <a:r>
              <a:rPr lang="fr-FR" sz="1800" b="1" dirty="0">
                <a:solidFill>
                  <a:srgbClr val="3333FF"/>
                </a:solidFill>
              </a:rPr>
              <a:t> probes!</a:t>
            </a:r>
            <a:endParaRPr lang="fr-FR" sz="18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800" i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115370" y="2130134"/>
                <a:ext cx="5708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Electric </a:t>
                </a:r>
                <a:r>
                  <a:rPr lang="fr-FR" b="1" dirty="0" err="1"/>
                  <a:t>dipole</a:t>
                </a:r>
                <a:r>
                  <a:rPr lang="fr-FR" b="1" dirty="0"/>
                  <a:t> moments of </a:t>
                </a:r>
                <a:r>
                  <a:rPr lang="fr-FR" b="1" dirty="0" err="1"/>
                  <a:t>particles</a:t>
                </a:r>
                <a:r>
                  <a:rPr lang="fr-FR" b="1" dirty="0"/>
                  <a:t> and </a:t>
                </a:r>
                <a:r>
                  <a:rPr lang="fr-FR" b="1" dirty="0" err="1"/>
                  <a:t>nuclei</a:t>
                </a:r>
                <a:r>
                  <a:rPr lang="fr-FR" b="1" dirty="0"/>
                  <a:t>: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</m:acc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370" y="2130134"/>
                <a:ext cx="5708822" cy="369332"/>
              </a:xfrm>
              <a:prstGeom prst="rect">
                <a:avLst/>
              </a:prstGeom>
              <a:blipFill>
                <a:blip r:embed="rId2"/>
                <a:stretch>
                  <a:fillRect l="-85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2115371" y="2579333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Correlations</a:t>
            </a:r>
            <a:r>
              <a:rPr lang="fr-FR" b="1" dirty="0"/>
              <a:t> in </a:t>
            </a:r>
            <a:r>
              <a:rPr lang="fr-FR" b="1" dirty="0" err="1"/>
              <a:t>nuclear</a:t>
            </a:r>
            <a:r>
              <a:rPr lang="fr-FR" b="1" dirty="0">
                <a:latin typeface="Symbol" panose="05050102010706020507" pitchFamily="18" charset="2"/>
              </a:rPr>
              <a:t> b </a:t>
            </a:r>
            <a:r>
              <a:rPr lang="fr-FR" b="1" dirty="0"/>
              <a:t>- </a:t>
            </a:r>
            <a:r>
              <a:rPr lang="fr-FR" b="1" dirty="0" err="1"/>
              <a:t>decay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087590" y="4132067"/>
            <a:ext cx="342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33FF"/>
                </a:solidFill>
              </a:rPr>
              <a:t>New </a:t>
            </a:r>
            <a:r>
              <a:rPr lang="fr-FR" b="1" dirty="0" err="1">
                <a:solidFill>
                  <a:srgbClr val="3333FF"/>
                </a:solidFill>
              </a:rPr>
              <a:t>physics</a:t>
            </a:r>
            <a:r>
              <a:rPr lang="fr-FR" b="1" dirty="0">
                <a:solidFill>
                  <a:srgbClr val="3333FF"/>
                </a:solidFill>
              </a:rPr>
              <a:t> </a:t>
            </a:r>
            <a:r>
              <a:rPr lang="fr-FR" b="1" dirty="0" err="1">
                <a:solidFill>
                  <a:srgbClr val="3333FF"/>
                </a:solidFill>
              </a:rPr>
              <a:t>beyond</a:t>
            </a:r>
            <a:r>
              <a:rPr lang="fr-FR" b="1" dirty="0">
                <a:solidFill>
                  <a:srgbClr val="3333FF"/>
                </a:solidFill>
              </a:rPr>
              <a:t> the </a:t>
            </a:r>
            <a:r>
              <a:rPr lang="fr-FR" b="1" dirty="0" err="1">
                <a:solidFill>
                  <a:srgbClr val="3333FF"/>
                </a:solidFill>
              </a:rPr>
              <a:t>TeV</a:t>
            </a:r>
            <a:r>
              <a:rPr lang="fr-FR" b="1" dirty="0">
                <a:solidFill>
                  <a:srgbClr val="3333FF"/>
                </a:solidFill>
              </a:rPr>
              <a:t> </a:t>
            </a:r>
            <a:r>
              <a:rPr lang="fr-FR" b="1" dirty="0" err="1">
                <a:solidFill>
                  <a:srgbClr val="3333FF"/>
                </a:solidFill>
              </a:rPr>
              <a:t>scale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15370" y="3350661"/>
            <a:ext cx="781920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000"/>
              </a:lnSpc>
              <a:buSzPct val="90000"/>
              <a:defRPr/>
            </a:pPr>
            <a:r>
              <a:rPr lang="fr-FR" dirty="0"/>
              <a:t>Sensitive probes to </a:t>
            </a:r>
            <a:r>
              <a:rPr lang="fr-FR" dirty="0" err="1"/>
              <a:t>larger</a:t>
            </a:r>
            <a:r>
              <a:rPr lang="fr-FR" dirty="0"/>
              <a:t> CP violations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predicted</a:t>
            </a:r>
            <a:r>
              <a:rPr lang="fr-FR" dirty="0"/>
              <a:t> by the Standard Model, by 5 to 10 </a:t>
            </a:r>
            <a:r>
              <a:rPr lang="fr-FR" dirty="0" err="1"/>
              <a:t>orders</a:t>
            </a:r>
            <a:r>
              <a:rPr lang="fr-FR" dirty="0"/>
              <a:t> of magnitude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231904" y="3662736"/>
            <a:ext cx="4166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P. </a:t>
            </a:r>
            <a:r>
              <a:rPr lang="en-US" sz="1600" dirty="0" err="1">
                <a:solidFill>
                  <a:srgbClr val="3333FF"/>
                </a:solidFill>
              </a:rPr>
              <a:t>Herczeg</a:t>
            </a:r>
            <a:r>
              <a:rPr lang="en-US" sz="1600" dirty="0">
                <a:solidFill>
                  <a:srgbClr val="3333FF"/>
                </a:solidFill>
              </a:rPr>
              <a:t>, </a:t>
            </a:r>
            <a:r>
              <a:rPr lang="en-US" sz="1600" dirty="0" err="1">
                <a:solidFill>
                  <a:srgbClr val="3333FF"/>
                </a:solidFill>
              </a:rPr>
              <a:t>Prog</a:t>
            </a:r>
            <a:r>
              <a:rPr lang="en-US" sz="1600" dirty="0">
                <a:solidFill>
                  <a:srgbClr val="3333FF"/>
                </a:solidFill>
              </a:rPr>
              <a:t>. Part. </a:t>
            </a:r>
            <a:r>
              <a:rPr lang="en-US" sz="1600" dirty="0" err="1">
                <a:solidFill>
                  <a:srgbClr val="3333FF"/>
                </a:solidFill>
              </a:rPr>
              <a:t>Nucl</a:t>
            </a:r>
            <a:r>
              <a:rPr lang="en-US" sz="1600" dirty="0">
                <a:solidFill>
                  <a:srgbClr val="3333FF"/>
                </a:solidFill>
              </a:rPr>
              <a:t>. Phys. 46 (2001) 413. </a:t>
            </a:r>
            <a:endParaRPr lang="fr-FR" sz="1600" dirty="0">
              <a:solidFill>
                <a:srgbClr val="3333FF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279577" y="4950127"/>
            <a:ext cx="7271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Learn</a:t>
            </a:r>
            <a:r>
              <a:rPr lang="fr-FR" dirty="0"/>
              <a:t> more from </a:t>
            </a:r>
            <a:r>
              <a:rPr lang="fr-FR" dirty="0" err="1"/>
              <a:t>presentations</a:t>
            </a:r>
            <a:r>
              <a:rPr lang="fr-FR" dirty="0"/>
              <a:t> at the International MORA Workshop at JYFL</a:t>
            </a:r>
          </a:p>
          <a:p>
            <a:r>
              <a:rPr lang="fr-FR" dirty="0"/>
              <a:t>(</a:t>
            </a: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 </a:t>
            </a:r>
            <a:r>
              <a:rPr lang="fr-FR" dirty="0" smtClean="0"/>
              <a:t>May 2022)  </a:t>
            </a:r>
            <a:r>
              <a:rPr lang="fr-FR" dirty="0">
                <a:hlinkClick r:id="rId3"/>
              </a:rPr>
              <a:t>https://indico.in2p3.fr/event/25986/</a:t>
            </a:r>
            <a:endParaRPr lang="fr-FR" dirty="0"/>
          </a:p>
          <a:p>
            <a:endParaRPr lang="fr-FR" dirty="0"/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251" y="5537474"/>
            <a:ext cx="1036612" cy="6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ZoneTexte 53"/>
          <p:cNvSpPr txBox="1"/>
          <p:nvPr/>
        </p:nvSpPr>
        <p:spPr>
          <a:xfrm>
            <a:off x="5445417" y="5980044"/>
            <a:ext cx="16862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153F5C"/>
                </a:solidFill>
                <a:latin typeface="Bahnschrift Condensed" panose="020B0502040204020203" pitchFamily="34" charset="0"/>
              </a:rPr>
              <a:t>THE MORA EXPERIMENT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9577" y="6367293"/>
            <a:ext cx="8591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les Houches School, CP </a:t>
            </a:r>
            <a:r>
              <a:rPr lang="fr-FR" dirty="0" smtClean="0"/>
              <a:t>23 </a:t>
            </a:r>
            <a:r>
              <a:rPr lang="fr-FR" dirty="0" smtClean="0">
                <a:hlinkClick r:id="rId5"/>
              </a:rPr>
              <a:t>https</a:t>
            </a:r>
            <a:r>
              <a:rPr lang="fr-FR" dirty="0">
                <a:hlinkClick r:id="rId5"/>
              </a:rPr>
              <a:t>://indico.in2p3.fr/event/27893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623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7"/>
          <p:cNvSpPr>
            <a:spLocks noGrp="1"/>
          </p:cNvSpPr>
          <p:nvPr>
            <p:ph type="title"/>
          </p:nvPr>
        </p:nvSpPr>
        <p:spPr>
          <a:xfrm>
            <a:off x="1960165" y="198305"/>
            <a:ext cx="8344400" cy="994172"/>
          </a:xfrm>
        </p:spPr>
        <p:txBody>
          <a:bodyPr>
            <a:noAutofit/>
          </a:bodyPr>
          <a:lstStyle/>
          <a:p>
            <a:r>
              <a:rPr lang="fr-FR" sz="2800" dirty="0" err="1">
                <a:latin typeface="Tw Cen MT Condensed Extra Bold" panose="020B0803020202020204" pitchFamily="34" charset="0"/>
              </a:rPr>
              <a:t>Search</a:t>
            </a:r>
            <a:r>
              <a:rPr lang="fr-FR" sz="2800" dirty="0">
                <a:latin typeface="Tw Cen MT Condensed Extra Bold" panose="020B0803020202020204" pitchFamily="34" charset="0"/>
              </a:rPr>
              <a:t> for new </a:t>
            </a:r>
            <a:r>
              <a:rPr lang="fr-FR" sz="2800" dirty="0" err="1"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3160356" y="989948"/>
            <a:ext cx="6300700" cy="2160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3925">
              <a:spcAft>
                <a:spcPts val="400"/>
              </a:spcAft>
              <a:defRPr/>
            </a:pPr>
            <a:r>
              <a:rPr lang="fr-FR" b="1" dirty="0"/>
              <a:t>A non-</a:t>
            </a:r>
            <a:r>
              <a:rPr lang="fr-FR" b="1" dirty="0" err="1"/>
              <a:t>zero</a:t>
            </a:r>
            <a:r>
              <a:rPr lang="fr-FR" b="1" dirty="0"/>
              <a:t> </a:t>
            </a:r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arise from CP violation</a:t>
            </a:r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915" y="1624206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4" name="ZoneTexte 43"/>
          <p:cNvSpPr txBox="1"/>
          <p:nvPr/>
        </p:nvSpPr>
        <p:spPr>
          <a:xfrm>
            <a:off x="3572066" y="2314740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reversal </a:t>
            </a:r>
            <a:r>
              <a:rPr lang="fr-FR" dirty="0" err="1"/>
              <a:t>odd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colade ouvrante 19"/>
          <p:cNvSpPr/>
          <p:nvPr/>
        </p:nvSpPr>
        <p:spPr>
          <a:xfrm rot="16200000">
            <a:off x="8048889" y="1705795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ZoneTexte 20"/>
          <p:cNvSpPr txBox="1"/>
          <p:nvPr/>
        </p:nvSpPr>
        <p:spPr>
          <a:xfrm>
            <a:off x="1010006" y="3783204"/>
            <a:ext cx="86670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3333FF"/>
                </a:solidFill>
              </a:rPr>
              <a:t>Search</a:t>
            </a:r>
            <a:r>
              <a:rPr lang="fr-FR" b="1" dirty="0">
                <a:solidFill>
                  <a:srgbClr val="3333FF"/>
                </a:solidFill>
              </a:rPr>
              <a:t> for New Physics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Specific</a:t>
            </a:r>
            <a:r>
              <a:rPr lang="fr-FR" sz="1600" dirty="0" smtClean="0"/>
              <a:t> New Physics </a:t>
            </a:r>
            <a:r>
              <a:rPr lang="fr-FR" sz="1600" dirty="0" err="1" smtClean="0"/>
              <a:t>models</a:t>
            </a:r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model: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M. J. Ramsey-</a:t>
            </a:r>
            <a:r>
              <a:rPr lang="en-US" sz="1400" dirty="0" err="1" smtClean="0"/>
              <a:t>Musolf</a:t>
            </a:r>
            <a:r>
              <a:rPr lang="en-US" sz="1400" dirty="0" smtClean="0"/>
              <a:t> et J. C. Vasquez, «Left-right symmetry and electric dipole moments. A global analysis,» arXiv:2012.02799 [</a:t>
            </a:r>
            <a:r>
              <a:rPr lang="en-US" sz="1400" dirty="0" err="1" smtClean="0"/>
              <a:t>hep-ph</a:t>
            </a:r>
            <a:r>
              <a:rPr lang="en-US" sz="1400" dirty="0" smtClean="0"/>
              <a:t>], 2020.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Thorough</a:t>
            </a:r>
            <a:r>
              <a:rPr lang="fr-FR" sz="1400" dirty="0" smtClean="0"/>
              <a:t> investigation </a:t>
            </a:r>
            <a:r>
              <a:rPr lang="fr-FR" sz="1400" dirty="0" err="1" smtClean="0"/>
              <a:t>undertaken</a:t>
            </a:r>
            <a:r>
              <a:rPr lang="fr-FR" sz="1400" dirty="0" smtClean="0"/>
              <a:t> at </a:t>
            </a:r>
            <a:r>
              <a:rPr lang="fr-FR" sz="1400" dirty="0" err="1" smtClean="0"/>
              <a:t>IJClab</a:t>
            </a:r>
            <a:r>
              <a:rPr lang="fr-FR" sz="1400" dirty="0" smtClean="0"/>
              <a:t> by Adam Falkowski and Antonio Rodriguez-Sanchez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«</a:t>
            </a:r>
            <a:r>
              <a:rPr lang="en-US" sz="1400" dirty="0" smtClean="0"/>
              <a:t>On the sensitivity of the D parameter to new physics</a:t>
            </a:r>
            <a:r>
              <a:rPr lang="fr-FR" sz="1400" dirty="0" smtClean="0"/>
              <a:t> » , </a:t>
            </a:r>
            <a:r>
              <a:rPr lang="fr-FR" sz="1400" dirty="0" smtClean="0">
                <a:hlinkClick r:id="rId6"/>
              </a:rPr>
              <a:t>arXiv:2207.02161</a:t>
            </a:r>
            <a:endParaRPr lang="fr-FR" sz="1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Presentation</a:t>
            </a:r>
            <a:r>
              <a:rPr lang="fr-FR" sz="1400" dirty="0" smtClean="0"/>
              <a:t> at MORA workshop </a:t>
            </a:r>
            <a:r>
              <a:rPr lang="fr-FR" sz="1400" dirty="0" smtClean="0">
                <a:hlinkClick r:id="rId7"/>
              </a:rPr>
              <a:t>https://indico.in2p3.fr/event/25986/</a:t>
            </a:r>
            <a:endParaRPr lang="fr-FR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Severe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r>
              <a:rPr lang="fr-FR" sz="1400" dirty="0" smtClean="0"/>
              <a:t> for CP </a:t>
            </a:r>
            <a:r>
              <a:rPr lang="fr-FR" sz="1400" dirty="0" err="1" smtClean="0"/>
              <a:t>violating</a:t>
            </a:r>
            <a:r>
              <a:rPr lang="fr-FR" sz="1400" dirty="0" smtClean="0"/>
              <a:t> </a:t>
            </a:r>
            <a:r>
              <a:rPr lang="fr-FR" sz="1400" dirty="0" err="1" smtClean="0"/>
              <a:t>terms</a:t>
            </a:r>
            <a:r>
              <a:rPr lang="fr-FR" sz="1400" dirty="0" smtClean="0"/>
              <a:t> from EDM, pion </a:t>
            </a:r>
            <a:r>
              <a:rPr lang="fr-FR" sz="1400" dirty="0" err="1" smtClean="0"/>
              <a:t>decay</a:t>
            </a:r>
            <a:r>
              <a:rPr lang="fr-FR" sz="1400" dirty="0" smtClean="0"/>
              <a:t> and high </a:t>
            </a:r>
            <a:r>
              <a:rPr lang="fr-FR" sz="1400" dirty="0" err="1" smtClean="0"/>
              <a:t>energy</a:t>
            </a:r>
            <a:r>
              <a:rPr lang="fr-FR" sz="1400" dirty="0" smtClean="0"/>
              <a:t> </a:t>
            </a:r>
            <a:r>
              <a:rPr lang="fr-FR" sz="1400" dirty="0" err="1" smtClean="0"/>
              <a:t>searches</a:t>
            </a:r>
            <a:endParaRPr lang="fr-FR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But D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also</a:t>
            </a:r>
            <a:r>
              <a:rPr lang="fr-FR" sz="1400" dirty="0" smtClean="0"/>
              <a:t> </a:t>
            </a:r>
            <a:r>
              <a:rPr lang="en-US" sz="1400" dirty="0" smtClean="0"/>
              <a:t>sensitive </a:t>
            </a:r>
            <a:r>
              <a:rPr lang="fr-FR" sz="1400" b="1" dirty="0" smtClean="0"/>
              <a:t>to </a:t>
            </a:r>
            <a:r>
              <a:rPr lang="fr-FR" sz="1400" b="1" dirty="0" err="1" smtClean="0"/>
              <a:t>exotic</a:t>
            </a:r>
            <a:r>
              <a:rPr lang="fr-FR" sz="1400" b="1" dirty="0" smtClean="0"/>
              <a:t> non-CP </a:t>
            </a:r>
            <a:r>
              <a:rPr lang="fr-FR" sz="1400" b="1" dirty="0" err="1" smtClean="0"/>
              <a:t>violating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terms</a:t>
            </a:r>
            <a:r>
              <a:rPr lang="fr-FR" sz="1400" b="1" dirty="0" smtClean="0"/>
              <a:t> via </a:t>
            </a:r>
            <a:r>
              <a:rPr lang="fr-FR" sz="1400" b="1" dirty="0" err="1" smtClean="0"/>
              <a:t>recoil-order</a:t>
            </a:r>
            <a:r>
              <a:rPr lang="fr-FR" sz="1400" b="1" dirty="0" smtClean="0"/>
              <a:t> corrections</a:t>
            </a:r>
            <a:endParaRPr lang="en-US" sz="1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779384" y="2701980"/>
            <a:ext cx="8958408" cy="721751"/>
            <a:chOff x="296368" y="5443174"/>
            <a:chExt cx="8958408" cy="721751"/>
          </a:xfrm>
        </p:grpSpPr>
        <p:sp>
          <p:nvSpPr>
            <p:cNvPr id="24" name="Rectangle 23"/>
            <p:cNvSpPr/>
            <p:nvPr/>
          </p:nvSpPr>
          <p:spPr>
            <a:xfrm>
              <a:off x="2590800" y="5506889"/>
              <a:ext cx="2539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i="1" dirty="0" err="1"/>
                <a:t>D</a:t>
              </a:r>
              <a:r>
                <a:rPr lang="fr-FR" sz="1600" b="1" i="1" baseline="-25000" dirty="0" err="1"/>
                <a:t>n</a:t>
              </a:r>
              <a:r>
                <a:rPr lang="fr-FR" sz="1600" b="1" dirty="0"/>
                <a:t>= (−0.94 ±1.89±0.97)∙10</a:t>
              </a:r>
              <a:r>
                <a:rPr lang="fr-FR" sz="1600" b="1" baseline="30000" dirty="0"/>
                <a:t>-4</a:t>
              </a:r>
              <a:r>
                <a:rPr lang="fr-FR" sz="1600" b="1" dirty="0"/>
                <a:t> 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96368" y="5506889"/>
              <a:ext cx="2321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Best </a:t>
              </a:r>
              <a:r>
                <a:rPr lang="fr-FR" sz="1600" dirty="0" err="1"/>
                <a:t>measurement</a:t>
              </a:r>
              <a:r>
                <a:rPr lang="fr-FR" sz="1600" dirty="0"/>
                <a:t> </a:t>
              </a:r>
              <a:r>
                <a:rPr lang="fr-FR" sz="1600" dirty="0" err="1"/>
                <a:t>so</a:t>
              </a:r>
              <a:r>
                <a:rPr lang="fr-FR" sz="1600" dirty="0"/>
                <a:t> far: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330848" y="5443174"/>
              <a:ext cx="3923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emiT</a:t>
              </a:r>
              <a:r>
                <a:rPr lang="fr-FR" sz="1600" i="1" dirty="0"/>
                <a:t> collaboration, PRL 107, 102301 (2011),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dirty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sub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𝑵𝒆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fr-FR" sz="1600" b="1" dirty="0"/>
                    <a:t>=(1 ±6)∙10</a:t>
                  </a:r>
                  <a:r>
                    <a:rPr lang="fr-FR" sz="1600" b="1" baseline="30000" dirty="0"/>
                    <a:t>-4</a:t>
                  </a:r>
                  <a:endParaRPr lang="fr-FR" sz="1600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blipFill>
                  <a:blip r:embed="rId8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ZoneTexte 27"/>
            <p:cNvSpPr txBox="1"/>
            <p:nvPr/>
          </p:nvSpPr>
          <p:spPr>
            <a:xfrm>
              <a:off x="5241641" y="5758233"/>
              <a:ext cx="3532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Calaprice</a:t>
              </a:r>
              <a:r>
                <a:rPr lang="fr-FR" sz="1600" i="1" dirty="0"/>
                <a:t>, </a:t>
              </a:r>
              <a:r>
                <a:rPr lang="fr-FR" sz="1600" i="1" dirty="0" err="1"/>
                <a:t>Hyp</a:t>
              </a:r>
              <a:r>
                <a:rPr lang="fr-FR" sz="1600" i="1" dirty="0"/>
                <a:t>. Int. 22(1985)83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  <a:blipFill>
                <a:blip r:embed="rId9"/>
                <a:stretch>
                  <a:fillRect t="-7273" r="-559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6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7"/>
          <p:cNvSpPr>
            <a:spLocks noGrp="1"/>
          </p:cNvSpPr>
          <p:nvPr>
            <p:ph type="title"/>
          </p:nvPr>
        </p:nvSpPr>
        <p:spPr>
          <a:xfrm>
            <a:off x="1960165" y="198305"/>
            <a:ext cx="8344400" cy="994172"/>
          </a:xfrm>
        </p:spPr>
        <p:txBody>
          <a:bodyPr>
            <a:noAutofit/>
          </a:bodyPr>
          <a:lstStyle/>
          <a:p>
            <a:r>
              <a:rPr lang="fr-FR" sz="2800" dirty="0" err="1">
                <a:latin typeface="Tw Cen MT Condensed Extra Bold" panose="020B0803020202020204" pitchFamily="34" charset="0"/>
              </a:rPr>
              <a:t>Search</a:t>
            </a:r>
            <a:r>
              <a:rPr lang="fr-FR" sz="2800" dirty="0">
                <a:latin typeface="Tw Cen MT Condensed Extra Bold" panose="020B0803020202020204" pitchFamily="34" charset="0"/>
              </a:rPr>
              <a:t> for new </a:t>
            </a:r>
            <a:r>
              <a:rPr lang="fr-FR" sz="2800" dirty="0" err="1"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3160356" y="989948"/>
            <a:ext cx="6300700" cy="2160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3925">
              <a:spcAft>
                <a:spcPts val="400"/>
              </a:spcAft>
              <a:defRPr/>
            </a:pPr>
            <a:r>
              <a:rPr lang="fr-FR" b="1" dirty="0"/>
              <a:t>A non-</a:t>
            </a:r>
            <a:r>
              <a:rPr lang="fr-FR" b="1" dirty="0" err="1"/>
              <a:t>zero</a:t>
            </a:r>
            <a:r>
              <a:rPr lang="fr-FR" b="1" dirty="0"/>
              <a:t> </a:t>
            </a:r>
            <a:r>
              <a:rPr lang="fr-FR" b="1" i="1" dirty="0"/>
              <a:t>D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arise from CP violation</a:t>
            </a:r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915" y="1624206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4" name="ZoneTexte 43"/>
          <p:cNvSpPr txBox="1"/>
          <p:nvPr/>
        </p:nvSpPr>
        <p:spPr>
          <a:xfrm>
            <a:off x="3572066" y="2314740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 reversal </a:t>
            </a:r>
            <a:r>
              <a:rPr lang="fr-FR" dirty="0" err="1"/>
              <a:t>odd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3" y="1533204"/>
                <a:ext cx="325916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colade ouvrante 19"/>
          <p:cNvSpPr/>
          <p:nvPr/>
        </p:nvSpPr>
        <p:spPr>
          <a:xfrm rot="16200000">
            <a:off x="8048889" y="1705795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ZoneTexte 20"/>
          <p:cNvSpPr txBox="1"/>
          <p:nvPr/>
        </p:nvSpPr>
        <p:spPr>
          <a:xfrm>
            <a:off x="1010006" y="3783204"/>
            <a:ext cx="86670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3333FF"/>
                </a:solidFill>
              </a:rPr>
              <a:t>Search</a:t>
            </a:r>
            <a:r>
              <a:rPr lang="fr-FR" b="1" dirty="0">
                <a:solidFill>
                  <a:srgbClr val="3333FF"/>
                </a:solidFill>
              </a:rPr>
              <a:t> for New Physics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Direct constraints </a:t>
            </a:r>
            <a:r>
              <a:rPr lang="en-US" sz="1600" dirty="0" smtClean="0"/>
              <a:t>on CP-violating Wilson coefficients in the nucleon-level EFT 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Specific</a:t>
            </a:r>
            <a:r>
              <a:rPr lang="fr-FR" sz="1600" dirty="0" smtClean="0"/>
              <a:t> New Physics </a:t>
            </a:r>
            <a:r>
              <a:rPr lang="fr-FR" sz="1600" dirty="0" err="1" smtClean="0"/>
              <a:t>models</a:t>
            </a:r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L-R </a:t>
            </a:r>
            <a:r>
              <a:rPr lang="en-US" sz="1600" b="1" dirty="0" smtClean="0"/>
              <a:t>symmetric</a:t>
            </a:r>
            <a:r>
              <a:rPr lang="fr-FR" sz="1600" b="1" dirty="0" smtClean="0"/>
              <a:t> model: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M. J. Ramsey-</a:t>
            </a:r>
            <a:r>
              <a:rPr lang="en-US" sz="1400" dirty="0" err="1" smtClean="0"/>
              <a:t>Musolf</a:t>
            </a:r>
            <a:r>
              <a:rPr lang="en-US" sz="1400" dirty="0" smtClean="0"/>
              <a:t> et J. C. Vasquez, «Left-right symmetry and electric dipole moments. A global analysis,» arXiv:2012.02799 [</a:t>
            </a:r>
            <a:r>
              <a:rPr lang="en-US" sz="1400" dirty="0" err="1" smtClean="0"/>
              <a:t>hep-ph</a:t>
            </a:r>
            <a:r>
              <a:rPr lang="en-US" sz="1400" dirty="0" smtClean="0"/>
              <a:t>], 2020.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via </a:t>
            </a:r>
            <a:r>
              <a:rPr lang="fr-FR" sz="1600" b="1" dirty="0" smtClean="0"/>
              <a:t>the LQ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Thorough</a:t>
            </a:r>
            <a:r>
              <a:rPr lang="fr-FR" sz="1400" dirty="0" smtClean="0"/>
              <a:t> investigation </a:t>
            </a:r>
            <a:r>
              <a:rPr lang="fr-FR" sz="1400" dirty="0" err="1" smtClean="0"/>
              <a:t>undertaken</a:t>
            </a:r>
            <a:r>
              <a:rPr lang="fr-FR" sz="1400" dirty="0" smtClean="0"/>
              <a:t> at </a:t>
            </a:r>
            <a:r>
              <a:rPr lang="fr-FR" sz="1400" dirty="0" err="1" smtClean="0"/>
              <a:t>IJClab</a:t>
            </a:r>
            <a:r>
              <a:rPr lang="fr-FR" sz="1400" dirty="0" smtClean="0"/>
              <a:t> by Adam Falkowski and Antonio Rodriguez-Sanchez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«</a:t>
            </a:r>
            <a:r>
              <a:rPr lang="en-US" sz="1400" dirty="0" smtClean="0"/>
              <a:t>On the sensitivity of the D parameter to new physics</a:t>
            </a:r>
            <a:r>
              <a:rPr lang="fr-FR" sz="1400" dirty="0" smtClean="0"/>
              <a:t> » , </a:t>
            </a:r>
            <a:r>
              <a:rPr lang="fr-FR" sz="1400" dirty="0" smtClean="0">
                <a:hlinkClick r:id="rId6"/>
              </a:rPr>
              <a:t>arXiv:2207.02161</a:t>
            </a:r>
            <a:endParaRPr lang="fr-FR" sz="1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Presentation</a:t>
            </a:r>
            <a:r>
              <a:rPr lang="fr-FR" sz="1400" dirty="0" smtClean="0"/>
              <a:t> at MORA workshop </a:t>
            </a:r>
            <a:r>
              <a:rPr lang="fr-FR" sz="1400" dirty="0" smtClean="0">
                <a:hlinkClick r:id="rId7"/>
              </a:rPr>
              <a:t>https://indico.in2p3.fr/event/25986/</a:t>
            </a:r>
            <a:endParaRPr lang="fr-FR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Severe</a:t>
            </a:r>
            <a:r>
              <a:rPr lang="fr-FR" sz="1400" dirty="0" smtClean="0"/>
              <a:t> </a:t>
            </a:r>
            <a:r>
              <a:rPr lang="fr-FR" sz="1400" dirty="0" err="1" smtClean="0"/>
              <a:t>constraints</a:t>
            </a:r>
            <a:r>
              <a:rPr lang="fr-FR" sz="1400" dirty="0" smtClean="0"/>
              <a:t> for CP </a:t>
            </a:r>
            <a:r>
              <a:rPr lang="fr-FR" sz="1400" dirty="0" err="1" smtClean="0"/>
              <a:t>violating</a:t>
            </a:r>
            <a:r>
              <a:rPr lang="fr-FR" sz="1400" dirty="0" smtClean="0"/>
              <a:t> </a:t>
            </a:r>
            <a:r>
              <a:rPr lang="fr-FR" sz="1400" dirty="0" err="1" smtClean="0"/>
              <a:t>terms</a:t>
            </a:r>
            <a:r>
              <a:rPr lang="fr-FR" sz="1400" dirty="0" smtClean="0"/>
              <a:t> from EDM, pion </a:t>
            </a:r>
            <a:r>
              <a:rPr lang="fr-FR" sz="1400" dirty="0" err="1" smtClean="0"/>
              <a:t>decay</a:t>
            </a:r>
            <a:r>
              <a:rPr lang="fr-FR" sz="1400" dirty="0" smtClean="0"/>
              <a:t> and high </a:t>
            </a:r>
            <a:r>
              <a:rPr lang="fr-FR" sz="1400" dirty="0" err="1" smtClean="0"/>
              <a:t>energy</a:t>
            </a:r>
            <a:r>
              <a:rPr lang="fr-FR" sz="1400" dirty="0" smtClean="0"/>
              <a:t> </a:t>
            </a:r>
            <a:r>
              <a:rPr lang="fr-FR" sz="1400" dirty="0" err="1" smtClean="0"/>
              <a:t>searches</a:t>
            </a:r>
            <a:endParaRPr lang="fr-FR" sz="1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But D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also</a:t>
            </a:r>
            <a:r>
              <a:rPr lang="fr-FR" sz="1400" dirty="0" smtClean="0"/>
              <a:t> </a:t>
            </a:r>
            <a:r>
              <a:rPr lang="en-US" sz="1400" dirty="0" smtClean="0"/>
              <a:t>sensitive </a:t>
            </a:r>
            <a:r>
              <a:rPr lang="fr-FR" sz="1400" b="1" dirty="0" smtClean="0"/>
              <a:t>to </a:t>
            </a:r>
            <a:r>
              <a:rPr lang="fr-FR" sz="1400" b="1" dirty="0" err="1" smtClean="0"/>
              <a:t>exotic</a:t>
            </a:r>
            <a:r>
              <a:rPr lang="fr-FR" sz="1400" b="1" dirty="0" smtClean="0"/>
              <a:t> non-CP </a:t>
            </a:r>
            <a:r>
              <a:rPr lang="fr-FR" sz="1400" b="1" dirty="0" err="1" smtClean="0"/>
              <a:t>violating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terms</a:t>
            </a:r>
            <a:r>
              <a:rPr lang="fr-FR" sz="1400" b="1" dirty="0" smtClean="0"/>
              <a:t> via </a:t>
            </a:r>
            <a:r>
              <a:rPr lang="fr-FR" sz="1400" b="1" dirty="0" err="1" smtClean="0"/>
              <a:t>recoil-order</a:t>
            </a:r>
            <a:r>
              <a:rPr lang="fr-FR" sz="1400" b="1" dirty="0" smtClean="0"/>
              <a:t> corrections</a:t>
            </a:r>
            <a:endParaRPr lang="en-US" sz="1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779384" y="2701980"/>
            <a:ext cx="8958408" cy="721751"/>
            <a:chOff x="296368" y="5443174"/>
            <a:chExt cx="8958408" cy="721751"/>
          </a:xfrm>
        </p:grpSpPr>
        <p:sp>
          <p:nvSpPr>
            <p:cNvPr id="24" name="Rectangle 23"/>
            <p:cNvSpPr/>
            <p:nvPr/>
          </p:nvSpPr>
          <p:spPr>
            <a:xfrm>
              <a:off x="2590800" y="5506889"/>
              <a:ext cx="2539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i="1" dirty="0" err="1"/>
                <a:t>D</a:t>
              </a:r>
              <a:r>
                <a:rPr lang="fr-FR" sz="1600" b="1" i="1" baseline="-25000" dirty="0" err="1"/>
                <a:t>n</a:t>
              </a:r>
              <a:r>
                <a:rPr lang="fr-FR" sz="1600" b="1" dirty="0"/>
                <a:t>= (−0.94 ±1.89±0.97)∙10</a:t>
              </a:r>
              <a:r>
                <a:rPr lang="fr-FR" sz="1600" b="1" baseline="30000" dirty="0"/>
                <a:t>-4</a:t>
              </a:r>
              <a:r>
                <a:rPr lang="fr-FR" sz="1600" b="1" dirty="0"/>
                <a:t> 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96368" y="5506889"/>
              <a:ext cx="2321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Best </a:t>
              </a:r>
              <a:r>
                <a:rPr lang="fr-FR" sz="1600" dirty="0" err="1"/>
                <a:t>measurement</a:t>
              </a:r>
              <a:r>
                <a:rPr lang="fr-FR" sz="1600" dirty="0"/>
                <a:t> </a:t>
              </a:r>
              <a:r>
                <a:rPr lang="fr-FR" sz="1600" dirty="0" err="1"/>
                <a:t>so</a:t>
              </a:r>
              <a:r>
                <a:rPr lang="fr-FR" sz="1600" dirty="0"/>
                <a:t> far: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330848" y="5443174"/>
              <a:ext cx="3923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emiT</a:t>
              </a:r>
              <a:r>
                <a:rPr lang="fr-FR" sz="1600" i="1" dirty="0"/>
                <a:t> collaboration, PRL 107, 102301 (2011),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dirty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  <m:sub>
                              <m:r>
                                <a:rPr lang="fr-FR" sz="1600" b="1" i="1" dirty="0">
                                  <a:latin typeface="Cambria Math" panose="02040503050406030204" pitchFamily="18" charset="0"/>
                                </a:rPr>
                                <m:t>𝑵𝒆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fr-FR" sz="1600" b="1" dirty="0"/>
                    <a:t>=(1 ±6)∙10</a:t>
                  </a:r>
                  <a:r>
                    <a:rPr lang="fr-FR" sz="1600" b="1" baseline="30000" dirty="0"/>
                    <a:t>-4</a:t>
                  </a:r>
                  <a:endParaRPr lang="fr-FR" sz="1600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804249"/>
                  <a:ext cx="1654940" cy="360676"/>
                </a:xfrm>
                <a:prstGeom prst="rect">
                  <a:avLst/>
                </a:prstGeom>
                <a:blipFill>
                  <a:blip r:embed="rId8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ZoneTexte 27"/>
            <p:cNvSpPr txBox="1"/>
            <p:nvPr/>
          </p:nvSpPr>
          <p:spPr>
            <a:xfrm>
              <a:off x="5241641" y="5758233"/>
              <a:ext cx="3532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Calaprice</a:t>
              </a:r>
              <a:r>
                <a:rPr lang="fr-FR" sz="1600" i="1" dirty="0"/>
                <a:t>, </a:t>
              </a:r>
              <a:r>
                <a:rPr lang="fr-FR" sz="1600" i="1" dirty="0" err="1"/>
                <a:t>Hyp</a:t>
              </a:r>
              <a:r>
                <a:rPr lang="fr-FR" sz="1600" i="1" dirty="0"/>
                <a:t>. Int. 22(1985)83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06" y="2525068"/>
                <a:ext cx="8083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9" y="3376561"/>
                <a:ext cx="3274322" cy="338554"/>
              </a:xfrm>
              <a:prstGeom prst="rect">
                <a:avLst/>
              </a:prstGeom>
              <a:blipFill>
                <a:blip r:embed="rId9"/>
                <a:stretch>
                  <a:fillRect t="-7273" r="-559" b="-2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2748" y="5255336"/>
            <a:ext cx="1789740" cy="104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ZoneTexte 32"/>
          <p:cNvSpPr txBox="1"/>
          <p:nvPr/>
        </p:nvSpPr>
        <p:spPr>
          <a:xfrm>
            <a:off x="9398503" y="6032189"/>
            <a:ext cx="1955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53F5C"/>
                </a:solidFill>
                <a:latin typeface="Bahnschrift Condensed" panose="020B0502040204020203" pitchFamily="34" charset="0"/>
              </a:rPr>
              <a:t>THE MORA EXPERIMENT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24272" y="4003793"/>
            <a:ext cx="317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Interest</a:t>
            </a:r>
            <a:r>
              <a:rPr lang="fr-FR" dirty="0" smtClean="0"/>
              <a:t> for ~10</a:t>
            </a:r>
            <a:r>
              <a:rPr lang="fr-FR" baseline="30000" dirty="0" smtClean="0"/>
              <a:t>-4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8324271" y="4373125"/>
            <a:ext cx="312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Interest</a:t>
            </a:r>
            <a:r>
              <a:rPr lang="fr-FR" dirty="0" smtClean="0"/>
              <a:t> for ~10</a:t>
            </a:r>
            <a:r>
              <a:rPr lang="fr-FR" baseline="30000" dirty="0" smtClean="0"/>
              <a:t>-5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8127964" y="4123320"/>
            <a:ext cx="178421" cy="130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8127963" y="4484898"/>
            <a:ext cx="178421" cy="130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7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692" y="276022"/>
            <a:ext cx="1809105" cy="1022892"/>
          </a:xfrm>
          <a:prstGeom prst="rect">
            <a:avLst/>
          </a:prstGeom>
          <a:solidFill>
            <a:srgbClr val="FF0066">
              <a:alpha val="20000"/>
            </a:srgbClr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885149" y="2040563"/>
            <a:ext cx="441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State of the art techniques from ISOL </a:t>
            </a:r>
            <a:r>
              <a:rPr lang="fr-FR" sz="1600" b="1" dirty="0" err="1" smtClean="0"/>
              <a:t>facilities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47917" y="6435818"/>
            <a:ext cx="808472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50" dirty="0" smtClean="0"/>
              <a:t>Back </a:t>
            </a:r>
            <a:r>
              <a:rPr lang="fr-FR" sz="1350" dirty="0"/>
              <a:t>to                             /</a:t>
            </a:r>
            <a:r>
              <a:rPr lang="fr-FR" sz="1350" dirty="0" smtClean="0"/>
              <a:t>DESIR, </a:t>
            </a:r>
            <a:r>
              <a:rPr lang="fr-FR" sz="1350" dirty="0" err="1" smtClean="0"/>
              <a:t>making</a:t>
            </a:r>
            <a:r>
              <a:rPr lang="fr-FR" sz="1350" dirty="0" smtClean="0"/>
              <a:t> use of the  intense and </a:t>
            </a:r>
            <a:r>
              <a:rPr lang="fr-FR" sz="1350" dirty="0" err="1" smtClean="0"/>
              <a:t>purified</a:t>
            </a:r>
            <a:r>
              <a:rPr lang="fr-FR" sz="1350" dirty="0" smtClean="0"/>
              <a:t> ISOL </a:t>
            </a:r>
            <a:r>
              <a:rPr lang="fr-FR" sz="1350" dirty="0" err="1" smtClean="0"/>
              <a:t>beams</a:t>
            </a:r>
            <a:r>
              <a:rPr lang="fr-FR" sz="1350" dirty="0" smtClean="0"/>
              <a:t> from SPIRAL 1/ S3-LEB: </a:t>
            </a:r>
            <a:r>
              <a:rPr lang="fr-FR" sz="1350" b="1" dirty="0" smtClean="0"/>
              <a:t>2027</a:t>
            </a:r>
            <a:endParaRPr lang="fr-FR" sz="1350" b="1" dirty="0"/>
          </a:p>
        </p:txBody>
      </p:sp>
      <p:pic>
        <p:nvPicPr>
          <p:cNvPr id="76" name="Image 6" descr="logo couleur H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078" y="6501979"/>
            <a:ext cx="1023144" cy="2272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2" name="Titre 4"/>
          <p:cNvSpPr>
            <a:spLocks noGrp="1"/>
          </p:cNvSpPr>
          <p:nvPr>
            <p:ph type="title"/>
          </p:nvPr>
        </p:nvSpPr>
        <p:spPr>
          <a:xfrm>
            <a:off x="2252313" y="481432"/>
            <a:ext cx="7838067" cy="51387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w Cen MT Condensed Extra Bold" panose="020B0803020202020204" pitchFamily="34" charset="0"/>
              </a:rPr>
              <a:t>MORA in a </a:t>
            </a:r>
            <a:r>
              <a:rPr lang="fr-FR" sz="2400" dirty="0" err="1" smtClean="0">
                <a:latin typeface="Tw Cen MT Condensed Extra Bold" panose="020B0803020202020204" pitchFamily="34" charset="0"/>
              </a:rPr>
              <a:t>nutshell</a:t>
            </a:r>
            <a:endParaRPr lang="fr-FR" sz="2400" dirty="0">
              <a:latin typeface="Tw Cen MT Condensed Extra Bold" panose="020B0803020202020204" pitchFamily="34" charset="0"/>
            </a:endParaRPr>
          </a:p>
        </p:txBody>
      </p:sp>
      <p:pic>
        <p:nvPicPr>
          <p:cNvPr id="50" name="Image 49" descr="../../../../Downloads/logo_r.normandie-paysage-cmjn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295" y="529269"/>
            <a:ext cx="1611413" cy="4440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47" name="Groupe 46"/>
          <p:cNvGrpSpPr/>
          <p:nvPr/>
        </p:nvGrpSpPr>
        <p:grpSpPr>
          <a:xfrm>
            <a:off x="335309" y="2601464"/>
            <a:ext cx="4262345" cy="3604303"/>
            <a:chOff x="229338" y="2831368"/>
            <a:chExt cx="4262345" cy="3604303"/>
          </a:xfrm>
        </p:grpSpPr>
        <p:sp>
          <p:nvSpPr>
            <p:cNvPr id="43" name="Rectangle 42"/>
            <p:cNvSpPr/>
            <p:nvPr/>
          </p:nvSpPr>
          <p:spPr>
            <a:xfrm>
              <a:off x="229338" y="2831368"/>
              <a:ext cx="4262345" cy="3604303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74638" y="5798419"/>
              <a:ext cx="38769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/>
                <a:t>- </a:t>
              </a:r>
              <a:r>
                <a:rPr lang="fr-FR" sz="1350" b="1" dirty="0" err="1"/>
                <a:t>Theoretical</a:t>
              </a:r>
              <a:r>
                <a:rPr lang="fr-FR" sz="1350" b="1" dirty="0"/>
                <a:t> </a:t>
              </a:r>
              <a:r>
                <a:rPr lang="fr-FR" sz="1350" b="1" dirty="0" err="1"/>
                <a:t>studies</a:t>
              </a:r>
              <a:r>
                <a:rPr lang="fr-FR" sz="1350" b="1" dirty="0"/>
                <a:t> </a:t>
              </a:r>
              <a:r>
                <a:rPr lang="fr-FR" sz="1350" b="1" dirty="0" err="1"/>
                <a:t>with</a:t>
              </a:r>
              <a:r>
                <a:rPr lang="fr-FR" sz="1350" b="1" dirty="0"/>
                <a:t> state-of-the-art </a:t>
              </a:r>
              <a:r>
                <a:rPr lang="fr-FR" sz="1350" b="1" dirty="0" err="1"/>
                <a:t>EFTs</a:t>
              </a:r>
              <a:endParaRPr lang="fr-FR" sz="1350" b="1" dirty="0"/>
            </a:p>
            <a:p>
              <a:endParaRPr lang="fr-FR" sz="1350" dirty="0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588" y="5627719"/>
              <a:ext cx="700743" cy="700743"/>
            </a:xfrm>
            <a:prstGeom prst="rect">
              <a:avLst/>
            </a:prstGeom>
          </p:spPr>
        </p:pic>
        <p:grpSp>
          <p:nvGrpSpPr>
            <p:cNvPr id="39" name="Groupe 38"/>
            <p:cNvGrpSpPr/>
            <p:nvPr/>
          </p:nvGrpSpPr>
          <p:grpSpPr>
            <a:xfrm>
              <a:off x="274638" y="2888795"/>
              <a:ext cx="4047225" cy="2830965"/>
              <a:chOff x="274638" y="2719455"/>
              <a:chExt cx="4047225" cy="2830965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4629" y="4941436"/>
                <a:ext cx="504420" cy="307285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/>
            </p:nvSpPr>
            <p:spPr>
              <a:xfrm>
                <a:off x="274638" y="2719455"/>
                <a:ext cx="394491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50" dirty="0" smtClean="0"/>
                  <a:t>- </a:t>
                </a:r>
                <a:r>
                  <a:rPr lang="fr-FR" sz="1350" b="1" dirty="0" smtClean="0"/>
                  <a:t>Ion </a:t>
                </a:r>
                <a:r>
                  <a:rPr lang="fr-FR" sz="1350" b="1" dirty="0" err="1"/>
                  <a:t>cooling</a:t>
                </a:r>
                <a:r>
                  <a:rPr lang="fr-FR" sz="1350" b="1" dirty="0"/>
                  <a:t> and </a:t>
                </a:r>
                <a:r>
                  <a:rPr lang="fr-FR" sz="1350" b="1" dirty="0" err="1" smtClean="0"/>
                  <a:t>trapping</a:t>
                </a:r>
                <a:r>
                  <a:rPr lang="fr-FR" sz="1350" b="1" dirty="0" smtClean="0"/>
                  <a:t> </a:t>
                </a:r>
                <a:r>
                  <a:rPr lang="fr-FR" sz="1350" b="1" dirty="0" err="1" smtClean="0"/>
                  <a:t>originally</a:t>
                </a:r>
                <a:r>
                  <a:rPr lang="fr-FR" sz="1350" b="1" dirty="0" smtClean="0"/>
                  <a:t> </a:t>
                </a:r>
                <a:r>
                  <a:rPr lang="fr-FR" sz="1350" b="1" dirty="0" err="1"/>
                  <a:t>developped</a:t>
                </a:r>
                <a:r>
                  <a:rPr lang="fr-FR" sz="1350" b="1" dirty="0"/>
                  <a:t> for</a:t>
                </a:r>
              </a:p>
              <a:p>
                <a:endParaRPr lang="fr-FR" sz="1350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53159" y="4724283"/>
                <a:ext cx="27624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 smtClean="0"/>
                  <a:t>New </a:t>
                </a:r>
                <a:r>
                  <a:rPr lang="fr-FR" sz="1350" dirty="0" err="1" smtClean="0"/>
                  <a:t>trap</a:t>
                </a:r>
                <a:r>
                  <a:rPr lang="fr-FR" sz="1350" dirty="0" smtClean="0"/>
                  <a:t> and new </a:t>
                </a:r>
                <a:r>
                  <a:rPr lang="fr-FR" sz="1350" dirty="0" err="1" smtClean="0"/>
                  <a:t>detection</a:t>
                </a:r>
                <a:r>
                  <a:rPr lang="fr-FR" sz="1350" dirty="0" smtClean="0"/>
                  <a:t> setup:</a:t>
                </a:r>
              </a:p>
              <a:p>
                <a:r>
                  <a:rPr lang="fr-FR" sz="1350" dirty="0" err="1" smtClean="0"/>
                  <a:t>off-line</a:t>
                </a:r>
                <a:r>
                  <a:rPr lang="fr-FR" sz="1350" dirty="0" smtClean="0"/>
                  <a:t> </a:t>
                </a:r>
                <a:r>
                  <a:rPr lang="fr-FR" sz="1350" dirty="0" err="1" smtClean="0"/>
                  <a:t>commissioning</a:t>
                </a:r>
                <a:r>
                  <a:rPr lang="fr-FR" sz="1350" dirty="0" smtClean="0"/>
                  <a:t> at             and </a:t>
                </a:r>
                <a:endParaRPr lang="fr-FR" sz="1350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1062151" y="5250338"/>
                <a:ext cx="213539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b="1" dirty="0" err="1" smtClean="0">
                    <a:solidFill>
                      <a:srgbClr val="FF0000"/>
                    </a:solidFill>
                  </a:rPr>
                  <a:t>Completed</a:t>
                </a:r>
                <a:r>
                  <a:rPr lang="fr-FR" sz="1350" b="1" dirty="0" smtClean="0">
                    <a:solidFill>
                      <a:srgbClr val="FF0000"/>
                    </a:solidFill>
                  </a:rPr>
                  <a:t> in </a:t>
                </a:r>
                <a:r>
                  <a:rPr lang="fr-FR" sz="1350" b="1" dirty="0" err="1" smtClean="0">
                    <a:solidFill>
                      <a:srgbClr val="FF0000"/>
                    </a:solidFill>
                  </a:rPr>
                  <a:t>automn</a:t>
                </a:r>
                <a:r>
                  <a:rPr lang="fr-FR" sz="1350" b="1" dirty="0" smtClean="0">
                    <a:solidFill>
                      <a:srgbClr val="FF0000"/>
                    </a:solidFill>
                  </a:rPr>
                  <a:t> 2021</a:t>
                </a:r>
                <a:endParaRPr lang="fr-FR" sz="135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1280860" y="3106543"/>
                <a:ext cx="2219796" cy="1605240"/>
                <a:chOff x="1420704" y="1900079"/>
                <a:chExt cx="2959727" cy="2140320"/>
              </a:xfrm>
            </p:grpSpPr>
            <p:grpSp>
              <p:nvGrpSpPr>
                <p:cNvPr id="26" name="Groupe 25"/>
                <p:cNvGrpSpPr/>
                <p:nvPr/>
              </p:nvGrpSpPr>
              <p:grpSpPr>
                <a:xfrm>
                  <a:off x="1436010" y="1911124"/>
                  <a:ext cx="2944421" cy="2129275"/>
                  <a:chOff x="7329030" y="2849586"/>
                  <a:chExt cx="2389625" cy="1916802"/>
                </a:xfrm>
              </p:grpSpPr>
              <p:pic>
                <p:nvPicPr>
                  <p:cNvPr id="27" name="Image 26"/>
                  <p:cNvPicPr/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77629" y="2849586"/>
                    <a:ext cx="2341026" cy="18619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Image 6" descr="logo couleur HD.pdf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12931" y="4476985"/>
                    <a:ext cx="1144705" cy="27425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" name="Image 28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29030" y="4384131"/>
                    <a:ext cx="629086" cy="382257"/>
                  </a:xfrm>
                  <a:prstGeom prst="rect">
                    <a:avLst/>
                  </a:prstGeom>
                </p:spPr>
              </p:pic>
              <p:pic>
                <p:nvPicPr>
                  <p:cNvPr id="30" name="Image 29" descr="logo LPCTrap1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8865630" y="2901466"/>
                    <a:ext cx="792004" cy="58089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" name="ZoneTexte 22"/>
                <p:cNvSpPr txBox="1"/>
                <p:nvPr/>
              </p:nvSpPr>
              <p:spPr>
                <a:xfrm>
                  <a:off x="1420704" y="1900079"/>
                  <a:ext cx="995657" cy="40010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350" dirty="0" err="1">
                      <a:solidFill>
                        <a:srgbClr val="0000FF"/>
                      </a:solidFill>
                    </a:rPr>
                    <a:t>LPCTrap</a:t>
                  </a:r>
                  <a:endParaRPr lang="fr-FR" sz="1350" dirty="0">
                    <a:solidFill>
                      <a:srgbClr val="0000FF"/>
                    </a:solidFill>
                  </a:endParaRPr>
                </a:p>
              </p:txBody>
            </p:sp>
          </p:grpSp>
          <p:pic>
            <p:nvPicPr>
              <p:cNvPr id="48" name="Image 6" descr="logo couleur HD.pdf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624" y="4984546"/>
                <a:ext cx="1155239" cy="2600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6" name="Groupe 45"/>
          <p:cNvGrpSpPr/>
          <p:nvPr/>
        </p:nvGrpSpPr>
        <p:grpSpPr>
          <a:xfrm>
            <a:off x="7408556" y="2633261"/>
            <a:ext cx="4556045" cy="3621959"/>
            <a:chOff x="7237321" y="2912189"/>
            <a:chExt cx="4556045" cy="3572936"/>
          </a:xfrm>
        </p:grpSpPr>
        <p:sp>
          <p:nvSpPr>
            <p:cNvPr id="61" name="Rectangle 60"/>
            <p:cNvSpPr/>
            <p:nvPr/>
          </p:nvSpPr>
          <p:spPr>
            <a:xfrm>
              <a:off x="7250375" y="2912189"/>
              <a:ext cx="4542991" cy="357293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742735" y="5476640"/>
              <a:ext cx="1568122" cy="296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 err="1" smtClean="0">
                  <a:solidFill>
                    <a:srgbClr val="FF0000"/>
                  </a:solidFill>
                </a:rPr>
                <a:t>Started</a:t>
              </a:r>
              <a:r>
                <a:rPr lang="fr-FR" sz="1350" b="1" dirty="0" smtClean="0">
                  <a:solidFill>
                    <a:srgbClr val="FF0000"/>
                  </a:solidFill>
                </a:rPr>
                <a:t> in </a:t>
              </a:r>
              <a:r>
                <a:rPr lang="fr-FR" sz="1350" b="1" dirty="0" err="1" smtClean="0">
                  <a:solidFill>
                    <a:srgbClr val="FF0000"/>
                  </a:solidFill>
                </a:rPr>
                <a:t>Feb</a:t>
              </a:r>
              <a:r>
                <a:rPr lang="fr-FR" sz="1350" b="1" dirty="0" smtClean="0">
                  <a:solidFill>
                    <a:srgbClr val="FF0000"/>
                  </a:solidFill>
                </a:rPr>
                <a:t> 2022</a:t>
              </a:r>
              <a:endParaRPr lang="fr-FR" sz="135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237321" y="2949191"/>
              <a:ext cx="37609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/>
                <a:t>-  </a:t>
              </a:r>
              <a:r>
                <a:rPr lang="fr-FR" sz="1350" b="1" dirty="0" err="1"/>
                <a:t>Innovative</a:t>
              </a:r>
              <a:r>
                <a:rPr lang="fr-FR" sz="1350" b="1" dirty="0"/>
                <a:t> laser polarisation techniques at </a:t>
              </a:r>
            </a:p>
            <a:p>
              <a:endParaRPr lang="fr-FR" sz="1350" dirty="0"/>
            </a:p>
          </p:txBody>
        </p:sp>
        <p:pic>
          <p:nvPicPr>
            <p:cNvPr id="44" name="Picture 16" descr="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577" y="2951365"/>
              <a:ext cx="532706" cy="5946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7975671" y="5007826"/>
              <a:ext cx="28022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/>
                <a:t>Proof of </a:t>
              </a:r>
              <a:r>
                <a:rPr lang="fr-FR" sz="1350" dirty="0" err="1"/>
                <a:t>principle</a:t>
              </a:r>
              <a:r>
                <a:rPr lang="fr-FR" sz="1350" dirty="0"/>
                <a:t> of </a:t>
              </a:r>
              <a:r>
                <a:rPr lang="fr-FR" sz="1350" dirty="0" err="1" smtClean="0"/>
                <a:t>polarization</a:t>
              </a:r>
              <a:endParaRPr lang="fr-FR" sz="1350" dirty="0" smtClean="0"/>
            </a:p>
            <a:p>
              <a:pPr algn="ctr"/>
              <a:r>
                <a:rPr lang="fr-FR" sz="1350" dirty="0" smtClean="0"/>
                <a:t>First </a:t>
              </a:r>
              <a:r>
                <a:rPr lang="fr-FR" sz="1350" i="1" dirty="0" smtClean="0"/>
                <a:t>D</a:t>
              </a:r>
              <a:r>
                <a:rPr lang="fr-FR" sz="1350" dirty="0" smtClean="0"/>
                <a:t> </a:t>
              </a:r>
              <a:r>
                <a:rPr lang="fr-FR" sz="1350" dirty="0" err="1" smtClean="0"/>
                <a:t>measurement</a:t>
              </a:r>
              <a:endParaRPr lang="fr-FR" sz="1350" dirty="0"/>
            </a:p>
          </p:txBody>
        </p:sp>
        <p:pic>
          <p:nvPicPr>
            <p:cNvPr id="73" name="Picture 2" descr="Hom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503" y="6058193"/>
              <a:ext cx="936232" cy="209602"/>
            </a:xfrm>
            <a:prstGeom prst="rect">
              <a:avLst/>
            </a:prstGeom>
            <a:noFill/>
          </p:spPr>
        </p:pic>
        <p:pic>
          <p:nvPicPr>
            <p:cNvPr id="74" name="Picture 8" descr="Nuclear and Radiation Physics Secti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3952" y="5938218"/>
              <a:ext cx="955836" cy="477918"/>
            </a:xfrm>
            <a:prstGeom prst="rect">
              <a:avLst/>
            </a:prstGeom>
            <a:noFill/>
          </p:spPr>
        </p:pic>
        <p:pic>
          <p:nvPicPr>
            <p:cNvPr id="75" name="Picture 2" descr="The University of Manchester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005" y="5985938"/>
              <a:ext cx="883559" cy="368864"/>
            </a:xfrm>
            <a:prstGeom prst="rect">
              <a:avLst/>
            </a:prstGeom>
            <a:noFill/>
          </p:spPr>
        </p:pic>
        <p:sp>
          <p:nvSpPr>
            <p:cNvPr id="13" name="ZoneTexte 12"/>
            <p:cNvSpPr txBox="1"/>
            <p:nvPr/>
          </p:nvSpPr>
          <p:spPr>
            <a:xfrm>
              <a:off x="8873019" y="5682101"/>
              <a:ext cx="15627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dirty="0" err="1"/>
                <a:t>With</a:t>
              </a:r>
              <a:r>
                <a:rPr lang="fr-FR" sz="1350" dirty="0"/>
                <a:t> experts from: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449" y="3444928"/>
              <a:ext cx="2658197" cy="1477598"/>
            </a:xfrm>
            <a:prstGeom prst="rect">
              <a:avLst/>
            </a:prstGeom>
          </p:spPr>
        </p:pic>
        <p:cxnSp>
          <p:nvCxnSpPr>
            <p:cNvPr id="70" name="Connecteur droit avec flèche 69"/>
            <p:cNvCxnSpPr/>
            <p:nvPr/>
          </p:nvCxnSpPr>
          <p:spPr>
            <a:xfrm flipH="1">
              <a:off x="9598631" y="4070123"/>
              <a:ext cx="731610" cy="439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10419306" y="3634438"/>
              <a:ext cx="13740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MORA installation at JYFL/IGISOL</a:t>
              </a:r>
              <a:endParaRPr lang="fr-FR" sz="1600" dirty="0">
                <a:solidFill>
                  <a:srgbClr val="FF0000"/>
                </a:solidFill>
              </a:endParaRPr>
            </a:p>
            <a:p>
              <a:r>
                <a:rPr lang="fr-FR" sz="1600" dirty="0" smtClean="0">
                  <a:solidFill>
                    <a:srgbClr val="FF0000"/>
                  </a:solidFill>
                </a:rPr>
                <a:t>(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completed</a:t>
              </a:r>
              <a:r>
                <a:rPr lang="fr-FR" sz="1600" dirty="0" smtClean="0">
                  <a:solidFill>
                    <a:srgbClr val="FF0000"/>
                  </a:solidFill>
                </a:rPr>
                <a:t>!)</a:t>
              </a: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1140969" y="1383333"/>
            <a:ext cx="1075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000FF"/>
                </a:solidFill>
              </a:rPr>
              <a:t>D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correlation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measurement</a:t>
            </a:r>
            <a:r>
              <a:rPr lang="fr-FR" b="1" dirty="0" smtClean="0">
                <a:solidFill>
                  <a:srgbClr val="0000FF"/>
                </a:solidFill>
              </a:rPr>
              <a:t> in</a:t>
            </a:r>
            <a:r>
              <a:rPr lang="fr-FR" b="1" baseline="30000" dirty="0" smtClean="0">
                <a:solidFill>
                  <a:srgbClr val="0000FF"/>
                </a:solidFill>
              </a:rPr>
              <a:t> 23</a:t>
            </a:r>
            <a:r>
              <a:rPr lang="fr-FR" b="1" dirty="0" smtClean="0">
                <a:solidFill>
                  <a:srgbClr val="0000FF"/>
                </a:solidFill>
              </a:rPr>
              <a:t>Mg, </a:t>
            </a:r>
            <a:r>
              <a:rPr lang="fr-FR" b="1" baseline="30000" dirty="0" smtClean="0">
                <a:solidFill>
                  <a:srgbClr val="0000FF"/>
                </a:solidFill>
              </a:rPr>
              <a:t>39</a:t>
            </a:r>
            <a:r>
              <a:rPr lang="fr-FR" b="1" dirty="0" smtClean="0">
                <a:solidFill>
                  <a:srgbClr val="0000FF"/>
                </a:solidFill>
              </a:rPr>
              <a:t>Ca </a:t>
            </a:r>
            <a:r>
              <a:rPr lang="fr-FR" b="1" dirty="0" err="1" smtClean="0">
                <a:solidFill>
                  <a:srgbClr val="0000FF"/>
                </a:solidFill>
              </a:rPr>
              <a:t>decays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</a:rPr>
              <a:t>to the 10</a:t>
            </a:r>
            <a:r>
              <a:rPr lang="fr-FR" b="1" baseline="30000" dirty="0">
                <a:solidFill>
                  <a:srgbClr val="0000FF"/>
                </a:solidFill>
              </a:rPr>
              <a:t>-5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level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with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some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beam</a:t>
            </a:r>
            <a:r>
              <a:rPr lang="fr-FR" b="1" dirty="0">
                <a:solidFill>
                  <a:srgbClr val="0000FF"/>
                </a:solidFill>
              </a:rPr>
              <a:t>, laser and </a:t>
            </a:r>
            <a:r>
              <a:rPr lang="fr-FR" b="1" dirty="0" err="1">
                <a:solidFill>
                  <a:srgbClr val="0000FF"/>
                </a:solidFill>
              </a:rPr>
              <a:t>trapping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R&amp;D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90843" y="6438811"/>
            <a:ext cx="8307421" cy="305190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3737859" y="2051507"/>
            <a:ext cx="4530491" cy="344049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295903" y="353097"/>
            <a:ext cx="1588613" cy="844268"/>
            <a:chOff x="192865" y="343278"/>
            <a:chExt cx="1588613" cy="844268"/>
          </a:xfrm>
          <a:solidFill>
            <a:schemeClr val="bg1"/>
          </a:solidFill>
        </p:grpSpPr>
        <p:pic>
          <p:nvPicPr>
            <p:cNvPr id="51" name="Image 5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876"/>
            <a:stretch/>
          </p:blipFill>
          <p:spPr>
            <a:xfrm>
              <a:off x="1037931" y="769304"/>
              <a:ext cx="743547" cy="411347"/>
            </a:xfrm>
            <a:prstGeom prst="rect">
              <a:avLst/>
            </a:prstGeom>
            <a:grpFill/>
          </p:spPr>
        </p:pic>
        <p:pic>
          <p:nvPicPr>
            <p:cNvPr id="52" name="Image 6" descr="logo couleur HD.pdf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65" y="343278"/>
              <a:ext cx="1565140" cy="3523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397" y="774701"/>
              <a:ext cx="753628" cy="412845"/>
            </a:xfrm>
            <a:prstGeom prst="rect">
              <a:avLst/>
            </a:prstGeom>
            <a:grpFill/>
          </p:spPr>
        </p:pic>
      </p:grpSp>
      <p:sp>
        <p:nvSpPr>
          <p:cNvPr id="56" name="ZoneTexte 55"/>
          <p:cNvSpPr txBox="1"/>
          <p:nvPr/>
        </p:nvSpPr>
        <p:spPr>
          <a:xfrm>
            <a:off x="5515347" y="5132206"/>
            <a:ext cx="1310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Trap</a:t>
            </a:r>
            <a:r>
              <a:rPr lang="fr-FR" sz="1400" dirty="0" smtClean="0">
                <a:solidFill>
                  <a:schemeClr val="bg1"/>
                </a:solidFill>
              </a:rPr>
              <a:t> + </a:t>
            </a:r>
            <a:r>
              <a:rPr lang="fr-FR" sz="1400" dirty="0" err="1" smtClean="0">
                <a:solidFill>
                  <a:schemeClr val="bg1"/>
                </a:solidFill>
              </a:rPr>
              <a:t>detection</a:t>
            </a:r>
            <a:r>
              <a:rPr lang="fr-FR" sz="1400" dirty="0" smtClean="0">
                <a:solidFill>
                  <a:schemeClr val="bg1"/>
                </a:solidFill>
              </a:rPr>
              <a:t> setup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32459" y="2817981"/>
            <a:ext cx="2541292" cy="3291047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 descr="setups winningmotions.png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407" y="2752611"/>
            <a:ext cx="2482031" cy="3399092"/>
          </a:xfrm>
          <a:prstGeom prst="rect">
            <a:avLst/>
          </a:prstGeom>
          <a:noFill/>
        </p:spPr>
      </p:pic>
      <p:sp>
        <p:nvSpPr>
          <p:cNvPr id="55" name="ZoneTexte 54"/>
          <p:cNvSpPr txBox="1"/>
          <p:nvPr/>
        </p:nvSpPr>
        <p:spPr>
          <a:xfrm>
            <a:off x="10590541" y="3365420"/>
            <a:ext cx="1374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MORA installation at JYFL/IGISOL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smtClean="0">
                <a:solidFill>
                  <a:srgbClr val="FF0000"/>
                </a:solidFill>
              </a:rPr>
              <a:t>(</a:t>
            </a:r>
            <a:r>
              <a:rPr lang="fr-FR" sz="1600" dirty="0" err="1" smtClean="0">
                <a:solidFill>
                  <a:srgbClr val="FF0000"/>
                </a:solidFill>
              </a:rPr>
              <a:t>completed</a:t>
            </a:r>
            <a:r>
              <a:rPr lang="fr-FR" sz="1600" dirty="0">
                <a:solidFill>
                  <a:srgbClr val="FF0000"/>
                </a:solidFill>
              </a:rPr>
              <a:t>!</a:t>
            </a:r>
            <a:r>
              <a:rPr lang="fr-FR" sz="1600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722" y="533777"/>
            <a:ext cx="1523924" cy="468900"/>
          </a:xfrm>
          <a:prstGeom prst="rect">
            <a:avLst/>
          </a:prstGeom>
        </p:spPr>
      </p:pic>
      <p:grpSp>
        <p:nvGrpSpPr>
          <p:cNvPr id="63" name="Groupe 62"/>
          <p:cNvGrpSpPr/>
          <p:nvPr/>
        </p:nvGrpSpPr>
        <p:grpSpPr>
          <a:xfrm>
            <a:off x="10046659" y="91567"/>
            <a:ext cx="2014619" cy="1257182"/>
            <a:chOff x="9877249" y="91688"/>
            <a:chExt cx="2228046" cy="1441516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963" y="91688"/>
              <a:ext cx="2020618" cy="14415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6" name="ZoneTexte 65"/>
            <p:cNvSpPr txBox="1"/>
            <p:nvPr/>
          </p:nvSpPr>
          <p:spPr>
            <a:xfrm>
              <a:off x="9877249" y="977498"/>
              <a:ext cx="22280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104463"/>
                  </a:solidFill>
                  <a:latin typeface="72 Condensed" panose="020B0506030000000003" pitchFamily="34" charset="0"/>
                  <a:cs typeface="72 Condensed" panose="020B0506030000000003" pitchFamily="34" charset="0"/>
                </a:rPr>
                <a:t>THE MORA EXPERIMENT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72 Condensed" panose="020B0506030000000003" pitchFamily="34" charset="0"/>
                </a:rPr>
                <a:t>Matter’s Origin from RadioActivity</a:t>
              </a:r>
              <a:endParaRPr lang="en-US" sz="1200" dirty="0">
                <a:solidFill>
                  <a:srgbClr val="C00000"/>
                </a:solidFill>
                <a:latin typeface="Arial Narrow" panose="020B0606020202030204" pitchFamily="34" charset="0"/>
                <a:cs typeface="72 Condensed" panose="020B050603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5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3500</Words>
  <Application>Microsoft Office PowerPoint</Application>
  <PresentationFormat>Grand écran</PresentationFormat>
  <Paragraphs>336</Paragraphs>
  <Slides>27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40" baseType="lpstr">
      <vt:lpstr>72 Condensed</vt:lpstr>
      <vt:lpstr>Arial</vt:lpstr>
      <vt:lpstr>Arial Narrow</vt:lpstr>
      <vt:lpstr>Bahnschrift Condensed</vt:lpstr>
      <vt:lpstr>Calibri</vt:lpstr>
      <vt:lpstr>Calibri Light</vt:lpstr>
      <vt:lpstr>Cambria Math</vt:lpstr>
      <vt:lpstr>Comic Sans MS</vt:lpstr>
      <vt:lpstr>Symbol</vt:lpstr>
      <vt:lpstr>Times New Roman</vt:lpstr>
      <vt:lpstr>Tw Cen MT Condensed Extra Bold</vt:lpstr>
      <vt:lpstr>Wingdings</vt:lpstr>
      <vt:lpstr>Thème Office</vt:lpstr>
      <vt:lpstr> Matter’s Origin from RadioActivity </vt:lpstr>
      <vt:lpstr>A famous correlation example!</vt:lpstr>
      <vt:lpstr>Correlations in beta decay of oriented nuclei</vt:lpstr>
      <vt:lpstr>Review of constraints on exotic currents from beta decay</vt:lpstr>
      <vt:lpstr>Matter-antimatter imbalance in the Universe</vt:lpstr>
      <vt:lpstr>Présentation PowerPoint</vt:lpstr>
      <vt:lpstr>Search for new physics via the D correlation measurement</vt:lpstr>
      <vt:lpstr>Search for new physics via the D correlation measurement</vt:lpstr>
      <vt:lpstr>MORA in a nutshell</vt:lpstr>
      <vt:lpstr>MORA in a nutshell</vt:lpstr>
      <vt:lpstr>Precision measurement of the D correlation</vt:lpstr>
      <vt:lpstr>MORA: in-trap laser polarization</vt:lpstr>
      <vt:lpstr>MORA: measurement principle</vt:lpstr>
      <vt:lpstr>MORA: measurement principle</vt:lpstr>
      <vt:lpstr>MORA: measurement principle</vt:lpstr>
      <vt:lpstr>MORA: first indication of polarization</vt:lpstr>
      <vt:lpstr>MORA: analogy with emiT</vt:lpstr>
      <vt:lpstr>MORA: sensitivity challenges</vt:lpstr>
      <vt:lpstr>MORA: Vud from other correlations</vt:lpstr>
      <vt:lpstr>MORA: Vud from other correlations</vt:lpstr>
      <vt:lpstr>MORA: a (((p_e ) ⃗×(p_ν ) ⃗))/((E_e E_ν))</vt:lpstr>
      <vt:lpstr>MORA: 〖 A〗_β  〈J ⃗ 〉/J∙(p_e ) ⃗/E_e </vt:lpstr>
      <vt:lpstr>MORA: 〖 A〗_β  〈J ⃗ 〉/J∙(p_e ) ⃗/E_e  &amp; B_ν  ⟨J ⃗ ⟩/J⋅(P_ν ) ⃗/E_ν  </vt:lpstr>
      <vt:lpstr>MORA: 〖 A〗_β  〈J ⃗ 〉/J∙(p_e ) ⃗/E_e  &amp; B_ν  ⟨J ⃗ ⟩/J⋅(P_ν ) ⃗/E_ν  </vt:lpstr>
      <vt:lpstr>MORA: 〖 A〗_β  〈J ⃗ 〉/J∙(p_e ) ⃗/E_e  &amp; B_ν  ⟨J ⃗ ⟩/J⋅(P_ν ) ⃗/E_ν  </vt:lpstr>
      <vt:lpstr>MORA: Vud from  correlations</vt:lpstr>
      <vt:lpstr>MORA collaboration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Delahaye Pierre</dc:creator>
  <cp:lastModifiedBy>Delahaye Pierre</cp:lastModifiedBy>
  <cp:revision>106</cp:revision>
  <dcterms:created xsi:type="dcterms:W3CDTF">2023-12-07T14:30:58Z</dcterms:created>
  <dcterms:modified xsi:type="dcterms:W3CDTF">2024-11-06T01:46:23Z</dcterms:modified>
</cp:coreProperties>
</file>