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2" r:id="rId2"/>
    <p:sldId id="257" r:id="rId3"/>
    <p:sldId id="307" r:id="rId4"/>
    <p:sldId id="309" r:id="rId5"/>
    <p:sldId id="290" r:id="rId6"/>
    <p:sldId id="292" r:id="rId7"/>
    <p:sldId id="294" r:id="rId8"/>
    <p:sldId id="2124" r:id="rId9"/>
    <p:sldId id="302" r:id="rId10"/>
    <p:sldId id="2131" r:id="rId11"/>
    <p:sldId id="304" r:id="rId12"/>
    <p:sldId id="30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1"/>
    <p:restoredTop sz="85015"/>
  </p:normalViewPr>
  <p:slideViewPr>
    <p:cSldViewPr snapToGrid="0" showGuides="1">
      <p:cViewPr varScale="1">
        <p:scale>
          <a:sx n="97" d="100"/>
          <a:sy n="97" d="100"/>
        </p:scale>
        <p:origin x="40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farget\Documents\GANIL\Direction\ADOGA\PhDCommunity_202404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GB"/>
              <a:t>GANIL PhD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12-5744-8F13-8FFBC361BA5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12-5744-8F13-8FFBC361BA5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12-5744-8F13-8FFBC361BA59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12-5744-8F13-8FFBC361BA59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12-5744-8F13-8FFBC361BA5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12-5744-8F13-8FFBC361BA59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12-5744-8F13-8FFBC361BA59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D12-5744-8F13-8FFBC361BA59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D12-5744-8F13-8FFBC361BA59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D12-5744-8F13-8FFBC361BA59}"/>
              </c:ext>
            </c:extLst>
          </c:dPt>
          <c:cat>
            <c:strRef>
              <c:f>'Nationality 2024'!$A$17:$A$26</c:f>
              <c:strCache>
                <c:ptCount val="10"/>
                <c:pt idx="0">
                  <c:v>Nuclear physics</c:v>
                </c:pt>
                <c:pt idx="1">
                  <c:v>Radiobiology</c:v>
                </c:pt>
                <c:pt idx="2">
                  <c:v>Material Sciences</c:v>
                </c:pt>
                <c:pt idx="3">
                  <c:v>Astrochemistry</c:v>
                </c:pt>
                <c:pt idx="4">
                  <c:v>Nanomaterials</c:v>
                </c:pt>
                <c:pt idx="5">
                  <c:v>A&amp;T</c:v>
                </c:pt>
                <c:pt idx="6">
                  <c:v>Molecular collisions</c:v>
                </c:pt>
                <c:pt idx="7">
                  <c:v>Nuclear data</c:v>
                </c:pt>
                <c:pt idx="8">
                  <c:v>fundamental interaction</c:v>
                </c:pt>
                <c:pt idx="9">
                  <c:v>Dosimetry </c:v>
                </c:pt>
              </c:strCache>
            </c:strRef>
          </c:cat>
          <c:val>
            <c:numRef>
              <c:f>'Nationality 2024'!$B$17:$B$26</c:f>
              <c:numCache>
                <c:formatCode>General</c:formatCode>
                <c:ptCount val="10"/>
                <c:pt idx="0">
                  <c:v>28</c:v>
                </c:pt>
                <c:pt idx="1">
                  <c:v>20</c:v>
                </c:pt>
                <c:pt idx="2">
                  <c:v>13</c:v>
                </c:pt>
                <c:pt idx="3">
                  <c:v>8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D12-5744-8F13-8FFBC361B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05/11/2024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91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05/11/2024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05/11/2024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05/11/2024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69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emf"/><Relationship Id="rId9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417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 err="1"/>
              <a:t>Some</a:t>
            </a:r>
            <a:r>
              <a:rPr lang="fr-FR" sz="3200" dirty="0"/>
              <a:t> </a:t>
            </a:r>
            <a:r>
              <a:rPr lang="fr-FR" sz="3200" dirty="0" err="1"/>
              <a:t>pictures</a:t>
            </a:r>
            <a:r>
              <a:rPr lang="fr-FR" sz="3200" dirty="0"/>
              <a:t> of DESIR</a:t>
            </a:r>
            <a:endParaRPr lang="en-FR" sz="3200" dirty="0"/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3A8DD71-DE42-2D54-7B0E-64E03E23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873"/>
            <a:ext cx="5344886" cy="24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F4B53558-3ABC-7A4B-44F8-458BD2D21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14080" b="23569"/>
          <a:stretch/>
        </p:blipFill>
        <p:spPr>
          <a:xfrm>
            <a:off x="5966590" y="933320"/>
            <a:ext cx="6054710" cy="2807538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2F5A0948-D6F0-ABA1-B699-B03028D0B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90" y="3429000"/>
            <a:ext cx="6225410" cy="2807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DFE26-D3AD-C1A9-0139-B292437F2325}"/>
              </a:ext>
            </a:extLst>
          </p:cNvPr>
          <p:cNvSpPr txBox="1"/>
          <p:nvPr/>
        </p:nvSpPr>
        <p:spPr>
          <a:xfrm>
            <a:off x="1288084" y="2938072"/>
            <a:ext cx="275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Nov. </a:t>
            </a:r>
            <a:r>
              <a:rPr lang="en-FR">
                <a:solidFill>
                  <a:schemeClr val="bg1"/>
                </a:solidFill>
              </a:rPr>
              <a:t>2023 </a:t>
            </a:r>
            <a:r>
              <a:rPr lang="fr-FR" dirty="0">
                <a:solidFill>
                  <a:schemeClr val="bg1"/>
                </a:solidFill>
              </a:rPr>
              <a:t>site </a:t>
            </a:r>
            <a:r>
              <a:rPr lang="en-FR">
                <a:solidFill>
                  <a:schemeClr val="bg1"/>
                </a:solidFill>
              </a:rPr>
              <a:t>inauguration</a:t>
            </a:r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ED76E-7D69-2C23-F135-3B43B4C4131B}"/>
              </a:ext>
            </a:extLst>
          </p:cNvPr>
          <p:cNvSpPr txBox="1"/>
          <p:nvPr/>
        </p:nvSpPr>
        <p:spPr>
          <a:xfrm>
            <a:off x="7615004" y="5681272"/>
            <a:ext cx="234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Four </a:t>
            </a:r>
            <a:r>
              <a:rPr lang="fr-FR" dirty="0" err="1">
                <a:solidFill>
                  <a:schemeClr val="bg1"/>
                </a:solidFill>
              </a:rPr>
              <a:t>walls</a:t>
            </a:r>
            <a:r>
              <a:rPr lang="fr-FR" dirty="0">
                <a:solidFill>
                  <a:schemeClr val="bg1"/>
                </a:solidFill>
              </a:rPr>
              <a:t> in May</a:t>
            </a:r>
            <a:r>
              <a:rPr lang="en-FR">
                <a:solidFill>
                  <a:schemeClr val="bg1"/>
                </a:solidFill>
              </a:rPr>
              <a:t> 20</a:t>
            </a:r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en-FR">
                <a:solidFill>
                  <a:schemeClr val="bg1"/>
                </a:solidFill>
              </a:rPr>
              <a:t>4</a:t>
            </a:r>
            <a:endParaRPr lang="en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EC4423-87A7-CC1D-9C86-00F6B1D95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>
          <a:xfrm>
            <a:off x="474397" y="3443992"/>
            <a:ext cx="4305576" cy="280753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4B6712C-710A-108C-7E54-A030FD9C4B09}"/>
              </a:ext>
            </a:extLst>
          </p:cNvPr>
          <p:cNvSpPr txBox="1"/>
          <p:nvPr/>
        </p:nvSpPr>
        <p:spPr>
          <a:xfrm>
            <a:off x="2161265" y="5833672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Mid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september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en-FR">
                <a:solidFill>
                  <a:schemeClr val="bg1"/>
                </a:solidFill>
              </a:rPr>
              <a:t>20</a:t>
            </a:r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en-FR">
                <a:solidFill>
                  <a:schemeClr val="bg1"/>
                </a:solidFill>
              </a:rPr>
              <a:t>4</a:t>
            </a:r>
            <a:endParaRPr lang="en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088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 err="1"/>
              <a:t>Some</a:t>
            </a:r>
            <a:r>
              <a:rPr lang="fr-FR" sz="3200" dirty="0"/>
              <a:t> </a:t>
            </a:r>
            <a:r>
              <a:rPr lang="fr-FR" sz="3200" dirty="0" err="1"/>
              <a:t>pictures</a:t>
            </a:r>
            <a:r>
              <a:rPr lang="fr-FR" sz="3200" dirty="0"/>
              <a:t> of DESIR</a:t>
            </a:r>
            <a:endParaRPr lang="en-FR" sz="3200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4E96BDFB-0B50-3ABD-B903-F295F056E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8281266" cy="55186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1B564E-377E-CF9C-CB01-2E4DCCEDD2BD}"/>
              </a:ext>
            </a:extLst>
          </p:cNvPr>
          <p:cNvSpPr/>
          <p:nvPr/>
        </p:nvSpPr>
        <p:spPr>
          <a:xfrm>
            <a:off x="2923207" y="6343991"/>
            <a:ext cx="1335622" cy="3642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767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-LEB beam</a:t>
            </a:r>
          </a:p>
        </p:txBody>
      </p:sp>
      <p:cxnSp>
        <p:nvCxnSpPr>
          <p:cNvPr id="10" name="Connecteur droit avec flèche 31">
            <a:extLst>
              <a:ext uri="{FF2B5EF4-FFF2-40B4-BE49-F238E27FC236}">
                <a16:creationId xmlns:a16="http://schemas.microsoft.com/office/drawing/2014/main" id="{C523DE2B-83C0-9C05-DABB-CB8DFBB75B52}"/>
              </a:ext>
            </a:extLst>
          </p:cNvPr>
          <p:cNvCxnSpPr>
            <a:cxnSpLocks/>
          </p:cNvCxnSpPr>
          <p:nvPr/>
        </p:nvCxnSpPr>
        <p:spPr>
          <a:xfrm flipV="1">
            <a:off x="4382948" y="6188455"/>
            <a:ext cx="1713053" cy="29336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66F04FC-BC2F-A3C4-62FB-D5834E4B46F1}"/>
              </a:ext>
            </a:extLst>
          </p:cNvPr>
          <p:cNvSpPr/>
          <p:nvPr/>
        </p:nvSpPr>
        <p:spPr>
          <a:xfrm>
            <a:off x="8874028" y="6344661"/>
            <a:ext cx="1500732" cy="36426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767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SPIRAL1 beam</a:t>
            </a:r>
          </a:p>
        </p:txBody>
      </p:sp>
      <p:cxnSp>
        <p:nvCxnSpPr>
          <p:cNvPr id="12" name="Connecteur droit avec flèche 32">
            <a:extLst>
              <a:ext uri="{FF2B5EF4-FFF2-40B4-BE49-F238E27FC236}">
                <a16:creationId xmlns:a16="http://schemas.microsoft.com/office/drawing/2014/main" id="{6B8CAC4A-C296-ED81-2EC9-C4A5400F8A32}"/>
              </a:ext>
            </a:extLst>
          </p:cNvPr>
          <p:cNvCxnSpPr>
            <a:cxnSpLocks/>
          </p:cNvCxnSpPr>
          <p:nvPr/>
        </p:nvCxnSpPr>
        <p:spPr>
          <a:xfrm flipH="1" flipV="1">
            <a:off x="6481952" y="6211330"/>
            <a:ext cx="2238061" cy="406288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B48BBC-0EB2-E986-D5F0-B45FE8549A08}"/>
              </a:ext>
            </a:extLst>
          </p:cNvPr>
          <p:cNvGrpSpPr/>
          <p:nvPr/>
        </p:nvGrpSpPr>
        <p:grpSpPr>
          <a:xfrm>
            <a:off x="5655438" y="3490399"/>
            <a:ext cx="5709742" cy="2457850"/>
            <a:chOff x="4131438" y="3490399"/>
            <a:chExt cx="5709742" cy="24578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C00AC1-C12F-5ECA-A671-49DBF592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438" y="3490399"/>
              <a:ext cx="5012562" cy="2457850"/>
            </a:xfrm>
            <a:prstGeom prst="rect">
              <a:avLst/>
            </a:prstGeom>
          </p:spPr>
        </p:pic>
        <p:pic>
          <p:nvPicPr>
            <p:cNvPr id="15" name="Picture 2" descr="LP2i Bordeaux">
              <a:extLst>
                <a:ext uri="{FF2B5EF4-FFF2-40B4-BE49-F238E27FC236}">
                  <a16:creationId xmlns:a16="http://schemas.microsoft.com/office/drawing/2014/main" id="{8FE02520-FFE6-AE85-CA11-932763C5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230" y="5286279"/>
              <a:ext cx="981950" cy="5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8E9B3-F0AC-6076-FA4E-E2BBFC25E4C5}"/>
              </a:ext>
            </a:extLst>
          </p:cNvPr>
          <p:cNvGrpSpPr/>
          <p:nvPr/>
        </p:nvGrpSpPr>
        <p:grpSpPr>
          <a:xfrm>
            <a:off x="1357992" y="2627245"/>
            <a:ext cx="3946121" cy="2537294"/>
            <a:chOff x="-166009" y="2627244"/>
            <a:chExt cx="3946121" cy="2537294"/>
          </a:xfrm>
        </p:grpSpPr>
        <p:pic>
          <p:nvPicPr>
            <p:cNvPr id="17" name="Image 15">
              <a:extLst>
                <a:ext uri="{FF2B5EF4-FFF2-40B4-BE49-F238E27FC236}">
                  <a16:creationId xmlns:a16="http://schemas.microsoft.com/office/drawing/2014/main" id="{1AB6DA7F-DF7C-3675-327F-3E500FBA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6725" y="2627244"/>
              <a:ext cx="1843387" cy="24578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10EF13-4FD2-A879-4FE2-6487D7CB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1" y="2630611"/>
              <a:ext cx="1981406" cy="2457851"/>
            </a:xfrm>
            <a:prstGeom prst="rect">
              <a:avLst/>
            </a:prstGeom>
          </p:spPr>
        </p:pic>
        <p:pic>
          <p:nvPicPr>
            <p:cNvPr id="19" name="Picture 4" descr="IJCLab">
              <a:extLst>
                <a:ext uri="{FF2B5EF4-FFF2-40B4-BE49-F238E27FC236}">
                  <a16:creationId xmlns:a16="http://schemas.microsoft.com/office/drawing/2014/main" id="{C43012AD-9E26-8619-8E94-6B1FC7490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009" y="4392153"/>
              <a:ext cx="1555137" cy="77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039593-6351-26B6-9353-55FD2D0DF586}"/>
              </a:ext>
            </a:extLst>
          </p:cNvPr>
          <p:cNvGrpSpPr/>
          <p:nvPr/>
        </p:nvGrpSpPr>
        <p:grpSpPr>
          <a:xfrm>
            <a:off x="7157536" y="692695"/>
            <a:ext cx="4544786" cy="2066698"/>
            <a:chOff x="5633535" y="692695"/>
            <a:chExt cx="4544786" cy="206669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3E1F4AE-86E2-0EB2-AFA7-C6FA915DB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86"/>
            <a:stretch/>
          </p:blipFill>
          <p:spPr>
            <a:xfrm>
              <a:off x="5633535" y="692695"/>
              <a:ext cx="3351219" cy="2066698"/>
            </a:xfrm>
            <a:prstGeom prst="rect">
              <a:avLst/>
            </a:prstGeom>
          </p:spPr>
        </p:pic>
        <p:pic>
          <p:nvPicPr>
            <p:cNvPr id="22" name="Picture 6" descr="LPCCAEN logo">
              <a:extLst>
                <a:ext uri="{FF2B5EF4-FFF2-40B4-BE49-F238E27FC236}">
                  <a16:creationId xmlns:a16="http://schemas.microsoft.com/office/drawing/2014/main" id="{271E6996-81D2-C87D-7B2E-10FAE2B92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175" y="1202077"/>
              <a:ext cx="1224146" cy="64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81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2060"/>
                </a:solidFill>
              </a:rPr>
              <a:t>Welcome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smtClean="0">
                <a:solidFill>
                  <a:srgbClr val="002060"/>
                </a:solidFill>
              </a:rPr>
              <a:t>at </a:t>
            </a:r>
            <a:r>
              <a:rPr lang="fr-FR" smtClean="0">
                <a:solidFill>
                  <a:srgbClr val="002060"/>
                </a:solidFill>
              </a:rPr>
              <a:t>GANIL!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0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5ED2E880-3312-2841-A170-F47477E9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0" y="1"/>
            <a:ext cx="11391745" cy="550064"/>
          </a:xfrm>
        </p:spPr>
        <p:txBody>
          <a:bodyPr>
            <a:normAutofit fontScale="90000"/>
          </a:bodyPr>
          <a:lstStyle/>
          <a:p>
            <a:r>
              <a:rPr lang="fr-FR" dirty="0"/>
              <a:t>A brief </a:t>
            </a:r>
            <a:r>
              <a:rPr lang="fr-FR" dirty="0" err="1"/>
              <a:t>history</a:t>
            </a:r>
            <a:r>
              <a:rPr lang="fr-FR" dirty="0"/>
              <a:t> of GANIL</a:t>
            </a:r>
          </a:p>
        </p:txBody>
      </p:sp>
      <p:pic>
        <p:nvPicPr>
          <p:cNvPr id="23" name="Image 22" descr="CEA_logotype-300.jpg">
            <a:extLst>
              <a:ext uri="{FF2B5EF4-FFF2-40B4-BE49-F238E27FC236}">
                <a16:creationId xmlns:a16="http://schemas.microsoft.com/office/drawing/2014/main" id="{DB1B3F23-DEB8-7C56-AB8E-2CAD1DF9A9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142" y="544381"/>
            <a:ext cx="756590" cy="617193"/>
          </a:xfrm>
          <a:prstGeom prst="rect">
            <a:avLst/>
          </a:prstGeom>
        </p:spPr>
      </p:pic>
      <p:pic>
        <p:nvPicPr>
          <p:cNvPr id="24" name="Image 23" descr="CNRSfilaire-grand-300.jpg">
            <a:extLst>
              <a:ext uri="{FF2B5EF4-FFF2-40B4-BE49-F238E27FC236}">
                <a16:creationId xmlns:a16="http://schemas.microsoft.com/office/drawing/2014/main" id="{D20EACFD-7EC8-EACC-3099-D84B09DEA3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15" y="545060"/>
            <a:ext cx="615810" cy="61581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8793C6-D5EB-AE7C-A557-42CE55714FD3}"/>
              </a:ext>
            </a:extLst>
          </p:cNvPr>
          <p:cNvSpPr txBox="1"/>
          <p:nvPr/>
        </p:nvSpPr>
        <p:spPr>
          <a:xfrm>
            <a:off x="6444208" y="306896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7BE578-7BAA-BD55-325D-4F32892967C9}"/>
              </a:ext>
            </a:extLst>
          </p:cNvPr>
          <p:cNvSpPr/>
          <p:nvPr/>
        </p:nvSpPr>
        <p:spPr>
          <a:xfrm>
            <a:off x="104930" y="743488"/>
            <a:ext cx="8184633" cy="655564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1976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GANIL GIE</a:t>
            </a:r>
          </a:p>
          <a:p>
            <a:pPr algn="l" eaLnBrk="0" hangingPunct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(Grand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Accélérateur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National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d’Ions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lourds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 eaLnBrk="0" hangingPunct="0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1983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First experiment </a:t>
            </a:r>
          </a:p>
          <a:p>
            <a:pPr algn="l" eaLnBrk="0" hangingPunct="0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SPIRAL1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exotic beams</a:t>
            </a:r>
          </a:p>
          <a:p>
            <a:pPr eaLnBrk="0" hangingPunct="0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SPIRAL2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signature of convention for construction 	Inclusion on European Strategy Forum for </a:t>
            </a:r>
          </a:p>
          <a:p>
            <a:pPr eaLnBrk="0" hangingPunct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Research Infrastructures (ESFRI) roadmap</a:t>
            </a:r>
          </a:p>
          <a:p>
            <a:pPr eaLnBrk="0" hangingPunct="0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Start of SPIRAL2 Construction</a:t>
            </a:r>
          </a:p>
          <a:p>
            <a:pPr marL="0" lvl="1" algn="l" eaLnBrk="0" hangingPunct="0"/>
            <a:endParaRPr lang="fr-FR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l" eaLnBrk="0" hangingPunct="0"/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Start of the SPIRAL2 commissioning</a:t>
            </a:r>
          </a:p>
          <a:p>
            <a:pPr marL="0" lvl="1" algn="l" eaLnBrk="0" hangingPunct="0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l"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2020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First neutron beams at SPIRAL2</a:t>
            </a:r>
          </a:p>
          <a:p>
            <a:pPr marL="0" lvl="1" algn="l" eaLnBrk="0" hangingPunct="0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l" eaLnBrk="0" hangingPunct="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	First heavy ion beams at SPIRAL2</a:t>
            </a:r>
          </a:p>
          <a:p>
            <a:pPr marL="0" lvl="1" algn="l" eaLnBrk="0" hangingPunct="0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eaLnBrk="0" hangingPunct="0">
              <a:buAutoNum type="arabicPlain" startAt="2021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l" eaLnBrk="0" hangingPunct="0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F58DC0B0-E3DC-28EE-1EE2-9B7F21980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857742"/>
            <a:ext cx="3177915" cy="21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BD7C99B-D60F-5C84-79AC-CA7416B023DD}"/>
              </a:ext>
            </a:extLst>
          </p:cNvPr>
          <p:cNvSpPr txBox="1"/>
          <p:nvPr/>
        </p:nvSpPr>
        <p:spPr>
          <a:xfrm>
            <a:off x="7432922" y="2308485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GANIL </a:t>
            </a:r>
            <a:r>
              <a:rPr lang="fr-FR" dirty="0" err="1">
                <a:solidFill>
                  <a:schemeClr val="bg1"/>
                </a:solidFill>
              </a:rPr>
              <a:t>late</a:t>
            </a:r>
            <a:r>
              <a:rPr lang="fr-FR" dirty="0">
                <a:solidFill>
                  <a:schemeClr val="bg1"/>
                </a:solidFill>
              </a:rPr>
              <a:t> 70s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8190D7A-4958-E57D-64FB-24E698E59E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055079"/>
            <a:ext cx="4882153" cy="325285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CA4A0B6-5220-560E-2F74-E4F6721401D5}"/>
              </a:ext>
            </a:extLst>
          </p:cNvPr>
          <p:cNvSpPr txBox="1"/>
          <p:nvPr/>
        </p:nvSpPr>
        <p:spPr>
          <a:xfrm>
            <a:off x="5908630" y="5938603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GANIL 2023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94604DD-4B10-7365-840F-B1A865CB222C}"/>
              </a:ext>
            </a:extLst>
          </p:cNvPr>
          <p:cNvSpPr/>
          <p:nvPr/>
        </p:nvSpPr>
        <p:spPr>
          <a:xfrm>
            <a:off x="7743670" y="3941869"/>
            <a:ext cx="2800658" cy="1697537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621A2C6-D7DC-C341-4444-EFBE55CED3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231" y="1417662"/>
            <a:ext cx="1426876" cy="15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86A90-13E8-617A-A1B8-8E67AA67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64252"/>
            <a:ext cx="7772400" cy="548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Some numbers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AF83-4BC8-C9DA-9BB7-02A2EB4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9A074C03-3A88-B435-CE5E-07BA526FF6EA}"/>
              </a:ext>
            </a:extLst>
          </p:cNvPr>
          <p:cNvSpPr txBox="1"/>
          <p:nvPr/>
        </p:nvSpPr>
        <p:spPr>
          <a:xfrm>
            <a:off x="1" y="905411"/>
            <a:ext cx="46845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/>
              <a:t>• 239 permanent staff CNRS </a:t>
            </a:r>
            <a:r>
              <a:rPr lang="fr-FR" sz="2000" dirty="0" smtClean="0"/>
              <a:t>and </a:t>
            </a:r>
            <a:r>
              <a:rPr lang="fr-FR" sz="2000" dirty="0"/>
              <a:t>CEA</a:t>
            </a:r>
          </a:p>
          <a:p>
            <a:pPr algn="l"/>
            <a:r>
              <a:rPr lang="fr-FR" sz="2000" dirty="0"/>
              <a:t>(</a:t>
            </a:r>
            <a:r>
              <a:rPr lang="fr-FR" sz="2000" dirty="0" err="1"/>
              <a:t>engineers</a:t>
            </a:r>
            <a:r>
              <a:rPr lang="fr-FR" sz="2000" dirty="0"/>
              <a:t>, </a:t>
            </a:r>
            <a:r>
              <a:rPr lang="fr-FR" sz="2000" dirty="0" err="1"/>
              <a:t>technicians</a:t>
            </a:r>
            <a:r>
              <a:rPr lang="fr-FR" sz="2000" dirty="0"/>
              <a:t>, 28 </a:t>
            </a:r>
            <a:r>
              <a:rPr lang="fr-FR" sz="2000" dirty="0" err="1"/>
              <a:t>researchers</a:t>
            </a:r>
            <a:r>
              <a:rPr lang="fr-FR" sz="2000" dirty="0" smtClean="0"/>
              <a:t>). 1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Caen </a:t>
            </a:r>
            <a:r>
              <a:rPr lang="fr-FR" sz="2000" dirty="0" err="1" smtClean="0"/>
              <a:t>University</a:t>
            </a:r>
            <a:r>
              <a:rPr lang="fr-FR" sz="2000" dirty="0" smtClean="0"/>
              <a:t> </a:t>
            </a:r>
            <a:endParaRPr lang="fr-FR" sz="2000" dirty="0"/>
          </a:p>
          <a:p>
            <a:pPr algn="l"/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75 </a:t>
            </a:r>
            <a:r>
              <a:rPr lang="fr-FR" sz="2000" dirty="0" err="1"/>
              <a:t>temporary</a:t>
            </a:r>
            <a:r>
              <a:rPr lang="fr-FR" sz="2000" dirty="0"/>
              <a:t> staff</a:t>
            </a:r>
          </a:p>
          <a:p>
            <a:pPr algn="l"/>
            <a:r>
              <a:rPr lang="fr-FR" sz="2000" dirty="0"/>
              <a:t>28 CDD </a:t>
            </a:r>
            <a:r>
              <a:rPr lang="fr-FR" sz="2000" dirty="0" err="1"/>
              <a:t>engineers</a:t>
            </a:r>
            <a:r>
              <a:rPr lang="fr-FR" sz="2000" dirty="0"/>
              <a:t>, </a:t>
            </a:r>
            <a:r>
              <a:rPr lang="fr-FR" sz="2000" dirty="0" err="1"/>
              <a:t>technicians</a:t>
            </a:r>
            <a:r>
              <a:rPr lang="fr-FR" sz="2000" dirty="0"/>
              <a:t>, </a:t>
            </a:r>
          </a:p>
          <a:p>
            <a:pPr algn="l"/>
            <a:r>
              <a:rPr lang="fr-FR" sz="2000" dirty="0"/>
              <a:t>21 PhD</a:t>
            </a:r>
          </a:p>
          <a:p>
            <a:pPr algn="l"/>
            <a:r>
              <a:rPr lang="fr-FR" sz="2000" dirty="0"/>
              <a:t>13 post-docs</a:t>
            </a:r>
          </a:p>
          <a:p>
            <a:pPr algn="l"/>
            <a:r>
              <a:rPr lang="fr-FR" sz="2000" dirty="0"/>
              <a:t>13 </a:t>
            </a:r>
            <a:r>
              <a:rPr lang="fr-FR" sz="2000" dirty="0" err="1"/>
              <a:t>apprenticies</a:t>
            </a:r>
            <a:endParaRPr lang="fr-FR" sz="2000" dirty="0"/>
          </a:p>
          <a:p>
            <a:pPr algn="l"/>
            <a:r>
              <a:rPr lang="fr-FR" sz="20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CIMAP = 24 permanent staff </a:t>
            </a:r>
          </a:p>
          <a:p>
            <a:pPr algn="l"/>
            <a:r>
              <a:rPr lang="fr-FR" sz="2000" dirty="0"/>
              <a:t>+ 15 PhD + 8 postdocs</a:t>
            </a:r>
          </a:p>
          <a:p>
            <a:pPr algn="l"/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More </a:t>
            </a:r>
            <a:r>
              <a:rPr lang="fr-FR" sz="2000" dirty="0" err="1"/>
              <a:t>than</a:t>
            </a:r>
            <a:r>
              <a:rPr lang="fr-FR" sz="2000" dirty="0"/>
              <a:t> 300 </a:t>
            </a:r>
            <a:r>
              <a:rPr lang="fr-FR" sz="2000" dirty="0" err="1"/>
              <a:t>scientists</a:t>
            </a:r>
            <a:r>
              <a:rPr lang="fr-FR" sz="2000" dirty="0"/>
              <a:t> </a:t>
            </a:r>
            <a:r>
              <a:rPr lang="fr-FR" sz="2000" dirty="0" err="1"/>
              <a:t>yearly</a:t>
            </a:r>
            <a:r>
              <a:rPr lang="fr-FR" sz="2000" dirty="0"/>
              <a:t> to </a:t>
            </a:r>
            <a:r>
              <a:rPr lang="fr-FR" sz="2000" dirty="0" err="1"/>
              <a:t>perform</a:t>
            </a:r>
            <a:r>
              <a:rPr lang="fr-FR" sz="2000" dirty="0"/>
              <a:t> </a:t>
            </a:r>
            <a:r>
              <a:rPr lang="fr-FR" sz="2000" dirty="0" err="1"/>
              <a:t>experiments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926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154B5-C09C-8676-2295-FBADA240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0" y="24953"/>
            <a:ext cx="10462533" cy="804892"/>
          </a:xfrm>
        </p:spPr>
        <p:txBody>
          <a:bodyPr>
            <a:normAutofit/>
          </a:bodyPr>
          <a:lstStyle/>
          <a:p>
            <a:r>
              <a:rPr lang="fr-FR" sz="3200" dirty="0" err="1"/>
              <a:t>Some</a:t>
            </a:r>
            <a:r>
              <a:rPr lang="fr-FR" sz="3200" dirty="0"/>
              <a:t> </a:t>
            </a:r>
            <a:r>
              <a:rPr lang="fr-FR" sz="3200" dirty="0" err="1"/>
              <a:t>numbers</a:t>
            </a:r>
            <a:endParaRPr lang="fr-FR" sz="32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28A650-27F2-45AA-1A5F-AB2E5DF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2" descr="part1">
            <a:extLst>
              <a:ext uri="{FF2B5EF4-FFF2-40B4-BE49-F238E27FC236}">
                <a16:creationId xmlns:a16="http://schemas.microsoft.com/office/drawing/2014/main" id="{3A8EB84C-CF1E-BB33-FB1C-FBFF05A9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50" y="1419141"/>
            <a:ext cx="4117225" cy="349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F56D59-3749-42AD-8454-50E5D3E15F57}"/>
              </a:ext>
            </a:extLst>
          </p:cNvPr>
          <p:cNvSpPr txBox="1"/>
          <p:nvPr/>
        </p:nvSpPr>
        <p:spPr>
          <a:xfrm>
            <a:off x="4500660" y="1415424"/>
            <a:ext cx="142539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66FF"/>
                </a:solidFill>
              </a:rPr>
              <a:t>France</a:t>
            </a:r>
          </a:p>
          <a:p>
            <a:r>
              <a:rPr lang="fr-FR" sz="1600" dirty="0">
                <a:solidFill>
                  <a:srgbClr val="FF9900"/>
                </a:solidFill>
              </a:rPr>
              <a:t>Italie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Pologne</a:t>
            </a:r>
          </a:p>
          <a:p>
            <a:r>
              <a:rPr lang="fr-FR" sz="1600" dirty="0">
                <a:solidFill>
                  <a:srgbClr val="FFC000"/>
                </a:solidFill>
              </a:rPr>
              <a:t>USA</a:t>
            </a:r>
          </a:p>
          <a:p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Allemagne</a:t>
            </a:r>
          </a:p>
          <a:p>
            <a:r>
              <a:rPr lang="fr-FR" sz="1600" dirty="0">
                <a:solidFill>
                  <a:srgbClr val="00B050"/>
                </a:solidFill>
              </a:rPr>
              <a:t>Espagne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Japon</a:t>
            </a:r>
          </a:p>
          <a:p>
            <a:r>
              <a:rPr lang="fr-FR" sz="1600" dirty="0">
                <a:solidFill>
                  <a:srgbClr val="CC3300"/>
                </a:solidFill>
              </a:rPr>
              <a:t>Corée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Royaume Uni</a:t>
            </a:r>
          </a:p>
          <a:p>
            <a:r>
              <a:rPr lang="fr-FR" sz="1600" dirty="0"/>
              <a:t>Belgique</a:t>
            </a:r>
          </a:p>
          <a:p>
            <a:r>
              <a:rPr lang="fr-FR" sz="1600" dirty="0"/>
              <a:t>Inde</a:t>
            </a:r>
          </a:p>
          <a:p>
            <a:r>
              <a:rPr lang="fr-FR" sz="1600" dirty="0"/>
              <a:t>Russie</a:t>
            </a:r>
          </a:p>
          <a:p>
            <a:r>
              <a:rPr lang="fr-FR" sz="1600" dirty="0"/>
              <a:t>Suède</a:t>
            </a:r>
          </a:p>
          <a:p>
            <a:r>
              <a:rPr lang="fr-FR" sz="1600" dirty="0"/>
              <a:t>Roumanie</a:t>
            </a:r>
          </a:p>
          <a:p>
            <a:r>
              <a:rPr lang="fr-FR" sz="1600" dirty="0"/>
              <a:t>Canada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3A652D-086C-F472-475C-86281F2282A9}"/>
              </a:ext>
            </a:extLst>
          </p:cNvPr>
          <p:cNvSpPr txBox="1"/>
          <p:nvPr/>
        </p:nvSpPr>
        <p:spPr>
          <a:xfrm>
            <a:off x="251524" y="699215"/>
            <a:ext cx="8514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/>
              <a:t>• An international </a:t>
            </a:r>
            <a:r>
              <a:rPr lang="fr-FR" sz="2000" dirty="0" err="1"/>
              <a:t>scientific</a:t>
            </a:r>
            <a:r>
              <a:rPr lang="fr-FR" sz="2000" dirty="0"/>
              <a:t> </a:t>
            </a:r>
            <a:r>
              <a:rPr lang="fr-FR" sz="2000" dirty="0" err="1"/>
              <a:t>community</a:t>
            </a:r>
            <a:r>
              <a:rPr lang="fr-FR" sz="2000" dirty="0"/>
              <a:t> of ≈ 1000 </a:t>
            </a:r>
            <a:r>
              <a:rPr lang="fr-FR" sz="2000" dirty="0" err="1"/>
              <a:t>members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6B7359-F01B-EA03-201C-A10320D3F5A3}"/>
              </a:ext>
            </a:extLst>
          </p:cNvPr>
          <p:cNvSpPr txBox="1"/>
          <p:nvPr/>
        </p:nvSpPr>
        <p:spPr>
          <a:xfrm>
            <a:off x="779087" y="5346805"/>
            <a:ext cx="862616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fr-FR" sz="2400" dirty="0">
                <a:solidFill>
                  <a:schemeClr val="accent2"/>
                </a:solidFill>
              </a:rPr>
              <a:t>A major </a:t>
            </a:r>
            <a:r>
              <a:rPr lang="fr-FR" sz="2400" dirty="0" err="1">
                <a:solidFill>
                  <a:schemeClr val="accent2"/>
                </a:solidFill>
              </a:rPr>
              <a:t>facility</a:t>
            </a:r>
            <a:r>
              <a:rPr lang="fr-FR" sz="2400" dirty="0">
                <a:solidFill>
                  <a:schemeClr val="accent2"/>
                </a:solidFill>
              </a:rPr>
              <a:t> for </a:t>
            </a:r>
            <a:r>
              <a:rPr lang="fr-FR" sz="2400" dirty="0" err="1">
                <a:solidFill>
                  <a:schemeClr val="accent2"/>
                </a:solidFill>
              </a:rPr>
              <a:t>heavy</a:t>
            </a:r>
            <a:r>
              <a:rPr lang="fr-FR" sz="2400" dirty="0">
                <a:solidFill>
                  <a:schemeClr val="accent2"/>
                </a:solidFill>
              </a:rPr>
              <a:t> ions in the world</a:t>
            </a:r>
          </a:p>
          <a:p>
            <a:pPr algn="just" eaLnBrk="0" hangingPunct="0">
              <a:spcBef>
                <a:spcPts val="600"/>
              </a:spcBef>
            </a:pPr>
            <a:r>
              <a:rPr lang="fr-FR" sz="1600" dirty="0" err="1"/>
              <a:t>with</a:t>
            </a:r>
            <a:r>
              <a:rPr lang="fr-FR" sz="1600" dirty="0"/>
              <a:t> GSI/FAIR (Germany), RIBF/RIKEN (Japan), FRIB/MSU (USA), ISOLDE (CERN)… </a:t>
            </a:r>
          </a:p>
          <a:p>
            <a:endParaRPr lang="fr-FR" dirty="0"/>
          </a:p>
        </p:txBody>
      </p:sp>
      <p:graphicFrame>
        <p:nvGraphicFramePr>
          <p:cNvPr id="10" name="Chart 2">
            <a:extLst>
              <a:ext uri="{FF2B5EF4-FFF2-40B4-BE49-F238E27FC236}">
                <a16:creationId xmlns:a16="http://schemas.microsoft.com/office/drawing/2014/main" id="{52B05D8C-3B6E-118C-F693-EB324088B2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161978"/>
              </p:ext>
            </p:extLst>
          </p:nvPr>
        </p:nvGraphicFramePr>
        <p:xfrm>
          <a:off x="6708505" y="2151694"/>
          <a:ext cx="3598698" cy="294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BBF25BD4-3278-242A-2A64-13AF67DEE541}"/>
              </a:ext>
            </a:extLst>
          </p:cNvPr>
          <p:cNvSpPr txBox="1"/>
          <p:nvPr/>
        </p:nvSpPr>
        <p:spPr>
          <a:xfrm>
            <a:off x="10372518" y="2536371"/>
            <a:ext cx="144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95 PhD </a:t>
            </a:r>
            <a:r>
              <a:rPr lang="fr-FR" dirty="0" err="1"/>
              <a:t>students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on GANIL data</a:t>
            </a:r>
          </a:p>
        </p:txBody>
      </p:sp>
    </p:spTree>
    <p:extLst>
      <p:ext uri="{BB962C8B-B14F-4D97-AF65-F5344CB8AC3E}">
        <p14:creationId xmlns:p14="http://schemas.microsoft.com/office/powerpoint/2010/main" val="15075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Scientific programs at GANIL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A multi-user </a:t>
            </a:r>
            <a:r>
              <a:rPr lang="fr-FR" sz="3200" dirty="0" err="1"/>
              <a:t>pluridisciplinary</a:t>
            </a:r>
            <a:r>
              <a:rPr lang="fr-FR" sz="3200" dirty="0"/>
              <a:t> </a:t>
            </a:r>
            <a:r>
              <a:rPr lang="fr-FR" sz="3200" dirty="0" err="1"/>
              <a:t>laboratory</a:t>
            </a:r>
            <a:endParaRPr lang="en-FR" sz="3200" dirty="0"/>
          </a:p>
        </p:txBody>
      </p:sp>
      <p:sp>
        <p:nvSpPr>
          <p:cNvPr id="5" name="Bouée 28">
            <a:extLst>
              <a:ext uri="{FF2B5EF4-FFF2-40B4-BE49-F238E27FC236}">
                <a16:creationId xmlns:a16="http://schemas.microsoft.com/office/drawing/2014/main" id="{FF5C8532-4456-AB61-D8BA-48E54D46FC76}"/>
              </a:ext>
            </a:extLst>
          </p:cNvPr>
          <p:cNvSpPr/>
          <p:nvPr/>
        </p:nvSpPr>
        <p:spPr bwMode="auto">
          <a:xfrm>
            <a:off x="1831971" y="1239281"/>
            <a:ext cx="8641618" cy="4653057"/>
          </a:xfrm>
          <a:prstGeom prst="donut">
            <a:avLst>
              <a:gd name="adj" fmla="val 8930"/>
            </a:avLst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bliqueTopLef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fr-FR" dirty="0">
              <a:solidFill>
                <a:srgbClr val="000000"/>
              </a:solidFill>
              <a:latin typeface="Bahnschrift Light" panose="020B0502040204020203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781F561C-B7FB-7703-2C74-451EBB36D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391" y="5501525"/>
            <a:ext cx="1834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Nanostructuration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221B457C-CBE3-4831-49AC-8721AC9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591" y="2626348"/>
            <a:ext cx="218831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Materials under irradiation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ECFB1F46-9C04-DB2E-DD7C-0EF9B516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662" y="6097630"/>
            <a:ext cx="31108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Radiobiology, new therapies</a:t>
            </a:r>
          </a:p>
        </p:txBody>
      </p:sp>
      <p:pic>
        <p:nvPicPr>
          <p:cNvPr id="9" name="Picture 12" descr="slide1.jpg">
            <a:extLst>
              <a:ext uri="{FF2B5EF4-FFF2-40B4-BE49-F238E27FC236}">
                <a16:creationId xmlns:a16="http://schemas.microsoft.com/office/drawing/2014/main" id="{CD605297-1088-C620-5CAB-2235B553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713" y="5137357"/>
            <a:ext cx="1608298" cy="9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Inorganic_materials_under_irradiation">
            <a:extLst>
              <a:ext uri="{FF2B5EF4-FFF2-40B4-BE49-F238E27FC236}">
                <a16:creationId xmlns:a16="http://schemas.microsoft.com/office/drawing/2014/main" id="{44C348A6-3D71-E3E2-58F0-FED5DC49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995" y="2870493"/>
            <a:ext cx="1639625" cy="94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2190-4286-3-97-3">
            <a:extLst>
              <a:ext uri="{FF2B5EF4-FFF2-40B4-BE49-F238E27FC236}">
                <a16:creationId xmlns:a16="http://schemas.microsoft.com/office/drawing/2014/main" id="{333197BF-881C-2515-2AF5-F711C1D6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405" y="4437433"/>
            <a:ext cx="1555382" cy="113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6">
            <a:extLst>
              <a:ext uri="{FF2B5EF4-FFF2-40B4-BE49-F238E27FC236}">
                <a16:creationId xmlns:a16="http://schemas.microsoft.com/office/drawing/2014/main" id="{6AE814DE-E552-23AD-9236-1F8453E72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42" y="1014148"/>
            <a:ext cx="17948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Astrochemistry</a:t>
            </a:r>
          </a:p>
        </p:txBody>
      </p:sp>
      <p:pic>
        <p:nvPicPr>
          <p:cNvPr id="22" name="Image 15">
            <a:extLst>
              <a:ext uri="{FF2B5EF4-FFF2-40B4-BE49-F238E27FC236}">
                <a16:creationId xmlns:a16="http://schemas.microsoft.com/office/drawing/2014/main" id="{861705F9-3034-39FD-BC0D-2834BFA208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018" y="1147333"/>
            <a:ext cx="1624325" cy="1001597"/>
          </a:xfrm>
          <a:prstGeom prst="rect">
            <a:avLst/>
          </a:prstGeom>
        </p:spPr>
      </p:pic>
      <p:sp>
        <p:nvSpPr>
          <p:cNvPr id="23" name="Rectangle 24">
            <a:extLst>
              <a:ext uri="{FF2B5EF4-FFF2-40B4-BE49-F238E27FC236}">
                <a16:creationId xmlns:a16="http://schemas.microsoft.com/office/drawing/2014/main" id="{1148D81D-0035-B821-461D-BDEE55D30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686" y="831672"/>
            <a:ext cx="2017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Nuclear Astrophysics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62B7B38B-C5DD-88F2-55B5-14CCC18F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989" y="1186007"/>
            <a:ext cx="1824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Nuclear Physics</a:t>
            </a:r>
          </a:p>
        </p:txBody>
      </p:sp>
      <p:pic>
        <p:nvPicPr>
          <p:cNvPr id="25" name="Image 29">
            <a:extLst>
              <a:ext uri="{FF2B5EF4-FFF2-40B4-BE49-F238E27FC236}">
                <a16:creationId xmlns:a16="http://schemas.microsoft.com/office/drawing/2014/main" id="{08536A06-52D8-49EF-6886-E1EA3B4CCB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772" y="2148929"/>
            <a:ext cx="4210074" cy="2512888"/>
          </a:xfrm>
          <a:prstGeom prst="rect">
            <a:avLst/>
          </a:prstGeom>
        </p:spPr>
      </p:pic>
      <p:pic>
        <p:nvPicPr>
          <p:cNvPr id="26" name="Image 41" descr="Screen shot 2012-08-27 at 10.20.08 PM.png">
            <a:extLst>
              <a:ext uri="{FF2B5EF4-FFF2-40B4-BE49-F238E27FC236}">
                <a16:creationId xmlns:a16="http://schemas.microsoft.com/office/drawing/2014/main" id="{22707AE7-77F2-FFE8-178E-3658549C2D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989" y="1539712"/>
            <a:ext cx="1723981" cy="98029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587F08-A0F1-8E78-FAE8-A913BEDB288C}"/>
              </a:ext>
            </a:extLst>
          </p:cNvPr>
          <p:cNvSpPr/>
          <p:nvPr/>
        </p:nvSpPr>
        <p:spPr>
          <a:xfrm>
            <a:off x="1596008" y="2873740"/>
            <a:ext cx="197971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R&amp;D on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accelerators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and detectors</a:t>
            </a:r>
          </a:p>
        </p:txBody>
      </p:sp>
      <p:pic>
        <p:nvPicPr>
          <p:cNvPr id="28" name="Image 1" descr="image001">
            <a:extLst>
              <a:ext uri="{FF2B5EF4-FFF2-40B4-BE49-F238E27FC236}">
                <a16:creationId xmlns:a16="http://schemas.microsoft.com/office/drawing/2014/main" id="{D544817E-5F1D-9657-A238-D186D758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255" y="3356775"/>
            <a:ext cx="1911219" cy="157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A95BC83-AA62-688B-B23B-C53B740997E8}"/>
              </a:ext>
            </a:extLst>
          </p:cNvPr>
          <p:cNvSpPr/>
          <p:nvPr/>
        </p:nvSpPr>
        <p:spPr>
          <a:xfrm>
            <a:off x="2060087" y="6294274"/>
            <a:ext cx="460431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Industrial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applications: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microporous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membranes, tests of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electronic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components</a:t>
            </a:r>
          </a:p>
        </p:txBody>
      </p:sp>
      <p:pic>
        <p:nvPicPr>
          <p:cNvPr id="30" name="Image 1" descr="image001">
            <a:extLst>
              <a:ext uri="{FF2B5EF4-FFF2-40B4-BE49-F238E27FC236}">
                <a16:creationId xmlns:a16="http://schemas.microsoft.com/office/drawing/2014/main" id="{77F4A6D9-9757-CEA5-F996-7F8EBD9A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733" y="5137357"/>
            <a:ext cx="1423334" cy="11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1" descr="image001">
            <a:extLst>
              <a:ext uri="{FF2B5EF4-FFF2-40B4-BE49-F238E27FC236}">
                <a16:creationId xmlns:a16="http://schemas.microsoft.com/office/drawing/2014/main" id="{42AD77B2-6663-5935-70A9-27F70BF1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067" y="5137357"/>
            <a:ext cx="1370286" cy="113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Résultat de recherche d'images pour &quot;glace de comete&quot;">
            <a:extLst>
              <a:ext uri="{FF2B5EF4-FFF2-40B4-BE49-F238E27FC236}">
                <a16:creationId xmlns:a16="http://schemas.microsoft.com/office/drawing/2014/main" id="{72FFBC78-7DA3-2FCD-A80C-FDD5CF48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509" y="1299570"/>
            <a:ext cx="1693574" cy="10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8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>
            <a:extLst>
              <a:ext uri="{FF2B5EF4-FFF2-40B4-BE49-F238E27FC236}">
                <a16:creationId xmlns:a16="http://schemas.microsoft.com/office/drawing/2014/main" id="{D6847D27-3A55-229D-3EA5-ECAE86D392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33" y="1174060"/>
            <a:ext cx="1479417" cy="1050082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7BA360F5-78BE-CBBD-50F7-6D1CE8C48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936" y="2234847"/>
            <a:ext cx="4667142" cy="4338293"/>
          </a:xfrm>
          <a:prstGeom prst="rect">
            <a:avLst/>
          </a:prstGeom>
        </p:spPr>
      </p:pic>
      <p:cxnSp>
        <p:nvCxnSpPr>
          <p:cNvPr id="10" name="Connecteur droit 6">
            <a:extLst>
              <a:ext uri="{FF2B5EF4-FFF2-40B4-BE49-F238E27FC236}">
                <a16:creationId xmlns:a16="http://schemas.microsoft.com/office/drawing/2014/main" id="{39F98AD6-664E-2099-F709-39AA9B72051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41796" y="3001128"/>
            <a:ext cx="1519360" cy="79273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Connecteur droit 7">
            <a:extLst>
              <a:ext uri="{FF2B5EF4-FFF2-40B4-BE49-F238E27FC236}">
                <a16:creationId xmlns:a16="http://schemas.microsoft.com/office/drawing/2014/main" id="{F87170B5-E5A7-FD34-A257-79FF0436FA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72707" y="2507798"/>
            <a:ext cx="1418431" cy="94346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7B997770-311F-C852-4527-2F11BEC35F1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29781" y="2464228"/>
            <a:ext cx="1111566" cy="79388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3" name="Connecteur droit 9">
            <a:extLst>
              <a:ext uri="{FF2B5EF4-FFF2-40B4-BE49-F238E27FC236}">
                <a16:creationId xmlns:a16="http://schemas.microsoft.com/office/drawing/2014/main" id="{4DC5583F-B514-ECA7-5548-C7EC8A6A8805}"/>
              </a:ext>
            </a:extLst>
          </p:cNvPr>
          <p:cNvCxnSpPr>
            <a:cxnSpLocks/>
          </p:cNvCxnSpPr>
          <p:nvPr/>
        </p:nvCxnSpPr>
        <p:spPr bwMode="auto">
          <a:xfrm>
            <a:off x="7188348" y="3339447"/>
            <a:ext cx="382159" cy="64993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77744B36-0557-D754-CD72-825FCA682493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 flipV="1">
            <a:off x="7185094" y="1699101"/>
            <a:ext cx="820339" cy="130482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5" name="Connecteur droit 11">
            <a:extLst>
              <a:ext uri="{FF2B5EF4-FFF2-40B4-BE49-F238E27FC236}">
                <a16:creationId xmlns:a16="http://schemas.microsoft.com/office/drawing/2014/main" id="{787AE660-99A8-B71B-F756-A9ABA310C050}"/>
              </a:ext>
            </a:extLst>
          </p:cNvPr>
          <p:cNvCxnSpPr>
            <a:cxnSpLocks/>
          </p:cNvCxnSpPr>
          <p:nvPr/>
        </p:nvCxnSpPr>
        <p:spPr bwMode="auto">
          <a:xfrm flipV="1">
            <a:off x="7060961" y="2903160"/>
            <a:ext cx="1044126" cy="27095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6" name="Image 12">
            <a:extLst>
              <a:ext uri="{FF2B5EF4-FFF2-40B4-BE49-F238E27FC236}">
                <a16:creationId xmlns:a16="http://schemas.microsoft.com/office/drawing/2014/main" id="{CF32A6C2-919C-B227-D30C-D6FF51583F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459" y="2641528"/>
            <a:ext cx="837432" cy="1190320"/>
          </a:xfrm>
          <a:prstGeom prst="rect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38E94123-17CB-C183-2D03-83DA12C625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538" y="1424632"/>
            <a:ext cx="912384" cy="1114355"/>
          </a:xfrm>
          <a:prstGeom prst="rect">
            <a:avLst/>
          </a:prstGeom>
        </p:spPr>
      </p:pic>
      <p:sp>
        <p:nvSpPr>
          <p:cNvPr id="18" name="ZoneTexte 14">
            <a:extLst>
              <a:ext uri="{FF2B5EF4-FFF2-40B4-BE49-F238E27FC236}">
                <a16:creationId xmlns:a16="http://schemas.microsoft.com/office/drawing/2014/main" id="{8734DE28-9E7E-5AF9-D408-42DF6C33FF69}"/>
              </a:ext>
            </a:extLst>
          </p:cNvPr>
          <p:cNvSpPr txBox="1"/>
          <p:nvPr/>
        </p:nvSpPr>
        <p:spPr>
          <a:xfrm>
            <a:off x="2232844" y="3840100"/>
            <a:ext cx="65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VAMOS</a:t>
            </a:r>
          </a:p>
        </p:txBody>
      </p:sp>
      <p:sp>
        <p:nvSpPr>
          <p:cNvPr id="33" name="ZoneTexte 15">
            <a:extLst>
              <a:ext uri="{FF2B5EF4-FFF2-40B4-BE49-F238E27FC236}">
                <a16:creationId xmlns:a16="http://schemas.microsoft.com/office/drawing/2014/main" id="{97553B5C-9AF9-1960-BC0D-C4C155C554E1}"/>
              </a:ext>
            </a:extLst>
          </p:cNvPr>
          <p:cNvSpPr txBox="1"/>
          <p:nvPr/>
        </p:nvSpPr>
        <p:spPr>
          <a:xfrm>
            <a:off x="3147139" y="3506557"/>
            <a:ext cx="1130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AGATA</a:t>
            </a:r>
          </a:p>
        </p:txBody>
      </p:sp>
      <p:sp>
        <p:nvSpPr>
          <p:cNvPr id="34" name="ZoneTexte 16">
            <a:extLst>
              <a:ext uri="{FF2B5EF4-FFF2-40B4-BE49-F238E27FC236}">
                <a16:creationId xmlns:a16="http://schemas.microsoft.com/office/drawing/2014/main" id="{BF55CBD6-79A2-83B2-6DA1-18B3B426B98A}"/>
              </a:ext>
            </a:extLst>
          </p:cNvPr>
          <p:cNvSpPr txBox="1"/>
          <p:nvPr/>
        </p:nvSpPr>
        <p:spPr>
          <a:xfrm>
            <a:off x="3429037" y="1165504"/>
            <a:ext cx="1032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EXOGAM</a:t>
            </a:r>
          </a:p>
        </p:txBody>
      </p:sp>
      <p:sp>
        <p:nvSpPr>
          <p:cNvPr id="35" name="ZoneTexte 17">
            <a:extLst>
              <a:ext uri="{FF2B5EF4-FFF2-40B4-BE49-F238E27FC236}">
                <a16:creationId xmlns:a16="http://schemas.microsoft.com/office/drawing/2014/main" id="{7DCA78E9-3145-CC18-EC45-9F360042AB2C}"/>
              </a:ext>
            </a:extLst>
          </p:cNvPr>
          <p:cNvSpPr txBox="1"/>
          <p:nvPr/>
        </p:nvSpPr>
        <p:spPr>
          <a:xfrm>
            <a:off x="4548384" y="1030041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ACTAR TPC</a:t>
            </a:r>
          </a:p>
        </p:txBody>
      </p:sp>
      <p:sp>
        <p:nvSpPr>
          <p:cNvPr id="36" name="ZoneTexte 18">
            <a:extLst>
              <a:ext uri="{FF2B5EF4-FFF2-40B4-BE49-F238E27FC236}">
                <a16:creationId xmlns:a16="http://schemas.microsoft.com/office/drawing/2014/main" id="{F4A20C42-56D2-BD32-93E1-4E2F9AA6E977}"/>
              </a:ext>
            </a:extLst>
          </p:cNvPr>
          <p:cNvSpPr txBox="1"/>
          <p:nvPr/>
        </p:nvSpPr>
        <p:spPr>
          <a:xfrm>
            <a:off x="8385617" y="2228896"/>
            <a:ext cx="979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MUGAST</a:t>
            </a:r>
          </a:p>
        </p:txBody>
      </p:sp>
      <p:sp>
        <p:nvSpPr>
          <p:cNvPr id="37" name="ZoneTexte 19">
            <a:extLst>
              <a:ext uri="{FF2B5EF4-FFF2-40B4-BE49-F238E27FC236}">
                <a16:creationId xmlns:a16="http://schemas.microsoft.com/office/drawing/2014/main" id="{06EC7D3B-E59E-0D1C-C038-5C0F4DA7FDE1}"/>
              </a:ext>
            </a:extLst>
          </p:cNvPr>
          <p:cNvSpPr txBox="1"/>
          <p:nvPr/>
        </p:nvSpPr>
        <p:spPr>
          <a:xfrm>
            <a:off x="8067429" y="3613725"/>
            <a:ext cx="1949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LISE SPECTROMETER</a:t>
            </a:r>
          </a:p>
        </p:txBody>
      </p:sp>
      <p:sp>
        <p:nvSpPr>
          <p:cNvPr id="38" name="ZoneTexte 20">
            <a:extLst>
              <a:ext uri="{FF2B5EF4-FFF2-40B4-BE49-F238E27FC236}">
                <a16:creationId xmlns:a16="http://schemas.microsoft.com/office/drawing/2014/main" id="{CD6DE6A0-E0A2-3E07-B9C8-B106A1901083}"/>
              </a:ext>
            </a:extLst>
          </p:cNvPr>
          <p:cNvSpPr txBox="1"/>
          <p:nvPr/>
        </p:nvSpPr>
        <p:spPr>
          <a:xfrm>
            <a:off x="7757018" y="4804130"/>
            <a:ext cx="125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INDRA + FAZIA</a:t>
            </a:r>
          </a:p>
        </p:txBody>
      </p:sp>
      <p:cxnSp>
        <p:nvCxnSpPr>
          <p:cNvPr id="39" name="Connecteur droit 21">
            <a:extLst>
              <a:ext uri="{FF2B5EF4-FFF2-40B4-BE49-F238E27FC236}">
                <a16:creationId xmlns:a16="http://schemas.microsoft.com/office/drawing/2014/main" id="{42C652CE-420C-35B9-E6DF-EE4334EC670E}"/>
              </a:ext>
            </a:extLst>
          </p:cNvPr>
          <p:cNvCxnSpPr>
            <a:cxnSpLocks/>
            <a:endCxn id="41" idx="2"/>
          </p:cNvCxnSpPr>
          <p:nvPr/>
        </p:nvCxnSpPr>
        <p:spPr bwMode="auto">
          <a:xfrm flipV="1">
            <a:off x="6668908" y="2315929"/>
            <a:ext cx="9563" cy="4546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40" name="ZoneTexte 22">
            <a:extLst>
              <a:ext uri="{FF2B5EF4-FFF2-40B4-BE49-F238E27FC236}">
                <a16:creationId xmlns:a16="http://schemas.microsoft.com/office/drawing/2014/main" id="{D10E989C-7B27-03E9-BF07-F7D5F8DFA0A9}"/>
              </a:ext>
            </a:extLst>
          </p:cNvPr>
          <p:cNvSpPr txBox="1"/>
          <p:nvPr/>
        </p:nvSpPr>
        <p:spPr>
          <a:xfrm rot="1616580">
            <a:off x="6360607" y="2558709"/>
            <a:ext cx="14798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hangingPunct="0"/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Experimental</a:t>
            </a:r>
            <a:r>
              <a:rPr lang="fr-F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rooms</a:t>
            </a:r>
            <a:endParaRPr lang="fr-FR" sz="105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1" name="ZoneTexte 23">
            <a:extLst>
              <a:ext uri="{FF2B5EF4-FFF2-40B4-BE49-F238E27FC236}">
                <a16:creationId xmlns:a16="http://schemas.microsoft.com/office/drawing/2014/main" id="{AF064048-756B-DA72-C059-D172B255B36F}"/>
              </a:ext>
            </a:extLst>
          </p:cNvPr>
          <p:cNvSpPr txBox="1"/>
          <p:nvPr/>
        </p:nvSpPr>
        <p:spPr>
          <a:xfrm>
            <a:off x="5848631" y="1854265"/>
            <a:ext cx="165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Porte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échantillon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pour irradiation</a:t>
            </a:r>
          </a:p>
        </p:txBody>
      </p:sp>
      <p:pic>
        <p:nvPicPr>
          <p:cNvPr id="42" name="Image 24">
            <a:extLst>
              <a:ext uri="{FF2B5EF4-FFF2-40B4-BE49-F238E27FC236}">
                <a16:creationId xmlns:a16="http://schemas.microsoft.com/office/drawing/2014/main" id="{EA7EA8DA-D6B4-1EFF-9378-B84B5ABF1C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792" y="908721"/>
            <a:ext cx="1385591" cy="982817"/>
          </a:xfrm>
          <a:prstGeom prst="rect">
            <a:avLst/>
          </a:prstGeom>
        </p:spPr>
      </p:pic>
      <p:pic>
        <p:nvPicPr>
          <p:cNvPr id="43" name="Image 25">
            <a:extLst>
              <a:ext uri="{FF2B5EF4-FFF2-40B4-BE49-F238E27FC236}">
                <a16:creationId xmlns:a16="http://schemas.microsoft.com/office/drawing/2014/main" id="{5CC32C37-3FDE-E963-5805-3FD6752CFE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423" y="920651"/>
            <a:ext cx="354229" cy="350250"/>
          </a:xfrm>
          <a:prstGeom prst="rect">
            <a:avLst/>
          </a:prstGeom>
        </p:spPr>
      </p:pic>
      <p:pic>
        <p:nvPicPr>
          <p:cNvPr id="44" name="Image 26">
            <a:extLst>
              <a:ext uri="{FF2B5EF4-FFF2-40B4-BE49-F238E27FC236}">
                <a16:creationId xmlns:a16="http://schemas.microsoft.com/office/drawing/2014/main" id="{ACAD3A33-2F86-8A0B-D207-FCEE717607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079" y="1267273"/>
            <a:ext cx="847458" cy="1203043"/>
          </a:xfrm>
          <a:prstGeom prst="rect">
            <a:avLst/>
          </a:prstGeom>
        </p:spPr>
      </p:pic>
      <p:pic>
        <p:nvPicPr>
          <p:cNvPr id="45" name="Image 27">
            <a:extLst>
              <a:ext uri="{FF2B5EF4-FFF2-40B4-BE49-F238E27FC236}">
                <a16:creationId xmlns:a16="http://schemas.microsoft.com/office/drawing/2014/main" id="{3351F727-CB4D-96CD-2707-AC70790302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594" y="2523363"/>
            <a:ext cx="1721442" cy="1084410"/>
          </a:xfrm>
          <a:prstGeom prst="rect">
            <a:avLst/>
          </a:prstGeom>
        </p:spPr>
      </p:pic>
      <p:pic>
        <p:nvPicPr>
          <p:cNvPr id="46" name="Image 28">
            <a:extLst>
              <a:ext uri="{FF2B5EF4-FFF2-40B4-BE49-F238E27FC236}">
                <a16:creationId xmlns:a16="http://schemas.microsoft.com/office/drawing/2014/main" id="{728F757C-32EC-B8D3-01A5-18EC122F6D5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755" y="3935816"/>
            <a:ext cx="1368955" cy="862363"/>
          </a:xfrm>
          <a:prstGeom prst="rect">
            <a:avLst/>
          </a:prstGeom>
        </p:spPr>
      </p:pic>
      <p:pic>
        <p:nvPicPr>
          <p:cNvPr id="47" name="Image 29">
            <a:extLst>
              <a:ext uri="{FF2B5EF4-FFF2-40B4-BE49-F238E27FC236}">
                <a16:creationId xmlns:a16="http://schemas.microsoft.com/office/drawing/2014/main" id="{E252F791-318D-3EB4-7CD3-2D53571EF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249" y="5260112"/>
            <a:ext cx="1710337" cy="994814"/>
          </a:xfrm>
          <a:prstGeom prst="rect">
            <a:avLst/>
          </a:prstGeom>
        </p:spPr>
      </p:pic>
      <p:sp>
        <p:nvSpPr>
          <p:cNvPr id="48" name="ZoneTexte 30">
            <a:extLst>
              <a:ext uri="{FF2B5EF4-FFF2-40B4-BE49-F238E27FC236}">
                <a16:creationId xmlns:a16="http://schemas.microsoft.com/office/drawing/2014/main" id="{B00FCA39-9AEA-73BD-B2C1-93699070CE35}"/>
              </a:ext>
            </a:extLst>
          </p:cNvPr>
          <p:cNvSpPr txBox="1"/>
          <p:nvPr/>
        </p:nvSpPr>
        <p:spPr>
          <a:xfrm>
            <a:off x="3737145" y="5036009"/>
            <a:ext cx="1452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CYCLOTRON</a:t>
            </a:r>
          </a:p>
        </p:txBody>
      </p:sp>
      <p:cxnSp>
        <p:nvCxnSpPr>
          <p:cNvPr id="49" name="Connecteur droit 31">
            <a:extLst>
              <a:ext uri="{FF2B5EF4-FFF2-40B4-BE49-F238E27FC236}">
                <a16:creationId xmlns:a16="http://schemas.microsoft.com/office/drawing/2014/main" id="{3409BA0A-C74E-6C5C-69E3-94FCA7231E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4830" y="5342983"/>
            <a:ext cx="1233970" cy="36286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50" name="ZoneTexte 32">
            <a:extLst>
              <a:ext uri="{FF2B5EF4-FFF2-40B4-BE49-F238E27FC236}">
                <a16:creationId xmlns:a16="http://schemas.microsoft.com/office/drawing/2014/main" id="{33E3121D-ACFF-EFC1-EB1C-1DFAB792DBED}"/>
              </a:ext>
            </a:extLst>
          </p:cNvPr>
          <p:cNvSpPr txBox="1"/>
          <p:nvPr/>
        </p:nvSpPr>
        <p:spPr>
          <a:xfrm rot="2025009">
            <a:off x="3932818" y="4821076"/>
            <a:ext cx="34091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hangingPunct="0"/>
            <a:r>
              <a:rPr lang="fr-F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GANIL CYCLOTRONS</a:t>
            </a:r>
          </a:p>
        </p:txBody>
      </p:sp>
      <p:pic>
        <p:nvPicPr>
          <p:cNvPr id="51" name="Image 33">
            <a:extLst>
              <a:ext uri="{FF2B5EF4-FFF2-40B4-BE49-F238E27FC236}">
                <a16:creationId xmlns:a16="http://schemas.microsoft.com/office/drawing/2014/main" id="{5B0AF420-A35E-8926-FAAC-9B5F1A7F7D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269" y="5311067"/>
            <a:ext cx="1304055" cy="1012776"/>
          </a:xfrm>
          <a:prstGeom prst="rect">
            <a:avLst/>
          </a:prstGeom>
        </p:spPr>
      </p:pic>
      <p:cxnSp>
        <p:nvCxnSpPr>
          <p:cNvPr id="52" name="Connecteur droit 34">
            <a:extLst>
              <a:ext uri="{FF2B5EF4-FFF2-40B4-BE49-F238E27FC236}">
                <a16:creationId xmlns:a16="http://schemas.microsoft.com/office/drawing/2014/main" id="{7D0C462B-09B2-1C7A-BC0D-3DA6D95FB771}"/>
              </a:ext>
            </a:extLst>
          </p:cNvPr>
          <p:cNvCxnSpPr>
            <a:cxnSpLocks/>
          </p:cNvCxnSpPr>
          <p:nvPr/>
        </p:nvCxnSpPr>
        <p:spPr bwMode="auto">
          <a:xfrm>
            <a:off x="8005432" y="5463649"/>
            <a:ext cx="423836" cy="5081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53" name="ZoneTexte 35">
            <a:extLst>
              <a:ext uri="{FF2B5EF4-FFF2-40B4-BE49-F238E27FC236}">
                <a16:creationId xmlns:a16="http://schemas.microsoft.com/office/drawing/2014/main" id="{D5972305-F921-FF4B-5B57-60E8EBDA1F42}"/>
              </a:ext>
            </a:extLst>
          </p:cNvPr>
          <p:cNvSpPr txBox="1"/>
          <p:nvPr/>
        </p:nvSpPr>
        <p:spPr>
          <a:xfrm>
            <a:off x="8550099" y="5087604"/>
            <a:ext cx="1130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SOURCES</a:t>
            </a:r>
          </a:p>
        </p:txBody>
      </p:sp>
      <p:pic>
        <p:nvPicPr>
          <p:cNvPr id="54" name="Image 36">
            <a:extLst>
              <a:ext uri="{FF2B5EF4-FFF2-40B4-BE49-F238E27FC236}">
                <a16:creationId xmlns:a16="http://schemas.microsoft.com/office/drawing/2014/main" id="{8E9C3AFD-85BF-9A17-C3BD-A6A75E99772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965" y="2648141"/>
            <a:ext cx="1288310" cy="811561"/>
          </a:xfrm>
          <a:prstGeom prst="rect">
            <a:avLst/>
          </a:prstGeom>
        </p:spPr>
      </p:pic>
      <p:sp>
        <p:nvSpPr>
          <p:cNvPr id="55" name="ZoneTexte 1">
            <a:extLst>
              <a:ext uri="{FF2B5EF4-FFF2-40B4-BE49-F238E27FC236}">
                <a16:creationId xmlns:a16="http://schemas.microsoft.com/office/drawing/2014/main" id="{E64AF6A5-1A26-53F5-70A3-9F9B53727B18}"/>
              </a:ext>
            </a:extLst>
          </p:cNvPr>
          <p:cNvSpPr txBox="1"/>
          <p:nvPr/>
        </p:nvSpPr>
        <p:spPr>
          <a:xfrm>
            <a:off x="322612" y="4176155"/>
            <a:ext cx="3714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5 cyclotrons 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 à U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Energy 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&lt;1 MeV up to 95MeV/u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SPIRAL1 radioactive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Up to 4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A </a:t>
            </a:r>
            <a:r>
              <a:rPr lang="fr-FR" sz="3200" dirty="0">
                <a:solidFill>
                  <a:srgbClr val="ED7D31"/>
                </a:solidFill>
              </a:rPr>
              <a:t>multi-user</a:t>
            </a:r>
            <a:r>
              <a:rPr lang="fr-FR" sz="3200" dirty="0"/>
              <a:t> </a:t>
            </a:r>
            <a:r>
              <a:rPr lang="fr-FR" sz="3200" dirty="0" err="1"/>
              <a:t>pluridisciplinary</a:t>
            </a:r>
            <a:r>
              <a:rPr lang="fr-FR" sz="3200" dirty="0"/>
              <a:t> </a:t>
            </a:r>
            <a:r>
              <a:rPr lang="fr-FR" sz="3200" dirty="0" err="1"/>
              <a:t>laboratory</a:t>
            </a:r>
            <a:endParaRPr lang="en-FR" sz="3200" dirty="0"/>
          </a:p>
        </p:txBody>
      </p:sp>
    </p:spTree>
    <p:extLst>
      <p:ext uri="{BB962C8B-B14F-4D97-AF65-F5344CB8AC3E}">
        <p14:creationId xmlns:p14="http://schemas.microsoft.com/office/powerpoint/2010/main" val="28486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14B044A-5C22-CCF2-B9B2-E85B92DBD157}"/>
              </a:ext>
            </a:extLst>
          </p:cNvPr>
          <p:cNvSpPr/>
          <p:nvPr/>
        </p:nvSpPr>
        <p:spPr>
          <a:xfrm>
            <a:off x="7852715" y="5488708"/>
            <a:ext cx="2753030" cy="1337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3B0A73E-2916-2CBD-C69A-7733A500ACD6}"/>
              </a:ext>
            </a:extLst>
          </p:cNvPr>
          <p:cNvGrpSpPr/>
          <p:nvPr/>
        </p:nvGrpSpPr>
        <p:grpSpPr>
          <a:xfrm>
            <a:off x="2063552" y="1089584"/>
            <a:ext cx="8146756" cy="5458960"/>
            <a:chOff x="177903" y="112513"/>
            <a:chExt cx="8947923" cy="67881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C3C1C9-353D-FE3E-3043-A36CE87C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737" y="1586135"/>
              <a:ext cx="5337318" cy="47512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05FD623-A2E9-8EF1-DC1B-8E54AF27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7641" y="5081985"/>
              <a:ext cx="2267398" cy="1509681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AC96EFE-E19C-8138-AF83-67A77497895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3467365" y="5076216"/>
              <a:ext cx="740276" cy="7606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22D119B-D9F0-F49F-7CD5-409F85D300EB}"/>
                </a:ext>
              </a:extLst>
            </p:cNvPr>
            <p:cNvCxnSpPr>
              <a:cxnSpLocks/>
              <a:endCxn id="11" idx="3"/>
            </p:cNvCxnSpPr>
            <p:nvPr/>
          </p:nvCxnSpPr>
          <p:spPr bwMode="auto">
            <a:xfrm flipH="1" flipV="1">
              <a:off x="2804853" y="3827131"/>
              <a:ext cx="1238646" cy="21228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C949889-3DAF-F270-2A4A-E228B282268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93737" y="2033833"/>
              <a:ext cx="2713944" cy="52930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2E7FEAA-C27B-428B-2BF2-8211C8161F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3177" y="2924944"/>
              <a:ext cx="794743" cy="8286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6AA9FDC-52FA-B8B5-D43D-CDD05825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903" y="2951856"/>
              <a:ext cx="2626950" cy="1750549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97B20A6-357B-5594-FF6C-1E4B549FE225}"/>
                </a:ext>
              </a:extLst>
            </p:cNvPr>
            <p:cNvSpPr txBox="1"/>
            <p:nvPr/>
          </p:nvSpPr>
          <p:spPr>
            <a:xfrm>
              <a:off x="269999" y="2013009"/>
              <a:ext cx="16880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Convertor room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0C5113-46FF-46BC-A5A7-DB645F268333}"/>
                </a:ext>
              </a:extLst>
            </p:cNvPr>
            <p:cNvSpPr txBox="1"/>
            <p:nvPr/>
          </p:nvSpPr>
          <p:spPr>
            <a:xfrm>
              <a:off x="240671" y="4702406"/>
              <a:ext cx="2154124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-GB" dirty="0"/>
                <a:t>LINEAR accelerator (LINAC)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3AC071-05A7-8481-8991-1112FD2FCE36}"/>
                </a:ext>
              </a:extLst>
            </p:cNvPr>
            <p:cNvSpPr txBox="1"/>
            <p:nvPr/>
          </p:nvSpPr>
          <p:spPr>
            <a:xfrm>
              <a:off x="4754214" y="6556258"/>
              <a:ext cx="1559064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ION SOURCE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550E4D6-52FC-23C3-1FAA-B0925836D07B}"/>
                </a:ext>
              </a:extLst>
            </p:cNvPr>
            <p:cNvSpPr txBox="1"/>
            <p:nvPr/>
          </p:nvSpPr>
          <p:spPr>
            <a:xfrm>
              <a:off x="6953228" y="4486503"/>
              <a:ext cx="2172598" cy="803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fr-FR" dirty="0"/>
                <a:t>EXPERIMENTAL ROOM S3  </a:t>
              </a:r>
              <a:r>
                <a:rPr lang="en-GB" dirty="0"/>
                <a:t>(SUPER SEPARATOR SPECTROMETER)</a:t>
              </a:r>
              <a:endParaRPr lang="en-GB" baseline="30000" dirty="0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108CCBD-9DEE-6591-2C63-0048E85B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99" y="659049"/>
              <a:ext cx="2051175" cy="136531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1EABED-E6CF-CE22-B24C-F5AA97974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4236">
              <a:off x="6025971" y="1107445"/>
              <a:ext cx="1794766" cy="160147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12356F5-FE64-9F1F-5D7E-BB82CB778B98}"/>
                </a:ext>
              </a:extLst>
            </p:cNvPr>
            <p:cNvSpPr txBox="1"/>
            <p:nvPr/>
          </p:nvSpPr>
          <p:spPr>
            <a:xfrm>
              <a:off x="827584" y="112513"/>
              <a:ext cx="2520279" cy="57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EXPERIMENTAL ROOM NFS (NEUTRONS FOR SCIENCE)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5E8C957-4150-5D1C-3952-A52AF846F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114" y="646896"/>
              <a:ext cx="1915822" cy="1275219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89165F3-7301-50D1-0D44-DAA487061A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5307" y="1906508"/>
              <a:ext cx="159371" cy="39000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D414EB3-CF16-08F5-BDA0-8053FA9FC326}"/>
                </a:ext>
              </a:extLst>
            </p:cNvPr>
            <p:cNvSpPr txBox="1"/>
            <p:nvPr/>
          </p:nvSpPr>
          <p:spPr>
            <a:xfrm>
              <a:off x="2472513" y="1899844"/>
              <a:ext cx="18002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Time of Flight room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B32FA8A-911E-BA77-DEE8-A49D808008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2240" y="659049"/>
              <a:ext cx="0" cy="90426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A2D0EA3F-3D46-7761-C5F3-5D8F8C8C7D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846" y="4814484"/>
            <a:ext cx="471775" cy="47255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18C9766-AB24-1966-E3D8-F8181169C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9537" y="5706482"/>
            <a:ext cx="1753045" cy="821106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B823A0A-0EBE-1074-B780-7FD4A33E4D47}"/>
              </a:ext>
            </a:extLst>
          </p:cNvPr>
          <p:cNvCxnSpPr>
            <a:cxnSpLocks/>
          </p:cNvCxnSpPr>
          <p:nvPr/>
        </p:nvCxnSpPr>
        <p:spPr bwMode="auto">
          <a:xfrm flipV="1">
            <a:off x="3247760" y="5242372"/>
            <a:ext cx="1070240" cy="5574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EB81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5EC2D10A-82AD-716F-17AF-BD70BCA350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973" y="5839003"/>
            <a:ext cx="471775" cy="47255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87CB742-A8F9-ECD4-D744-38AA5A854D7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129" y="3463552"/>
            <a:ext cx="2192983" cy="11107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86104CA-5C3F-B327-0D11-916ED6FE5D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411" y="937790"/>
            <a:ext cx="2593209" cy="115318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D754EDE-8DB5-46B3-E497-8A27D47E1950}"/>
              </a:ext>
            </a:extLst>
          </p:cNvPr>
          <p:cNvSpPr txBox="1"/>
          <p:nvPr/>
        </p:nvSpPr>
        <p:spPr>
          <a:xfrm>
            <a:off x="9158789" y="933867"/>
            <a:ext cx="1689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EXPERIMENTAL ROOM DESIR</a:t>
            </a:r>
            <a:br>
              <a:rPr lang="fr-FR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200" dirty="0" err="1" smtClean="0">
                <a:solidFill>
                  <a:schemeClr val="bg1">
                    <a:lumMod val="50000"/>
                  </a:schemeClr>
                </a:solidFill>
              </a:rPr>
              <a:t>Decay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, Excitation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and Storage of Radioactive Ions)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8D30BB7-345A-10A1-C226-C910C1C251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973" y="2100113"/>
            <a:ext cx="471775" cy="47255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7550420" y="923769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8B06BD2-1E3E-34B1-F747-C54F87E7F852}"/>
              </a:ext>
            </a:extLst>
          </p:cNvPr>
          <p:cNvSpPr txBox="1"/>
          <p:nvPr/>
        </p:nvSpPr>
        <p:spPr>
          <a:xfrm>
            <a:off x="7901833" y="5625551"/>
            <a:ext cx="294643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600" b="1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mA, 33 MeV protons</a:t>
            </a: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mA, 40 MeV deutons</a:t>
            </a: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mA, &lt;14,5 MeV/A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382B67-9E92-6E6D-7A45-56DCA33513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204" y="2090979"/>
            <a:ext cx="562920" cy="5524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DE5381-B58B-1885-48B0-6B21C5850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546" y="4828245"/>
            <a:ext cx="562920" cy="5524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5EA4A5-4254-AEBF-49A9-045226A7C5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81" y="5821349"/>
            <a:ext cx="562920" cy="55243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8777D15-12AB-581D-2119-0FF9DC87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ED7D31"/>
                </a:solidFill>
              </a:rPr>
              <a:t>SPIRAL2 LINAC and the new </a:t>
            </a:r>
            <a:r>
              <a:rPr lang="fr-FR" sz="3200" dirty="0" err="1">
                <a:solidFill>
                  <a:srgbClr val="ED7D31"/>
                </a:solidFill>
              </a:rPr>
              <a:t>experimental</a:t>
            </a:r>
            <a:r>
              <a:rPr lang="fr-FR" sz="3200" dirty="0">
                <a:solidFill>
                  <a:srgbClr val="ED7D31"/>
                </a:solidFill>
              </a:rPr>
              <a:t> </a:t>
            </a:r>
            <a:r>
              <a:rPr lang="fr-FR" sz="3200" dirty="0" err="1">
                <a:solidFill>
                  <a:srgbClr val="ED7D31"/>
                </a:solidFill>
              </a:rPr>
              <a:t>rooms</a:t>
            </a:r>
            <a:endParaRPr lang="en-FR" sz="32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754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 smtClean="0"/>
              <a:t>DESIR</a:t>
            </a:r>
            <a:r>
              <a:rPr lang="fr-FR" sz="3200" dirty="0" smtClean="0"/>
              <a:t>:</a:t>
            </a:r>
            <a:r>
              <a:rPr lang="en-FR" sz="3200" dirty="0" smtClean="0"/>
              <a:t> 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err="1" smtClean="0"/>
              <a:t>Decay</a:t>
            </a:r>
            <a:r>
              <a:rPr lang="en-FR" sz="3200" dirty="0" smtClean="0"/>
              <a:t>, Excitation</a:t>
            </a:r>
            <a:r>
              <a:rPr lang="fr-FR" sz="3200" dirty="0"/>
              <a:t> </a:t>
            </a:r>
            <a:r>
              <a:rPr lang="fr-FR" sz="3200" dirty="0" smtClean="0"/>
              <a:t>and</a:t>
            </a:r>
            <a:r>
              <a:rPr lang="en-FR" sz="3200" dirty="0" smtClean="0"/>
              <a:t> </a:t>
            </a:r>
            <a:r>
              <a:rPr lang="fr-FR" sz="3200" dirty="0"/>
              <a:t>Storage of</a:t>
            </a:r>
            <a:r>
              <a:rPr lang="en-FR" sz="3200" dirty="0"/>
              <a:t> Radioacti</a:t>
            </a:r>
            <a:r>
              <a:rPr lang="fr-FR" sz="3200" dirty="0" err="1"/>
              <a:t>ve</a:t>
            </a:r>
            <a:r>
              <a:rPr lang="fr-FR" sz="3200" dirty="0"/>
              <a:t> Ions</a:t>
            </a:r>
            <a:endParaRPr lang="en-FR" sz="3200" dirty="0"/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B2B1B628-8FAF-BDBD-1CCD-3C48F6C3DC73}"/>
              </a:ext>
            </a:extLst>
          </p:cNvPr>
          <p:cNvSpPr txBox="1"/>
          <p:nvPr/>
        </p:nvSpPr>
        <p:spPr>
          <a:xfrm>
            <a:off x="8123548" y="1655001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Site inauguration novembre 2023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First stable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2027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5F9EBECD-D981-CFC8-5D8D-953E5E2EF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179"/>
            <a:ext cx="8156071" cy="2513208"/>
          </a:xfrm>
          <a:prstGeom prst="rect">
            <a:avLst/>
          </a:prstGeom>
        </p:spPr>
      </p:pic>
      <p:grpSp>
        <p:nvGrpSpPr>
          <p:cNvPr id="11" name="Groupe 17">
            <a:extLst>
              <a:ext uri="{FF2B5EF4-FFF2-40B4-BE49-F238E27FC236}">
                <a16:creationId xmlns:a16="http://schemas.microsoft.com/office/drawing/2014/main" id="{A90B9F3E-B08E-F1E0-4AA8-CBEFDD2DA5A6}"/>
              </a:ext>
            </a:extLst>
          </p:cNvPr>
          <p:cNvGrpSpPr/>
          <p:nvPr/>
        </p:nvGrpSpPr>
        <p:grpSpPr>
          <a:xfrm>
            <a:off x="1123424" y="1117424"/>
            <a:ext cx="4239729" cy="472552"/>
            <a:chOff x="181315" y="849238"/>
            <a:chExt cx="4239729" cy="472552"/>
          </a:xfrm>
        </p:grpSpPr>
        <p:pic>
          <p:nvPicPr>
            <p:cNvPr id="12" name="Image 2">
              <a:extLst>
                <a:ext uri="{FF2B5EF4-FFF2-40B4-BE49-F238E27FC236}">
                  <a16:creationId xmlns:a16="http://schemas.microsoft.com/office/drawing/2014/main" id="{2ACD3DD8-3ECB-E0DB-1246-800D8C58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15" y="849238"/>
              <a:ext cx="471775" cy="472552"/>
            </a:xfrm>
            <a:prstGeom prst="rect">
              <a:avLst/>
            </a:prstGeom>
          </p:spPr>
        </p:pic>
        <p:pic>
          <p:nvPicPr>
            <p:cNvPr id="13" name="Image 7">
              <a:extLst>
                <a:ext uri="{FF2B5EF4-FFF2-40B4-BE49-F238E27FC236}">
                  <a16:creationId xmlns:a16="http://schemas.microsoft.com/office/drawing/2014/main" id="{DE5883C5-2AC3-CF2E-D2A4-215573D0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02" y="963010"/>
              <a:ext cx="1082169" cy="259003"/>
            </a:xfrm>
            <a:prstGeom prst="rect">
              <a:avLst/>
            </a:prstGeom>
          </p:spPr>
        </p:pic>
        <p:pic>
          <p:nvPicPr>
            <p:cNvPr id="14" name="Picture 13" descr="Plaquette cenbg (Page 1)">
              <a:extLst>
                <a:ext uri="{FF2B5EF4-FFF2-40B4-BE49-F238E27FC236}">
                  <a16:creationId xmlns:a16="http://schemas.microsoft.com/office/drawing/2014/main" id="{61928C52-C648-4843-C29E-B2EE8D4B9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707" y="931471"/>
              <a:ext cx="922354" cy="290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JCLab">
              <a:extLst>
                <a:ext uri="{FF2B5EF4-FFF2-40B4-BE49-F238E27FC236}">
                  <a16:creationId xmlns:a16="http://schemas.microsoft.com/office/drawing/2014/main" id="{1C497E53-76A8-84F4-1A60-2FFE040F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176" y="963010"/>
              <a:ext cx="405865" cy="28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IPHC Strasbourg (@IPHC_Strasbourg) | Twitter">
              <a:extLst>
                <a:ext uri="{FF2B5EF4-FFF2-40B4-BE49-F238E27FC236}">
                  <a16:creationId xmlns:a16="http://schemas.microsoft.com/office/drawing/2014/main" id="{9FF490F4-B9AA-B246-23D6-4430124DD3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68041" y="880052"/>
              <a:ext cx="476862" cy="387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674">
              <a:extLst>
                <a:ext uri="{FF2B5EF4-FFF2-40B4-BE49-F238E27FC236}">
                  <a16:creationId xmlns:a16="http://schemas.microsoft.com/office/drawing/2014/main" id="{CBF164A6-EF78-3595-B6B6-69269E38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266" y="963139"/>
              <a:ext cx="569778" cy="258744"/>
            </a:xfrm>
            <a:prstGeom prst="rect">
              <a:avLst/>
            </a:prstGeom>
          </p:spPr>
        </p:pic>
      </p:grpSp>
      <p:pic>
        <p:nvPicPr>
          <p:cNvPr id="21" name="Image 13">
            <a:extLst>
              <a:ext uri="{FF2B5EF4-FFF2-40B4-BE49-F238E27FC236}">
                <a16:creationId xmlns:a16="http://schemas.microsoft.com/office/drawing/2014/main" id="{7E6103F7-38E4-B03E-8B62-45FB6EDAA9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6" y="1089426"/>
            <a:ext cx="497952" cy="488674"/>
          </a:xfrm>
          <a:prstGeom prst="rect">
            <a:avLst/>
          </a:prstGeom>
        </p:spPr>
      </p:pic>
      <p:grpSp>
        <p:nvGrpSpPr>
          <p:cNvPr id="23" name="Groupe 60">
            <a:extLst>
              <a:ext uri="{FF2B5EF4-FFF2-40B4-BE49-F238E27FC236}">
                <a16:creationId xmlns:a16="http://schemas.microsoft.com/office/drawing/2014/main" id="{CA7ABC55-E169-26E4-E6E4-34165BCB2E41}"/>
              </a:ext>
            </a:extLst>
          </p:cNvPr>
          <p:cNvGrpSpPr/>
          <p:nvPr/>
        </p:nvGrpSpPr>
        <p:grpSpPr>
          <a:xfrm>
            <a:off x="7641868" y="2907623"/>
            <a:ext cx="4864925" cy="3408218"/>
            <a:chOff x="1825902" y="1988841"/>
            <a:chExt cx="7554090" cy="4536504"/>
          </a:xfrm>
        </p:grpSpPr>
        <p:pic>
          <p:nvPicPr>
            <p:cNvPr id="27" name="Picture 2" descr="C:\Documents and Settings\thomasjc\Bureau\DESIR\Meetings\2011\Symposium_Fr_Jp\Screen shot 2011-01-03 at 13.29.34.png">
              <a:extLst>
                <a:ext uri="{FF2B5EF4-FFF2-40B4-BE49-F238E27FC236}">
                  <a16:creationId xmlns:a16="http://schemas.microsoft.com/office/drawing/2014/main" id="{50434514-3AA8-4307-9FD0-B132F30F0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0" t="912" r="1544" b="456"/>
            <a:stretch>
              <a:fillRect/>
            </a:stretch>
          </p:blipFill>
          <p:spPr bwMode="auto">
            <a:xfrm>
              <a:off x="1835695" y="1988841"/>
              <a:ext cx="6737383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Ellipse 62">
              <a:extLst>
                <a:ext uri="{FF2B5EF4-FFF2-40B4-BE49-F238E27FC236}">
                  <a16:creationId xmlns:a16="http://schemas.microsoft.com/office/drawing/2014/main" id="{97252138-D859-D8F5-7CDB-72A5A038A149}"/>
                </a:ext>
              </a:extLst>
            </p:cNvPr>
            <p:cNvSpPr/>
            <p:nvPr/>
          </p:nvSpPr>
          <p:spPr bwMode="auto">
            <a:xfrm rot="19631431">
              <a:off x="7152190" y="2200707"/>
              <a:ext cx="1714868" cy="460212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9" name="Ellipse 63">
              <a:extLst>
                <a:ext uri="{FF2B5EF4-FFF2-40B4-BE49-F238E27FC236}">
                  <a16:creationId xmlns:a16="http://schemas.microsoft.com/office/drawing/2014/main" id="{ED8FA14D-B110-0321-A2D1-5F976A7CD18D}"/>
                </a:ext>
              </a:extLst>
            </p:cNvPr>
            <p:cNvSpPr/>
            <p:nvPr/>
          </p:nvSpPr>
          <p:spPr bwMode="auto">
            <a:xfrm rot="19552545">
              <a:off x="3179838" y="4093378"/>
              <a:ext cx="2263155" cy="329982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0" name="ZoneTexte 64">
              <a:extLst>
                <a:ext uri="{FF2B5EF4-FFF2-40B4-BE49-F238E27FC236}">
                  <a16:creationId xmlns:a16="http://schemas.microsoft.com/office/drawing/2014/main" id="{18FBFBAD-BC10-62DA-AC57-EBA8096C3D48}"/>
                </a:ext>
              </a:extLst>
            </p:cNvPr>
            <p:cNvSpPr txBox="1"/>
            <p:nvPr/>
          </p:nvSpPr>
          <p:spPr>
            <a:xfrm>
              <a:off x="7632928" y="2906059"/>
              <a:ext cx="1002492" cy="36565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  <p:sp>
          <p:nvSpPr>
            <p:cNvPr id="32" name="Ellipse 65">
              <a:extLst>
                <a:ext uri="{FF2B5EF4-FFF2-40B4-BE49-F238E27FC236}">
                  <a16:creationId xmlns:a16="http://schemas.microsoft.com/office/drawing/2014/main" id="{55ADE87F-3FF9-FCC8-CAA3-C0DD9B9AA5EC}"/>
                </a:ext>
              </a:extLst>
            </p:cNvPr>
            <p:cNvSpPr/>
            <p:nvPr/>
          </p:nvSpPr>
          <p:spPr bwMode="auto">
            <a:xfrm rot="19380000">
              <a:off x="1825902" y="5494877"/>
              <a:ext cx="1982235" cy="330142"/>
            </a:xfrm>
            <a:prstGeom prst="ellipse">
              <a:avLst/>
            </a:prstGeom>
            <a:solidFill>
              <a:srgbClr val="00FFFF">
                <a:alpha val="27000"/>
              </a:srgbClr>
            </a:solidFill>
            <a:ln w="38100" cap="flat" cmpd="sng" algn="ctr">
              <a:solidFill>
                <a:srgbClr val="00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4" name="ZoneTexte 66">
              <a:extLst>
                <a:ext uri="{FF2B5EF4-FFF2-40B4-BE49-F238E27FC236}">
                  <a16:creationId xmlns:a16="http://schemas.microsoft.com/office/drawing/2014/main" id="{498B0054-044A-7BD0-5F7E-44DFA76005B2}"/>
                </a:ext>
              </a:extLst>
            </p:cNvPr>
            <p:cNvSpPr txBox="1"/>
            <p:nvPr/>
          </p:nvSpPr>
          <p:spPr>
            <a:xfrm>
              <a:off x="3145055" y="5608277"/>
              <a:ext cx="2280458" cy="365656"/>
            </a:xfrm>
            <a:prstGeom prst="rect">
              <a:avLst/>
            </a:prstGeom>
            <a:solidFill>
              <a:srgbClr val="00FFFF">
                <a:alpha val="27000"/>
              </a:srgbClr>
            </a:solidFill>
            <a:ln w="38100" cmpd="sng">
              <a:solidFill>
                <a:srgbClr val="3366F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SPIRAL 1 Upgrade</a:t>
              </a:r>
            </a:p>
          </p:txBody>
        </p:sp>
        <p:cxnSp>
          <p:nvCxnSpPr>
            <p:cNvPr id="35" name="Connecteur droit avec flèche 67">
              <a:extLst>
                <a:ext uri="{FF2B5EF4-FFF2-40B4-BE49-F238E27FC236}">
                  <a16:creationId xmlns:a16="http://schemas.microsoft.com/office/drawing/2014/main" id="{66DAEB13-FA8F-1C7B-7482-6020562A6F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704" y="4325815"/>
              <a:ext cx="2113311" cy="205551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D7DD35-0B01-91DF-93F2-BB5FDBAF6C1A}"/>
                </a:ext>
              </a:extLst>
            </p:cNvPr>
            <p:cNvSpPr/>
            <p:nvPr/>
          </p:nvSpPr>
          <p:spPr>
            <a:xfrm>
              <a:off x="7108274" y="3334245"/>
              <a:ext cx="2271718" cy="759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Fusion-evaporation</a:t>
              </a:r>
            </a:p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(Multi-)nucleon Transfer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B45FFD9-383E-54CA-E03D-857B3DB80EFF}"/>
                </a:ext>
              </a:extLst>
            </p:cNvPr>
            <p:cNvSpPr/>
            <p:nvPr/>
          </p:nvSpPr>
          <p:spPr>
            <a:xfrm>
              <a:off x="3315266" y="5969632"/>
              <a:ext cx="3888433" cy="365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00B0F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Beam &amp; target fragmentation</a:t>
              </a:r>
            </a:p>
          </p:txBody>
        </p:sp>
        <p:sp>
          <p:nvSpPr>
            <p:cNvPr id="38" name="ZoneTexte 70">
              <a:extLst>
                <a:ext uri="{FF2B5EF4-FFF2-40B4-BE49-F238E27FC236}">
                  <a16:creationId xmlns:a16="http://schemas.microsoft.com/office/drawing/2014/main" id="{DE10AC6D-6EDC-9317-2ECE-C62846D65A24}"/>
                </a:ext>
              </a:extLst>
            </p:cNvPr>
            <p:cNvSpPr txBox="1"/>
            <p:nvPr/>
          </p:nvSpPr>
          <p:spPr>
            <a:xfrm>
              <a:off x="3267794" y="3594750"/>
              <a:ext cx="963308" cy="36565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</p:grpSp>
      <p:pic>
        <p:nvPicPr>
          <p:cNvPr id="41" name="Picture 2" descr="GANIL">
            <a:extLst>
              <a:ext uri="{FF2B5EF4-FFF2-40B4-BE49-F238E27FC236}">
                <a16:creationId xmlns:a16="http://schemas.microsoft.com/office/drawing/2014/main" id="{8F438219-1A46-EC68-F61E-B0AA52B6B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39" y="1208673"/>
            <a:ext cx="1256257" cy="2679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ACADD45-C72F-4C41-6B0C-D63F1E762069}"/>
              </a:ext>
            </a:extLst>
          </p:cNvPr>
          <p:cNvSpPr txBox="1"/>
          <p:nvPr/>
        </p:nvSpPr>
        <p:spPr>
          <a:xfrm>
            <a:off x="0" y="4056646"/>
            <a:ext cx="6609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Beams from SPIRAL1 and S3</a:t>
            </a:r>
            <a:endParaRPr lang="en-US" sz="1800" baseline="300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Important beam preparation and purification capabilities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High resolution and high precision experiments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Studies of fundamental properties of nuclei: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masses, lifetimes, decay modes, spin, quadrupolar moments…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Nucleosynthesis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Fundamental interactions, st</a:t>
            </a:r>
            <a:r>
              <a:rPr lang="en-US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udy of weak interaction</a:t>
            </a:r>
            <a:endParaRPr lang="en-US" sz="18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376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Powerpoint_GANIL-4" id="{F9A35543-14D9-5542-84B9-64B5CEF9D848}" vid="{7F7D01AE-B7AA-DD48-94FC-84759EBBCDE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6610</TotalTime>
  <Words>480</Words>
  <Application>Microsoft Office PowerPoint</Application>
  <PresentationFormat>Grand écran</PresentationFormat>
  <Paragraphs>123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Bahnschrift Light</vt:lpstr>
      <vt:lpstr>Calibri</vt:lpstr>
      <vt:lpstr>Verdana</vt:lpstr>
      <vt:lpstr>Wingdings</vt:lpstr>
      <vt:lpstr>Thème Office</vt:lpstr>
      <vt:lpstr>General presentation</vt:lpstr>
      <vt:lpstr>A brief history of GANIL</vt:lpstr>
      <vt:lpstr>Some numbers</vt:lpstr>
      <vt:lpstr>Some numbers</vt:lpstr>
      <vt:lpstr>Scientific programs at GANIL</vt:lpstr>
      <vt:lpstr>A multi-user pluridisciplinary laboratory</vt:lpstr>
      <vt:lpstr>A multi-user pluridisciplinary laboratory</vt:lpstr>
      <vt:lpstr>SPIRAL2 LINAC and the new experimental rooms</vt:lpstr>
      <vt:lpstr>DESIR:  Decay, Excitation and Storage of Radioactive Ions</vt:lpstr>
      <vt:lpstr>Some pictures of DESIR</vt:lpstr>
      <vt:lpstr>Some pictures of DESIR</vt:lpstr>
      <vt:lpstr>Welcome at GANIL!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Defrance Gilles</cp:lastModifiedBy>
  <cp:revision>156</cp:revision>
  <dcterms:created xsi:type="dcterms:W3CDTF">2024-02-01T13:48:29Z</dcterms:created>
  <dcterms:modified xsi:type="dcterms:W3CDTF">2024-11-05T09:14:40Z</dcterms:modified>
</cp:coreProperties>
</file>