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18_430AEE15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4" r:id="rId1"/>
  </p:sldMasterIdLst>
  <p:sldIdLst>
    <p:sldId id="256" r:id="rId2"/>
    <p:sldId id="257" r:id="rId3"/>
    <p:sldId id="263" r:id="rId4"/>
    <p:sldId id="307" r:id="rId5"/>
    <p:sldId id="308" r:id="rId6"/>
    <p:sldId id="306" r:id="rId7"/>
    <p:sldId id="258" r:id="rId8"/>
    <p:sldId id="305" r:id="rId9"/>
    <p:sldId id="259" r:id="rId10"/>
    <p:sldId id="322" r:id="rId11"/>
    <p:sldId id="261" r:id="rId12"/>
    <p:sldId id="262" r:id="rId13"/>
    <p:sldId id="267" r:id="rId14"/>
    <p:sldId id="268" r:id="rId15"/>
    <p:sldId id="320" r:id="rId16"/>
    <p:sldId id="309" r:id="rId17"/>
    <p:sldId id="310" r:id="rId18"/>
    <p:sldId id="270" r:id="rId19"/>
    <p:sldId id="321" r:id="rId20"/>
    <p:sldId id="264" r:id="rId21"/>
    <p:sldId id="265" r:id="rId22"/>
    <p:sldId id="312" r:id="rId23"/>
    <p:sldId id="313" r:id="rId24"/>
    <p:sldId id="314" r:id="rId25"/>
    <p:sldId id="315" r:id="rId26"/>
    <p:sldId id="316" r:id="rId27"/>
    <p:sldId id="275" r:id="rId28"/>
    <p:sldId id="276" r:id="rId29"/>
    <p:sldId id="280" r:id="rId30"/>
    <p:sldId id="282" r:id="rId31"/>
    <p:sldId id="279" r:id="rId32"/>
    <p:sldId id="277" r:id="rId33"/>
    <p:sldId id="289" r:id="rId34"/>
    <p:sldId id="288" r:id="rId35"/>
    <p:sldId id="291" r:id="rId36"/>
    <p:sldId id="293" r:id="rId37"/>
    <p:sldId id="292" r:id="rId38"/>
    <p:sldId id="294" r:id="rId39"/>
    <p:sldId id="287" r:id="rId40"/>
    <p:sldId id="302" r:id="rId41"/>
    <p:sldId id="301" r:id="rId42"/>
    <p:sldId id="298" r:id="rId43"/>
    <p:sldId id="304" r:id="rId44"/>
    <p:sldId id="317" r:id="rId45"/>
    <p:sldId id="318" r:id="rId46"/>
    <p:sldId id="303" r:id="rId47"/>
    <p:sldId id="31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CDC7C2-FF78-EA84-9824-780B520BE543}" name="nora kardum" initials="nk" userId="6b5ca1708f8d0dc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8CE2C2-4425-C735-8153-0811ECFC4349}" v="750" dt="2024-11-25T11:37:28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omments/modernComment_118_430AEE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81FA9D2-79E6-4F28-BA78-ECFB0175BBFA}" authorId="{D0CDC7C2-FF78-EA84-9824-780B520BE543}" created="2024-11-17T22:40:36.550">
    <pc:sldMkLst xmlns:pc="http://schemas.microsoft.com/office/powerpoint/2013/main/command">
      <pc:docMk/>
      <pc:sldMk cId="1124789781" sldId="280"/>
    </pc:sldMkLst>
    <p188:txBody>
      <a:bodyPr/>
      <a:lstStyle/>
      <a:p>
        <a:r>
          <a:rPr lang="en-US"/>
          <a:t>No Learning Capability:
The parameter β\betaβ is fixed and must be manually adjusted. There’s no way for the model to learn the best β\betaβ from the data.
Manual Tuning:
If β\betaβ is incorrect (e.g., set to 2.0 in this example), the model fails, and we must manually tweak β\betaβ.
Not Scalable:
This approach doesn’t generalize to other functional forms or adapt to real-world noisy data.
No Optimization:
There’s no systematic way to minimize the error and find the optimal β\betaβ.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B6C3ED-A6F5-4536-927C-B839F2B61385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742D2-116B-4B87-872D-60CC370EB4FE}">
      <dgm:prSet phldrT="[Text]" phldr="0"/>
      <dgm:spPr/>
      <dgm:t>
        <a:bodyPr/>
        <a:lstStyle/>
        <a:p>
          <a:r>
            <a:rPr lang="en-US">
              <a:latin typeface="Walbaum Display"/>
            </a:rPr>
            <a:t>Classic</a:t>
          </a:r>
          <a:endParaRPr lang="en-US"/>
        </a:p>
      </dgm:t>
    </dgm:pt>
    <dgm:pt modelId="{2ED3F7AE-EA69-41D5-B899-BC1C217611E7}" type="parTrans" cxnId="{89251644-7426-434B-AE35-096C0959944A}">
      <dgm:prSet/>
      <dgm:spPr/>
      <dgm:t>
        <a:bodyPr/>
        <a:lstStyle/>
        <a:p>
          <a:endParaRPr lang="en-US"/>
        </a:p>
      </dgm:t>
    </dgm:pt>
    <dgm:pt modelId="{22B19C67-8141-42B5-88F4-D6B317260202}" type="sibTrans" cxnId="{89251644-7426-434B-AE35-096C0959944A}">
      <dgm:prSet/>
      <dgm:spPr/>
      <dgm:t>
        <a:bodyPr/>
        <a:lstStyle/>
        <a:p>
          <a:endParaRPr lang="en-US"/>
        </a:p>
      </dgm:t>
    </dgm:pt>
    <dgm:pt modelId="{7DD22F18-5DB1-4820-821C-3533CE50258D}">
      <dgm:prSet phldrT="[Text]" phldr="0"/>
      <dgm:spPr/>
      <dgm:t>
        <a:bodyPr/>
        <a:lstStyle/>
        <a:p>
          <a:r>
            <a:rPr lang="en-US">
              <a:latin typeface="Walbaum Display"/>
            </a:rPr>
            <a:t>Accurate</a:t>
          </a:r>
          <a:endParaRPr lang="en-US"/>
        </a:p>
      </dgm:t>
    </dgm:pt>
    <dgm:pt modelId="{8D6E13F8-DF45-41A7-B974-2E2D5BB7E66F}" type="parTrans" cxnId="{2ED52A90-BB5A-4945-9309-E51FD22D1F2D}">
      <dgm:prSet/>
      <dgm:spPr/>
      <dgm:t>
        <a:bodyPr/>
        <a:lstStyle/>
        <a:p>
          <a:endParaRPr lang="en-US"/>
        </a:p>
      </dgm:t>
    </dgm:pt>
    <dgm:pt modelId="{6A5B4D8F-0911-4909-B5FA-306759D9D757}" type="sibTrans" cxnId="{2ED52A90-BB5A-4945-9309-E51FD22D1F2D}">
      <dgm:prSet/>
      <dgm:spPr/>
      <dgm:t>
        <a:bodyPr/>
        <a:lstStyle/>
        <a:p>
          <a:endParaRPr lang="en-US"/>
        </a:p>
      </dgm:t>
    </dgm:pt>
    <dgm:pt modelId="{DF277398-0FDA-4E0A-85F1-F6E5332D793F}">
      <dgm:prSet phldrT="[Text]" phldr="0"/>
      <dgm:spPr/>
      <dgm:t>
        <a:bodyPr/>
        <a:lstStyle/>
        <a:p>
          <a:pPr rtl="0"/>
          <a:r>
            <a:rPr lang="en-US">
              <a:latin typeface="Walbaum Display"/>
            </a:rPr>
            <a:t>Deep learning </a:t>
          </a:r>
          <a:endParaRPr lang="en-US"/>
        </a:p>
      </dgm:t>
    </dgm:pt>
    <dgm:pt modelId="{316C4537-4A4D-4622-8F29-5ADBC2B07611}" type="parTrans" cxnId="{7A870AC8-FEBF-4478-8E00-AF133C6832D1}">
      <dgm:prSet/>
      <dgm:spPr/>
      <dgm:t>
        <a:bodyPr/>
        <a:lstStyle/>
        <a:p>
          <a:endParaRPr lang="en-US"/>
        </a:p>
      </dgm:t>
    </dgm:pt>
    <dgm:pt modelId="{20C00D12-F822-4398-A6E3-97D6BCE4CCAA}" type="sibTrans" cxnId="{7A870AC8-FEBF-4478-8E00-AF133C6832D1}">
      <dgm:prSet/>
      <dgm:spPr/>
      <dgm:t>
        <a:bodyPr/>
        <a:lstStyle/>
        <a:p>
          <a:endParaRPr lang="en-US"/>
        </a:p>
      </dgm:t>
    </dgm:pt>
    <dgm:pt modelId="{EBC2001B-A5BB-425D-A530-598C5792B8EA}">
      <dgm:prSet phldrT="[Text]" phldr="0"/>
      <dgm:spPr/>
      <dgm:t>
        <a:bodyPr/>
        <a:lstStyle/>
        <a:p>
          <a:pPr rtl="0"/>
          <a:r>
            <a:rPr lang="en-US">
              <a:latin typeface="Walbaum Display"/>
            </a:rPr>
            <a:t>Computationally efficient</a:t>
          </a:r>
          <a:endParaRPr lang="en-US"/>
        </a:p>
      </dgm:t>
    </dgm:pt>
    <dgm:pt modelId="{0FE91E4E-1F0A-49CA-91E0-19B4F5E2D53C}" type="parTrans" cxnId="{82441371-F1FC-41EB-8B4D-4E39D1495026}">
      <dgm:prSet/>
      <dgm:spPr/>
      <dgm:t>
        <a:bodyPr/>
        <a:lstStyle/>
        <a:p>
          <a:endParaRPr lang="en-US"/>
        </a:p>
      </dgm:t>
    </dgm:pt>
    <dgm:pt modelId="{21309369-0B9B-4141-A97A-DB89ECE28469}" type="sibTrans" cxnId="{82441371-F1FC-41EB-8B4D-4E39D1495026}">
      <dgm:prSet/>
      <dgm:spPr/>
      <dgm:t>
        <a:bodyPr/>
        <a:lstStyle/>
        <a:p>
          <a:endParaRPr lang="en-US"/>
        </a:p>
      </dgm:t>
    </dgm:pt>
    <dgm:pt modelId="{9AC5B8CB-6A8C-443C-9645-78734940FEB0}">
      <dgm:prSet phldrT="[Text]" phldr="0"/>
      <dgm:spPr/>
      <dgm:t>
        <a:bodyPr/>
        <a:lstStyle/>
        <a:p>
          <a:pPr rtl="0"/>
          <a:r>
            <a:rPr lang="en-US">
              <a:latin typeface="Walbaum Display"/>
            </a:rPr>
            <a:t>PG + M NN</a:t>
          </a:r>
          <a:endParaRPr lang="en-US"/>
        </a:p>
      </dgm:t>
    </dgm:pt>
    <dgm:pt modelId="{185E44AA-70C8-4BEF-A4B7-79AFA6BD2940}" type="parTrans" cxnId="{2541C901-A578-41BE-92BA-6D9C412523B1}">
      <dgm:prSet/>
      <dgm:spPr/>
      <dgm:t>
        <a:bodyPr/>
        <a:lstStyle/>
        <a:p>
          <a:endParaRPr lang="en-US"/>
        </a:p>
      </dgm:t>
    </dgm:pt>
    <dgm:pt modelId="{5F74E87F-9520-4F16-97F7-5BC68F1CF8A2}" type="sibTrans" cxnId="{2541C901-A578-41BE-92BA-6D9C412523B1}">
      <dgm:prSet/>
      <dgm:spPr/>
      <dgm:t>
        <a:bodyPr/>
        <a:lstStyle/>
        <a:p>
          <a:endParaRPr lang="en-US"/>
        </a:p>
      </dgm:t>
    </dgm:pt>
    <dgm:pt modelId="{BFDD6233-A66A-44AF-9399-D935EF910B7A}">
      <dgm:prSet phldrT="[Text]" phldr="0"/>
      <dgm:spPr/>
      <dgm:t>
        <a:bodyPr/>
        <a:lstStyle/>
        <a:p>
          <a:r>
            <a:rPr lang="en-US">
              <a:latin typeface="Walbaum Display"/>
            </a:rPr>
            <a:t>Interpretable</a:t>
          </a:r>
          <a:endParaRPr lang="en-US"/>
        </a:p>
      </dgm:t>
    </dgm:pt>
    <dgm:pt modelId="{D34498F0-2E64-4DB7-AC12-92CBFD80DD11}" type="parTrans" cxnId="{989EE158-EDAA-4921-A772-23063CF4E4B0}">
      <dgm:prSet/>
      <dgm:spPr/>
      <dgm:t>
        <a:bodyPr/>
        <a:lstStyle/>
        <a:p>
          <a:endParaRPr lang="en-US"/>
        </a:p>
      </dgm:t>
    </dgm:pt>
    <dgm:pt modelId="{0DF0B813-9B75-4BAC-AAB8-C7B491CC3411}" type="sibTrans" cxnId="{989EE158-EDAA-4921-A772-23063CF4E4B0}">
      <dgm:prSet/>
      <dgm:spPr/>
      <dgm:t>
        <a:bodyPr/>
        <a:lstStyle/>
        <a:p>
          <a:endParaRPr lang="en-US"/>
        </a:p>
      </dgm:t>
    </dgm:pt>
    <dgm:pt modelId="{976FBDEB-0F78-41FE-83F9-9982CB069E6C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Established</a:t>
          </a:r>
        </a:p>
      </dgm:t>
    </dgm:pt>
    <dgm:pt modelId="{62371734-796C-4EC4-B667-444645F73495}" type="parTrans" cxnId="{AC80DCD6-F70A-40E4-BEB7-1A1D7F421C9E}">
      <dgm:prSet/>
      <dgm:spPr/>
    </dgm:pt>
    <dgm:pt modelId="{D16557D4-BFFE-42B0-8AB1-C78AF49E8C71}" type="sibTrans" cxnId="{AC80DCD6-F70A-40E4-BEB7-1A1D7F421C9E}">
      <dgm:prSet/>
      <dgm:spPr/>
    </dgm:pt>
    <dgm:pt modelId="{9B288977-32A1-4CE5-9E3A-C7727A7EABEC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Interpretable</a:t>
          </a:r>
        </a:p>
      </dgm:t>
    </dgm:pt>
    <dgm:pt modelId="{B56447DA-4DD0-43A0-9A10-9B0D38BEA946}" type="parTrans" cxnId="{99BB2F0A-1E82-4512-A059-5A080245048B}">
      <dgm:prSet/>
      <dgm:spPr/>
    </dgm:pt>
    <dgm:pt modelId="{D2F82CE0-6CAB-421F-93C4-BB24E7785314}" type="sibTrans" cxnId="{99BB2F0A-1E82-4512-A059-5A080245048B}">
      <dgm:prSet/>
      <dgm:spPr/>
    </dgm:pt>
    <dgm:pt modelId="{C20DA80E-C75E-4E3C-A919-8D0CD23C0AF2}">
      <dgm:prSet phldr="0"/>
      <dgm:spPr/>
      <dgm:t>
        <a:bodyPr/>
        <a:lstStyle/>
        <a:p>
          <a:r>
            <a:rPr lang="en-US">
              <a:latin typeface="Walbaum Display"/>
            </a:rPr>
            <a:t>Adaptable</a:t>
          </a:r>
        </a:p>
      </dgm:t>
    </dgm:pt>
    <dgm:pt modelId="{3B532D1C-1C70-4F59-AD0C-18E7D39113D8}" type="parTrans" cxnId="{364E8A3E-1B45-496B-8FE5-D11D3154B6B4}">
      <dgm:prSet/>
      <dgm:spPr/>
    </dgm:pt>
    <dgm:pt modelId="{A7CBAF34-F20C-44AA-AA8F-2D7B0F61EF9B}" type="sibTrans" cxnId="{364E8A3E-1B45-496B-8FE5-D11D3154B6B4}">
      <dgm:prSet/>
      <dgm:spPr/>
    </dgm:pt>
    <dgm:pt modelId="{03C80415-DBBA-4996-82F3-9DDC8046DDC2}">
      <dgm:prSet phldr="0"/>
      <dgm:spPr/>
      <dgm:t>
        <a:bodyPr/>
        <a:lstStyle/>
        <a:p>
          <a:r>
            <a:rPr lang="en-US" b="1">
              <a:latin typeface="Walbaum Display"/>
            </a:rPr>
            <a:t>SIMPLE</a:t>
          </a:r>
        </a:p>
      </dgm:t>
    </dgm:pt>
    <dgm:pt modelId="{608CA73D-0A94-413C-9A33-90B2304BEAB5}" type="parTrans" cxnId="{BC0391F3-2222-4FFD-91E1-343175C73D61}">
      <dgm:prSet/>
      <dgm:spPr/>
    </dgm:pt>
    <dgm:pt modelId="{D7E8F3C2-FB08-4822-948B-95B751ACC409}" type="sibTrans" cxnId="{BC0391F3-2222-4FFD-91E1-343175C73D61}">
      <dgm:prSet/>
      <dgm:spPr/>
    </dgm:pt>
    <dgm:pt modelId="{903F93D0-5A03-4525-AC7F-56F32AE9FCA7}">
      <dgm:prSet phldr="0"/>
      <dgm:spPr/>
      <dgm:t>
        <a:bodyPr/>
        <a:lstStyle/>
        <a:p>
          <a:r>
            <a:rPr lang="en-US">
              <a:latin typeface="Walbaum Display"/>
            </a:rPr>
            <a:t>Accurate</a:t>
          </a:r>
        </a:p>
      </dgm:t>
    </dgm:pt>
    <dgm:pt modelId="{12105E04-D952-4869-A2E6-47CE65C7BE74}" type="parTrans" cxnId="{5809B907-4CE4-473D-A563-A93EE248D8DD}">
      <dgm:prSet/>
      <dgm:spPr/>
    </dgm:pt>
    <dgm:pt modelId="{28B727C8-107F-486E-8712-49415088D0D5}" type="sibTrans" cxnId="{5809B907-4CE4-473D-A563-A93EE248D8DD}">
      <dgm:prSet/>
      <dgm:spPr/>
    </dgm:pt>
    <dgm:pt modelId="{8B4A6910-1EBC-42E7-9DBA-742B3EB1F692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Computationally efficient</a:t>
          </a:r>
        </a:p>
      </dgm:t>
    </dgm:pt>
    <dgm:pt modelId="{88AF245B-25BD-4762-837F-A7BBC0CBD7C9}" type="parTrans" cxnId="{6025382E-9369-4D39-8AC8-F9BDF9C991D9}">
      <dgm:prSet/>
      <dgm:spPr/>
    </dgm:pt>
    <dgm:pt modelId="{A2FABCE7-C4B8-4BB6-8504-3266C6CC8712}" type="sibTrans" cxnId="{6025382E-9369-4D39-8AC8-F9BDF9C991D9}">
      <dgm:prSet/>
      <dgm:spPr/>
    </dgm:pt>
    <dgm:pt modelId="{6699AC47-3403-401F-8CBF-B84ED05318E9}">
      <dgm:prSet phldr="0"/>
      <dgm:spPr/>
      <dgm:t>
        <a:bodyPr/>
        <a:lstStyle/>
        <a:p>
          <a:r>
            <a:rPr lang="en-US">
              <a:latin typeface="Walbaum Display"/>
            </a:rPr>
            <a:t>Adaptable</a:t>
          </a:r>
        </a:p>
      </dgm:t>
    </dgm:pt>
    <dgm:pt modelId="{DF4BB780-AB3B-48DE-90E1-1C2C9BCEAD2E}" type="parTrans" cxnId="{FEB68BD5-BD16-47EF-871B-3A08E9D09CDC}">
      <dgm:prSet/>
      <dgm:spPr/>
    </dgm:pt>
    <dgm:pt modelId="{6FD5AB25-BFA1-46E8-AE58-8B524326FB06}" type="sibTrans" cxnId="{FEB68BD5-BD16-47EF-871B-3A08E9D09CDC}">
      <dgm:prSet/>
      <dgm:spPr/>
    </dgm:pt>
    <dgm:pt modelId="{BA7643DE-951A-4DBF-A691-4C57923806DB}">
      <dgm:prSet phldr="0"/>
      <dgm:spPr/>
      <dgm:t>
        <a:bodyPr/>
        <a:lstStyle/>
        <a:p>
          <a:r>
            <a:rPr lang="en-US">
              <a:latin typeface="Walbaum Display"/>
            </a:rPr>
            <a:t>Scalable</a:t>
          </a:r>
        </a:p>
      </dgm:t>
    </dgm:pt>
    <dgm:pt modelId="{623D1033-24EE-4F40-A62E-11E951BC0D76}" type="parTrans" cxnId="{0D84A0FF-7013-4B1A-87B2-7D5B26AACC2E}">
      <dgm:prSet/>
      <dgm:spPr/>
    </dgm:pt>
    <dgm:pt modelId="{C703B4FB-C835-43EF-9451-6A6918309454}" type="sibTrans" cxnId="{0D84A0FF-7013-4B1A-87B2-7D5B26AACC2E}">
      <dgm:prSet/>
      <dgm:spPr/>
    </dgm:pt>
    <dgm:pt modelId="{65A49EA7-6B19-4263-9CFA-2ABF96711917}">
      <dgm:prSet phldr="0"/>
      <dgm:spPr/>
      <dgm:t>
        <a:bodyPr/>
        <a:lstStyle/>
        <a:p>
          <a:r>
            <a:rPr lang="en-US">
              <a:latin typeface="Walbaum Display"/>
            </a:rPr>
            <a:t>Generalization</a:t>
          </a:r>
        </a:p>
      </dgm:t>
    </dgm:pt>
    <dgm:pt modelId="{E44F23A4-7C3F-460D-9963-B5B50578C5AA}" type="parTrans" cxnId="{8A641B6A-FE3B-4120-AFFE-9E660B315612}">
      <dgm:prSet/>
      <dgm:spPr/>
    </dgm:pt>
    <dgm:pt modelId="{DFF6E24F-EF75-4CDB-B65E-47F8A766B97A}" type="sibTrans" cxnId="{8A641B6A-FE3B-4120-AFFE-9E660B315612}">
      <dgm:prSet/>
      <dgm:spPr/>
    </dgm:pt>
    <dgm:pt modelId="{3B00ECE4-F452-4A72-9D68-3DD8C6E539FE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Retrainable (pu)</a:t>
          </a:r>
        </a:p>
      </dgm:t>
    </dgm:pt>
    <dgm:pt modelId="{9861A78E-9DC0-456B-9C61-E861C8632B0E}" type="parTrans" cxnId="{470C9D3F-702B-4BE9-B411-1FFE45C55859}">
      <dgm:prSet/>
      <dgm:spPr/>
    </dgm:pt>
    <dgm:pt modelId="{7FB7D0CD-A9CA-4056-8B48-D80612D5404B}" type="sibTrans" cxnId="{470C9D3F-702B-4BE9-B411-1FFE45C55859}">
      <dgm:prSet/>
      <dgm:spPr/>
    </dgm:pt>
    <dgm:pt modelId="{9819872B-E828-4A04-AB50-921093DED850}">
      <dgm:prSet phldr="0"/>
      <dgm:spPr/>
      <dgm:t>
        <a:bodyPr/>
        <a:lstStyle/>
        <a:p>
          <a:r>
            <a:rPr lang="en-US" b="0">
              <a:latin typeface="Walbaum Display"/>
            </a:rPr>
            <a:t>Accurate</a:t>
          </a:r>
        </a:p>
      </dgm:t>
    </dgm:pt>
    <dgm:pt modelId="{600CF638-941E-42E2-8672-E3FF5AE8E0D1}" type="parTrans" cxnId="{AB0CE395-821B-47C1-8471-E085787A0772}">
      <dgm:prSet/>
      <dgm:spPr/>
    </dgm:pt>
    <dgm:pt modelId="{9DDF5D1F-2A29-48DB-999A-FECC3342FE32}" type="sibTrans" cxnId="{AB0CE395-821B-47C1-8471-E085787A0772}">
      <dgm:prSet/>
      <dgm:spPr/>
    </dgm:pt>
    <dgm:pt modelId="{0D45D9AC-998E-412E-9E2F-70D8B443E2FE}" type="pres">
      <dgm:prSet presAssocID="{F8B6C3ED-A6F5-4536-927C-B839F2B61385}" presName="Name0" presStyleCnt="0">
        <dgm:presLayoutVars>
          <dgm:dir/>
          <dgm:animLvl val="lvl"/>
          <dgm:resizeHandles val="exact"/>
        </dgm:presLayoutVars>
      </dgm:prSet>
      <dgm:spPr/>
    </dgm:pt>
    <dgm:pt modelId="{56AB15B2-DBCD-4E35-8434-14C74524DBD1}" type="pres">
      <dgm:prSet presAssocID="{3CF742D2-116B-4B87-872D-60CC370EB4FE}" presName="composite" presStyleCnt="0"/>
      <dgm:spPr/>
    </dgm:pt>
    <dgm:pt modelId="{8D9A6E7B-DC80-4264-9E35-50472B7EB94D}" type="pres">
      <dgm:prSet presAssocID="{3CF742D2-116B-4B87-872D-60CC370EB4F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86F7627-AB06-4494-BAFE-E874232027E1}" type="pres">
      <dgm:prSet presAssocID="{3CF742D2-116B-4B87-872D-60CC370EB4FE}" presName="desTx" presStyleLbl="alignAccFollowNode1" presStyleIdx="0" presStyleCnt="3">
        <dgm:presLayoutVars>
          <dgm:bulletEnabled val="1"/>
        </dgm:presLayoutVars>
      </dgm:prSet>
      <dgm:spPr/>
    </dgm:pt>
    <dgm:pt modelId="{D17D8657-91A5-4970-8FD7-789D789A5653}" type="pres">
      <dgm:prSet presAssocID="{22B19C67-8141-42B5-88F4-D6B317260202}" presName="space" presStyleCnt="0"/>
      <dgm:spPr/>
    </dgm:pt>
    <dgm:pt modelId="{B0840715-9B9C-4B0E-A221-86C00EC45571}" type="pres">
      <dgm:prSet presAssocID="{DF277398-0FDA-4E0A-85F1-F6E5332D793F}" presName="composite" presStyleCnt="0"/>
      <dgm:spPr/>
    </dgm:pt>
    <dgm:pt modelId="{B1A6A476-3CFF-40AB-9E5A-3F5A8DBB240E}" type="pres">
      <dgm:prSet presAssocID="{DF277398-0FDA-4E0A-85F1-F6E5332D793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742CA85-9A0E-4D49-9EDF-14CE4E7F3027}" type="pres">
      <dgm:prSet presAssocID="{DF277398-0FDA-4E0A-85F1-F6E5332D793F}" presName="desTx" presStyleLbl="alignAccFollowNode1" presStyleIdx="1" presStyleCnt="3">
        <dgm:presLayoutVars>
          <dgm:bulletEnabled val="1"/>
        </dgm:presLayoutVars>
      </dgm:prSet>
      <dgm:spPr/>
    </dgm:pt>
    <dgm:pt modelId="{9DB7CA58-4941-4232-B9FC-FB61EE9144C3}" type="pres">
      <dgm:prSet presAssocID="{20C00D12-F822-4398-A6E3-97D6BCE4CCAA}" presName="space" presStyleCnt="0"/>
      <dgm:spPr/>
    </dgm:pt>
    <dgm:pt modelId="{FFCBD41B-E172-4D80-866C-BA610924B90E}" type="pres">
      <dgm:prSet presAssocID="{9AC5B8CB-6A8C-443C-9645-78734940FEB0}" presName="composite" presStyleCnt="0"/>
      <dgm:spPr/>
    </dgm:pt>
    <dgm:pt modelId="{59F7883C-A721-4F0B-8676-30F2E452BBE7}" type="pres">
      <dgm:prSet presAssocID="{9AC5B8CB-6A8C-443C-9645-78734940FEB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076E332-0BB1-4471-9155-8223ED940820}" type="pres">
      <dgm:prSet presAssocID="{9AC5B8CB-6A8C-443C-9645-78734940FEB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541C901-A578-41BE-92BA-6D9C412523B1}" srcId="{F8B6C3ED-A6F5-4536-927C-B839F2B61385}" destId="{9AC5B8CB-6A8C-443C-9645-78734940FEB0}" srcOrd="2" destOrd="0" parTransId="{185E44AA-70C8-4BEF-A4B7-79AFA6BD2940}" sibTransId="{5F74E87F-9520-4F16-97F7-5BC68F1CF8A2}"/>
    <dgm:cxn modelId="{5809B907-4CE4-473D-A563-A93EE248D8DD}" srcId="{9AC5B8CB-6A8C-443C-9645-78734940FEB0}" destId="{903F93D0-5A03-4525-AC7F-56F32AE9FCA7}" srcOrd="1" destOrd="0" parTransId="{12105E04-D952-4869-A2E6-47CE65C7BE74}" sibTransId="{28B727C8-107F-486E-8712-49415088D0D5}"/>
    <dgm:cxn modelId="{99BB2F0A-1E82-4512-A059-5A080245048B}" srcId="{3CF742D2-116B-4B87-872D-60CC370EB4FE}" destId="{9B288977-32A1-4CE5-9E3A-C7727A7EABEC}" srcOrd="1" destOrd="0" parTransId="{B56447DA-4DD0-43A0-9A10-9B0D38BEA946}" sibTransId="{D2F82CE0-6CAB-421F-93C4-BB24E7785314}"/>
    <dgm:cxn modelId="{B2287312-8D30-4BAE-ACFF-09F6F06F5EFE}" type="presOf" srcId="{8B4A6910-1EBC-42E7-9DBA-742B3EB1F692}" destId="{9076E332-0BB1-4471-9155-8223ED940820}" srcOrd="0" destOrd="2" presId="urn:microsoft.com/office/officeart/2005/8/layout/hList1"/>
    <dgm:cxn modelId="{6025382E-9369-4D39-8AC8-F9BDF9C991D9}" srcId="{9AC5B8CB-6A8C-443C-9645-78734940FEB0}" destId="{8B4A6910-1EBC-42E7-9DBA-742B3EB1F692}" srcOrd="2" destOrd="0" parTransId="{88AF245B-25BD-4762-837F-A7BBC0CBD7C9}" sibTransId="{A2FABCE7-C4B8-4BB6-8504-3266C6CC8712}"/>
    <dgm:cxn modelId="{093E7D3A-1D79-4353-841B-F405F924E3BD}" type="presOf" srcId="{BFDD6233-A66A-44AF-9399-D935EF910B7A}" destId="{9076E332-0BB1-4471-9155-8223ED940820}" srcOrd="0" destOrd="0" presId="urn:microsoft.com/office/officeart/2005/8/layout/hList1"/>
    <dgm:cxn modelId="{364E8A3E-1B45-496B-8FE5-D11D3154B6B4}" srcId="{DF277398-0FDA-4E0A-85F1-F6E5332D793F}" destId="{C20DA80E-C75E-4E3C-A919-8D0CD23C0AF2}" srcOrd="1" destOrd="0" parTransId="{3B532D1C-1C70-4F59-AD0C-18E7D39113D8}" sibTransId="{A7CBAF34-F20C-44AA-AA8F-2D7B0F61EF9B}"/>
    <dgm:cxn modelId="{470C9D3F-702B-4BE9-B411-1FFE45C55859}" srcId="{9AC5B8CB-6A8C-443C-9645-78734940FEB0}" destId="{3B00ECE4-F452-4A72-9D68-3DD8C6E539FE}" srcOrd="6" destOrd="0" parTransId="{9861A78E-9DC0-456B-9C61-E861C8632B0E}" sibTransId="{7FB7D0CD-A9CA-4056-8B48-D80612D5404B}"/>
    <dgm:cxn modelId="{A240BC3F-8C30-49EA-82F5-6ADC2448F796}" type="presOf" srcId="{65A49EA7-6B19-4263-9CFA-2ABF96711917}" destId="{9076E332-0BB1-4471-9155-8223ED940820}" srcOrd="0" destOrd="5" presId="urn:microsoft.com/office/officeart/2005/8/layout/hList1"/>
    <dgm:cxn modelId="{EC089D43-A504-4174-A92F-880862F5A29A}" type="presOf" srcId="{7DD22F18-5DB1-4820-821C-3533CE50258D}" destId="{086F7627-AB06-4494-BAFE-E874232027E1}" srcOrd="0" destOrd="2" presId="urn:microsoft.com/office/officeart/2005/8/layout/hList1"/>
    <dgm:cxn modelId="{89251644-7426-434B-AE35-096C0959944A}" srcId="{F8B6C3ED-A6F5-4536-927C-B839F2B61385}" destId="{3CF742D2-116B-4B87-872D-60CC370EB4FE}" srcOrd="0" destOrd="0" parTransId="{2ED3F7AE-EA69-41D5-B899-BC1C217611E7}" sibTransId="{22B19C67-8141-42B5-88F4-D6B317260202}"/>
    <dgm:cxn modelId="{8A641B6A-FE3B-4120-AFFE-9E660B315612}" srcId="{9AC5B8CB-6A8C-443C-9645-78734940FEB0}" destId="{65A49EA7-6B19-4263-9CFA-2ABF96711917}" srcOrd="5" destOrd="0" parTransId="{E44F23A4-7C3F-460D-9963-B5B50578C5AA}" sibTransId="{DFF6E24F-EF75-4CDB-B65E-47F8A766B97A}"/>
    <dgm:cxn modelId="{D465E34A-F692-4126-A1A3-983A55D73E34}" type="presOf" srcId="{9B288977-32A1-4CE5-9E3A-C7727A7EABEC}" destId="{086F7627-AB06-4494-BAFE-E874232027E1}" srcOrd="0" destOrd="1" presId="urn:microsoft.com/office/officeart/2005/8/layout/hList1"/>
    <dgm:cxn modelId="{FC496D4D-7B33-41C0-A4D4-167F891F0229}" type="presOf" srcId="{3CF742D2-116B-4B87-872D-60CC370EB4FE}" destId="{8D9A6E7B-DC80-4264-9E35-50472B7EB94D}" srcOrd="0" destOrd="0" presId="urn:microsoft.com/office/officeart/2005/8/layout/hList1"/>
    <dgm:cxn modelId="{8C0AB24D-AB20-4214-9D07-B500F1C88C11}" type="presOf" srcId="{9AC5B8CB-6A8C-443C-9645-78734940FEB0}" destId="{59F7883C-A721-4F0B-8676-30F2E452BBE7}" srcOrd="0" destOrd="0" presId="urn:microsoft.com/office/officeart/2005/8/layout/hList1"/>
    <dgm:cxn modelId="{EA804A6F-471D-4E83-8E49-D6688C7427D5}" type="presOf" srcId="{DF277398-0FDA-4E0A-85F1-F6E5332D793F}" destId="{B1A6A476-3CFF-40AB-9E5A-3F5A8DBB240E}" srcOrd="0" destOrd="0" presId="urn:microsoft.com/office/officeart/2005/8/layout/hList1"/>
    <dgm:cxn modelId="{82441371-F1FC-41EB-8B4D-4E39D1495026}" srcId="{DF277398-0FDA-4E0A-85F1-F6E5332D793F}" destId="{EBC2001B-A5BB-425D-A530-598C5792B8EA}" srcOrd="0" destOrd="0" parTransId="{0FE91E4E-1F0A-49CA-91E0-19B4F5E2D53C}" sibTransId="{21309369-0B9B-4141-A97A-DB89ECE28469}"/>
    <dgm:cxn modelId="{76D10273-A0EA-4E56-A022-CA48D5C5087B}" type="presOf" srcId="{6699AC47-3403-401F-8CBF-B84ED05318E9}" destId="{9076E332-0BB1-4471-9155-8223ED940820}" srcOrd="0" destOrd="3" presId="urn:microsoft.com/office/officeart/2005/8/layout/hList1"/>
    <dgm:cxn modelId="{E8197E54-FCE7-4F19-B6B0-C507F023A080}" type="presOf" srcId="{9819872B-E828-4A04-AB50-921093DED850}" destId="{3742CA85-9A0E-4D49-9EDF-14CE4E7F3027}" srcOrd="0" destOrd="2" presId="urn:microsoft.com/office/officeart/2005/8/layout/hList1"/>
    <dgm:cxn modelId="{989EE158-EDAA-4921-A772-23063CF4E4B0}" srcId="{9AC5B8CB-6A8C-443C-9645-78734940FEB0}" destId="{BFDD6233-A66A-44AF-9399-D935EF910B7A}" srcOrd="0" destOrd="0" parTransId="{D34498F0-2E64-4DB7-AC12-92CBFD80DD11}" sibTransId="{0DF0B813-9B75-4BAC-AAB8-C7B491CC3411}"/>
    <dgm:cxn modelId="{72B6D182-CF1B-492B-9B8C-8C9AFD75237D}" type="presOf" srcId="{BA7643DE-951A-4DBF-A691-4C57923806DB}" destId="{9076E332-0BB1-4471-9155-8223ED940820}" srcOrd="0" destOrd="4" presId="urn:microsoft.com/office/officeart/2005/8/layout/hList1"/>
    <dgm:cxn modelId="{B5AFDF86-3FB3-43F7-BAE9-A78F003AA636}" type="presOf" srcId="{C20DA80E-C75E-4E3C-A919-8D0CD23C0AF2}" destId="{3742CA85-9A0E-4D49-9EDF-14CE4E7F3027}" srcOrd="0" destOrd="1" presId="urn:microsoft.com/office/officeart/2005/8/layout/hList1"/>
    <dgm:cxn modelId="{2ED52A90-BB5A-4945-9309-E51FD22D1F2D}" srcId="{3CF742D2-116B-4B87-872D-60CC370EB4FE}" destId="{7DD22F18-5DB1-4820-821C-3533CE50258D}" srcOrd="2" destOrd="0" parTransId="{8D6E13F8-DF45-41A7-B974-2E2D5BB7E66F}" sibTransId="{6A5B4D8F-0911-4909-B5FA-306759D9D757}"/>
    <dgm:cxn modelId="{AB0CE395-821B-47C1-8471-E085787A0772}" srcId="{DF277398-0FDA-4E0A-85F1-F6E5332D793F}" destId="{9819872B-E828-4A04-AB50-921093DED850}" srcOrd="2" destOrd="0" parTransId="{600CF638-941E-42E2-8672-E3FF5AE8E0D1}" sibTransId="{9DDF5D1F-2A29-48DB-999A-FECC3342FE32}"/>
    <dgm:cxn modelId="{0CABA9BC-626A-4525-B7DA-A73E5A8B7AD4}" type="presOf" srcId="{976FBDEB-0F78-41FE-83F9-9982CB069E6C}" destId="{086F7627-AB06-4494-BAFE-E874232027E1}" srcOrd="0" destOrd="0" presId="urn:microsoft.com/office/officeart/2005/8/layout/hList1"/>
    <dgm:cxn modelId="{38F6E3BC-F09A-40CB-AF20-098022E83714}" type="presOf" srcId="{03C80415-DBBA-4996-82F3-9DDC8046DDC2}" destId="{3742CA85-9A0E-4D49-9EDF-14CE4E7F3027}" srcOrd="0" destOrd="3" presId="urn:microsoft.com/office/officeart/2005/8/layout/hList1"/>
    <dgm:cxn modelId="{EF0867BD-3126-4764-AEA2-E2174BEACC25}" type="presOf" srcId="{F8B6C3ED-A6F5-4536-927C-B839F2B61385}" destId="{0D45D9AC-998E-412E-9E2F-70D8B443E2FE}" srcOrd="0" destOrd="0" presId="urn:microsoft.com/office/officeart/2005/8/layout/hList1"/>
    <dgm:cxn modelId="{7A870AC8-FEBF-4478-8E00-AF133C6832D1}" srcId="{F8B6C3ED-A6F5-4536-927C-B839F2B61385}" destId="{DF277398-0FDA-4E0A-85F1-F6E5332D793F}" srcOrd="1" destOrd="0" parTransId="{316C4537-4A4D-4622-8F29-5ADBC2B07611}" sibTransId="{20C00D12-F822-4398-A6E3-97D6BCE4CCAA}"/>
    <dgm:cxn modelId="{D8FD42CA-4EA2-4F72-AF83-96790964D040}" type="presOf" srcId="{EBC2001B-A5BB-425D-A530-598C5792B8EA}" destId="{3742CA85-9A0E-4D49-9EDF-14CE4E7F3027}" srcOrd="0" destOrd="0" presId="urn:microsoft.com/office/officeart/2005/8/layout/hList1"/>
    <dgm:cxn modelId="{FEB68BD5-BD16-47EF-871B-3A08E9D09CDC}" srcId="{9AC5B8CB-6A8C-443C-9645-78734940FEB0}" destId="{6699AC47-3403-401F-8CBF-B84ED05318E9}" srcOrd="3" destOrd="0" parTransId="{DF4BB780-AB3B-48DE-90E1-1C2C9BCEAD2E}" sibTransId="{6FD5AB25-BFA1-46E8-AE58-8B524326FB06}"/>
    <dgm:cxn modelId="{AC80DCD6-F70A-40E4-BEB7-1A1D7F421C9E}" srcId="{3CF742D2-116B-4B87-872D-60CC370EB4FE}" destId="{976FBDEB-0F78-41FE-83F9-9982CB069E6C}" srcOrd="0" destOrd="0" parTransId="{62371734-796C-4EC4-B667-444645F73495}" sibTransId="{D16557D4-BFFE-42B0-8AB1-C78AF49E8C71}"/>
    <dgm:cxn modelId="{A806FADA-33C0-4610-8EB0-8D6DCB8736E6}" type="presOf" srcId="{3B00ECE4-F452-4A72-9D68-3DD8C6E539FE}" destId="{9076E332-0BB1-4471-9155-8223ED940820}" srcOrd="0" destOrd="6" presId="urn:microsoft.com/office/officeart/2005/8/layout/hList1"/>
    <dgm:cxn modelId="{BC0391F3-2222-4FFD-91E1-343175C73D61}" srcId="{DF277398-0FDA-4E0A-85F1-F6E5332D793F}" destId="{03C80415-DBBA-4996-82F3-9DDC8046DDC2}" srcOrd="3" destOrd="0" parTransId="{608CA73D-0A94-413C-9A33-90B2304BEAB5}" sibTransId="{D7E8F3C2-FB08-4822-948B-95B751ACC409}"/>
    <dgm:cxn modelId="{D3BF77F4-F8F4-422C-ACF4-3FB92A902319}" type="presOf" srcId="{903F93D0-5A03-4525-AC7F-56F32AE9FCA7}" destId="{9076E332-0BB1-4471-9155-8223ED940820}" srcOrd="0" destOrd="1" presId="urn:microsoft.com/office/officeart/2005/8/layout/hList1"/>
    <dgm:cxn modelId="{0D84A0FF-7013-4B1A-87B2-7D5B26AACC2E}" srcId="{9AC5B8CB-6A8C-443C-9645-78734940FEB0}" destId="{BA7643DE-951A-4DBF-A691-4C57923806DB}" srcOrd="4" destOrd="0" parTransId="{623D1033-24EE-4F40-A62E-11E951BC0D76}" sibTransId="{C703B4FB-C835-43EF-9451-6A6918309454}"/>
    <dgm:cxn modelId="{54AA4790-36C9-41DC-B581-1227AE216934}" type="presParOf" srcId="{0D45D9AC-998E-412E-9E2F-70D8B443E2FE}" destId="{56AB15B2-DBCD-4E35-8434-14C74524DBD1}" srcOrd="0" destOrd="0" presId="urn:microsoft.com/office/officeart/2005/8/layout/hList1"/>
    <dgm:cxn modelId="{CB907B7F-886A-4036-B38F-805880B67F04}" type="presParOf" srcId="{56AB15B2-DBCD-4E35-8434-14C74524DBD1}" destId="{8D9A6E7B-DC80-4264-9E35-50472B7EB94D}" srcOrd="0" destOrd="0" presId="urn:microsoft.com/office/officeart/2005/8/layout/hList1"/>
    <dgm:cxn modelId="{FE1D82B4-03B9-4F1E-9AF7-479F179AFB33}" type="presParOf" srcId="{56AB15B2-DBCD-4E35-8434-14C74524DBD1}" destId="{086F7627-AB06-4494-BAFE-E874232027E1}" srcOrd="1" destOrd="0" presId="urn:microsoft.com/office/officeart/2005/8/layout/hList1"/>
    <dgm:cxn modelId="{EA256D8C-EE0B-4BD1-A268-98D20792957A}" type="presParOf" srcId="{0D45D9AC-998E-412E-9E2F-70D8B443E2FE}" destId="{D17D8657-91A5-4970-8FD7-789D789A5653}" srcOrd="1" destOrd="0" presId="urn:microsoft.com/office/officeart/2005/8/layout/hList1"/>
    <dgm:cxn modelId="{44E94788-2044-45C8-8183-48F6FD3040C3}" type="presParOf" srcId="{0D45D9AC-998E-412E-9E2F-70D8B443E2FE}" destId="{B0840715-9B9C-4B0E-A221-86C00EC45571}" srcOrd="2" destOrd="0" presId="urn:microsoft.com/office/officeart/2005/8/layout/hList1"/>
    <dgm:cxn modelId="{929F0AA9-166B-42C4-A4A8-A84F225F6F30}" type="presParOf" srcId="{B0840715-9B9C-4B0E-A221-86C00EC45571}" destId="{B1A6A476-3CFF-40AB-9E5A-3F5A8DBB240E}" srcOrd="0" destOrd="0" presId="urn:microsoft.com/office/officeart/2005/8/layout/hList1"/>
    <dgm:cxn modelId="{C977994D-0620-4917-A34C-80F90596E414}" type="presParOf" srcId="{B0840715-9B9C-4B0E-A221-86C00EC45571}" destId="{3742CA85-9A0E-4D49-9EDF-14CE4E7F3027}" srcOrd="1" destOrd="0" presId="urn:microsoft.com/office/officeart/2005/8/layout/hList1"/>
    <dgm:cxn modelId="{6414C1A9-44A8-47A0-9E2B-87187CB299A2}" type="presParOf" srcId="{0D45D9AC-998E-412E-9E2F-70D8B443E2FE}" destId="{9DB7CA58-4941-4232-B9FC-FB61EE9144C3}" srcOrd="3" destOrd="0" presId="urn:microsoft.com/office/officeart/2005/8/layout/hList1"/>
    <dgm:cxn modelId="{0A0AD156-A44F-4928-831D-C63A48AB6FF3}" type="presParOf" srcId="{0D45D9AC-998E-412E-9E2F-70D8B443E2FE}" destId="{FFCBD41B-E172-4D80-866C-BA610924B90E}" srcOrd="4" destOrd="0" presId="urn:microsoft.com/office/officeart/2005/8/layout/hList1"/>
    <dgm:cxn modelId="{CAB09563-4D84-412B-A308-F4D8DE7783EB}" type="presParOf" srcId="{FFCBD41B-E172-4D80-866C-BA610924B90E}" destId="{59F7883C-A721-4F0B-8676-30F2E452BBE7}" srcOrd="0" destOrd="0" presId="urn:microsoft.com/office/officeart/2005/8/layout/hList1"/>
    <dgm:cxn modelId="{CB6C92C4-A04B-4CCE-9D02-6B11F245872F}" type="presParOf" srcId="{FFCBD41B-E172-4D80-866C-BA610924B90E}" destId="{9076E332-0BB1-4471-9155-8223ED94082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B6C3ED-A6F5-4536-927C-B839F2B61385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742D2-116B-4B87-872D-60CC370EB4FE}">
      <dgm:prSet phldrT="[Text]" phldr="0"/>
      <dgm:spPr/>
      <dgm:t>
        <a:bodyPr/>
        <a:lstStyle/>
        <a:p>
          <a:r>
            <a:rPr lang="en-US">
              <a:latin typeface="Walbaum Display"/>
            </a:rPr>
            <a:t>Classic</a:t>
          </a:r>
          <a:endParaRPr lang="en-US"/>
        </a:p>
      </dgm:t>
    </dgm:pt>
    <dgm:pt modelId="{2ED3F7AE-EA69-41D5-B899-BC1C217611E7}" type="parTrans" cxnId="{89251644-7426-434B-AE35-096C0959944A}">
      <dgm:prSet/>
      <dgm:spPr/>
      <dgm:t>
        <a:bodyPr/>
        <a:lstStyle/>
        <a:p>
          <a:endParaRPr lang="en-US"/>
        </a:p>
      </dgm:t>
    </dgm:pt>
    <dgm:pt modelId="{22B19C67-8141-42B5-88F4-D6B317260202}" type="sibTrans" cxnId="{89251644-7426-434B-AE35-096C0959944A}">
      <dgm:prSet/>
      <dgm:spPr/>
      <dgm:t>
        <a:bodyPr/>
        <a:lstStyle/>
        <a:p>
          <a:endParaRPr lang="en-US"/>
        </a:p>
      </dgm:t>
    </dgm:pt>
    <dgm:pt modelId="{7DD22F18-5DB1-4820-821C-3533CE50258D}">
      <dgm:prSet phldrT="[Text]" phldr="0"/>
      <dgm:spPr/>
      <dgm:t>
        <a:bodyPr/>
        <a:lstStyle/>
        <a:p>
          <a:r>
            <a:rPr lang="en-US">
              <a:latin typeface="Walbaum Display"/>
            </a:rPr>
            <a:t>Accurate</a:t>
          </a:r>
          <a:endParaRPr lang="en-US"/>
        </a:p>
      </dgm:t>
    </dgm:pt>
    <dgm:pt modelId="{8D6E13F8-DF45-41A7-B974-2E2D5BB7E66F}" type="parTrans" cxnId="{2ED52A90-BB5A-4945-9309-E51FD22D1F2D}">
      <dgm:prSet/>
      <dgm:spPr/>
      <dgm:t>
        <a:bodyPr/>
        <a:lstStyle/>
        <a:p>
          <a:endParaRPr lang="en-US"/>
        </a:p>
      </dgm:t>
    </dgm:pt>
    <dgm:pt modelId="{6A5B4D8F-0911-4909-B5FA-306759D9D757}" type="sibTrans" cxnId="{2ED52A90-BB5A-4945-9309-E51FD22D1F2D}">
      <dgm:prSet/>
      <dgm:spPr/>
      <dgm:t>
        <a:bodyPr/>
        <a:lstStyle/>
        <a:p>
          <a:endParaRPr lang="en-US"/>
        </a:p>
      </dgm:t>
    </dgm:pt>
    <dgm:pt modelId="{DF277398-0FDA-4E0A-85F1-F6E5332D793F}">
      <dgm:prSet phldrT="[Text]" phldr="0"/>
      <dgm:spPr/>
      <dgm:t>
        <a:bodyPr/>
        <a:lstStyle/>
        <a:p>
          <a:pPr rtl="0"/>
          <a:r>
            <a:rPr lang="en-US">
              <a:latin typeface="Walbaum Display"/>
            </a:rPr>
            <a:t>Deep learning </a:t>
          </a:r>
          <a:endParaRPr lang="en-US"/>
        </a:p>
      </dgm:t>
    </dgm:pt>
    <dgm:pt modelId="{316C4537-4A4D-4622-8F29-5ADBC2B07611}" type="parTrans" cxnId="{7A870AC8-FEBF-4478-8E00-AF133C6832D1}">
      <dgm:prSet/>
      <dgm:spPr/>
      <dgm:t>
        <a:bodyPr/>
        <a:lstStyle/>
        <a:p>
          <a:endParaRPr lang="en-US"/>
        </a:p>
      </dgm:t>
    </dgm:pt>
    <dgm:pt modelId="{20C00D12-F822-4398-A6E3-97D6BCE4CCAA}" type="sibTrans" cxnId="{7A870AC8-FEBF-4478-8E00-AF133C6832D1}">
      <dgm:prSet/>
      <dgm:spPr/>
      <dgm:t>
        <a:bodyPr/>
        <a:lstStyle/>
        <a:p>
          <a:endParaRPr lang="en-US"/>
        </a:p>
      </dgm:t>
    </dgm:pt>
    <dgm:pt modelId="{EBC2001B-A5BB-425D-A530-598C5792B8EA}">
      <dgm:prSet phldrT="[Text]" phldr="0"/>
      <dgm:spPr/>
      <dgm:t>
        <a:bodyPr/>
        <a:lstStyle/>
        <a:p>
          <a:pPr rtl="0"/>
          <a:r>
            <a:rPr lang="en-US">
              <a:latin typeface="Walbaum Display"/>
            </a:rPr>
            <a:t>Computationally efficient</a:t>
          </a:r>
          <a:endParaRPr lang="en-US"/>
        </a:p>
      </dgm:t>
    </dgm:pt>
    <dgm:pt modelId="{0FE91E4E-1F0A-49CA-91E0-19B4F5E2D53C}" type="parTrans" cxnId="{82441371-F1FC-41EB-8B4D-4E39D1495026}">
      <dgm:prSet/>
      <dgm:spPr/>
      <dgm:t>
        <a:bodyPr/>
        <a:lstStyle/>
        <a:p>
          <a:endParaRPr lang="en-US"/>
        </a:p>
      </dgm:t>
    </dgm:pt>
    <dgm:pt modelId="{21309369-0B9B-4141-A97A-DB89ECE28469}" type="sibTrans" cxnId="{82441371-F1FC-41EB-8B4D-4E39D1495026}">
      <dgm:prSet/>
      <dgm:spPr/>
      <dgm:t>
        <a:bodyPr/>
        <a:lstStyle/>
        <a:p>
          <a:endParaRPr lang="en-US"/>
        </a:p>
      </dgm:t>
    </dgm:pt>
    <dgm:pt modelId="{9AC5B8CB-6A8C-443C-9645-78734940FEB0}">
      <dgm:prSet phldrT="[Text]" phldr="0"/>
      <dgm:spPr/>
      <dgm:t>
        <a:bodyPr/>
        <a:lstStyle/>
        <a:p>
          <a:pPr rtl="0"/>
          <a:r>
            <a:rPr lang="en-US">
              <a:latin typeface="Walbaum Display"/>
            </a:rPr>
            <a:t>PG + M NN</a:t>
          </a:r>
          <a:endParaRPr lang="en-US"/>
        </a:p>
      </dgm:t>
    </dgm:pt>
    <dgm:pt modelId="{185E44AA-70C8-4BEF-A4B7-79AFA6BD2940}" type="parTrans" cxnId="{2541C901-A578-41BE-92BA-6D9C412523B1}">
      <dgm:prSet/>
      <dgm:spPr/>
      <dgm:t>
        <a:bodyPr/>
        <a:lstStyle/>
        <a:p>
          <a:endParaRPr lang="en-US"/>
        </a:p>
      </dgm:t>
    </dgm:pt>
    <dgm:pt modelId="{5F74E87F-9520-4F16-97F7-5BC68F1CF8A2}" type="sibTrans" cxnId="{2541C901-A578-41BE-92BA-6D9C412523B1}">
      <dgm:prSet/>
      <dgm:spPr/>
      <dgm:t>
        <a:bodyPr/>
        <a:lstStyle/>
        <a:p>
          <a:endParaRPr lang="en-US"/>
        </a:p>
      </dgm:t>
    </dgm:pt>
    <dgm:pt modelId="{BFDD6233-A66A-44AF-9399-D935EF910B7A}">
      <dgm:prSet phldrT="[Text]" phldr="0"/>
      <dgm:spPr/>
      <dgm:t>
        <a:bodyPr/>
        <a:lstStyle/>
        <a:p>
          <a:r>
            <a:rPr lang="en-US">
              <a:latin typeface="Walbaum Display"/>
            </a:rPr>
            <a:t>Interpretable</a:t>
          </a:r>
          <a:endParaRPr lang="en-US"/>
        </a:p>
      </dgm:t>
    </dgm:pt>
    <dgm:pt modelId="{D34498F0-2E64-4DB7-AC12-92CBFD80DD11}" type="parTrans" cxnId="{989EE158-EDAA-4921-A772-23063CF4E4B0}">
      <dgm:prSet/>
      <dgm:spPr/>
      <dgm:t>
        <a:bodyPr/>
        <a:lstStyle/>
        <a:p>
          <a:endParaRPr lang="en-US"/>
        </a:p>
      </dgm:t>
    </dgm:pt>
    <dgm:pt modelId="{0DF0B813-9B75-4BAC-AAB8-C7B491CC3411}" type="sibTrans" cxnId="{989EE158-EDAA-4921-A772-23063CF4E4B0}">
      <dgm:prSet/>
      <dgm:spPr/>
      <dgm:t>
        <a:bodyPr/>
        <a:lstStyle/>
        <a:p>
          <a:endParaRPr lang="en-US"/>
        </a:p>
      </dgm:t>
    </dgm:pt>
    <dgm:pt modelId="{976FBDEB-0F78-41FE-83F9-9982CB069E6C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Established</a:t>
          </a:r>
        </a:p>
      </dgm:t>
    </dgm:pt>
    <dgm:pt modelId="{62371734-796C-4EC4-B667-444645F73495}" type="parTrans" cxnId="{AC80DCD6-F70A-40E4-BEB7-1A1D7F421C9E}">
      <dgm:prSet/>
      <dgm:spPr/>
    </dgm:pt>
    <dgm:pt modelId="{D16557D4-BFFE-42B0-8AB1-C78AF49E8C71}" type="sibTrans" cxnId="{AC80DCD6-F70A-40E4-BEB7-1A1D7F421C9E}">
      <dgm:prSet/>
      <dgm:spPr/>
    </dgm:pt>
    <dgm:pt modelId="{9B288977-32A1-4CE5-9E3A-C7727A7EABEC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Interpretable</a:t>
          </a:r>
        </a:p>
      </dgm:t>
    </dgm:pt>
    <dgm:pt modelId="{B56447DA-4DD0-43A0-9A10-9B0D38BEA946}" type="parTrans" cxnId="{99BB2F0A-1E82-4512-A059-5A080245048B}">
      <dgm:prSet/>
      <dgm:spPr/>
    </dgm:pt>
    <dgm:pt modelId="{D2F82CE0-6CAB-421F-93C4-BB24E7785314}" type="sibTrans" cxnId="{99BB2F0A-1E82-4512-A059-5A080245048B}">
      <dgm:prSet/>
      <dgm:spPr/>
    </dgm:pt>
    <dgm:pt modelId="{C20DA80E-C75E-4E3C-A919-8D0CD23C0AF2}">
      <dgm:prSet phldr="0"/>
      <dgm:spPr/>
      <dgm:t>
        <a:bodyPr/>
        <a:lstStyle/>
        <a:p>
          <a:r>
            <a:rPr lang="en-US">
              <a:latin typeface="Walbaum Display"/>
            </a:rPr>
            <a:t>Adaptable</a:t>
          </a:r>
        </a:p>
      </dgm:t>
    </dgm:pt>
    <dgm:pt modelId="{3B532D1C-1C70-4F59-AD0C-18E7D39113D8}" type="parTrans" cxnId="{364E8A3E-1B45-496B-8FE5-D11D3154B6B4}">
      <dgm:prSet/>
      <dgm:spPr/>
    </dgm:pt>
    <dgm:pt modelId="{A7CBAF34-F20C-44AA-AA8F-2D7B0F61EF9B}" type="sibTrans" cxnId="{364E8A3E-1B45-496B-8FE5-D11D3154B6B4}">
      <dgm:prSet/>
      <dgm:spPr/>
    </dgm:pt>
    <dgm:pt modelId="{03C80415-DBBA-4996-82F3-9DDC8046DDC2}">
      <dgm:prSet phldr="0"/>
      <dgm:spPr/>
      <dgm:t>
        <a:bodyPr/>
        <a:lstStyle/>
        <a:p>
          <a:r>
            <a:rPr lang="en-US" b="1">
              <a:latin typeface="Walbaum Display"/>
            </a:rPr>
            <a:t>SIMPLE</a:t>
          </a:r>
        </a:p>
      </dgm:t>
    </dgm:pt>
    <dgm:pt modelId="{608CA73D-0A94-413C-9A33-90B2304BEAB5}" type="parTrans" cxnId="{BC0391F3-2222-4FFD-91E1-343175C73D61}">
      <dgm:prSet/>
      <dgm:spPr/>
    </dgm:pt>
    <dgm:pt modelId="{D7E8F3C2-FB08-4822-948B-95B751ACC409}" type="sibTrans" cxnId="{BC0391F3-2222-4FFD-91E1-343175C73D61}">
      <dgm:prSet/>
      <dgm:spPr/>
    </dgm:pt>
    <dgm:pt modelId="{903F93D0-5A03-4525-AC7F-56F32AE9FCA7}">
      <dgm:prSet phldr="0"/>
      <dgm:spPr/>
      <dgm:t>
        <a:bodyPr/>
        <a:lstStyle/>
        <a:p>
          <a:r>
            <a:rPr lang="en-US">
              <a:latin typeface="Walbaum Display"/>
            </a:rPr>
            <a:t>Accurate</a:t>
          </a:r>
        </a:p>
      </dgm:t>
    </dgm:pt>
    <dgm:pt modelId="{12105E04-D952-4869-A2E6-47CE65C7BE74}" type="parTrans" cxnId="{5809B907-4CE4-473D-A563-A93EE248D8DD}">
      <dgm:prSet/>
      <dgm:spPr/>
    </dgm:pt>
    <dgm:pt modelId="{28B727C8-107F-486E-8712-49415088D0D5}" type="sibTrans" cxnId="{5809B907-4CE4-473D-A563-A93EE248D8DD}">
      <dgm:prSet/>
      <dgm:spPr/>
    </dgm:pt>
    <dgm:pt modelId="{8B4A6910-1EBC-42E7-9DBA-742B3EB1F692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Computationally efficient</a:t>
          </a:r>
        </a:p>
      </dgm:t>
    </dgm:pt>
    <dgm:pt modelId="{88AF245B-25BD-4762-837F-A7BBC0CBD7C9}" type="parTrans" cxnId="{6025382E-9369-4D39-8AC8-F9BDF9C991D9}">
      <dgm:prSet/>
      <dgm:spPr/>
    </dgm:pt>
    <dgm:pt modelId="{A2FABCE7-C4B8-4BB6-8504-3266C6CC8712}" type="sibTrans" cxnId="{6025382E-9369-4D39-8AC8-F9BDF9C991D9}">
      <dgm:prSet/>
      <dgm:spPr/>
    </dgm:pt>
    <dgm:pt modelId="{6699AC47-3403-401F-8CBF-B84ED05318E9}">
      <dgm:prSet phldr="0"/>
      <dgm:spPr/>
      <dgm:t>
        <a:bodyPr/>
        <a:lstStyle/>
        <a:p>
          <a:r>
            <a:rPr lang="en-US">
              <a:latin typeface="Walbaum Display"/>
            </a:rPr>
            <a:t>Adaptable</a:t>
          </a:r>
        </a:p>
      </dgm:t>
    </dgm:pt>
    <dgm:pt modelId="{DF4BB780-AB3B-48DE-90E1-1C2C9BCEAD2E}" type="parTrans" cxnId="{FEB68BD5-BD16-47EF-871B-3A08E9D09CDC}">
      <dgm:prSet/>
      <dgm:spPr/>
    </dgm:pt>
    <dgm:pt modelId="{6FD5AB25-BFA1-46E8-AE58-8B524326FB06}" type="sibTrans" cxnId="{FEB68BD5-BD16-47EF-871B-3A08E9D09CDC}">
      <dgm:prSet/>
      <dgm:spPr/>
    </dgm:pt>
    <dgm:pt modelId="{BA7643DE-951A-4DBF-A691-4C57923806DB}">
      <dgm:prSet phldr="0"/>
      <dgm:spPr/>
      <dgm:t>
        <a:bodyPr/>
        <a:lstStyle/>
        <a:p>
          <a:r>
            <a:rPr lang="en-US">
              <a:latin typeface="Walbaum Display"/>
            </a:rPr>
            <a:t>Scalable</a:t>
          </a:r>
        </a:p>
      </dgm:t>
    </dgm:pt>
    <dgm:pt modelId="{623D1033-24EE-4F40-A62E-11E951BC0D76}" type="parTrans" cxnId="{0D84A0FF-7013-4B1A-87B2-7D5B26AACC2E}">
      <dgm:prSet/>
      <dgm:spPr/>
    </dgm:pt>
    <dgm:pt modelId="{C703B4FB-C835-43EF-9451-6A6918309454}" type="sibTrans" cxnId="{0D84A0FF-7013-4B1A-87B2-7D5B26AACC2E}">
      <dgm:prSet/>
      <dgm:spPr/>
    </dgm:pt>
    <dgm:pt modelId="{65A49EA7-6B19-4263-9CFA-2ABF96711917}">
      <dgm:prSet phldr="0"/>
      <dgm:spPr/>
      <dgm:t>
        <a:bodyPr/>
        <a:lstStyle/>
        <a:p>
          <a:r>
            <a:rPr lang="en-US">
              <a:latin typeface="Walbaum Display"/>
            </a:rPr>
            <a:t>Generalization</a:t>
          </a:r>
        </a:p>
      </dgm:t>
    </dgm:pt>
    <dgm:pt modelId="{E44F23A4-7C3F-460D-9963-B5B50578C5AA}" type="parTrans" cxnId="{8A641B6A-FE3B-4120-AFFE-9E660B315612}">
      <dgm:prSet/>
      <dgm:spPr/>
    </dgm:pt>
    <dgm:pt modelId="{DFF6E24F-EF75-4CDB-B65E-47F8A766B97A}" type="sibTrans" cxnId="{8A641B6A-FE3B-4120-AFFE-9E660B315612}">
      <dgm:prSet/>
      <dgm:spPr/>
    </dgm:pt>
    <dgm:pt modelId="{3B00ECE4-F452-4A72-9D68-3DD8C6E539FE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Retrainable (pu)</a:t>
          </a:r>
        </a:p>
      </dgm:t>
    </dgm:pt>
    <dgm:pt modelId="{9861A78E-9DC0-456B-9C61-E861C8632B0E}" type="parTrans" cxnId="{470C9D3F-702B-4BE9-B411-1FFE45C55859}">
      <dgm:prSet/>
      <dgm:spPr/>
    </dgm:pt>
    <dgm:pt modelId="{7FB7D0CD-A9CA-4056-8B48-D80612D5404B}" type="sibTrans" cxnId="{470C9D3F-702B-4BE9-B411-1FFE45C55859}">
      <dgm:prSet/>
      <dgm:spPr/>
    </dgm:pt>
    <dgm:pt modelId="{B8F1BC06-256D-4D99-9D95-85338403CC64}">
      <dgm:prSet phldr="0"/>
      <dgm:spPr/>
      <dgm:t>
        <a:bodyPr/>
        <a:lstStyle/>
        <a:p>
          <a:r>
            <a:rPr lang="en-US" b="0">
              <a:latin typeface="Walbaum Display"/>
            </a:rPr>
            <a:t>Accurate</a:t>
          </a:r>
        </a:p>
      </dgm:t>
    </dgm:pt>
    <dgm:pt modelId="{D59C60D0-1047-4B53-9639-ED99886190D0}" type="parTrans" cxnId="{3FBC13A2-57DA-48AA-9AD2-C72643BB870C}">
      <dgm:prSet/>
      <dgm:spPr/>
    </dgm:pt>
    <dgm:pt modelId="{2F069FA3-3E40-4BAD-AAEB-6EE5D4867A2C}" type="sibTrans" cxnId="{3FBC13A2-57DA-48AA-9AD2-C72643BB870C}">
      <dgm:prSet/>
      <dgm:spPr/>
    </dgm:pt>
    <dgm:pt modelId="{0D45D9AC-998E-412E-9E2F-70D8B443E2FE}" type="pres">
      <dgm:prSet presAssocID="{F8B6C3ED-A6F5-4536-927C-B839F2B61385}" presName="Name0" presStyleCnt="0">
        <dgm:presLayoutVars>
          <dgm:dir/>
          <dgm:animLvl val="lvl"/>
          <dgm:resizeHandles val="exact"/>
        </dgm:presLayoutVars>
      </dgm:prSet>
      <dgm:spPr/>
    </dgm:pt>
    <dgm:pt modelId="{56AB15B2-DBCD-4E35-8434-14C74524DBD1}" type="pres">
      <dgm:prSet presAssocID="{3CF742D2-116B-4B87-872D-60CC370EB4FE}" presName="composite" presStyleCnt="0"/>
      <dgm:spPr/>
    </dgm:pt>
    <dgm:pt modelId="{8D9A6E7B-DC80-4264-9E35-50472B7EB94D}" type="pres">
      <dgm:prSet presAssocID="{3CF742D2-116B-4B87-872D-60CC370EB4F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86F7627-AB06-4494-BAFE-E874232027E1}" type="pres">
      <dgm:prSet presAssocID="{3CF742D2-116B-4B87-872D-60CC370EB4FE}" presName="desTx" presStyleLbl="alignAccFollowNode1" presStyleIdx="0" presStyleCnt="3">
        <dgm:presLayoutVars>
          <dgm:bulletEnabled val="1"/>
        </dgm:presLayoutVars>
      </dgm:prSet>
      <dgm:spPr/>
    </dgm:pt>
    <dgm:pt modelId="{D17D8657-91A5-4970-8FD7-789D789A5653}" type="pres">
      <dgm:prSet presAssocID="{22B19C67-8141-42B5-88F4-D6B317260202}" presName="space" presStyleCnt="0"/>
      <dgm:spPr/>
    </dgm:pt>
    <dgm:pt modelId="{B0840715-9B9C-4B0E-A221-86C00EC45571}" type="pres">
      <dgm:prSet presAssocID="{DF277398-0FDA-4E0A-85F1-F6E5332D793F}" presName="composite" presStyleCnt="0"/>
      <dgm:spPr/>
    </dgm:pt>
    <dgm:pt modelId="{B1A6A476-3CFF-40AB-9E5A-3F5A8DBB240E}" type="pres">
      <dgm:prSet presAssocID="{DF277398-0FDA-4E0A-85F1-F6E5332D793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742CA85-9A0E-4D49-9EDF-14CE4E7F3027}" type="pres">
      <dgm:prSet presAssocID="{DF277398-0FDA-4E0A-85F1-F6E5332D793F}" presName="desTx" presStyleLbl="alignAccFollowNode1" presStyleIdx="1" presStyleCnt="3">
        <dgm:presLayoutVars>
          <dgm:bulletEnabled val="1"/>
        </dgm:presLayoutVars>
      </dgm:prSet>
      <dgm:spPr/>
    </dgm:pt>
    <dgm:pt modelId="{9DB7CA58-4941-4232-B9FC-FB61EE9144C3}" type="pres">
      <dgm:prSet presAssocID="{20C00D12-F822-4398-A6E3-97D6BCE4CCAA}" presName="space" presStyleCnt="0"/>
      <dgm:spPr/>
    </dgm:pt>
    <dgm:pt modelId="{FFCBD41B-E172-4D80-866C-BA610924B90E}" type="pres">
      <dgm:prSet presAssocID="{9AC5B8CB-6A8C-443C-9645-78734940FEB0}" presName="composite" presStyleCnt="0"/>
      <dgm:spPr/>
    </dgm:pt>
    <dgm:pt modelId="{59F7883C-A721-4F0B-8676-30F2E452BBE7}" type="pres">
      <dgm:prSet presAssocID="{9AC5B8CB-6A8C-443C-9645-78734940FEB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076E332-0BB1-4471-9155-8223ED940820}" type="pres">
      <dgm:prSet presAssocID="{9AC5B8CB-6A8C-443C-9645-78734940FEB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541C901-A578-41BE-92BA-6D9C412523B1}" srcId="{F8B6C3ED-A6F5-4536-927C-B839F2B61385}" destId="{9AC5B8CB-6A8C-443C-9645-78734940FEB0}" srcOrd="2" destOrd="0" parTransId="{185E44AA-70C8-4BEF-A4B7-79AFA6BD2940}" sibTransId="{5F74E87F-9520-4F16-97F7-5BC68F1CF8A2}"/>
    <dgm:cxn modelId="{53673106-1902-4E67-B60D-8C14FDA4F19E}" type="presOf" srcId="{9AC5B8CB-6A8C-443C-9645-78734940FEB0}" destId="{59F7883C-A721-4F0B-8676-30F2E452BBE7}" srcOrd="0" destOrd="0" presId="urn:microsoft.com/office/officeart/2005/8/layout/hList1"/>
    <dgm:cxn modelId="{5809B907-4CE4-473D-A563-A93EE248D8DD}" srcId="{9AC5B8CB-6A8C-443C-9645-78734940FEB0}" destId="{903F93D0-5A03-4525-AC7F-56F32AE9FCA7}" srcOrd="1" destOrd="0" parTransId="{12105E04-D952-4869-A2E6-47CE65C7BE74}" sibTransId="{28B727C8-107F-486E-8712-49415088D0D5}"/>
    <dgm:cxn modelId="{99BB2F0A-1E82-4512-A059-5A080245048B}" srcId="{3CF742D2-116B-4B87-872D-60CC370EB4FE}" destId="{9B288977-32A1-4CE5-9E3A-C7727A7EABEC}" srcOrd="1" destOrd="0" parTransId="{B56447DA-4DD0-43A0-9A10-9B0D38BEA946}" sibTransId="{D2F82CE0-6CAB-421F-93C4-BB24E7785314}"/>
    <dgm:cxn modelId="{F8724816-A6C6-42B9-BD9A-C743F0245540}" type="presOf" srcId="{3B00ECE4-F452-4A72-9D68-3DD8C6E539FE}" destId="{9076E332-0BB1-4471-9155-8223ED940820}" srcOrd="0" destOrd="6" presId="urn:microsoft.com/office/officeart/2005/8/layout/hList1"/>
    <dgm:cxn modelId="{6025382E-9369-4D39-8AC8-F9BDF9C991D9}" srcId="{9AC5B8CB-6A8C-443C-9645-78734940FEB0}" destId="{8B4A6910-1EBC-42E7-9DBA-742B3EB1F692}" srcOrd="2" destOrd="0" parTransId="{88AF245B-25BD-4762-837F-A7BBC0CBD7C9}" sibTransId="{A2FABCE7-C4B8-4BB6-8504-3266C6CC8712}"/>
    <dgm:cxn modelId="{67ACD833-C80F-4A29-8374-6626D64B054B}" type="presOf" srcId="{DF277398-0FDA-4E0A-85F1-F6E5332D793F}" destId="{B1A6A476-3CFF-40AB-9E5A-3F5A8DBB240E}" srcOrd="0" destOrd="0" presId="urn:microsoft.com/office/officeart/2005/8/layout/hList1"/>
    <dgm:cxn modelId="{BC18C03A-B695-4F9C-A908-BA0B7E17E762}" type="presOf" srcId="{3CF742D2-116B-4B87-872D-60CC370EB4FE}" destId="{8D9A6E7B-DC80-4264-9E35-50472B7EB94D}" srcOrd="0" destOrd="0" presId="urn:microsoft.com/office/officeart/2005/8/layout/hList1"/>
    <dgm:cxn modelId="{364E8A3E-1B45-496B-8FE5-D11D3154B6B4}" srcId="{DF277398-0FDA-4E0A-85F1-F6E5332D793F}" destId="{C20DA80E-C75E-4E3C-A919-8D0CD23C0AF2}" srcOrd="1" destOrd="0" parTransId="{3B532D1C-1C70-4F59-AD0C-18E7D39113D8}" sibTransId="{A7CBAF34-F20C-44AA-AA8F-2D7B0F61EF9B}"/>
    <dgm:cxn modelId="{470C9D3F-702B-4BE9-B411-1FFE45C55859}" srcId="{9AC5B8CB-6A8C-443C-9645-78734940FEB0}" destId="{3B00ECE4-F452-4A72-9D68-3DD8C6E539FE}" srcOrd="6" destOrd="0" parTransId="{9861A78E-9DC0-456B-9C61-E861C8632B0E}" sibTransId="{7FB7D0CD-A9CA-4056-8B48-D80612D5404B}"/>
    <dgm:cxn modelId="{4742E25E-121B-4BFB-A3FF-2512E5C5C449}" type="presOf" srcId="{903F93D0-5A03-4525-AC7F-56F32AE9FCA7}" destId="{9076E332-0BB1-4471-9155-8223ED940820}" srcOrd="0" destOrd="1" presId="urn:microsoft.com/office/officeart/2005/8/layout/hList1"/>
    <dgm:cxn modelId="{89251644-7426-434B-AE35-096C0959944A}" srcId="{F8B6C3ED-A6F5-4536-927C-B839F2B61385}" destId="{3CF742D2-116B-4B87-872D-60CC370EB4FE}" srcOrd="0" destOrd="0" parTransId="{2ED3F7AE-EA69-41D5-B899-BC1C217611E7}" sibTransId="{22B19C67-8141-42B5-88F4-D6B317260202}"/>
    <dgm:cxn modelId="{8A641B6A-FE3B-4120-AFFE-9E660B315612}" srcId="{9AC5B8CB-6A8C-443C-9645-78734940FEB0}" destId="{65A49EA7-6B19-4263-9CFA-2ABF96711917}" srcOrd="5" destOrd="0" parTransId="{E44F23A4-7C3F-460D-9963-B5B50578C5AA}" sibTransId="{DFF6E24F-EF75-4CDB-B65E-47F8A766B97A}"/>
    <dgm:cxn modelId="{D1D3A170-0289-4AE1-A319-8F545DB4A163}" type="presOf" srcId="{03C80415-DBBA-4996-82F3-9DDC8046DDC2}" destId="{3742CA85-9A0E-4D49-9EDF-14CE4E7F3027}" srcOrd="0" destOrd="3" presId="urn:microsoft.com/office/officeart/2005/8/layout/hList1"/>
    <dgm:cxn modelId="{82441371-F1FC-41EB-8B4D-4E39D1495026}" srcId="{DF277398-0FDA-4E0A-85F1-F6E5332D793F}" destId="{EBC2001B-A5BB-425D-A530-598C5792B8EA}" srcOrd="0" destOrd="0" parTransId="{0FE91E4E-1F0A-49CA-91E0-19B4F5E2D53C}" sibTransId="{21309369-0B9B-4141-A97A-DB89ECE28469}"/>
    <dgm:cxn modelId="{F482A351-70C8-46BA-9686-E9E143F6AA7B}" type="presOf" srcId="{BFDD6233-A66A-44AF-9399-D935EF910B7A}" destId="{9076E332-0BB1-4471-9155-8223ED940820}" srcOrd="0" destOrd="0" presId="urn:microsoft.com/office/officeart/2005/8/layout/hList1"/>
    <dgm:cxn modelId="{4CDD1355-014F-47A9-B079-896E95D693C3}" type="presOf" srcId="{BA7643DE-951A-4DBF-A691-4C57923806DB}" destId="{9076E332-0BB1-4471-9155-8223ED940820}" srcOrd="0" destOrd="4" presId="urn:microsoft.com/office/officeart/2005/8/layout/hList1"/>
    <dgm:cxn modelId="{989EE158-EDAA-4921-A772-23063CF4E4B0}" srcId="{9AC5B8CB-6A8C-443C-9645-78734940FEB0}" destId="{BFDD6233-A66A-44AF-9399-D935EF910B7A}" srcOrd="0" destOrd="0" parTransId="{D34498F0-2E64-4DB7-AC12-92CBFD80DD11}" sibTransId="{0DF0B813-9B75-4BAC-AAB8-C7B491CC3411}"/>
    <dgm:cxn modelId="{19CBFE7A-353C-47FE-BDDB-008A690544DC}" type="presOf" srcId="{6699AC47-3403-401F-8CBF-B84ED05318E9}" destId="{9076E332-0BB1-4471-9155-8223ED940820}" srcOrd="0" destOrd="3" presId="urn:microsoft.com/office/officeart/2005/8/layout/hList1"/>
    <dgm:cxn modelId="{2ED52A90-BB5A-4945-9309-E51FD22D1F2D}" srcId="{3CF742D2-116B-4B87-872D-60CC370EB4FE}" destId="{7DD22F18-5DB1-4820-821C-3533CE50258D}" srcOrd="2" destOrd="0" parTransId="{8D6E13F8-DF45-41A7-B974-2E2D5BB7E66F}" sibTransId="{6A5B4D8F-0911-4909-B5FA-306759D9D757}"/>
    <dgm:cxn modelId="{54205590-2A7D-46C5-93FB-7E0022D4DFAC}" type="presOf" srcId="{B8F1BC06-256D-4D99-9D95-85338403CC64}" destId="{3742CA85-9A0E-4D49-9EDF-14CE4E7F3027}" srcOrd="0" destOrd="2" presId="urn:microsoft.com/office/officeart/2005/8/layout/hList1"/>
    <dgm:cxn modelId="{D52FE690-AFE8-442D-BDF0-35D4DCDF519D}" type="presOf" srcId="{976FBDEB-0F78-41FE-83F9-9982CB069E6C}" destId="{086F7627-AB06-4494-BAFE-E874232027E1}" srcOrd="0" destOrd="0" presId="urn:microsoft.com/office/officeart/2005/8/layout/hList1"/>
    <dgm:cxn modelId="{3FBC13A2-57DA-48AA-9AD2-C72643BB870C}" srcId="{DF277398-0FDA-4E0A-85F1-F6E5332D793F}" destId="{B8F1BC06-256D-4D99-9D95-85338403CC64}" srcOrd="2" destOrd="0" parTransId="{D59C60D0-1047-4B53-9639-ED99886190D0}" sibTransId="{2F069FA3-3E40-4BAD-AAEB-6EE5D4867A2C}"/>
    <dgm:cxn modelId="{EA254CAA-B934-4DB1-A3A5-336A2706B4C1}" type="presOf" srcId="{8B4A6910-1EBC-42E7-9DBA-742B3EB1F692}" destId="{9076E332-0BB1-4471-9155-8223ED940820}" srcOrd="0" destOrd="2" presId="urn:microsoft.com/office/officeart/2005/8/layout/hList1"/>
    <dgm:cxn modelId="{EF0867BD-3126-4764-AEA2-E2174BEACC25}" type="presOf" srcId="{F8B6C3ED-A6F5-4536-927C-B839F2B61385}" destId="{0D45D9AC-998E-412E-9E2F-70D8B443E2FE}" srcOrd="0" destOrd="0" presId="urn:microsoft.com/office/officeart/2005/8/layout/hList1"/>
    <dgm:cxn modelId="{9DE819BF-C0AE-4A54-ABEA-1DD8EB40A30A}" type="presOf" srcId="{9B288977-32A1-4CE5-9E3A-C7727A7EABEC}" destId="{086F7627-AB06-4494-BAFE-E874232027E1}" srcOrd="0" destOrd="1" presId="urn:microsoft.com/office/officeart/2005/8/layout/hList1"/>
    <dgm:cxn modelId="{B73122C4-90DE-46A3-9105-24B95DADBEFE}" type="presOf" srcId="{65A49EA7-6B19-4263-9CFA-2ABF96711917}" destId="{9076E332-0BB1-4471-9155-8223ED940820}" srcOrd="0" destOrd="5" presId="urn:microsoft.com/office/officeart/2005/8/layout/hList1"/>
    <dgm:cxn modelId="{7A870AC8-FEBF-4478-8E00-AF133C6832D1}" srcId="{F8B6C3ED-A6F5-4536-927C-B839F2B61385}" destId="{DF277398-0FDA-4E0A-85F1-F6E5332D793F}" srcOrd="1" destOrd="0" parTransId="{316C4537-4A4D-4622-8F29-5ADBC2B07611}" sibTransId="{20C00D12-F822-4398-A6E3-97D6BCE4CCAA}"/>
    <dgm:cxn modelId="{FEB68BD5-BD16-47EF-871B-3A08E9D09CDC}" srcId="{9AC5B8CB-6A8C-443C-9645-78734940FEB0}" destId="{6699AC47-3403-401F-8CBF-B84ED05318E9}" srcOrd="3" destOrd="0" parTransId="{DF4BB780-AB3B-48DE-90E1-1C2C9BCEAD2E}" sibTransId="{6FD5AB25-BFA1-46E8-AE58-8B524326FB06}"/>
    <dgm:cxn modelId="{AC80DCD6-F70A-40E4-BEB7-1A1D7F421C9E}" srcId="{3CF742D2-116B-4B87-872D-60CC370EB4FE}" destId="{976FBDEB-0F78-41FE-83F9-9982CB069E6C}" srcOrd="0" destOrd="0" parTransId="{62371734-796C-4EC4-B667-444645F73495}" sibTransId="{D16557D4-BFFE-42B0-8AB1-C78AF49E8C71}"/>
    <dgm:cxn modelId="{6DDD1EE7-6BE6-4551-9203-C523B823F384}" type="presOf" srcId="{EBC2001B-A5BB-425D-A530-598C5792B8EA}" destId="{3742CA85-9A0E-4D49-9EDF-14CE4E7F3027}" srcOrd="0" destOrd="0" presId="urn:microsoft.com/office/officeart/2005/8/layout/hList1"/>
    <dgm:cxn modelId="{07157CE9-23E1-4229-949A-233A6E2B2366}" type="presOf" srcId="{7DD22F18-5DB1-4820-821C-3533CE50258D}" destId="{086F7627-AB06-4494-BAFE-E874232027E1}" srcOrd="0" destOrd="2" presId="urn:microsoft.com/office/officeart/2005/8/layout/hList1"/>
    <dgm:cxn modelId="{F2491DEB-758E-491B-A00D-1F9ACEA901CA}" type="presOf" srcId="{C20DA80E-C75E-4E3C-A919-8D0CD23C0AF2}" destId="{3742CA85-9A0E-4D49-9EDF-14CE4E7F3027}" srcOrd="0" destOrd="1" presId="urn:microsoft.com/office/officeart/2005/8/layout/hList1"/>
    <dgm:cxn modelId="{BC0391F3-2222-4FFD-91E1-343175C73D61}" srcId="{DF277398-0FDA-4E0A-85F1-F6E5332D793F}" destId="{03C80415-DBBA-4996-82F3-9DDC8046DDC2}" srcOrd="3" destOrd="0" parTransId="{608CA73D-0A94-413C-9A33-90B2304BEAB5}" sibTransId="{D7E8F3C2-FB08-4822-948B-95B751ACC409}"/>
    <dgm:cxn modelId="{0D84A0FF-7013-4B1A-87B2-7D5B26AACC2E}" srcId="{9AC5B8CB-6A8C-443C-9645-78734940FEB0}" destId="{BA7643DE-951A-4DBF-A691-4C57923806DB}" srcOrd="4" destOrd="0" parTransId="{623D1033-24EE-4F40-A62E-11E951BC0D76}" sibTransId="{C703B4FB-C835-43EF-9451-6A6918309454}"/>
    <dgm:cxn modelId="{952F882D-CB67-4055-872C-14C50552C5CF}" type="presParOf" srcId="{0D45D9AC-998E-412E-9E2F-70D8B443E2FE}" destId="{56AB15B2-DBCD-4E35-8434-14C74524DBD1}" srcOrd="0" destOrd="0" presId="urn:microsoft.com/office/officeart/2005/8/layout/hList1"/>
    <dgm:cxn modelId="{7D5506EB-B310-432E-B28E-CF53CDBF98F1}" type="presParOf" srcId="{56AB15B2-DBCD-4E35-8434-14C74524DBD1}" destId="{8D9A6E7B-DC80-4264-9E35-50472B7EB94D}" srcOrd="0" destOrd="0" presId="urn:microsoft.com/office/officeart/2005/8/layout/hList1"/>
    <dgm:cxn modelId="{9FDE4822-F44E-4932-95C7-9636B3D92DA4}" type="presParOf" srcId="{56AB15B2-DBCD-4E35-8434-14C74524DBD1}" destId="{086F7627-AB06-4494-BAFE-E874232027E1}" srcOrd="1" destOrd="0" presId="urn:microsoft.com/office/officeart/2005/8/layout/hList1"/>
    <dgm:cxn modelId="{290B82E3-3E9D-45C6-83C9-49C6575AB85B}" type="presParOf" srcId="{0D45D9AC-998E-412E-9E2F-70D8B443E2FE}" destId="{D17D8657-91A5-4970-8FD7-789D789A5653}" srcOrd="1" destOrd="0" presId="urn:microsoft.com/office/officeart/2005/8/layout/hList1"/>
    <dgm:cxn modelId="{EC564C9C-020D-494D-8AB2-0A4AE6B65F56}" type="presParOf" srcId="{0D45D9AC-998E-412E-9E2F-70D8B443E2FE}" destId="{B0840715-9B9C-4B0E-A221-86C00EC45571}" srcOrd="2" destOrd="0" presId="urn:microsoft.com/office/officeart/2005/8/layout/hList1"/>
    <dgm:cxn modelId="{C91EE545-5D5F-42D7-A6E9-C97EC9741A0D}" type="presParOf" srcId="{B0840715-9B9C-4B0E-A221-86C00EC45571}" destId="{B1A6A476-3CFF-40AB-9E5A-3F5A8DBB240E}" srcOrd="0" destOrd="0" presId="urn:microsoft.com/office/officeart/2005/8/layout/hList1"/>
    <dgm:cxn modelId="{6E01D76C-199A-4DD2-B903-D28150141D17}" type="presParOf" srcId="{B0840715-9B9C-4B0E-A221-86C00EC45571}" destId="{3742CA85-9A0E-4D49-9EDF-14CE4E7F3027}" srcOrd="1" destOrd="0" presId="urn:microsoft.com/office/officeart/2005/8/layout/hList1"/>
    <dgm:cxn modelId="{67098747-4CD8-4BD5-A8ED-6C4484F91A62}" type="presParOf" srcId="{0D45D9AC-998E-412E-9E2F-70D8B443E2FE}" destId="{9DB7CA58-4941-4232-B9FC-FB61EE9144C3}" srcOrd="3" destOrd="0" presId="urn:microsoft.com/office/officeart/2005/8/layout/hList1"/>
    <dgm:cxn modelId="{FFFF7ED7-9A5C-433D-85C1-019BA77C348D}" type="presParOf" srcId="{0D45D9AC-998E-412E-9E2F-70D8B443E2FE}" destId="{FFCBD41B-E172-4D80-866C-BA610924B90E}" srcOrd="4" destOrd="0" presId="urn:microsoft.com/office/officeart/2005/8/layout/hList1"/>
    <dgm:cxn modelId="{71B29277-46CD-48C3-A145-35C193D7917C}" type="presParOf" srcId="{FFCBD41B-E172-4D80-866C-BA610924B90E}" destId="{59F7883C-A721-4F0B-8676-30F2E452BBE7}" srcOrd="0" destOrd="0" presId="urn:microsoft.com/office/officeart/2005/8/layout/hList1"/>
    <dgm:cxn modelId="{C7FD67D9-AF00-45CE-87F6-1C6C75D8F390}" type="presParOf" srcId="{FFCBD41B-E172-4D80-866C-BA610924B90E}" destId="{9076E332-0BB1-4471-9155-8223ED94082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A6E7B-DC80-4264-9E35-50472B7EB94D}">
      <dsp:nvSpPr>
        <dsp:cNvPr id="0" name=""/>
        <dsp:cNvSpPr/>
      </dsp:nvSpPr>
      <dsp:spPr>
        <a:xfrm>
          <a:off x="2291" y="984210"/>
          <a:ext cx="2234276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Walbaum Display"/>
            </a:rPr>
            <a:t>Classic</a:t>
          </a:r>
          <a:endParaRPr lang="en-US" sz="1900" kern="1200"/>
        </a:p>
      </dsp:txBody>
      <dsp:txXfrm>
        <a:off x="2291" y="984210"/>
        <a:ext cx="2234276" cy="547200"/>
      </dsp:txXfrm>
    </dsp:sp>
    <dsp:sp modelId="{086F7627-AB06-4494-BAFE-E874232027E1}">
      <dsp:nvSpPr>
        <dsp:cNvPr id="0" name=""/>
        <dsp:cNvSpPr/>
      </dsp:nvSpPr>
      <dsp:spPr>
        <a:xfrm>
          <a:off x="2291" y="1531410"/>
          <a:ext cx="2234276" cy="2873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Established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Interpretable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Accurate</a:t>
          </a:r>
          <a:endParaRPr lang="en-US" sz="1900" kern="1200"/>
        </a:p>
      </dsp:txBody>
      <dsp:txXfrm>
        <a:off x="2291" y="1531410"/>
        <a:ext cx="2234276" cy="2873796"/>
      </dsp:txXfrm>
    </dsp:sp>
    <dsp:sp modelId="{B1A6A476-3CFF-40AB-9E5A-3F5A8DBB240E}">
      <dsp:nvSpPr>
        <dsp:cNvPr id="0" name=""/>
        <dsp:cNvSpPr/>
      </dsp:nvSpPr>
      <dsp:spPr>
        <a:xfrm>
          <a:off x="2549367" y="984210"/>
          <a:ext cx="2234276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Walbaum Display"/>
            </a:rPr>
            <a:t>Deep learning </a:t>
          </a:r>
          <a:endParaRPr lang="en-US" sz="1900" kern="1200"/>
        </a:p>
      </dsp:txBody>
      <dsp:txXfrm>
        <a:off x="2549367" y="984210"/>
        <a:ext cx="2234276" cy="547200"/>
      </dsp:txXfrm>
    </dsp:sp>
    <dsp:sp modelId="{3742CA85-9A0E-4D49-9EDF-14CE4E7F3027}">
      <dsp:nvSpPr>
        <dsp:cNvPr id="0" name=""/>
        <dsp:cNvSpPr/>
      </dsp:nvSpPr>
      <dsp:spPr>
        <a:xfrm>
          <a:off x="2549367" y="1531410"/>
          <a:ext cx="2234276" cy="2873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Computationally efficient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Adaptable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>
              <a:latin typeface="Walbaum Display"/>
            </a:rPr>
            <a:t>Accurate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>
              <a:latin typeface="Walbaum Display"/>
            </a:rPr>
            <a:t>SIMPLE</a:t>
          </a:r>
        </a:p>
      </dsp:txBody>
      <dsp:txXfrm>
        <a:off x="2549367" y="1531410"/>
        <a:ext cx="2234276" cy="2873796"/>
      </dsp:txXfrm>
    </dsp:sp>
    <dsp:sp modelId="{59F7883C-A721-4F0B-8676-30F2E452BBE7}">
      <dsp:nvSpPr>
        <dsp:cNvPr id="0" name=""/>
        <dsp:cNvSpPr/>
      </dsp:nvSpPr>
      <dsp:spPr>
        <a:xfrm>
          <a:off x="5096442" y="984210"/>
          <a:ext cx="2234276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Walbaum Display"/>
            </a:rPr>
            <a:t>PG + M NN</a:t>
          </a:r>
          <a:endParaRPr lang="en-US" sz="1900" kern="1200"/>
        </a:p>
      </dsp:txBody>
      <dsp:txXfrm>
        <a:off x="5096442" y="984210"/>
        <a:ext cx="2234276" cy="547200"/>
      </dsp:txXfrm>
    </dsp:sp>
    <dsp:sp modelId="{9076E332-0BB1-4471-9155-8223ED940820}">
      <dsp:nvSpPr>
        <dsp:cNvPr id="0" name=""/>
        <dsp:cNvSpPr/>
      </dsp:nvSpPr>
      <dsp:spPr>
        <a:xfrm>
          <a:off x="5096442" y="1531410"/>
          <a:ext cx="2234276" cy="2873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Interpretable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Accurate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Computationally efficient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Adaptable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Scalable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Generalization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Retrainable (pu)</a:t>
          </a:r>
        </a:p>
      </dsp:txBody>
      <dsp:txXfrm>
        <a:off x="5096442" y="1531410"/>
        <a:ext cx="2234276" cy="2873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A6E7B-DC80-4264-9E35-50472B7EB94D}">
      <dsp:nvSpPr>
        <dsp:cNvPr id="0" name=""/>
        <dsp:cNvSpPr/>
      </dsp:nvSpPr>
      <dsp:spPr>
        <a:xfrm>
          <a:off x="2291" y="984210"/>
          <a:ext cx="2234276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Walbaum Display"/>
            </a:rPr>
            <a:t>Classic</a:t>
          </a:r>
          <a:endParaRPr lang="en-US" sz="1900" kern="1200"/>
        </a:p>
      </dsp:txBody>
      <dsp:txXfrm>
        <a:off x="2291" y="984210"/>
        <a:ext cx="2234276" cy="547200"/>
      </dsp:txXfrm>
    </dsp:sp>
    <dsp:sp modelId="{086F7627-AB06-4494-BAFE-E874232027E1}">
      <dsp:nvSpPr>
        <dsp:cNvPr id="0" name=""/>
        <dsp:cNvSpPr/>
      </dsp:nvSpPr>
      <dsp:spPr>
        <a:xfrm>
          <a:off x="2291" y="1531410"/>
          <a:ext cx="2234276" cy="2873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Established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Interpretable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Accurate</a:t>
          </a:r>
          <a:endParaRPr lang="en-US" sz="1900" kern="1200"/>
        </a:p>
      </dsp:txBody>
      <dsp:txXfrm>
        <a:off x="2291" y="1531410"/>
        <a:ext cx="2234276" cy="2873796"/>
      </dsp:txXfrm>
    </dsp:sp>
    <dsp:sp modelId="{B1A6A476-3CFF-40AB-9E5A-3F5A8DBB240E}">
      <dsp:nvSpPr>
        <dsp:cNvPr id="0" name=""/>
        <dsp:cNvSpPr/>
      </dsp:nvSpPr>
      <dsp:spPr>
        <a:xfrm>
          <a:off x="2549367" y="984210"/>
          <a:ext cx="2234276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Walbaum Display"/>
            </a:rPr>
            <a:t>Deep learning </a:t>
          </a:r>
          <a:endParaRPr lang="en-US" sz="1900" kern="1200"/>
        </a:p>
      </dsp:txBody>
      <dsp:txXfrm>
        <a:off x="2549367" y="984210"/>
        <a:ext cx="2234276" cy="547200"/>
      </dsp:txXfrm>
    </dsp:sp>
    <dsp:sp modelId="{3742CA85-9A0E-4D49-9EDF-14CE4E7F3027}">
      <dsp:nvSpPr>
        <dsp:cNvPr id="0" name=""/>
        <dsp:cNvSpPr/>
      </dsp:nvSpPr>
      <dsp:spPr>
        <a:xfrm>
          <a:off x="2549367" y="1531410"/>
          <a:ext cx="2234276" cy="2873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Computationally efficient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Adaptable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>
              <a:latin typeface="Walbaum Display"/>
            </a:rPr>
            <a:t>Accurate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>
              <a:latin typeface="Walbaum Display"/>
            </a:rPr>
            <a:t>SIMPLE</a:t>
          </a:r>
        </a:p>
      </dsp:txBody>
      <dsp:txXfrm>
        <a:off x="2549367" y="1531410"/>
        <a:ext cx="2234276" cy="2873796"/>
      </dsp:txXfrm>
    </dsp:sp>
    <dsp:sp modelId="{59F7883C-A721-4F0B-8676-30F2E452BBE7}">
      <dsp:nvSpPr>
        <dsp:cNvPr id="0" name=""/>
        <dsp:cNvSpPr/>
      </dsp:nvSpPr>
      <dsp:spPr>
        <a:xfrm>
          <a:off x="5096442" y="984210"/>
          <a:ext cx="2234276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Walbaum Display"/>
            </a:rPr>
            <a:t>PG + M NN</a:t>
          </a:r>
          <a:endParaRPr lang="en-US" sz="1900" kern="1200"/>
        </a:p>
      </dsp:txBody>
      <dsp:txXfrm>
        <a:off x="5096442" y="984210"/>
        <a:ext cx="2234276" cy="547200"/>
      </dsp:txXfrm>
    </dsp:sp>
    <dsp:sp modelId="{9076E332-0BB1-4471-9155-8223ED940820}">
      <dsp:nvSpPr>
        <dsp:cNvPr id="0" name=""/>
        <dsp:cNvSpPr/>
      </dsp:nvSpPr>
      <dsp:spPr>
        <a:xfrm>
          <a:off x="5096442" y="1531410"/>
          <a:ext cx="2234276" cy="2873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Interpretable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Accurate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Computationally efficient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Adaptable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Scalable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Generalization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Walbaum Display"/>
            </a:rPr>
            <a:t>Retrainable (pu)</a:t>
          </a:r>
        </a:p>
      </dsp:txBody>
      <dsp:txXfrm>
        <a:off x="5096442" y="1531410"/>
        <a:ext cx="2234276" cy="2873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2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1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7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43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80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57" r:id="rId6"/>
    <p:sldLayoutId id="2147483753" r:id="rId7"/>
    <p:sldLayoutId id="2147483754" r:id="rId8"/>
    <p:sldLayoutId id="2147483755" r:id="rId9"/>
    <p:sldLayoutId id="2147483756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8/10/relationships/comments" Target="../comments/modernComment_118_430AE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4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pc.u-paris.fr/APC_CS/fr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20E7A4-EC2C-47C8-BE55-65771E3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1892C0-2D0F-43AD-8262-C52412CA7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02534" cy="6858000"/>
          </a:xfrm>
          <a:custGeom>
            <a:avLst/>
            <a:gdLst>
              <a:gd name="connsiteX0" fmla="*/ 0 w 9102534"/>
              <a:gd name="connsiteY0" fmla="*/ 0 h 6858000"/>
              <a:gd name="connsiteX1" fmla="*/ 9102534 w 9102534"/>
              <a:gd name="connsiteY1" fmla="*/ 0 h 6858000"/>
              <a:gd name="connsiteX2" fmla="*/ 9102532 w 9102534"/>
              <a:gd name="connsiteY2" fmla="*/ 2 h 6858000"/>
              <a:gd name="connsiteX3" fmla="*/ 9102531 w 9102534"/>
              <a:gd name="connsiteY3" fmla="*/ 4 h 6858000"/>
              <a:gd name="connsiteX4" fmla="*/ 3091942 w 9102534"/>
              <a:gd name="connsiteY4" fmla="*/ 6858000 h 6858000"/>
              <a:gd name="connsiteX5" fmla="*/ 0 w 9102534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02534" h="6858000">
                <a:moveTo>
                  <a:pt x="0" y="0"/>
                </a:moveTo>
                <a:lnTo>
                  <a:pt x="9102534" y="0"/>
                </a:lnTo>
                <a:lnTo>
                  <a:pt x="9102532" y="2"/>
                </a:lnTo>
                <a:cubicBezTo>
                  <a:pt x="9102532" y="3"/>
                  <a:pt x="9102531" y="3"/>
                  <a:pt x="9102531" y="4"/>
                </a:cubicBezTo>
                <a:lnTo>
                  <a:pt x="30919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9214" y="704749"/>
            <a:ext cx="4524829" cy="2225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>
                <a:latin typeface="Arial"/>
                <a:cs typeface="Calibri"/>
              </a:rPr>
              <a:t>The application of modular neural networks in map reconstruction</a:t>
            </a:r>
          </a:p>
          <a:p>
            <a:pPr>
              <a:lnSpc>
                <a:spcPct val="90000"/>
              </a:lnSpc>
            </a:pPr>
            <a:endParaRPr lang="en-US" sz="3100" kern="1200">
              <a:latin typeface="Arial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2498271"/>
            <a:ext cx="4953000" cy="26452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err="1">
                <a:latin typeface="Arial"/>
                <a:cs typeface="Arial"/>
              </a:rPr>
              <a:t>Journées</a:t>
            </a:r>
            <a:r>
              <a:rPr lang="en-US" dirty="0">
                <a:latin typeface="Arial"/>
                <a:cs typeface="Arial"/>
              </a:rPr>
              <a:t> de Rencontre </a:t>
            </a:r>
            <a:r>
              <a:rPr lang="en-US" dirty="0" err="1">
                <a:latin typeface="Arial"/>
                <a:cs typeface="Arial"/>
              </a:rPr>
              <a:t>Jeunes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Chercheur</a:t>
            </a:r>
            <a:r>
              <a:rPr lang="en-US" dirty="0">
                <a:latin typeface="Arial"/>
                <a:cs typeface="Arial"/>
              </a:rPr>
              <a:t>, Saint-Jacut-de-la-Mer 2024</a:t>
            </a:r>
            <a:endParaRPr lang="sr-Latn-RS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Arial"/>
                <a:cs typeface="Arial"/>
              </a:rPr>
              <a:t>Leonora Kardum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66FD2F-248A-4AA1-8078-E26D6E69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F20867-41B0-484D-9DA7-0FC742D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D100-AD6C-4FB9-B662-CC1C2F00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6497" y="1526602"/>
            <a:ext cx="4667254" cy="5330310"/>
          </a:xfrm>
          <a:custGeom>
            <a:avLst/>
            <a:gdLst>
              <a:gd name="connsiteX0" fmla="*/ 4667254 w 4667254"/>
              <a:gd name="connsiteY0" fmla="*/ 0 h 5325271"/>
              <a:gd name="connsiteX1" fmla="*/ 4667254 w 4667254"/>
              <a:gd name="connsiteY1" fmla="*/ 2543639 h 5325271"/>
              <a:gd name="connsiteX2" fmla="*/ 2229334 w 4667254"/>
              <a:gd name="connsiteY2" fmla="*/ 5325271 h 5325271"/>
              <a:gd name="connsiteX3" fmla="*/ 0 w 4667254"/>
              <a:gd name="connsiteY3" fmla="*/ 5325271 h 53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4" h="5325271">
                <a:moveTo>
                  <a:pt x="4667254" y="0"/>
                </a:moveTo>
                <a:lnTo>
                  <a:pt x="4667254" y="2543639"/>
                </a:lnTo>
                <a:lnTo>
                  <a:pt x="2229334" y="5325271"/>
                </a:lnTo>
                <a:lnTo>
                  <a:pt x="0" y="5325271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F66B6-D707-315B-1247-E9291E7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7"/>
            <a:ext cx="9841774" cy="1360898"/>
          </a:xfrm>
        </p:spPr>
        <p:txBody>
          <a:bodyPr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Light introduction to CMB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37291D-750A-AFC2-7054-0FEAF2FE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71" y="2332026"/>
            <a:ext cx="4327071" cy="3567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Arial"/>
                <a:ea typeface="+mn-lt"/>
                <a:cs typeface="+mn-lt"/>
              </a:rPr>
              <a:t>partially polarized photon field released 380,000 years after the Big Bang when neutral hydrogen was formed</a:t>
            </a:r>
          </a:p>
          <a:p>
            <a:r>
              <a:rPr lang="en-US" sz="1600">
                <a:latin typeface="Arial"/>
                <a:ea typeface="+mn-lt"/>
                <a:cs typeface="+mn-lt"/>
              </a:rPr>
              <a:t>thermal distribution of 2.7K</a:t>
            </a:r>
          </a:p>
          <a:p>
            <a:r>
              <a:rPr lang="en-US" sz="1600">
                <a:latin typeface="Arial"/>
                <a:ea typeface="+mn-lt"/>
                <a:cs typeface="+mn-lt"/>
              </a:rPr>
              <a:t>variations in the CMB are extremely small</a:t>
            </a:r>
          </a:p>
          <a:p>
            <a:r>
              <a:rPr lang="en-US" sz="1600">
                <a:latin typeface="Arial"/>
                <a:ea typeface="+mn-lt"/>
                <a:cs typeface="Arial"/>
              </a:rPr>
              <a:t>Polarization fully described by scalar and pseudo-scalar fields: E and B-modes</a:t>
            </a:r>
          </a:p>
          <a:p>
            <a:r>
              <a:rPr lang="en-US" sz="1600">
                <a:latin typeface="Arial"/>
                <a:ea typeface="+mn-lt"/>
                <a:cs typeface="Arial"/>
              </a:rPr>
              <a:t>Several foreground contaminants, significance depends on frequency</a:t>
            </a: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</p:txBody>
      </p:sp>
      <p:pic>
        <p:nvPicPr>
          <p:cNvPr id="3" name="Slika 3" descr="Slika na kojoj se prikazuje tekst, snimka zaslona, astronomija&#10;&#10;Opis je automatski generiran">
            <a:extLst>
              <a:ext uri="{FF2B5EF4-FFF2-40B4-BE49-F238E27FC236}">
                <a16:creationId xmlns:a16="http://schemas.microsoft.com/office/drawing/2014/main" id="{E53F7CF3-110D-2FF9-6524-9693669B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303569"/>
            <a:ext cx="2894552" cy="5839233"/>
          </a:xfrm>
          <a:prstGeom prst="rect">
            <a:avLst/>
          </a:prstGeom>
        </p:spPr>
      </p:pic>
      <p:sp>
        <p:nvSpPr>
          <p:cNvPr id="7" name="TekstniOkvir 4">
            <a:extLst>
              <a:ext uri="{FF2B5EF4-FFF2-40B4-BE49-F238E27FC236}">
                <a16:creationId xmlns:a16="http://schemas.microsoft.com/office/drawing/2014/main" id="{5B398559-6BE5-4A06-3FC3-7BA4ED95698C}"/>
              </a:ext>
            </a:extLst>
          </p:cNvPr>
          <p:cNvSpPr txBox="1"/>
          <p:nvPr/>
        </p:nvSpPr>
        <p:spPr>
          <a:xfrm>
            <a:off x="-2" y="88973"/>
            <a:ext cx="2405865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Image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credit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: 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ESA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and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the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Planck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Collaboration</a:t>
            </a:r>
            <a:endParaRPr lang="hr-HR" sz="110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A5D9480-1C77-A8E5-7FDC-6692AD69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10</a:t>
            </a:fld>
            <a:endParaRPr lang="hr-HR"/>
          </a:p>
        </p:txBody>
      </p:sp>
      <p:pic>
        <p:nvPicPr>
          <p:cNvPr id="6" name="Slika 5" descr="Slika na kojoj se prikazuje tekst, crta, snimka zaslona, dijagram&#10;&#10;Opis je automatski generiran">
            <a:extLst>
              <a:ext uri="{FF2B5EF4-FFF2-40B4-BE49-F238E27FC236}">
                <a16:creationId xmlns:a16="http://schemas.microsoft.com/office/drawing/2014/main" id="{F815AAD0-33E7-DB1F-192A-87D567BA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808" y="1971194"/>
            <a:ext cx="4209194" cy="28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B6C04-558B-4589-9DAF-564B19C7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956E1E-EF3B-4652-9F6E-487E31C70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6C031-0BC2-5FFF-A201-4C0572F0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89" y="2559194"/>
            <a:ext cx="3214955" cy="3575334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92AFA-BC0A-66FC-F3E7-E497D2CEF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080" y="735946"/>
            <a:ext cx="4952999" cy="5026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endParaRPr lang="en-US" sz="1600"/>
          </a:p>
          <a:p>
            <a:pPr>
              <a:lnSpc>
                <a:spcPct val="110000"/>
              </a:lnSpc>
              <a:buFont typeface="Arial"/>
            </a:pPr>
            <a:r>
              <a:rPr lang="en-US" sz="1600">
                <a:latin typeface="Arial"/>
                <a:cs typeface="Arial"/>
              </a:rPr>
              <a:t>  Galactic Foregrounds:</a:t>
            </a:r>
            <a:endParaRPr lang="en-US" sz="1400"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1600" i="0">
                <a:latin typeface="Arial"/>
                <a:cs typeface="Arial"/>
              </a:rPr>
              <a:t>Synchrotron Radiation</a:t>
            </a:r>
          </a:p>
          <a:p>
            <a:pPr lvl="1">
              <a:lnSpc>
                <a:spcPct val="110000"/>
              </a:lnSpc>
            </a:pPr>
            <a:r>
              <a:rPr lang="en-US" sz="1600" i="0">
                <a:latin typeface="Arial"/>
                <a:cs typeface="Arial"/>
              </a:rPr>
              <a:t>Thermal Dust Emission</a:t>
            </a:r>
          </a:p>
          <a:p>
            <a:pPr lvl="1">
              <a:lnSpc>
                <a:spcPct val="110000"/>
              </a:lnSpc>
            </a:pPr>
            <a:r>
              <a:rPr lang="en-US" sz="1600" i="0">
                <a:latin typeface="Arial"/>
                <a:cs typeface="Arial"/>
              </a:rPr>
              <a:t>Free-Free Emission</a:t>
            </a:r>
          </a:p>
          <a:p>
            <a:pPr marL="514350" lvl="1" indent="-285750">
              <a:lnSpc>
                <a:spcPct val="110000"/>
              </a:lnSpc>
              <a:buFont typeface="Arial"/>
              <a:buChar char="•"/>
            </a:pPr>
            <a:r>
              <a:rPr lang="en-US" sz="1600" i="0">
                <a:latin typeface="Arial"/>
                <a:cs typeface="Arial"/>
              </a:rPr>
              <a:t>Instrumental</a:t>
            </a:r>
            <a:r>
              <a:rPr lang="en-US" sz="1600">
                <a:latin typeface="Arial"/>
                <a:cs typeface="Arial"/>
              </a:rPr>
              <a:t> Noise and Systematics:</a:t>
            </a:r>
            <a:endParaRPr lang="en-US" sz="1600" i="0"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1600" i="0">
                <a:latin typeface="Arial"/>
                <a:cs typeface="Arial"/>
              </a:rPr>
              <a:t>Photon Noise</a:t>
            </a:r>
          </a:p>
          <a:p>
            <a:pPr lvl="1">
              <a:lnSpc>
                <a:spcPct val="110000"/>
              </a:lnSpc>
            </a:pPr>
            <a:r>
              <a:rPr lang="en-US" sz="1600" i="0">
                <a:latin typeface="Arial"/>
                <a:cs typeface="Arial"/>
              </a:rPr>
              <a:t>Detector Noise</a:t>
            </a:r>
          </a:p>
          <a:p>
            <a:pPr marL="514350" lvl="1" indent="-285750">
              <a:lnSpc>
                <a:spcPct val="110000"/>
              </a:lnSpc>
              <a:buFont typeface="Arial"/>
              <a:buChar char="•"/>
            </a:pPr>
            <a:r>
              <a:rPr lang="en-US" sz="1600" i="0">
                <a:latin typeface="Arial"/>
                <a:cs typeface="Arial"/>
              </a:rPr>
              <a:t>Atmosphere</a:t>
            </a:r>
          </a:p>
          <a:p>
            <a:pPr lvl="1">
              <a:lnSpc>
                <a:spcPct val="110000"/>
              </a:lnSpc>
            </a:pPr>
            <a:endParaRPr lang="en-US" sz="1600" i="0"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1600" i="0">
                <a:latin typeface="Arial"/>
                <a:cs typeface="Arial"/>
              </a:rPr>
              <a:t>*Foreground components vary with frequency, necessitating observations at multiple frequencies</a:t>
            </a:r>
          </a:p>
          <a:p>
            <a:pPr marL="5143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i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60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6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4AF9CC-5349-4154-96CC-A2BD0D63F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F2FD9A3-1752-F277-DA77-70EBD8EED6B0}"/>
              </a:ext>
            </a:extLst>
          </p:cNvPr>
          <p:cNvSpPr txBox="1">
            <a:spLocks/>
          </p:cNvSpPr>
          <p:nvPr/>
        </p:nvSpPr>
        <p:spPr>
          <a:xfrm>
            <a:off x="6639674" y="4180288"/>
            <a:ext cx="4798979" cy="3550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latin typeface="Arial"/>
                <a:cs typeface="Arial"/>
              </a:rPr>
              <a:t>Tensor to scalar ratio r</a:t>
            </a:r>
            <a:r>
              <a:rPr lang="en-US" sz="1600">
                <a:latin typeface="Arial"/>
                <a:cs typeface="Arial"/>
              </a:rPr>
              <a:t>: Represents the relative strength of primordial gravitational waves (tensor perturbations) to density fluctuations (scalar perturbations)</a:t>
            </a:r>
          </a:p>
          <a:p>
            <a:pPr marL="285750" indent="-285750"/>
            <a:r>
              <a:rPr lang="en-US" sz="1600">
                <a:latin typeface="Arial"/>
                <a:cs typeface="Arial"/>
              </a:rPr>
              <a:t>Extremely weak signal</a:t>
            </a:r>
            <a:endParaRPr lang="en-US"/>
          </a:p>
        </p:txBody>
      </p:sp>
      <p:pic>
        <p:nvPicPr>
          <p:cNvPr id="11" name="Slika 9" descr="Slika na kojoj se prikazuje tekst, dijagram, crta, radnja&#10;&#10;Opis je automatski generiran">
            <a:extLst>
              <a:ext uri="{FF2B5EF4-FFF2-40B4-BE49-F238E27FC236}">
                <a16:creationId xmlns:a16="http://schemas.microsoft.com/office/drawing/2014/main" id="{7DCB7588-CEE4-4649-9151-849F875E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954" y="735765"/>
            <a:ext cx="4447592" cy="2910275"/>
          </a:xfrm>
          <a:prstGeom prst="rect">
            <a:avLst/>
          </a:prstGeom>
        </p:spPr>
      </p:pic>
      <p:sp>
        <p:nvSpPr>
          <p:cNvPr id="13" name="TekstniOkvir 13">
            <a:extLst>
              <a:ext uri="{FF2B5EF4-FFF2-40B4-BE49-F238E27FC236}">
                <a16:creationId xmlns:a16="http://schemas.microsoft.com/office/drawing/2014/main" id="{DC3792AA-69A0-1454-7844-32B1A1ACA071}"/>
              </a:ext>
            </a:extLst>
          </p:cNvPr>
          <p:cNvSpPr txBox="1"/>
          <p:nvPr/>
        </p:nvSpPr>
        <p:spPr>
          <a:xfrm>
            <a:off x="7558355" y="143839"/>
            <a:ext cx="2743200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/>
              <a:t>Cosmology with gravitational lensing of the Cosmic Microwave Background, Louis Legrand, ICTP/SAIFR - IFT/</a:t>
            </a:r>
            <a:r>
              <a:rPr lang="en-US" sz="1000" err="1"/>
              <a:t>Unesp</a:t>
            </a:r>
            <a:endParaRPr lang="sr-Latn-RS" sz="1000" err="1"/>
          </a:p>
          <a:p>
            <a:pPr algn="ctr"/>
            <a:endParaRPr lang="en-US" sz="1000"/>
          </a:p>
          <a:p>
            <a:endParaRPr lang="en-US" sz="100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CC8ED5D-30C7-518B-888B-C2FF0A53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50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B6C04-558B-4589-9DAF-564B19C7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956E1E-EF3B-4652-9F6E-487E31C70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6C031-0BC2-5FFF-A201-4C0572F0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89" y="2559194"/>
            <a:ext cx="3214955" cy="3575334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Challenges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4AF9CC-5349-4154-96CC-A2BD0D63F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F2FD9A3-1752-F277-DA77-70EBD8EED6B0}"/>
              </a:ext>
            </a:extLst>
          </p:cNvPr>
          <p:cNvSpPr txBox="1">
            <a:spLocks/>
          </p:cNvSpPr>
          <p:nvPr/>
        </p:nvSpPr>
        <p:spPr>
          <a:xfrm>
            <a:off x="6639674" y="4180288"/>
            <a:ext cx="4798979" cy="3550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>
                <a:latin typeface="Arial"/>
                <a:cs typeface="Arial"/>
              </a:rPr>
              <a:t>Tensor to scalar ratio r</a:t>
            </a:r>
            <a:r>
              <a:rPr lang="en-US" sz="1600">
                <a:latin typeface="Arial"/>
                <a:cs typeface="Arial"/>
              </a:rPr>
              <a:t>: Represents the relative strength of primordial gravitational waves (tensor perturbations) to density fluctuations (scalar perturbations)</a:t>
            </a:r>
          </a:p>
          <a:p>
            <a:pPr marL="285750" indent="-285750"/>
            <a:r>
              <a:rPr lang="en-US" sz="1600">
                <a:latin typeface="Arial"/>
                <a:cs typeface="Arial"/>
              </a:rPr>
              <a:t>Extremely weak signal</a:t>
            </a:r>
            <a:endParaRPr lang="en-US"/>
          </a:p>
        </p:txBody>
      </p:sp>
      <p:pic>
        <p:nvPicPr>
          <p:cNvPr id="11" name="Slika 9" descr="Slika na kojoj se prikazuje tekst, dijagram, crta, radnja&#10;&#10;Opis je automatski generiran">
            <a:extLst>
              <a:ext uri="{FF2B5EF4-FFF2-40B4-BE49-F238E27FC236}">
                <a16:creationId xmlns:a16="http://schemas.microsoft.com/office/drawing/2014/main" id="{7DCB7588-CEE4-4649-9151-849F875E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954" y="735765"/>
            <a:ext cx="4447592" cy="2910275"/>
          </a:xfrm>
          <a:prstGeom prst="rect">
            <a:avLst/>
          </a:prstGeom>
        </p:spPr>
      </p:pic>
      <p:sp>
        <p:nvSpPr>
          <p:cNvPr id="13" name="TekstniOkvir 13">
            <a:extLst>
              <a:ext uri="{FF2B5EF4-FFF2-40B4-BE49-F238E27FC236}">
                <a16:creationId xmlns:a16="http://schemas.microsoft.com/office/drawing/2014/main" id="{DC3792AA-69A0-1454-7844-32B1A1ACA071}"/>
              </a:ext>
            </a:extLst>
          </p:cNvPr>
          <p:cNvSpPr txBox="1"/>
          <p:nvPr/>
        </p:nvSpPr>
        <p:spPr>
          <a:xfrm>
            <a:off x="7558355" y="143839"/>
            <a:ext cx="2743200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/>
              <a:t>Cosmology with gravitational lensing of the Cosmic Microwave Background, Louis Legrand, ICTP/SAIFR - IFT/</a:t>
            </a:r>
            <a:r>
              <a:rPr lang="en-US" sz="1000" err="1"/>
              <a:t>Unesp</a:t>
            </a:r>
            <a:endParaRPr lang="sr-Latn-RS" sz="1000" err="1"/>
          </a:p>
          <a:p>
            <a:pPr algn="ctr"/>
            <a:endParaRPr lang="en-US" sz="1000"/>
          </a:p>
          <a:p>
            <a:endParaRPr lang="en-US" sz="1000"/>
          </a:p>
        </p:txBody>
      </p:sp>
      <p:pic>
        <p:nvPicPr>
          <p:cNvPr id="7" name="Content Placeholder 6" descr="Researchers find gravitational lensing has significant effect on cosmic birefringence">
            <a:extLst>
              <a:ext uri="{FF2B5EF4-FFF2-40B4-BE49-F238E27FC236}">
                <a16:creationId xmlns:a16="http://schemas.microsoft.com/office/drawing/2014/main" id="{E4D74ACE-814F-C1C7-F71C-BC39B017B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71" r="1871" b="-248"/>
          <a:stretch/>
        </p:blipFill>
        <p:spPr>
          <a:xfrm>
            <a:off x="714592" y="1302079"/>
            <a:ext cx="5283827" cy="3664253"/>
          </a:xfrm>
        </p:spPr>
      </p:pic>
      <p:sp>
        <p:nvSpPr>
          <p:cNvPr id="9" name="Strelica: zakrivljeno udesno 11">
            <a:extLst>
              <a:ext uri="{FF2B5EF4-FFF2-40B4-BE49-F238E27FC236}">
                <a16:creationId xmlns:a16="http://schemas.microsoft.com/office/drawing/2014/main" id="{C03D2686-12A7-D1B1-857C-DC9C5F8047E3}"/>
              </a:ext>
            </a:extLst>
          </p:cNvPr>
          <p:cNvSpPr/>
          <p:nvPr/>
        </p:nvSpPr>
        <p:spPr>
          <a:xfrm rot="4680000">
            <a:off x="6073018" y="904254"/>
            <a:ext cx="695338" cy="3300962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5DC1730F-19D7-DA67-6E89-B5EA414A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46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DE524F2-C7AF-4466-BA99-09C19DE0D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lika na kojoj se prikazuje vanjski, nebo, Kopneno vozilo, oblak&#10;&#10;Opis je automatski generiran">
            <a:extLst>
              <a:ext uri="{FF2B5EF4-FFF2-40B4-BE49-F238E27FC236}">
                <a16:creationId xmlns:a16="http://schemas.microsoft.com/office/drawing/2014/main" id="{A945C5E7-69BA-0579-D71E-B1AC78364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23" b="1"/>
          <a:stretch/>
        </p:blipFill>
        <p:spPr>
          <a:xfrm>
            <a:off x="20" y="-3"/>
            <a:ext cx="12191979" cy="6858004"/>
          </a:xfrm>
          <a:prstGeom prst="rect">
            <a:avLst/>
          </a:pr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04E317E-14BB-4200-84F3-2064B4C97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3854" y="1544347"/>
            <a:ext cx="4676439" cy="5313651"/>
          </a:xfrm>
          <a:custGeom>
            <a:avLst/>
            <a:gdLst>
              <a:gd name="connsiteX0" fmla="*/ 6846874 w 6846874"/>
              <a:gd name="connsiteY0" fmla="*/ 3021586 h 3021586"/>
              <a:gd name="connsiteX1" fmla="*/ 0 w 6846874"/>
              <a:gd name="connsiteY1" fmla="*/ 3021585 h 3021586"/>
              <a:gd name="connsiteX2" fmla="*/ 3399286 w 6846874"/>
              <a:gd name="connsiteY2" fmla="*/ 0 h 3021586"/>
              <a:gd name="connsiteX0" fmla="*/ 6846874 w 6846874"/>
              <a:gd name="connsiteY0" fmla="*/ 3016405 h 3016405"/>
              <a:gd name="connsiteX1" fmla="*/ 0 w 6846874"/>
              <a:gd name="connsiteY1" fmla="*/ 3016404 h 3016405"/>
              <a:gd name="connsiteX2" fmla="*/ 3425190 w 6846874"/>
              <a:gd name="connsiteY2" fmla="*/ 0 h 3016405"/>
              <a:gd name="connsiteX3" fmla="*/ 6846874 w 6846874"/>
              <a:gd name="connsiteY3" fmla="*/ 3016405 h 3016405"/>
              <a:gd name="connsiteX0" fmla="*/ 6846874 w 6846874"/>
              <a:gd name="connsiteY0" fmla="*/ 3055286 h 3055286"/>
              <a:gd name="connsiteX1" fmla="*/ 0 w 6846874"/>
              <a:gd name="connsiteY1" fmla="*/ 3055285 h 3055286"/>
              <a:gd name="connsiteX2" fmla="*/ 3425190 w 6846874"/>
              <a:gd name="connsiteY2" fmla="*/ 0 h 3055286"/>
              <a:gd name="connsiteX3" fmla="*/ 6846874 w 6846874"/>
              <a:gd name="connsiteY3" fmla="*/ 3055286 h 3055286"/>
              <a:gd name="connsiteX0" fmla="*/ 6846874 w 6846874"/>
              <a:gd name="connsiteY0" fmla="*/ 5422604 h 5422604"/>
              <a:gd name="connsiteX1" fmla="*/ 0 w 6846874"/>
              <a:gd name="connsiteY1" fmla="*/ 5422603 h 5422604"/>
              <a:gd name="connsiteX2" fmla="*/ 6839561 w 6846874"/>
              <a:gd name="connsiteY2" fmla="*/ 0 h 5422604"/>
              <a:gd name="connsiteX3" fmla="*/ 6846874 w 6846874"/>
              <a:gd name="connsiteY3" fmla="*/ 5422604 h 54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6874" h="5422604">
                <a:moveTo>
                  <a:pt x="6846874" y="5422604"/>
                </a:moveTo>
                <a:lnTo>
                  <a:pt x="0" y="5422603"/>
                </a:lnTo>
                <a:lnTo>
                  <a:pt x="6839561" y="0"/>
                </a:lnTo>
                <a:cubicBezTo>
                  <a:pt x="6841999" y="1807535"/>
                  <a:pt x="6844436" y="3615069"/>
                  <a:pt x="6846874" y="5422604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DF94A24-8152-43C5-86F3-5CC95D809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1127553" y="-1127553"/>
            <a:ext cx="6858000" cy="9113106"/>
          </a:xfrm>
          <a:custGeom>
            <a:avLst/>
            <a:gdLst>
              <a:gd name="connsiteX0" fmla="*/ 0 w 6858000"/>
              <a:gd name="connsiteY0" fmla="*/ 7143270 h 9113106"/>
              <a:gd name="connsiteX1" fmla="*/ 0 w 6858000"/>
              <a:gd name="connsiteY1" fmla="*/ 6878623 h 9113106"/>
              <a:gd name="connsiteX2" fmla="*/ 1 w 6858000"/>
              <a:gd name="connsiteY2" fmla="*/ 6878623 h 9113106"/>
              <a:gd name="connsiteX3" fmla="*/ 0 w 6858000"/>
              <a:gd name="connsiteY3" fmla="*/ 4319945 h 9113106"/>
              <a:gd name="connsiteX4" fmla="*/ 1 w 6858000"/>
              <a:gd name="connsiteY4" fmla="*/ 4319945 h 9113106"/>
              <a:gd name="connsiteX5" fmla="*/ 1 w 6858000"/>
              <a:gd name="connsiteY5" fmla="*/ 13542 h 9113106"/>
              <a:gd name="connsiteX6" fmla="*/ 0 w 6858000"/>
              <a:gd name="connsiteY6" fmla="*/ 13540 h 9113106"/>
              <a:gd name="connsiteX7" fmla="*/ 0 w 6858000"/>
              <a:gd name="connsiteY7" fmla="*/ 0 h 9113106"/>
              <a:gd name="connsiteX8" fmla="*/ 6858000 w 6858000"/>
              <a:gd name="connsiteY8" fmla="*/ 6010591 h 9113106"/>
              <a:gd name="connsiteX9" fmla="*/ 6858000 w 6858000"/>
              <a:gd name="connsiteY9" fmla="*/ 3794798 h 9113106"/>
              <a:gd name="connsiteX10" fmla="*/ 6858000 w 6858000"/>
              <a:gd name="connsiteY10" fmla="*/ 3794798 h 9113106"/>
              <a:gd name="connsiteX11" fmla="*/ 6858000 w 6858000"/>
              <a:gd name="connsiteY11" fmla="*/ 3837120 h 9113106"/>
              <a:gd name="connsiteX12" fmla="*/ 6858000 w 6858000"/>
              <a:gd name="connsiteY12" fmla="*/ 6838049 h 9113106"/>
              <a:gd name="connsiteX13" fmla="*/ 6858000 w 6858000"/>
              <a:gd name="connsiteY13" fmla="*/ 9113106 h 9113106"/>
              <a:gd name="connsiteX14" fmla="*/ 1 w 6858000"/>
              <a:gd name="connsiteY14" fmla="*/ 9113106 h 9113106"/>
              <a:gd name="connsiteX15" fmla="*/ 1 w 6858000"/>
              <a:gd name="connsiteY15" fmla="*/ 7143270 h 911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9113106">
                <a:moveTo>
                  <a:pt x="0" y="7143270"/>
                </a:moveTo>
                <a:lnTo>
                  <a:pt x="0" y="6878623"/>
                </a:lnTo>
                <a:lnTo>
                  <a:pt x="1" y="6878623"/>
                </a:lnTo>
                <a:lnTo>
                  <a:pt x="0" y="4319945"/>
                </a:lnTo>
                <a:lnTo>
                  <a:pt x="1" y="4319945"/>
                </a:lnTo>
                <a:lnTo>
                  <a:pt x="1" y="13542"/>
                </a:lnTo>
                <a:lnTo>
                  <a:pt x="0" y="13540"/>
                </a:lnTo>
                <a:lnTo>
                  <a:pt x="0" y="0"/>
                </a:lnTo>
                <a:lnTo>
                  <a:pt x="6858000" y="6010591"/>
                </a:lnTo>
                <a:lnTo>
                  <a:pt x="6858000" y="3794798"/>
                </a:lnTo>
                <a:lnTo>
                  <a:pt x="6858000" y="3794798"/>
                </a:lnTo>
                <a:lnTo>
                  <a:pt x="6858000" y="3837120"/>
                </a:lnTo>
                <a:lnTo>
                  <a:pt x="6858000" y="6838049"/>
                </a:lnTo>
                <a:lnTo>
                  <a:pt x="6858000" y="9113106"/>
                </a:lnTo>
                <a:lnTo>
                  <a:pt x="1" y="9113106"/>
                </a:lnTo>
                <a:lnTo>
                  <a:pt x="1" y="7143270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ECF0F-8CC3-3EF6-6C27-13F16BDD80A4}"/>
              </a:ext>
            </a:extLst>
          </p:cNvPr>
          <p:cNvSpPr txBox="1">
            <a:spLocks/>
          </p:cNvSpPr>
          <p:nvPr/>
        </p:nvSpPr>
        <p:spPr>
          <a:xfrm>
            <a:off x="4850259" y="590337"/>
            <a:ext cx="4953000" cy="2247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QUBIC</a:t>
            </a:r>
          </a:p>
        </p:txBody>
      </p:sp>
      <p:sp>
        <p:nvSpPr>
          <p:cNvPr id="7" name="TekstniOkvir 2">
            <a:extLst>
              <a:ext uri="{FF2B5EF4-FFF2-40B4-BE49-F238E27FC236}">
                <a16:creationId xmlns:a16="http://schemas.microsoft.com/office/drawing/2014/main" id="{AC03D188-0FEC-5DB7-8901-54E90E3F92EC}"/>
              </a:ext>
            </a:extLst>
          </p:cNvPr>
          <p:cNvSpPr txBox="1"/>
          <p:nvPr/>
        </p:nvSpPr>
        <p:spPr>
          <a:xfrm>
            <a:off x="1183641" y="4093232"/>
            <a:ext cx="3010948" cy="1728728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>
                <a:latin typeface="Arial"/>
                <a:ea typeface="+mj-ea"/>
                <a:cs typeface="Arial"/>
              </a:rPr>
              <a:t>The </a:t>
            </a:r>
            <a:r>
              <a:rPr lang="en-US" b="1">
                <a:latin typeface="Arial"/>
                <a:ea typeface="+mj-ea"/>
                <a:cs typeface="Arial"/>
              </a:rPr>
              <a:t>Q &amp; U Bolometric Interferometer for Cosmology</a:t>
            </a: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DFEA8B3D-5F5A-3B43-AE8F-971B6E15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728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105F5E-5B61-4F51-927C-5B28DB7D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3A5A79-79D2-4D9D-A36A-2291A2480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3" y="0"/>
            <a:ext cx="11322200" cy="6858000"/>
          </a:xfrm>
          <a:custGeom>
            <a:avLst/>
            <a:gdLst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9092866 w 11593823"/>
              <a:gd name="connsiteY6" fmla="*/ 0 h 6858000"/>
              <a:gd name="connsiteX7" fmla="*/ 11322200 w 11593823"/>
              <a:gd name="connsiteY7" fmla="*/ 0 h 6858000"/>
              <a:gd name="connsiteX8" fmla="*/ 11322198 w 11593823"/>
              <a:gd name="connsiteY8" fmla="*/ 2 h 6858000"/>
              <a:gd name="connsiteX9" fmla="*/ 11593823 w 11593823"/>
              <a:gd name="connsiteY9" fmla="*/ 2 h 6858000"/>
              <a:gd name="connsiteX10" fmla="*/ 11322197 w 11593823"/>
              <a:gd name="connsiteY10" fmla="*/ 4 h 6858000"/>
              <a:gd name="connsiteX11" fmla="*/ 5311608 w 11593823"/>
              <a:gd name="connsiteY11" fmla="*/ 6858000 h 6858000"/>
              <a:gd name="connsiteX12" fmla="*/ 5288856 w 11593823"/>
              <a:gd name="connsiteY12" fmla="*/ 6858000 h 6858000"/>
              <a:gd name="connsiteX13" fmla="*/ 4806770 w 11593823"/>
              <a:gd name="connsiteY13" fmla="*/ 6858000 h 6858000"/>
              <a:gd name="connsiteX14" fmla="*/ 4676142 w 11593823"/>
              <a:gd name="connsiteY14" fmla="*/ 6858000 h 6858000"/>
              <a:gd name="connsiteX15" fmla="*/ 3082273 w 11593823"/>
              <a:gd name="connsiteY15" fmla="*/ 6858000 h 6858000"/>
              <a:gd name="connsiteX16" fmla="*/ 2625273 w 11593823"/>
              <a:gd name="connsiteY16" fmla="*/ 6858000 h 6858000"/>
              <a:gd name="connsiteX17" fmla="*/ 2155010 w 11593823"/>
              <a:gd name="connsiteY17" fmla="*/ 6858000 h 6858000"/>
              <a:gd name="connsiteX18" fmla="*/ 0 w 11593823"/>
              <a:gd name="connsiteY18" fmla="*/ 685800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11322200 w 11593823"/>
              <a:gd name="connsiteY6" fmla="*/ 0 h 6858000"/>
              <a:gd name="connsiteX7" fmla="*/ 11322198 w 11593823"/>
              <a:gd name="connsiteY7" fmla="*/ 2 h 6858000"/>
              <a:gd name="connsiteX8" fmla="*/ 11593823 w 11593823"/>
              <a:gd name="connsiteY8" fmla="*/ 2 h 6858000"/>
              <a:gd name="connsiteX9" fmla="*/ 11322197 w 11593823"/>
              <a:gd name="connsiteY9" fmla="*/ 4 h 6858000"/>
              <a:gd name="connsiteX10" fmla="*/ 5311608 w 11593823"/>
              <a:gd name="connsiteY10" fmla="*/ 6858000 h 6858000"/>
              <a:gd name="connsiteX11" fmla="*/ 5288856 w 11593823"/>
              <a:gd name="connsiteY11" fmla="*/ 6858000 h 6858000"/>
              <a:gd name="connsiteX12" fmla="*/ 4806770 w 11593823"/>
              <a:gd name="connsiteY12" fmla="*/ 6858000 h 6858000"/>
              <a:gd name="connsiteX13" fmla="*/ 4676142 w 11593823"/>
              <a:gd name="connsiteY13" fmla="*/ 6858000 h 6858000"/>
              <a:gd name="connsiteX14" fmla="*/ 3082273 w 11593823"/>
              <a:gd name="connsiteY14" fmla="*/ 6858000 h 6858000"/>
              <a:gd name="connsiteX15" fmla="*/ 2625273 w 11593823"/>
              <a:gd name="connsiteY15" fmla="*/ 6858000 h 6858000"/>
              <a:gd name="connsiteX16" fmla="*/ 2155010 w 11593823"/>
              <a:gd name="connsiteY16" fmla="*/ 6858000 h 6858000"/>
              <a:gd name="connsiteX17" fmla="*/ 0 w 11593823"/>
              <a:gd name="connsiteY17" fmla="*/ 6858000 h 6858000"/>
              <a:gd name="connsiteX18" fmla="*/ 0 w 11593823"/>
              <a:gd name="connsiteY18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11322200 w 11593823"/>
              <a:gd name="connsiteY5" fmla="*/ 0 h 6858000"/>
              <a:gd name="connsiteX6" fmla="*/ 11322198 w 11593823"/>
              <a:gd name="connsiteY6" fmla="*/ 2 h 6858000"/>
              <a:gd name="connsiteX7" fmla="*/ 11593823 w 11593823"/>
              <a:gd name="connsiteY7" fmla="*/ 2 h 6858000"/>
              <a:gd name="connsiteX8" fmla="*/ 11322197 w 11593823"/>
              <a:gd name="connsiteY8" fmla="*/ 4 h 6858000"/>
              <a:gd name="connsiteX9" fmla="*/ 5311608 w 11593823"/>
              <a:gd name="connsiteY9" fmla="*/ 6858000 h 6858000"/>
              <a:gd name="connsiteX10" fmla="*/ 5288856 w 11593823"/>
              <a:gd name="connsiteY10" fmla="*/ 6858000 h 6858000"/>
              <a:gd name="connsiteX11" fmla="*/ 4806770 w 11593823"/>
              <a:gd name="connsiteY11" fmla="*/ 6858000 h 6858000"/>
              <a:gd name="connsiteX12" fmla="*/ 4676142 w 11593823"/>
              <a:gd name="connsiteY12" fmla="*/ 6858000 h 6858000"/>
              <a:gd name="connsiteX13" fmla="*/ 3082273 w 11593823"/>
              <a:gd name="connsiteY13" fmla="*/ 6858000 h 6858000"/>
              <a:gd name="connsiteX14" fmla="*/ 2625273 w 11593823"/>
              <a:gd name="connsiteY14" fmla="*/ 6858000 h 6858000"/>
              <a:gd name="connsiteX15" fmla="*/ 2155010 w 11593823"/>
              <a:gd name="connsiteY15" fmla="*/ 6858000 h 6858000"/>
              <a:gd name="connsiteX16" fmla="*/ 0 w 11593823"/>
              <a:gd name="connsiteY16" fmla="*/ 6858000 h 6858000"/>
              <a:gd name="connsiteX17" fmla="*/ 0 w 11593823"/>
              <a:gd name="connsiteY17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4806770 w 11593823"/>
              <a:gd name="connsiteY3" fmla="*/ 2 h 6858000"/>
              <a:gd name="connsiteX4" fmla="*/ 11322200 w 11593823"/>
              <a:gd name="connsiteY4" fmla="*/ 0 h 6858000"/>
              <a:gd name="connsiteX5" fmla="*/ 11322198 w 11593823"/>
              <a:gd name="connsiteY5" fmla="*/ 2 h 6858000"/>
              <a:gd name="connsiteX6" fmla="*/ 11593823 w 11593823"/>
              <a:gd name="connsiteY6" fmla="*/ 2 h 6858000"/>
              <a:gd name="connsiteX7" fmla="*/ 11322197 w 11593823"/>
              <a:gd name="connsiteY7" fmla="*/ 4 h 6858000"/>
              <a:gd name="connsiteX8" fmla="*/ 5311608 w 11593823"/>
              <a:gd name="connsiteY8" fmla="*/ 6858000 h 6858000"/>
              <a:gd name="connsiteX9" fmla="*/ 5288856 w 11593823"/>
              <a:gd name="connsiteY9" fmla="*/ 6858000 h 6858000"/>
              <a:gd name="connsiteX10" fmla="*/ 4806770 w 11593823"/>
              <a:gd name="connsiteY10" fmla="*/ 6858000 h 6858000"/>
              <a:gd name="connsiteX11" fmla="*/ 4676142 w 11593823"/>
              <a:gd name="connsiteY11" fmla="*/ 6858000 h 6858000"/>
              <a:gd name="connsiteX12" fmla="*/ 3082273 w 11593823"/>
              <a:gd name="connsiteY12" fmla="*/ 6858000 h 6858000"/>
              <a:gd name="connsiteX13" fmla="*/ 2625273 w 11593823"/>
              <a:gd name="connsiteY13" fmla="*/ 6858000 h 6858000"/>
              <a:gd name="connsiteX14" fmla="*/ 2155010 w 11593823"/>
              <a:gd name="connsiteY14" fmla="*/ 6858000 h 6858000"/>
              <a:gd name="connsiteX15" fmla="*/ 0 w 11593823"/>
              <a:gd name="connsiteY15" fmla="*/ 6858000 h 6858000"/>
              <a:gd name="connsiteX16" fmla="*/ 0 w 11593823"/>
              <a:gd name="connsiteY16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11322200 w 11593823"/>
              <a:gd name="connsiteY3" fmla="*/ 0 h 6858000"/>
              <a:gd name="connsiteX4" fmla="*/ 11322198 w 11593823"/>
              <a:gd name="connsiteY4" fmla="*/ 2 h 6858000"/>
              <a:gd name="connsiteX5" fmla="*/ 11593823 w 11593823"/>
              <a:gd name="connsiteY5" fmla="*/ 2 h 6858000"/>
              <a:gd name="connsiteX6" fmla="*/ 11322197 w 11593823"/>
              <a:gd name="connsiteY6" fmla="*/ 4 h 6858000"/>
              <a:gd name="connsiteX7" fmla="*/ 5311608 w 11593823"/>
              <a:gd name="connsiteY7" fmla="*/ 6858000 h 6858000"/>
              <a:gd name="connsiteX8" fmla="*/ 5288856 w 11593823"/>
              <a:gd name="connsiteY8" fmla="*/ 6858000 h 6858000"/>
              <a:gd name="connsiteX9" fmla="*/ 4806770 w 11593823"/>
              <a:gd name="connsiteY9" fmla="*/ 6858000 h 6858000"/>
              <a:gd name="connsiteX10" fmla="*/ 4676142 w 11593823"/>
              <a:gd name="connsiteY10" fmla="*/ 6858000 h 6858000"/>
              <a:gd name="connsiteX11" fmla="*/ 3082273 w 11593823"/>
              <a:gd name="connsiteY11" fmla="*/ 6858000 h 6858000"/>
              <a:gd name="connsiteX12" fmla="*/ 2625273 w 11593823"/>
              <a:gd name="connsiteY12" fmla="*/ 6858000 h 6858000"/>
              <a:gd name="connsiteX13" fmla="*/ 2155010 w 11593823"/>
              <a:gd name="connsiteY13" fmla="*/ 6858000 h 6858000"/>
              <a:gd name="connsiteX14" fmla="*/ 0 w 11593823"/>
              <a:gd name="connsiteY14" fmla="*/ 6858000 h 6858000"/>
              <a:gd name="connsiteX15" fmla="*/ 0 w 11593823"/>
              <a:gd name="connsiteY15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11322200 w 11593823"/>
              <a:gd name="connsiteY2" fmla="*/ 0 h 6858000"/>
              <a:gd name="connsiteX3" fmla="*/ 11322198 w 11593823"/>
              <a:gd name="connsiteY3" fmla="*/ 2 h 6858000"/>
              <a:gd name="connsiteX4" fmla="*/ 11593823 w 11593823"/>
              <a:gd name="connsiteY4" fmla="*/ 2 h 6858000"/>
              <a:gd name="connsiteX5" fmla="*/ 11322197 w 11593823"/>
              <a:gd name="connsiteY5" fmla="*/ 4 h 6858000"/>
              <a:gd name="connsiteX6" fmla="*/ 5311608 w 11593823"/>
              <a:gd name="connsiteY6" fmla="*/ 6858000 h 6858000"/>
              <a:gd name="connsiteX7" fmla="*/ 5288856 w 11593823"/>
              <a:gd name="connsiteY7" fmla="*/ 6858000 h 6858000"/>
              <a:gd name="connsiteX8" fmla="*/ 4806770 w 11593823"/>
              <a:gd name="connsiteY8" fmla="*/ 6858000 h 6858000"/>
              <a:gd name="connsiteX9" fmla="*/ 4676142 w 11593823"/>
              <a:gd name="connsiteY9" fmla="*/ 6858000 h 6858000"/>
              <a:gd name="connsiteX10" fmla="*/ 3082273 w 11593823"/>
              <a:gd name="connsiteY10" fmla="*/ 6858000 h 6858000"/>
              <a:gd name="connsiteX11" fmla="*/ 2625273 w 11593823"/>
              <a:gd name="connsiteY11" fmla="*/ 6858000 h 6858000"/>
              <a:gd name="connsiteX12" fmla="*/ 2155010 w 11593823"/>
              <a:gd name="connsiteY12" fmla="*/ 6858000 h 6858000"/>
              <a:gd name="connsiteX13" fmla="*/ 0 w 11593823"/>
              <a:gd name="connsiteY13" fmla="*/ 6858000 h 6858000"/>
              <a:gd name="connsiteX14" fmla="*/ 0 w 11593823"/>
              <a:gd name="connsiteY14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3082273 w 11593823"/>
              <a:gd name="connsiteY9" fmla="*/ 6858000 h 6858000"/>
              <a:gd name="connsiteX10" fmla="*/ 2625273 w 11593823"/>
              <a:gd name="connsiteY10" fmla="*/ 6858000 h 6858000"/>
              <a:gd name="connsiteX11" fmla="*/ 2155010 w 11593823"/>
              <a:gd name="connsiteY11" fmla="*/ 6858000 h 6858000"/>
              <a:gd name="connsiteX12" fmla="*/ 0 w 11593823"/>
              <a:gd name="connsiteY12" fmla="*/ 6858000 h 6858000"/>
              <a:gd name="connsiteX13" fmla="*/ 0 w 11593823"/>
              <a:gd name="connsiteY13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625273 w 11593823"/>
              <a:gd name="connsiteY9" fmla="*/ 6858000 h 6858000"/>
              <a:gd name="connsiteX10" fmla="*/ 2155010 w 11593823"/>
              <a:gd name="connsiteY10" fmla="*/ 6858000 h 6858000"/>
              <a:gd name="connsiteX11" fmla="*/ 0 w 11593823"/>
              <a:gd name="connsiteY11" fmla="*/ 6858000 h 6858000"/>
              <a:gd name="connsiteX12" fmla="*/ 0 w 11593823"/>
              <a:gd name="connsiteY12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0 w 11593823"/>
              <a:gd name="connsiteY9" fmla="*/ 6858000 h 6858000"/>
              <a:gd name="connsiteX10" fmla="*/ 0 w 11593823"/>
              <a:gd name="connsiteY10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676142 w 11593823"/>
              <a:gd name="connsiteY7" fmla="*/ 6858000 h 6858000"/>
              <a:gd name="connsiteX8" fmla="*/ 0 w 11593823"/>
              <a:gd name="connsiteY8" fmla="*/ 6858000 h 6858000"/>
              <a:gd name="connsiteX9" fmla="*/ 0 w 11593823"/>
              <a:gd name="connsiteY9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0 w 11593823"/>
              <a:gd name="connsiteY7" fmla="*/ 6858000 h 6858000"/>
              <a:gd name="connsiteX8" fmla="*/ 0 w 11593823"/>
              <a:gd name="connsiteY8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0 w 11593823"/>
              <a:gd name="connsiteY6" fmla="*/ 6858000 h 6858000"/>
              <a:gd name="connsiteX7" fmla="*/ 0 w 11593823"/>
              <a:gd name="connsiteY7" fmla="*/ 0 h 6858000"/>
              <a:gd name="connsiteX0" fmla="*/ 0 w 11322200"/>
              <a:gd name="connsiteY0" fmla="*/ 0 h 6858000"/>
              <a:gd name="connsiteX1" fmla="*/ 11322200 w 11322200"/>
              <a:gd name="connsiteY1" fmla="*/ 0 h 6858000"/>
              <a:gd name="connsiteX2" fmla="*/ 11322198 w 11322200"/>
              <a:gd name="connsiteY2" fmla="*/ 2 h 6858000"/>
              <a:gd name="connsiteX3" fmla="*/ 11322197 w 11322200"/>
              <a:gd name="connsiteY3" fmla="*/ 4 h 6858000"/>
              <a:gd name="connsiteX4" fmla="*/ 5311608 w 11322200"/>
              <a:gd name="connsiteY4" fmla="*/ 6858000 h 6858000"/>
              <a:gd name="connsiteX5" fmla="*/ 0 w 11322200"/>
              <a:gd name="connsiteY5" fmla="*/ 6858000 h 6858000"/>
              <a:gd name="connsiteX6" fmla="*/ 0 w 11322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2200" h="6858000">
                <a:moveTo>
                  <a:pt x="0" y="0"/>
                </a:moveTo>
                <a:lnTo>
                  <a:pt x="11322200" y="0"/>
                </a:lnTo>
                <a:lnTo>
                  <a:pt x="11322198" y="2"/>
                </a:lnTo>
                <a:cubicBezTo>
                  <a:pt x="11322198" y="3"/>
                  <a:pt x="11322197" y="3"/>
                  <a:pt x="11322197" y="4"/>
                </a:cubicBezTo>
                <a:lnTo>
                  <a:pt x="53116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6FDCA7-0AF2-4082-9481-EF2C115F2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2681BBB-7003-2436-4CD1-C93005EAC85B}"/>
              </a:ext>
            </a:extLst>
          </p:cNvPr>
          <p:cNvSpPr txBox="1">
            <a:spLocks/>
          </p:cNvSpPr>
          <p:nvPr/>
        </p:nvSpPr>
        <p:spPr>
          <a:xfrm>
            <a:off x="714911" y="590337"/>
            <a:ext cx="4953000" cy="2247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QUBIC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6EDB5B-7C5D-4573-9038-A3DEF145FB5D}"/>
              </a:ext>
            </a:extLst>
          </p:cNvPr>
          <p:cNvSpPr>
            <a:spLocks noGrp="1"/>
          </p:cNvSpPr>
          <p:nvPr/>
        </p:nvSpPr>
        <p:spPr>
          <a:xfrm>
            <a:off x="309782" y="1823896"/>
            <a:ext cx="4636560" cy="418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/>
                <a:cs typeface="Arial"/>
              </a:rPr>
              <a:t>unique instrument combining interferometry and bolometry to observe the CMB, using an array of bolometers to measure temperature and polarization fluctuations</a:t>
            </a:r>
          </a:p>
          <a:p>
            <a:endParaRPr lang="en-US" sz="1600">
              <a:latin typeface="Arial"/>
              <a:cs typeface="Arial"/>
            </a:endParaRPr>
          </a:p>
          <a:p>
            <a:endParaRPr lang="en-US" sz="1600">
              <a:latin typeface="Arial"/>
              <a:cs typeface="Arial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CCE3B81B-CDC2-0419-1FF0-B556A410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14</a:t>
            </a:fld>
            <a:endParaRPr lang="hr-HR"/>
          </a:p>
        </p:txBody>
      </p:sp>
      <p:pic>
        <p:nvPicPr>
          <p:cNvPr id="4" name="Slika 3" descr="A diagram of a mirroring device&#10;&#10;Opis je automatski generiran">
            <a:extLst>
              <a:ext uri="{FF2B5EF4-FFF2-40B4-BE49-F238E27FC236}">
                <a16:creationId xmlns:a16="http://schemas.microsoft.com/office/drawing/2014/main" id="{B32BAC9D-933B-620C-C938-A930A406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642" y="3114383"/>
            <a:ext cx="4638675" cy="3552825"/>
          </a:xfrm>
          <a:prstGeom prst="rect">
            <a:avLst/>
          </a:prstGeom>
        </p:spPr>
      </p:pic>
      <p:pic>
        <p:nvPicPr>
          <p:cNvPr id="7" name="Slika 6" descr="Slika na kojoj se prikazuje uzorak, krug, simetrija, snimka zaslona&#10;&#10;Opis je automatski generiran">
            <a:extLst>
              <a:ext uri="{FF2B5EF4-FFF2-40B4-BE49-F238E27FC236}">
                <a16:creationId xmlns:a16="http://schemas.microsoft.com/office/drawing/2014/main" id="{3105E445-D681-6F75-7E8F-D251FC82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62" y="3112926"/>
            <a:ext cx="3868899" cy="3602393"/>
          </a:xfrm>
          <a:prstGeom prst="rect">
            <a:avLst/>
          </a:prstGeom>
        </p:spPr>
      </p:pic>
      <p:sp>
        <p:nvSpPr>
          <p:cNvPr id="9" name="TekstniOkvir 4">
            <a:extLst>
              <a:ext uri="{FF2B5EF4-FFF2-40B4-BE49-F238E27FC236}">
                <a16:creationId xmlns:a16="http://schemas.microsoft.com/office/drawing/2014/main" id="{46D14347-FA4C-95B7-DFC0-EEDD4F4E7022}"/>
              </a:ext>
            </a:extLst>
          </p:cNvPr>
          <p:cNvSpPr txBox="1"/>
          <p:nvPr/>
        </p:nvSpPr>
        <p:spPr>
          <a:xfrm>
            <a:off x="170569" y="4309331"/>
            <a:ext cx="1449107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Merriweather Sans"/>
              </a:rPr>
              <a:t>Battistelli, E.S., Ade, P., Alberro, J.G. </a:t>
            </a:r>
            <a:r>
              <a:rPr lang="en-US" sz="1000" i="1" dirty="0">
                <a:latin typeface="Merriweather Sans"/>
              </a:rPr>
              <a:t>et al.</a:t>
            </a:r>
            <a:r>
              <a:rPr lang="en-US" sz="1000" dirty="0">
                <a:latin typeface="Merriweather Sans"/>
              </a:rPr>
              <a:t> QUBIC: The Q &amp; U Bolometric Interferometer for Cosmology. </a:t>
            </a:r>
            <a:r>
              <a:rPr lang="en-US" sz="1000" i="1" dirty="0">
                <a:latin typeface="Merriweather Sans"/>
              </a:rPr>
              <a:t>J Low Temp Phys</a:t>
            </a:r>
            <a:r>
              <a:rPr lang="en-US" sz="1000" dirty="0">
                <a:latin typeface="Merriweather Sans"/>
              </a:rPr>
              <a:t> 199, 482–490 (2020). https://doi.org/10.1007/s10909-020-02370-0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84766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105F5E-5B61-4F51-927C-5B28DB7D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3A5A79-79D2-4D9D-A36A-2291A2480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3" y="0"/>
            <a:ext cx="11322200" cy="6858000"/>
          </a:xfrm>
          <a:custGeom>
            <a:avLst/>
            <a:gdLst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9092866 w 11593823"/>
              <a:gd name="connsiteY6" fmla="*/ 0 h 6858000"/>
              <a:gd name="connsiteX7" fmla="*/ 11322200 w 11593823"/>
              <a:gd name="connsiteY7" fmla="*/ 0 h 6858000"/>
              <a:gd name="connsiteX8" fmla="*/ 11322198 w 11593823"/>
              <a:gd name="connsiteY8" fmla="*/ 2 h 6858000"/>
              <a:gd name="connsiteX9" fmla="*/ 11593823 w 11593823"/>
              <a:gd name="connsiteY9" fmla="*/ 2 h 6858000"/>
              <a:gd name="connsiteX10" fmla="*/ 11322197 w 11593823"/>
              <a:gd name="connsiteY10" fmla="*/ 4 h 6858000"/>
              <a:gd name="connsiteX11" fmla="*/ 5311608 w 11593823"/>
              <a:gd name="connsiteY11" fmla="*/ 6858000 h 6858000"/>
              <a:gd name="connsiteX12" fmla="*/ 5288856 w 11593823"/>
              <a:gd name="connsiteY12" fmla="*/ 6858000 h 6858000"/>
              <a:gd name="connsiteX13" fmla="*/ 4806770 w 11593823"/>
              <a:gd name="connsiteY13" fmla="*/ 6858000 h 6858000"/>
              <a:gd name="connsiteX14" fmla="*/ 4676142 w 11593823"/>
              <a:gd name="connsiteY14" fmla="*/ 6858000 h 6858000"/>
              <a:gd name="connsiteX15" fmla="*/ 3082273 w 11593823"/>
              <a:gd name="connsiteY15" fmla="*/ 6858000 h 6858000"/>
              <a:gd name="connsiteX16" fmla="*/ 2625273 w 11593823"/>
              <a:gd name="connsiteY16" fmla="*/ 6858000 h 6858000"/>
              <a:gd name="connsiteX17" fmla="*/ 2155010 w 11593823"/>
              <a:gd name="connsiteY17" fmla="*/ 6858000 h 6858000"/>
              <a:gd name="connsiteX18" fmla="*/ 0 w 11593823"/>
              <a:gd name="connsiteY18" fmla="*/ 685800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11322200 w 11593823"/>
              <a:gd name="connsiteY6" fmla="*/ 0 h 6858000"/>
              <a:gd name="connsiteX7" fmla="*/ 11322198 w 11593823"/>
              <a:gd name="connsiteY7" fmla="*/ 2 h 6858000"/>
              <a:gd name="connsiteX8" fmla="*/ 11593823 w 11593823"/>
              <a:gd name="connsiteY8" fmla="*/ 2 h 6858000"/>
              <a:gd name="connsiteX9" fmla="*/ 11322197 w 11593823"/>
              <a:gd name="connsiteY9" fmla="*/ 4 h 6858000"/>
              <a:gd name="connsiteX10" fmla="*/ 5311608 w 11593823"/>
              <a:gd name="connsiteY10" fmla="*/ 6858000 h 6858000"/>
              <a:gd name="connsiteX11" fmla="*/ 5288856 w 11593823"/>
              <a:gd name="connsiteY11" fmla="*/ 6858000 h 6858000"/>
              <a:gd name="connsiteX12" fmla="*/ 4806770 w 11593823"/>
              <a:gd name="connsiteY12" fmla="*/ 6858000 h 6858000"/>
              <a:gd name="connsiteX13" fmla="*/ 4676142 w 11593823"/>
              <a:gd name="connsiteY13" fmla="*/ 6858000 h 6858000"/>
              <a:gd name="connsiteX14" fmla="*/ 3082273 w 11593823"/>
              <a:gd name="connsiteY14" fmla="*/ 6858000 h 6858000"/>
              <a:gd name="connsiteX15" fmla="*/ 2625273 w 11593823"/>
              <a:gd name="connsiteY15" fmla="*/ 6858000 h 6858000"/>
              <a:gd name="connsiteX16" fmla="*/ 2155010 w 11593823"/>
              <a:gd name="connsiteY16" fmla="*/ 6858000 h 6858000"/>
              <a:gd name="connsiteX17" fmla="*/ 0 w 11593823"/>
              <a:gd name="connsiteY17" fmla="*/ 6858000 h 6858000"/>
              <a:gd name="connsiteX18" fmla="*/ 0 w 11593823"/>
              <a:gd name="connsiteY18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11322200 w 11593823"/>
              <a:gd name="connsiteY5" fmla="*/ 0 h 6858000"/>
              <a:gd name="connsiteX6" fmla="*/ 11322198 w 11593823"/>
              <a:gd name="connsiteY6" fmla="*/ 2 h 6858000"/>
              <a:gd name="connsiteX7" fmla="*/ 11593823 w 11593823"/>
              <a:gd name="connsiteY7" fmla="*/ 2 h 6858000"/>
              <a:gd name="connsiteX8" fmla="*/ 11322197 w 11593823"/>
              <a:gd name="connsiteY8" fmla="*/ 4 h 6858000"/>
              <a:gd name="connsiteX9" fmla="*/ 5311608 w 11593823"/>
              <a:gd name="connsiteY9" fmla="*/ 6858000 h 6858000"/>
              <a:gd name="connsiteX10" fmla="*/ 5288856 w 11593823"/>
              <a:gd name="connsiteY10" fmla="*/ 6858000 h 6858000"/>
              <a:gd name="connsiteX11" fmla="*/ 4806770 w 11593823"/>
              <a:gd name="connsiteY11" fmla="*/ 6858000 h 6858000"/>
              <a:gd name="connsiteX12" fmla="*/ 4676142 w 11593823"/>
              <a:gd name="connsiteY12" fmla="*/ 6858000 h 6858000"/>
              <a:gd name="connsiteX13" fmla="*/ 3082273 w 11593823"/>
              <a:gd name="connsiteY13" fmla="*/ 6858000 h 6858000"/>
              <a:gd name="connsiteX14" fmla="*/ 2625273 w 11593823"/>
              <a:gd name="connsiteY14" fmla="*/ 6858000 h 6858000"/>
              <a:gd name="connsiteX15" fmla="*/ 2155010 w 11593823"/>
              <a:gd name="connsiteY15" fmla="*/ 6858000 h 6858000"/>
              <a:gd name="connsiteX16" fmla="*/ 0 w 11593823"/>
              <a:gd name="connsiteY16" fmla="*/ 6858000 h 6858000"/>
              <a:gd name="connsiteX17" fmla="*/ 0 w 11593823"/>
              <a:gd name="connsiteY17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4806770 w 11593823"/>
              <a:gd name="connsiteY3" fmla="*/ 2 h 6858000"/>
              <a:gd name="connsiteX4" fmla="*/ 11322200 w 11593823"/>
              <a:gd name="connsiteY4" fmla="*/ 0 h 6858000"/>
              <a:gd name="connsiteX5" fmla="*/ 11322198 w 11593823"/>
              <a:gd name="connsiteY5" fmla="*/ 2 h 6858000"/>
              <a:gd name="connsiteX6" fmla="*/ 11593823 w 11593823"/>
              <a:gd name="connsiteY6" fmla="*/ 2 h 6858000"/>
              <a:gd name="connsiteX7" fmla="*/ 11322197 w 11593823"/>
              <a:gd name="connsiteY7" fmla="*/ 4 h 6858000"/>
              <a:gd name="connsiteX8" fmla="*/ 5311608 w 11593823"/>
              <a:gd name="connsiteY8" fmla="*/ 6858000 h 6858000"/>
              <a:gd name="connsiteX9" fmla="*/ 5288856 w 11593823"/>
              <a:gd name="connsiteY9" fmla="*/ 6858000 h 6858000"/>
              <a:gd name="connsiteX10" fmla="*/ 4806770 w 11593823"/>
              <a:gd name="connsiteY10" fmla="*/ 6858000 h 6858000"/>
              <a:gd name="connsiteX11" fmla="*/ 4676142 w 11593823"/>
              <a:gd name="connsiteY11" fmla="*/ 6858000 h 6858000"/>
              <a:gd name="connsiteX12" fmla="*/ 3082273 w 11593823"/>
              <a:gd name="connsiteY12" fmla="*/ 6858000 h 6858000"/>
              <a:gd name="connsiteX13" fmla="*/ 2625273 w 11593823"/>
              <a:gd name="connsiteY13" fmla="*/ 6858000 h 6858000"/>
              <a:gd name="connsiteX14" fmla="*/ 2155010 w 11593823"/>
              <a:gd name="connsiteY14" fmla="*/ 6858000 h 6858000"/>
              <a:gd name="connsiteX15" fmla="*/ 0 w 11593823"/>
              <a:gd name="connsiteY15" fmla="*/ 6858000 h 6858000"/>
              <a:gd name="connsiteX16" fmla="*/ 0 w 11593823"/>
              <a:gd name="connsiteY16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11322200 w 11593823"/>
              <a:gd name="connsiteY3" fmla="*/ 0 h 6858000"/>
              <a:gd name="connsiteX4" fmla="*/ 11322198 w 11593823"/>
              <a:gd name="connsiteY4" fmla="*/ 2 h 6858000"/>
              <a:gd name="connsiteX5" fmla="*/ 11593823 w 11593823"/>
              <a:gd name="connsiteY5" fmla="*/ 2 h 6858000"/>
              <a:gd name="connsiteX6" fmla="*/ 11322197 w 11593823"/>
              <a:gd name="connsiteY6" fmla="*/ 4 h 6858000"/>
              <a:gd name="connsiteX7" fmla="*/ 5311608 w 11593823"/>
              <a:gd name="connsiteY7" fmla="*/ 6858000 h 6858000"/>
              <a:gd name="connsiteX8" fmla="*/ 5288856 w 11593823"/>
              <a:gd name="connsiteY8" fmla="*/ 6858000 h 6858000"/>
              <a:gd name="connsiteX9" fmla="*/ 4806770 w 11593823"/>
              <a:gd name="connsiteY9" fmla="*/ 6858000 h 6858000"/>
              <a:gd name="connsiteX10" fmla="*/ 4676142 w 11593823"/>
              <a:gd name="connsiteY10" fmla="*/ 6858000 h 6858000"/>
              <a:gd name="connsiteX11" fmla="*/ 3082273 w 11593823"/>
              <a:gd name="connsiteY11" fmla="*/ 6858000 h 6858000"/>
              <a:gd name="connsiteX12" fmla="*/ 2625273 w 11593823"/>
              <a:gd name="connsiteY12" fmla="*/ 6858000 h 6858000"/>
              <a:gd name="connsiteX13" fmla="*/ 2155010 w 11593823"/>
              <a:gd name="connsiteY13" fmla="*/ 6858000 h 6858000"/>
              <a:gd name="connsiteX14" fmla="*/ 0 w 11593823"/>
              <a:gd name="connsiteY14" fmla="*/ 6858000 h 6858000"/>
              <a:gd name="connsiteX15" fmla="*/ 0 w 11593823"/>
              <a:gd name="connsiteY15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11322200 w 11593823"/>
              <a:gd name="connsiteY2" fmla="*/ 0 h 6858000"/>
              <a:gd name="connsiteX3" fmla="*/ 11322198 w 11593823"/>
              <a:gd name="connsiteY3" fmla="*/ 2 h 6858000"/>
              <a:gd name="connsiteX4" fmla="*/ 11593823 w 11593823"/>
              <a:gd name="connsiteY4" fmla="*/ 2 h 6858000"/>
              <a:gd name="connsiteX5" fmla="*/ 11322197 w 11593823"/>
              <a:gd name="connsiteY5" fmla="*/ 4 h 6858000"/>
              <a:gd name="connsiteX6" fmla="*/ 5311608 w 11593823"/>
              <a:gd name="connsiteY6" fmla="*/ 6858000 h 6858000"/>
              <a:gd name="connsiteX7" fmla="*/ 5288856 w 11593823"/>
              <a:gd name="connsiteY7" fmla="*/ 6858000 h 6858000"/>
              <a:gd name="connsiteX8" fmla="*/ 4806770 w 11593823"/>
              <a:gd name="connsiteY8" fmla="*/ 6858000 h 6858000"/>
              <a:gd name="connsiteX9" fmla="*/ 4676142 w 11593823"/>
              <a:gd name="connsiteY9" fmla="*/ 6858000 h 6858000"/>
              <a:gd name="connsiteX10" fmla="*/ 3082273 w 11593823"/>
              <a:gd name="connsiteY10" fmla="*/ 6858000 h 6858000"/>
              <a:gd name="connsiteX11" fmla="*/ 2625273 w 11593823"/>
              <a:gd name="connsiteY11" fmla="*/ 6858000 h 6858000"/>
              <a:gd name="connsiteX12" fmla="*/ 2155010 w 11593823"/>
              <a:gd name="connsiteY12" fmla="*/ 6858000 h 6858000"/>
              <a:gd name="connsiteX13" fmla="*/ 0 w 11593823"/>
              <a:gd name="connsiteY13" fmla="*/ 6858000 h 6858000"/>
              <a:gd name="connsiteX14" fmla="*/ 0 w 11593823"/>
              <a:gd name="connsiteY14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3082273 w 11593823"/>
              <a:gd name="connsiteY9" fmla="*/ 6858000 h 6858000"/>
              <a:gd name="connsiteX10" fmla="*/ 2625273 w 11593823"/>
              <a:gd name="connsiteY10" fmla="*/ 6858000 h 6858000"/>
              <a:gd name="connsiteX11" fmla="*/ 2155010 w 11593823"/>
              <a:gd name="connsiteY11" fmla="*/ 6858000 h 6858000"/>
              <a:gd name="connsiteX12" fmla="*/ 0 w 11593823"/>
              <a:gd name="connsiteY12" fmla="*/ 6858000 h 6858000"/>
              <a:gd name="connsiteX13" fmla="*/ 0 w 11593823"/>
              <a:gd name="connsiteY13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625273 w 11593823"/>
              <a:gd name="connsiteY9" fmla="*/ 6858000 h 6858000"/>
              <a:gd name="connsiteX10" fmla="*/ 2155010 w 11593823"/>
              <a:gd name="connsiteY10" fmla="*/ 6858000 h 6858000"/>
              <a:gd name="connsiteX11" fmla="*/ 0 w 11593823"/>
              <a:gd name="connsiteY11" fmla="*/ 6858000 h 6858000"/>
              <a:gd name="connsiteX12" fmla="*/ 0 w 11593823"/>
              <a:gd name="connsiteY12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0 w 11593823"/>
              <a:gd name="connsiteY9" fmla="*/ 6858000 h 6858000"/>
              <a:gd name="connsiteX10" fmla="*/ 0 w 11593823"/>
              <a:gd name="connsiteY10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676142 w 11593823"/>
              <a:gd name="connsiteY7" fmla="*/ 6858000 h 6858000"/>
              <a:gd name="connsiteX8" fmla="*/ 0 w 11593823"/>
              <a:gd name="connsiteY8" fmla="*/ 6858000 h 6858000"/>
              <a:gd name="connsiteX9" fmla="*/ 0 w 11593823"/>
              <a:gd name="connsiteY9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0 w 11593823"/>
              <a:gd name="connsiteY7" fmla="*/ 6858000 h 6858000"/>
              <a:gd name="connsiteX8" fmla="*/ 0 w 11593823"/>
              <a:gd name="connsiteY8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0 w 11593823"/>
              <a:gd name="connsiteY6" fmla="*/ 6858000 h 6858000"/>
              <a:gd name="connsiteX7" fmla="*/ 0 w 11593823"/>
              <a:gd name="connsiteY7" fmla="*/ 0 h 6858000"/>
              <a:gd name="connsiteX0" fmla="*/ 0 w 11322200"/>
              <a:gd name="connsiteY0" fmla="*/ 0 h 6858000"/>
              <a:gd name="connsiteX1" fmla="*/ 11322200 w 11322200"/>
              <a:gd name="connsiteY1" fmla="*/ 0 h 6858000"/>
              <a:gd name="connsiteX2" fmla="*/ 11322198 w 11322200"/>
              <a:gd name="connsiteY2" fmla="*/ 2 h 6858000"/>
              <a:gd name="connsiteX3" fmla="*/ 11322197 w 11322200"/>
              <a:gd name="connsiteY3" fmla="*/ 4 h 6858000"/>
              <a:gd name="connsiteX4" fmla="*/ 5311608 w 11322200"/>
              <a:gd name="connsiteY4" fmla="*/ 6858000 h 6858000"/>
              <a:gd name="connsiteX5" fmla="*/ 0 w 11322200"/>
              <a:gd name="connsiteY5" fmla="*/ 6858000 h 6858000"/>
              <a:gd name="connsiteX6" fmla="*/ 0 w 11322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2200" h="6858000">
                <a:moveTo>
                  <a:pt x="0" y="0"/>
                </a:moveTo>
                <a:lnTo>
                  <a:pt x="11322200" y="0"/>
                </a:lnTo>
                <a:lnTo>
                  <a:pt x="11322198" y="2"/>
                </a:lnTo>
                <a:cubicBezTo>
                  <a:pt x="11322198" y="3"/>
                  <a:pt x="11322197" y="3"/>
                  <a:pt x="11322197" y="4"/>
                </a:cubicBezTo>
                <a:lnTo>
                  <a:pt x="53116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6FDCA7-0AF2-4082-9481-EF2C115F2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2681BBB-7003-2436-4CD1-C93005EAC85B}"/>
              </a:ext>
            </a:extLst>
          </p:cNvPr>
          <p:cNvSpPr txBox="1">
            <a:spLocks/>
          </p:cNvSpPr>
          <p:nvPr/>
        </p:nvSpPr>
        <p:spPr>
          <a:xfrm>
            <a:off x="714911" y="590337"/>
            <a:ext cx="4953000" cy="2247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QUBIC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6EDB5B-7C5D-4573-9038-A3DEF145FB5D}"/>
              </a:ext>
            </a:extLst>
          </p:cNvPr>
          <p:cNvSpPr>
            <a:spLocks noGrp="1"/>
          </p:cNvSpPr>
          <p:nvPr/>
        </p:nvSpPr>
        <p:spPr>
          <a:xfrm>
            <a:off x="309782" y="1823896"/>
            <a:ext cx="4636560" cy="418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/>
                <a:cs typeface="Arial"/>
              </a:rPr>
              <a:t>unique instrument combining interferometry and bolometry to observe the CMB, using an array of bolometers to measure temperature and polarization fluctuations</a:t>
            </a:r>
          </a:p>
          <a:p>
            <a:endParaRPr lang="en-US" sz="1600">
              <a:latin typeface="Arial"/>
              <a:cs typeface="Arial"/>
            </a:endParaRPr>
          </a:p>
          <a:p>
            <a:endParaRPr lang="en-US" sz="1600">
              <a:latin typeface="Arial"/>
              <a:cs typeface="Arial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CCE3B81B-CDC2-0419-1FF0-B556A410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15</a:t>
            </a:fld>
            <a:endParaRPr lang="hr-HR"/>
          </a:p>
        </p:txBody>
      </p:sp>
      <p:pic>
        <p:nvPicPr>
          <p:cNvPr id="7" name="Slika 6" descr="Slika na kojoj se prikazuje uzorak, krug, simetrija, snimka zaslona&#10;&#10;Opis je automatski generiran">
            <a:extLst>
              <a:ext uri="{FF2B5EF4-FFF2-40B4-BE49-F238E27FC236}">
                <a16:creationId xmlns:a16="http://schemas.microsoft.com/office/drawing/2014/main" id="{3105E445-D681-6F75-7E8F-D251FC823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662" y="3112926"/>
            <a:ext cx="3868899" cy="3602393"/>
          </a:xfrm>
          <a:prstGeom prst="rect">
            <a:avLst/>
          </a:prstGeom>
        </p:spPr>
      </p:pic>
      <p:sp>
        <p:nvSpPr>
          <p:cNvPr id="9" name="TekstniOkvir 4">
            <a:extLst>
              <a:ext uri="{FF2B5EF4-FFF2-40B4-BE49-F238E27FC236}">
                <a16:creationId xmlns:a16="http://schemas.microsoft.com/office/drawing/2014/main" id="{46D14347-FA4C-95B7-DFC0-EEDD4F4E7022}"/>
              </a:ext>
            </a:extLst>
          </p:cNvPr>
          <p:cNvSpPr txBox="1"/>
          <p:nvPr/>
        </p:nvSpPr>
        <p:spPr>
          <a:xfrm>
            <a:off x="170569" y="4309331"/>
            <a:ext cx="1449107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Merriweather Sans"/>
              </a:rPr>
              <a:t>Battistelli, E.S., Ade, P., Alberro, J.G. </a:t>
            </a:r>
            <a:r>
              <a:rPr lang="en-US" sz="1000" i="1" dirty="0">
                <a:latin typeface="Merriweather Sans"/>
              </a:rPr>
              <a:t>et al.</a:t>
            </a:r>
            <a:r>
              <a:rPr lang="en-US" sz="1000" dirty="0">
                <a:latin typeface="Merriweather Sans"/>
              </a:rPr>
              <a:t> QUBIC: The Q &amp; U Bolometric Interferometer for Cosmology. </a:t>
            </a:r>
            <a:r>
              <a:rPr lang="en-US" sz="1000" i="1" dirty="0">
                <a:latin typeface="Merriweather Sans"/>
              </a:rPr>
              <a:t>J Low Temp Phys</a:t>
            </a:r>
            <a:r>
              <a:rPr lang="en-US" sz="1000" dirty="0">
                <a:latin typeface="Merriweather Sans"/>
              </a:rPr>
              <a:t> 199, 482–490 (2020). https://doi.org/10.1007/s10909-020-02370-0</a:t>
            </a:r>
            <a:endParaRPr lang="en-US" sz="1000"/>
          </a:p>
        </p:txBody>
      </p:sp>
      <p:pic>
        <p:nvPicPr>
          <p:cNvPr id="2" name="Slika 1" descr="Slika na kojoj se prikazuje šarenilo, krug&#10;&#10;Opis je automatski generiran">
            <a:extLst>
              <a:ext uri="{FF2B5EF4-FFF2-40B4-BE49-F238E27FC236}">
                <a16:creationId xmlns:a16="http://schemas.microsoft.com/office/drawing/2014/main" id="{B48A7CBD-A4AB-A32A-739A-0C8CF852E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244" y="3641661"/>
            <a:ext cx="1325918" cy="1324169"/>
          </a:xfrm>
          <a:prstGeom prst="rect">
            <a:avLst/>
          </a:prstGeom>
        </p:spPr>
      </p:pic>
      <p:pic>
        <p:nvPicPr>
          <p:cNvPr id="13" name="Slika 12" descr="Slika na kojoj se prikazuje šarenilo, Jantar, krug, svjetlo&#10;&#10;Opis je automatski generiran">
            <a:extLst>
              <a:ext uri="{FF2B5EF4-FFF2-40B4-BE49-F238E27FC236}">
                <a16:creationId xmlns:a16="http://schemas.microsoft.com/office/drawing/2014/main" id="{B4A77605-C03D-DBD7-50D9-BA68FB261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651" y="3641855"/>
            <a:ext cx="1325918" cy="1277516"/>
          </a:xfrm>
          <a:prstGeom prst="rect">
            <a:avLst/>
          </a:prstGeom>
        </p:spPr>
      </p:pic>
      <p:pic>
        <p:nvPicPr>
          <p:cNvPr id="18" name="Slika 17" descr="Slika na kojoj se prikazuje šarenilo, krug, snimka zaslona, grafika&#10;&#10;Opis je automatski generiran">
            <a:extLst>
              <a:ext uri="{FF2B5EF4-FFF2-40B4-BE49-F238E27FC236}">
                <a16:creationId xmlns:a16="http://schemas.microsoft.com/office/drawing/2014/main" id="{A1DA6208-6504-A1FA-8993-EC75DA3AC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398" y="5368990"/>
            <a:ext cx="1325918" cy="1277516"/>
          </a:xfrm>
          <a:prstGeom prst="rect">
            <a:avLst/>
          </a:prstGeom>
        </p:spPr>
      </p:pic>
      <p:pic>
        <p:nvPicPr>
          <p:cNvPr id="21" name="Slika 20" descr="Slika na kojoj se prikazuje šarenilo, Umjetnost s fraktalima, umjetničko djelo, snimka zaslona&#10;&#10;Opis je automatski generiran">
            <a:extLst>
              <a:ext uri="{FF2B5EF4-FFF2-40B4-BE49-F238E27FC236}">
                <a16:creationId xmlns:a16="http://schemas.microsoft.com/office/drawing/2014/main" id="{69897A03-800C-B63E-393D-A9E0FF6F6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594" y="5369961"/>
            <a:ext cx="1325918" cy="12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6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105F5E-5B61-4F51-927C-5B28DB7D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3A5A79-79D2-4D9D-A36A-2291A2480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3" y="0"/>
            <a:ext cx="11322200" cy="6858000"/>
          </a:xfrm>
          <a:custGeom>
            <a:avLst/>
            <a:gdLst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9092866 w 11593823"/>
              <a:gd name="connsiteY6" fmla="*/ 0 h 6858000"/>
              <a:gd name="connsiteX7" fmla="*/ 11322200 w 11593823"/>
              <a:gd name="connsiteY7" fmla="*/ 0 h 6858000"/>
              <a:gd name="connsiteX8" fmla="*/ 11322198 w 11593823"/>
              <a:gd name="connsiteY8" fmla="*/ 2 h 6858000"/>
              <a:gd name="connsiteX9" fmla="*/ 11593823 w 11593823"/>
              <a:gd name="connsiteY9" fmla="*/ 2 h 6858000"/>
              <a:gd name="connsiteX10" fmla="*/ 11322197 w 11593823"/>
              <a:gd name="connsiteY10" fmla="*/ 4 h 6858000"/>
              <a:gd name="connsiteX11" fmla="*/ 5311608 w 11593823"/>
              <a:gd name="connsiteY11" fmla="*/ 6858000 h 6858000"/>
              <a:gd name="connsiteX12" fmla="*/ 5288856 w 11593823"/>
              <a:gd name="connsiteY12" fmla="*/ 6858000 h 6858000"/>
              <a:gd name="connsiteX13" fmla="*/ 4806770 w 11593823"/>
              <a:gd name="connsiteY13" fmla="*/ 6858000 h 6858000"/>
              <a:gd name="connsiteX14" fmla="*/ 4676142 w 11593823"/>
              <a:gd name="connsiteY14" fmla="*/ 6858000 h 6858000"/>
              <a:gd name="connsiteX15" fmla="*/ 3082273 w 11593823"/>
              <a:gd name="connsiteY15" fmla="*/ 6858000 h 6858000"/>
              <a:gd name="connsiteX16" fmla="*/ 2625273 w 11593823"/>
              <a:gd name="connsiteY16" fmla="*/ 6858000 h 6858000"/>
              <a:gd name="connsiteX17" fmla="*/ 2155010 w 11593823"/>
              <a:gd name="connsiteY17" fmla="*/ 6858000 h 6858000"/>
              <a:gd name="connsiteX18" fmla="*/ 0 w 11593823"/>
              <a:gd name="connsiteY18" fmla="*/ 685800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11322200 w 11593823"/>
              <a:gd name="connsiteY6" fmla="*/ 0 h 6858000"/>
              <a:gd name="connsiteX7" fmla="*/ 11322198 w 11593823"/>
              <a:gd name="connsiteY7" fmla="*/ 2 h 6858000"/>
              <a:gd name="connsiteX8" fmla="*/ 11593823 w 11593823"/>
              <a:gd name="connsiteY8" fmla="*/ 2 h 6858000"/>
              <a:gd name="connsiteX9" fmla="*/ 11322197 w 11593823"/>
              <a:gd name="connsiteY9" fmla="*/ 4 h 6858000"/>
              <a:gd name="connsiteX10" fmla="*/ 5311608 w 11593823"/>
              <a:gd name="connsiteY10" fmla="*/ 6858000 h 6858000"/>
              <a:gd name="connsiteX11" fmla="*/ 5288856 w 11593823"/>
              <a:gd name="connsiteY11" fmla="*/ 6858000 h 6858000"/>
              <a:gd name="connsiteX12" fmla="*/ 4806770 w 11593823"/>
              <a:gd name="connsiteY12" fmla="*/ 6858000 h 6858000"/>
              <a:gd name="connsiteX13" fmla="*/ 4676142 w 11593823"/>
              <a:gd name="connsiteY13" fmla="*/ 6858000 h 6858000"/>
              <a:gd name="connsiteX14" fmla="*/ 3082273 w 11593823"/>
              <a:gd name="connsiteY14" fmla="*/ 6858000 h 6858000"/>
              <a:gd name="connsiteX15" fmla="*/ 2625273 w 11593823"/>
              <a:gd name="connsiteY15" fmla="*/ 6858000 h 6858000"/>
              <a:gd name="connsiteX16" fmla="*/ 2155010 w 11593823"/>
              <a:gd name="connsiteY16" fmla="*/ 6858000 h 6858000"/>
              <a:gd name="connsiteX17" fmla="*/ 0 w 11593823"/>
              <a:gd name="connsiteY17" fmla="*/ 6858000 h 6858000"/>
              <a:gd name="connsiteX18" fmla="*/ 0 w 11593823"/>
              <a:gd name="connsiteY18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11322200 w 11593823"/>
              <a:gd name="connsiteY5" fmla="*/ 0 h 6858000"/>
              <a:gd name="connsiteX6" fmla="*/ 11322198 w 11593823"/>
              <a:gd name="connsiteY6" fmla="*/ 2 h 6858000"/>
              <a:gd name="connsiteX7" fmla="*/ 11593823 w 11593823"/>
              <a:gd name="connsiteY7" fmla="*/ 2 h 6858000"/>
              <a:gd name="connsiteX8" fmla="*/ 11322197 w 11593823"/>
              <a:gd name="connsiteY8" fmla="*/ 4 h 6858000"/>
              <a:gd name="connsiteX9" fmla="*/ 5311608 w 11593823"/>
              <a:gd name="connsiteY9" fmla="*/ 6858000 h 6858000"/>
              <a:gd name="connsiteX10" fmla="*/ 5288856 w 11593823"/>
              <a:gd name="connsiteY10" fmla="*/ 6858000 h 6858000"/>
              <a:gd name="connsiteX11" fmla="*/ 4806770 w 11593823"/>
              <a:gd name="connsiteY11" fmla="*/ 6858000 h 6858000"/>
              <a:gd name="connsiteX12" fmla="*/ 4676142 w 11593823"/>
              <a:gd name="connsiteY12" fmla="*/ 6858000 h 6858000"/>
              <a:gd name="connsiteX13" fmla="*/ 3082273 w 11593823"/>
              <a:gd name="connsiteY13" fmla="*/ 6858000 h 6858000"/>
              <a:gd name="connsiteX14" fmla="*/ 2625273 w 11593823"/>
              <a:gd name="connsiteY14" fmla="*/ 6858000 h 6858000"/>
              <a:gd name="connsiteX15" fmla="*/ 2155010 w 11593823"/>
              <a:gd name="connsiteY15" fmla="*/ 6858000 h 6858000"/>
              <a:gd name="connsiteX16" fmla="*/ 0 w 11593823"/>
              <a:gd name="connsiteY16" fmla="*/ 6858000 h 6858000"/>
              <a:gd name="connsiteX17" fmla="*/ 0 w 11593823"/>
              <a:gd name="connsiteY17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4806770 w 11593823"/>
              <a:gd name="connsiteY3" fmla="*/ 2 h 6858000"/>
              <a:gd name="connsiteX4" fmla="*/ 11322200 w 11593823"/>
              <a:gd name="connsiteY4" fmla="*/ 0 h 6858000"/>
              <a:gd name="connsiteX5" fmla="*/ 11322198 w 11593823"/>
              <a:gd name="connsiteY5" fmla="*/ 2 h 6858000"/>
              <a:gd name="connsiteX6" fmla="*/ 11593823 w 11593823"/>
              <a:gd name="connsiteY6" fmla="*/ 2 h 6858000"/>
              <a:gd name="connsiteX7" fmla="*/ 11322197 w 11593823"/>
              <a:gd name="connsiteY7" fmla="*/ 4 h 6858000"/>
              <a:gd name="connsiteX8" fmla="*/ 5311608 w 11593823"/>
              <a:gd name="connsiteY8" fmla="*/ 6858000 h 6858000"/>
              <a:gd name="connsiteX9" fmla="*/ 5288856 w 11593823"/>
              <a:gd name="connsiteY9" fmla="*/ 6858000 h 6858000"/>
              <a:gd name="connsiteX10" fmla="*/ 4806770 w 11593823"/>
              <a:gd name="connsiteY10" fmla="*/ 6858000 h 6858000"/>
              <a:gd name="connsiteX11" fmla="*/ 4676142 w 11593823"/>
              <a:gd name="connsiteY11" fmla="*/ 6858000 h 6858000"/>
              <a:gd name="connsiteX12" fmla="*/ 3082273 w 11593823"/>
              <a:gd name="connsiteY12" fmla="*/ 6858000 h 6858000"/>
              <a:gd name="connsiteX13" fmla="*/ 2625273 w 11593823"/>
              <a:gd name="connsiteY13" fmla="*/ 6858000 h 6858000"/>
              <a:gd name="connsiteX14" fmla="*/ 2155010 w 11593823"/>
              <a:gd name="connsiteY14" fmla="*/ 6858000 h 6858000"/>
              <a:gd name="connsiteX15" fmla="*/ 0 w 11593823"/>
              <a:gd name="connsiteY15" fmla="*/ 6858000 h 6858000"/>
              <a:gd name="connsiteX16" fmla="*/ 0 w 11593823"/>
              <a:gd name="connsiteY16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11322200 w 11593823"/>
              <a:gd name="connsiteY3" fmla="*/ 0 h 6858000"/>
              <a:gd name="connsiteX4" fmla="*/ 11322198 w 11593823"/>
              <a:gd name="connsiteY4" fmla="*/ 2 h 6858000"/>
              <a:gd name="connsiteX5" fmla="*/ 11593823 w 11593823"/>
              <a:gd name="connsiteY5" fmla="*/ 2 h 6858000"/>
              <a:gd name="connsiteX6" fmla="*/ 11322197 w 11593823"/>
              <a:gd name="connsiteY6" fmla="*/ 4 h 6858000"/>
              <a:gd name="connsiteX7" fmla="*/ 5311608 w 11593823"/>
              <a:gd name="connsiteY7" fmla="*/ 6858000 h 6858000"/>
              <a:gd name="connsiteX8" fmla="*/ 5288856 w 11593823"/>
              <a:gd name="connsiteY8" fmla="*/ 6858000 h 6858000"/>
              <a:gd name="connsiteX9" fmla="*/ 4806770 w 11593823"/>
              <a:gd name="connsiteY9" fmla="*/ 6858000 h 6858000"/>
              <a:gd name="connsiteX10" fmla="*/ 4676142 w 11593823"/>
              <a:gd name="connsiteY10" fmla="*/ 6858000 h 6858000"/>
              <a:gd name="connsiteX11" fmla="*/ 3082273 w 11593823"/>
              <a:gd name="connsiteY11" fmla="*/ 6858000 h 6858000"/>
              <a:gd name="connsiteX12" fmla="*/ 2625273 w 11593823"/>
              <a:gd name="connsiteY12" fmla="*/ 6858000 h 6858000"/>
              <a:gd name="connsiteX13" fmla="*/ 2155010 w 11593823"/>
              <a:gd name="connsiteY13" fmla="*/ 6858000 h 6858000"/>
              <a:gd name="connsiteX14" fmla="*/ 0 w 11593823"/>
              <a:gd name="connsiteY14" fmla="*/ 6858000 h 6858000"/>
              <a:gd name="connsiteX15" fmla="*/ 0 w 11593823"/>
              <a:gd name="connsiteY15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11322200 w 11593823"/>
              <a:gd name="connsiteY2" fmla="*/ 0 h 6858000"/>
              <a:gd name="connsiteX3" fmla="*/ 11322198 w 11593823"/>
              <a:gd name="connsiteY3" fmla="*/ 2 h 6858000"/>
              <a:gd name="connsiteX4" fmla="*/ 11593823 w 11593823"/>
              <a:gd name="connsiteY4" fmla="*/ 2 h 6858000"/>
              <a:gd name="connsiteX5" fmla="*/ 11322197 w 11593823"/>
              <a:gd name="connsiteY5" fmla="*/ 4 h 6858000"/>
              <a:gd name="connsiteX6" fmla="*/ 5311608 w 11593823"/>
              <a:gd name="connsiteY6" fmla="*/ 6858000 h 6858000"/>
              <a:gd name="connsiteX7" fmla="*/ 5288856 w 11593823"/>
              <a:gd name="connsiteY7" fmla="*/ 6858000 h 6858000"/>
              <a:gd name="connsiteX8" fmla="*/ 4806770 w 11593823"/>
              <a:gd name="connsiteY8" fmla="*/ 6858000 h 6858000"/>
              <a:gd name="connsiteX9" fmla="*/ 4676142 w 11593823"/>
              <a:gd name="connsiteY9" fmla="*/ 6858000 h 6858000"/>
              <a:gd name="connsiteX10" fmla="*/ 3082273 w 11593823"/>
              <a:gd name="connsiteY10" fmla="*/ 6858000 h 6858000"/>
              <a:gd name="connsiteX11" fmla="*/ 2625273 w 11593823"/>
              <a:gd name="connsiteY11" fmla="*/ 6858000 h 6858000"/>
              <a:gd name="connsiteX12" fmla="*/ 2155010 w 11593823"/>
              <a:gd name="connsiteY12" fmla="*/ 6858000 h 6858000"/>
              <a:gd name="connsiteX13" fmla="*/ 0 w 11593823"/>
              <a:gd name="connsiteY13" fmla="*/ 6858000 h 6858000"/>
              <a:gd name="connsiteX14" fmla="*/ 0 w 11593823"/>
              <a:gd name="connsiteY14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3082273 w 11593823"/>
              <a:gd name="connsiteY9" fmla="*/ 6858000 h 6858000"/>
              <a:gd name="connsiteX10" fmla="*/ 2625273 w 11593823"/>
              <a:gd name="connsiteY10" fmla="*/ 6858000 h 6858000"/>
              <a:gd name="connsiteX11" fmla="*/ 2155010 w 11593823"/>
              <a:gd name="connsiteY11" fmla="*/ 6858000 h 6858000"/>
              <a:gd name="connsiteX12" fmla="*/ 0 w 11593823"/>
              <a:gd name="connsiteY12" fmla="*/ 6858000 h 6858000"/>
              <a:gd name="connsiteX13" fmla="*/ 0 w 11593823"/>
              <a:gd name="connsiteY13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625273 w 11593823"/>
              <a:gd name="connsiteY9" fmla="*/ 6858000 h 6858000"/>
              <a:gd name="connsiteX10" fmla="*/ 2155010 w 11593823"/>
              <a:gd name="connsiteY10" fmla="*/ 6858000 h 6858000"/>
              <a:gd name="connsiteX11" fmla="*/ 0 w 11593823"/>
              <a:gd name="connsiteY11" fmla="*/ 6858000 h 6858000"/>
              <a:gd name="connsiteX12" fmla="*/ 0 w 11593823"/>
              <a:gd name="connsiteY12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0 w 11593823"/>
              <a:gd name="connsiteY9" fmla="*/ 6858000 h 6858000"/>
              <a:gd name="connsiteX10" fmla="*/ 0 w 11593823"/>
              <a:gd name="connsiteY10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676142 w 11593823"/>
              <a:gd name="connsiteY7" fmla="*/ 6858000 h 6858000"/>
              <a:gd name="connsiteX8" fmla="*/ 0 w 11593823"/>
              <a:gd name="connsiteY8" fmla="*/ 6858000 h 6858000"/>
              <a:gd name="connsiteX9" fmla="*/ 0 w 11593823"/>
              <a:gd name="connsiteY9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0 w 11593823"/>
              <a:gd name="connsiteY7" fmla="*/ 6858000 h 6858000"/>
              <a:gd name="connsiteX8" fmla="*/ 0 w 11593823"/>
              <a:gd name="connsiteY8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0 w 11593823"/>
              <a:gd name="connsiteY6" fmla="*/ 6858000 h 6858000"/>
              <a:gd name="connsiteX7" fmla="*/ 0 w 11593823"/>
              <a:gd name="connsiteY7" fmla="*/ 0 h 6858000"/>
              <a:gd name="connsiteX0" fmla="*/ 0 w 11322200"/>
              <a:gd name="connsiteY0" fmla="*/ 0 h 6858000"/>
              <a:gd name="connsiteX1" fmla="*/ 11322200 w 11322200"/>
              <a:gd name="connsiteY1" fmla="*/ 0 h 6858000"/>
              <a:gd name="connsiteX2" fmla="*/ 11322198 w 11322200"/>
              <a:gd name="connsiteY2" fmla="*/ 2 h 6858000"/>
              <a:gd name="connsiteX3" fmla="*/ 11322197 w 11322200"/>
              <a:gd name="connsiteY3" fmla="*/ 4 h 6858000"/>
              <a:gd name="connsiteX4" fmla="*/ 5311608 w 11322200"/>
              <a:gd name="connsiteY4" fmla="*/ 6858000 h 6858000"/>
              <a:gd name="connsiteX5" fmla="*/ 0 w 11322200"/>
              <a:gd name="connsiteY5" fmla="*/ 6858000 h 6858000"/>
              <a:gd name="connsiteX6" fmla="*/ 0 w 11322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2200" h="6858000">
                <a:moveTo>
                  <a:pt x="0" y="0"/>
                </a:moveTo>
                <a:lnTo>
                  <a:pt x="11322200" y="0"/>
                </a:lnTo>
                <a:lnTo>
                  <a:pt x="11322198" y="2"/>
                </a:lnTo>
                <a:cubicBezTo>
                  <a:pt x="11322198" y="3"/>
                  <a:pt x="11322197" y="3"/>
                  <a:pt x="11322197" y="4"/>
                </a:cubicBezTo>
                <a:lnTo>
                  <a:pt x="53116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6FDCA7-0AF2-4082-9481-EF2C115F2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2681BBB-7003-2436-4CD1-C93005EAC85B}"/>
              </a:ext>
            </a:extLst>
          </p:cNvPr>
          <p:cNvSpPr txBox="1">
            <a:spLocks/>
          </p:cNvSpPr>
          <p:nvPr/>
        </p:nvSpPr>
        <p:spPr>
          <a:xfrm>
            <a:off x="714911" y="590337"/>
            <a:ext cx="4953000" cy="2247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QUBIC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6EDB5B-7C5D-4573-9038-A3DEF145FB5D}"/>
              </a:ext>
            </a:extLst>
          </p:cNvPr>
          <p:cNvSpPr>
            <a:spLocks noGrp="1"/>
          </p:cNvSpPr>
          <p:nvPr/>
        </p:nvSpPr>
        <p:spPr>
          <a:xfrm>
            <a:off x="309782" y="1823896"/>
            <a:ext cx="4636560" cy="418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/>
                <a:cs typeface="Arial"/>
              </a:rPr>
              <a:t>unique instrument combining interferometry and bolometry to observe the CMB, using an array of bolometers to measure temperature and polarization fluctuations</a:t>
            </a:r>
          </a:p>
          <a:p>
            <a:endParaRPr lang="en-US" sz="1600">
              <a:latin typeface="Arial"/>
              <a:cs typeface="Arial"/>
            </a:endParaRPr>
          </a:p>
          <a:p>
            <a:endParaRPr lang="en-US" sz="1600">
              <a:latin typeface="Arial"/>
              <a:cs typeface="Arial"/>
            </a:endParaRPr>
          </a:p>
        </p:txBody>
      </p:sp>
      <p:pic>
        <p:nvPicPr>
          <p:cNvPr id="2" name="Picture 1" descr="Slika na kojoj se prikazuje tekst, snimka zaslona&#10;&#10;Opis je automatski generiran">
            <a:extLst>
              <a:ext uri="{FF2B5EF4-FFF2-40B4-BE49-F238E27FC236}">
                <a16:creationId xmlns:a16="http://schemas.microsoft.com/office/drawing/2014/main" id="{FF92D518-9982-EBDE-1160-2066B85E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47" y="370415"/>
            <a:ext cx="6010275" cy="3057525"/>
          </a:xfrm>
          <a:prstGeom prst="rect">
            <a:avLst/>
          </a:prstGeom>
        </p:spPr>
      </p:pic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CCE3B81B-CDC2-0419-1FF0-B556A410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16</a:t>
            </a:fld>
            <a:endParaRPr lang="hr-HR"/>
          </a:p>
        </p:txBody>
      </p:sp>
      <p:sp>
        <p:nvSpPr>
          <p:cNvPr id="7" name="TekstniOkvir 4">
            <a:extLst>
              <a:ext uri="{FF2B5EF4-FFF2-40B4-BE49-F238E27FC236}">
                <a16:creationId xmlns:a16="http://schemas.microsoft.com/office/drawing/2014/main" id="{77AFC8EF-F278-7775-A9B6-F75090C8C13E}"/>
              </a:ext>
            </a:extLst>
          </p:cNvPr>
          <p:cNvSpPr txBox="1"/>
          <p:nvPr/>
        </p:nvSpPr>
        <p:spPr>
          <a:xfrm>
            <a:off x="170569" y="4309331"/>
            <a:ext cx="1449107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Merriweather Sans"/>
              </a:rPr>
              <a:t>Battistelli, E.S., Ade, P., Alberro, J.G. </a:t>
            </a:r>
            <a:r>
              <a:rPr lang="en-US" sz="1000" i="1" dirty="0">
                <a:latin typeface="Merriweather Sans"/>
              </a:rPr>
              <a:t>et al.</a:t>
            </a:r>
            <a:r>
              <a:rPr lang="en-US" sz="1000" dirty="0">
                <a:latin typeface="Merriweather Sans"/>
              </a:rPr>
              <a:t> QUBIC: The Q &amp; U Bolometric Interferometer for Cosmology. </a:t>
            </a:r>
            <a:r>
              <a:rPr lang="en-US" sz="1000" i="1" dirty="0">
                <a:latin typeface="Merriweather Sans"/>
              </a:rPr>
              <a:t>J Low Temp Phys</a:t>
            </a:r>
            <a:r>
              <a:rPr lang="en-US" sz="1000" dirty="0">
                <a:latin typeface="Merriweather Sans"/>
              </a:rPr>
              <a:t> 199, 482–490 (2020). https://doi.org/10.1007/s10909-020-02370-0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80993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105F5E-5B61-4F51-927C-5B28DB7D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3A5A79-79D2-4D9D-A36A-2291A2480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3" y="0"/>
            <a:ext cx="11322200" cy="6858000"/>
          </a:xfrm>
          <a:custGeom>
            <a:avLst/>
            <a:gdLst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9092866 w 11593823"/>
              <a:gd name="connsiteY6" fmla="*/ 0 h 6858000"/>
              <a:gd name="connsiteX7" fmla="*/ 11322200 w 11593823"/>
              <a:gd name="connsiteY7" fmla="*/ 0 h 6858000"/>
              <a:gd name="connsiteX8" fmla="*/ 11322198 w 11593823"/>
              <a:gd name="connsiteY8" fmla="*/ 2 h 6858000"/>
              <a:gd name="connsiteX9" fmla="*/ 11593823 w 11593823"/>
              <a:gd name="connsiteY9" fmla="*/ 2 h 6858000"/>
              <a:gd name="connsiteX10" fmla="*/ 11322197 w 11593823"/>
              <a:gd name="connsiteY10" fmla="*/ 4 h 6858000"/>
              <a:gd name="connsiteX11" fmla="*/ 5311608 w 11593823"/>
              <a:gd name="connsiteY11" fmla="*/ 6858000 h 6858000"/>
              <a:gd name="connsiteX12" fmla="*/ 5288856 w 11593823"/>
              <a:gd name="connsiteY12" fmla="*/ 6858000 h 6858000"/>
              <a:gd name="connsiteX13" fmla="*/ 4806770 w 11593823"/>
              <a:gd name="connsiteY13" fmla="*/ 6858000 h 6858000"/>
              <a:gd name="connsiteX14" fmla="*/ 4676142 w 11593823"/>
              <a:gd name="connsiteY14" fmla="*/ 6858000 h 6858000"/>
              <a:gd name="connsiteX15" fmla="*/ 3082273 w 11593823"/>
              <a:gd name="connsiteY15" fmla="*/ 6858000 h 6858000"/>
              <a:gd name="connsiteX16" fmla="*/ 2625273 w 11593823"/>
              <a:gd name="connsiteY16" fmla="*/ 6858000 h 6858000"/>
              <a:gd name="connsiteX17" fmla="*/ 2155010 w 11593823"/>
              <a:gd name="connsiteY17" fmla="*/ 6858000 h 6858000"/>
              <a:gd name="connsiteX18" fmla="*/ 0 w 11593823"/>
              <a:gd name="connsiteY18" fmla="*/ 685800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11322200 w 11593823"/>
              <a:gd name="connsiteY6" fmla="*/ 0 h 6858000"/>
              <a:gd name="connsiteX7" fmla="*/ 11322198 w 11593823"/>
              <a:gd name="connsiteY7" fmla="*/ 2 h 6858000"/>
              <a:gd name="connsiteX8" fmla="*/ 11593823 w 11593823"/>
              <a:gd name="connsiteY8" fmla="*/ 2 h 6858000"/>
              <a:gd name="connsiteX9" fmla="*/ 11322197 w 11593823"/>
              <a:gd name="connsiteY9" fmla="*/ 4 h 6858000"/>
              <a:gd name="connsiteX10" fmla="*/ 5311608 w 11593823"/>
              <a:gd name="connsiteY10" fmla="*/ 6858000 h 6858000"/>
              <a:gd name="connsiteX11" fmla="*/ 5288856 w 11593823"/>
              <a:gd name="connsiteY11" fmla="*/ 6858000 h 6858000"/>
              <a:gd name="connsiteX12" fmla="*/ 4806770 w 11593823"/>
              <a:gd name="connsiteY12" fmla="*/ 6858000 h 6858000"/>
              <a:gd name="connsiteX13" fmla="*/ 4676142 w 11593823"/>
              <a:gd name="connsiteY13" fmla="*/ 6858000 h 6858000"/>
              <a:gd name="connsiteX14" fmla="*/ 3082273 w 11593823"/>
              <a:gd name="connsiteY14" fmla="*/ 6858000 h 6858000"/>
              <a:gd name="connsiteX15" fmla="*/ 2625273 w 11593823"/>
              <a:gd name="connsiteY15" fmla="*/ 6858000 h 6858000"/>
              <a:gd name="connsiteX16" fmla="*/ 2155010 w 11593823"/>
              <a:gd name="connsiteY16" fmla="*/ 6858000 h 6858000"/>
              <a:gd name="connsiteX17" fmla="*/ 0 w 11593823"/>
              <a:gd name="connsiteY17" fmla="*/ 6858000 h 6858000"/>
              <a:gd name="connsiteX18" fmla="*/ 0 w 11593823"/>
              <a:gd name="connsiteY18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11322200 w 11593823"/>
              <a:gd name="connsiteY5" fmla="*/ 0 h 6858000"/>
              <a:gd name="connsiteX6" fmla="*/ 11322198 w 11593823"/>
              <a:gd name="connsiteY6" fmla="*/ 2 h 6858000"/>
              <a:gd name="connsiteX7" fmla="*/ 11593823 w 11593823"/>
              <a:gd name="connsiteY7" fmla="*/ 2 h 6858000"/>
              <a:gd name="connsiteX8" fmla="*/ 11322197 w 11593823"/>
              <a:gd name="connsiteY8" fmla="*/ 4 h 6858000"/>
              <a:gd name="connsiteX9" fmla="*/ 5311608 w 11593823"/>
              <a:gd name="connsiteY9" fmla="*/ 6858000 h 6858000"/>
              <a:gd name="connsiteX10" fmla="*/ 5288856 w 11593823"/>
              <a:gd name="connsiteY10" fmla="*/ 6858000 h 6858000"/>
              <a:gd name="connsiteX11" fmla="*/ 4806770 w 11593823"/>
              <a:gd name="connsiteY11" fmla="*/ 6858000 h 6858000"/>
              <a:gd name="connsiteX12" fmla="*/ 4676142 w 11593823"/>
              <a:gd name="connsiteY12" fmla="*/ 6858000 h 6858000"/>
              <a:gd name="connsiteX13" fmla="*/ 3082273 w 11593823"/>
              <a:gd name="connsiteY13" fmla="*/ 6858000 h 6858000"/>
              <a:gd name="connsiteX14" fmla="*/ 2625273 w 11593823"/>
              <a:gd name="connsiteY14" fmla="*/ 6858000 h 6858000"/>
              <a:gd name="connsiteX15" fmla="*/ 2155010 w 11593823"/>
              <a:gd name="connsiteY15" fmla="*/ 6858000 h 6858000"/>
              <a:gd name="connsiteX16" fmla="*/ 0 w 11593823"/>
              <a:gd name="connsiteY16" fmla="*/ 6858000 h 6858000"/>
              <a:gd name="connsiteX17" fmla="*/ 0 w 11593823"/>
              <a:gd name="connsiteY17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4806770 w 11593823"/>
              <a:gd name="connsiteY3" fmla="*/ 2 h 6858000"/>
              <a:gd name="connsiteX4" fmla="*/ 11322200 w 11593823"/>
              <a:gd name="connsiteY4" fmla="*/ 0 h 6858000"/>
              <a:gd name="connsiteX5" fmla="*/ 11322198 w 11593823"/>
              <a:gd name="connsiteY5" fmla="*/ 2 h 6858000"/>
              <a:gd name="connsiteX6" fmla="*/ 11593823 w 11593823"/>
              <a:gd name="connsiteY6" fmla="*/ 2 h 6858000"/>
              <a:gd name="connsiteX7" fmla="*/ 11322197 w 11593823"/>
              <a:gd name="connsiteY7" fmla="*/ 4 h 6858000"/>
              <a:gd name="connsiteX8" fmla="*/ 5311608 w 11593823"/>
              <a:gd name="connsiteY8" fmla="*/ 6858000 h 6858000"/>
              <a:gd name="connsiteX9" fmla="*/ 5288856 w 11593823"/>
              <a:gd name="connsiteY9" fmla="*/ 6858000 h 6858000"/>
              <a:gd name="connsiteX10" fmla="*/ 4806770 w 11593823"/>
              <a:gd name="connsiteY10" fmla="*/ 6858000 h 6858000"/>
              <a:gd name="connsiteX11" fmla="*/ 4676142 w 11593823"/>
              <a:gd name="connsiteY11" fmla="*/ 6858000 h 6858000"/>
              <a:gd name="connsiteX12" fmla="*/ 3082273 w 11593823"/>
              <a:gd name="connsiteY12" fmla="*/ 6858000 h 6858000"/>
              <a:gd name="connsiteX13" fmla="*/ 2625273 w 11593823"/>
              <a:gd name="connsiteY13" fmla="*/ 6858000 h 6858000"/>
              <a:gd name="connsiteX14" fmla="*/ 2155010 w 11593823"/>
              <a:gd name="connsiteY14" fmla="*/ 6858000 h 6858000"/>
              <a:gd name="connsiteX15" fmla="*/ 0 w 11593823"/>
              <a:gd name="connsiteY15" fmla="*/ 6858000 h 6858000"/>
              <a:gd name="connsiteX16" fmla="*/ 0 w 11593823"/>
              <a:gd name="connsiteY16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11322200 w 11593823"/>
              <a:gd name="connsiteY3" fmla="*/ 0 h 6858000"/>
              <a:gd name="connsiteX4" fmla="*/ 11322198 w 11593823"/>
              <a:gd name="connsiteY4" fmla="*/ 2 h 6858000"/>
              <a:gd name="connsiteX5" fmla="*/ 11593823 w 11593823"/>
              <a:gd name="connsiteY5" fmla="*/ 2 h 6858000"/>
              <a:gd name="connsiteX6" fmla="*/ 11322197 w 11593823"/>
              <a:gd name="connsiteY6" fmla="*/ 4 h 6858000"/>
              <a:gd name="connsiteX7" fmla="*/ 5311608 w 11593823"/>
              <a:gd name="connsiteY7" fmla="*/ 6858000 h 6858000"/>
              <a:gd name="connsiteX8" fmla="*/ 5288856 w 11593823"/>
              <a:gd name="connsiteY8" fmla="*/ 6858000 h 6858000"/>
              <a:gd name="connsiteX9" fmla="*/ 4806770 w 11593823"/>
              <a:gd name="connsiteY9" fmla="*/ 6858000 h 6858000"/>
              <a:gd name="connsiteX10" fmla="*/ 4676142 w 11593823"/>
              <a:gd name="connsiteY10" fmla="*/ 6858000 h 6858000"/>
              <a:gd name="connsiteX11" fmla="*/ 3082273 w 11593823"/>
              <a:gd name="connsiteY11" fmla="*/ 6858000 h 6858000"/>
              <a:gd name="connsiteX12" fmla="*/ 2625273 w 11593823"/>
              <a:gd name="connsiteY12" fmla="*/ 6858000 h 6858000"/>
              <a:gd name="connsiteX13" fmla="*/ 2155010 w 11593823"/>
              <a:gd name="connsiteY13" fmla="*/ 6858000 h 6858000"/>
              <a:gd name="connsiteX14" fmla="*/ 0 w 11593823"/>
              <a:gd name="connsiteY14" fmla="*/ 6858000 h 6858000"/>
              <a:gd name="connsiteX15" fmla="*/ 0 w 11593823"/>
              <a:gd name="connsiteY15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11322200 w 11593823"/>
              <a:gd name="connsiteY2" fmla="*/ 0 h 6858000"/>
              <a:gd name="connsiteX3" fmla="*/ 11322198 w 11593823"/>
              <a:gd name="connsiteY3" fmla="*/ 2 h 6858000"/>
              <a:gd name="connsiteX4" fmla="*/ 11593823 w 11593823"/>
              <a:gd name="connsiteY4" fmla="*/ 2 h 6858000"/>
              <a:gd name="connsiteX5" fmla="*/ 11322197 w 11593823"/>
              <a:gd name="connsiteY5" fmla="*/ 4 h 6858000"/>
              <a:gd name="connsiteX6" fmla="*/ 5311608 w 11593823"/>
              <a:gd name="connsiteY6" fmla="*/ 6858000 h 6858000"/>
              <a:gd name="connsiteX7" fmla="*/ 5288856 w 11593823"/>
              <a:gd name="connsiteY7" fmla="*/ 6858000 h 6858000"/>
              <a:gd name="connsiteX8" fmla="*/ 4806770 w 11593823"/>
              <a:gd name="connsiteY8" fmla="*/ 6858000 h 6858000"/>
              <a:gd name="connsiteX9" fmla="*/ 4676142 w 11593823"/>
              <a:gd name="connsiteY9" fmla="*/ 6858000 h 6858000"/>
              <a:gd name="connsiteX10" fmla="*/ 3082273 w 11593823"/>
              <a:gd name="connsiteY10" fmla="*/ 6858000 h 6858000"/>
              <a:gd name="connsiteX11" fmla="*/ 2625273 w 11593823"/>
              <a:gd name="connsiteY11" fmla="*/ 6858000 h 6858000"/>
              <a:gd name="connsiteX12" fmla="*/ 2155010 w 11593823"/>
              <a:gd name="connsiteY12" fmla="*/ 6858000 h 6858000"/>
              <a:gd name="connsiteX13" fmla="*/ 0 w 11593823"/>
              <a:gd name="connsiteY13" fmla="*/ 6858000 h 6858000"/>
              <a:gd name="connsiteX14" fmla="*/ 0 w 11593823"/>
              <a:gd name="connsiteY14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3082273 w 11593823"/>
              <a:gd name="connsiteY9" fmla="*/ 6858000 h 6858000"/>
              <a:gd name="connsiteX10" fmla="*/ 2625273 w 11593823"/>
              <a:gd name="connsiteY10" fmla="*/ 6858000 h 6858000"/>
              <a:gd name="connsiteX11" fmla="*/ 2155010 w 11593823"/>
              <a:gd name="connsiteY11" fmla="*/ 6858000 h 6858000"/>
              <a:gd name="connsiteX12" fmla="*/ 0 w 11593823"/>
              <a:gd name="connsiteY12" fmla="*/ 6858000 h 6858000"/>
              <a:gd name="connsiteX13" fmla="*/ 0 w 11593823"/>
              <a:gd name="connsiteY13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625273 w 11593823"/>
              <a:gd name="connsiteY9" fmla="*/ 6858000 h 6858000"/>
              <a:gd name="connsiteX10" fmla="*/ 2155010 w 11593823"/>
              <a:gd name="connsiteY10" fmla="*/ 6858000 h 6858000"/>
              <a:gd name="connsiteX11" fmla="*/ 0 w 11593823"/>
              <a:gd name="connsiteY11" fmla="*/ 6858000 h 6858000"/>
              <a:gd name="connsiteX12" fmla="*/ 0 w 11593823"/>
              <a:gd name="connsiteY12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0 w 11593823"/>
              <a:gd name="connsiteY9" fmla="*/ 6858000 h 6858000"/>
              <a:gd name="connsiteX10" fmla="*/ 0 w 11593823"/>
              <a:gd name="connsiteY10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676142 w 11593823"/>
              <a:gd name="connsiteY7" fmla="*/ 6858000 h 6858000"/>
              <a:gd name="connsiteX8" fmla="*/ 0 w 11593823"/>
              <a:gd name="connsiteY8" fmla="*/ 6858000 h 6858000"/>
              <a:gd name="connsiteX9" fmla="*/ 0 w 11593823"/>
              <a:gd name="connsiteY9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0 w 11593823"/>
              <a:gd name="connsiteY7" fmla="*/ 6858000 h 6858000"/>
              <a:gd name="connsiteX8" fmla="*/ 0 w 11593823"/>
              <a:gd name="connsiteY8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0 w 11593823"/>
              <a:gd name="connsiteY6" fmla="*/ 6858000 h 6858000"/>
              <a:gd name="connsiteX7" fmla="*/ 0 w 11593823"/>
              <a:gd name="connsiteY7" fmla="*/ 0 h 6858000"/>
              <a:gd name="connsiteX0" fmla="*/ 0 w 11322200"/>
              <a:gd name="connsiteY0" fmla="*/ 0 h 6858000"/>
              <a:gd name="connsiteX1" fmla="*/ 11322200 w 11322200"/>
              <a:gd name="connsiteY1" fmla="*/ 0 h 6858000"/>
              <a:gd name="connsiteX2" fmla="*/ 11322198 w 11322200"/>
              <a:gd name="connsiteY2" fmla="*/ 2 h 6858000"/>
              <a:gd name="connsiteX3" fmla="*/ 11322197 w 11322200"/>
              <a:gd name="connsiteY3" fmla="*/ 4 h 6858000"/>
              <a:gd name="connsiteX4" fmla="*/ 5311608 w 11322200"/>
              <a:gd name="connsiteY4" fmla="*/ 6858000 h 6858000"/>
              <a:gd name="connsiteX5" fmla="*/ 0 w 11322200"/>
              <a:gd name="connsiteY5" fmla="*/ 6858000 h 6858000"/>
              <a:gd name="connsiteX6" fmla="*/ 0 w 11322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2200" h="6858000">
                <a:moveTo>
                  <a:pt x="0" y="0"/>
                </a:moveTo>
                <a:lnTo>
                  <a:pt x="11322200" y="0"/>
                </a:lnTo>
                <a:lnTo>
                  <a:pt x="11322198" y="2"/>
                </a:lnTo>
                <a:cubicBezTo>
                  <a:pt x="11322198" y="3"/>
                  <a:pt x="11322197" y="3"/>
                  <a:pt x="11322197" y="4"/>
                </a:cubicBezTo>
                <a:lnTo>
                  <a:pt x="53116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6FDCA7-0AF2-4082-9481-EF2C115F2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2681BBB-7003-2436-4CD1-C93005EAC85B}"/>
              </a:ext>
            </a:extLst>
          </p:cNvPr>
          <p:cNvSpPr txBox="1">
            <a:spLocks/>
          </p:cNvSpPr>
          <p:nvPr/>
        </p:nvSpPr>
        <p:spPr>
          <a:xfrm>
            <a:off x="714911" y="590337"/>
            <a:ext cx="4953000" cy="2247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QUBIC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6EDB5B-7C5D-4573-9038-A3DEF145FB5D}"/>
              </a:ext>
            </a:extLst>
          </p:cNvPr>
          <p:cNvSpPr>
            <a:spLocks noGrp="1"/>
          </p:cNvSpPr>
          <p:nvPr/>
        </p:nvSpPr>
        <p:spPr>
          <a:xfrm>
            <a:off x="309782" y="1823896"/>
            <a:ext cx="4636560" cy="418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/>
                <a:cs typeface="Arial"/>
              </a:rPr>
              <a:t>unique instrument combining interferometry and bolometry to observe the CMB, using an array of bolometers to measure temperature and polarization fluctuations</a:t>
            </a:r>
          </a:p>
          <a:p>
            <a:endParaRPr lang="en-US" sz="1600">
              <a:latin typeface="Arial"/>
              <a:cs typeface="Arial"/>
            </a:endParaRPr>
          </a:p>
          <a:p>
            <a:endParaRPr lang="en-US" sz="1600">
              <a:latin typeface="Arial"/>
              <a:cs typeface="Arial"/>
            </a:endParaRPr>
          </a:p>
        </p:txBody>
      </p:sp>
      <p:pic>
        <p:nvPicPr>
          <p:cNvPr id="2" name="Picture 1" descr="Slika na kojoj se prikazuje tekst, snimka zaslona&#10;&#10;Opis je automatski generiran">
            <a:extLst>
              <a:ext uri="{FF2B5EF4-FFF2-40B4-BE49-F238E27FC236}">
                <a16:creationId xmlns:a16="http://schemas.microsoft.com/office/drawing/2014/main" id="{FF92D518-9982-EBDE-1160-2066B85E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47" y="370415"/>
            <a:ext cx="6010275" cy="3057525"/>
          </a:xfrm>
          <a:prstGeom prst="rect">
            <a:avLst/>
          </a:prstGeom>
        </p:spPr>
      </p:pic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CCE3B81B-CDC2-0419-1FF0-B556A410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17</a:t>
            </a:fld>
            <a:endParaRPr lang="hr-HR"/>
          </a:p>
        </p:txBody>
      </p:sp>
      <p:pic>
        <p:nvPicPr>
          <p:cNvPr id="4" name="Picture 1" descr="Slika na kojoj se prikazuje tekst, snimka zaslona&#10;&#10;Opis je automatski generiran">
            <a:extLst>
              <a:ext uri="{FF2B5EF4-FFF2-40B4-BE49-F238E27FC236}">
                <a16:creationId xmlns:a16="http://schemas.microsoft.com/office/drawing/2014/main" id="{DD8E579A-EE8F-9BB3-C287-7BECBE1D5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6547" y="3581700"/>
            <a:ext cx="6010275" cy="3057525"/>
          </a:xfrm>
          <a:prstGeom prst="rect">
            <a:avLst/>
          </a:prstGeom>
        </p:spPr>
      </p:pic>
      <p:sp>
        <p:nvSpPr>
          <p:cNvPr id="9" name="TekstniOkvir 4">
            <a:extLst>
              <a:ext uri="{FF2B5EF4-FFF2-40B4-BE49-F238E27FC236}">
                <a16:creationId xmlns:a16="http://schemas.microsoft.com/office/drawing/2014/main" id="{3E71E279-A2BB-FD4F-A9AC-586F69578C4A}"/>
              </a:ext>
            </a:extLst>
          </p:cNvPr>
          <p:cNvSpPr txBox="1"/>
          <p:nvPr/>
        </p:nvSpPr>
        <p:spPr>
          <a:xfrm>
            <a:off x="170569" y="4309331"/>
            <a:ext cx="1449107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Merriweather Sans"/>
              </a:rPr>
              <a:t>Battistelli, E.S., Ade, P., Alberro, J.G. </a:t>
            </a:r>
            <a:r>
              <a:rPr lang="en-US" sz="1000" i="1" dirty="0">
                <a:latin typeface="Merriweather Sans"/>
              </a:rPr>
              <a:t>et al.</a:t>
            </a:r>
            <a:r>
              <a:rPr lang="en-US" sz="1000" dirty="0">
                <a:latin typeface="Merriweather Sans"/>
              </a:rPr>
              <a:t> QUBIC: The Q &amp; U Bolometric Interferometer for Cosmology. </a:t>
            </a:r>
            <a:r>
              <a:rPr lang="en-US" sz="1000" i="1" dirty="0">
                <a:latin typeface="Merriweather Sans"/>
              </a:rPr>
              <a:t>J Low Temp Phys</a:t>
            </a:r>
            <a:r>
              <a:rPr lang="en-US" sz="1000" dirty="0">
                <a:latin typeface="Merriweather Sans"/>
              </a:rPr>
              <a:t> 199, 482–490 (2020). https://doi.org/10.1007/s10909-020-02370-0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38553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105F5E-5B61-4F51-927C-5B28DB7D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3A5A79-79D2-4D9D-A36A-2291A2480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3" y="0"/>
            <a:ext cx="11322200" cy="6858000"/>
          </a:xfrm>
          <a:custGeom>
            <a:avLst/>
            <a:gdLst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9092866 w 11593823"/>
              <a:gd name="connsiteY6" fmla="*/ 0 h 6858000"/>
              <a:gd name="connsiteX7" fmla="*/ 11322200 w 11593823"/>
              <a:gd name="connsiteY7" fmla="*/ 0 h 6858000"/>
              <a:gd name="connsiteX8" fmla="*/ 11322198 w 11593823"/>
              <a:gd name="connsiteY8" fmla="*/ 2 h 6858000"/>
              <a:gd name="connsiteX9" fmla="*/ 11593823 w 11593823"/>
              <a:gd name="connsiteY9" fmla="*/ 2 h 6858000"/>
              <a:gd name="connsiteX10" fmla="*/ 11322197 w 11593823"/>
              <a:gd name="connsiteY10" fmla="*/ 4 h 6858000"/>
              <a:gd name="connsiteX11" fmla="*/ 5311608 w 11593823"/>
              <a:gd name="connsiteY11" fmla="*/ 6858000 h 6858000"/>
              <a:gd name="connsiteX12" fmla="*/ 5288856 w 11593823"/>
              <a:gd name="connsiteY12" fmla="*/ 6858000 h 6858000"/>
              <a:gd name="connsiteX13" fmla="*/ 4806770 w 11593823"/>
              <a:gd name="connsiteY13" fmla="*/ 6858000 h 6858000"/>
              <a:gd name="connsiteX14" fmla="*/ 4676142 w 11593823"/>
              <a:gd name="connsiteY14" fmla="*/ 6858000 h 6858000"/>
              <a:gd name="connsiteX15" fmla="*/ 3082273 w 11593823"/>
              <a:gd name="connsiteY15" fmla="*/ 6858000 h 6858000"/>
              <a:gd name="connsiteX16" fmla="*/ 2625273 w 11593823"/>
              <a:gd name="connsiteY16" fmla="*/ 6858000 h 6858000"/>
              <a:gd name="connsiteX17" fmla="*/ 2155010 w 11593823"/>
              <a:gd name="connsiteY17" fmla="*/ 6858000 h 6858000"/>
              <a:gd name="connsiteX18" fmla="*/ 0 w 11593823"/>
              <a:gd name="connsiteY18" fmla="*/ 685800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11322200 w 11593823"/>
              <a:gd name="connsiteY6" fmla="*/ 0 h 6858000"/>
              <a:gd name="connsiteX7" fmla="*/ 11322198 w 11593823"/>
              <a:gd name="connsiteY7" fmla="*/ 2 h 6858000"/>
              <a:gd name="connsiteX8" fmla="*/ 11593823 w 11593823"/>
              <a:gd name="connsiteY8" fmla="*/ 2 h 6858000"/>
              <a:gd name="connsiteX9" fmla="*/ 11322197 w 11593823"/>
              <a:gd name="connsiteY9" fmla="*/ 4 h 6858000"/>
              <a:gd name="connsiteX10" fmla="*/ 5311608 w 11593823"/>
              <a:gd name="connsiteY10" fmla="*/ 6858000 h 6858000"/>
              <a:gd name="connsiteX11" fmla="*/ 5288856 w 11593823"/>
              <a:gd name="connsiteY11" fmla="*/ 6858000 h 6858000"/>
              <a:gd name="connsiteX12" fmla="*/ 4806770 w 11593823"/>
              <a:gd name="connsiteY12" fmla="*/ 6858000 h 6858000"/>
              <a:gd name="connsiteX13" fmla="*/ 4676142 w 11593823"/>
              <a:gd name="connsiteY13" fmla="*/ 6858000 h 6858000"/>
              <a:gd name="connsiteX14" fmla="*/ 3082273 w 11593823"/>
              <a:gd name="connsiteY14" fmla="*/ 6858000 h 6858000"/>
              <a:gd name="connsiteX15" fmla="*/ 2625273 w 11593823"/>
              <a:gd name="connsiteY15" fmla="*/ 6858000 h 6858000"/>
              <a:gd name="connsiteX16" fmla="*/ 2155010 w 11593823"/>
              <a:gd name="connsiteY16" fmla="*/ 6858000 h 6858000"/>
              <a:gd name="connsiteX17" fmla="*/ 0 w 11593823"/>
              <a:gd name="connsiteY17" fmla="*/ 6858000 h 6858000"/>
              <a:gd name="connsiteX18" fmla="*/ 0 w 11593823"/>
              <a:gd name="connsiteY18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11322200 w 11593823"/>
              <a:gd name="connsiteY5" fmla="*/ 0 h 6858000"/>
              <a:gd name="connsiteX6" fmla="*/ 11322198 w 11593823"/>
              <a:gd name="connsiteY6" fmla="*/ 2 h 6858000"/>
              <a:gd name="connsiteX7" fmla="*/ 11593823 w 11593823"/>
              <a:gd name="connsiteY7" fmla="*/ 2 h 6858000"/>
              <a:gd name="connsiteX8" fmla="*/ 11322197 w 11593823"/>
              <a:gd name="connsiteY8" fmla="*/ 4 h 6858000"/>
              <a:gd name="connsiteX9" fmla="*/ 5311608 w 11593823"/>
              <a:gd name="connsiteY9" fmla="*/ 6858000 h 6858000"/>
              <a:gd name="connsiteX10" fmla="*/ 5288856 w 11593823"/>
              <a:gd name="connsiteY10" fmla="*/ 6858000 h 6858000"/>
              <a:gd name="connsiteX11" fmla="*/ 4806770 w 11593823"/>
              <a:gd name="connsiteY11" fmla="*/ 6858000 h 6858000"/>
              <a:gd name="connsiteX12" fmla="*/ 4676142 w 11593823"/>
              <a:gd name="connsiteY12" fmla="*/ 6858000 h 6858000"/>
              <a:gd name="connsiteX13" fmla="*/ 3082273 w 11593823"/>
              <a:gd name="connsiteY13" fmla="*/ 6858000 h 6858000"/>
              <a:gd name="connsiteX14" fmla="*/ 2625273 w 11593823"/>
              <a:gd name="connsiteY14" fmla="*/ 6858000 h 6858000"/>
              <a:gd name="connsiteX15" fmla="*/ 2155010 w 11593823"/>
              <a:gd name="connsiteY15" fmla="*/ 6858000 h 6858000"/>
              <a:gd name="connsiteX16" fmla="*/ 0 w 11593823"/>
              <a:gd name="connsiteY16" fmla="*/ 6858000 h 6858000"/>
              <a:gd name="connsiteX17" fmla="*/ 0 w 11593823"/>
              <a:gd name="connsiteY17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4806770 w 11593823"/>
              <a:gd name="connsiteY3" fmla="*/ 2 h 6858000"/>
              <a:gd name="connsiteX4" fmla="*/ 11322200 w 11593823"/>
              <a:gd name="connsiteY4" fmla="*/ 0 h 6858000"/>
              <a:gd name="connsiteX5" fmla="*/ 11322198 w 11593823"/>
              <a:gd name="connsiteY5" fmla="*/ 2 h 6858000"/>
              <a:gd name="connsiteX6" fmla="*/ 11593823 w 11593823"/>
              <a:gd name="connsiteY6" fmla="*/ 2 h 6858000"/>
              <a:gd name="connsiteX7" fmla="*/ 11322197 w 11593823"/>
              <a:gd name="connsiteY7" fmla="*/ 4 h 6858000"/>
              <a:gd name="connsiteX8" fmla="*/ 5311608 w 11593823"/>
              <a:gd name="connsiteY8" fmla="*/ 6858000 h 6858000"/>
              <a:gd name="connsiteX9" fmla="*/ 5288856 w 11593823"/>
              <a:gd name="connsiteY9" fmla="*/ 6858000 h 6858000"/>
              <a:gd name="connsiteX10" fmla="*/ 4806770 w 11593823"/>
              <a:gd name="connsiteY10" fmla="*/ 6858000 h 6858000"/>
              <a:gd name="connsiteX11" fmla="*/ 4676142 w 11593823"/>
              <a:gd name="connsiteY11" fmla="*/ 6858000 h 6858000"/>
              <a:gd name="connsiteX12" fmla="*/ 3082273 w 11593823"/>
              <a:gd name="connsiteY12" fmla="*/ 6858000 h 6858000"/>
              <a:gd name="connsiteX13" fmla="*/ 2625273 w 11593823"/>
              <a:gd name="connsiteY13" fmla="*/ 6858000 h 6858000"/>
              <a:gd name="connsiteX14" fmla="*/ 2155010 w 11593823"/>
              <a:gd name="connsiteY14" fmla="*/ 6858000 h 6858000"/>
              <a:gd name="connsiteX15" fmla="*/ 0 w 11593823"/>
              <a:gd name="connsiteY15" fmla="*/ 6858000 h 6858000"/>
              <a:gd name="connsiteX16" fmla="*/ 0 w 11593823"/>
              <a:gd name="connsiteY16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11322200 w 11593823"/>
              <a:gd name="connsiteY3" fmla="*/ 0 h 6858000"/>
              <a:gd name="connsiteX4" fmla="*/ 11322198 w 11593823"/>
              <a:gd name="connsiteY4" fmla="*/ 2 h 6858000"/>
              <a:gd name="connsiteX5" fmla="*/ 11593823 w 11593823"/>
              <a:gd name="connsiteY5" fmla="*/ 2 h 6858000"/>
              <a:gd name="connsiteX6" fmla="*/ 11322197 w 11593823"/>
              <a:gd name="connsiteY6" fmla="*/ 4 h 6858000"/>
              <a:gd name="connsiteX7" fmla="*/ 5311608 w 11593823"/>
              <a:gd name="connsiteY7" fmla="*/ 6858000 h 6858000"/>
              <a:gd name="connsiteX8" fmla="*/ 5288856 w 11593823"/>
              <a:gd name="connsiteY8" fmla="*/ 6858000 h 6858000"/>
              <a:gd name="connsiteX9" fmla="*/ 4806770 w 11593823"/>
              <a:gd name="connsiteY9" fmla="*/ 6858000 h 6858000"/>
              <a:gd name="connsiteX10" fmla="*/ 4676142 w 11593823"/>
              <a:gd name="connsiteY10" fmla="*/ 6858000 h 6858000"/>
              <a:gd name="connsiteX11" fmla="*/ 3082273 w 11593823"/>
              <a:gd name="connsiteY11" fmla="*/ 6858000 h 6858000"/>
              <a:gd name="connsiteX12" fmla="*/ 2625273 w 11593823"/>
              <a:gd name="connsiteY12" fmla="*/ 6858000 h 6858000"/>
              <a:gd name="connsiteX13" fmla="*/ 2155010 w 11593823"/>
              <a:gd name="connsiteY13" fmla="*/ 6858000 h 6858000"/>
              <a:gd name="connsiteX14" fmla="*/ 0 w 11593823"/>
              <a:gd name="connsiteY14" fmla="*/ 6858000 h 6858000"/>
              <a:gd name="connsiteX15" fmla="*/ 0 w 11593823"/>
              <a:gd name="connsiteY15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11322200 w 11593823"/>
              <a:gd name="connsiteY2" fmla="*/ 0 h 6858000"/>
              <a:gd name="connsiteX3" fmla="*/ 11322198 w 11593823"/>
              <a:gd name="connsiteY3" fmla="*/ 2 h 6858000"/>
              <a:gd name="connsiteX4" fmla="*/ 11593823 w 11593823"/>
              <a:gd name="connsiteY4" fmla="*/ 2 h 6858000"/>
              <a:gd name="connsiteX5" fmla="*/ 11322197 w 11593823"/>
              <a:gd name="connsiteY5" fmla="*/ 4 h 6858000"/>
              <a:gd name="connsiteX6" fmla="*/ 5311608 w 11593823"/>
              <a:gd name="connsiteY6" fmla="*/ 6858000 h 6858000"/>
              <a:gd name="connsiteX7" fmla="*/ 5288856 w 11593823"/>
              <a:gd name="connsiteY7" fmla="*/ 6858000 h 6858000"/>
              <a:gd name="connsiteX8" fmla="*/ 4806770 w 11593823"/>
              <a:gd name="connsiteY8" fmla="*/ 6858000 h 6858000"/>
              <a:gd name="connsiteX9" fmla="*/ 4676142 w 11593823"/>
              <a:gd name="connsiteY9" fmla="*/ 6858000 h 6858000"/>
              <a:gd name="connsiteX10" fmla="*/ 3082273 w 11593823"/>
              <a:gd name="connsiteY10" fmla="*/ 6858000 h 6858000"/>
              <a:gd name="connsiteX11" fmla="*/ 2625273 w 11593823"/>
              <a:gd name="connsiteY11" fmla="*/ 6858000 h 6858000"/>
              <a:gd name="connsiteX12" fmla="*/ 2155010 w 11593823"/>
              <a:gd name="connsiteY12" fmla="*/ 6858000 h 6858000"/>
              <a:gd name="connsiteX13" fmla="*/ 0 w 11593823"/>
              <a:gd name="connsiteY13" fmla="*/ 6858000 h 6858000"/>
              <a:gd name="connsiteX14" fmla="*/ 0 w 11593823"/>
              <a:gd name="connsiteY14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3082273 w 11593823"/>
              <a:gd name="connsiteY9" fmla="*/ 6858000 h 6858000"/>
              <a:gd name="connsiteX10" fmla="*/ 2625273 w 11593823"/>
              <a:gd name="connsiteY10" fmla="*/ 6858000 h 6858000"/>
              <a:gd name="connsiteX11" fmla="*/ 2155010 w 11593823"/>
              <a:gd name="connsiteY11" fmla="*/ 6858000 h 6858000"/>
              <a:gd name="connsiteX12" fmla="*/ 0 w 11593823"/>
              <a:gd name="connsiteY12" fmla="*/ 6858000 h 6858000"/>
              <a:gd name="connsiteX13" fmla="*/ 0 w 11593823"/>
              <a:gd name="connsiteY13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625273 w 11593823"/>
              <a:gd name="connsiteY9" fmla="*/ 6858000 h 6858000"/>
              <a:gd name="connsiteX10" fmla="*/ 2155010 w 11593823"/>
              <a:gd name="connsiteY10" fmla="*/ 6858000 h 6858000"/>
              <a:gd name="connsiteX11" fmla="*/ 0 w 11593823"/>
              <a:gd name="connsiteY11" fmla="*/ 6858000 h 6858000"/>
              <a:gd name="connsiteX12" fmla="*/ 0 w 11593823"/>
              <a:gd name="connsiteY12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0 w 11593823"/>
              <a:gd name="connsiteY9" fmla="*/ 6858000 h 6858000"/>
              <a:gd name="connsiteX10" fmla="*/ 0 w 11593823"/>
              <a:gd name="connsiteY10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676142 w 11593823"/>
              <a:gd name="connsiteY7" fmla="*/ 6858000 h 6858000"/>
              <a:gd name="connsiteX8" fmla="*/ 0 w 11593823"/>
              <a:gd name="connsiteY8" fmla="*/ 6858000 h 6858000"/>
              <a:gd name="connsiteX9" fmla="*/ 0 w 11593823"/>
              <a:gd name="connsiteY9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0 w 11593823"/>
              <a:gd name="connsiteY7" fmla="*/ 6858000 h 6858000"/>
              <a:gd name="connsiteX8" fmla="*/ 0 w 11593823"/>
              <a:gd name="connsiteY8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0 w 11593823"/>
              <a:gd name="connsiteY6" fmla="*/ 6858000 h 6858000"/>
              <a:gd name="connsiteX7" fmla="*/ 0 w 11593823"/>
              <a:gd name="connsiteY7" fmla="*/ 0 h 6858000"/>
              <a:gd name="connsiteX0" fmla="*/ 0 w 11322200"/>
              <a:gd name="connsiteY0" fmla="*/ 0 h 6858000"/>
              <a:gd name="connsiteX1" fmla="*/ 11322200 w 11322200"/>
              <a:gd name="connsiteY1" fmla="*/ 0 h 6858000"/>
              <a:gd name="connsiteX2" fmla="*/ 11322198 w 11322200"/>
              <a:gd name="connsiteY2" fmla="*/ 2 h 6858000"/>
              <a:gd name="connsiteX3" fmla="*/ 11322197 w 11322200"/>
              <a:gd name="connsiteY3" fmla="*/ 4 h 6858000"/>
              <a:gd name="connsiteX4" fmla="*/ 5311608 w 11322200"/>
              <a:gd name="connsiteY4" fmla="*/ 6858000 h 6858000"/>
              <a:gd name="connsiteX5" fmla="*/ 0 w 11322200"/>
              <a:gd name="connsiteY5" fmla="*/ 6858000 h 6858000"/>
              <a:gd name="connsiteX6" fmla="*/ 0 w 11322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2200" h="6858000">
                <a:moveTo>
                  <a:pt x="0" y="0"/>
                </a:moveTo>
                <a:lnTo>
                  <a:pt x="11322200" y="0"/>
                </a:lnTo>
                <a:lnTo>
                  <a:pt x="11322198" y="2"/>
                </a:lnTo>
                <a:cubicBezTo>
                  <a:pt x="11322198" y="3"/>
                  <a:pt x="11322197" y="3"/>
                  <a:pt x="11322197" y="4"/>
                </a:cubicBezTo>
                <a:lnTo>
                  <a:pt x="53116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6FDCA7-0AF2-4082-9481-EF2C115F2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2681BBB-7003-2436-4CD1-C93005EAC85B}"/>
              </a:ext>
            </a:extLst>
          </p:cNvPr>
          <p:cNvSpPr txBox="1">
            <a:spLocks/>
          </p:cNvSpPr>
          <p:nvPr/>
        </p:nvSpPr>
        <p:spPr>
          <a:xfrm>
            <a:off x="714911" y="590337"/>
            <a:ext cx="4953000" cy="2247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QUBIC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6EDB5B-7C5D-4573-9038-A3DEF145FB5D}"/>
              </a:ext>
            </a:extLst>
          </p:cNvPr>
          <p:cNvSpPr>
            <a:spLocks noGrp="1"/>
          </p:cNvSpPr>
          <p:nvPr/>
        </p:nvSpPr>
        <p:spPr>
          <a:xfrm>
            <a:off x="309782" y="1823896"/>
            <a:ext cx="4636560" cy="418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/>
                <a:cs typeface="Arial"/>
              </a:rPr>
              <a:t>unique instrument combining interferometry and bolometry to observe the CMB, using an array of bolometers to measure temperature and polarization fluctuations</a:t>
            </a:r>
          </a:p>
          <a:p>
            <a:endParaRPr lang="en-US" sz="1600">
              <a:latin typeface="Arial"/>
              <a:cs typeface="Arial"/>
            </a:endParaRPr>
          </a:p>
          <a:p>
            <a:r>
              <a:rPr lang="en-US" sz="1600">
                <a:latin typeface="Arial"/>
                <a:cs typeface="Arial"/>
              </a:rPr>
              <a:t>QUBIC produces multiple peaks due to its interferometric setup: Spectral splitting of light enables the separation of different frequency components, aiding in component separation</a:t>
            </a:r>
          </a:p>
        </p:txBody>
      </p:sp>
      <p:pic>
        <p:nvPicPr>
          <p:cNvPr id="2" name="Picture 1" descr="Slika na kojoj se prikazuje tekst, snimka zaslona&#10;&#10;Opis je automatski generiran">
            <a:extLst>
              <a:ext uri="{FF2B5EF4-FFF2-40B4-BE49-F238E27FC236}">
                <a16:creationId xmlns:a16="http://schemas.microsoft.com/office/drawing/2014/main" id="{FF92D518-9982-EBDE-1160-2066B85E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47" y="370415"/>
            <a:ext cx="6010275" cy="3057525"/>
          </a:xfrm>
          <a:prstGeom prst="rect">
            <a:avLst/>
          </a:prstGeom>
        </p:spPr>
      </p:pic>
      <p:pic>
        <p:nvPicPr>
          <p:cNvPr id="3" name="Slika 6" descr="Slika na kojoj se prikazuje snimka zaslona, šarenilo&#10;&#10;Opis je automatski generiran">
            <a:extLst>
              <a:ext uri="{FF2B5EF4-FFF2-40B4-BE49-F238E27FC236}">
                <a16:creationId xmlns:a16="http://schemas.microsoft.com/office/drawing/2014/main" id="{89AA8260-8602-AC5E-0776-C434B4146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170" y="3792778"/>
            <a:ext cx="4049289" cy="2384027"/>
          </a:xfrm>
          <a:prstGeom prst="rect">
            <a:avLst/>
          </a:prstGeom>
        </p:spPr>
      </p:pic>
      <p:pic>
        <p:nvPicPr>
          <p:cNvPr id="4" name="Picture 3" descr="Slika na kojoj se prikazuje tekst, crta, radnja, dijagram&#10;&#10;Opis je automatski generiran">
            <a:extLst>
              <a:ext uri="{FF2B5EF4-FFF2-40B4-BE49-F238E27FC236}">
                <a16:creationId xmlns:a16="http://schemas.microsoft.com/office/drawing/2014/main" id="{C7998534-2D75-CF57-D4F1-2C5F99B9C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552" y="3796479"/>
            <a:ext cx="2877820" cy="2376170"/>
          </a:xfrm>
          <a:prstGeom prst="rect">
            <a:avLst/>
          </a:prstGeom>
        </p:spPr>
      </p:pic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4617171-42AE-27FF-F3D2-6C22F2D1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21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105F5E-5B61-4F51-927C-5B28DB7D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3A5A79-79D2-4D9D-A36A-2291A2480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3" y="0"/>
            <a:ext cx="11322200" cy="6858000"/>
          </a:xfrm>
          <a:custGeom>
            <a:avLst/>
            <a:gdLst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9092866 w 11593823"/>
              <a:gd name="connsiteY6" fmla="*/ 0 h 6858000"/>
              <a:gd name="connsiteX7" fmla="*/ 11322200 w 11593823"/>
              <a:gd name="connsiteY7" fmla="*/ 0 h 6858000"/>
              <a:gd name="connsiteX8" fmla="*/ 11322198 w 11593823"/>
              <a:gd name="connsiteY8" fmla="*/ 2 h 6858000"/>
              <a:gd name="connsiteX9" fmla="*/ 11593823 w 11593823"/>
              <a:gd name="connsiteY9" fmla="*/ 2 h 6858000"/>
              <a:gd name="connsiteX10" fmla="*/ 11322197 w 11593823"/>
              <a:gd name="connsiteY10" fmla="*/ 4 h 6858000"/>
              <a:gd name="connsiteX11" fmla="*/ 5311608 w 11593823"/>
              <a:gd name="connsiteY11" fmla="*/ 6858000 h 6858000"/>
              <a:gd name="connsiteX12" fmla="*/ 5288856 w 11593823"/>
              <a:gd name="connsiteY12" fmla="*/ 6858000 h 6858000"/>
              <a:gd name="connsiteX13" fmla="*/ 4806770 w 11593823"/>
              <a:gd name="connsiteY13" fmla="*/ 6858000 h 6858000"/>
              <a:gd name="connsiteX14" fmla="*/ 4676142 w 11593823"/>
              <a:gd name="connsiteY14" fmla="*/ 6858000 h 6858000"/>
              <a:gd name="connsiteX15" fmla="*/ 3082273 w 11593823"/>
              <a:gd name="connsiteY15" fmla="*/ 6858000 h 6858000"/>
              <a:gd name="connsiteX16" fmla="*/ 2625273 w 11593823"/>
              <a:gd name="connsiteY16" fmla="*/ 6858000 h 6858000"/>
              <a:gd name="connsiteX17" fmla="*/ 2155010 w 11593823"/>
              <a:gd name="connsiteY17" fmla="*/ 6858000 h 6858000"/>
              <a:gd name="connsiteX18" fmla="*/ 0 w 11593823"/>
              <a:gd name="connsiteY18" fmla="*/ 685800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9092864 w 11593823"/>
              <a:gd name="connsiteY5" fmla="*/ 2 h 6858000"/>
              <a:gd name="connsiteX6" fmla="*/ 11322200 w 11593823"/>
              <a:gd name="connsiteY6" fmla="*/ 0 h 6858000"/>
              <a:gd name="connsiteX7" fmla="*/ 11322198 w 11593823"/>
              <a:gd name="connsiteY7" fmla="*/ 2 h 6858000"/>
              <a:gd name="connsiteX8" fmla="*/ 11593823 w 11593823"/>
              <a:gd name="connsiteY8" fmla="*/ 2 h 6858000"/>
              <a:gd name="connsiteX9" fmla="*/ 11322197 w 11593823"/>
              <a:gd name="connsiteY9" fmla="*/ 4 h 6858000"/>
              <a:gd name="connsiteX10" fmla="*/ 5311608 w 11593823"/>
              <a:gd name="connsiteY10" fmla="*/ 6858000 h 6858000"/>
              <a:gd name="connsiteX11" fmla="*/ 5288856 w 11593823"/>
              <a:gd name="connsiteY11" fmla="*/ 6858000 h 6858000"/>
              <a:gd name="connsiteX12" fmla="*/ 4806770 w 11593823"/>
              <a:gd name="connsiteY12" fmla="*/ 6858000 h 6858000"/>
              <a:gd name="connsiteX13" fmla="*/ 4676142 w 11593823"/>
              <a:gd name="connsiteY13" fmla="*/ 6858000 h 6858000"/>
              <a:gd name="connsiteX14" fmla="*/ 3082273 w 11593823"/>
              <a:gd name="connsiteY14" fmla="*/ 6858000 h 6858000"/>
              <a:gd name="connsiteX15" fmla="*/ 2625273 w 11593823"/>
              <a:gd name="connsiteY15" fmla="*/ 6858000 h 6858000"/>
              <a:gd name="connsiteX16" fmla="*/ 2155010 w 11593823"/>
              <a:gd name="connsiteY16" fmla="*/ 6858000 h 6858000"/>
              <a:gd name="connsiteX17" fmla="*/ 0 w 11593823"/>
              <a:gd name="connsiteY17" fmla="*/ 6858000 h 6858000"/>
              <a:gd name="connsiteX18" fmla="*/ 0 w 11593823"/>
              <a:gd name="connsiteY18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676142 w 11593823"/>
              <a:gd name="connsiteY2" fmla="*/ 0 h 6858000"/>
              <a:gd name="connsiteX3" fmla="*/ 4806770 w 11593823"/>
              <a:gd name="connsiteY3" fmla="*/ 0 h 6858000"/>
              <a:gd name="connsiteX4" fmla="*/ 4806770 w 11593823"/>
              <a:gd name="connsiteY4" fmla="*/ 2 h 6858000"/>
              <a:gd name="connsiteX5" fmla="*/ 11322200 w 11593823"/>
              <a:gd name="connsiteY5" fmla="*/ 0 h 6858000"/>
              <a:gd name="connsiteX6" fmla="*/ 11322198 w 11593823"/>
              <a:gd name="connsiteY6" fmla="*/ 2 h 6858000"/>
              <a:gd name="connsiteX7" fmla="*/ 11593823 w 11593823"/>
              <a:gd name="connsiteY7" fmla="*/ 2 h 6858000"/>
              <a:gd name="connsiteX8" fmla="*/ 11322197 w 11593823"/>
              <a:gd name="connsiteY8" fmla="*/ 4 h 6858000"/>
              <a:gd name="connsiteX9" fmla="*/ 5311608 w 11593823"/>
              <a:gd name="connsiteY9" fmla="*/ 6858000 h 6858000"/>
              <a:gd name="connsiteX10" fmla="*/ 5288856 w 11593823"/>
              <a:gd name="connsiteY10" fmla="*/ 6858000 h 6858000"/>
              <a:gd name="connsiteX11" fmla="*/ 4806770 w 11593823"/>
              <a:gd name="connsiteY11" fmla="*/ 6858000 h 6858000"/>
              <a:gd name="connsiteX12" fmla="*/ 4676142 w 11593823"/>
              <a:gd name="connsiteY12" fmla="*/ 6858000 h 6858000"/>
              <a:gd name="connsiteX13" fmla="*/ 3082273 w 11593823"/>
              <a:gd name="connsiteY13" fmla="*/ 6858000 h 6858000"/>
              <a:gd name="connsiteX14" fmla="*/ 2625273 w 11593823"/>
              <a:gd name="connsiteY14" fmla="*/ 6858000 h 6858000"/>
              <a:gd name="connsiteX15" fmla="*/ 2155010 w 11593823"/>
              <a:gd name="connsiteY15" fmla="*/ 6858000 h 6858000"/>
              <a:gd name="connsiteX16" fmla="*/ 0 w 11593823"/>
              <a:gd name="connsiteY16" fmla="*/ 6858000 h 6858000"/>
              <a:gd name="connsiteX17" fmla="*/ 0 w 11593823"/>
              <a:gd name="connsiteY17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4806770 w 11593823"/>
              <a:gd name="connsiteY3" fmla="*/ 2 h 6858000"/>
              <a:gd name="connsiteX4" fmla="*/ 11322200 w 11593823"/>
              <a:gd name="connsiteY4" fmla="*/ 0 h 6858000"/>
              <a:gd name="connsiteX5" fmla="*/ 11322198 w 11593823"/>
              <a:gd name="connsiteY5" fmla="*/ 2 h 6858000"/>
              <a:gd name="connsiteX6" fmla="*/ 11593823 w 11593823"/>
              <a:gd name="connsiteY6" fmla="*/ 2 h 6858000"/>
              <a:gd name="connsiteX7" fmla="*/ 11322197 w 11593823"/>
              <a:gd name="connsiteY7" fmla="*/ 4 h 6858000"/>
              <a:gd name="connsiteX8" fmla="*/ 5311608 w 11593823"/>
              <a:gd name="connsiteY8" fmla="*/ 6858000 h 6858000"/>
              <a:gd name="connsiteX9" fmla="*/ 5288856 w 11593823"/>
              <a:gd name="connsiteY9" fmla="*/ 6858000 h 6858000"/>
              <a:gd name="connsiteX10" fmla="*/ 4806770 w 11593823"/>
              <a:gd name="connsiteY10" fmla="*/ 6858000 h 6858000"/>
              <a:gd name="connsiteX11" fmla="*/ 4676142 w 11593823"/>
              <a:gd name="connsiteY11" fmla="*/ 6858000 h 6858000"/>
              <a:gd name="connsiteX12" fmla="*/ 3082273 w 11593823"/>
              <a:gd name="connsiteY12" fmla="*/ 6858000 h 6858000"/>
              <a:gd name="connsiteX13" fmla="*/ 2625273 w 11593823"/>
              <a:gd name="connsiteY13" fmla="*/ 6858000 h 6858000"/>
              <a:gd name="connsiteX14" fmla="*/ 2155010 w 11593823"/>
              <a:gd name="connsiteY14" fmla="*/ 6858000 h 6858000"/>
              <a:gd name="connsiteX15" fmla="*/ 0 w 11593823"/>
              <a:gd name="connsiteY15" fmla="*/ 6858000 h 6858000"/>
              <a:gd name="connsiteX16" fmla="*/ 0 w 11593823"/>
              <a:gd name="connsiteY16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4806770 w 11593823"/>
              <a:gd name="connsiteY2" fmla="*/ 0 h 6858000"/>
              <a:gd name="connsiteX3" fmla="*/ 11322200 w 11593823"/>
              <a:gd name="connsiteY3" fmla="*/ 0 h 6858000"/>
              <a:gd name="connsiteX4" fmla="*/ 11322198 w 11593823"/>
              <a:gd name="connsiteY4" fmla="*/ 2 h 6858000"/>
              <a:gd name="connsiteX5" fmla="*/ 11593823 w 11593823"/>
              <a:gd name="connsiteY5" fmla="*/ 2 h 6858000"/>
              <a:gd name="connsiteX6" fmla="*/ 11322197 w 11593823"/>
              <a:gd name="connsiteY6" fmla="*/ 4 h 6858000"/>
              <a:gd name="connsiteX7" fmla="*/ 5311608 w 11593823"/>
              <a:gd name="connsiteY7" fmla="*/ 6858000 h 6858000"/>
              <a:gd name="connsiteX8" fmla="*/ 5288856 w 11593823"/>
              <a:gd name="connsiteY8" fmla="*/ 6858000 h 6858000"/>
              <a:gd name="connsiteX9" fmla="*/ 4806770 w 11593823"/>
              <a:gd name="connsiteY9" fmla="*/ 6858000 h 6858000"/>
              <a:gd name="connsiteX10" fmla="*/ 4676142 w 11593823"/>
              <a:gd name="connsiteY10" fmla="*/ 6858000 h 6858000"/>
              <a:gd name="connsiteX11" fmla="*/ 3082273 w 11593823"/>
              <a:gd name="connsiteY11" fmla="*/ 6858000 h 6858000"/>
              <a:gd name="connsiteX12" fmla="*/ 2625273 w 11593823"/>
              <a:gd name="connsiteY12" fmla="*/ 6858000 h 6858000"/>
              <a:gd name="connsiteX13" fmla="*/ 2155010 w 11593823"/>
              <a:gd name="connsiteY13" fmla="*/ 6858000 h 6858000"/>
              <a:gd name="connsiteX14" fmla="*/ 0 w 11593823"/>
              <a:gd name="connsiteY14" fmla="*/ 6858000 h 6858000"/>
              <a:gd name="connsiteX15" fmla="*/ 0 w 11593823"/>
              <a:gd name="connsiteY15" fmla="*/ 0 h 6858000"/>
              <a:gd name="connsiteX0" fmla="*/ 0 w 11593823"/>
              <a:gd name="connsiteY0" fmla="*/ 0 h 6858000"/>
              <a:gd name="connsiteX1" fmla="*/ 2155010 w 11593823"/>
              <a:gd name="connsiteY1" fmla="*/ 0 h 6858000"/>
              <a:gd name="connsiteX2" fmla="*/ 11322200 w 11593823"/>
              <a:gd name="connsiteY2" fmla="*/ 0 h 6858000"/>
              <a:gd name="connsiteX3" fmla="*/ 11322198 w 11593823"/>
              <a:gd name="connsiteY3" fmla="*/ 2 h 6858000"/>
              <a:gd name="connsiteX4" fmla="*/ 11593823 w 11593823"/>
              <a:gd name="connsiteY4" fmla="*/ 2 h 6858000"/>
              <a:gd name="connsiteX5" fmla="*/ 11322197 w 11593823"/>
              <a:gd name="connsiteY5" fmla="*/ 4 h 6858000"/>
              <a:gd name="connsiteX6" fmla="*/ 5311608 w 11593823"/>
              <a:gd name="connsiteY6" fmla="*/ 6858000 h 6858000"/>
              <a:gd name="connsiteX7" fmla="*/ 5288856 w 11593823"/>
              <a:gd name="connsiteY7" fmla="*/ 6858000 h 6858000"/>
              <a:gd name="connsiteX8" fmla="*/ 4806770 w 11593823"/>
              <a:gd name="connsiteY8" fmla="*/ 6858000 h 6858000"/>
              <a:gd name="connsiteX9" fmla="*/ 4676142 w 11593823"/>
              <a:gd name="connsiteY9" fmla="*/ 6858000 h 6858000"/>
              <a:gd name="connsiteX10" fmla="*/ 3082273 w 11593823"/>
              <a:gd name="connsiteY10" fmla="*/ 6858000 h 6858000"/>
              <a:gd name="connsiteX11" fmla="*/ 2625273 w 11593823"/>
              <a:gd name="connsiteY11" fmla="*/ 6858000 h 6858000"/>
              <a:gd name="connsiteX12" fmla="*/ 2155010 w 11593823"/>
              <a:gd name="connsiteY12" fmla="*/ 6858000 h 6858000"/>
              <a:gd name="connsiteX13" fmla="*/ 0 w 11593823"/>
              <a:gd name="connsiteY13" fmla="*/ 6858000 h 6858000"/>
              <a:gd name="connsiteX14" fmla="*/ 0 w 11593823"/>
              <a:gd name="connsiteY14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3082273 w 11593823"/>
              <a:gd name="connsiteY9" fmla="*/ 6858000 h 6858000"/>
              <a:gd name="connsiteX10" fmla="*/ 2625273 w 11593823"/>
              <a:gd name="connsiteY10" fmla="*/ 6858000 h 6858000"/>
              <a:gd name="connsiteX11" fmla="*/ 2155010 w 11593823"/>
              <a:gd name="connsiteY11" fmla="*/ 6858000 h 6858000"/>
              <a:gd name="connsiteX12" fmla="*/ 0 w 11593823"/>
              <a:gd name="connsiteY12" fmla="*/ 6858000 h 6858000"/>
              <a:gd name="connsiteX13" fmla="*/ 0 w 11593823"/>
              <a:gd name="connsiteY13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625273 w 11593823"/>
              <a:gd name="connsiteY9" fmla="*/ 6858000 h 6858000"/>
              <a:gd name="connsiteX10" fmla="*/ 2155010 w 11593823"/>
              <a:gd name="connsiteY10" fmla="*/ 6858000 h 6858000"/>
              <a:gd name="connsiteX11" fmla="*/ 0 w 11593823"/>
              <a:gd name="connsiteY11" fmla="*/ 6858000 h 6858000"/>
              <a:gd name="connsiteX12" fmla="*/ 0 w 11593823"/>
              <a:gd name="connsiteY12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2155010 w 11593823"/>
              <a:gd name="connsiteY9" fmla="*/ 6858000 h 6858000"/>
              <a:gd name="connsiteX10" fmla="*/ 0 w 11593823"/>
              <a:gd name="connsiteY10" fmla="*/ 6858000 h 6858000"/>
              <a:gd name="connsiteX11" fmla="*/ 0 w 11593823"/>
              <a:gd name="connsiteY11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806770 w 11593823"/>
              <a:gd name="connsiteY7" fmla="*/ 6858000 h 6858000"/>
              <a:gd name="connsiteX8" fmla="*/ 4676142 w 11593823"/>
              <a:gd name="connsiteY8" fmla="*/ 6858000 h 6858000"/>
              <a:gd name="connsiteX9" fmla="*/ 0 w 11593823"/>
              <a:gd name="connsiteY9" fmla="*/ 6858000 h 6858000"/>
              <a:gd name="connsiteX10" fmla="*/ 0 w 11593823"/>
              <a:gd name="connsiteY10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4676142 w 11593823"/>
              <a:gd name="connsiteY7" fmla="*/ 6858000 h 6858000"/>
              <a:gd name="connsiteX8" fmla="*/ 0 w 11593823"/>
              <a:gd name="connsiteY8" fmla="*/ 6858000 h 6858000"/>
              <a:gd name="connsiteX9" fmla="*/ 0 w 11593823"/>
              <a:gd name="connsiteY9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5288856 w 11593823"/>
              <a:gd name="connsiteY6" fmla="*/ 6858000 h 6858000"/>
              <a:gd name="connsiteX7" fmla="*/ 0 w 11593823"/>
              <a:gd name="connsiteY7" fmla="*/ 6858000 h 6858000"/>
              <a:gd name="connsiteX8" fmla="*/ 0 w 11593823"/>
              <a:gd name="connsiteY8" fmla="*/ 0 h 6858000"/>
              <a:gd name="connsiteX0" fmla="*/ 0 w 11593823"/>
              <a:gd name="connsiteY0" fmla="*/ 0 h 6858000"/>
              <a:gd name="connsiteX1" fmla="*/ 11322200 w 11593823"/>
              <a:gd name="connsiteY1" fmla="*/ 0 h 6858000"/>
              <a:gd name="connsiteX2" fmla="*/ 11322198 w 11593823"/>
              <a:gd name="connsiteY2" fmla="*/ 2 h 6858000"/>
              <a:gd name="connsiteX3" fmla="*/ 11593823 w 11593823"/>
              <a:gd name="connsiteY3" fmla="*/ 2 h 6858000"/>
              <a:gd name="connsiteX4" fmla="*/ 11322197 w 11593823"/>
              <a:gd name="connsiteY4" fmla="*/ 4 h 6858000"/>
              <a:gd name="connsiteX5" fmla="*/ 5311608 w 11593823"/>
              <a:gd name="connsiteY5" fmla="*/ 6858000 h 6858000"/>
              <a:gd name="connsiteX6" fmla="*/ 0 w 11593823"/>
              <a:gd name="connsiteY6" fmla="*/ 6858000 h 6858000"/>
              <a:gd name="connsiteX7" fmla="*/ 0 w 11593823"/>
              <a:gd name="connsiteY7" fmla="*/ 0 h 6858000"/>
              <a:gd name="connsiteX0" fmla="*/ 0 w 11322200"/>
              <a:gd name="connsiteY0" fmla="*/ 0 h 6858000"/>
              <a:gd name="connsiteX1" fmla="*/ 11322200 w 11322200"/>
              <a:gd name="connsiteY1" fmla="*/ 0 h 6858000"/>
              <a:gd name="connsiteX2" fmla="*/ 11322198 w 11322200"/>
              <a:gd name="connsiteY2" fmla="*/ 2 h 6858000"/>
              <a:gd name="connsiteX3" fmla="*/ 11322197 w 11322200"/>
              <a:gd name="connsiteY3" fmla="*/ 4 h 6858000"/>
              <a:gd name="connsiteX4" fmla="*/ 5311608 w 11322200"/>
              <a:gd name="connsiteY4" fmla="*/ 6858000 h 6858000"/>
              <a:gd name="connsiteX5" fmla="*/ 0 w 11322200"/>
              <a:gd name="connsiteY5" fmla="*/ 6858000 h 6858000"/>
              <a:gd name="connsiteX6" fmla="*/ 0 w 11322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22200" h="6858000">
                <a:moveTo>
                  <a:pt x="0" y="0"/>
                </a:moveTo>
                <a:lnTo>
                  <a:pt x="11322200" y="0"/>
                </a:lnTo>
                <a:lnTo>
                  <a:pt x="11322198" y="2"/>
                </a:lnTo>
                <a:cubicBezTo>
                  <a:pt x="11322198" y="3"/>
                  <a:pt x="11322197" y="3"/>
                  <a:pt x="11322197" y="4"/>
                </a:cubicBezTo>
                <a:lnTo>
                  <a:pt x="53116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6FDCA7-0AF2-4082-9481-EF2C115F2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2681BBB-7003-2436-4CD1-C93005EAC85B}"/>
              </a:ext>
            </a:extLst>
          </p:cNvPr>
          <p:cNvSpPr txBox="1">
            <a:spLocks/>
          </p:cNvSpPr>
          <p:nvPr/>
        </p:nvSpPr>
        <p:spPr>
          <a:xfrm>
            <a:off x="714911" y="590337"/>
            <a:ext cx="4953000" cy="2247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QUBIC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6EDB5B-7C5D-4573-9038-A3DEF145FB5D}"/>
              </a:ext>
            </a:extLst>
          </p:cNvPr>
          <p:cNvSpPr>
            <a:spLocks noGrp="1"/>
          </p:cNvSpPr>
          <p:nvPr/>
        </p:nvSpPr>
        <p:spPr>
          <a:xfrm>
            <a:off x="309782" y="1823896"/>
            <a:ext cx="4636560" cy="4186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/>
                <a:cs typeface="Arial"/>
              </a:rPr>
              <a:t>unique instrument combining interferometry and bolometry to observe the CMB, using an array of bolometers to measure temperature and polarization fluctuations</a:t>
            </a:r>
          </a:p>
          <a:p>
            <a:endParaRPr lang="en-US" sz="1600">
              <a:latin typeface="Arial"/>
              <a:cs typeface="Arial"/>
            </a:endParaRPr>
          </a:p>
          <a:p>
            <a:r>
              <a:rPr lang="en-US" sz="1600">
                <a:latin typeface="Arial"/>
                <a:cs typeface="Arial"/>
              </a:rPr>
              <a:t>QUBIC produces multiple peaks due to its interferometric setup: Spectral splitting of light enables the separation of different frequency components, aiding in component separation</a:t>
            </a:r>
          </a:p>
        </p:txBody>
      </p:sp>
      <p:pic>
        <p:nvPicPr>
          <p:cNvPr id="3" name="Slika 6" descr="Slika na kojoj se prikazuje snimka zaslona, šarenilo&#10;&#10;Opis je automatski generiran">
            <a:extLst>
              <a:ext uri="{FF2B5EF4-FFF2-40B4-BE49-F238E27FC236}">
                <a16:creationId xmlns:a16="http://schemas.microsoft.com/office/drawing/2014/main" id="{89AA8260-8602-AC5E-0776-C434B414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170" y="3792778"/>
            <a:ext cx="4049289" cy="2384027"/>
          </a:xfrm>
          <a:prstGeom prst="rect">
            <a:avLst/>
          </a:prstGeom>
        </p:spPr>
      </p:pic>
      <p:pic>
        <p:nvPicPr>
          <p:cNvPr id="4" name="Picture 3" descr="Slika na kojoj se prikazuje tekst, crta, radnja, dijagram&#10;&#10;Opis je automatski generiran">
            <a:extLst>
              <a:ext uri="{FF2B5EF4-FFF2-40B4-BE49-F238E27FC236}">
                <a16:creationId xmlns:a16="http://schemas.microsoft.com/office/drawing/2014/main" id="{C7998534-2D75-CF57-D4F1-2C5F99B9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552" y="3796479"/>
            <a:ext cx="2877820" cy="2376170"/>
          </a:xfrm>
          <a:prstGeom prst="rect">
            <a:avLst/>
          </a:prstGeom>
        </p:spPr>
      </p:pic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4617171-42AE-27FF-F3D2-6C22F2D1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19</a:t>
            </a:fld>
            <a:endParaRPr lang="hr-HR"/>
          </a:p>
        </p:txBody>
      </p:sp>
      <p:pic>
        <p:nvPicPr>
          <p:cNvPr id="11" name="Slika 10" descr="Slika na kojoj se prikazuje snimka zaslona, šarenilo&#10;&#10;Opis je automatski generiran">
            <a:extLst>
              <a:ext uri="{FF2B5EF4-FFF2-40B4-BE49-F238E27FC236}">
                <a16:creationId xmlns:a16="http://schemas.microsoft.com/office/drawing/2014/main" id="{9677546D-2022-72AA-5CF3-DEC384AC1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302" y="1903412"/>
            <a:ext cx="1956435" cy="1537335"/>
          </a:xfrm>
          <a:prstGeom prst="rect">
            <a:avLst/>
          </a:prstGeom>
        </p:spPr>
      </p:pic>
      <p:sp>
        <p:nvSpPr>
          <p:cNvPr id="13" name="Strelica: zakrivljeno udesno 12">
            <a:extLst>
              <a:ext uri="{FF2B5EF4-FFF2-40B4-BE49-F238E27FC236}">
                <a16:creationId xmlns:a16="http://schemas.microsoft.com/office/drawing/2014/main" id="{B1E3D865-8C5C-F37C-0D26-55C900B22FEB}"/>
              </a:ext>
            </a:extLst>
          </p:cNvPr>
          <p:cNvSpPr/>
          <p:nvPr/>
        </p:nvSpPr>
        <p:spPr>
          <a:xfrm rot="8820000">
            <a:off x="10324809" y="1801228"/>
            <a:ext cx="662680" cy="2566333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F20867-41B0-484D-9DA7-0FC742D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D100-AD6C-4FB9-B662-CC1C2F00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6497" y="1526602"/>
            <a:ext cx="4667254" cy="5330310"/>
          </a:xfrm>
          <a:custGeom>
            <a:avLst/>
            <a:gdLst>
              <a:gd name="connsiteX0" fmla="*/ 4667254 w 4667254"/>
              <a:gd name="connsiteY0" fmla="*/ 0 h 5325271"/>
              <a:gd name="connsiteX1" fmla="*/ 4667254 w 4667254"/>
              <a:gd name="connsiteY1" fmla="*/ 2543639 h 5325271"/>
              <a:gd name="connsiteX2" fmla="*/ 2229334 w 4667254"/>
              <a:gd name="connsiteY2" fmla="*/ 5325271 h 5325271"/>
              <a:gd name="connsiteX3" fmla="*/ 0 w 4667254"/>
              <a:gd name="connsiteY3" fmla="*/ 5325271 h 53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4" h="5325271">
                <a:moveTo>
                  <a:pt x="4667254" y="0"/>
                </a:moveTo>
                <a:lnTo>
                  <a:pt x="4667254" y="2543639"/>
                </a:lnTo>
                <a:lnTo>
                  <a:pt x="2229334" y="5325271"/>
                </a:lnTo>
                <a:lnTo>
                  <a:pt x="0" y="5325271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F9F66B6-D707-315B-1247-E9291E7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3240" y="2752537"/>
            <a:ext cx="9841774" cy="1360898"/>
          </a:xfrm>
        </p:spPr>
        <p:txBody>
          <a:bodyPr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Light introduction to CMB</a:t>
            </a:r>
            <a:endParaRPr lang="en-US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9987ADEB-C5EE-6DB2-3A1C-4A18E689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50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A3E5678-E0CE-4EE8-9480-5A05F00FD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7DE83E3-33B4-4A21-9A81-9105B7A54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178" y="0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760104-43C0-55C1-ECCE-B7CD85F59452}"/>
              </a:ext>
            </a:extLst>
          </p:cNvPr>
          <p:cNvSpPr txBox="1">
            <a:spLocks/>
          </p:cNvSpPr>
          <p:nvPr/>
        </p:nvSpPr>
        <p:spPr>
          <a:xfrm>
            <a:off x="76086" y="2752537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A0023A9F-5398-FB0F-01D4-5C4BC11D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74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2C1B7D36-C96B-872B-B1E3-8D85A41E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21</a:t>
            </a:fld>
            <a:endParaRPr lang="hr-HR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88A74D-2B5A-3F12-DF1D-834D040349AE}"/>
              </a:ext>
            </a:extLst>
          </p:cNvPr>
          <p:cNvSpPr>
            <a:spLocks noGrp="1"/>
          </p:cNvSpPr>
          <p:nvPr/>
        </p:nvSpPr>
        <p:spPr>
          <a:xfrm>
            <a:off x="1081916" y="2283454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ea typeface="+mn-lt"/>
                <a:cs typeface="+mn-lt"/>
              </a:rPr>
              <a:t>Choosing appropriate layers (e.g., convolutional, recurrent, graph-based) depending on the data structure </a:t>
            </a:r>
          </a:p>
          <a:p>
            <a:r>
              <a:rPr lang="en-US" dirty="0">
                <a:latin typeface="Arial"/>
                <a:ea typeface="+mn-lt"/>
                <a:cs typeface="+mn-lt"/>
              </a:rPr>
              <a:t>Using layers that incorporate physical knowledge (e.g., known operators) </a:t>
            </a:r>
          </a:p>
          <a:p>
            <a:r>
              <a:rPr lang="en-US" dirty="0">
                <a:latin typeface="Arial"/>
                <a:ea typeface="+mn-lt"/>
                <a:cs typeface="+mn-lt"/>
              </a:rPr>
              <a:t>Operators like rotation, scaling, and convolution should be well-understood and correctly implemented based on problem specifics and used structures</a:t>
            </a:r>
          </a:p>
          <a:p>
            <a:r>
              <a:rPr lang="en-US" dirty="0">
                <a:latin typeface="Arial"/>
                <a:ea typeface="+mn-lt"/>
                <a:cs typeface="+mn-lt"/>
              </a:rPr>
              <a:t>Proper architecture design ensures that the network can learn complex relationships without overfitting (due to </a:t>
            </a:r>
            <a:r>
              <a:rPr lang="en-US" err="1">
                <a:latin typeface="Arial"/>
                <a:ea typeface="+mn-lt"/>
                <a:cs typeface="+mn-lt"/>
              </a:rPr>
              <a:t>unneccesary</a:t>
            </a:r>
            <a:r>
              <a:rPr lang="en-US" dirty="0">
                <a:latin typeface="Arial"/>
                <a:ea typeface="+mn-lt"/>
                <a:cs typeface="+mn-lt"/>
              </a:rPr>
              <a:t> complexity) or underfitting (due to improper introduction of known operators)</a:t>
            </a:r>
          </a:p>
          <a:p>
            <a:endParaRPr lang="en-US" dirty="0">
              <a:latin typeface="Arial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3291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2C1B7D36-C96B-872B-B1E3-8D85A41E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22</a:t>
            </a:fld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8A74D-2B5A-3F12-DF1D-834D040349AE}"/>
              </a:ext>
            </a:extLst>
          </p:cNvPr>
          <p:cNvSpPr>
            <a:spLocks noGrp="1"/>
          </p:cNvSpPr>
          <p:nvPr/>
        </p:nvSpPr>
        <p:spPr>
          <a:xfrm>
            <a:off x="1113018" y="215127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ea typeface="+mn-lt"/>
                <a:cs typeface="+mn-lt"/>
              </a:rPr>
              <a:t>Case-specific issues:</a:t>
            </a:r>
          </a:p>
          <a:p>
            <a:pPr>
              <a:buNone/>
            </a:pPr>
            <a:r>
              <a:rPr lang="en-US" b="1" dirty="0">
                <a:latin typeface="Arial"/>
                <a:ea typeface="+mn-lt"/>
                <a:cs typeface="+mn-lt"/>
              </a:rPr>
              <a:t>Rotational Invariance: </a:t>
            </a:r>
            <a:r>
              <a:rPr lang="en-US" dirty="0">
                <a:latin typeface="Arial"/>
                <a:ea typeface="+mn-lt"/>
                <a:cs typeface="+mn-lt"/>
              </a:rPr>
              <a:t>CMB data is inherently spherical, so the analysis must be invariant to rotations on the sphere</a:t>
            </a:r>
            <a:endParaRPr lang="en-US" dirty="0">
              <a:latin typeface="Arial"/>
              <a:cs typeface="Arial"/>
            </a:endParaRPr>
          </a:p>
          <a:p>
            <a:pPr>
              <a:buNone/>
            </a:pPr>
            <a:r>
              <a:rPr lang="en-US" b="1" dirty="0">
                <a:latin typeface="Arial"/>
                <a:ea typeface="+mn-lt"/>
                <a:cs typeface="+mn-lt"/>
              </a:rPr>
              <a:t>Handling Sparsity: Both the data and applied operators can be sparse! </a:t>
            </a:r>
            <a:r>
              <a:rPr lang="en-US" dirty="0">
                <a:latin typeface="Arial"/>
                <a:ea typeface="+mn-lt"/>
                <a:cs typeface="+mn-lt"/>
              </a:rPr>
              <a:t>CMB observations often cover only parts of the sky, while operators are represented with sparse matrices (e.g. detector beam)</a:t>
            </a:r>
            <a:endParaRPr lang="en-US" dirty="0">
              <a:latin typeface="Arial"/>
              <a:cs typeface="Arial"/>
            </a:endParaRPr>
          </a:p>
          <a:p>
            <a:pPr>
              <a:buNone/>
            </a:pPr>
            <a:r>
              <a:rPr lang="en-US" b="1" dirty="0">
                <a:latin typeface="Arial"/>
                <a:ea typeface="+mn-lt"/>
                <a:cs typeface="+mn-lt"/>
              </a:rPr>
              <a:t>Particularities of the detector: </a:t>
            </a:r>
            <a:r>
              <a:rPr lang="en-US" dirty="0">
                <a:latin typeface="Arial"/>
                <a:ea typeface="+mn-lt"/>
                <a:cs typeface="+mn-lt"/>
              </a:rPr>
              <a:t>Different instrument process data in different manners. The network has to represent the complex process inside QUBIC.</a:t>
            </a:r>
          </a:p>
          <a:p>
            <a:pPr marL="0" indent="0">
              <a:buNone/>
            </a:pPr>
            <a:endParaRPr lang="en-US" dirty="0">
              <a:latin typeface="Arial"/>
              <a:ea typeface="+mn-lt"/>
              <a:cs typeface="+mn-lt"/>
            </a:endParaRPr>
          </a:p>
          <a:p>
            <a:endParaRPr lang="en-US" dirty="0">
              <a:latin typeface="Arial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3361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2C1B7D36-C96B-872B-B1E3-8D85A41E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23</a:t>
            </a:fld>
            <a:endParaRPr lang="hr-H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88A74D-2B5A-3F12-DF1D-834D040349AE}"/>
              </a:ext>
            </a:extLst>
          </p:cNvPr>
          <p:cNvSpPr>
            <a:spLocks noGrp="1"/>
          </p:cNvSpPr>
          <p:nvPr/>
        </p:nvSpPr>
        <p:spPr>
          <a:xfrm>
            <a:off x="193149" y="930516"/>
            <a:ext cx="5717260" cy="38701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ea typeface="+mn-lt"/>
                <a:cs typeface="+mn-lt"/>
              </a:rPr>
              <a:t>Conventional layers need to be adapted for to the complexity of the data to maintain accuracy.</a:t>
            </a: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ea typeface="+mn-lt"/>
                <a:cs typeface="+mn-lt"/>
              </a:rPr>
              <a:t>Layers should respect the </a:t>
            </a:r>
            <a:r>
              <a:rPr lang="en-US" sz="1600" err="1">
                <a:latin typeface="Arial"/>
                <a:ea typeface="+mn-lt"/>
                <a:cs typeface="+mn-lt"/>
              </a:rPr>
              <a:t>Healpix</a:t>
            </a:r>
            <a:r>
              <a:rPr lang="en-US" sz="1600" dirty="0">
                <a:latin typeface="Arial"/>
                <a:ea typeface="+mn-lt"/>
                <a:cs typeface="+mn-lt"/>
              </a:rPr>
              <a:t> geometry!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 dirty="0">
                <a:latin typeface="Arial"/>
                <a:ea typeface="+mn-lt"/>
                <a:cs typeface="+mn-lt"/>
              </a:rPr>
              <a:t>The heart of any layer is the aggregation function: </a:t>
            </a:r>
            <a:r>
              <a:rPr lang="en-US" sz="1600" dirty="0">
                <a:solidFill>
                  <a:srgbClr val="C9211E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  <a:ea typeface="+mn-lt"/>
                <a:cs typeface="+mn-lt"/>
              </a:rPr>
              <a:t>fundamental concept in neural networks, particularly in GNNs, where it involves combining information from neighboring nodes to form richer representations.</a:t>
            </a:r>
          </a:p>
          <a:p>
            <a:pPr marL="0" indent="0">
              <a:buNone/>
            </a:pPr>
            <a:endParaRPr lang="en-US" sz="1600" dirty="0">
              <a:solidFill>
                <a:srgbClr val="FFC000"/>
              </a:solidFill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600" dirty="0">
                <a:latin typeface="Arial"/>
                <a:ea typeface="+mn-lt"/>
                <a:cs typeface="+mn-lt"/>
              </a:rPr>
              <a:t>Calls for proper integration of </a:t>
            </a:r>
            <a:r>
              <a:rPr lang="en-US" sz="1600" err="1">
                <a:latin typeface="Arial"/>
                <a:ea typeface="+mn-lt"/>
                <a:cs typeface="+mn-lt"/>
              </a:rPr>
              <a:t>neighbourhood</a:t>
            </a:r>
            <a:r>
              <a:rPr lang="en-US" sz="1600" dirty="0">
                <a:latin typeface="Arial"/>
                <a:ea typeface="+mn-lt"/>
                <a:cs typeface="+mn-lt"/>
              </a:rPr>
              <a:t>. – How can we know what is proper? </a:t>
            </a:r>
          </a:p>
          <a:p>
            <a:pPr marL="0" indent="0">
              <a:buNone/>
            </a:pPr>
            <a:r>
              <a:rPr lang="en-US" sz="1600" dirty="0">
                <a:latin typeface="Arial"/>
                <a:ea typeface="+mn-lt"/>
                <a:cs typeface="+mn-lt"/>
              </a:rPr>
              <a:t>The analysts choose this based on the specifics of the attempted solution!</a:t>
            </a:r>
            <a:endParaRPr lang="en-US" sz="1600" dirty="0">
              <a:latin typeface="Arial"/>
            </a:endParaRPr>
          </a:p>
          <a:p>
            <a:pPr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6348AF-2D90-FD31-B023-06AA4B2BEFD4}"/>
              </a:ext>
            </a:extLst>
          </p:cNvPr>
          <p:cNvSpPr txBox="1">
            <a:spLocks/>
          </p:cNvSpPr>
          <p:nvPr/>
        </p:nvSpPr>
        <p:spPr>
          <a:xfrm>
            <a:off x="9280833" y="4539697"/>
            <a:ext cx="2525108" cy="2149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The aggregation function determines the operation, but will treat patches as Euclidian in default!!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  <p:pic>
        <p:nvPicPr>
          <p:cNvPr id="8" name="Slika 7" descr="Slika na kojoj se prikazuje krug, dijagram&#10;&#10;Opis je automatski generiran">
            <a:extLst>
              <a:ext uri="{FF2B5EF4-FFF2-40B4-BE49-F238E27FC236}">
                <a16:creationId xmlns:a16="http://schemas.microsoft.com/office/drawing/2014/main" id="{E838FFBA-49B8-33CE-1F6D-7C7421B7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858" y="3138461"/>
            <a:ext cx="2336683" cy="22892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 descr="Slika na kojoj se prikazuje krug, dijagram&#10;&#10;Opis je automatski generiran">
            <a:extLst>
              <a:ext uri="{FF2B5EF4-FFF2-40B4-BE49-F238E27FC236}">
                <a16:creationId xmlns:a16="http://schemas.microsoft.com/office/drawing/2014/main" id="{801ED912-C7DA-3C61-1C53-B1E551ACC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95" y="378593"/>
            <a:ext cx="3857625" cy="38576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Strelica: zakrivljeno udesno 9">
            <a:extLst>
              <a:ext uri="{FF2B5EF4-FFF2-40B4-BE49-F238E27FC236}">
                <a16:creationId xmlns:a16="http://schemas.microsoft.com/office/drawing/2014/main" id="{C6ABC3EB-4A20-3E12-517F-BA714260E0B6}"/>
              </a:ext>
            </a:extLst>
          </p:cNvPr>
          <p:cNvSpPr/>
          <p:nvPr/>
        </p:nvSpPr>
        <p:spPr>
          <a:xfrm rot="1200000">
            <a:off x="8683476" y="1456840"/>
            <a:ext cx="1301393" cy="3501774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11" name="Slika 10" descr="Slika na kojoj se prikazuje krug, dijagram&#10;&#10;Opis je automatski generiran">
            <a:extLst>
              <a:ext uri="{FF2B5EF4-FFF2-40B4-BE49-F238E27FC236}">
                <a16:creationId xmlns:a16="http://schemas.microsoft.com/office/drawing/2014/main" id="{BD89BA39-45A8-A640-DD79-5815443B4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655" y="1139283"/>
            <a:ext cx="2051085" cy="1999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28644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C03CFFC-4E19-79B4-F5E4-359AD308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24</a:t>
            </a:fld>
            <a:endParaRPr lang="en-US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2BBDD341-DA85-C2DA-8D0A-813BC2F34178}"/>
              </a:ext>
            </a:extLst>
          </p:cNvPr>
          <p:cNvSpPr/>
          <p:nvPr/>
        </p:nvSpPr>
        <p:spPr>
          <a:xfrm>
            <a:off x="1829" y="2258397"/>
            <a:ext cx="12190657" cy="4541520"/>
          </a:xfrm>
          <a:prstGeom prst="rect">
            <a:avLst/>
          </a:prstGeom>
          <a:solidFill>
            <a:schemeClr val="tx1"/>
          </a:solidFill>
          <a:effectLst>
            <a:outerShdw blurRad="635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pic>
        <p:nvPicPr>
          <p:cNvPr id="9" name="Slika 8" descr="Slika na kojoj se prikazuje dijagram, krug, crta&#10;&#10;Opis je automatski generiran">
            <a:extLst>
              <a:ext uri="{FF2B5EF4-FFF2-40B4-BE49-F238E27FC236}">
                <a16:creationId xmlns:a16="http://schemas.microsoft.com/office/drawing/2014/main" id="{D6DABF95-9033-C82A-D8FD-5A2D4EF8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570" y="2838936"/>
            <a:ext cx="3331614" cy="2688578"/>
          </a:xfrm>
          <a:prstGeom prst="rect">
            <a:avLst/>
          </a:prstGeom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0D60AF-9482-2BA8-0781-C8DF89F357F2}"/>
              </a:ext>
            </a:extLst>
          </p:cNvPr>
          <p:cNvSpPr>
            <a:spLocks noGrp="1"/>
          </p:cNvSpPr>
          <p:nvPr/>
        </p:nvSpPr>
        <p:spPr>
          <a:xfrm>
            <a:off x="457517" y="1296402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Data from different sources and types can be represented in a unified structure; naive handling of </a:t>
            </a:r>
            <a:r>
              <a:rPr lang="en-US" err="1">
                <a:latin typeface="Arial"/>
                <a:cs typeface="Arial"/>
              </a:rPr>
              <a:t>multifeature</a:t>
            </a:r>
            <a:r>
              <a:rPr lang="en-US" dirty="0">
                <a:latin typeface="Arial"/>
                <a:cs typeface="Arial"/>
              </a:rPr>
              <a:t> data can easily lead to discrepancies! </a:t>
            </a:r>
          </a:p>
          <a:p>
            <a:pPr marL="0" indent="0">
              <a:buNone/>
            </a:pPr>
            <a:endParaRPr lang="en-US"/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F3A96FAD-5467-A43F-9D92-83144FA0BE01}"/>
              </a:ext>
            </a:extLst>
          </p:cNvPr>
          <p:cNvCxnSpPr/>
          <p:nvPr/>
        </p:nvCxnSpPr>
        <p:spPr>
          <a:xfrm flipH="1">
            <a:off x="9190116" y="3081766"/>
            <a:ext cx="788435" cy="688911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C033D773-FC0B-61AE-2A83-AA099A71EADA}"/>
              </a:ext>
            </a:extLst>
          </p:cNvPr>
          <p:cNvCxnSpPr>
            <a:cxnSpLocks/>
          </p:cNvCxnSpPr>
          <p:nvPr/>
        </p:nvCxnSpPr>
        <p:spPr>
          <a:xfrm flipH="1">
            <a:off x="8762463" y="3151746"/>
            <a:ext cx="1286068" cy="205740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260B6A7D-FF14-C776-ACEA-3A160ECEAF7B}"/>
              </a:ext>
            </a:extLst>
          </p:cNvPr>
          <p:cNvCxnSpPr/>
          <p:nvPr/>
        </p:nvCxnSpPr>
        <p:spPr>
          <a:xfrm>
            <a:off x="10291471" y="3153552"/>
            <a:ext cx="1225420" cy="2057401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67721D4C-BC78-953D-9B12-3E2CCE9B6C80}"/>
              </a:ext>
            </a:extLst>
          </p:cNvPr>
          <p:cNvCxnSpPr/>
          <p:nvPr/>
        </p:nvCxnSpPr>
        <p:spPr>
          <a:xfrm>
            <a:off x="10348815" y="3078713"/>
            <a:ext cx="720013" cy="688911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8B726366-48FF-F7BB-778F-794986C88DAB}"/>
              </a:ext>
            </a:extLst>
          </p:cNvPr>
          <p:cNvCxnSpPr/>
          <p:nvPr/>
        </p:nvCxnSpPr>
        <p:spPr>
          <a:xfrm flipH="1">
            <a:off x="8700213" y="4115772"/>
            <a:ext cx="251926" cy="1101012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C633E33A-FD38-9D0B-5234-72F31DC3B25C}"/>
              </a:ext>
            </a:extLst>
          </p:cNvPr>
          <p:cNvCxnSpPr/>
          <p:nvPr/>
        </p:nvCxnSpPr>
        <p:spPr>
          <a:xfrm>
            <a:off x="8986157" y="5370545"/>
            <a:ext cx="2345094" cy="12441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B2B79F8A-0A69-23DC-993C-90C80BC87F8E}"/>
              </a:ext>
            </a:extLst>
          </p:cNvPr>
          <p:cNvCxnSpPr/>
          <p:nvPr/>
        </p:nvCxnSpPr>
        <p:spPr>
          <a:xfrm>
            <a:off x="11282848" y="4113829"/>
            <a:ext cx="292360" cy="1101011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lika 18" descr="3d Sphere PNG Transparent Images Free Download | Vector Files | Pngtree">
            <a:extLst>
              <a:ext uri="{FF2B5EF4-FFF2-40B4-BE49-F238E27FC236}">
                <a16:creationId xmlns:a16="http://schemas.microsoft.com/office/drawing/2014/main" id="{10D3B9B2-8A54-E823-97DA-A667F1E86A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</a:blip>
          <a:srcRect l="9669" t="13497" r="16057" b="13298"/>
          <a:stretch/>
        </p:blipFill>
        <p:spPr>
          <a:xfrm>
            <a:off x="8022788" y="2590281"/>
            <a:ext cx="4110419" cy="4058184"/>
          </a:xfrm>
          <a:prstGeom prst="rect">
            <a:avLst/>
          </a:prstGeom>
        </p:spPr>
      </p:pic>
      <p:sp>
        <p:nvSpPr>
          <p:cNvPr id="20" name="Pravokutnik: nakošeni 19">
            <a:extLst>
              <a:ext uri="{FF2B5EF4-FFF2-40B4-BE49-F238E27FC236}">
                <a16:creationId xmlns:a16="http://schemas.microsoft.com/office/drawing/2014/main" id="{BC740A42-ACD1-15D7-751F-C53D7732D9C9}"/>
              </a:ext>
            </a:extLst>
          </p:cNvPr>
          <p:cNvSpPr/>
          <p:nvPr/>
        </p:nvSpPr>
        <p:spPr>
          <a:xfrm>
            <a:off x="7217596" y="3227798"/>
            <a:ext cx="573640" cy="410966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21" name="Pravokutnik: nakošeni 20">
            <a:extLst>
              <a:ext uri="{FF2B5EF4-FFF2-40B4-BE49-F238E27FC236}">
                <a16:creationId xmlns:a16="http://schemas.microsoft.com/office/drawing/2014/main" id="{F6F283EC-56C5-4EB9-84D2-A597545F06BA}"/>
              </a:ext>
            </a:extLst>
          </p:cNvPr>
          <p:cNvSpPr/>
          <p:nvPr/>
        </p:nvSpPr>
        <p:spPr>
          <a:xfrm>
            <a:off x="7423079" y="5762090"/>
            <a:ext cx="573640" cy="410966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22" name="Pravokutnik: nakošeni 21">
            <a:extLst>
              <a:ext uri="{FF2B5EF4-FFF2-40B4-BE49-F238E27FC236}">
                <a16:creationId xmlns:a16="http://schemas.microsoft.com/office/drawing/2014/main" id="{30323F62-9227-8F68-0E32-D3E48240B0E7}"/>
              </a:ext>
            </a:extLst>
          </p:cNvPr>
          <p:cNvSpPr/>
          <p:nvPr/>
        </p:nvSpPr>
        <p:spPr>
          <a:xfrm>
            <a:off x="8587484" y="2054832"/>
            <a:ext cx="573640" cy="410966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id="{B9C061B4-C7F0-043B-756D-6601BF3AFF5C}"/>
              </a:ext>
            </a:extLst>
          </p:cNvPr>
          <p:cNvCxnSpPr/>
          <p:nvPr/>
        </p:nvCxnSpPr>
        <p:spPr>
          <a:xfrm>
            <a:off x="7800392" y="3461657"/>
            <a:ext cx="1007706" cy="447870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61ADB149-4C09-FFEF-E99C-7B514E997D67}"/>
              </a:ext>
            </a:extLst>
          </p:cNvPr>
          <p:cNvCxnSpPr>
            <a:cxnSpLocks/>
          </p:cNvCxnSpPr>
          <p:nvPr/>
        </p:nvCxnSpPr>
        <p:spPr>
          <a:xfrm flipH="1">
            <a:off x="8007221" y="5452187"/>
            <a:ext cx="570721" cy="47897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5E4873EA-D2B4-8B0C-F3A1-49DA9D0938F4}"/>
              </a:ext>
            </a:extLst>
          </p:cNvPr>
          <p:cNvCxnSpPr>
            <a:cxnSpLocks/>
          </p:cNvCxnSpPr>
          <p:nvPr/>
        </p:nvCxnSpPr>
        <p:spPr>
          <a:xfrm flipH="1" flipV="1">
            <a:off x="9126894" y="2237793"/>
            <a:ext cx="850639" cy="625148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Slika 25" descr="Slika na kojoj se prikazuje tekst, snimka zaslona, krug, šarenilo&#10;&#10;Opis je automatski generiran">
            <a:extLst>
              <a:ext uri="{FF2B5EF4-FFF2-40B4-BE49-F238E27FC236}">
                <a16:creationId xmlns:a16="http://schemas.microsoft.com/office/drawing/2014/main" id="{079F334A-6A3C-F7DA-7580-02C14B4BE6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01" t="23587" r="33330" b="26368"/>
          <a:stretch/>
        </p:blipFill>
        <p:spPr>
          <a:xfrm>
            <a:off x="3085714" y="2530624"/>
            <a:ext cx="1885976" cy="1641640"/>
          </a:xfrm>
          <a:prstGeom prst="rect">
            <a:avLst/>
          </a:prstGeom>
          <a:ln>
            <a:noFill/>
          </a:ln>
        </p:spPr>
      </p:pic>
      <p:pic>
        <p:nvPicPr>
          <p:cNvPr id="27" name="Slika 26" descr="Slika na kojoj se prikazuje snimka zaslona, tekst, dizajn&#10;&#10;Opis je automatski generiran">
            <a:extLst>
              <a:ext uri="{FF2B5EF4-FFF2-40B4-BE49-F238E27FC236}">
                <a16:creationId xmlns:a16="http://schemas.microsoft.com/office/drawing/2014/main" id="{9C602D17-622F-B2C5-A0A9-10AC682C45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167" t="6878" r="10112" b="6619"/>
          <a:stretch/>
        </p:blipFill>
        <p:spPr>
          <a:xfrm>
            <a:off x="1632497" y="4667027"/>
            <a:ext cx="2275179" cy="1882037"/>
          </a:xfrm>
          <a:prstGeom prst="rect">
            <a:avLst/>
          </a:prstGeom>
        </p:spPr>
      </p:pic>
      <p:pic>
        <p:nvPicPr>
          <p:cNvPr id="28" name="Slika 27" descr="Slika na kojoj se prikazuje snimka zaslona, tekst, krug, šarenilo&#10;&#10;Opis je automatski generiran">
            <a:extLst>
              <a:ext uri="{FF2B5EF4-FFF2-40B4-BE49-F238E27FC236}">
                <a16:creationId xmlns:a16="http://schemas.microsoft.com/office/drawing/2014/main" id="{B3BE18F2-697E-B622-3092-E65197D6DA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943" t="23977" r="36474" b="26368"/>
          <a:stretch/>
        </p:blipFill>
        <p:spPr>
          <a:xfrm>
            <a:off x="531669" y="2616837"/>
            <a:ext cx="1651555" cy="1599930"/>
          </a:xfrm>
          <a:prstGeom prst="rect">
            <a:avLst/>
          </a:prstGeom>
          <a:ln>
            <a:noFill/>
          </a:ln>
        </p:spPr>
      </p:pic>
      <p:pic>
        <p:nvPicPr>
          <p:cNvPr id="29" name="Slika 28" descr="Slika na kojoj se prikazuje snimka zaslona, šarenilo, tekst, dijagram&#10;&#10;Opis je automatski generiran">
            <a:extLst>
              <a:ext uri="{FF2B5EF4-FFF2-40B4-BE49-F238E27FC236}">
                <a16:creationId xmlns:a16="http://schemas.microsoft.com/office/drawing/2014/main" id="{EFF6A69D-2FD6-83EE-377D-209E42BD66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307" b="13381"/>
          <a:stretch/>
        </p:blipFill>
        <p:spPr>
          <a:xfrm>
            <a:off x="4428852" y="4397377"/>
            <a:ext cx="2204213" cy="2264280"/>
          </a:xfrm>
          <a:prstGeom prst="rect">
            <a:avLst/>
          </a:prstGeom>
          <a:ln>
            <a:noFill/>
          </a:ln>
        </p:spPr>
      </p:pic>
      <p:sp>
        <p:nvSpPr>
          <p:cNvPr id="30" name="TekstniOkvir 27">
            <a:extLst>
              <a:ext uri="{FF2B5EF4-FFF2-40B4-BE49-F238E27FC236}">
                <a16:creationId xmlns:a16="http://schemas.microsoft.com/office/drawing/2014/main" id="{1C47FA2B-775D-0834-BD18-3AAFE67C3F44}"/>
              </a:ext>
            </a:extLst>
          </p:cNvPr>
          <p:cNvSpPr txBox="1"/>
          <p:nvPr/>
        </p:nvSpPr>
        <p:spPr>
          <a:xfrm>
            <a:off x="2343187" y="2635481"/>
            <a:ext cx="42606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>
                <a:solidFill>
                  <a:schemeClr val="bg1"/>
                </a:solidFill>
                <a:ea typeface="+mn-lt"/>
                <a:cs typeface="+mn-lt"/>
              </a:rPr>
              <a:t>3</a:t>
            </a:r>
            <a:endParaRPr lang="sr-Latn-RS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1" name="Strelica: desno 30">
            <a:extLst>
              <a:ext uri="{FF2B5EF4-FFF2-40B4-BE49-F238E27FC236}">
                <a16:creationId xmlns:a16="http://schemas.microsoft.com/office/drawing/2014/main" id="{4D04808E-951F-9E07-CBB5-98866253ABD7}"/>
              </a:ext>
            </a:extLst>
          </p:cNvPr>
          <p:cNvSpPr/>
          <p:nvPr/>
        </p:nvSpPr>
        <p:spPr>
          <a:xfrm>
            <a:off x="2488128" y="3329933"/>
            <a:ext cx="409677" cy="106516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32" name="Lijeva uglata zagrada 31">
            <a:extLst>
              <a:ext uri="{FF2B5EF4-FFF2-40B4-BE49-F238E27FC236}">
                <a16:creationId xmlns:a16="http://schemas.microsoft.com/office/drawing/2014/main" id="{DBA5BEE5-1A27-74F0-A86E-36C073733FC0}"/>
              </a:ext>
            </a:extLst>
          </p:cNvPr>
          <p:cNvSpPr/>
          <p:nvPr/>
        </p:nvSpPr>
        <p:spPr>
          <a:xfrm>
            <a:off x="301934" y="2632840"/>
            <a:ext cx="153501" cy="158166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rgbClr val="000000"/>
              </a:solidFill>
            </a:endParaRPr>
          </a:p>
        </p:txBody>
      </p:sp>
      <p:sp>
        <p:nvSpPr>
          <p:cNvPr id="33" name="Lijeva uglata zagrada 32">
            <a:extLst>
              <a:ext uri="{FF2B5EF4-FFF2-40B4-BE49-F238E27FC236}">
                <a16:creationId xmlns:a16="http://schemas.microsoft.com/office/drawing/2014/main" id="{404C5B56-3EA3-6111-6387-037ADF28B74E}"/>
              </a:ext>
            </a:extLst>
          </p:cNvPr>
          <p:cNvSpPr/>
          <p:nvPr/>
        </p:nvSpPr>
        <p:spPr>
          <a:xfrm>
            <a:off x="3046689" y="2601738"/>
            <a:ext cx="153501" cy="158166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rgbClr val="000000"/>
              </a:solidFill>
            </a:endParaRPr>
          </a:p>
        </p:txBody>
      </p:sp>
      <p:sp>
        <p:nvSpPr>
          <p:cNvPr id="34" name="Lijeva uglata zagrada 33">
            <a:extLst>
              <a:ext uri="{FF2B5EF4-FFF2-40B4-BE49-F238E27FC236}">
                <a16:creationId xmlns:a16="http://schemas.microsoft.com/office/drawing/2014/main" id="{1532D932-F368-7A99-4524-189C4F014A62}"/>
              </a:ext>
            </a:extLst>
          </p:cNvPr>
          <p:cNvSpPr/>
          <p:nvPr/>
        </p:nvSpPr>
        <p:spPr>
          <a:xfrm rot="10800000">
            <a:off x="2187129" y="2621249"/>
            <a:ext cx="153501" cy="158166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rgbClr val="000000"/>
              </a:solidFill>
            </a:endParaRPr>
          </a:p>
        </p:txBody>
      </p:sp>
      <p:sp>
        <p:nvSpPr>
          <p:cNvPr id="35" name="Lijeva uglata zagrada 34">
            <a:extLst>
              <a:ext uri="{FF2B5EF4-FFF2-40B4-BE49-F238E27FC236}">
                <a16:creationId xmlns:a16="http://schemas.microsoft.com/office/drawing/2014/main" id="{404C5B56-3EA3-6111-6387-037ADF28B74E}"/>
              </a:ext>
            </a:extLst>
          </p:cNvPr>
          <p:cNvSpPr/>
          <p:nvPr/>
        </p:nvSpPr>
        <p:spPr>
          <a:xfrm>
            <a:off x="3046689" y="2601738"/>
            <a:ext cx="153501" cy="158166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rgbClr val="000000"/>
              </a:solidFill>
            </a:endParaRPr>
          </a:p>
        </p:txBody>
      </p:sp>
      <p:sp>
        <p:nvSpPr>
          <p:cNvPr id="36" name="Lijeva uglata zagrada 35">
            <a:extLst>
              <a:ext uri="{FF2B5EF4-FFF2-40B4-BE49-F238E27FC236}">
                <a16:creationId xmlns:a16="http://schemas.microsoft.com/office/drawing/2014/main" id="{404C5B56-3EA3-6111-6387-037ADF28B74E}"/>
              </a:ext>
            </a:extLst>
          </p:cNvPr>
          <p:cNvSpPr/>
          <p:nvPr/>
        </p:nvSpPr>
        <p:spPr>
          <a:xfrm>
            <a:off x="5218815" y="4863994"/>
            <a:ext cx="153501" cy="158166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rgbClr val="000000"/>
              </a:solidFill>
            </a:endParaRP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28FDF5A2-D07B-D606-6910-35EA2A140874}"/>
              </a:ext>
            </a:extLst>
          </p:cNvPr>
          <p:cNvSpPr txBox="1"/>
          <p:nvPr/>
        </p:nvSpPr>
        <p:spPr>
          <a:xfrm>
            <a:off x="5103493" y="2635481"/>
            <a:ext cx="42606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>
                <a:solidFill>
                  <a:schemeClr val="bg1"/>
                </a:solidFill>
                <a:ea typeface="+mn-lt"/>
                <a:cs typeface="+mn-lt"/>
              </a:rPr>
              <a:t>3</a:t>
            </a:r>
            <a:endParaRPr lang="sr-Latn-RS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8" name="Lijeva uglata zagrada 37">
            <a:extLst>
              <a:ext uri="{FF2B5EF4-FFF2-40B4-BE49-F238E27FC236}">
                <a16:creationId xmlns:a16="http://schemas.microsoft.com/office/drawing/2014/main" id="{194D584D-1D7B-CD28-069C-182B2F3737DF}"/>
              </a:ext>
            </a:extLst>
          </p:cNvPr>
          <p:cNvSpPr/>
          <p:nvPr/>
        </p:nvSpPr>
        <p:spPr>
          <a:xfrm rot="10800000">
            <a:off x="4889485" y="2593962"/>
            <a:ext cx="153501" cy="158166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rgbClr val="000000"/>
              </a:solidFill>
            </a:endParaRPr>
          </a:p>
        </p:txBody>
      </p:sp>
      <p:sp>
        <p:nvSpPr>
          <p:cNvPr id="39" name="Strelica: desno 38">
            <a:extLst>
              <a:ext uri="{FF2B5EF4-FFF2-40B4-BE49-F238E27FC236}">
                <a16:creationId xmlns:a16="http://schemas.microsoft.com/office/drawing/2014/main" id="{31E6A293-1ABC-35F9-5DB0-0981BBCA75A8}"/>
              </a:ext>
            </a:extLst>
          </p:cNvPr>
          <p:cNvSpPr/>
          <p:nvPr/>
        </p:nvSpPr>
        <p:spPr>
          <a:xfrm rot="18180000">
            <a:off x="2915781" y="4332974"/>
            <a:ext cx="814003" cy="122067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40" name="Strelica: desno 39">
            <a:extLst>
              <a:ext uri="{FF2B5EF4-FFF2-40B4-BE49-F238E27FC236}">
                <a16:creationId xmlns:a16="http://schemas.microsoft.com/office/drawing/2014/main" id="{DE29EEE4-B3DF-3024-6823-7496E8D7DEA2}"/>
              </a:ext>
            </a:extLst>
          </p:cNvPr>
          <p:cNvSpPr/>
          <p:nvPr/>
        </p:nvSpPr>
        <p:spPr>
          <a:xfrm rot="14280000">
            <a:off x="4518236" y="4148673"/>
            <a:ext cx="534085" cy="98741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8E7F6A8-104A-1256-2FC2-96B6B26DB586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C03CFFC-4E19-79B4-F5E4-359AD308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25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0D60AF-9482-2BA8-0781-C8DF89F357F2}"/>
              </a:ext>
            </a:extLst>
          </p:cNvPr>
          <p:cNvSpPr>
            <a:spLocks noGrp="1"/>
          </p:cNvSpPr>
          <p:nvPr/>
        </p:nvSpPr>
        <p:spPr>
          <a:xfrm>
            <a:off x="457517" y="1296402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Data from different sources and types can be represented in a unified structure; naive handling of </a:t>
            </a:r>
            <a:r>
              <a:rPr lang="en-US" err="1">
                <a:latin typeface="Arial"/>
                <a:cs typeface="Arial"/>
              </a:rPr>
              <a:t>multifeature</a:t>
            </a:r>
            <a:r>
              <a:rPr lang="en-US" dirty="0">
                <a:latin typeface="Arial"/>
                <a:cs typeface="Arial"/>
              </a:rPr>
              <a:t> data can easily lead to discrepancies!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8E7F6A8-104A-1256-2FC2-96B6B26DB586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580F47A-B3CA-3BC6-74BD-02490FF0A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  <a14:imgEffect>
                      <a14:brightnessContrast bright="100000" contrast="17000"/>
                    </a14:imgEffect>
                  </a14:imgLayer>
                </a14:imgProps>
              </a:ext>
            </a:extLst>
          </a:blip>
          <a:srcRect r="311" b="6928"/>
          <a:stretch/>
        </p:blipFill>
        <p:spPr>
          <a:xfrm>
            <a:off x="383568" y="4088679"/>
            <a:ext cx="2734655" cy="2644811"/>
          </a:xfrm>
          <a:prstGeom prst="rect">
            <a:avLst/>
          </a:prstGeom>
        </p:spPr>
      </p:pic>
      <p:pic>
        <p:nvPicPr>
          <p:cNvPr id="3" name="Slika 2" descr="Sphere Grid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2F1216D4-161E-E855-6941-EADADC7E4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60" y="2380692"/>
            <a:ext cx="2674705" cy="2760323"/>
          </a:xfrm>
          <a:prstGeom prst="rect">
            <a:avLst/>
          </a:prstGeom>
        </p:spPr>
      </p:pic>
      <p:pic>
        <p:nvPicPr>
          <p:cNvPr id="4" name="Slika 3" descr="What is a CNN?. Convolutional neural networks (CNNs)… | by Koza Kurumlu |  Medium">
            <a:extLst>
              <a:ext uri="{FF2B5EF4-FFF2-40B4-BE49-F238E27FC236}">
                <a16:creationId xmlns:a16="http://schemas.microsoft.com/office/drawing/2014/main" id="{BBEC0802-A383-2CBB-CC5A-9FDEA97C6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9822" y="4014621"/>
            <a:ext cx="2987039" cy="2989563"/>
          </a:xfrm>
          <a:prstGeom prst="rect">
            <a:avLst/>
          </a:prstGeom>
        </p:spPr>
      </p:pic>
      <p:pic>
        <p:nvPicPr>
          <p:cNvPr id="5" name="Slika 4" descr="Are Graphs Essential in Data Science Work? - FOXY DATA SCIENCE">
            <a:extLst>
              <a:ext uri="{FF2B5EF4-FFF2-40B4-BE49-F238E27FC236}">
                <a16:creationId xmlns:a16="http://schemas.microsoft.com/office/drawing/2014/main" id="{BC6D811F-FB00-1172-ECB7-7474EF8D4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1703" y="2002946"/>
            <a:ext cx="2408377" cy="2391254"/>
          </a:xfrm>
          <a:prstGeom prst="rect">
            <a:avLst/>
          </a:prstGeom>
        </p:spPr>
      </p:pic>
      <p:sp>
        <p:nvSpPr>
          <p:cNvPr id="6" name="TekstniOkvir 27">
            <a:extLst>
              <a:ext uri="{FF2B5EF4-FFF2-40B4-BE49-F238E27FC236}">
                <a16:creationId xmlns:a16="http://schemas.microsoft.com/office/drawing/2014/main" id="{87863F3B-3E7E-9F23-F447-84D8062FC5EF}"/>
              </a:ext>
            </a:extLst>
          </p:cNvPr>
          <p:cNvSpPr txBox="1"/>
          <p:nvPr/>
        </p:nvSpPr>
        <p:spPr>
          <a:xfrm>
            <a:off x="599440" y="2255520"/>
            <a:ext cx="2519680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atin typeface="Arial"/>
                <a:cs typeface="Arial"/>
              </a:rPr>
              <a:t>LSTM</a:t>
            </a:r>
          </a:p>
          <a:p>
            <a:pPr algn="ctr"/>
            <a:r>
              <a:rPr lang="hr-HR" dirty="0">
                <a:latin typeface="Arial"/>
                <a:cs typeface="Arial"/>
              </a:rPr>
              <a:t>Dana </a:t>
            </a:r>
            <a:r>
              <a:rPr lang="hr-HR" dirty="0" err="1">
                <a:latin typeface="Arial"/>
                <a:cs typeface="Arial"/>
              </a:rPr>
              <a:t>type</a:t>
            </a:r>
            <a:r>
              <a:rPr lang="hr-HR" dirty="0">
                <a:latin typeface="Arial"/>
                <a:cs typeface="Arial"/>
              </a:rPr>
              <a:t>: </a:t>
            </a:r>
            <a:r>
              <a:rPr lang="hr-HR" u="sng" dirty="0" err="1">
                <a:latin typeface="Arial"/>
                <a:cs typeface="Arial"/>
              </a:rPr>
              <a:t>temporal</a:t>
            </a:r>
            <a:r>
              <a:rPr lang="hr-HR" u="sng" dirty="0">
                <a:latin typeface="Arial"/>
                <a:cs typeface="Arial"/>
              </a:rPr>
              <a:t>, </a:t>
            </a:r>
            <a:r>
              <a:rPr lang="hr-HR" u="sng" dirty="0" err="1">
                <a:latin typeface="Arial"/>
                <a:cs typeface="Arial"/>
              </a:rPr>
              <a:t>sequential</a:t>
            </a:r>
            <a:endParaRPr lang="hr-HR" u="sng" dirty="0">
              <a:latin typeface="Arial"/>
              <a:cs typeface="Arial"/>
            </a:endParaRPr>
          </a:p>
          <a:p>
            <a:pPr algn="ctr"/>
            <a:r>
              <a:rPr lang="hr-HR" dirty="0" err="1">
                <a:latin typeface="Arial"/>
                <a:cs typeface="Arial"/>
              </a:rPr>
              <a:t>Used</a:t>
            </a:r>
            <a:r>
              <a:rPr lang="hr-HR" dirty="0">
                <a:latin typeface="Arial"/>
                <a:cs typeface="Arial"/>
              </a:rPr>
              <a:t> for: </a:t>
            </a:r>
            <a:r>
              <a:rPr lang="hr-HR" u="sng" dirty="0">
                <a:latin typeface="Arial"/>
                <a:cs typeface="Arial"/>
              </a:rPr>
              <a:t>processing </a:t>
            </a:r>
            <a:r>
              <a:rPr lang="hr-HR" u="sng" dirty="0" err="1">
                <a:latin typeface="Arial"/>
                <a:cs typeface="Arial"/>
              </a:rPr>
              <a:t>of</a:t>
            </a:r>
            <a:r>
              <a:rPr lang="hr-HR" u="sng" dirty="0">
                <a:latin typeface="Arial"/>
                <a:cs typeface="Arial"/>
              </a:rPr>
              <a:t> TOD, </a:t>
            </a:r>
            <a:r>
              <a:rPr lang="hr-HR" u="sng" dirty="0" err="1">
                <a:latin typeface="Arial"/>
                <a:cs typeface="Arial"/>
              </a:rPr>
              <a:t>frequency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dirty="0" err="1">
                <a:latin typeface="Arial"/>
                <a:cs typeface="Arial"/>
              </a:rPr>
              <a:t>dependance</a:t>
            </a:r>
            <a:endParaRPr lang="hr-HR" u="sng" dirty="0">
              <a:latin typeface="Arial"/>
              <a:cs typeface="Arial"/>
            </a:endParaRPr>
          </a:p>
        </p:txBody>
      </p:sp>
      <p:sp>
        <p:nvSpPr>
          <p:cNvPr id="10" name="TekstniOkvir 29">
            <a:extLst>
              <a:ext uri="{FF2B5EF4-FFF2-40B4-BE49-F238E27FC236}">
                <a16:creationId xmlns:a16="http://schemas.microsoft.com/office/drawing/2014/main" id="{7EF5B25B-56A2-EAB9-5BBC-AE7893EA2F4B}"/>
              </a:ext>
            </a:extLst>
          </p:cNvPr>
          <p:cNvSpPr txBox="1"/>
          <p:nvPr/>
        </p:nvSpPr>
        <p:spPr>
          <a:xfrm>
            <a:off x="3535679" y="5100319"/>
            <a:ext cx="2519680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err="1">
                <a:latin typeface="Arial"/>
                <a:cs typeface="Arial"/>
              </a:rPr>
              <a:t>Spherical</a:t>
            </a:r>
            <a:r>
              <a:rPr lang="hr-HR" b="1" dirty="0">
                <a:latin typeface="Arial"/>
                <a:cs typeface="Arial"/>
              </a:rPr>
              <a:t> NN</a:t>
            </a:r>
            <a:endParaRPr lang="sr-Latn-RS" dirty="0">
              <a:latin typeface="Arial"/>
              <a:cs typeface="Arial"/>
            </a:endParaRPr>
          </a:p>
          <a:p>
            <a:pPr algn="ctr"/>
            <a:r>
              <a:rPr lang="hr-HR" dirty="0">
                <a:latin typeface="Arial"/>
                <a:cs typeface="Arial"/>
              </a:rPr>
              <a:t>Dana </a:t>
            </a:r>
            <a:r>
              <a:rPr lang="hr-HR" err="1">
                <a:latin typeface="Arial"/>
                <a:cs typeface="Arial"/>
              </a:rPr>
              <a:t>type</a:t>
            </a:r>
            <a:r>
              <a:rPr lang="hr-HR" dirty="0">
                <a:latin typeface="Arial"/>
                <a:cs typeface="Arial"/>
              </a:rPr>
              <a:t>: </a:t>
            </a:r>
            <a:r>
              <a:rPr lang="hr-HR" u="sng" err="1">
                <a:latin typeface="Arial"/>
                <a:cs typeface="Arial"/>
              </a:rPr>
              <a:t>spherical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endParaRPr lang="hr-HR" u="sng">
              <a:latin typeface="Arial"/>
              <a:cs typeface="Arial"/>
            </a:endParaRPr>
          </a:p>
          <a:p>
            <a:pPr algn="ctr"/>
            <a:r>
              <a:rPr lang="hr-HR" err="1">
                <a:latin typeface="Arial"/>
                <a:cs typeface="Arial"/>
              </a:rPr>
              <a:t>Used</a:t>
            </a:r>
            <a:r>
              <a:rPr lang="hr-HR" dirty="0">
                <a:latin typeface="Arial"/>
                <a:cs typeface="Arial"/>
              </a:rPr>
              <a:t> for: </a:t>
            </a:r>
            <a:r>
              <a:rPr lang="hr-HR" u="sng" dirty="0">
                <a:latin typeface="Arial"/>
                <a:cs typeface="Arial"/>
              </a:rPr>
              <a:t>processing </a:t>
            </a:r>
            <a:r>
              <a:rPr lang="hr-HR" u="sng" err="1">
                <a:latin typeface="Arial"/>
                <a:cs typeface="Arial"/>
              </a:rPr>
              <a:t>intensity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endParaRPr lang="hr-HR" u="sng">
              <a:latin typeface="Arial"/>
              <a:cs typeface="Arial"/>
            </a:endParaRPr>
          </a:p>
        </p:txBody>
      </p:sp>
      <p:sp>
        <p:nvSpPr>
          <p:cNvPr id="41" name="TekstniOkvir 30">
            <a:extLst>
              <a:ext uri="{FF2B5EF4-FFF2-40B4-BE49-F238E27FC236}">
                <a16:creationId xmlns:a16="http://schemas.microsoft.com/office/drawing/2014/main" id="{0E7A6FA3-9DE4-DF01-9AA1-72501730FA4E}"/>
              </a:ext>
            </a:extLst>
          </p:cNvPr>
          <p:cNvSpPr txBox="1"/>
          <p:nvPr/>
        </p:nvSpPr>
        <p:spPr>
          <a:xfrm>
            <a:off x="6614158" y="2255518"/>
            <a:ext cx="2519680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err="1">
                <a:latin typeface="Arial"/>
                <a:cs typeface="Arial"/>
              </a:rPr>
              <a:t>Convolution</a:t>
            </a:r>
            <a:r>
              <a:rPr lang="hr-HR" b="1" dirty="0">
                <a:latin typeface="Arial"/>
                <a:cs typeface="Arial"/>
              </a:rPr>
              <a:t> NN</a:t>
            </a:r>
            <a:endParaRPr lang="sr-Latn-RS" dirty="0">
              <a:latin typeface="Arial"/>
              <a:cs typeface="Arial"/>
            </a:endParaRPr>
          </a:p>
          <a:p>
            <a:pPr algn="ctr"/>
            <a:r>
              <a:rPr lang="hr-HR" dirty="0">
                <a:latin typeface="Arial"/>
                <a:cs typeface="Arial"/>
              </a:rPr>
              <a:t>Dana </a:t>
            </a:r>
            <a:r>
              <a:rPr lang="hr-HR" err="1">
                <a:latin typeface="Arial"/>
                <a:cs typeface="Arial"/>
              </a:rPr>
              <a:t>type</a:t>
            </a:r>
            <a:r>
              <a:rPr lang="hr-HR" dirty="0">
                <a:latin typeface="Arial"/>
                <a:cs typeface="Arial"/>
              </a:rPr>
              <a:t>: </a:t>
            </a:r>
            <a:r>
              <a:rPr lang="hr-HR" u="sng" dirty="0">
                <a:latin typeface="Arial"/>
                <a:cs typeface="Arial"/>
              </a:rPr>
              <a:t>2D </a:t>
            </a:r>
            <a:r>
              <a:rPr lang="hr-HR" u="sng" err="1">
                <a:latin typeface="Arial"/>
                <a:cs typeface="Arial"/>
              </a:rPr>
              <a:t>projections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of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endParaRPr lang="hr-HR" u="sng">
              <a:latin typeface="Arial"/>
              <a:cs typeface="Arial"/>
            </a:endParaRPr>
          </a:p>
          <a:p>
            <a:pPr algn="ctr"/>
            <a:r>
              <a:rPr lang="hr-HR" err="1">
                <a:latin typeface="Arial"/>
                <a:cs typeface="Arial"/>
              </a:rPr>
              <a:t>Used</a:t>
            </a:r>
            <a:r>
              <a:rPr lang="hr-HR" dirty="0">
                <a:latin typeface="Arial"/>
                <a:cs typeface="Arial"/>
              </a:rPr>
              <a:t> for: </a:t>
            </a:r>
            <a:r>
              <a:rPr lang="hr-HR" u="sng" err="1">
                <a:latin typeface="Arial"/>
                <a:cs typeface="Arial"/>
              </a:rPr>
              <a:t>finding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structure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in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small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areas</a:t>
            </a:r>
            <a:r>
              <a:rPr lang="hr-HR" u="sng" dirty="0">
                <a:latin typeface="Arial"/>
                <a:cs typeface="Arial"/>
              </a:rPr>
              <a:t>, </a:t>
            </a:r>
            <a:r>
              <a:rPr lang="hr-HR" u="sng" err="1">
                <a:latin typeface="Arial"/>
                <a:cs typeface="Arial"/>
              </a:rPr>
              <a:t>local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feature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extraction</a:t>
            </a:r>
            <a:endParaRPr lang="hr-HR" u="sng">
              <a:latin typeface="Arial"/>
              <a:cs typeface="Arial"/>
            </a:endParaRPr>
          </a:p>
        </p:txBody>
      </p:sp>
      <p:sp>
        <p:nvSpPr>
          <p:cNvPr id="43" name="TekstniOkvir 31">
            <a:extLst>
              <a:ext uri="{FF2B5EF4-FFF2-40B4-BE49-F238E27FC236}">
                <a16:creationId xmlns:a16="http://schemas.microsoft.com/office/drawing/2014/main" id="{76467F24-4510-908F-1A84-4B1B341C9E03}"/>
              </a:ext>
            </a:extLst>
          </p:cNvPr>
          <p:cNvSpPr txBox="1"/>
          <p:nvPr/>
        </p:nvSpPr>
        <p:spPr>
          <a:xfrm>
            <a:off x="9438637" y="4561837"/>
            <a:ext cx="2753360" cy="22981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err="1">
                <a:latin typeface="Arial"/>
                <a:cs typeface="Arial"/>
              </a:rPr>
              <a:t>Graph</a:t>
            </a:r>
            <a:r>
              <a:rPr lang="hr-HR" b="1" dirty="0">
                <a:latin typeface="Arial"/>
                <a:cs typeface="Arial"/>
              </a:rPr>
              <a:t> CN</a:t>
            </a:r>
            <a:endParaRPr lang="sr-Latn-RS" dirty="0">
              <a:latin typeface="Arial"/>
              <a:cs typeface="Arial"/>
            </a:endParaRPr>
          </a:p>
          <a:p>
            <a:pPr algn="ctr"/>
            <a:r>
              <a:rPr lang="hr-HR" dirty="0">
                <a:latin typeface="Arial"/>
                <a:cs typeface="Arial"/>
              </a:rPr>
              <a:t>Dana </a:t>
            </a:r>
            <a:r>
              <a:rPr lang="hr-HR" err="1">
                <a:latin typeface="Arial"/>
                <a:cs typeface="Arial"/>
              </a:rPr>
              <a:t>type</a:t>
            </a:r>
            <a:r>
              <a:rPr lang="hr-HR" dirty="0">
                <a:latin typeface="Arial"/>
                <a:cs typeface="Arial"/>
              </a:rPr>
              <a:t>: </a:t>
            </a:r>
            <a:r>
              <a:rPr lang="hr-HR" u="sng" err="1">
                <a:latin typeface="Arial"/>
                <a:cs typeface="Arial"/>
              </a:rPr>
              <a:t>spherical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with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additional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features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and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relationships</a:t>
            </a:r>
            <a:endParaRPr lang="hr-HR" u="sng">
              <a:latin typeface="Arial"/>
              <a:cs typeface="Arial"/>
            </a:endParaRPr>
          </a:p>
          <a:p>
            <a:pPr algn="ctr"/>
            <a:r>
              <a:rPr lang="hr-HR" err="1">
                <a:latin typeface="Arial"/>
                <a:cs typeface="Arial"/>
              </a:rPr>
              <a:t>Used</a:t>
            </a:r>
            <a:r>
              <a:rPr lang="hr-HR" dirty="0">
                <a:latin typeface="Arial"/>
                <a:cs typeface="Arial"/>
              </a:rPr>
              <a:t> for: </a:t>
            </a:r>
            <a:r>
              <a:rPr lang="hr-HR" u="sng" dirty="0">
                <a:latin typeface="Arial"/>
                <a:cs typeface="Arial"/>
              </a:rPr>
              <a:t>complex </a:t>
            </a:r>
            <a:r>
              <a:rPr lang="hr-HR" u="sng" err="1">
                <a:latin typeface="Arial"/>
                <a:cs typeface="Arial"/>
              </a:rPr>
              <a:t>and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complete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studies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of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endParaRPr lang="hr-HR" u="sng">
              <a:latin typeface="Arial"/>
              <a:cs typeface="Arial"/>
            </a:endParaRPr>
          </a:p>
        </p:txBody>
      </p:sp>
      <p:cxnSp>
        <p:nvCxnSpPr>
          <p:cNvPr id="44" name="Ravni poveznik sa strelicom 43">
            <a:extLst>
              <a:ext uri="{FF2B5EF4-FFF2-40B4-BE49-F238E27FC236}">
                <a16:creationId xmlns:a16="http://schemas.microsoft.com/office/drawing/2014/main" id="{321E3FFF-3FCF-97D2-25F2-1E616BF3C2D7}"/>
              </a:ext>
            </a:extLst>
          </p:cNvPr>
          <p:cNvCxnSpPr/>
          <p:nvPr/>
        </p:nvCxnSpPr>
        <p:spPr>
          <a:xfrm>
            <a:off x="3336311" y="1999701"/>
            <a:ext cx="40640" cy="4785360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Ravni poveznik sa strelicom 44">
            <a:extLst>
              <a:ext uri="{FF2B5EF4-FFF2-40B4-BE49-F238E27FC236}">
                <a16:creationId xmlns:a16="http://schemas.microsoft.com/office/drawing/2014/main" id="{9016048A-93B5-C26A-0D31-1769FB726617}"/>
              </a:ext>
            </a:extLst>
          </p:cNvPr>
          <p:cNvCxnSpPr>
            <a:cxnSpLocks/>
          </p:cNvCxnSpPr>
          <p:nvPr/>
        </p:nvCxnSpPr>
        <p:spPr>
          <a:xfrm>
            <a:off x="6238760" y="1999700"/>
            <a:ext cx="40640" cy="4785360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Ravni poveznik sa strelicom 45">
            <a:extLst>
              <a:ext uri="{FF2B5EF4-FFF2-40B4-BE49-F238E27FC236}">
                <a16:creationId xmlns:a16="http://schemas.microsoft.com/office/drawing/2014/main" id="{15F4D3FB-5568-7BE1-CE0F-7ED9059E47AA}"/>
              </a:ext>
            </a:extLst>
          </p:cNvPr>
          <p:cNvCxnSpPr>
            <a:cxnSpLocks/>
          </p:cNvCxnSpPr>
          <p:nvPr/>
        </p:nvCxnSpPr>
        <p:spPr>
          <a:xfrm>
            <a:off x="9483682" y="1999701"/>
            <a:ext cx="40640" cy="4785360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1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C03CFFC-4E19-79B4-F5E4-359AD308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26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0D60AF-9482-2BA8-0781-C8DF89F357F2}"/>
              </a:ext>
            </a:extLst>
          </p:cNvPr>
          <p:cNvSpPr>
            <a:spLocks noGrp="1"/>
          </p:cNvSpPr>
          <p:nvPr/>
        </p:nvSpPr>
        <p:spPr>
          <a:xfrm>
            <a:off x="457517" y="1296402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+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Data from different sources and types can be represented in a unified structure; naive handling of </a:t>
            </a:r>
            <a:r>
              <a:rPr lang="en-US" err="1">
                <a:latin typeface="Arial"/>
                <a:cs typeface="Arial"/>
              </a:rPr>
              <a:t>multifeature</a:t>
            </a:r>
            <a:r>
              <a:rPr lang="en-US" dirty="0">
                <a:latin typeface="Arial"/>
                <a:cs typeface="Arial"/>
              </a:rPr>
              <a:t> data can easily lead to discrepancies!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8E7F6A8-104A-1256-2FC2-96B6B26DB586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580F47A-B3CA-3BC6-74BD-02490FF0A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  <a14:imgEffect>
                      <a14:brightnessContrast bright="100000" contrast="17000"/>
                    </a14:imgEffect>
                  </a14:imgLayer>
                </a14:imgProps>
              </a:ext>
            </a:extLst>
          </a:blip>
          <a:srcRect r="311" b="6928"/>
          <a:stretch/>
        </p:blipFill>
        <p:spPr>
          <a:xfrm>
            <a:off x="383568" y="4088679"/>
            <a:ext cx="2734655" cy="2644811"/>
          </a:xfrm>
          <a:prstGeom prst="rect">
            <a:avLst/>
          </a:prstGeom>
        </p:spPr>
      </p:pic>
      <p:pic>
        <p:nvPicPr>
          <p:cNvPr id="3" name="Slika 2" descr="Sphere Grid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2F1216D4-161E-E855-6941-EADADC7E4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60" y="2380692"/>
            <a:ext cx="2674705" cy="2760323"/>
          </a:xfrm>
          <a:prstGeom prst="rect">
            <a:avLst/>
          </a:prstGeom>
        </p:spPr>
      </p:pic>
      <p:pic>
        <p:nvPicPr>
          <p:cNvPr id="4" name="Slika 3" descr="What is a CNN?. Convolutional neural networks (CNNs)… | by Koza Kurumlu |  Medium">
            <a:extLst>
              <a:ext uri="{FF2B5EF4-FFF2-40B4-BE49-F238E27FC236}">
                <a16:creationId xmlns:a16="http://schemas.microsoft.com/office/drawing/2014/main" id="{BBEC0802-A383-2CBB-CC5A-9FDEA97C6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9822" y="4014621"/>
            <a:ext cx="2987039" cy="2989563"/>
          </a:xfrm>
          <a:prstGeom prst="rect">
            <a:avLst/>
          </a:prstGeom>
        </p:spPr>
      </p:pic>
      <p:pic>
        <p:nvPicPr>
          <p:cNvPr id="5" name="Slika 4" descr="Are Graphs Essential in Data Science Work? - FOXY DATA SCIENCE">
            <a:extLst>
              <a:ext uri="{FF2B5EF4-FFF2-40B4-BE49-F238E27FC236}">
                <a16:creationId xmlns:a16="http://schemas.microsoft.com/office/drawing/2014/main" id="{BC6D811F-FB00-1172-ECB7-7474EF8D4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1703" y="2002946"/>
            <a:ext cx="2408377" cy="2391254"/>
          </a:xfrm>
          <a:prstGeom prst="rect">
            <a:avLst/>
          </a:prstGeom>
        </p:spPr>
      </p:pic>
      <p:sp>
        <p:nvSpPr>
          <p:cNvPr id="6" name="TekstniOkvir 27">
            <a:extLst>
              <a:ext uri="{FF2B5EF4-FFF2-40B4-BE49-F238E27FC236}">
                <a16:creationId xmlns:a16="http://schemas.microsoft.com/office/drawing/2014/main" id="{87863F3B-3E7E-9F23-F447-84D8062FC5EF}"/>
              </a:ext>
            </a:extLst>
          </p:cNvPr>
          <p:cNvSpPr txBox="1"/>
          <p:nvPr/>
        </p:nvSpPr>
        <p:spPr>
          <a:xfrm>
            <a:off x="599440" y="2255520"/>
            <a:ext cx="2519680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dirty="0">
                <a:latin typeface="Arial"/>
                <a:cs typeface="Arial"/>
              </a:rPr>
              <a:t>LSTM</a:t>
            </a:r>
          </a:p>
          <a:p>
            <a:pPr algn="ctr"/>
            <a:r>
              <a:rPr lang="hr-HR" dirty="0">
                <a:latin typeface="Arial"/>
                <a:cs typeface="Arial"/>
              </a:rPr>
              <a:t>Dana </a:t>
            </a:r>
            <a:r>
              <a:rPr lang="hr-HR" dirty="0" err="1">
                <a:latin typeface="Arial"/>
                <a:cs typeface="Arial"/>
              </a:rPr>
              <a:t>type</a:t>
            </a:r>
            <a:r>
              <a:rPr lang="hr-HR" dirty="0">
                <a:latin typeface="Arial"/>
                <a:cs typeface="Arial"/>
              </a:rPr>
              <a:t>: </a:t>
            </a:r>
            <a:r>
              <a:rPr lang="hr-HR" u="sng" dirty="0" err="1">
                <a:latin typeface="Arial"/>
                <a:cs typeface="Arial"/>
              </a:rPr>
              <a:t>temporal</a:t>
            </a:r>
            <a:r>
              <a:rPr lang="hr-HR" u="sng" dirty="0">
                <a:latin typeface="Arial"/>
                <a:cs typeface="Arial"/>
              </a:rPr>
              <a:t>, </a:t>
            </a:r>
            <a:r>
              <a:rPr lang="hr-HR" u="sng" dirty="0" err="1">
                <a:latin typeface="Arial"/>
                <a:cs typeface="Arial"/>
              </a:rPr>
              <a:t>sequential</a:t>
            </a:r>
            <a:endParaRPr lang="hr-HR" u="sng" dirty="0">
              <a:latin typeface="Arial"/>
              <a:cs typeface="Arial"/>
            </a:endParaRPr>
          </a:p>
          <a:p>
            <a:pPr algn="ctr"/>
            <a:r>
              <a:rPr lang="hr-HR" dirty="0" err="1">
                <a:latin typeface="Arial"/>
                <a:cs typeface="Arial"/>
              </a:rPr>
              <a:t>Used</a:t>
            </a:r>
            <a:r>
              <a:rPr lang="hr-HR" dirty="0">
                <a:latin typeface="Arial"/>
                <a:cs typeface="Arial"/>
              </a:rPr>
              <a:t> for: </a:t>
            </a:r>
            <a:r>
              <a:rPr lang="hr-HR" u="sng" dirty="0">
                <a:latin typeface="Arial"/>
                <a:cs typeface="Arial"/>
              </a:rPr>
              <a:t>processing </a:t>
            </a:r>
            <a:r>
              <a:rPr lang="hr-HR" u="sng" dirty="0" err="1">
                <a:latin typeface="Arial"/>
                <a:cs typeface="Arial"/>
              </a:rPr>
              <a:t>of</a:t>
            </a:r>
            <a:r>
              <a:rPr lang="hr-HR" u="sng" dirty="0">
                <a:latin typeface="Arial"/>
                <a:cs typeface="Arial"/>
              </a:rPr>
              <a:t> TOD, </a:t>
            </a:r>
            <a:r>
              <a:rPr lang="hr-HR" u="sng" dirty="0" err="1">
                <a:latin typeface="Arial"/>
                <a:cs typeface="Arial"/>
              </a:rPr>
              <a:t>frequency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dirty="0" err="1">
                <a:latin typeface="Arial"/>
                <a:cs typeface="Arial"/>
              </a:rPr>
              <a:t>dependance</a:t>
            </a:r>
            <a:endParaRPr lang="hr-HR" u="sng" dirty="0">
              <a:latin typeface="Arial"/>
              <a:cs typeface="Arial"/>
            </a:endParaRPr>
          </a:p>
        </p:txBody>
      </p:sp>
      <p:sp>
        <p:nvSpPr>
          <p:cNvPr id="10" name="TekstniOkvir 29">
            <a:extLst>
              <a:ext uri="{FF2B5EF4-FFF2-40B4-BE49-F238E27FC236}">
                <a16:creationId xmlns:a16="http://schemas.microsoft.com/office/drawing/2014/main" id="{7EF5B25B-56A2-EAB9-5BBC-AE7893EA2F4B}"/>
              </a:ext>
            </a:extLst>
          </p:cNvPr>
          <p:cNvSpPr txBox="1"/>
          <p:nvPr/>
        </p:nvSpPr>
        <p:spPr>
          <a:xfrm>
            <a:off x="3535679" y="5100319"/>
            <a:ext cx="2519680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err="1">
                <a:latin typeface="Arial"/>
                <a:cs typeface="Arial"/>
              </a:rPr>
              <a:t>Spherical</a:t>
            </a:r>
            <a:r>
              <a:rPr lang="hr-HR" b="1" dirty="0">
                <a:latin typeface="Arial"/>
                <a:cs typeface="Arial"/>
              </a:rPr>
              <a:t> NN</a:t>
            </a:r>
            <a:endParaRPr lang="sr-Latn-RS" dirty="0">
              <a:latin typeface="Arial"/>
              <a:cs typeface="Arial"/>
            </a:endParaRPr>
          </a:p>
          <a:p>
            <a:pPr algn="ctr"/>
            <a:r>
              <a:rPr lang="hr-HR" dirty="0">
                <a:latin typeface="Arial"/>
                <a:cs typeface="Arial"/>
              </a:rPr>
              <a:t>Dana </a:t>
            </a:r>
            <a:r>
              <a:rPr lang="hr-HR" err="1">
                <a:latin typeface="Arial"/>
                <a:cs typeface="Arial"/>
              </a:rPr>
              <a:t>type</a:t>
            </a:r>
            <a:r>
              <a:rPr lang="hr-HR" dirty="0">
                <a:latin typeface="Arial"/>
                <a:cs typeface="Arial"/>
              </a:rPr>
              <a:t>: </a:t>
            </a:r>
            <a:r>
              <a:rPr lang="hr-HR" u="sng" err="1">
                <a:latin typeface="Arial"/>
                <a:cs typeface="Arial"/>
              </a:rPr>
              <a:t>spherical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endParaRPr lang="hr-HR" u="sng">
              <a:latin typeface="Arial"/>
              <a:cs typeface="Arial"/>
            </a:endParaRPr>
          </a:p>
          <a:p>
            <a:pPr algn="ctr"/>
            <a:r>
              <a:rPr lang="hr-HR" err="1">
                <a:latin typeface="Arial"/>
                <a:cs typeface="Arial"/>
              </a:rPr>
              <a:t>Used</a:t>
            </a:r>
            <a:r>
              <a:rPr lang="hr-HR" dirty="0">
                <a:latin typeface="Arial"/>
                <a:cs typeface="Arial"/>
              </a:rPr>
              <a:t> for: </a:t>
            </a:r>
            <a:r>
              <a:rPr lang="hr-HR" u="sng" dirty="0">
                <a:latin typeface="Arial"/>
                <a:cs typeface="Arial"/>
              </a:rPr>
              <a:t>processing </a:t>
            </a:r>
            <a:r>
              <a:rPr lang="hr-HR" u="sng" err="1">
                <a:latin typeface="Arial"/>
                <a:cs typeface="Arial"/>
              </a:rPr>
              <a:t>intensity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endParaRPr lang="hr-HR" u="sng">
              <a:latin typeface="Arial"/>
              <a:cs typeface="Arial"/>
            </a:endParaRPr>
          </a:p>
        </p:txBody>
      </p:sp>
      <p:sp>
        <p:nvSpPr>
          <p:cNvPr id="41" name="TekstniOkvir 30">
            <a:extLst>
              <a:ext uri="{FF2B5EF4-FFF2-40B4-BE49-F238E27FC236}">
                <a16:creationId xmlns:a16="http://schemas.microsoft.com/office/drawing/2014/main" id="{0E7A6FA3-9DE4-DF01-9AA1-72501730FA4E}"/>
              </a:ext>
            </a:extLst>
          </p:cNvPr>
          <p:cNvSpPr txBox="1"/>
          <p:nvPr/>
        </p:nvSpPr>
        <p:spPr>
          <a:xfrm>
            <a:off x="6614158" y="2255518"/>
            <a:ext cx="2519680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err="1">
                <a:latin typeface="Arial"/>
                <a:cs typeface="Arial"/>
              </a:rPr>
              <a:t>Convolution</a:t>
            </a:r>
            <a:r>
              <a:rPr lang="hr-HR" b="1" dirty="0">
                <a:latin typeface="Arial"/>
                <a:cs typeface="Arial"/>
              </a:rPr>
              <a:t> NN</a:t>
            </a:r>
            <a:endParaRPr lang="sr-Latn-RS" dirty="0">
              <a:latin typeface="Arial"/>
              <a:cs typeface="Arial"/>
            </a:endParaRPr>
          </a:p>
          <a:p>
            <a:pPr algn="ctr"/>
            <a:r>
              <a:rPr lang="hr-HR" dirty="0">
                <a:latin typeface="Arial"/>
                <a:cs typeface="Arial"/>
              </a:rPr>
              <a:t>Dana </a:t>
            </a:r>
            <a:r>
              <a:rPr lang="hr-HR" err="1">
                <a:latin typeface="Arial"/>
                <a:cs typeface="Arial"/>
              </a:rPr>
              <a:t>type</a:t>
            </a:r>
            <a:r>
              <a:rPr lang="hr-HR" dirty="0">
                <a:latin typeface="Arial"/>
                <a:cs typeface="Arial"/>
              </a:rPr>
              <a:t>: </a:t>
            </a:r>
            <a:r>
              <a:rPr lang="hr-HR" u="sng" dirty="0">
                <a:latin typeface="Arial"/>
                <a:cs typeface="Arial"/>
              </a:rPr>
              <a:t>2D </a:t>
            </a:r>
            <a:r>
              <a:rPr lang="hr-HR" u="sng" err="1">
                <a:latin typeface="Arial"/>
                <a:cs typeface="Arial"/>
              </a:rPr>
              <a:t>projections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of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endParaRPr lang="hr-HR" u="sng">
              <a:latin typeface="Arial"/>
              <a:cs typeface="Arial"/>
            </a:endParaRPr>
          </a:p>
          <a:p>
            <a:pPr algn="ctr"/>
            <a:r>
              <a:rPr lang="hr-HR" err="1">
                <a:latin typeface="Arial"/>
                <a:cs typeface="Arial"/>
              </a:rPr>
              <a:t>Used</a:t>
            </a:r>
            <a:r>
              <a:rPr lang="hr-HR" dirty="0">
                <a:latin typeface="Arial"/>
                <a:cs typeface="Arial"/>
              </a:rPr>
              <a:t> for: </a:t>
            </a:r>
            <a:r>
              <a:rPr lang="hr-HR" u="sng" err="1">
                <a:latin typeface="Arial"/>
                <a:cs typeface="Arial"/>
              </a:rPr>
              <a:t>finding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structure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in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small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areas</a:t>
            </a:r>
            <a:r>
              <a:rPr lang="hr-HR" u="sng" dirty="0">
                <a:latin typeface="Arial"/>
                <a:cs typeface="Arial"/>
              </a:rPr>
              <a:t>, </a:t>
            </a:r>
            <a:r>
              <a:rPr lang="hr-HR" u="sng" err="1">
                <a:latin typeface="Arial"/>
                <a:cs typeface="Arial"/>
              </a:rPr>
              <a:t>local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feature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extraction</a:t>
            </a:r>
            <a:endParaRPr lang="hr-HR" u="sng">
              <a:latin typeface="Arial"/>
              <a:cs typeface="Arial"/>
            </a:endParaRPr>
          </a:p>
        </p:txBody>
      </p:sp>
      <p:sp>
        <p:nvSpPr>
          <p:cNvPr id="43" name="TekstniOkvir 31">
            <a:extLst>
              <a:ext uri="{FF2B5EF4-FFF2-40B4-BE49-F238E27FC236}">
                <a16:creationId xmlns:a16="http://schemas.microsoft.com/office/drawing/2014/main" id="{76467F24-4510-908F-1A84-4B1B341C9E03}"/>
              </a:ext>
            </a:extLst>
          </p:cNvPr>
          <p:cNvSpPr txBox="1"/>
          <p:nvPr/>
        </p:nvSpPr>
        <p:spPr>
          <a:xfrm>
            <a:off x="9438637" y="4561837"/>
            <a:ext cx="2753360" cy="22981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b="1" err="1">
                <a:latin typeface="Arial"/>
                <a:cs typeface="Arial"/>
              </a:rPr>
              <a:t>Graph</a:t>
            </a:r>
            <a:r>
              <a:rPr lang="hr-HR" b="1" dirty="0">
                <a:latin typeface="Arial"/>
                <a:cs typeface="Arial"/>
              </a:rPr>
              <a:t> CN</a:t>
            </a:r>
            <a:endParaRPr lang="sr-Latn-RS" dirty="0">
              <a:latin typeface="Arial"/>
              <a:cs typeface="Arial"/>
            </a:endParaRPr>
          </a:p>
          <a:p>
            <a:pPr algn="ctr"/>
            <a:r>
              <a:rPr lang="hr-HR" dirty="0">
                <a:latin typeface="Arial"/>
                <a:cs typeface="Arial"/>
              </a:rPr>
              <a:t>Dana </a:t>
            </a:r>
            <a:r>
              <a:rPr lang="hr-HR" err="1">
                <a:latin typeface="Arial"/>
                <a:cs typeface="Arial"/>
              </a:rPr>
              <a:t>type</a:t>
            </a:r>
            <a:r>
              <a:rPr lang="hr-HR" dirty="0">
                <a:latin typeface="Arial"/>
                <a:cs typeface="Arial"/>
              </a:rPr>
              <a:t>: </a:t>
            </a:r>
            <a:r>
              <a:rPr lang="hr-HR" u="sng" err="1">
                <a:latin typeface="Arial"/>
                <a:cs typeface="Arial"/>
              </a:rPr>
              <a:t>spherical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with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additional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features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and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relationships</a:t>
            </a:r>
            <a:endParaRPr lang="hr-HR" u="sng">
              <a:latin typeface="Arial"/>
              <a:cs typeface="Arial"/>
            </a:endParaRPr>
          </a:p>
          <a:p>
            <a:pPr algn="ctr"/>
            <a:r>
              <a:rPr lang="hr-HR" err="1">
                <a:latin typeface="Arial"/>
                <a:cs typeface="Arial"/>
              </a:rPr>
              <a:t>Used</a:t>
            </a:r>
            <a:r>
              <a:rPr lang="hr-HR" dirty="0">
                <a:latin typeface="Arial"/>
                <a:cs typeface="Arial"/>
              </a:rPr>
              <a:t> for: </a:t>
            </a:r>
            <a:r>
              <a:rPr lang="hr-HR" u="sng" dirty="0">
                <a:latin typeface="Arial"/>
                <a:cs typeface="Arial"/>
              </a:rPr>
              <a:t>complex </a:t>
            </a:r>
            <a:r>
              <a:rPr lang="hr-HR" u="sng" err="1">
                <a:latin typeface="Arial"/>
                <a:cs typeface="Arial"/>
              </a:rPr>
              <a:t>and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complete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studies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of</a:t>
            </a:r>
            <a:r>
              <a:rPr lang="hr-HR" u="sng" dirty="0">
                <a:latin typeface="Arial"/>
                <a:cs typeface="Arial"/>
              </a:rPr>
              <a:t> </a:t>
            </a:r>
            <a:r>
              <a:rPr lang="hr-HR" u="sng" err="1">
                <a:latin typeface="Arial"/>
                <a:cs typeface="Arial"/>
              </a:rPr>
              <a:t>maps</a:t>
            </a:r>
            <a:endParaRPr lang="hr-HR" u="sng">
              <a:latin typeface="Arial"/>
              <a:cs typeface="Arial"/>
            </a:endParaRPr>
          </a:p>
        </p:txBody>
      </p:sp>
      <p:cxnSp>
        <p:nvCxnSpPr>
          <p:cNvPr id="44" name="Ravni poveznik sa strelicom 43">
            <a:extLst>
              <a:ext uri="{FF2B5EF4-FFF2-40B4-BE49-F238E27FC236}">
                <a16:creationId xmlns:a16="http://schemas.microsoft.com/office/drawing/2014/main" id="{321E3FFF-3FCF-97D2-25F2-1E616BF3C2D7}"/>
              </a:ext>
            </a:extLst>
          </p:cNvPr>
          <p:cNvCxnSpPr/>
          <p:nvPr/>
        </p:nvCxnSpPr>
        <p:spPr>
          <a:xfrm>
            <a:off x="3336311" y="1999701"/>
            <a:ext cx="40640" cy="4785360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Ravni poveznik sa strelicom 44">
            <a:extLst>
              <a:ext uri="{FF2B5EF4-FFF2-40B4-BE49-F238E27FC236}">
                <a16:creationId xmlns:a16="http://schemas.microsoft.com/office/drawing/2014/main" id="{9016048A-93B5-C26A-0D31-1769FB726617}"/>
              </a:ext>
            </a:extLst>
          </p:cNvPr>
          <p:cNvCxnSpPr>
            <a:cxnSpLocks/>
          </p:cNvCxnSpPr>
          <p:nvPr/>
        </p:nvCxnSpPr>
        <p:spPr>
          <a:xfrm>
            <a:off x="6238760" y="1999700"/>
            <a:ext cx="40640" cy="4785360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Ravni poveznik sa strelicom 45">
            <a:extLst>
              <a:ext uri="{FF2B5EF4-FFF2-40B4-BE49-F238E27FC236}">
                <a16:creationId xmlns:a16="http://schemas.microsoft.com/office/drawing/2014/main" id="{15F4D3FB-5568-7BE1-CE0F-7ED9059E47AA}"/>
              </a:ext>
            </a:extLst>
          </p:cNvPr>
          <p:cNvCxnSpPr>
            <a:cxnSpLocks/>
          </p:cNvCxnSpPr>
          <p:nvPr/>
        </p:nvCxnSpPr>
        <p:spPr>
          <a:xfrm>
            <a:off x="9483682" y="1999701"/>
            <a:ext cx="40640" cy="4785360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7" name="TekstniOkvir 3">
            <a:extLst>
              <a:ext uri="{FF2B5EF4-FFF2-40B4-BE49-F238E27FC236}">
                <a16:creationId xmlns:a16="http://schemas.microsoft.com/office/drawing/2014/main" id="{77C15F9B-7FBD-35B4-AB01-309B671EBDFF}"/>
              </a:ext>
            </a:extLst>
          </p:cNvPr>
          <p:cNvSpPr txBox="1"/>
          <p:nvPr/>
        </p:nvSpPr>
        <p:spPr>
          <a:xfrm rot="20820000">
            <a:off x="9693248" y="1318858"/>
            <a:ext cx="195942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800" i="1" err="1">
                <a:solidFill>
                  <a:srgbClr val="FFC000"/>
                </a:solidFill>
              </a:rPr>
              <a:t>Adjusted</a:t>
            </a:r>
            <a:r>
              <a:rPr lang="hr-HR" sz="2800" i="1" dirty="0">
                <a:solidFill>
                  <a:srgbClr val="FFC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406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2608BB-00E8-1041-7C64-7ED1F67032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09589" y="3427841"/>
            <a:ext cx="4798981" cy="710119"/>
          </a:xfrm>
        </p:spPr>
        <p:txBody>
          <a:bodyPr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Modulating and informing</a:t>
            </a: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8E6E74A4-A75C-3148-DA03-95FB1F35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27</a:t>
            </a:fld>
            <a:endParaRPr lang="hr-HR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E88E73-545D-49E4-3BA7-6E822FDEC6F7}"/>
              </a:ext>
            </a:extLst>
          </p:cNvPr>
          <p:cNvSpPr txBox="1">
            <a:spLocks/>
          </p:cNvSpPr>
          <p:nvPr/>
        </p:nvSpPr>
        <p:spPr>
          <a:xfrm>
            <a:off x="785667" y="260847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76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Physics guiding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ea typeface="+mn-lt"/>
                <a:cs typeface="+mn-lt"/>
              </a:rPr>
              <a:t>incorporate knowledge of physical processes directly into the architecture</a:t>
            </a:r>
          </a:p>
          <a:p>
            <a:r>
              <a:rPr lang="en-US">
                <a:latin typeface="Arial"/>
                <a:ea typeface="+mn-lt"/>
                <a:cs typeface="+mn-lt"/>
              </a:rPr>
              <a:t>blend the INTERPRETABILITY of physics with the power of neural networks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5141B810-DDC7-BF36-68FA-67D19D10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919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Physics guiding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ea typeface="+mn-lt"/>
                <a:cs typeface="+mn-lt"/>
              </a:rPr>
              <a:t>incorporate knowledge of physical processes directly into the architecture</a:t>
            </a:r>
          </a:p>
          <a:p>
            <a:r>
              <a:rPr lang="en-US">
                <a:latin typeface="Arial"/>
                <a:ea typeface="+mn-lt"/>
                <a:cs typeface="+mn-lt"/>
              </a:rPr>
              <a:t>blend the INTERPRETABILITY of physics with the power of neural networks</a:t>
            </a:r>
          </a:p>
          <a:p>
            <a:pPr marL="0" indent="0">
              <a:buNone/>
            </a:pPr>
            <a:r>
              <a:rPr lang="en-US" u="sng">
                <a:latin typeface="Arial"/>
                <a:ea typeface="+mn-lt"/>
                <a:cs typeface="+mn-lt"/>
              </a:rPr>
              <a:t>Example</a:t>
            </a:r>
            <a:r>
              <a:rPr lang="en-US">
                <a:latin typeface="Arial"/>
                <a:ea typeface="+mn-lt"/>
                <a:cs typeface="+mn-lt"/>
              </a:rPr>
              <a:t>: simple exponential function </a:t>
            </a:r>
            <a:r>
              <a:rPr lang="en-US" i="1">
                <a:latin typeface="Arial"/>
                <a:ea typeface="+mn-lt"/>
                <a:cs typeface="+mn-lt"/>
              </a:rPr>
              <a:t>y = e</a:t>
            </a:r>
            <a:r>
              <a:rPr lang="en-US" i="1" baseline="30000">
                <a:latin typeface="Arial"/>
                <a:ea typeface="+mn-lt"/>
                <a:cs typeface="+mn-lt"/>
              </a:rPr>
              <a:t>βx</a:t>
            </a: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BEAA56-79EA-20E5-2AD4-C6B55842A392}"/>
              </a:ext>
            </a:extLst>
          </p:cNvPr>
          <p:cNvSpPr txBox="1"/>
          <p:nvPr/>
        </p:nvSpPr>
        <p:spPr>
          <a:xfrm>
            <a:off x="9030984" y="726040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In contrast to generic neural networks, which often rely on convolution and dense layers to learn transformations, physics-guided layers explicitly encode known relationships</a:t>
            </a:r>
          </a:p>
        </p:txBody>
      </p:sp>
      <p:sp>
        <p:nvSpPr>
          <p:cNvPr id="18" name="Strelica: zakrivljeno udesno 11">
            <a:extLst>
              <a:ext uri="{FF2B5EF4-FFF2-40B4-BE49-F238E27FC236}">
                <a16:creationId xmlns:a16="http://schemas.microsoft.com/office/drawing/2014/main" id="{C6B9CD8B-A306-473C-522C-6466F1F15999}"/>
              </a:ext>
            </a:extLst>
          </p:cNvPr>
          <p:cNvSpPr/>
          <p:nvPr/>
        </p:nvSpPr>
        <p:spPr>
          <a:xfrm rot="13500000">
            <a:off x="10615266" y="1679856"/>
            <a:ext cx="515541" cy="2025253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3" name="Picture 2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640009BA-F80F-C144-B89B-223EFA43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618" y="4273835"/>
            <a:ext cx="4714875" cy="1409700"/>
          </a:xfrm>
          <a:prstGeom prst="rect">
            <a:avLst/>
          </a:prstGeom>
        </p:spPr>
      </p:pic>
      <p:pic>
        <p:nvPicPr>
          <p:cNvPr id="4" name="Picture 3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5B72A56C-1FC8-3CD4-0B5B-B5A80C359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0" y="4439285"/>
            <a:ext cx="2705100" cy="742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F7F04F-7AF1-EEF7-EC2D-20F285DA8A3F}"/>
              </a:ext>
            </a:extLst>
          </p:cNvPr>
          <p:cNvSpPr txBox="1"/>
          <p:nvPr/>
        </p:nvSpPr>
        <p:spPr>
          <a:xfrm>
            <a:off x="2109741" y="38734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chemeClr val="accent2"/>
                </a:solidFill>
                <a:latin typeface="Arial"/>
                <a:cs typeface="Arial"/>
              </a:rPr>
              <a:t>Dont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FA589-EDEC-034B-A057-47AAEF11B84D}"/>
              </a:ext>
            </a:extLst>
          </p:cNvPr>
          <p:cNvSpPr txBox="1"/>
          <p:nvPr/>
        </p:nvSpPr>
        <p:spPr>
          <a:xfrm>
            <a:off x="6185156" y="387347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Do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ED15BD10-1AAE-69E7-A790-D844652C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47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F20867-41B0-484D-9DA7-0FC742D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D100-AD6C-4FB9-B662-CC1C2F00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6497" y="1526602"/>
            <a:ext cx="4667254" cy="5330310"/>
          </a:xfrm>
          <a:custGeom>
            <a:avLst/>
            <a:gdLst>
              <a:gd name="connsiteX0" fmla="*/ 4667254 w 4667254"/>
              <a:gd name="connsiteY0" fmla="*/ 0 h 5325271"/>
              <a:gd name="connsiteX1" fmla="*/ 4667254 w 4667254"/>
              <a:gd name="connsiteY1" fmla="*/ 2543639 h 5325271"/>
              <a:gd name="connsiteX2" fmla="*/ 2229334 w 4667254"/>
              <a:gd name="connsiteY2" fmla="*/ 5325271 h 5325271"/>
              <a:gd name="connsiteX3" fmla="*/ 0 w 4667254"/>
              <a:gd name="connsiteY3" fmla="*/ 5325271 h 53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4" h="5325271">
                <a:moveTo>
                  <a:pt x="4667254" y="0"/>
                </a:moveTo>
                <a:lnTo>
                  <a:pt x="4667254" y="2543639"/>
                </a:lnTo>
                <a:lnTo>
                  <a:pt x="2229334" y="5325271"/>
                </a:lnTo>
                <a:lnTo>
                  <a:pt x="0" y="5325271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What is the Inflationary Universe Theory?">
            <a:extLst>
              <a:ext uri="{FF2B5EF4-FFF2-40B4-BE49-F238E27FC236}">
                <a16:creationId xmlns:a16="http://schemas.microsoft.com/office/drawing/2014/main" id="{0D6C62EA-1D18-4881-8470-2ADC5AE2B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1" y="1365025"/>
            <a:ext cx="7258956" cy="462367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37291D-750A-AFC2-7054-0FEAF2FE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71" y="2332026"/>
            <a:ext cx="4327071" cy="3567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Arial"/>
                <a:ea typeface="+mn-lt"/>
                <a:cs typeface="+mn-lt"/>
              </a:rPr>
              <a:t>partially polarized photon field released 380,000 years after the Big Bang when neutral hydrogen was formed</a:t>
            </a:r>
          </a:p>
          <a:p>
            <a:r>
              <a:rPr lang="en-US" sz="1600">
                <a:latin typeface="Arial"/>
                <a:ea typeface="+mn-lt"/>
                <a:cs typeface="+mn-lt"/>
              </a:rPr>
              <a:t>thermal distribution of 2.7K</a:t>
            </a: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F66B6-D707-315B-1247-E9291E7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7"/>
            <a:ext cx="9841774" cy="1360898"/>
          </a:xfrm>
        </p:spPr>
        <p:txBody>
          <a:bodyPr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Light introduction to CMB</a:t>
            </a:r>
            <a:endParaRPr lang="en-US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459139B1-FB18-B6C9-05CB-4E49C387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047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Physics guiding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ea typeface="+mn-lt"/>
                <a:cs typeface="+mn-lt"/>
              </a:rPr>
              <a:t>incorporate knowledge of physical processes directly into the architecture</a:t>
            </a:r>
          </a:p>
          <a:p>
            <a:r>
              <a:rPr lang="en-US">
                <a:latin typeface="Arial"/>
                <a:ea typeface="+mn-lt"/>
                <a:cs typeface="+mn-lt"/>
              </a:rPr>
              <a:t>blend the INTERPRETABILITY of physics with the power of neural networks</a:t>
            </a:r>
          </a:p>
          <a:p>
            <a:pPr marL="0" indent="0">
              <a:buNone/>
            </a:pPr>
            <a:r>
              <a:rPr lang="en-US" u="sng">
                <a:latin typeface="Arial"/>
                <a:ea typeface="+mn-lt"/>
                <a:cs typeface="+mn-lt"/>
              </a:rPr>
              <a:t>Example</a:t>
            </a:r>
            <a:r>
              <a:rPr lang="en-US">
                <a:latin typeface="Arial"/>
                <a:ea typeface="+mn-lt"/>
                <a:cs typeface="+mn-lt"/>
              </a:rPr>
              <a:t>: simple exponential function </a:t>
            </a:r>
            <a:r>
              <a:rPr lang="en-US" i="1">
                <a:latin typeface="Arial"/>
                <a:ea typeface="+mn-lt"/>
                <a:cs typeface="+mn-lt"/>
              </a:rPr>
              <a:t>y = e</a:t>
            </a:r>
            <a:r>
              <a:rPr lang="en-US" i="1" baseline="30000">
                <a:latin typeface="Arial"/>
                <a:ea typeface="+mn-lt"/>
                <a:cs typeface="+mn-lt"/>
              </a:rPr>
              <a:t>βx</a:t>
            </a: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BEAA56-79EA-20E5-2AD4-C6B55842A392}"/>
              </a:ext>
            </a:extLst>
          </p:cNvPr>
          <p:cNvSpPr txBox="1"/>
          <p:nvPr/>
        </p:nvSpPr>
        <p:spPr>
          <a:xfrm>
            <a:off x="9030984" y="726040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In contrast to generic neural networks, which often rely on convolution and dense layers to learn transformations, physics-guided layers explicitly encode known relationships</a:t>
            </a:r>
          </a:p>
        </p:txBody>
      </p:sp>
      <p:sp>
        <p:nvSpPr>
          <p:cNvPr id="18" name="Strelica: zakrivljeno udesno 11">
            <a:extLst>
              <a:ext uri="{FF2B5EF4-FFF2-40B4-BE49-F238E27FC236}">
                <a16:creationId xmlns:a16="http://schemas.microsoft.com/office/drawing/2014/main" id="{C6B9CD8B-A306-473C-522C-6466F1F15999}"/>
              </a:ext>
            </a:extLst>
          </p:cNvPr>
          <p:cNvSpPr/>
          <p:nvPr/>
        </p:nvSpPr>
        <p:spPr>
          <a:xfrm rot="13500000">
            <a:off x="10615266" y="1679856"/>
            <a:ext cx="515541" cy="2025253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3" name="Picture 2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640009BA-F80F-C144-B89B-223EFA43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618" y="4273835"/>
            <a:ext cx="4714875" cy="1409700"/>
          </a:xfrm>
          <a:prstGeom prst="rect">
            <a:avLst/>
          </a:prstGeom>
        </p:spPr>
      </p:pic>
      <p:pic>
        <p:nvPicPr>
          <p:cNvPr id="4" name="Picture 3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5B72A56C-1FC8-3CD4-0B5B-B5A80C359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4439285"/>
            <a:ext cx="2705100" cy="742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F7F04F-7AF1-EEF7-EC2D-20F285DA8A3F}"/>
              </a:ext>
            </a:extLst>
          </p:cNvPr>
          <p:cNvSpPr txBox="1"/>
          <p:nvPr/>
        </p:nvSpPr>
        <p:spPr>
          <a:xfrm>
            <a:off x="2109741" y="38734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chemeClr val="accent2"/>
                </a:solidFill>
                <a:latin typeface="Arial"/>
                <a:cs typeface="Arial"/>
              </a:rPr>
              <a:t>Dont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FA589-EDEC-034B-A057-47AAEF11B84D}"/>
              </a:ext>
            </a:extLst>
          </p:cNvPr>
          <p:cNvSpPr txBox="1"/>
          <p:nvPr/>
        </p:nvSpPr>
        <p:spPr>
          <a:xfrm>
            <a:off x="6185156" y="387347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"/>
                <a:cs typeface="Arial"/>
              </a:rPr>
              <a:t>Do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D68B0-7B22-4739-B38C-BA75FDEFFB00}"/>
              </a:ext>
            </a:extLst>
          </p:cNvPr>
          <p:cNvSpPr txBox="1"/>
          <p:nvPr/>
        </p:nvSpPr>
        <p:spPr>
          <a:xfrm>
            <a:off x="6248400" y="6207760"/>
            <a:ext cx="46228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*Enhances interpretability, requires fewer training, and </a:t>
            </a:r>
            <a:r>
              <a:rPr lang="en-US" u="sng">
                <a:latin typeface="Arial"/>
                <a:cs typeface="Arial"/>
              </a:rPr>
              <a:t>allows fitting</a:t>
            </a:r>
            <a:r>
              <a:rPr lang="en-US">
                <a:latin typeface="Arial"/>
                <a:cs typeface="Arial"/>
              </a:rPr>
              <a:t>!!!</a:t>
            </a:r>
            <a:endParaRPr lang="en-US"/>
          </a:p>
        </p:txBody>
      </p:sp>
      <p:sp>
        <p:nvSpPr>
          <p:cNvPr id="8" name="Rezervirano mjesto broja slajda 7">
            <a:extLst>
              <a:ext uri="{FF2B5EF4-FFF2-40B4-BE49-F238E27FC236}">
                <a16:creationId xmlns:a16="http://schemas.microsoft.com/office/drawing/2014/main" id="{CFA6D4EF-87D9-DCF8-9301-0226D6F1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76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Physics guiding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ea typeface="+mn-lt"/>
                <a:cs typeface="+mn-lt"/>
              </a:rPr>
              <a:t>incorporate knowledge of physical processes directly into the architecture</a:t>
            </a:r>
          </a:p>
          <a:p>
            <a:r>
              <a:rPr lang="en-US">
                <a:latin typeface="Arial"/>
                <a:ea typeface="+mn-lt"/>
                <a:cs typeface="+mn-lt"/>
              </a:rPr>
              <a:t>blend the INTERPRETABILITY of physics with the power of neural networks</a:t>
            </a:r>
          </a:p>
          <a:p>
            <a:endParaRPr lang="en-US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400" b="1">
                <a:latin typeface="Arial"/>
                <a:ea typeface="+mn-lt"/>
                <a:cs typeface="+mn-lt"/>
              </a:rPr>
              <a:t>Interpretability</a:t>
            </a:r>
            <a:r>
              <a:rPr lang="en-US" sz="1400">
                <a:latin typeface="Arial"/>
                <a:ea typeface="+mn-lt"/>
                <a:cs typeface="+mn-lt"/>
              </a:rPr>
              <a:t>: Each layer has a clear physical meaning, enabling the analysis of the network</a:t>
            </a:r>
            <a:endParaRPr lang="en-US" sz="1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400" b="1">
                <a:latin typeface="Arial"/>
                <a:ea typeface="+mn-lt"/>
                <a:cs typeface="+mn-lt"/>
              </a:rPr>
              <a:t>Data Efficiency</a:t>
            </a:r>
            <a:r>
              <a:rPr lang="en-US" sz="1400">
                <a:latin typeface="Arial"/>
                <a:ea typeface="+mn-lt"/>
                <a:cs typeface="+mn-lt"/>
              </a:rPr>
              <a:t>: Requires less data to train </a:t>
            </a:r>
            <a:endParaRPr lang="en-US" sz="1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400" b="1">
                <a:latin typeface="Arial"/>
                <a:ea typeface="+mn-lt"/>
                <a:cs typeface="+mn-lt"/>
              </a:rPr>
              <a:t>Stability</a:t>
            </a:r>
            <a:r>
              <a:rPr lang="en-US" sz="1400">
                <a:latin typeface="Arial"/>
                <a:ea typeface="+mn-lt"/>
                <a:cs typeface="+mn-lt"/>
              </a:rPr>
              <a:t>: Constrained by physics, the network avoids overfitting and learns realistic behavior</a:t>
            </a:r>
            <a:endParaRPr lang="en-US" sz="1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400" b="1" u="sng">
                <a:latin typeface="Arial"/>
                <a:ea typeface="+mn-lt"/>
                <a:cs typeface="+mn-lt"/>
              </a:rPr>
              <a:t>Parameter Estimation</a:t>
            </a:r>
            <a:r>
              <a:rPr lang="en-US" sz="1400" u="sng">
                <a:latin typeface="Arial"/>
                <a:ea typeface="+mn-lt"/>
                <a:cs typeface="+mn-lt"/>
              </a:rPr>
              <a:t>: Learnable parameters in layers correspond to real-world quantities, such as decay constants or optical efficiencies, and are extractable after training</a:t>
            </a:r>
            <a:endParaRPr lang="en-US" sz="1400" u="sng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BEAA56-79EA-20E5-2AD4-C6B55842A392}"/>
              </a:ext>
            </a:extLst>
          </p:cNvPr>
          <p:cNvSpPr txBox="1"/>
          <p:nvPr/>
        </p:nvSpPr>
        <p:spPr>
          <a:xfrm>
            <a:off x="9030984" y="726040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6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In contrast to generic neural networks, which often rely on convolution and dense layers to learn transformations, physics-guided layers explicitly encode known relationships</a:t>
            </a:r>
          </a:p>
        </p:txBody>
      </p:sp>
      <p:sp>
        <p:nvSpPr>
          <p:cNvPr id="18" name="Strelica: zakrivljeno udesno 11">
            <a:extLst>
              <a:ext uri="{FF2B5EF4-FFF2-40B4-BE49-F238E27FC236}">
                <a16:creationId xmlns:a16="http://schemas.microsoft.com/office/drawing/2014/main" id="{C6B9CD8B-A306-473C-522C-6466F1F15999}"/>
              </a:ext>
            </a:extLst>
          </p:cNvPr>
          <p:cNvSpPr/>
          <p:nvPr/>
        </p:nvSpPr>
        <p:spPr>
          <a:xfrm rot="13500000">
            <a:off x="10615266" y="1679856"/>
            <a:ext cx="515541" cy="2025253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C4CAA4E3-5E3F-A9C6-A2C8-4367A7DE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6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Modular NNs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896" y="2391402"/>
            <a:ext cx="9915895" cy="42202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Arial"/>
                <a:ea typeface="+mn-lt"/>
                <a:cs typeface="+mn-lt"/>
              </a:rPr>
              <a:t>composed of distinct components or layers, each designed to perform a specific operation </a:t>
            </a:r>
          </a:p>
          <a:p>
            <a:r>
              <a:rPr lang="en-US" sz="1800">
                <a:latin typeface="Arial"/>
                <a:ea typeface="+mn-lt"/>
                <a:cs typeface="+mn-lt"/>
              </a:rPr>
              <a:t>Each module operates </a:t>
            </a:r>
            <a:r>
              <a:rPr lang="en-US" sz="1800" u="sng">
                <a:latin typeface="Arial"/>
                <a:ea typeface="+mn-lt"/>
                <a:cs typeface="+mn-lt"/>
              </a:rPr>
              <a:t>INDEPENDENTLY</a:t>
            </a:r>
            <a:endParaRPr lang="en-US" sz="1800" u="sng">
              <a:latin typeface="Arial"/>
              <a:cs typeface="Arial"/>
            </a:endParaRP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81402ABA-8B91-CFA9-CDFD-B01ADD56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34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37" name="Straight Arrow Connector 4336">
            <a:extLst>
              <a:ext uri="{FF2B5EF4-FFF2-40B4-BE49-F238E27FC236}">
                <a16:creationId xmlns:a16="http://schemas.microsoft.com/office/drawing/2014/main" id="{66116823-A45C-D9BB-986F-2EDB94814FC6}"/>
              </a:ext>
            </a:extLst>
          </p:cNvPr>
          <p:cNvCxnSpPr/>
          <p:nvPr/>
        </p:nvCxnSpPr>
        <p:spPr>
          <a:xfrm flipV="1">
            <a:off x="3776889" y="3838573"/>
            <a:ext cx="1694541" cy="2387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38" name="Straight Arrow Connector 4337">
            <a:extLst>
              <a:ext uri="{FF2B5EF4-FFF2-40B4-BE49-F238E27FC236}">
                <a16:creationId xmlns:a16="http://schemas.microsoft.com/office/drawing/2014/main" id="{A3433C04-05E5-3E6B-2B99-DFAA249F6540}"/>
              </a:ext>
            </a:extLst>
          </p:cNvPr>
          <p:cNvCxnSpPr>
            <a:cxnSpLocks/>
          </p:cNvCxnSpPr>
          <p:nvPr/>
        </p:nvCxnSpPr>
        <p:spPr>
          <a:xfrm>
            <a:off x="6362245" y="3867602"/>
            <a:ext cx="1703612" cy="1712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39" name="Straight Arrow Connector 4338">
            <a:extLst>
              <a:ext uri="{FF2B5EF4-FFF2-40B4-BE49-F238E27FC236}">
                <a16:creationId xmlns:a16="http://schemas.microsoft.com/office/drawing/2014/main" id="{15A9C977-CD19-7EED-35E1-E792F5408C64}"/>
              </a:ext>
            </a:extLst>
          </p:cNvPr>
          <p:cNvCxnSpPr>
            <a:cxnSpLocks/>
          </p:cNvCxnSpPr>
          <p:nvPr/>
        </p:nvCxnSpPr>
        <p:spPr>
          <a:xfrm flipV="1">
            <a:off x="8621029" y="3375930"/>
            <a:ext cx="2030183" cy="22787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Modular NNs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896" y="2391402"/>
            <a:ext cx="9915895" cy="42202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Arial"/>
                <a:ea typeface="+mn-lt"/>
                <a:cs typeface="+mn-lt"/>
              </a:rPr>
              <a:t>composed of distinct components or layers, each designed to perform a specific operation </a:t>
            </a:r>
          </a:p>
          <a:p>
            <a:r>
              <a:rPr lang="en-US" sz="1800">
                <a:latin typeface="Arial"/>
                <a:ea typeface="+mn-lt"/>
                <a:cs typeface="+mn-lt"/>
              </a:rPr>
              <a:t>Each module operates </a:t>
            </a:r>
            <a:r>
              <a:rPr lang="en-US" sz="1800" u="sng">
                <a:latin typeface="Arial"/>
                <a:ea typeface="+mn-lt"/>
                <a:cs typeface="+mn-lt"/>
              </a:rPr>
              <a:t>INDEPENDENTLY</a:t>
            </a:r>
            <a:endParaRPr lang="en-US" sz="1800" u="sng">
              <a:latin typeface="Arial"/>
              <a:cs typeface="Arial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66632AF1-2E03-8F6D-4E9F-741342D6EA37}"/>
              </a:ext>
            </a:extLst>
          </p:cNvPr>
          <p:cNvSpPr>
            <a:spLocks noGrp="1"/>
          </p:cNvSpPr>
          <p:nvPr/>
        </p:nvSpPr>
        <p:spPr>
          <a:xfrm>
            <a:off x="-1316986" y="3713292"/>
            <a:ext cx="6970348" cy="70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i="1">
                <a:latin typeface="Arial"/>
                <a:cs typeface="Arial"/>
              </a:rPr>
              <a:t>d</a:t>
            </a:r>
            <a:r>
              <a:rPr lang="hr-HR" sz="2400">
                <a:latin typeface="Arial"/>
                <a:cs typeface="Arial"/>
              </a:rPr>
              <a:t> = B I D L (HW  P) F A T U </a:t>
            </a:r>
            <a:r>
              <a:rPr lang="hr-HR" sz="2400" i="1">
                <a:latin typeface="Arial"/>
                <a:cs typeface="Arial"/>
              </a:rPr>
              <a:t>s</a:t>
            </a:r>
            <a:endParaRPr lang="en-US" sz="2400" i="1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326" name="TextBox 4325">
            <a:extLst>
              <a:ext uri="{FF2B5EF4-FFF2-40B4-BE49-F238E27FC236}">
                <a16:creationId xmlns:a16="http://schemas.microsoft.com/office/drawing/2014/main" id="{DD896AD8-8801-257E-8EDD-79B5E59ABADD}"/>
              </a:ext>
            </a:extLst>
          </p:cNvPr>
          <p:cNvSpPr txBox="1"/>
          <p:nvPr/>
        </p:nvSpPr>
        <p:spPr>
          <a:xfrm>
            <a:off x="3538681" y="5494810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Inv(B)</a:t>
            </a:r>
          </a:p>
        </p:txBody>
      </p:sp>
      <p:sp>
        <p:nvSpPr>
          <p:cNvPr id="4328" name="TextBox 4327">
            <a:extLst>
              <a:ext uri="{FF2B5EF4-FFF2-40B4-BE49-F238E27FC236}">
                <a16:creationId xmlns:a16="http://schemas.microsoft.com/office/drawing/2014/main" id="{380B2503-B94F-4894-C8B7-C49472065AFC}"/>
              </a:ext>
            </a:extLst>
          </p:cNvPr>
          <p:cNvSpPr txBox="1"/>
          <p:nvPr/>
        </p:nvSpPr>
        <p:spPr>
          <a:xfrm>
            <a:off x="3910608" y="4814452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Inv(I)</a:t>
            </a:r>
          </a:p>
        </p:txBody>
      </p:sp>
      <p:sp>
        <p:nvSpPr>
          <p:cNvPr id="4329" name="TextBox 4328">
            <a:extLst>
              <a:ext uri="{FF2B5EF4-FFF2-40B4-BE49-F238E27FC236}">
                <a16:creationId xmlns:a16="http://schemas.microsoft.com/office/drawing/2014/main" id="{0196751F-8983-BD01-EED4-7BCDA3D20C7E}"/>
              </a:ext>
            </a:extLst>
          </p:cNvPr>
          <p:cNvSpPr txBox="1"/>
          <p:nvPr/>
        </p:nvSpPr>
        <p:spPr>
          <a:xfrm>
            <a:off x="4463964" y="4161308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Inv(D)</a:t>
            </a:r>
          </a:p>
        </p:txBody>
      </p:sp>
      <p:sp>
        <p:nvSpPr>
          <p:cNvPr id="4330" name="TextBox 4329">
            <a:extLst>
              <a:ext uri="{FF2B5EF4-FFF2-40B4-BE49-F238E27FC236}">
                <a16:creationId xmlns:a16="http://schemas.microsoft.com/office/drawing/2014/main" id="{3B8667C5-1F98-B282-316F-F0108DC4BE78}"/>
              </a:ext>
            </a:extLst>
          </p:cNvPr>
          <p:cNvSpPr txBox="1"/>
          <p:nvPr/>
        </p:nvSpPr>
        <p:spPr>
          <a:xfrm>
            <a:off x="5080821" y="3499093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Inv(L)</a:t>
            </a:r>
          </a:p>
        </p:txBody>
      </p:sp>
      <p:sp>
        <p:nvSpPr>
          <p:cNvPr id="4331" name="TextBox 4330">
            <a:extLst>
              <a:ext uri="{FF2B5EF4-FFF2-40B4-BE49-F238E27FC236}">
                <a16:creationId xmlns:a16="http://schemas.microsoft.com/office/drawing/2014/main" id="{036C9F4B-09A1-ADD4-7993-F91A6E087076}"/>
              </a:ext>
            </a:extLst>
          </p:cNvPr>
          <p:cNvSpPr txBox="1"/>
          <p:nvPr/>
        </p:nvSpPr>
        <p:spPr>
          <a:xfrm>
            <a:off x="6260106" y="4161307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Inv(HW)</a:t>
            </a:r>
          </a:p>
        </p:txBody>
      </p:sp>
      <p:sp>
        <p:nvSpPr>
          <p:cNvPr id="4332" name="TextBox 4331">
            <a:extLst>
              <a:ext uri="{FF2B5EF4-FFF2-40B4-BE49-F238E27FC236}">
                <a16:creationId xmlns:a16="http://schemas.microsoft.com/office/drawing/2014/main" id="{7A6DED23-0A0B-29A7-ABE9-F2F03A6F5F51}"/>
              </a:ext>
            </a:extLst>
          </p:cNvPr>
          <p:cNvSpPr txBox="1"/>
          <p:nvPr/>
        </p:nvSpPr>
        <p:spPr>
          <a:xfrm>
            <a:off x="6777177" y="4814449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Inv(P)</a:t>
            </a:r>
          </a:p>
        </p:txBody>
      </p:sp>
      <p:sp>
        <p:nvSpPr>
          <p:cNvPr id="4333" name="TextBox 4332">
            <a:extLst>
              <a:ext uri="{FF2B5EF4-FFF2-40B4-BE49-F238E27FC236}">
                <a16:creationId xmlns:a16="http://schemas.microsoft.com/office/drawing/2014/main" id="{6FF79B6C-A245-7DE2-AFA8-1035F0FA0CBB}"/>
              </a:ext>
            </a:extLst>
          </p:cNvPr>
          <p:cNvSpPr txBox="1"/>
          <p:nvPr/>
        </p:nvSpPr>
        <p:spPr>
          <a:xfrm>
            <a:off x="7375890" y="5494805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Inv(F)</a:t>
            </a:r>
          </a:p>
        </p:txBody>
      </p:sp>
      <p:sp>
        <p:nvSpPr>
          <p:cNvPr id="4334" name="TextBox 4333">
            <a:extLst>
              <a:ext uri="{FF2B5EF4-FFF2-40B4-BE49-F238E27FC236}">
                <a16:creationId xmlns:a16="http://schemas.microsoft.com/office/drawing/2014/main" id="{F3AF14FA-C25D-8911-416E-3CF4A4C2FF5D}"/>
              </a:ext>
            </a:extLst>
          </p:cNvPr>
          <p:cNvSpPr txBox="1"/>
          <p:nvPr/>
        </p:nvSpPr>
        <p:spPr>
          <a:xfrm>
            <a:off x="8591461" y="4814447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Inv(A)</a:t>
            </a:r>
          </a:p>
        </p:txBody>
      </p:sp>
      <p:sp>
        <p:nvSpPr>
          <p:cNvPr id="4335" name="TextBox 4334">
            <a:extLst>
              <a:ext uri="{FF2B5EF4-FFF2-40B4-BE49-F238E27FC236}">
                <a16:creationId xmlns:a16="http://schemas.microsoft.com/office/drawing/2014/main" id="{EBD73480-CA9E-3FA7-C690-FE9BA6683B14}"/>
              </a:ext>
            </a:extLst>
          </p:cNvPr>
          <p:cNvSpPr txBox="1"/>
          <p:nvPr/>
        </p:nvSpPr>
        <p:spPr>
          <a:xfrm>
            <a:off x="9045033" y="4215733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Inv(T)</a:t>
            </a:r>
          </a:p>
        </p:txBody>
      </p:sp>
      <p:sp>
        <p:nvSpPr>
          <p:cNvPr id="4336" name="TextBox 4335">
            <a:extLst>
              <a:ext uri="{FF2B5EF4-FFF2-40B4-BE49-F238E27FC236}">
                <a16:creationId xmlns:a16="http://schemas.microsoft.com/office/drawing/2014/main" id="{90E85ADB-05D1-AB94-37DC-0A31EFA80147}"/>
              </a:ext>
            </a:extLst>
          </p:cNvPr>
          <p:cNvSpPr txBox="1"/>
          <p:nvPr/>
        </p:nvSpPr>
        <p:spPr>
          <a:xfrm>
            <a:off x="9689104" y="3571660"/>
            <a:ext cx="1441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Inv(U)</a:t>
            </a:r>
          </a:p>
        </p:txBody>
      </p:sp>
      <p:sp>
        <p:nvSpPr>
          <p:cNvPr id="4340" name="TextBox 4339">
            <a:extLst>
              <a:ext uri="{FF2B5EF4-FFF2-40B4-BE49-F238E27FC236}">
                <a16:creationId xmlns:a16="http://schemas.microsoft.com/office/drawing/2014/main" id="{FA75DF9F-581B-F5FF-0171-EFA0B1F91001}"/>
              </a:ext>
            </a:extLst>
          </p:cNvPr>
          <p:cNvSpPr txBox="1"/>
          <p:nvPr/>
        </p:nvSpPr>
        <p:spPr>
          <a:xfrm>
            <a:off x="3466934" y="6150429"/>
            <a:ext cx="346363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2">
                    <a:lumMod val="76000"/>
                  </a:schemeClr>
                </a:solidFill>
              </a:rPr>
              <a:t>d</a:t>
            </a:r>
          </a:p>
        </p:txBody>
      </p:sp>
      <p:sp>
        <p:nvSpPr>
          <p:cNvPr id="4341" name="TextBox 4340">
            <a:extLst>
              <a:ext uri="{FF2B5EF4-FFF2-40B4-BE49-F238E27FC236}">
                <a16:creationId xmlns:a16="http://schemas.microsoft.com/office/drawing/2014/main" id="{0ADC0D67-B59A-D535-4F30-D933169D3E17}"/>
              </a:ext>
            </a:extLst>
          </p:cNvPr>
          <p:cNvSpPr txBox="1"/>
          <p:nvPr/>
        </p:nvSpPr>
        <p:spPr>
          <a:xfrm>
            <a:off x="10606147" y="2966357"/>
            <a:ext cx="346363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2">
                    <a:lumMod val="76000"/>
                  </a:schemeClr>
                </a:solidFill>
              </a:rPr>
              <a:t>s</a:t>
            </a: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F3F03782-BD99-3451-6C47-AE35550F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39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Modular NNs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896" y="2391402"/>
            <a:ext cx="9905999" cy="42202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Arial"/>
                <a:ea typeface="+mn-lt"/>
                <a:cs typeface="+mn-lt"/>
              </a:rPr>
              <a:t>composed of distinct components or layers, each designed to perform a specific operation </a:t>
            </a:r>
          </a:p>
          <a:p>
            <a:r>
              <a:rPr lang="en-US" sz="1800">
                <a:latin typeface="Arial"/>
                <a:ea typeface="+mn-lt"/>
                <a:cs typeface="+mn-lt"/>
              </a:rPr>
              <a:t>Each module operates </a:t>
            </a:r>
            <a:r>
              <a:rPr lang="en-US" sz="1800" u="sng">
                <a:latin typeface="Arial"/>
                <a:ea typeface="+mn-lt"/>
                <a:cs typeface="+mn-lt"/>
              </a:rPr>
              <a:t>INDEPENDENTLY</a:t>
            </a:r>
          </a:p>
          <a:p>
            <a:pPr marL="0" indent="0">
              <a:buNone/>
            </a:pPr>
            <a:endParaRPr lang="en-US" sz="1600" b="1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600" b="1">
                <a:latin typeface="Arial"/>
                <a:ea typeface="+mn-lt"/>
                <a:cs typeface="+mn-lt"/>
              </a:rPr>
              <a:t>Independent Design</a:t>
            </a:r>
            <a:r>
              <a:rPr lang="en-US" sz="1600">
                <a:latin typeface="Arial"/>
                <a:ea typeface="+mn-lt"/>
                <a:cs typeface="+mn-lt"/>
              </a:rPr>
              <a:t>: Each operator is implemented as a separate module, allowing focused and efficient development</a:t>
            </a:r>
            <a:endParaRPr lang="en-US"/>
          </a:p>
          <a:p>
            <a:pPr marL="0" indent="0">
              <a:buNone/>
            </a:pPr>
            <a:endParaRPr lang="en-US" sz="1600" b="1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endParaRPr lang="en-US" sz="1600" b="1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600" b="1">
                <a:latin typeface="Arial"/>
                <a:ea typeface="+mn-lt"/>
                <a:cs typeface="+mn-lt"/>
              </a:rPr>
              <a:t>Improved Debugging</a:t>
            </a:r>
            <a:r>
              <a:rPr lang="en-US" sz="1600">
                <a:latin typeface="Arial"/>
                <a:ea typeface="+mn-lt"/>
                <a:cs typeface="+mn-lt"/>
              </a:rPr>
              <a:t>: Simplifies troubleshooting by </a:t>
            </a:r>
            <a:r>
              <a:rPr lang="en-US" sz="1600" err="1">
                <a:latin typeface="Arial"/>
                <a:ea typeface="+mn-lt"/>
                <a:cs typeface="+mn-lt"/>
              </a:rPr>
              <a:t>usolating</a:t>
            </a:r>
            <a:r>
              <a:rPr lang="en-US" sz="1600">
                <a:latin typeface="Arial"/>
                <a:ea typeface="+mn-lt"/>
                <a:cs typeface="+mn-lt"/>
              </a:rPr>
              <a:t> errors or inaccuracies to specific modules</a:t>
            </a:r>
            <a:endParaRPr lang="en-US"/>
          </a:p>
          <a:p>
            <a:pPr marL="0" indent="0">
              <a:buNone/>
            </a:pPr>
            <a:r>
              <a:rPr lang="en-US" sz="1600" b="1">
                <a:latin typeface="Arial"/>
                <a:ea typeface="+mn-lt"/>
                <a:cs typeface="+mn-lt"/>
              </a:rPr>
              <a:t>Easy Retraining</a:t>
            </a:r>
            <a:r>
              <a:rPr lang="en-US" sz="1600">
                <a:latin typeface="Arial"/>
                <a:ea typeface="+mn-lt"/>
                <a:cs typeface="+mn-lt"/>
              </a:rPr>
              <a:t>: Only the module affected by changes needs to be retrained, saving computational resources</a:t>
            </a:r>
          </a:p>
          <a:p>
            <a:endParaRPr lang="en-US" u="sng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CFC66-AB44-F232-CD4B-0A5BCD55E20B}"/>
              </a:ext>
            </a:extLst>
          </p:cNvPr>
          <p:cNvSpPr txBox="1"/>
          <p:nvPr/>
        </p:nvSpPr>
        <p:spPr>
          <a:xfrm>
            <a:off x="1151907" y="4496790"/>
            <a:ext cx="95616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</a:rPr>
              <a:t>Flexibility</a:t>
            </a:r>
            <a:r>
              <a:rPr lang="en-US" sz="1600" u="sng">
                <a:latin typeface="Arial"/>
              </a:rPr>
              <a:t>: If a single operator needs to be updated due to changes in experimental design or new insights, it can be replaced or retrained without impacting the rest of the network</a:t>
            </a:r>
            <a:r>
              <a:rPr lang="en-US" sz="1600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F9BB12F7-6656-DC97-7D46-6D4A2024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27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B39EB682-DF96-FFD2-FDA6-7CAF1A68DF58}"/>
              </a:ext>
            </a:extLst>
          </p:cNvPr>
          <p:cNvSpPr/>
          <p:nvPr/>
        </p:nvSpPr>
        <p:spPr>
          <a:xfrm>
            <a:off x="1682339" y="2810494"/>
            <a:ext cx="8797634" cy="3127167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Modular NNs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F2A4C-079C-EFAD-5F94-AB4B42880F8E}"/>
              </a:ext>
            </a:extLst>
          </p:cNvPr>
          <p:cNvSpPr txBox="1"/>
          <p:nvPr/>
        </p:nvSpPr>
        <p:spPr>
          <a:xfrm>
            <a:off x="1003465" y="2101933"/>
            <a:ext cx="95616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</a:rPr>
              <a:t>Flexibility</a:t>
            </a:r>
            <a:r>
              <a:rPr lang="en-US" sz="1600" u="sng">
                <a:latin typeface="Arial"/>
              </a:rPr>
              <a:t>: If a single operator needs to be updated due to changes in experimental design or new insights, it can be replaced or retrained without impacting the rest of the network</a:t>
            </a:r>
            <a:r>
              <a:rPr lang="en-US" sz="1600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40B972-2FD6-68D6-44DC-2D70B6054E7B}"/>
              </a:ext>
            </a:extLst>
          </p:cNvPr>
          <p:cNvSpPr txBox="1"/>
          <p:nvPr/>
        </p:nvSpPr>
        <p:spPr>
          <a:xfrm>
            <a:off x="1945408" y="5316680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D18A71-3C21-9AD5-A515-D8353AAB1526}"/>
              </a:ext>
            </a:extLst>
          </p:cNvPr>
          <p:cNvSpPr txBox="1"/>
          <p:nvPr/>
        </p:nvSpPr>
        <p:spPr>
          <a:xfrm>
            <a:off x="2327231" y="4735283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Inv(I)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411B3-2FAF-A56B-8345-C51EEA7F4655}"/>
              </a:ext>
            </a:extLst>
          </p:cNvPr>
          <p:cNvSpPr txBox="1"/>
          <p:nvPr/>
        </p:nvSpPr>
        <p:spPr>
          <a:xfrm>
            <a:off x="2930068" y="4171204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E3EC5-82D4-351B-2666-21F783B8388D}"/>
              </a:ext>
            </a:extLst>
          </p:cNvPr>
          <p:cNvSpPr txBox="1"/>
          <p:nvPr/>
        </p:nvSpPr>
        <p:spPr>
          <a:xfrm>
            <a:off x="3655781" y="3657431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7B983B-DAC6-3A9A-DA88-85273C435FDC}"/>
              </a:ext>
            </a:extLst>
          </p:cNvPr>
          <p:cNvSpPr txBox="1"/>
          <p:nvPr/>
        </p:nvSpPr>
        <p:spPr>
          <a:xfrm>
            <a:off x="4894444" y="4171203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Inv(HW)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F88E6D-1B18-8A9D-A85D-1E5EA2591751}"/>
              </a:ext>
            </a:extLst>
          </p:cNvPr>
          <p:cNvSpPr txBox="1"/>
          <p:nvPr/>
        </p:nvSpPr>
        <p:spPr>
          <a:xfrm>
            <a:off x="5381826" y="4735280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Inv(P)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092CB6-05C1-2D23-A061-D17E227868C5}"/>
              </a:ext>
            </a:extLst>
          </p:cNvPr>
          <p:cNvSpPr txBox="1"/>
          <p:nvPr/>
        </p:nvSpPr>
        <p:spPr>
          <a:xfrm>
            <a:off x="5980539" y="5316675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Inv(F)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3727EC-C4EF-D433-A012-72D67095BEA9}"/>
              </a:ext>
            </a:extLst>
          </p:cNvPr>
          <p:cNvSpPr txBox="1"/>
          <p:nvPr/>
        </p:nvSpPr>
        <p:spPr>
          <a:xfrm>
            <a:off x="6968500" y="4735278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6CF2B7-874A-DB15-E5EF-2E58C42922F2}"/>
              </a:ext>
            </a:extLst>
          </p:cNvPr>
          <p:cNvSpPr txBox="1"/>
          <p:nvPr/>
        </p:nvSpPr>
        <p:spPr>
          <a:xfrm>
            <a:off x="7253838" y="4176148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38BD5-389C-F8C3-F140-5AC13E8EFF8F}"/>
              </a:ext>
            </a:extLst>
          </p:cNvPr>
          <p:cNvSpPr txBox="1"/>
          <p:nvPr/>
        </p:nvSpPr>
        <p:spPr>
          <a:xfrm>
            <a:off x="7977078" y="3660725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Inv(U)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49CB2F42-BFEE-AF75-8C4B-DCB283E885BD}"/>
              </a:ext>
            </a:extLst>
          </p:cNvPr>
          <p:cNvSpPr/>
          <p:nvPr/>
        </p:nvSpPr>
        <p:spPr>
          <a:xfrm>
            <a:off x="2929246" y="6026727"/>
            <a:ext cx="5967350" cy="296883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25253-FC95-3200-9D9F-1926797EEBC7}"/>
              </a:ext>
            </a:extLst>
          </p:cNvPr>
          <p:cNvSpPr txBox="1"/>
          <p:nvPr/>
        </p:nvSpPr>
        <p:spPr>
          <a:xfrm>
            <a:off x="5383480" y="6323611"/>
            <a:ext cx="11875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NN seq</a:t>
            </a: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E7978EC7-5A41-4DBA-ADB7-8A9C7FDB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269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B39EB682-DF96-FFD2-FDA6-7CAF1A68DF58}"/>
              </a:ext>
            </a:extLst>
          </p:cNvPr>
          <p:cNvSpPr/>
          <p:nvPr/>
        </p:nvSpPr>
        <p:spPr>
          <a:xfrm>
            <a:off x="1682339" y="2810494"/>
            <a:ext cx="8797634" cy="3127167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Modular NNs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F2A4C-079C-EFAD-5F94-AB4B42880F8E}"/>
              </a:ext>
            </a:extLst>
          </p:cNvPr>
          <p:cNvSpPr txBox="1"/>
          <p:nvPr/>
        </p:nvSpPr>
        <p:spPr>
          <a:xfrm>
            <a:off x="1003465" y="2101933"/>
            <a:ext cx="95616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</a:rPr>
              <a:t>Flexibility</a:t>
            </a:r>
            <a:r>
              <a:rPr lang="en-US" sz="1600" u="sng">
                <a:latin typeface="Arial"/>
              </a:rPr>
              <a:t>: If a single operator needs to be updated due to changes in experimental design or new insights, it can be replaced or retrained without impacting the rest of the network</a:t>
            </a:r>
            <a:r>
              <a:rPr lang="en-US" sz="1600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40B972-2FD6-68D6-44DC-2D70B6054E7B}"/>
              </a:ext>
            </a:extLst>
          </p:cNvPr>
          <p:cNvSpPr txBox="1"/>
          <p:nvPr/>
        </p:nvSpPr>
        <p:spPr>
          <a:xfrm>
            <a:off x="1945408" y="5316680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D18A71-3C21-9AD5-A515-D8353AAB1526}"/>
              </a:ext>
            </a:extLst>
          </p:cNvPr>
          <p:cNvSpPr txBox="1"/>
          <p:nvPr/>
        </p:nvSpPr>
        <p:spPr>
          <a:xfrm>
            <a:off x="2327231" y="4735283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Inv(I)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411B3-2FAF-A56B-8345-C51EEA7F4655}"/>
              </a:ext>
            </a:extLst>
          </p:cNvPr>
          <p:cNvSpPr txBox="1"/>
          <p:nvPr/>
        </p:nvSpPr>
        <p:spPr>
          <a:xfrm>
            <a:off x="2930068" y="4171204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E3EC5-82D4-351B-2666-21F783B8388D}"/>
              </a:ext>
            </a:extLst>
          </p:cNvPr>
          <p:cNvSpPr txBox="1"/>
          <p:nvPr/>
        </p:nvSpPr>
        <p:spPr>
          <a:xfrm>
            <a:off x="3655781" y="3657431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7B983B-DAC6-3A9A-DA88-85273C435FDC}"/>
              </a:ext>
            </a:extLst>
          </p:cNvPr>
          <p:cNvSpPr txBox="1"/>
          <p:nvPr/>
        </p:nvSpPr>
        <p:spPr>
          <a:xfrm>
            <a:off x="4894444" y="4171203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Inv(HW)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F88E6D-1B18-8A9D-A85D-1E5EA2591751}"/>
              </a:ext>
            </a:extLst>
          </p:cNvPr>
          <p:cNvSpPr txBox="1"/>
          <p:nvPr/>
        </p:nvSpPr>
        <p:spPr>
          <a:xfrm>
            <a:off x="5381826" y="4735280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Inv(P)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092CB6-05C1-2D23-A061-D17E227868C5}"/>
              </a:ext>
            </a:extLst>
          </p:cNvPr>
          <p:cNvSpPr txBox="1"/>
          <p:nvPr/>
        </p:nvSpPr>
        <p:spPr>
          <a:xfrm>
            <a:off x="9424383" y="1378026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Inv(F)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3727EC-C4EF-D433-A012-72D67095BEA9}"/>
              </a:ext>
            </a:extLst>
          </p:cNvPr>
          <p:cNvSpPr txBox="1"/>
          <p:nvPr/>
        </p:nvSpPr>
        <p:spPr>
          <a:xfrm>
            <a:off x="6968500" y="4735278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6CF2B7-874A-DB15-E5EF-2E58C42922F2}"/>
              </a:ext>
            </a:extLst>
          </p:cNvPr>
          <p:cNvSpPr txBox="1"/>
          <p:nvPr/>
        </p:nvSpPr>
        <p:spPr>
          <a:xfrm>
            <a:off x="7253838" y="4176148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38BD5-389C-F8C3-F140-5AC13E8EFF8F}"/>
              </a:ext>
            </a:extLst>
          </p:cNvPr>
          <p:cNvSpPr txBox="1"/>
          <p:nvPr/>
        </p:nvSpPr>
        <p:spPr>
          <a:xfrm>
            <a:off x="7977078" y="3660725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Inv(U)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49CB2F42-BFEE-AF75-8C4B-DCB283E885BD}"/>
              </a:ext>
            </a:extLst>
          </p:cNvPr>
          <p:cNvSpPr/>
          <p:nvPr/>
        </p:nvSpPr>
        <p:spPr>
          <a:xfrm>
            <a:off x="2929246" y="6026727"/>
            <a:ext cx="5967350" cy="296883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Wrench - Free Tools and utensils icons">
            <a:extLst>
              <a:ext uri="{FF2B5EF4-FFF2-40B4-BE49-F238E27FC236}">
                <a16:creationId xmlns:a16="http://schemas.microsoft.com/office/drawing/2014/main" id="{6210DC5E-46AD-565F-10F9-63E88DD8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80000">
            <a:off x="10335491" y="1334983"/>
            <a:ext cx="1060863" cy="1011383"/>
          </a:xfrm>
          <a:prstGeom prst="rect">
            <a:avLst/>
          </a:prstGeom>
        </p:spPr>
      </p:pic>
      <p:pic>
        <p:nvPicPr>
          <p:cNvPr id="5" name="Slika 4" descr="Wrench - Free Tools and utensils icons">
            <a:extLst>
              <a:ext uri="{FF2B5EF4-FFF2-40B4-BE49-F238E27FC236}">
                <a16:creationId xmlns:a16="http://schemas.microsoft.com/office/drawing/2014/main" id="{1C217CC1-9E32-40D5-E32F-0A3D36E9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40000">
            <a:off x="9129939" y="1654947"/>
            <a:ext cx="613823" cy="574503"/>
          </a:xfrm>
          <a:prstGeom prst="rect">
            <a:avLst/>
          </a:prstGeom>
        </p:spPr>
      </p:pic>
      <p:pic>
        <p:nvPicPr>
          <p:cNvPr id="11" name="Slika 10" descr="Wrench - Free Tools and utensils icons">
            <a:extLst>
              <a:ext uri="{FF2B5EF4-FFF2-40B4-BE49-F238E27FC236}">
                <a16:creationId xmlns:a16="http://schemas.microsoft.com/office/drawing/2014/main" id="{5F3CE561-4A0D-A1C9-8328-A216C925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40000">
            <a:off x="9335693" y="996393"/>
            <a:ext cx="593503" cy="584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358448-7AF8-776D-F315-657939E1F3ED}"/>
              </a:ext>
            </a:extLst>
          </p:cNvPr>
          <p:cNvSpPr txBox="1"/>
          <p:nvPr/>
        </p:nvSpPr>
        <p:spPr>
          <a:xfrm>
            <a:off x="5383480" y="6323611"/>
            <a:ext cx="11875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NN seq</a:t>
            </a: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B4CEBEC8-8D2A-98BE-8A6F-2E5D4346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2911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B39EB682-DF96-FFD2-FDA6-7CAF1A68DF58}"/>
              </a:ext>
            </a:extLst>
          </p:cNvPr>
          <p:cNvSpPr/>
          <p:nvPr/>
        </p:nvSpPr>
        <p:spPr>
          <a:xfrm>
            <a:off x="1682339" y="2810494"/>
            <a:ext cx="8797634" cy="3127167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Modular NNs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F2A4C-079C-EFAD-5F94-AB4B42880F8E}"/>
              </a:ext>
            </a:extLst>
          </p:cNvPr>
          <p:cNvSpPr txBox="1"/>
          <p:nvPr/>
        </p:nvSpPr>
        <p:spPr>
          <a:xfrm>
            <a:off x="1003465" y="2101933"/>
            <a:ext cx="95616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</a:rPr>
              <a:t>Flexibility</a:t>
            </a:r>
            <a:r>
              <a:rPr lang="en-US" sz="1600" u="sng">
                <a:latin typeface="Arial"/>
              </a:rPr>
              <a:t>: If a single operator needs to be updated due to changes in experimental design or new insights, it can be replaced or retrained without impacting the rest of the network</a:t>
            </a:r>
            <a:r>
              <a:rPr lang="en-US" sz="1600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40B972-2FD6-68D6-44DC-2D70B6054E7B}"/>
              </a:ext>
            </a:extLst>
          </p:cNvPr>
          <p:cNvSpPr txBox="1"/>
          <p:nvPr/>
        </p:nvSpPr>
        <p:spPr>
          <a:xfrm>
            <a:off x="1945408" y="5316680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D18A71-3C21-9AD5-A515-D8353AAB1526}"/>
              </a:ext>
            </a:extLst>
          </p:cNvPr>
          <p:cNvSpPr txBox="1"/>
          <p:nvPr/>
        </p:nvSpPr>
        <p:spPr>
          <a:xfrm>
            <a:off x="2327231" y="4735283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Inv(I)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411B3-2FAF-A56B-8345-C51EEA7F4655}"/>
              </a:ext>
            </a:extLst>
          </p:cNvPr>
          <p:cNvSpPr txBox="1"/>
          <p:nvPr/>
        </p:nvSpPr>
        <p:spPr>
          <a:xfrm>
            <a:off x="2930068" y="4171204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E3EC5-82D4-351B-2666-21F783B8388D}"/>
              </a:ext>
            </a:extLst>
          </p:cNvPr>
          <p:cNvSpPr txBox="1"/>
          <p:nvPr/>
        </p:nvSpPr>
        <p:spPr>
          <a:xfrm>
            <a:off x="3655781" y="3657431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7B983B-DAC6-3A9A-DA88-85273C435FDC}"/>
              </a:ext>
            </a:extLst>
          </p:cNvPr>
          <p:cNvSpPr txBox="1"/>
          <p:nvPr/>
        </p:nvSpPr>
        <p:spPr>
          <a:xfrm>
            <a:off x="4894444" y="4171203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Inv(HW)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F88E6D-1B18-8A9D-A85D-1E5EA2591751}"/>
              </a:ext>
            </a:extLst>
          </p:cNvPr>
          <p:cNvSpPr txBox="1"/>
          <p:nvPr/>
        </p:nvSpPr>
        <p:spPr>
          <a:xfrm>
            <a:off x="5381826" y="4735280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Inv(P)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092CB6-05C1-2D23-A061-D17E227868C5}"/>
              </a:ext>
            </a:extLst>
          </p:cNvPr>
          <p:cNvSpPr txBox="1"/>
          <p:nvPr/>
        </p:nvSpPr>
        <p:spPr>
          <a:xfrm>
            <a:off x="9424383" y="1378026"/>
            <a:ext cx="144153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mod - Inv(F)*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3727EC-C4EF-D433-A012-72D67095BEA9}"/>
              </a:ext>
            </a:extLst>
          </p:cNvPr>
          <p:cNvSpPr txBox="1"/>
          <p:nvPr/>
        </p:nvSpPr>
        <p:spPr>
          <a:xfrm>
            <a:off x="6968500" y="4735278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6CF2B7-874A-DB15-E5EF-2E58C42922F2}"/>
              </a:ext>
            </a:extLst>
          </p:cNvPr>
          <p:cNvSpPr txBox="1"/>
          <p:nvPr/>
        </p:nvSpPr>
        <p:spPr>
          <a:xfrm>
            <a:off x="7253838" y="4176148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38BD5-389C-F8C3-F140-5AC13E8EFF8F}"/>
              </a:ext>
            </a:extLst>
          </p:cNvPr>
          <p:cNvSpPr txBox="1"/>
          <p:nvPr/>
        </p:nvSpPr>
        <p:spPr>
          <a:xfrm>
            <a:off x="7977078" y="3660725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Inv(U)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49CB2F42-BFEE-AF75-8C4B-DCB283E885BD}"/>
              </a:ext>
            </a:extLst>
          </p:cNvPr>
          <p:cNvSpPr/>
          <p:nvPr/>
        </p:nvSpPr>
        <p:spPr>
          <a:xfrm>
            <a:off x="2929246" y="6026727"/>
            <a:ext cx="5967350" cy="296883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249B8-8D57-B42E-7EAF-A6D6D2D3E41A}"/>
              </a:ext>
            </a:extLst>
          </p:cNvPr>
          <p:cNvSpPr txBox="1"/>
          <p:nvPr/>
        </p:nvSpPr>
        <p:spPr>
          <a:xfrm>
            <a:off x="5383480" y="6323611"/>
            <a:ext cx="11875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NN seq</a:t>
            </a: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789517B4-6C09-AF90-A48B-E5C2F44B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43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be 37">
            <a:extLst>
              <a:ext uri="{FF2B5EF4-FFF2-40B4-BE49-F238E27FC236}">
                <a16:creationId xmlns:a16="http://schemas.microsoft.com/office/drawing/2014/main" id="{B39EB682-DF96-FFD2-FDA6-7CAF1A68DF58}"/>
              </a:ext>
            </a:extLst>
          </p:cNvPr>
          <p:cNvSpPr/>
          <p:nvPr/>
        </p:nvSpPr>
        <p:spPr>
          <a:xfrm>
            <a:off x="1682339" y="2810494"/>
            <a:ext cx="8797634" cy="3127167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Modular NNs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F2A4C-079C-EFAD-5F94-AB4B42880F8E}"/>
              </a:ext>
            </a:extLst>
          </p:cNvPr>
          <p:cNvSpPr txBox="1"/>
          <p:nvPr/>
        </p:nvSpPr>
        <p:spPr>
          <a:xfrm>
            <a:off x="1003465" y="2101933"/>
            <a:ext cx="95616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</a:rPr>
              <a:t>Flexibility</a:t>
            </a:r>
            <a:r>
              <a:rPr lang="en-US" sz="1600" u="sng">
                <a:latin typeface="Arial"/>
              </a:rPr>
              <a:t>: If a single operator needs to be updated due to changes in experimental design or new insights, it can be replaced or retrained without impacting the rest of the network</a:t>
            </a:r>
            <a:r>
              <a:rPr lang="en-US" sz="1600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40B972-2FD6-68D6-44DC-2D70B6054E7B}"/>
              </a:ext>
            </a:extLst>
          </p:cNvPr>
          <p:cNvSpPr txBox="1"/>
          <p:nvPr/>
        </p:nvSpPr>
        <p:spPr>
          <a:xfrm>
            <a:off x="1945408" y="5316680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D18A71-3C21-9AD5-A515-D8353AAB1526}"/>
              </a:ext>
            </a:extLst>
          </p:cNvPr>
          <p:cNvSpPr txBox="1"/>
          <p:nvPr/>
        </p:nvSpPr>
        <p:spPr>
          <a:xfrm>
            <a:off x="2327231" y="4735283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Inv(I)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411B3-2FAF-A56B-8345-C51EEA7F4655}"/>
              </a:ext>
            </a:extLst>
          </p:cNvPr>
          <p:cNvSpPr txBox="1"/>
          <p:nvPr/>
        </p:nvSpPr>
        <p:spPr>
          <a:xfrm>
            <a:off x="2930068" y="4171204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E3EC5-82D4-351B-2666-21F783B8388D}"/>
              </a:ext>
            </a:extLst>
          </p:cNvPr>
          <p:cNvSpPr txBox="1"/>
          <p:nvPr/>
        </p:nvSpPr>
        <p:spPr>
          <a:xfrm>
            <a:off x="3655781" y="3657431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7B983B-DAC6-3A9A-DA88-85273C435FDC}"/>
              </a:ext>
            </a:extLst>
          </p:cNvPr>
          <p:cNvSpPr txBox="1"/>
          <p:nvPr/>
        </p:nvSpPr>
        <p:spPr>
          <a:xfrm>
            <a:off x="4894444" y="4171203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Inv(HW)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F88E6D-1B18-8A9D-A85D-1E5EA2591751}"/>
              </a:ext>
            </a:extLst>
          </p:cNvPr>
          <p:cNvSpPr txBox="1"/>
          <p:nvPr/>
        </p:nvSpPr>
        <p:spPr>
          <a:xfrm>
            <a:off x="5381826" y="4735280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Inv(P)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092CB6-05C1-2D23-A061-D17E227868C5}"/>
              </a:ext>
            </a:extLst>
          </p:cNvPr>
          <p:cNvSpPr txBox="1"/>
          <p:nvPr/>
        </p:nvSpPr>
        <p:spPr>
          <a:xfrm>
            <a:off x="6176812" y="5315026"/>
            <a:ext cx="144153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mod - Inv(F)*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3727EC-C4EF-D433-A012-72D67095BEA9}"/>
              </a:ext>
            </a:extLst>
          </p:cNvPr>
          <p:cNvSpPr txBox="1"/>
          <p:nvPr/>
        </p:nvSpPr>
        <p:spPr>
          <a:xfrm>
            <a:off x="6968500" y="4735278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Inv(A)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6CF2B7-874A-DB15-E5EF-2E58C42922F2}"/>
              </a:ext>
            </a:extLst>
          </p:cNvPr>
          <p:cNvSpPr txBox="1"/>
          <p:nvPr/>
        </p:nvSpPr>
        <p:spPr>
          <a:xfrm>
            <a:off x="7253838" y="4176148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38BD5-389C-F8C3-F140-5AC13E8EFF8F}"/>
              </a:ext>
            </a:extLst>
          </p:cNvPr>
          <p:cNvSpPr txBox="1"/>
          <p:nvPr/>
        </p:nvSpPr>
        <p:spPr>
          <a:xfrm>
            <a:off x="7977078" y="3660725"/>
            <a:ext cx="14415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chemeClr val="bg1"/>
                </a:solidFill>
                <a:latin typeface="Arial"/>
                <a:cs typeface="Arial"/>
              </a:rPr>
              <a:t>nn.Module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Inv(U)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49CB2F42-BFEE-AF75-8C4B-DCB283E885BD}"/>
              </a:ext>
            </a:extLst>
          </p:cNvPr>
          <p:cNvSpPr/>
          <p:nvPr/>
        </p:nvSpPr>
        <p:spPr>
          <a:xfrm>
            <a:off x="2929246" y="6026727"/>
            <a:ext cx="5967350" cy="296883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E8EE3D-A7CE-61B9-A129-98AC4ECC3E1E}"/>
              </a:ext>
            </a:extLst>
          </p:cNvPr>
          <p:cNvSpPr txBox="1"/>
          <p:nvPr/>
        </p:nvSpPr>
        <p:spPr>
          <a:xfrm>
            <a:off x="5383480" y="6323611"/>
            <a:ext cx="11875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NN seq</a:t>
            </a:r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15F9CEEC-6A06-66B4-86FD-9007D293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9978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Operator NNs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>
                <a:latin typeface="Arial"/>
                <a:ea typeface="+mn-lt"/>
                <a:cs typeface="+mn-lt"/>
              </a:rPr>
              <a:t>neural network architecture designed to model, learn, or invert mathematical operators</a:t>
            </a:r>
          </a:p>
          <a:p>
            <a:pPr marL="0" indent="0">
              <a:buNone/>
            </a:pPr>
            <a:endParaRPr lang="en-US" u="sng">
              <a:latin typeface="Arial"/>
              <a:cs typeface="Arial"/>
            </a:endParaRPr>
          </a:p>
          <a:p>
            <a:pPr marL="0" indent="0">
              <a:buNone/>
            </a:pPr>
            <a:endParaRPr lang="en-US" u="sng">
              <a:latin typeface="Arial"/>
              <a:cs typeface="Arial"/>
            </a:endParaRPr>
          </a:p>
          <a:p>
            <a:pPr marL="0" indent="0">
              <a:buNone/>
            </a:pPr>
            <a:endParaRPr lang="en-US" u="sng">
              <a:latin typeface="Arial"/>
              <a:cs typeface="Arial"/>
            </a:endParaRPr>
          </a:p>
          <a:p>
            <a:pPr marL="0" indent="0">
              <a:buNone/>
            </a:pPr>
            <a:endParaRPr lang="en-US" u="sng">
              <a:latin typeface="Arial"/>
              <a:ea typeface="+mn-lt"/>
              <a:cs typeface="Arial"/>
            </a:endParaRPr>
          </a:p>
          <a:p>
            <a:pPr>
              <a:buFont typeface="Arial"/>
              <a:buChar char="•"/>
            </a:pPr>
            <a:r>
              <a:rPr lang="en-US">
                <a:latin typeface="Arial"/>
                <a:ea typeface="+mn-lt"/>
                <a:cs typeface="+mn-lt"/>
              </a:rPr>
              <a:t>Visualization, studying operator properties, reusing the operator or learned parameters 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Combination of physics guidance and modularity inevitably ends as an Operator Network :)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839DE9-8453-E0F3-A3CC-C72F6740E73D}"/>
              </a:ext>
            </a:extLst>
          </p:cNvPr>
          <p:cNvSpPr>
            <a:spLocks noGrp="1"/>
          </p:cNvSpPr>
          <p:nvPr/>
        </p:nvSpPr>
        <p:spPr>
          <a:xfrm>
            <a:off x="2374261" y="2872124"/>
            <a:ext cx="6970348" cy="142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i="1">
                <a:latin typeface="Arial"/>
                <a:cs typeface="Arial"/>
              </a:rPr>
              <a:t>d</a:t>
            </a:r>
            <a:r>
              <a:rPr lang="hr-HR" sz="2400">
                <a:latin typeface="Arial"/>
                <a:cs typeface="Arial"/>
              </a:rPr>
              <a:t> = B I D L (HW  P) F A T U </a:t>
            </a:r>
            <a:r>
              <a:rPr lang="hr-HR" sz="2400" i="1">
                <a:latin typeface="Arial"/>
                <a:cs typeface="Arial"/>
              </a:rPr>
              <a:t>s</a:t>
            </a:r>
            <a:endParaRPr lang="en-US" sz="2400" i="1">
              <a:latin typeface="Arial"/>
              <a:cs typeface="Arial"/>
            </a:endParaRPr>
          </a:p>
          <a:p>
            <a:pPr algn="ctr"/>
            <a:endParaRPr lang="hr-HR" sz="2400" i="1">
              <a:latin typeface="Arial"/>
              <a:cs typeface="Arial"/>
            </a:endParaRPr>
          </a:p>
          <a:p>
            <a:pPr algn="ctr"/>
            <a:r>
              <a:rPr lang="hr-HR" sz="2400" i="1">
                <a:latin typeface="Arial"/>
                <a:cs typeface="Arial"/>
              </a:rPr>
              <a:t>s = </a:t>
            </a:r>
            <a:r>
              <a:rPr lang="hr-HR" sz="2400">
                <a:latin typeface="Arial"/>
                <a:cs typeface="Arial"/>
              </a:rPr>
              <a:t>U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T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A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F</a:t>
            </a:r>
            <a:r>
              <a:rPr lang="hr-HR" sz="2400" baseline="30000">
                <a:latin typeface="Arial"/>
                <a:cs typeface="Arial"/>
              </a:rPr>
              <a:t>-1 </a:t>
            </a:r>
            <a:r>
              <a:rPr lang="hr-HR" sz="2400">
                <a:latin typeface="Arial"/>
                <a:cs typeface="Arial"/>
              </a:rPr>
              <a:t>P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HW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L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D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I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B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 i="1">
                <a:latin typeface="Arial"/>
                <a:cs typeface="Arial"/>
              </a:rPr>
              <a:t> d</a:t>
            </a:r>
          </a:p>
          <a:p>
            <a:endParaRPr lang="en-US"/>
          </a:p>
        </p:txBody>
      </p:sp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CE063E2D-4FA8-4BAF-715B-521FA6A8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48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F20867-41B0-484D-9DA7-0FC742D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D100-AD6C-4FB9-B662-CC1C2F00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6497" y="1526602"/>
            <a:ext cx="4667254" cy="5330310"/>
          </a:xfrm>
          <a:custGeom>
            <a:avLst/>
            <a:gdLst>
              <a:gd name="connsiteX0" fmla="*/ 4667254 w 4667254"/>
              <a:gd name="connsiteY0" fmla="*/ 0 h 5325271"/>
              <a:gd name="connsiteX1" fmla="*/ 4667254 w 4667254"/>
              <a:gd name="connsiteY1" fmla="*/ 2543639 h 5325271"/>
              <a:gd name="connsiteX2" fmla="*/ 2229334 w 4667254"/>
              <a:gd name="connsiteY2" fmla="*/ 5325271 h 5325271"/>
              <a:gd name="connsiteX3" fmla="*/ 0 w 4667254"/>
              <a:gd name="connsiteY3" fmla="*/ 5325271 h 53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4" h="5325271">
                <a:moveTo>
                  <a:pt x="4667254" y="0"/>
                </a:moveTo>
                <a:lnTo>
                  <a:pt x="4667254" y="2543639"/>
                </a:lnTo>
                <a:lnTo>
                  <a:pt x="2229334" y="5325271"/>
                </a:lnTo>
                <a:lnTo>
                  <a:pt x="0" y="5325271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37291D-750A-AFC2-7054-0FEAF2FE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71" y="2332026"/>
            <a:ext cx="4327071" cy="3567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latin typeface="Arial"/>
                <a:ea typeface="+mn-lt"/>
                <a:cs typeface="+mn-lt"/>
              </a:rPr>
              <a:t>small Universe with hot opaque plasma</a:t>
            </a:r>
            <a:endParaRPr lang="sr-Latn-RS" dirty="0"/>
          </a:p>
          <a:p>
            <a:r>
              <a:rPr lang="en-US" sz="1600" dirty="0">
                <a:latin typeface="Arial"/>
                <a:ea typeface="+mn-lt"/>
                <a:cs typeface="+mn-lt"/>
              </a:rPr>
              <a:t>particles in thermal equilibrium</a:t>
            </a:r>
          </a:p>
          <a:p>
            <a:pPr marL="0" indent="0">
              <a:buNone/>
            </a:pPr>
            <a:endParaRPr lang="en-US" sz="1600" dirty="0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600" dirty="0">
                <a:latin typeface="Arial"/>
                <a:ea typeface="+mn-lt"/>
                <a:cs typeface="+mn-lt"/>
              </a:rPr>
              <a:t>With the addition of expanding Universe:</a:t>
            </a:r>
          </a:p>
          <a:p>
            <a:r>
              <a:rPr lang="en-US" sz="1600" u="sng" dirty="0">
                <a:latin typeface="Arial"/>
                <a:ea typeface="+mn-lt"/>
                <a:cs typeface="+mn-lt"/>
              </a:rPr>
              <a:t>Recombination</a:t>
            </a:r>
            <a:endParaRPr lang="en-US" sz="1600" u="sng">
              <a:latin typeface="Arial"/>
              <a:ea typeface="+mn-lt"/>
              <a:cs typeface="+mn-lt"/>
            </a:endParaRPr>
          </a:p>
          <a:p>
            <a:pPr lvl="1" indent="-228600"/>
            <a:r>
              <a:rPr lang="en-US" sz="1200" i="0" dirty="0">
                <a:latin typeface="Arial"/>
                <a:ea typeface="+mn-lt"/>
                <a:cs typeface="Arial"/>
              </a:rPr>
              <a:t>  Leads to decrease of free electron density </a:t>
            </a:r>
            <a:endParaRPr lang="en-US" sz="1200" i="0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r>
              <a:rPr lang="en-US" sz="1600" u="sng" dirty="0">
                <a:latin typeface="Arial"/>
                <a:ea typeface="+mn-lt"/>
                <a:cs typeface="+mn-lt"/>
              </a:rPr>
              <a:t>Photon decoupling</a:t>
            </a:r>
          </a:p>
          <a:p>
            <a:pPr lvl="1"/>
            <a:endParaRPr lang="en-US" sz="1400" i="0" dirty="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459139B1-FB18-B6C9-05CB-4E49C387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4</a:t>
            </a:fld>
            <a:endParaRPr lang="hr-HR"/>
          </a:p>
        </p:txBody>
      </p:sp>
      <p:pic>
        <p:nvPicPr>
          <p:cNvPr id="4" name="WhatsApp Video 2024-11-24 at 23.09.50">
            <a:hlinkClick r:id="" action="ppaction://media"/>
            <a:extLst>
              <a:ext uri="{FF2B5EF4-FFF2-40B4-BE49-F238E27FC236}">
                <a16:creationId xmlns:a16="http://schemas.microsoft.com/office/drawing/2014/main" id="{EB829FC9-2107-0A19-FE10-560F8C908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108" y="1550541"/>
            <a:ext cx="4570556" cy="396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9F66B6-D707-315B-1247-E9291E7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7"/>
            <a:ext cx="9841774" cy="1360898"/>
          </a:xfrm>
        </p:spPr>
        <p:txBody>
          <a:bodyPr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Light introduction to CMB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1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D9DFB8-671C-819A-469A-63642E319B73}"/>
              </a:ext>
            </a:extLst>
          </p:cNvPr>
          <p:cNvSpPr txBox="1">
            <a:spLocks/>
          </p:cNvSpPr>
          <p:nvPr/>
        </p:nvSpPr>
        <p:spPr>
          <a:xfrm>
            <a:off x="-1002700" y="252492"/>
            <a:ext cx="9841774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latin typeface="Arial"/>
                <a:cs typeface="Arial"/>
              </a:rPr>
              <a:t>Physics guided Machine Learning</a:t>
            </a:r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E17C945-63D0-B6A6-7744-86C7AC2A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562" y="1035609"/>
            <a:ext cx="9905999" cy="1360898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Operator NNs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41E9B9-E9B7-ED73-4552-34DFD7B28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>
                <a:latin typeface="Arial"/>
                <a:ea typeface="+mn-lt"/>
                <a:cs typeface="+mn-lt"/>
              </a:rPr>
              <a:t>neural network architecture designed to model, learn, or invert mathematical operators</a:t>
            </a:r>
          </a:p>
          <a:p>
            <a:pPr marL="0" indent="0">
              <a:buNone/>
            </a:pPr>
            <a:endParaRPr lang="en-US" u="sng">
              <a:latin typeface="Arial"/>
              <a:cs typeface="Arial"/>
            </a:endParaRPr>
          </a:p>
          <a:p>
            <a:pPr marL="0" indent="0">
              <a:buNone/>
            </a:pPr>
            <a:endParaRPr lang="en-US" u="sng">
              <a:latin typeface="Arial"/>
              <a:cs typeface="Arial"/>
            </a:endParaRPr>
          </a:p>
          <a:p>
            <a:pPr marL="0" indent="0">
              <a:buNone/>
            </a:pPr>
            <a:endParaRPr lang="en-US" u="sng">
              <a:latin typeface="Arial"/>
              <a:cs typeface="Arial"/>
            </a:endParaRPr>
          </a:p>
          <a:p>
            <a:pPr marL="0" indent="0">
              <a:buNone/>
            </a:pPr>
            <a:endParaRPr lang="en-US" u="sng">
              <a:latin typeface="Arial"/>
              <a:ea typeface="+mn-lt"/>
              <a:cs typeface="Arial"/>
            </a:endParaRPr>
          </a:p>
          <a:p>
            <a:pPr>
              <a:buFont typeface="Arial"/>
              <a:buChar char="•"/>
            </a:pPr>
            <a:r>
              <a:rPr lang="en-US">
                <a:latin typeface="Arial"/>
                <a:ea typeface="+mn-lt"/>
                <a:cs typeface="+mn-lt"/>
              </a:rPr>
              <a:t>Visualization, studying operator properties, reusing the operator or learned parameters 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Combination of physics guidance and modularity inevitably ends as an Operator Network :)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839DE9-8453-E0F3-A3CC-C72F6740E73D}"/>
              </a:ext>
            </a:extLst>
          </p:cNvPr>
          <p:cNvSpPr>
            <a:spLocks noGrp="1"/>
          </p:cNvSpPr>
          <p:nvPr/>
        </p:nvSpPr>
        <p:spPr>
          <a:xfrm>
            <a:off x="2374261" y="2872124"/>
            <a:ext cx="6970348" cy="142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i="1">
                <a:latin typeface="Arial"/>
                <a:cs typeface="Arial"/>
              </a:rPr>
              <a:t>d</a:t>
            </a:r>
            <a:r>
              <a:rPr lang="hr-HR" sz="2400">
                <a:latin typeface="Arial"/>
                <a:cs typeface="Arial"/>
              </a:rPr>
              <a:t> = B I D L (HW  P) F A T U </a:t>
            </a:r>
            <a:r>
              <a:rPr lang="hr-HR" sz="2400" i="1">
                <a:latin typeface="Arial"/>
                <a:cs typeface="Arial"/>
              </a:rPr>
              <a:t>s</a:t>
            </a:r>
            <a:endParaRPr lang="en-US" sz="2400" i="1">
              <a:latin typeface="Arial"/>
              <a:cs typeface="Arial"/>
            </a:endParaRPr>
          </a:p>
          <a:p>
            <a:pPr algn="ctr"/>
            <a:endParaRPr lang="hr-HR" sz="2400" i="1">
              <a:latin typeface="Arial"/>
              <a:cs typeface="Arial"/>
            </a:endParaRPr>
          </a:p>
          <a:p>
            <a:pPr algn="ctr"/>
            <a:r>
              <a:rPr lang="hr-HR" sz="2400" i="1">
                <a:latin typeface="Arial"/>
                <a:cs typeface="Arial"/>
              </a:rPr>
              <a:t>s = </a:t>
            </a:r>
            <a:r>
              <a:rPr lang="hr-HR" sz="2400">
                <a:latin typeface="Arial"/>
                <a:cs typeface="Arial"/>
              </a:rPr>
              <a:t>U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T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A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F</a:t>
            </a:r>
            <a:r>
              <a:rPr lang="hr-HR" sz="2400" baseline="30000">
                <a:latin typeface="Arial"/>
                <a:cs typeface="Arial"/>
              </a:rPr>
              <a:t>-1 </a:t>
            </a:r>
            <a:r>
              <a:rPr lang="hr-HR" sz="2400">
                <a:latin typeface="Arial"/>
                <a:cs typeface="Arial"/>
              </a:rPr>
              <a:t>P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HW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L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D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I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>
                <a:latin typeface="Arial"/>
                <a:cs typeface="Arial"/>
              </a:rPr>
              <a:t> B</a:t>
            </a:r>
            <a:r>
              <a:rPr lang="hr-HR" sz="2400" baseline="30000">
                <a:latin typeface="Arial"/>
                <a:cs typeface="Arial"/>
              </a:rPr>
              <a:t>-1</a:t>
            </a:r>
            <a:r>
              <a:rPr lang="hr-HR" sz="2400" i="1">
                <a:latin typeface="Arial"/>
                <a:cs typeface="Arial"/>
              </a:rPr>
              <a:t> d</a:t>
            </a:r>
          </a:p>
          <a:p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0403FA-F7C2-ED26-64E9-741E59E46667}"/>
              </a:ext>
            </a:extLst>
          </p:cNvPr>
          <p:cNvSpPr/>
          <p:nvPr/>
        </p:nvSpPr>
        <p:spPr>
          <a:xfrm rot="10800000">
            <a:off x="5393376" y="3760518"/>
            <a:ext cx="514597" cy="554182"/>
          </a:xfrm>
          <a:prstGeom prst="wedgeRoundRectCallou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2FB4D-AE38-02A5-FFB3-80A058ED7502}"/>
              </a:ext>
            </a:extLst>
          </p:cNvPr>
          <p:cNvSpPr txBox="1"/>
          <p:nvPr/>
        </p:nvSpPr>
        <p:spPr>
          <a:xfrm>
            <a:off x="5581402" y="3354779"/>
            <a:ext cx="12271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extract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EEDDE48-64D6-85E3-9133-8E8E0543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61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20E7A4-EC2C-47C8-BE55-65771E3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F23DDA-0D09-4FE5-AE88-EBBE5E024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885325" cy="6858000"/>
          </a:xfrm>
          <a:custGeom>
            <a:avLst/>
            <a:gdLst>
              <a:gd name="connsiteX0" fmla="*/ 4456883 w 6885325"/>
              <a:gd name="connsiteY0" fmla="*/ 6858000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9" fmla="*/ 4456884 w 6885325"/>
              <a:gd name="connsiteY9" fmla="*/ 6857999 h 6858000"/>
              <a:gd name="connsiteX0" fmla="*/ 4456884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9" fmla="*/ 4456884 w 6885325"/>
              <a:gd name="connsiteY9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5 w 6885325"/>
              <a:gd name="connsiteY6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5 w 6885325"/>
              <a:gd name="connsiteY5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325" h="6858000">
                <a:moveTo>
                  <a:pt x="6885325" y="6857999"/>
                </a:moveTo>
                <a:lnTo>
                  <a:pt x="0" y="6858000"/>
                </a:lnTo>
                <a:lnTo>
                  <a:pt x="6010592" y="0"/>
                </a:lnTo>
                <a:lnTo>
                  <a:pt x="6885325" y="0"/>
                </a:lnTo>
                <a:lnTo>
                  <a:pt x="6885325" y="6857999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66FD2F-248A-4AA1-8078-E26D6E69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D7B33BD-86E8-4C8A-316A-E44C472497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594333"/>
              </p:ext>
            </p:extLst>
          </p:nvPr>
        </p:nvGraphicFramePr>
        <p:xfrm>
          <a:off x="2107870" y="640279"/>
          <a:ext cx="7333011" cy="538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5F7623C1-0A74-FA75-B837-4431E62517F5}"/>
              </a:ext>
            </a:extLst>
          </p:cNvPr>
          <p:cNvSpPr txBox="1"/>
          <p:nvPr/>
        </p:nvSpPr>
        <p:spPr>
          <a:xfrm>
            <a:off x="6327569" y="706582"/>
            <a:ext cx="2743200" cy="646331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Arial"/>
                <a:cs typeface="Arial"/>
              </a:rPr>
              <a:t>GPU acceleration</a:t>
            </a:r>
            <a:r>
              <a:rPr lang="en-US" sz="1200">
                <a:latin typeface="Arial"/>
                <a:cs typeface="Arial"/>
              </a:rPr>
              <a:t>, </a:t>
            </a:r>
            <a:r>
              <a:rPr lang="en-US" sz="1200" b="1">
                <a:latin typeface="Arial"/>
                <a:cs typeface="Arial"/>
              </a:rPr>
              <a:t>parallelized computations</a:t>
            </a:r>
            <a:r>
              <a:rPr lang="en-US" sz="1200">
                <a:latin typeface="Arial"/>
                <a:cs typeface="Arial"/>
              </a:rPr>
              <a:t>, </a:t>
            </a:r>
            <a:r>
              <a:rPr lang="en-US" sz="1200" b="1">
                <a:latin typeface="Arial"/>
                <a:cs typeface="Arial"/>
              </a:rPr>
              <a:t>optimized matrix operations, batch processing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740C5B0-DB96-BFA6-0387-B70784934EE9}"/>
              </a:ext>
            </a:extLst>
          </p:cNvPr>
          <p:cNvCxnSpPr/>
          <p:nvPr/>
        </p:nvCxnSpPr>
        <p:spPr>
          <a:xfrm flipV="1">
            <a:off x="6628410" y="1352797"/>
            <a:ext cx="380010" cy="946067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zervirano mjesto broja slajda 19">
            <a:extLst>
              <a:ext uri="{FF2B5EF4-FFF2-40B4-BE49-F238E27FC236}">
                <a16:creationId xmlns:a16="http://schemas.microsoft.com/office/drawing/2014/main" id="{A193086E-9A52-D7B3-5F97-541CCA40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182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20E7A4-EC2C-47C8-BE55-65771E3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F23DDA-0D09-4FE5-AE88-EBBE5E024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885325" cy="6858000"/>
          </a:xfrm>
          <a:custGeom>
            <a:avLst/>
            <a:gdLst>
              <a:gd name="connsiteX0" fmla="*/ 4456883 w 6885325"/>
              <a:gd name="connsiteY0" fmla="*/ 6858000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9" fmla="*/ 4456884 w 6885325"/>
              <a:gd name="connsiteY9" fmla="*/ 6857999 h 6858000"/>
              <a:gd name="connsiteX0" fmla="*/ 4456884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9" fmla="*/ 4456884 w 6885325"/>
              <a:gd name="connsiteY9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5 w 6885325"/>
              <a:gd name="connsiteY6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5 w 6885325"/>
              <a:gd name="connsiteY5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325" h="6858000">
                <a:moveTo>
                  <a:pt x="6885325" y="6857999"/>
                </a:moveTo>
                <a:lnTo>
                  <a:pt x="0" y="6858000"/>
                </a:lnTo>
                <a:lnTo>
                  <a:pt x="6010592" y="0"/>
                </a:lnTo>
                <a:lnTo>
                  <a:pt x="6885325" y="0"/>
                </a:lnTo>
                <a:lnTo>
                  <a:pt x="6885325" y="6857999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66FD2F-248A-4AA1-8078-E26D6E69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D7B33BD-86E8-4C8A-316A-E44C472497E2}"/>
              </a:ext>
            </a:extLst>
          </p:cNvPr>
          <p:cNvGraphicFramePr/>
          <p:nvPr/>
        </p:nvGraphicFramePr>
        <p:xfrm>
          <a:off x="3364675" y="-735279"/>
          <a:ext cx="7333011" cy="538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29" name="Table 1328">
            <a:extLst>
              <a:ext uri="{FF2B5EF4-FFF2-40B4-BE49-F238E27FC236}">
                <a16:creationId xmlns:a16="http://schemas.microsoft.com/office/drawing/2014/main" id="{5F8AB75D-367A-37AD-9BD3-56FDB89E8684}"/>
              </a:ext>
            </a:extLst>
          </p:cNvPr>
          <p:cNvGraphicFramePr>
            <a:graphicFrameLocks noGrp="1"/>
          </p:cNvGraphicFramePr>
          <p:nvPr/>
        </p:nvGraphicFramePr>
        <p:xfrm>
          <a:off x="732311" y="3899064"/>
          <a:ext cx="101973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334">
                  <a:extLst>
                    <a:ext uri="{9D8B030D-6E8A-4147-A177-3AD203B41FA5}">
                      <a16:colId xmlns:a16="http://schemas.microsoft.com/office/drawing/2014/main" val="942611000"/>
                    </a:ext>
                  </a:extLst>
                </a:gridCol>
                <a:gridCol w="2549334">
                  <a:extLst>
                    <a:ext uri="{9D8B030D-6E8A-4147-A177-3AD203B41FA5}">
                      <a16:colId xmlns:a16="http://schemas.microsoft.com/office/drawing/2014/main" val="2282681260"/>
                    </a:ext>
                  </a:extLst>
                </a:gridCol>
                <a:gridCol w="2549334">
                  <a:extLst>
                    <a:ext uri="{9D8B030D-6E8A-4147-A177-3AD203B41FA5}">
                      <a16:colId xmlns:a16="http://schemas.microsoft.com/office/drawing/2014/main" val="1452453552"/>
                    </a:ext>
                  </a:extLst>
                </a:gridCol>
                <a:gridCol w="2549334">
                  <a:extLst>
                    <a:ext uri="{9D8B030D-6E8A-4147-A177-3AD203B41FA5}">
                      <a16:colId xmlns:a16="http://schemas.microsoft.com/office/drawing/2014/main" val="3762465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i="0" u="sng">
                          <a:latin typeface="Arial"/>
                        </a:rPr>
                        <a:t>Exchanging a part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err="1">
                          <a:latin typeface="Arial"/>
                        </a:rPr>
                        <a:t>Resimulate</a:t>
                      </a:r>
                      <a:r>
                        <a:rPr lang="en-US" sz="1400" b="0">
                          <a:latin typeface="Arial"/>
                        </a:rPr>
                        <a:t>, regenerate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err="1">
                          <a:latin typeface="Arial"/>
                        </a:rPr>
                        <a:t>Resimulate</a:t>
                      </a:r>
                      <a:r>
                        <a:rPr lang="en-US" sz="1400" b="0">
                          <a:latin typeface="Arial"/>
                        </a:rPr>
                        <a:t>, retrain all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Arial"/>
                        </a:rPr>
                        <a:t>Update 1 module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650916"/>
                  </a:ext>
                </a:extLst>
              </a:tr>
            </a:tbl>
          </a:graphicData>
        </a:graphic>
      </p:graphicFrame>
      <p:graphicFrame>
        <p:nvGraphicFramePr>
          <p:cNvPr id="1514" name="Table 1513">
            <a:extLst>
              <a:ext uri="{FF2B5EF4-FFF2-40B4-BE49-F238E27FC236}">
                <a16:creationId xmlns:a16="http://schemas.microsoft.com/office/drawing/2014/main" id="{6AAF49A4-7FA0-8F53-9D0C-A63E1304EE95}"/>
              </a:ext>
            </a:extLst>
          </p:cNvPr>
          <p:cNvGraphicFramePr>
            <a:graphicFrameLocks noGrp="1"/>
          </p:cNvGraphicFramePr>
          <p:nvPr/>
        </p:nvGraphicFramePr>
        <p:xfrm>
          <a:off x="732311" y="4265219"/>
          <a:ext cx="101973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333">
                  <a:extLst>
                    <a:ext uri="{9D8B030D-6E8A-4147-A177-3AD203B41FA5}">
                      <a16:colId xmlns:a16="http://schemas.microsoft.com/office/drawing/2014/main" val="942611000"/>
                    </a:ext>
                  </a:extLst>
                </a:gridCol>
                <a:gridCol w="2549333">
                  <a:extLst>
                    <a:ext uri="{9D8B030D-6E8A-4147-A177-3AD203B41FA5}">
                      <a16:colId xmlns:a16="http://schemas.microsoft.com/office/drawing/2014/main" val="2282681260"/>
                    </a:ext>
                  </a:extLst>
                </a:gridCol>
                <a:gridCol w="2549333">
                  <a:extLst>
                    <a:ext uri="{9D8B030D-6E8A-4147-A177-3AD203B41FA5}">
                      <a16:colId xmlns:a16="http://schemas.microsoft.com/office/drawing/2014/main" val="1452453552"/>
                    </a:ext>
                  </a:extLst>
                </a:gridCol>
                <a:gridCol w="2549333">
                  <a:extLst>
                    <a:ext uri="{9D8B030D-6E8A-4147-A177-3AD203B41FA5}">
                      <a16:colId xmlns:a16="http://schemas.microsoft.com/office/drawing/2014/main" val="3762465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sng">
                          <a:latin typeface="Arial"/>
                        </a:rPr>
                        <a:t>Fitting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MC studies over a range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-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Straightforward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650916"/>
                  </a:ext>
                </a:extLst>
              </a:tr>
            </a:tbl>
          </a:graphicData>
        </a:graphic>
      </p:graphicFrame>
      <p:graphicFrame>
        <p:nvGraphicFramePr>
          <p:cNvPr id="1515" name="Table 1514">
            <a:extLst>
              <a:ext uri="{FF2B5EF4-FFF2-40B4-BE49-F238E27FC236}">
                <a16:creationId xmlns:a16="http://schemas.microsoft.com/office/drawing/2014/main" id="{553E6F40-FD0A-2AE7-2587-821082A80E89}"/>
              </a:ext>
            </a:extLst>
          </p:cNvPr>
          <p:cNvGraphicFramePr>
            <a:graphicFrameLocks noGrp="1"/>
          </p:cNvGraphicFramePr>
          <p:nvPr/>
        </p:nvGraphicFramePr>
        <p:xfrm>
          <a:off x="732311" y="4651166"/>
          <a:ext cx="101973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333">
                  <a:extLst>
                    <a:ext uri="{9D8B030D-6E8A-4147-A177-3AD203B41FA5}">
                      <a16:colId xmlns:a16="http://schemas.microsoft.com/office/drawing/2014/main" val="942611000"/>
                    </a:ext>
                  </a:extLst>
                </a:gridCol>
                <a:gridCol w="2549333">
                  <a:extLst>
                    <a:ext uri="{9D8B030D-6E8A-4147-A177-3AD203B41FA5}">
                      <a16:colId xmlns:a16="http://schemas.microsoft.com/office/drawing/2014/main" val="2282681260"/>
                    </a:ext>
                  </a:extLst>
                </a:gridCol>
                <a:gridCol w="2549333">
                  <a:extLst>
                    <a:ext uri="{9D8B030D-6E8A-4147-A177-3AD203B41FA5}">
                      <a16:colId xmlns:a16="http://schemas.microsoft.com/office/drawing/2014/main" val="1452453552"/>
                    </a:ext>
                  </a:extLst>
                </a:gridCol>
                <a:gridCol w="2549333">
                  <a:extLst>
                    <a:ext uri="{9D8B030D-6E8A-4147-A177-3AD203B41FA5}">
                      <a16:colId xmlns:a16="http://schemas.microsoft.com/office/drawing/2014/main" val="3762465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sng">
                          <a:latin typeface="Arial"/>
                        </a:rPr>
                        <a:t>Extension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Extend, </a:t>
                      </a:r>
                      <a:r>
                        <a:rPr lang="en-US" sz="1400" b="0" err="1">
                          <a:latin typeface="Arial"/>
                        </a:rPr>
                        <a:t>resimulate</a:t>
                      </a:r>
                      <a:r>
                        <a:rPr lang="en-US" sz="1400" b="0">
                          <a:latin typeface="Arial"/>
                        </a:rPr>
                        <a:t>, fit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Extend, retrain all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Extend 1 module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650916"/>
                  </a:ext>
                </a:extLst>
              </a:tr>
            </a:tbl>
          </a:graphicData>
        </a:graphic>
      </p:graphicFrame>
      <p:graphicFrame>
        <p:nvGraphicFramePr>
          <p:cNvPr id="1516" name="Table 1515">
            <a:extLst>
              <a:ext uri="{FF2B5EF4-FFF2-40B4-BE49-F238E27FC236}">
                <a16:creationId xmlns:a16="http://schemas.microsoft.com/office/drawing/2014/main" id="{D8BDF40F-7DEA-2BE0-09D6-11485B69732E}"/>
              </a:ext>
            </a:extLst>
          </p:cNvPr>
          <p:cNvGraphicFramePr>
            <a:graphicFrameLocks noGrp="1"/>
          </p:cNvGraphicFramePr>
          <p:nvPr/>
        </p:nvGraphicFramePr>
        <p:xfrm>
          <a:off x="732312" y="5017324"/>
          <a:ext cx="102567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177">
                  <a:extLst>
                    <a:ext uri="{9D8B030D-6E8A-4147-A177-3AD203B41FA5}">
                      <a16:colId xmlns:a16="http://schemas.microsoft.com/office/drawing/2014/main" val="942611000"/>
                    </a:ext>
                  </a:extLst>
                </a:gridCol>
                <a:gridCol w="2564177">
                  <a:extLst>
                    <a:ext uri="{9D8B030D-6E8A-4147-A177-3AD203B41FA5}">
                      <a16:colId xmlns:a16="http://schemas.microsoft.com/office/drawing/2014/main" val="2282681260"/>
                    </a:ext>
                  </a:extLst>
                </a:gridCol>
                <a:gridCol w="2564177">
                  <a:extLst>
                    <a:ext uri="{9D8B030D-6E8A-4147-A177-3AD203B41FA5}">
                      <a16:colId xmlns:a16="http://schemas.microsoft.com/office/drawing/2014/main" val="1452453552"/>
                    </a:ext>
                  </a:extLst>
                </a:gridCol>
                <a:gridCol w="2564177">
                  <a:extLst>
                    <a:ext uri="{9D8B030D-6E8A-4147-A177-3AD203B41FA5}">
                      <a16:colId xmlns:a16="http://schemas.microsoft.com/office/drawing/2014/main" val="3762465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sng">
                          <a:latin typeface="Arial"/>
                        </a:rPr>
                        <a:t>Performance interpretability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Complex but possible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-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Straightforward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650916"/>
                  </a:ext>
                </a:extLst>
              </a:tr>
            </a:tbl>
          </a:graphicData>
        </a:graphic>
      </p:graphicFrame>
      <p:graphicFrame>
        <p:nvGraphicFramePr>
          <p:cNvPr id="1517" name="Table 1516">
            <a:extLst>
              <a:ext uri="{FF2B5EF4-FFF2-40B4-BE49-F238E27FC236}">
                <a16:creationId xmlns:a16="http://schemas.microsoft.com/office/drawing/2014/main" id="{63F2ADEB-C5CD-9FB5-1987-CB70AE293E0C}"/>
              </a:ext>
            </a:extLst>
          </p:cNvPr>
          <p:cNvGraphicFramePr>
            <a:graphicFrameLocks noGrp="1"/>
          </p:cNvGraphicFramePr>
          <p:nvPr/>
        </p:nvGraphicFramePr>
        <p:xfrm>
          <a:off x="742208" y="5383479"/>
          <a:ext cx="1029629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073">
                  <a:extLst>
                    <a:ext uri="{9D8B030D-6E8A-4147-A177-3AD203B41FA5}">
                      <a16:colId xmlns:a16="http://schemas.microsoft.com/office/drawing/2014/main" val="942611000"/>
                    </a:ext>
                  </a:extLst>
                </a:gridCol>
                <a:gridCol w="2574073">
                  <a:extLst>
                    <a:ext uri="{9D8B030D-6E8A-4147-A177-3AD203B41FA5}">
                      <a16:colId xmlns:a16="http://schemas.microsoft.com/office/drawing/2014/main" val="2282681260"/>
                    </a:ext>
                  </a:extLst>
                </a:gridCol>
                <a:gridCol w="2574073">
                  <a:extLst>
                    <a:ext uri="{9D8B030D-6E8A-4147-A177-3AD203B41FA5}">
                      <a16:colId xmlns:a16="http://schemas.microsoft.com/office/drawing/2014/main" val="1452453552"/>
                    </a:ext>
                  </a:extLst>
                </a:gridCol>
                <a:gridCol w="2574073">
                  <a:extLst>
                    <a:ext uri="{9D8B030D-6E8A-4147-A177-3AD203B41FA5}">
                      <a16:colId xmlns:a16="http://schemas.microsoft.com/office/drawing/2014/main" val="3762465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sng">
                          <a:latin typeface="Arial"/>
                        </a:rPr>
                        <a:t>Operator studies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err="1">
                          <a:latin typeface="Arial"/>
                        </a:rPr>
                        <a:t>Resimulate</a:t>
                      </a:r>
                      <a:r>
                        <a:rPr lang="en-US" sz="1400" b="0">
                          <a:latin typeface="Arial"/>
                        </a:rPr>
                        <a:t> w / w/o, study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-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>
                          <a:latin typeface="Arial"/>
                        </a:rPr>
                        <a:t>Extract (straightforward), study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650916"/>
                  </a:ext>
                </a:extLst>
              </a:tr>
            </a:tbl>
          </a:graphicData>
        </a:graphic>
      </p:graphicFrame>
      <p:pic>
        <p:nvPicPr>
          <p:cNvPr id="1518" name="Graphic 1517" descr="Checkmark with solid fill">
            <a:extLst>
              <a:ext uri="{FF2B5EF4-FFF2-40B4-BE49-F238E27FC236}">
                <a16:creationId xmlns:a16="http://schemas.microsoft.com/office/drawing/2014/main" id="{13CE61E4-9594-B1F8-3D49-49EBAA295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9242" y="3902033"/>
            <a:ext cx="340426" cy="360219"/>
          </a:xfrm>
          <a:prstGeom prst="rect">
            <a:avLst/>
          </a:prstGeom>
        </p:spPr>
      </p:pic>
      <p:pic>
        <p:nvPicPr>
          <p:cNvPr id="1519" name="Graphic 1518" descr="Checkmark with solid fill">
            <a:extLst>
              <a:ext uri="{FF2B5EF4-FFF2-40B4-BE49-F238E27FC236}">
                <a16:creationId xmlns:a16="http://schemas.microsoft.com/office/drawing/2014/main" id="{75F2F86B-60E5-62FE-5767-EF1FD1B2A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9242" y="4287981"/>
            <a:ext cx="340426" cy="360219"/>
          </a:xfrm>
          <a:prstGeom prst="rect">
            <a:avLst/>
          </a:prstGeom>
        </p:spPr>
      </p:pic>
      <p:pic>
        <p:nvPicPr>
          <p:cNvPr id="1520" name="Graphic 1519" descr="Checkmark with solid fill">
            <a:extLst>
              <a:ext uri="{FF2B5EF4-FFF2-40B4-BE49-F238E27FC236}">
                <a16:creationId xmlns:a16="http://schemas.microsoft.com/office/drawing/2014/main" id="{A71934D9-2CF7-5213-61F5-DC6EAF24F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9241" y="4723409"/>
            <a:ext cx="340426" cy="360219"/>
          </a:xfrm>
          <a:prstGeom prst="rect">
            <a:avLst/>
          </a:prstGeom>
        </p:spPr>
      </p:pic>
      <p:pic>
        <p:nvPicPr>
          <p:cNvPr id="1521" name="Graphic 1520" descr="Checkmark with solid fill">
            <a:extLst>
              <a:ext uri="{FF2B5EF4-FFF2-40B4-BE49-F238E27FC236}">
                <a16:creationId xmlns:a16="http://schemas.microsoft.com/office/drawing/2014/main" id="{1F89AD8E-4BEA-533F-0D1D-039C7D2E4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9242" y="5089565"/>
            <a:ext cx="340426" cy="360219"/>
          </a:xfrm>
          <a:prstGeom prst="rect">
            <a:avLst/>
          </a:prstGeom>
        </p:spPr>
      </p:pic>
      <p:pic>
        <p:nvPicPr>
          <p:cNvPr id="1522" name="Graphic 1521" descr="Checkmark with solid fill">
            <a:extLst>
              <a:ext uri="{FF2B5EF4-FFF2-40B4-BE49-F238E27FC236}">
                <a16:creationId xmlns:a16="http://schemas.microsoft.com/office/drawing/2014/main" id="{56738122-551C-ABE7-2FAE-EF47941B0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9241" y="5544785"/>
            <a:ext cx="340426" cy="360219"/>
          </a:xfrm>
          <a:prstGeom prst="rect">
            <a:avLst/>
          </a:prstGeom>
        </p:spPr>
      </p:pic>
      <p:sp>
        <p:nvSpPr>
          <p:cNvPr id="1523" name="Multiplication Sign 1522">
            <a:extLst>
              <a:ext uri="{FF2B5EF4-FFF2-40B4-BE49-F238E27FC236}">
                <a16:creationId xmlns:a16="http://schemas.microsoft.com/office/drawing/2014/main" id="{4F5AD16B-934C-279F-0771-F3DF9360C00E}"/>
              </a:ext>
            </a:extLst>
          </p:cNvPr>
          <p:cNvSpPr/>
          <p:nvPr/>
        </p:nvSpPr>
        <p:spPr>
          <a:xfrm>
            <a:off x="7996050" y="4255324"/>
            <a:ext cx="385948" cy="3859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6" name="Multiplication Sign 1525">
            <a:extLst>
              <a:ext uri="{FF2B5EF4-FFF2-40B4-BE49-F238E27FC236}">
                <a16:creationId xmlns:a16="http://schemas.microsoft.com/office/drawing/2014/main" id="{B989A90C-F107-2B38-03A4-7BFE8508C3B5}"/>
              </a:ext>
            </a:extLst>
          </p:cNvPr>
          <p:cNvSpPr/>
          <p:nvPr/>
        </p:nvSpPr>
        <p:spPr>
          <a:xfrm>
            <a:off x="7996050" y="4908467"/>
            <a:ext cx="385948" cy="3859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7" name="Multiplication Sign 1526">
            <a:extLst>
              <a:ext uri="{FF2B5EF4-FFF2-40B4-BE49-F238E27FC236}">
                <a16:creationId xmlns:a16="http://schemas.microsoft.com/office/drawing/2014/main" id="{33ED7EDA-8842-F1C5-78DE-F667BF70A7E4}"/>
              </a:ext>
            </a:extLst>
          </p:cNvPr>
          <p:cNvSpPr/>
          <p:nvPr/>
        </p:nvSpPr>
        <p:spPr>
          <a:xfrm>
            <a:off x="7996050" y="5343895"/>
            <a:ext cx="385948" cy="3859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8" name="Graphic 1527" descr="Checkmark with solid fill">
            <a:extLst>
              <a:ext uri="{FF2B5EF4-FFF2-40B4-BE49-F238E27FC236}">
                <a16:creationId xmlns:a16="http://schemas.microsoft.com/office/drawing/2014/main" id="{6E221C69-1C5F-F725-62AB-92B5B41F9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9735" y="3902033"/>
            <a:ext cx="340426" cy="360219"/>
          </a:xfrm>
          <a:prstGeom prst="rect">
            <a:avLst/>
          </a:prstGeom>
        </p:spPr>
      </p:pic>
      <p:pic>
        <p:nvPicPr>
          <p:cNvPr id="1529" name="Graphic 1528" descr="Checkmark with solid fill">
            <a:extLst>
              <a:ext uri="{FF2B5EF4-FFF2-40B4-BE49-F238E27FC236}">
                <a16:creationId xmlns:a16="http://schemas.microsoft.com/office/drawing/2014/main" id="{82DB53A5-2901-C9EF-B09A-765395D3C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9735" y="4258292"/>
            <a:ext cx="340426" cy="360219"/>
          </a:xfrm>
          <a:prstGeom prst="rect">
            <a:avLst/>
          </a:prstGeom>
        </p:spPr>
      </p:pic>
      <p:pic>
        <p:nvPicPr>
          <p:cNvPr id="1530" name="Graphic 1529" descr="Checkmark with solid fill">
            <a:extLst>
              <a:ext uri="{FF2B5EF4-FFF2-40B4-BE49-F238E27FC236}">
                <a16:creationId xmlns:a16="http://schemas.microsoft.com/office/drawing/2014/main" id="{F87B644B-4369-A5B4-86CA-29DFD8B3CD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9734" y="4624448"/>
            <a:ext cx="340426" cy="360219"/>
          </a:xfrm>
          <a:prstGeom prst="rect">
            <a:avLst/>
          </a:prstGeom>
        </p:spPr>
      </p:pic>
      <p:pic>
        <p:nvPicPr>
          <p:cNvPr id="1531" name="Graphic 1530" descr="Checkmark with solid fill">
            <a:extLst>
              <a:ext uri="{FF2B5EF4-FFF2-40B4-BE49-F238E27FC236}">
                <a16:creationId xmlns:a16="http://schemas.microsoft.com/office/drawing/2014/main" id="{8EA92CB4-CF10-C6E2-1AF0-118B1F0C59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9735" y="4980708"/>
            <a:ext cx="340426" cy="360219"/>
          </a:xfrm>
          <a:prstGeom prst="rect">
            <a:avLst/>
          </a:prstGeom>
        </p:spPr>
      </p:pic>
      <p:pic>
        <p:nvPicPr>
          <p:cNvPr id="1532" name="Graphic 1531" descr="Checkmark with solid fill">
            <a:extLst>
              <a:ext uri="{FF2B5EF4-FFF2-40B4-BE49-F238E27FC236}">
                <a16:creationId xmlns:a16="http://schemas.microsoft.com/office/drawing/2014/main" id="{3E64A6B6-08E2-A9B1-83D2-C07EC1EDE4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9734" y="5356759"/>
            <a:ext cx="340426" cy="360219"/>
          </a:xfrm>
          <a:prstGeom prst="rect">
            <a:avLst/>
          </a:prstGeom>
        </p:spPr>
      </p:pic>
      <p:pic>
        <p:nvPicPr>
          <p:cNvPr id="1533" name="Graphic 1532" descr="Checkmark with solid fill">
            <a:extLst>
              <a:ext uri="{FF2B5EF4-FFF2-40B4-BE49-F238E27FC236}">
                <a16:creationId xmlns:a16="http://schemas.microsoft.com/office/drawing/2014/main" id="{A5A137DC-93E3-9C33-08D1-75C9B91AA9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43553" y="3892137"/>
            <a:ext cx="340426" cy="360219"/>
          </a:xfrm>
          <a:prstGeom prst="rect">
            <a:avLst/>
          </a:prstGeom>
        </p:spPr>
      </p:pic>
      <p:pic>
        <p:nvPicPr>
          <p:cNvPr id="1534" name="Graphic 1533" descr="Checkmark with solid fill">
            <a:extLst>
              <a:ext uri="{FF2B5EF4-FFF2-40B4-BE49-F238E27FC236}">
                <a16:creationId xmlns:a16="http://schemas.microsoft.com/office/drawing/2014/main" id="{513C3558-D99A-5BCB-5DEA-1B64C1AC2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43552" y="4614552"/>
            <a:ext cx="340426" cy="360219"/>
          </a:xfrm>
          <a:prstGeom prst="rect">
            <a:avLst/>
          </a:prstGeom>
        </p:spPr>
      </p:pic>
      <p:sp>
        <p:nvSpPr>
          <p:cNvPr id="13" name="Rezervirano mjesto broja slajda 12">
            <a:extLst>
              <a:ext uri="{FF2B5EF4-FFF2-40B4-BE49-F238E27FC236}">
                <a16:creationId xmlns:a16="http://schemas.microsoft.com/office/drawing/2014/main" id="{82020D4C-4E35-48FB-E4FE-3A3A6DB2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18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55D4-DE73-A54C-7CD3-4D918408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80872"/>
            <a:ext cx="9905999" cy="846307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The framework</a:t>
            </a:r>
            <a:endParaRPr lang="sr-Latn-RS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5A20A1D-F379-3895-164C-75FA1A33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722274-0FAA-4649-AA4E-4210F4F32167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hr-HR"/>
          </a:p>
        </p:txBody>
      </p:sp>
      <p:sp>
        <p:nvSpPr>
          <p:cNvPr id="53" name="Pravokutnik 52">
            <a:extLst>
              <a:ext uri="{FF2B5EF4-FFF2-40B4-BE49-F238E27FC236}">
                <a16:creationId xmlns:a16="http://schemas.microsoft.com/office/drawing/2014/main" id="{FA2A41AF-5FB3-CD88-840E-26751A0DC5CB}"/>
              </a:ext>
            </a:extLst>
          </p:cNvPr>
          <p:cNvSpPr/>
          <p:nvPr/>
        </p:nvSpPr>
        <p:spPr>
          <a:xfrm>
            <a:off x="-6733" y="2241274"/>
            <a:ext cx="12190657" cy="4541520"/>
          </a:xfrm>
          <a:prstGeom prst="rect">
            <a:avLst/>
          </a:prstGeom>
          <a:solidFill>
            <a:schemeClr val="tx1"/>
          </a:solidFill>
          <a:effectLst>
            <a:outerShdw blurRad="635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pic>
        <p:nvPicPr>
          <p:cNvPr id="54" name="Slika 53" descr="ESA - Planck Power Spectrum">
            <a:extLst>
              <a:ext uri="{FF2B5EF4-FFF2-40B4-BE49-F238E27FC236}">
                <a16:creationId xmlns:a16="http://schemas.microsoft.com/office/drawing/2014/main" id="{5161F73D-044F-8C81-A290-39EF865A1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316" y="3294610"/>
            <a:ext cx="3108648" cy="1898488"/>
          </a:xfrm>
          <a:prstGeom prst="rect">
            <a:avLst/>
          </a:prstGeom>
        </p:spPr>
      </p:pic>
      <p:cxnSp>
        <p:nvCxnSpPr>
          <p:cNvPr id="55" name="Ravni poveznik sa strelicom 54">
            <a:extLst>
              <a:ext uri="{FF2B5EF4-FFF2-40B4-BE49-F238E27FC236}">
                <a16:creationId xmlns:a16="http://schemas.microsoft.com/office/drawing/2014/main" id="{44DC16A6-FED3-6CD0-6A52-957676871F1D}"/>
              </a:ext>
            </a:extLst>
          </p:cNvPr>
          <p:cNvCxnSpPr/>
          <p:nvPr/>
        </p:nvCxnSpPr>
        <p:spPr>
          <a:xfrm flipV="1">
            <a:off x="4782620" y="3672153"/>
            <a:ext cx="1419546" cy="5924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Slika 55" descr="Slika na kojoj se prikazuje snimka zaslona, krug, šarenilo&#10;&#10;Opis je automatski generiran">
            <a:extLst>
              <a:ext uri="{FF2B5EF4-FFF2-40B4-BE49-F238E27FC236}">
                <a16:creationId xmlns:a16="http://schemas.microsoft.com/office/drawing/2014/main" id="{D3856807-260D-E9A7-B270-B1977813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7" t="6272" r="859" b="14054"/>
          <a:stretch/>
        </p:blipFill>
        <p:spPr>
          <a:xfrm>
            <a:off x="6215651" y="2778089"/>
            <a:ext cx="2920159" cy="1467230"/>
          </a:xfrm>
          <a:prstGeom prst="rect">
            <a:avLst/>
          </a:prstGeom>
        </p:spPr>
      </p:pic>
      <p:pic>
        <p:nvPicPr>
          <p:cNvPr id="57" name="Slika 56" descr="Slika na kojoj se prikazuje snimka zaslona, krug, tekst, šarenilo&#10;&#10;Opis je automatski generiran">
            <a:extLst>
              <a:ext uri="{FF2B5EF4-FFF2-40B4-BE49-F238E27FC236}">
                <a16:creationId xmlns:a16="http://schemas.microsoft.com/office/drawing/2014/main" id="{7162369C-3256-06D5-50C5-783914087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97" r="752" b="14054"/>
          <a:stretch/>
        </p:blipFill>
        <p:spPr>
          <a:xfrm>
            <a:off x="6215651" y="4295126"/>
            <a:ext cx="2918015" cy="1445885"/>
          </a:xfrm>
          <a:prstGeom prst="rect">
            <a:avLst/>
          </a:prstGeom>
        </p:spPr>
      </p:pic>
      <p:sp>
        <p:nvSpPr>
          <p:cNvPr id="58" name="TekstniOkvir 14">
            <a:extLst>
              <a:ext uri="{FF2B5EF4-FFF2-40B4-BE49-F238E27FC236}">
                <a16:creationId xmlns:a16="http://schemas.microsoft.com/office/drawing/2014/main" id="{AD00C377-80E4-6A01-64C0-9C660AA6505C}"/>
              </a:ext>
            </a:extLst>
          </p:cNvPr>
          <p:cNvSpPr txBox="1"/>
          <p:nvPr/>
        </p:nvSpPr>
        <p:spPr>
          <a:xfrm>
            <a:off x="11058785" y="2928221"/>
            <a:ext cx="51720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hr-HR" sz="140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hr-HR" sz="140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59" name="Ravni poveznik sa strelicom 58">
            <a:extLst>
              <a:ext uri="{FF2B5EF4-FFF2-40B4-BE49-F238E27FC236}">
                <a16:creationId xmlns:a16="http://schemas.microsoft.com/office/drawing/2014/main" id="{D40F221C-3C7C-CE5E-45A5-4B252699D3FE}"/>
              </a:ext>
            </a:extLst>
          </p:cNvPr>
          <p:cNvCxnSpPr>
            <a:cxnSpLocks/>
          </p:cNvCxnSpPr>
          <p:nvPr/>
        </p:nvCxnSpPr>
        <p:spPr>
          <a:xfrm flipV="1">
            <a:off x="9157699" y="3312559"/>
            <a:ext cx="1607904" cy="9178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vni poveznik sa strelicom 59">
            <a:extLst>
              <a:ext uri="{FF2B5EF4-FFF2-40B4-BE49-F238E27FC236}">
                <a16:creationId xmlns:a16="http://schemas.microsoft.com/office/drawing/2014/main" id="{46BD5FC6-C66A-E04A-9EB0-4D51669CEC02}"/>
              </a:ext>
            </a:extLst>
          </p:cNvPr>
          <p:cNvCxnSpPr>
            <a:cxnSpLocks/>
          </p:cNvCxnSpPr>
          <p:nvPr/>
        </p:nvCxnSpPr>
        <p:spPr>
          <a:xfrm>
            <a:off x="9157699" y="4238945"/>
            <a:ext cx="1607904" cy="9828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kstniOkvir 18">
            <a:extLst>
              <a:ext uri="{FF2B5EF4-FFF2-40B4-BE49-F238E27FC236}">
                <a16:creationId xmlns:a16="http://schemas.microsoft.com/office/drawing/2014/main" id="{C6190F4B-CA07-C8C3-7549-DA72F3FE1BFA}"/>
              </a:ext>
            </a:extLst>
          </p:cNvPr>
          <p:cNvSpPr txBox="1"/>
          <p:nvPr/>
        </p:nvSpPr>
        <p:spPr>
          <a:xfrm>
            <a:off x="596268" y="3998445"/>
            <a:ext cx="517202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i="1">
                <a:solidFill>
                  <a:schemeClr val="bg1"/>
                </a:solidFill>
              </a:rPr>
              <a:t>r</a:t>
            </a:r>
            <a:endParaRPr lang="sr-Latn-RS" sz="2400" i="1">
              <a:solidFill>
                <a:schemeClr val="bg1"/>
              </a:solidFill>
            </a:endParaRPr>
          </a:p>
        </p:txBody>
      </p:sp>
      <p:cxnSp>
        <p:nvCxnSpPr>
          <p:cNvPr id="62" name="Ravni poveznik sa strelicom 61">
            <a:extLst>
              <a:ext uri="{FF2B5EF4-FFF2-40B4-BE49-F238E27FC236}">
                <a16:creationId xmlns:a16="http://schemas.microsoft.com/office/drawing/2014/main" id="{3F470EA9-DDFD-681F-3464-B74911E8A87D}"/>
              </a:ext>
            </a:extLst>
          </p:cNvPr>
          <p:cNvCxnSpPr>
            <a:cxnSpLocks/>
          </p:cNvCxnSpPr>
          <p:nvPr/>
        </p:nvCxnSpPr>
        <p:spPr>
          <a:xfrm flipV="1">
            <a:off x="1032553" y="4245793"/>
            <a:ext cx="631860" cy="17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kstniOkvir 20">
            <a:extLst>
              <a:ext uri="{FF2B5EF4-FFF2-40B4-BE49-F238E27FC236}">
                <a16:creationId xmlns:a16="http://schemas.microsoft.com/office/drawing/2014/main" id="{6DE3F621-E822-DDC2-81D5-93D358682871}"/>
              </a:ext>
            </a:extLst>
          </p:cNvPr>
          <p:cNvSpPr txBox="1"/>
          <p:nvPr/>
        </p:nvSpPr>
        <p:spPr>
          <a:xfrm>
            <a:off x="921616" y="3972760"/>
            <a:ext cx="85111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200">
                <a:solidFill>
                  <a:schemeClr val="bg1"/>
                </a:solidFill>
              </a:rPr>
              <a:t>CAMB</a:t>
            </a:r>
          </a:p>
        </p:txBody>
      </p:sp>
      <p:sp>
        <p:nvSpPr>
          <p:cNvPr id="64" name="TekstniOkvir 21">
            <a:extLst>
              <a:ext uri="{FF2B5EF4-FFF2-40B4-BE49-F238E27FC236}">
                <a16:creationId xmlns:a16="http://schemas.microsoft.com/office/drawing/2014/main" id="{4C5F4D05-94F9-6D1D-2ED6-30B145BEB715}"/>
              </a:ext>
            </a:extLst>
          </p:cNvPr>
          <p:cNvSpPr txBox="1"/>
          <p:nvPr/>
        </p:nvSpPr>
        <p:spPr>
          <a:xfrm>
            <a:off x="5065526" y="3510422"/>
            <a:ext cx="85111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200">
                <a:solidFill>
                  <a:schemeClr val="bg1"/>
                </a:solidFill>
              </a:rPr>
              <a:t>hp</a:t>
            </a:r>
            <a:endParaRPr lang="sr-Latn-RS"/>
          </a:p>
        </p:txBody>
      </p:sp>
      <p:pic>
        <p:nvPicPr>
          <p:cNvPr id="65" name="Slika 64" descr="Slika na kojoj se prikazuje snimka zaslona, šarenilo, svemir, Svemir&#10;&#10;Opis je automatski generiran">
            <a:extLst>
              <a:ext uri="{FF2B5EF4-FFF2-40B4-BE49-F238E27FC236}">
                <a16:creationId xmlns:a16="http://schemas.microsoft.com/office/drawing/2014/main" id="{035F708C-EA45-E1C2-5094-6B83915FA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4406" y="5047822"/>
            <a:ext cx="840021" cy="983323"/>
          </a:xfrm>
          <a:prstGeom prst="rect">
            <a:avLst/>
          </a:prstGeom>
        </p:spPr>
      </p:pic>
      <p:pic>
        <p:nvPicPr>
          <p:cNvPr id="66" name="Slika 65" descr="Slika na kojoj se prikazuje tekst, crta, dijagram, radnja&#10;&#10;Opis je automatski generiran">
            <a:extLst>
              <a:ext uri="{FF2B5EF4-FFF2-40B4-BE49-F238E27FC236}">
                <a16:creationId xmlns:a16="http://schemas.microsoft.com/office/drawing/2014/main" id="{1BAC9B26-171A-93E8-772B-06DA386BB4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358" r="53545" b="-267"/>
          <a:stretch/>
        </p:blipFill>
        <p:spPr>
          <a:xfrm>
            <a:off x="4094143" y="5051835"/>
            <a:ext cx="2125819" cy="1633848"/>
          </a:xfrm>
          <a:prstGeom prst="rect">
            <a:avLst/>
          </a:prstGeom>
        </p:spPr>
      </p:pic>
      <p:cxnSp>
        <p:nvCxnSpPr>
          <p:cNvPr id="67" name="Ravni poveznik sa strelicom 66">
            <a:extLst>
              <a:ext uri="{FF2B5EF4-FFF2-40B4-BE49-F238E27FC236}">
                <a16:creationId xmlns:a16="http://schemas.microsoft.com/office/drawing/2014/main" id="{08E9F246-1142-81A1-9B8D-98C493EF2E84}"/>
              </a:ext>
            </a:extLst>
          </p:cNvPr>
          <p:cNvCxnSpPr>
            <a:cxnSpLocks/>
          </p:cNvCxnSpPr>
          <p:nvPr/>
        </p:nvCxnSpPr>
        <p:spPr>
          <a:xfrm>
            <a:off x="4774058" y="4410180"/>
            <a:ext cx="1436670" cy="3835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kstniOkvir 2">
            <a:extLst>
              <a:ext uri="{FF2B5EF4-FFF2-40B4-BE49-F238E27FC236}">
                <a16:creationId xmlns:a16="http://schemas.microsoft.com/office/drawing/2014/main" id="{E264BB1A-9F0F-E909-9344-B9A22516D4AE}"/>
              </a:ext>
            </a:extLst>
          </p:cNvPr>
          <p:cNvSpPr txBox="1"/>
          <p:nvPr/>
        </p:nvSpPr>
        <p:spPr>
          <a:xfrm>
            <a:off x="5065526" y="4700075"/>
            <a:ext cx="85111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200" dirty="0" err="1">
                <a:solidFill>
                  <a:schemeClr val="bg1"/>
                </a:solidFill>
              </a:rPr>
              <a:t>pysm</a:t>
            </a:r>
            <a:endParaRPr lang="sr-Latn-RS" dirty="0" err="1"/>
          </a:p>
        </p:txBody>
      </p:sp>
      <p:sp>
        <p:nvSpPr>
          <p:cNvPr id="69" name="TekstniOkvir 18">
            <a:extLst>
              <a:ext uri="{FF2B5EF4-FFF2-40B4-BE49-F238E27FC236}">
                <a16:creationId xmlns:a16="http://schemas.microsoft.com/office/drawing/2014/main" id="{F3A738B2-752D-16FF-32DA-280B74DB3E14}"/>
              </a:ext>
            </a:extLst>
          </p:cNvPr>
          <p:cNvSpPr txBox="1"/>
          <p:nvPr/>
        </p:nvSpPr>
        <p:spPr>
          <a:xfrm>
            <a:off x="9440604" y="3964197"/>
            <a:ext cx="517202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i="1" dirty="0">
                <a:solidFill>
                  <a:schemeClr val="bg1"/>
                </a:solidFill>
              </a:rPr>
              <a:t>H</a:t>
            </a:r>
            <a:endParaRPr lang="sr-Latn-R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55D4-DE73-A54C-7CD3-4D918408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80872"/>
            <a:ext cx="9905999" cy="846307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The framework</a:t>
            </a:r>
            <a:endParaRPr lang="sr-Latn-RS" dirty="0"/>
          </a:p>
        </p:txBody>
      </p:sp>
      <p:sp>
        <p:nvSpPr>
          <p:cNvPr id="61" name="TekstniOkvir 18">
            <a:extLst>
              <a:ext uri="{FF2B5EF4-FFF2-40B4-BE49-F238E27FC236}">
                <a16:creationId xmlns:a16="http://schemas.microsoft.com/office/drawing/2014/main" id="{C6190F4B-CA07-C8C3-7549-DA72F3FE1BFA}"/>
              </a:ext>
            </a:extLst>
          </p:cNvPr>
          <p:cNvSpPr txBox="1"/>
          <p:nvPr/>
        </p:nvSpPr>
        <p:spPr>
          <a:xfrm>
            <a:off x="75309" y="3811833"/>
            <a:ext cx="517202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i="1">
                <a:solidFill>
                  <a:schemeClr val="bg1"/>
                </a:solidFill>
              </a:rPr>
              <a:t>r</a:t>
            </a:r>
            <a:endParaRPr lang="sr-Latn-RS" sz="2400" i="1">
              <a:solidFill>
                <a:schemeClr val="bg1"/>
              </a:solidFill>
            </a:endParaRPr>
          </a:p>
        </p:txBody>
      </p:sp>
      <p:cxnSp>
        <p:nvCxnSpPr>
          <p:cNvPr id="62" name="Ravni poveznik sa strelicom 61">
            <a:extLst>
              <a:ext uri="{FF2B5EF4-FFF2-40B4-BE49-F238E27FC236}">
                <a16:creationId xmlns:a16="http://schemas.microsoft.com/office/drawing/2014/main" id="{3F470EA9-DDFD-681F-3464-B74911E8A87D}"/>
              </a:ext>
            </a:extLst>
          </p:cNvPr>
          <p:cNvCxnSpPr>
            <a:cxnSpLocks/>
          </p:cNvCxnSpPr>
          <p:nvPr/>
        </p:nvCxnSpPr>
        <p:spPr>
          <a:xfrm flipV="1">
            <a:off x="511594" y="4059181"/>
            <a:ext cx="631860" cy="17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kstniOkvir 20">
            <a:extLst>
              <a:ext uri="{FF2B5EF4-FFF2-40B4-BE49-F238E27FC236}">
                <a16:creationId xmlns:a16="http://schemas.microsoft.com/office/drawing/2014/main" id="{6DE3F621-E822-DDC2-81D5-93D358682871}"/>
              </a:ext>
            </a:extLst>
          </p:cNvPr>
          <p:cNvSpPr txBox="1"/>
          <p:nvPr/>
        </p:nvSpPr>
        <p:spPr>
          <a:xfrm>
            <a:off x="400657" y="3786148"/>
            <a:ext cx="85111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200">
                <a:solidFill>
                  <a:schemeClr val="bg1"/>
                </a:solidFill>
              </a:rPr>
              <a:t>CAMB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FA2A41AF-5FB3-CD88-840E-26751A0DC5CB}"/>
              </a:ext>
            </a:extLst>
          </p:cNvPr>
          <p:cNvSpPr/>
          <p:nvPr/>
        </p:nvSpPr>
        <p:spPr>
          <a:xfrm>
            <a:off x="1829" y="2258397"/>
            <a:ext cx="12190657" cy="4541520"/>
          </a:xfrm>
          <a:prstGeom prst="rect">
            <a:avLst/>
          </a:prstGeom>
          <a:solidFill>
            <a:schemeClr val="tx1"/>
          </a:solidFill>
          <a:effectLst>
            <a:outerShdw blurRad="635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pic>
        <p:nvPicPr>
          <p:cNvPr id="5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476B16C5-EAAE-7824-0E5F-B8CB153CBC0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>
            <a:off x="572927" y="2709150"/>
            <a:ext cx="602806" cy="607734"/>
          </a:xfrm>
          <a:prstGeom prst="rect">
            <a:avLst/>
          </a:prstGeom>
        </p:spPr>
      </p:pic>
      <p:pic>
        <p:nvPicPr>
          <p:cNvPr id="6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8475ABAD-805A-5F8E-C6DE-0487D254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18840000">
            <a:off x="1269613" y="2713815"/>
            <a:ext cx="602806" cy="607734"/>
          </a:xfrm>
          <a:prstGeom prst="rect">
            <a:avLst/>
          </a:prstGeom>
        </p:spPr>
      </p:pic>
      <p:pic>
        <p:nvPicPr>
          <p:cNvPr id="7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52EE5923-2806-D9B9-E804-596E028B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16200000">
            <a:off x="1949192" y="2709150"/>
            <a:ext cx="602806" cy="607734"/>
          </a:xfrm>
          <a:prstGeom prst="rect">
            <a:avLst/>
          </a:prstGeom>
        </p:spPr>
      </p:pic>
      <p:pic>
        <p:nvPicPr>
          <p:cNvPr id="8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17A706F7-9720-1E70-737C-2DD02FA23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21180000">
            <a:off x="2594560" y="2709150"/>
            <a:ext cx="602806" cy="607734"/>
          </a:xfrm>
          <a:prstGeom prst="rect">
            <a:avLst/>
          </a:prstGeom>
        </p:spPr>
      </p:pic>
      <p:pic>
        <p:nvPicPr>
          <p:cNvPr id="9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2D8B977E-8AF1-25DA-65C4-3B0609C57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5400000">
            <a:off x="585367" y="3436938"/>
            <a:ext cx="602806" cy="607734"/>
          </a:xfrm>
          <a:prstGeom prst="rect">
            <a:avLst/>
          </a:prstGeom>
        </p:spPr>
      </p:pic>
      <p:pic>
        <p:nvPicPr>
          <p:cNvPr id="10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2D78DD00-9FF2-C046-D8A3-BD8B820A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12540000">
            <a:off x="1269613" y="3429162"/>
            <a:ext cx="602806" cy="607734"/>
          </a:xfrm>
          <a:prstGeom prst="rect">
            <a:avLst/>
          </a:prstGeom>
        </p:spPr>
      </p:pic>
      <p:pic>
        <p:nvPicPr>
          <p:cNvPr id="11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B9901E5C-CBFE-8676-46DF-93C5C9DDE2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20280000">
            <a:off x="1949192" y="3424497"/>
            <a:ext cx="602806" cy="607734"/>
          </a:xfrm>
          <a:prstGeom prst="rect">
            <a:avLst/>
          </a:prstGeom>
        </p:spPr>
      </p:pic>
      <p:pic>
        <p:nvPicPr>
          <p:cNvPr id="12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FE5F4105-83B3-D66D-926D-6D849B0B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19560000">
            <a:off x="2594560" y="3424497"/>
            <a:ext cx="602806" cy="607734"/>
          </a:xfrm>
          <a:prstGeom prst="rect">
            <a:avLst/>
          </a:prstGeom>
        </p:spPr>
      </p:pic>
      <p:pic>
        <p:nvPicPr>
          <p:cNvPr id="13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887C2835-4708-EE79-7CF4-5501FFEB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>
            <a:off x="611805" y="4147619"/>
            <a:ext cx="602806" cy="607734"/>
          </a:xfrm>
          <a:prstGeom prst="rect">
            <a:avLst/>
          </a:prstGeom>
        </p:spPr>
      </p:pic>
      <p:pic>
        <p:nvPicPr>
          <p:cNvPr id="14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34EC303A-7203-738F-001B-3B23E354E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6540000">
            <a:off x="1308491" y="4152284"/>
            <a:ext cx="602806" cy="607734"/>
          </a:xfrm>
          <a:prstGeom prst="rect">
            <a:avLst/>
          </a:prstGeom>
        </p:spPr>
      </p:pic>
      <p:pic>
        <p:nvPicPr>
          <p:cNvPr id="15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10131C02-0B6D-1779-B846-71369769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16200000">
            <a:off x="1988070" y="4147619"/>
            <a:ext cx="602806" cy="607734"/>
          </a:xfrm>
          <a:prstGeom prst="rect">
            <a:avLst/>
          </a:prstGeom>
        </p:spPr>
      </p:pic>
      <p:pic>
        <p:nvPicPr>
          <p:cNvPr id="16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526350A8-FCE1-BDDE-3F02-D39EC0B6EE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 rot="21180000">
            <a:off x="2633438" y="4147619"/>
            <a:ext cx="602806" cy="607734"/>
          </a:xfrm>
          <a:prstGeom prst="rect">
            <a:avLst/>
          </a:prstGeom>
        </p:spPr>
      </p:pic>
      <p:sp>
        <p:nvSpPr>
          <p:cNvPr id="17" name="Lijeva uglata zagrada 16">
            <a:extLst>
              <a:ext uri="{FF2B5EF4-FFF2-40B4-BE49-F238E27FC236}">
                <a16:creationId xmlns:a16="http://schemas.microsoft.com/office/drawing/2014/main" id="{29C91C64-AE30-8A78-E21E-0FCA7C0DA735}"/>
              </a:ext>
            </a:extLst>
          </p:cNvPr>
          <p:cNvSpPr/>
          <p:nvPr/>
        </p:nvSpPr>
        <p:spPr>
          <a:xfrm>
            <a:off x="329716" y="2640790"/>
            <a:ext cx="273977" cy="286820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18" name="Lijeva uglata zagrada 17">
            <a:extLst>
              <a:ext uri="{FF2B5EF4-FFF2-40B4-BE49-F238E27FC236}">
                <a16:creationId xmlns:a16="http://schemas.microsoft.com/office/drawing/2014/main" id="{9020768A-2374-8538-7258-A7D471558ADE}"/>
              </a:ext>
            </a:extLst>
          </p:cNvPr>
          <p:cNvSpPr/>
          <p:nvPr/>
        </p:nvSpPr>
        <p:spPr>
          <a:xfrm rot="10800000">
            <a:off x="3960879" y="2640790"/>
            <a:ext cx="273977" cy="286820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19" name="TekstniOkvir 39">
            <a:extLst>
              <a:ext uri="{FF2B5EF4-FFF2-40B4-BE49-F238E27FC236}">
                <a16:creationId xmlns:a16="http://schemas.microsoft.com/office/drawing/2014/main" id="{60865A97-DFEF-2454-370A-B2B79D585F60}"/>
              </a:ext>
            </a:extLst>
          </p:cNvPr>
          <p:cNvSpPr txBox="1"/>
          <p:nvPr/>
        </p:nvSpPr>
        <p:spPr>
          <a:xfrm>
            <a:off x="3378504" y="3566250"/>
            <a:ext cx="7277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>
                <a:solidFill>
                  <a:schemeClr val="bg1"/>
                </a:solidFill>
              </a:rPr>
              <a:t>. . . </a:t>
            </a:r>
          </a:p>
        </p:txBody>
      </p:sp>
      <p:sp>
        <p:nvSpPr>
          <p:cNvPr id="20" name="TekstniOkvir 40">
            <a:extLst>
              <a:ext uri="{FF2B5EF4-FFF2-40B4-BE49-F238E27FC236}">
                <a16:creationId xmlns:a16="http://schemas.microsoft.com/office/drawing/2014/main" id="{9D7E830D-3F93-8BEE-F56D-A54E2A24C7A4}"/>
              </a:ext>
            </a:extLst>
          </p:cNvPr>
          <p:cNvSpPr txBox="1"/>
          <p:nvPr/>
        </p:nvSpPr>
        <p:spPr>
          <a:xfrm rot="5400000">
            <a:off x="1768974" y="4950290"/>
            <a:ext cx="51003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>
                <a:solidFill>
                  <a:schemeClr val="bg1"/>
                </a:solidFill>
              </a:rPr>
              <a:t>. . . </a:t>
            </a:r>
          </a:p>
        </p:txBody>
      </p:sp>
      <p:sp>
        <p:nvSpPr>
          <p:cNvPr id="39" name="Lijeva uglata zagrada 38">
            <a:extLst>
              <a:ext uri="{FF2B5EF4-FFF2-40B4-BE49-F238E27FC236}">
                <a16:creationId xmlns:a16="http://schemas.microsoft.com/office/drawing/2014/main" id="{1DCA71E4-277E-8690-775D-A086522AC84F}"/>
              </a:ext>
            </a:extLst>
          </p:cNvPr>
          <p:cNvSpPr/>
          <p:nvPr/>
        </p:nvSpPr>
        <p:spPr>
          <a:xfrm>
            <a:off x="329716" y="5774320"/>
            <a:ext cx="273977" cy="72216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40" name="Lijeva uglata zagrada 39">
            <a:extLst>
              <a:ext uri="{FF2B5EF4-FFF2-40B4-BE49-F238E27FC236}">
                <a16:creationId xmlns:a16="http://schemas.microsoft.com/office/drawing/2014/main" id="{000D94EF-E2BF-2458-3445-5842ABC3DA15}"/>
              </a:ext>
            </a:extLst>
          </p:cNvPr>
          <p:cNvSpPr/>
          <p:nvPr/>
        </p:nvSpPr>
        <p:spPr>
          <a:xfrm rot="10800000">
            <a:off x="3960879" y="5696565"/>
            <a:ext cx="273977" cy="72216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41" name="TekstniOkvir 63">
            <a:extLst>
              <a:ext uri="{FF2B5EF4-FFF2-40B4-BE49-F238E27FC236}">
                <a16:creationId xmlns:a16="http://schemas.microsoft.com/office/drawing/2014/main" id="{6A40DA37-547D-6297-0965-BFF6CF535374}"/>
              </a:ext>
            </a:extLst>
          </p:cNvPr>
          <p:cNvSpPr txBox="1"/>
          <p:nvPr/>
        </p:nvSpPr>
        <p:spPr>
          <a:xfrm>
            <a:off x="3176341" y="5875576"/>
            <a:ext cx="7277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>
                <a:solidFill>
                  <a:schemeClr val="bg1"/>
                </a:solidFill>
              </a:rPr>
              <a:t>. . . </a:t>
            </a:r>
          </a:p>
        </p:txBody>
      </p:sp>
      <p:sp>
        <p:nvSpPr>
          <p:cNvPr id="42" name="TekstniOkvir 65">
            <a:extLst>
              <a:ext uri="{FF2B5EF4-FFF2-40B4-BE49-F238E27FC236}">
                <a16:creationId xmlns:a16="http://schemas.microsoft.com/office/drawing/2014/main" id="{C0E3F106-B783-F58E-F135-763B18E0B3DE}"/>
              </a:ext>
            </a:extLst>
          </p:cNvPr>
          <p:cNvSpPr txBox="1"/>
          <p:nvPr/>
        </p:nvSpPr>
        <p:spPr>
          <a:xfrm>
            <a:off x="657511" y="5763924"/>
            <a:ext cx="51720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hr-HR" sz="140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hr-HR" sz="140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3" name="TekstniOkvir 39">
            <a:extLst>
              <a:ext uri="{FF2B5EF4-FFF2-40B4-BE49-F238E27FC236}">
                <a16:creationId xmlns:a16="http://schemas.microsoft.com/office/drawing/2014/main" id="{60865A97-DFEF-2454-370A-B2B79D585F60}"/>
              </a:ext>
            </a:extLst>
          </p:cNvPr>
          <p:cNvSpPr txBox="1"/>
          <p:nvPr/>
        </p:nvSpPr>
        <p:spPr>
          <a:xfrm>
            <a:off x="3378504" y="3566250"/>
            <a:ext cx="7277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>
                <a:solidFill>
                  <a:schemeClr val="bg1"/>
                </a:solidFill>
              </a:rPr>
              <a:t>. . . </a:t>
            </a:r>
          </a:p>
        </p:txBody>
      </p:sp>
      <p:sp>
        <p:nvSpPr>
          <p:cNvPr id="44" name="TekstniOkvir 68">
            <a:extLst>
              <a:ext uri="{FF2B5EF4-FFF2-40B4-BE49-F238E27FC236}">
                <a16:creationId xmlns:a16="http://schemas.microsoft.com/office/drawing/2014/main" id="{1105439F-B9DD-20EC-B315-4E780F9520A9}"/>
              </a:ext>
            </a:extLst>
          </p:cNvPr>
          <p:cNvSpPr txBox="1"/>
          <p:nvPr/>
        </p:nvSpPr>
        <p:spPr>
          <a:xfrm>
            <a:off x="1341756" y="5756148"/>
            <a:ext cx="51720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hr-HR" sz="140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hr-HR" sz="140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5" name="TekstniOkvir 69">
            <a:extLst>
              <a:ext uri="{FF2B5EF4-FFF2-40B4-BE49-F238E27FC236}">
                <a16:creationId xmlns:a16="http://schemas.microsoft.com/office/drawing/2014/main" id="{ADACA03F-3198-D345-43DF-28D6837DAAA3}"/>
              </a:ext>
            </a:extLst>
          </p:cNvPr>
          <p:cNvSpPr txBox="1"/>
          <p:nvPr/>
        </p:nvSpPr>
        <p:spPr>
          <a:xfrm>
            <a:off x="2080428" y="5756148"/>
            <a:ext cx="51720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hr-HR" sz="140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hr-HR" sz="140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82" name="Ravni poveznik sa strelicom 81">
            <a:extLst>
              <a:ext uri="{FF2B5EF4-FFF2-40B4-BE49-F238E27FC236}">
                <a16:creationId xmlns:a16="http://schemas.microsoft.com/office/drawing/2014/main" id="{3AB9CD45-36CD-FB31-805D-312FA10C442A}"/>
              </a:ext>
            </a:extLst>
          </p:cNvPr>
          <p:cNvCxnSpPr/>
          <p:nvPr/>
        </p:nvCxnSpPr>
        <p:spPr>
          <a:xfrm>
            <a:off x="4782620" y="4210201"/>
            <a:ext cx="4560851" cy="29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kstniOkvir 18">
            <a:extLst>
              <a:ext uri="{FF2B5EF4-FFF2-40B4-BE49-F238E27FC236}">
                <a16:creationId xmlns:a16="http://schemas.microsoft.com/office/drawing/2014/main" id="{59216307-0995-FA68-39A0-9F1E1C9CDEBC}"/>
              </a:ext>
            </a:extLst>
          </p:cNvPr>
          <p:cNvSpPr txBox="1"/>
          <p:nvPr/>
        </p:nvSpPr>
        <p:spPr>
          <a:xfrm>
            <a:off x="6672522" y="3707605"/>
            <a:ext cx="78156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i="1" dirty="0">
                <a:solidFill>
                  <a:schemeClr val="bg1"/>
                </a:solidFill>
              </a:rPr>
              <a:t>H</a:t>
            </a:r>
            <a:r>
              <a:rPr lang="hr-HR" sz="2400" i="1" baseline="30000" dirty="0">
                <a:solidFill>
                  <a:schemeClr val="bg1"/>
                </a:solidFill>
              </a:rPr>
              <a:t>-1</a:t>
            </a:r>
            <a:endParaRPr lang="sr-Latn-RS" sz="2400" i="1" baseline="30000" dirty="0">
              <a:solidFill>
                <a:schemeClr val="bg1"/>
              </a:solidFill>
            </a:endParaRPr>
          </a:p>
        </p:txBody>
      </p:sp>
      <p:sp>
        <p:nvSpPr>
          <p:cNvPr id="85" name="TekstniOkvir 18">
            <a:extLst>
              <a:ext uri="{FF2B5EF4-FFF2-40B4-BE49-F238E27FC236}">
                <a16:creationId xmlns:a16="http://schemas.microsoft.com/office/drawing/2014/main" id="{1872BD9D-C876-BB59-54E1-3AAFE3579EE6}"/>
              </a:ext>
            </a:extLst>
          </p:cNvPr>
          <p:cNvSpPr txBox="1"/>
          <p:nvPr/>
        </p:nvSpPr>
        <p:spPr>
          <a:xfrm>
            <a:off x="5358460" y="4267441"/>
            <a:ext cx="368960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i="1" err="1">
                <a:solidFill>
                  <a:schemeClr val="bg1"/>
                </a:solidFill>
                <a:latin typeface="Arial"/>
                <a:cs typeface="Arial"/>
              </a:rPr>
              <a:t>Physics</a:t>
            </a:r>
            <a:r>
              <a:rPr lang="hr-HR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hr-HR" i="1" err="1">
                <a:solidFill>
                  <a:schemeClr val="bg1"/>
                </a:solidFill>
                <a:latin typeface="Arial"/>
                <a:cs typeface="Arial"/>
              </a:rPr>
              <a:t>guided</a:t>
            </a:r>
            <a:r>
              <a:rPr lang="hr-HR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hr-HR" i="1" err="1">
                <a:solidFill>
                  <a:schemeClr val="bg1"/>
                </a:solidFill>
                <a:latin typeface="Arial"/>
                <a:cs typeface="Arial"/>
              </a:rPr>
              <a:t>modular</a:t>
            </a:r>
            <a:r>
              <a:rPr lang="hr-HR" i="1" dirty="0">
                <a:solidFill>
                  <a:schemeClr val="bg1"/>
                </a:solidFill>
                <a:latin typeface="Arial"/>
                <a:cs typeface="Arial"/>
              </a:rPr>
              <a:t> NN</a:t>
            </a:r>
            <a:endParaRPr lang="sr-Latn-RS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6" name="Slika 85" descr="Convolutional Neural Networks (CNN) — Architecture Explained | by Dharmaraj  | Medium">
            <a:extLst>
              <a:ext uri="{FF2B5EF4-FFF2-40B4-BE49-F238E27FC236}">
                <a16:creationId xmlns:a16="http://schemas.microsoft.com/office/drawing/2014/main" id="{A1D46703-3E6E-138C-96C8-2891258BD4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71" r="636" b="4181"/>
          <a:stretch/>
        </p:blipFill>
        <p:spPr>
          <a:xfrm>
            <a:off x="5357910" y="4710953"/>
            <a:ext cx="3653285" cy="1712733"/>
          </a:xfrm>
          <a:prstGeom prst="rect">
            <a:avLst/>
          </a:prstGeom>
        </p:spPr>
      </p:pic>
      <p:pic>
        <p:nvPicPr>
          <p:cNvPr id="87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E40CAB52-B087-8F35-F057-A710CCC35F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>
            <a:off x="10094816" y="2884877"/>
            <a:ext cx="602806" cy="607734"/>
          </a:xfrm>
          <a:prstGeom prst="rect">
            <a:avLst/>
          </a:prstGeom>
        </p:spPr>
      </p:pic>
      <p:pic>
        <p:nvPicPr>
          <p:cNvPr id="88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106238D9-F6CE-77F6-D689-0C83FFDC9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>
            <a:off x="10082375" y="3859925"/>
            <a:ext cx="602806" cy="607734"/>
          </a:xfrm>
          <a:prstGeom prst="rect">
            <a:avLst/>
          </a:prstGeom>
        </p:spPr>
      </p:pic>
      <p:pic>
        <p:nvPicPr>
          <p:cNvPr id="89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2E7CF86A-535D-6B4D-BE85-83235381EC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>
            <a:off x="10082375" y="4855192"/>
            <a:ext cx="602806" cy="607734"/>
          </a:xfrm>
          <a:prstGeom prst="rect">
            <a:avLst/>
          </a:prstGeom>
        </p:spPr>
      </p:pic>
      <p:sp>
        <p:nvSpPr>
          <p:cNvPr id="90" name="Lijeva uglata zagrada 89">
            <a:extLst>
              <a:ext uri="{FF2B5EF4-FFF2-40B4-BE49-F238E27FC236}">
                <a16:creationId xmlns:a16="http://schemas.microsoft.com/office/drawing/2014/main" id="{011C6755-8F1F-F412-6658-0B108005973A}"/>
              </a:ext>
            </a:extLst>
          </p:cNvPr>
          <p:cNvSpPr/>
          <p:nvPr/>
        </p:nvSpPr>
        <p:spPr>
          <a:xfrm>
            <a:off x="9955797" y="2765198"/>
            <a:ext cx="273977" cy="286820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91" name="Lijeva uglata zagrada 90">
            <a:extLst>
              <a:ext uri="{FF2B5EF4-FFF2-40B4-BE49-F238E27FC236}">
                <a16:creationId xmlns:a16="http://schemas.microsoft.com/office/drawing/2014/main" id="{76DFCC27-701D-638E-07F5-39CCBDF044F5}"/>
              </a:ext>
            </a:extLst>
          </p:cNvPr>
          <p:cNvSpPr/>
          <p:nvPr/>
        </p:nvSpPr>
        <p:spPr>
          <a:xfrm rot="10800000">
            <a:off x="10562286" y="2796301"/>
            <a:ext cx="273977" cy="286820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92" name="TekstniOkvir 91">
            <a:extLst>
              <a:ext uri="{FF2B5EF4-FFF2-40B4-BE49-F238E27FC236}">
                <a16:creationId xmlns:a16="http://schemas.microsoft.com/office/drawing/2014/main" id="{ACAA6116-6902-912D-6091-C4AECE426F25}"/>
              </a:ext>
            </a:extLst>
          </p:cNvPr>
          <p:cNvSpPr txBox="1"/>
          <p:nvPr/>
        </p:nvSpPr>
        <p:spPr>
          <a:xfrm>
            <a:off x="11022265" y="2956965"/>
            <a:ext cx="51720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000">
                <a:solidFill>
                  <a:schemeClr val="bg1"/>
                </a:solidFill>
              </a:rPr>
              <a:t>I</a:t>
            </a:r>
            <a:endParaRPr lang="sr-Latn-RS" sz="2000">
              <a:solidFill>
                <a:schemeClr val="bg1"/>
              </a:solidFill>
            </a:endParaRPr>
          </a:p>
        </p:txBody>
      </p:sp>
      <p:sp>
        <p:nvSpPr>
          <p:cNvPr id="93" name="TekstniOkvir 92">
            <a:extLst>
              <a:ext uri="{FF2B5EF4-FFF2-40B4-BE49-F238E27FC236}">
                <a16:creationId xmlns:a16="http://schemas.microsoft.com/office/drawing/2014/main" id="{21BA7762-AAF9-8E81-78BA-BE7B2608F7BB}"/>
              </a:ext>
            </a:extLst>
          </p:cNvPr>
          <p:cNvSpPr txBox="1"/>
          <p:nvPr/>
        </p:nvSpPr>
        <p:spPr>
          <a:xfrm>
            <a:off x="11022265" y="3967781"/>
            <a:ext cx="51720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000">
                <a:solidFill>
                  <a:schemeClr val="bg1"/>
                </a:solidFill>
              </a:rPr>
              <a:t>Q</a:t>
            </a:r>
            <a:endParaRPr lang="sr-Latn-RS" sz="2000">
              <a:solidFill>
                <a:schemeClr val="bg1"/>
              </a:solidFill>
            </a:endParaRPr>
          </a:p>
        </p:txBody>
      </p:sp>
      <p:sp>
        <p:nvSpPr>
          <p:cNvPr id="94" name="TekstniOkvir 93">
            <a:extLst>
              <a:ext uri="{FF2B5EF4-FFF2-40B4-BE49-F238E27FC236}">
                <a16:creationId xmlns:a16="http://schemas.microsoft.com/office/drawing/2014/main" id="{0DC258A0-E421-F02B-0EC4-E89B10277246}"/>
              </a:ext>
            </a:extLst>
          </p:cNvPr>
          <p:cNvSpPr txBox="1"/>
          <p:nvPr/>
        </p:nvSpPr>
        <p:spPr>
          <a:xfrm>
            <a:off x="11022265" y="4963046"/>
            <a:ext cx="51720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000">
                <a:solidFill>
                  <a:schemeClr val="bg1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73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55D4-DE73-A54C-7CD3-4D918408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80872"/>
            <a:ext cx="9905999" cy="846307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The framework</a:t>
            </a:r>
            <a:endParaRPr lang="sr-Latn-RS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3C80CA80-6662-F9BA-8103-E8144DEC8D48}"/>
              </a:ext>
            </a:extLst>
          </p:cNvPr>
          <p:cNvSpPr/>
          <p:nvPr/>
        </p:nvSpPr>
        <p:spPr>
          <a:xfrm>
            <a:off x="1829" y="2241273"/>
            <a:ext cx="12190657" cy="4541520"/>
          </a:xfrm>
          <a:prstGeom prst="rect">
            <a:avLst/>
          </a:prstGeom>
          <a:solidFill>
            <a:schemeClr val="tx1"/>
          </a:solidFill>
          <a:effectLst>
            <a:outerShdw blurRad="635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pic>
        <p:nvPicPr>
          <p:cNvPr id="21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E40CAB52-B087-8F35-F057-A710CCC35F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>
            <a:off x="1261836" y="3102592"/>
            <a:ext cx="602806" cy="607734"/>
          </a:xfrm>
          <a:prstGeom prst="rect">
            <a:avLst/>
          </a:prstGeom>
        </p:spPr>
      </p:pic>
      <p:pic>
        <p:nvPicPr>
          <p:cNvPr id="22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106238D9-F6CE-77F6-D689-0C83FFDC9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>
            <a:off x="1249395" y="4077640"/>
            <a:ext cx="602806" cy="607734"/>
          </a:xfrm>
          <a:prstGeom prst="rect">
            <a:avLst/>
          </a:prstGeom>
        </p:spPr>
      </p:pic>
      <p:pic>
        <p:nvPicPr>
          <p:cNvPr id="23" name="Rezervirano mjesto sadržaja 12" descr="Dotted Sphere PNG Transparent Images Free Download | Vector Files | Pngtree">
            <a:extLst>
              <a:ext uri="{FF2B5EF4-FFF2-40B4-BE49-F238E27FC236}">
                <a16:creationId xmlns:a16="http://schemas.microsoft.com/office/drawing/2014/main" id="{2E7CF86A-535D-6B4D-BE85-83235381EC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2" t="11991" r="15068" b="17194"/>
          <a:stretch/>
        </p:blipFill>
        <p:spPr>
          <a:xfrm>
            <a:off x="1249395" y="5072907"/>
            <a:ext cx="602806" cy="607734"/>
          </a:xfrm>
          <a:prstGeom prst="rect">
            <a:avLst/>
          </a:prstGeom>
        </p:spPr>
      </p:pic>
      <p:sp>
        <p:nvSpPr>
          <p:cNvPr id="24" name="Lijeva uglata zagrada 23">
            <a:extLst>
              <a:ext uri="{FF2B5EF4-FFF2-40B4-BE49-F238E27FC236}">
                <a16:creationId xmlns:a16="http://schemas.microsoft.com/office/drawing/2014/main" id="{011C6755-8F1F-F412-6658-0B108005973A}"/>
              </a:ext>
            </a:extLst>
          </p:cNvPr>
          <p:cNvSpPr/>
          <p:nvPr/>
        </p:nvSpPr>
        <p:spPr>
          <a:xfrm>
            <a:off x="1122817" y="2982913"/>
            <a:ext cx="273977" cy="286820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25" name="Lijeva uglata zagrada 24">
            <a:extLst>
              <a:ext uri="{FF2B5EF4-FFF2-40B4-BE49-F238E27FC236}">
                <a16:creationId xmlns:a16="http://schemas.microsoft.com/office/drawing/2014/main" id="{76DFCC27-701D-638E-07F5-39CCBDF044F5}"/>
              </a:ext>
            </a:extLst>
          </p:cNvPr>
          <p:cNvSpPr/>
          <p:nvPr/>
        </p:nvSpPr>
        <p:spPr>
          <a:xfrm rot="10800000">
            <a:off x="1729306" y="3014016"/>
            <a:ext cx="273977" cy="286820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26" name="TekstniOkvir 91">
            <a:extLst>
              <a:ext uri="{FF2B5EF4-FFF2-40B4-BE49-F238E27FC236}">
                <a16:creationId xmlns:a16="http://schemas.microsoft.com/office/drawing/2014/main" id="{ACAA6116-6902-912D-6091-C4AECE426F25}"/>
              </a:ext>
            </a:extLst>
          </p:cNvPr>
          <p:cNvSpPr txBox="1"/>
          <p:nvPr/>
        </p:nvSpPr>
        <p:spPr>
          <a:xfrm>
            <a:off x="2189285" y="3174680"/>
            <a:ext cx="51720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000">
                <a:solidFill>
                  <a:schemeClr val="bg1"/>
                </a:solidFill>
              </a:rPr>
              <a:t>I</a:t>
            </a:r>
            <a:endParaRPr lang="sr-Latn-RS" sz="2000">
              <a:solidFill>
                <a:schemeClr val="bg1"/>
              </a:solidFill>
            </a:endParaRPr>
          </a:p>
        </p:txBody>
      </p:sp>
      <p:sp>
        <p:nvSpPr>
          <p:cNvPr id="27" name="TekstniOkvir 92">
            <a:extLst>
              <a:ext uri="{FF2B5EF4-FFF2-40B4-BE49-F238E27FC236}">
                <a16:creationId xmlns:a16="http://schemas.microsoft.com/office/drawing/2014/main" id="{21BA7762-AAF9-8E81-78BA-BE7B2608F7BB}"/>
              </a:ext>
            </a:extLst>
          </p:cNvPr>
          <p:cNvSpPr txBox="1"/>
          <p:nvPr/>
        </p:nvSpPr>
        <p:spPr>
          <a:xfrm>
            <a:off x="2189285" y="4185496"/>
            <a:ext cx="51720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000">
                <a:solidFill>
                  <a:schemeClr val="bg1"/>
                </a:solidFill>
              </a:rPr>
              <a:t>Q</a:t>
            </a:r>
            <a:endParaRPr lang="sr-Latn-RS" sz="2000">
              <a:solidFill>
                <a:schemeClr val="bg1"/>
              </a:solidFill>
            </a:endParaRPr>
          </a:p>
        </p:txBody>
      </p:sp>
      <p:sp>
        <p:nvSpPr>
          <p:cNvPr id="28" name="TekstniOkvir 93">
            <a:extLst>
              <a:ext uri="{FF2B5EF4-FFF2-40B4-BE49-F238E27FC236}">
                <a16:creationId xmlns:a16="http://schemas.microsoft.com/office/drawing/2014/main" id="{0DC258A0-E421-F02B-0EC4-E89B10277246}"/>
              </a:ext>
            </a:extLst>
          </p:cNvPr>
          <p:cNvSpPr txBox="1"/>
          <p:nvPr/>
        </p:nvSpPr>
        <p:spPr>
          <a:xfrm>
            <a:off x="2189285" y="5180761"/>
            <a:ext cx="51720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000">
                <a:solidFill>
                  <a:schemeClr val="bg1"/>
                </a:solidFill>
              </a:rPr>
              <a:t>U</a:t>
            </a:r>
          </a:p>
        </p:txBody>
      </p:sp>
      <p:pic>
        <p:nvPicPr>
          <p:cNvPr id="29" name="Rezervirano mjesto sadržaja 2" descr="Slika na kojoj se prikazuje snimka zaslona, tekst, krug, šarenilo&#10;&#10;Opis je automatski generiran">
            <a:extLst>
              <a:ext uri="{FF2B5EF4-FFF2-40B4-BE49-F238E27FC236}">
                <a16:creationId xmlns:a16="http://schemas.microsoft.com/office/drawing/2014/main" id="{73D59EB3-BE39-1B0C-267B-8537FEE13AE2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21664" t="24611" r="36578" b="26707"/>
          <a:stretch/>
        </p:blipFill>
        <p:spPr>
          <a:xfrm>
            <a:off x="3202212" y="2866369"/>
            <a:ext cx="1344865" cy="1269821"/>
          </a:xfrm>
          <a:prstGeom prst="rect">
            <a:avLst/>
          </a:prstGeom>
        </p:spPr>
      </p:pic>
      <p:pic>
        <p:nvPicPr>
          <p:cNvPr id="30" name="Slika 29" descr="Slika na kojoj se prikazuje tekst, snimka zaslona, krug, dijagram&#10;&#10;Opis je automatski generiran">
            <a:extLst>
              <a:ext uri="{FF2B5EF4-FFF2-40B4-BE49-F238E27FC236}">
                <a16:creationId xmlns:a16="http://schemas.microsoft.com/office/drawing/2014/main" id="{C65705ED-02E9-8C66-71E0-7058DF09ED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56" t="24471" r="36959" b="26004"/>
          <a:stretch/>
        </p:blipFill>
        <p:spPr>
          <a:xfrm>
            <a:off x="3198940" y="4498699"/>
            <a:ext cx="1389242" cy="1400549"/>
          </a:xfrm>
          <a:prstGeom prst="rect">
            <a:avLst/>
          </a:prstGeom>
        </p:spPr>
      </p:pic>
      <p:pic>
        <p:nvPicPr>
          <p:cNvPr id="38" name="Rezervirano mjesto sadržaja 2" descr="Slika na kojoj se prikazuje snimka zaslona, tekst, krug, šarenilo&#10;&#10;Opis je automatski generiran">
            <a:extLst>
              <a:ext uri="{FF2B5EF4-FFF2-40B4-BE49-F238E27FC236}">
                <a16:creationId xmlns:a16="http://schemas.microsoft.com/office/drawing/2014/main" id="{B0C4C32E-7E85-F5F6-DA14-3A6195E9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64" t="24611" r="36578" b="26707"/>
          <a:stretch/>
        </p:blipFill>
        <p:spPr>
          <a:xfrm>
            <a:off x="6110252" y="2863224"/>
            <a:ext cx="1353426" cy="1269821"/>
          </a:xfrm>
          <a:prstGeom prst="rect">
            <a:avLst/>
          </a:prstGeom>
        </p:spPr>
      </p:pic>
      <p:pic>
        <p:nvPicPr>
          <p:cNvPr id="46" name="Slika 45" descr="Slika na kojoj se prikazuje tekst, snimka zaslona, krug, dijagram&#10;&#10;Opis je automatski generiran">
            <a:extLst>
              <a:ext uri="{FF2B5EF4-FFF2-40B4-BE49-F238E27FC236}">
                <a16:creationId xmlns:a16="http://schemas.microsoft.com/office/drawing/2014/main" id="{2772B31A-315E-8C91-EB8E-14063565EE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56" t="24471" r="36959" b="26004"/>
          <a:stretch/>
        </p:blipFill>
        <p:spPr>
          <a:xfrm>
            <a:off x="6106980" y="4546924"/>
            <a:ext cx="1423489" cy="1340618"/>
          </a:xfrm>
          <a:prstGeom prst="rect">
            <a:avLst/>
          </a:prstGeom>
        </p:spPr>
      </p:pic>
      <p:sp>
        <p:nvSpPr>
          <p:cNvPr id="47" name="Dijagram toka: Ili 46">
            <a:extLst>
              <a:ext uri="{FF2B5EF4-FFF2-40B4-BE49-F238E27FC236}">
                <a16:creationId xmlns:a16="http://schemas.microsoft.com/office/drawing/2014/main" id="{AF7B2F6E-33FC-CA2E-0DFD-791CA1449589}"/>
              </a:ext>
            </a:extLst>
          </p:cNvPr>
          <p:cNvSpPr/>
          <p:nvPr/>
        </p:nvSpPr>
        <p:spPr>
          <a:xfrm>
            <a:off x="3500465" y="3557164"/>
            <a:ext cx="407472" cy="387203"/>
          </a:xfrm>
          <a:prstGeom prst="flowChar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sp>
        <p:nvSpPr>
          <p:cNvPr id="48" name="Dijagram toka: Ili 47">
            <a:extLst>
              <a:ext uri="{FF2B5EF4-FFF2-40B4-BE49-F238E27FC236}">
                <a16:creationId xmlns:a16="http://schemas.microsoft.com/office/drawing/2014/main" id="{D9C81566-CD8B-19F4-9EDF-A0587DCE6B68}"/>
              </a:ext>
            </a:extLst>
          </p:cNvPr>
          <p:cNvSpPr/>
          <p:nvPr/>
        </p:nvSpPr>
        <p:spPr>
          <a:xfrm>
            <a:off x="3500465" y="5291103"/>
            <a:ext cx="407472" cy="387203"/>
          </a:xfrm>
          <a:prstGeom prst="flowChar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/>
          </a:p>
        </p:txBody>
      </p:sp>
      <p:cxnSp>
        <p:nvCxnSpPr>
          <p:cNvPr id="49" name="Ravni poveznik sa strelicom 48">
            <a:extLst>
              <a:ext uri="{FF2B5EF4-FFF2-40B4-BE49-F238E27FC236}">
                <a16:creationId xmlns:a16="http://schemas.microsoft.com/office/drawing/2014/main" id="{76CC73EC-CEFA-8981-478D-6E045B7A739C}"/>
              </a:ext>
            </a:extLst>
          </p:cNvPr>
          <p:cNvCxnSpPr/>
          <p:nvPr/>
        </p:nvCxnSpPr>
        <p:spPr>
          <a:xfrm flipV="1">
            <a:off x="4627983" y="4329404"/>
            <a:ext cx="1404257" cy="108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niOkvir 24">
            <a:extLst>
              <a:ext uri="{FF2B5EF4-FFF2-40B4-BE49-F238E27FC236}">
                <a16:creationId xmlns:a16="http://schemas.microsoft.com/office/drawing/2014/main" id="{0714DCB4-1DA4-F4EB-48FC-A03638DB8993}"/>
              </a:ext>
            </a:extLst>
          </p:cNvPr>
          <p:cNvSpPr txBox="1"/>
          <p:nvPr/>
        </p:nvSpPr>
        <p:spPr>
          <a:xfrm>
            <a:off x="4803167" y="4063009"/>
            <a:ext cx="105947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400" err="1">
                <a:solidFill>
                  <a:schemeClr val="bg1"/>
                </a:solidFill>
              </a:rPr>
              <a:t>Namaster</a:t>
            </a:r>
            <a:endParaRPr lang="sr-Latn-RS">
              <a:solidFill>
                <a:schemeClr val="bg1"/>
              </a:solidFill>
            </a:endParaRPr>
          </a:p>
        </p:txBody>
      </p:sp>
      <p:pic>
        <p:nvPicPr>
          <p:cNvPr id="51" name="Slika 50" descr="ESA - Planck Power Spectrum">
            <a:extLst>
              <a:ext uri="{FF2B5EF4-FFF2-40B4-BE49-F238E27FC236}">
                <a16:creationId xmlns:a16="http://schemas.microsoft.com/office/drawing/2014/main" id="{2A090BE9-DDFC-B199-D297-152FBAE67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788" y="3342836"/>
            <a:ext cx="3108648" cy="1898488"/>
          </a:xfrm>
          <a:prstGeom prst="rect">
            <a:avLst/>
          </a:prstGeom>
        </p:spPr>
      </p:pic>
      <p:sp>
        <p:nvSpPr>
          <p:cNvPr id="52" name="Lijeva uglata zagrada 51">
            <a:extLst>
              <a:ext uri="{FF2B5EF4-FFF2-40B4-BE49-F238E27FC236}">
                <a16:creationId xmlns:a16="http://schemas.microsoft.com/office/drawing/2014/main" id="{9BFE1955-6A2E-1321-CF0E-6AAA6DBCCE47}"/>
              </a:ext>
            </a:extLst>
          </p:cNvPr>
          <p:cNvSpPr/>
          <p:nvPr/>
        </p:nvSpPr>
        <p:spPr>
          <a:xfrm>
            <a:off x="6032485" y="2593963"/>
            <a:ext cx="1895214" cy="3611069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rgbClr val="000000"/>
              </a:solidFill>
            </a:endParaRPr>
          </a:p>
        </p:txBody>
      </p:sp>
      <p:sp>
        <p:nvSpPr>
          <p:cNvPr id="53" name="Lijeva uglata zagrada 52">
            <a:extLst>
              <a:ext uri="{FF2B5EF4-FFF2-40B4-BE49-F238E27FC236}">
                <a16:creationId xmlns:a16="http://schemas.microsoft.com/office/drawing/2014/main" id="{850FA014-1817-23E7-3622-3BC77D0D1EB2}"/>
              </a:ext>
            </a:extLst>
          </p:cNvPr>
          <p:cNvSpPr/>
          <p:nvPr/>
        </p:nvSpPr>
        <p:spPr>
          <a:xfrm rot="10800000">
            <a:off x="9197119" y="2593962"/>
            <a:ext cx="1568643" cy="3611069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6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20E7A4-EC2C-47C8-BE55-65771E3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C1892C0-2D0F-43AD-8262-C52412CA7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02534" cy="6858000"/>
          </a:xfrm>
          <a:custGeom>
            <a:avLst/>
            <a:gdLst>
              <a:gd name="connsiteX0" fmla="*/ 0 w 9102534"/>
              <a:gd name="connsiteY0" fmla="*/ 0 h 6858000"/>
              <a:gd name="connsiteX1" fmla="*/ 9102534 w 9102534"/>
              <a:gd name="connsiteY1" fmla="*/ 0 h 6858000"/>
              <a:gd name="connsiteX2" fmla="*/ 9102532 w 9102534"/>
              <a:gd name="connsiteY2" fmla="*/ 2 h 6858000"/>
              <a:gd name="connsiteX3" fmla="*/ 9102531 w 9102534"/>
              <a:gd name="connsiteY3" fmla="*/ 4 h 6858000"/>
              <a:gd name="connsiteX4" fmla="*/ 3091942 w 9102534"/>
              <a:gd name="connsiteY4" fmla="*/ 6858000 h 6858000"/>
              <a:gd name="connsiteX5" fmla="*/ 0 w 9102534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02534" h="6858000">
                <a:moveTo>
                  <a:pt x="0" y="0"/>
                </a:moveTo>
                <a:lnTo>
                  <a:pt x="9102534" y="0"/>
                </a:lnTo>
                <a:lnTo>
                  <a:pt x="9102532" y="2"/>
                </a:lnTo>
                <a:cubicBezTo>
                  <a:pt x="9102532" y="3"/>
                  <a:pt x="9102531" y="3"/>
                  <a:pt x="9102531" y="4"/>
                </a:cubicBezTo>
                <a:lnTo>
                  <a:pt x="30919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25F01-46E1-ED4A-E04D-79B977E8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03678"/>
            <a:ext cx="4524829" cy="2225322"/>
          </a:xfrm>
        </p:spPr>
        <p:txBody>
          <a:bodyPr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In conclusion...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19DBB-64E8-E3D7-6330-D223354B2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069770"/>
            <a:ext cx="4953000" cy="2645231"/>
          </a:xfrm>
        </p:spPr>
        <p:txBody>
          <a:bodyPr anchor="b">
            <a:normAutofit/>
          </a:bodyPr>
          <a:lstStyle/>
          <a:p>
            <a:pPr algn="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66FD2F-248A-4AA1-8078-E26D6E69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4C70DF-76CD-BB81-9230-1AD6A5F84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39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umjetničko djelo, tama, Umjetnost s fraktalima, zvijezda&#10;&#10;Opis je automatski generiran">
            <a:extLst>
              <a:ext uri="{FF2B5EF4-FFF2-40B4-BE49-F238E27FC236}">
                <a16:creationId xmlns:a16="http://schemas.microsoft.com/office/drawing/2014/main" id="{8005C05D-794D-A31D-F83C-1E68E91B01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16200000">
            <a:off x="4781686" y="12754"/>
            <a:ext cx="6729730" cy="695769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FEFB93-235D-4923-D604-34A003DF6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2317892"/>
            <a:ext cx="6290628" cy="3701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6000" i="1">
                <a:latin typeface="Garamond"/>
              </a:rPr>
              <a:t>Thank you for your attention!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65264-07E7-1476-00FC-F69C4867E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353" y="1484784"/>
            <a:ext cx="3752747" cy="37425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500">
              <a:ea typeface="+mn-lt"/>
              <a:cs typeface="+mn-lt"/>
            </a:endParaRPr>
          </a:p>
          <a:p>
            <a:pPr algn="ctr"/>
            <a:endParaRPr lang="en-US" sz="1500">
              <a:ea typeface="+mn-lt"/>
              <a:cs typeface="+mn-lt"/>
            </a:endParaRPr>
          </a:p>
          <a:p>
            <a:pPr algn="ctr"/>
            <a:r>
              <a:rPr lang="en-US" sz="1500" dirty="0">
                <a:ea typeface="+mn-lt"/>
                <a:cs typeface="+mn-lt"/>
              </a:rPr>
              <a:t>Leonora Kardum</a:t>
            </a:r>
          </a:p>
          <a:p>
            <a:pPr algn="ctr"/>
            <a:r>
              <a:rPr lang="en-US" sz="1400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LABORATOIRE ASTROPARTICULE &amp; COSMOLOGIE</a:t>
            </a:r>
            <a:endParaRPr lang="en-US" sz="1400" dirty="0">
              <a:ea typeface="+mn-lt"/>
              <a:cs typeface="+mn-lt"/>
            </a:endParaRPr>
          </a:p>
          <a:p>
            <a:pPr algn="ctr"/>
            <a:endParaRPr lang="en-US" sz="1500">
              <a:ea typeface="+mn-lt"/>
              <a:cs typeface="+mn-lt"/>
            </a:endParaRPr>
          </a:p>
          <a:p>
            <a:pPr algn="ctr"/>
            <a:r>
              <a:rPr lang="en-US" sz="1500" dirty="0">
                <a:ea typeface="+mn-lt"/>
                <a:cs typeface="+mn-lt"/>
              </a:rPr>
              <a:t>for </a:t>
            </a:r>
            <a:r>
              <a:rPr lang="en-US" sz="1500" dirty="0" err="1">
                <a:ea typeface="+mn-lt"/>
                <a:cs typeface="+mn-lt"/>
              </a:rPr>
              <a:t>Journées</a:t>
            </a:r>
            <a:r>
              <a:rPr lang="en-US" sz="1500" dirty="0">
                <a:ea typeface="+mn-lt"/>
                <a:cs typeface="+mn-lt"/>
              </a:rPr>
              <a:t> de Rencontre </a:t>
            </a:r>
            <a:r>
              <a:rPr lang="en-US" sz="1500" dirty="0" err="1">
                <a:ea typeface="+mn-lt"/>
                <a:cs typeface="+mn-lt"/>
              </a:rPr>
              <a:t>Jeunes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Chercheur</a:t>
            </a:r>
            <a:r>
              <a:rPr lang="en-US" sz="1500" dirty="0">
                <a:ea typeface="+mn-lt"/>
                <a:cs typeface="+mn-lt"/>
              </a:rPr>
              <a:t>, at Saint-Jacut-de-la-Mer 2024</a:t>
            </a:r>
          </a:p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7071726-7ADC-09CD-DA09-5FC31943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872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F20867-41B0-484D-9DA7-0FC742D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D100-AD6C-4FB9-B662-CC1C2F00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6497" y="1526602"/>
            <a:ext cx="4667254" cy="5330310"/>
          </a:xfrm>
          <a:custGeom>
            <a:avLst/>
            <a:gdLst>
              <a:gd name="connsiteX0" fmla="*/ 4667254 w 4667254"/>
              <a:gd name="connsiteY0" fmla="*/ 0 h 5325271"/>
              <a:gd name="connsiteX1" fmla="*/ 4667254 w 4667254"/>
              <a:gd name="connsiteY1" fmla="*/ 2543639 h 5325271"/>
              <a:gd name="connsiteX2" fmla="*/ 2229334 w 4667254"/>
              <a:gd name="connsiteY2" fmla="*/ 5325271 h 5325271"/>
              <a:gd name="connsiteX3" fmla="*/ 0 w 4667254"/>
              <a:gd name="connsiteY3" fmla="*/ 5325271 h 53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4" h="5325271">
                <a:moveTo>
                  <a:pt x="4667254" y="0"/>
                </a:moveTo>
                <a:lnTo>
                  <a:pt x="4667254" y="2543639"/>
                </a:lnTo>
                <a:lnTo>
                  <a:pt x="2229334" y="5325271"/>
                </a:lnTo>
                <a:lnTo>
                  <a:pt x="0" y="5325271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What is the Inflationary Universe Theory?">
            <a:extLst>
              <a:ext uri="{FF2B5EF4-FFF2-40B4-BE49-F238E27FC236}">
                <a16:creationId xmlns:a16="http://schemas.microsoft.com/office/drawing/2014/main" id="{0D6C62EA-1D18-4881-8470-2ADC5AE2B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1" y="1365025"/>
            <a:ext cx="7258956" cy="462367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37291D-750A-AFC2-7054-0FEAF2FE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71" y="2332026"/>
            <a:ext cx="4327071" cy="3567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Arial"/>
                <a:ea typeface="+mn-lt"/>
                <a:cs typeface="+mn-lt"/>
              </a:rPr>
              <a:t>partially polarized photon field released 380,000 years after the Big Bang when neutral hydrogen was formed</a:t>
            </a:r>
          </a:p>
          <a:p>
            <a:r>
              <a:rPr lang="en-US" sz="1600">
                <a:latin typeface="Arial"/>
                <a:ea typeface="+mn-lt"/>
                <a:cs typeface="+mn-lt"/>
              </a:rPr>
              <a:t>thermal distribution of 2.7K</a:t>
            </a: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F66B6-D707-315B-1247-E9291E7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7"/>
            <a:ext cx="9841774" cy="1360898"/>
          </a:xfrm>
        </p:spPr>
        <p:txBody>
          <a:bodyPr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Light introduction to CMB</a:t>
            </a:r>
            <a:endParaRPr lang="en-US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459139B1-FB18-B6C9-05CB-4E49C387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777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808E124C-FF7F-0818-079B-2FC51D86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6</a:t>
            </a:fld>
            <a:endParaRPr lang="hr-HR"/>
          </a:p>
        </p:txBody>
      </p:sp>
      <p:pic>
        <p:nvPicPr>
          <p:cNvPr id="14" name="Slika 13" descr="Slika na kojoj se prikazuje tekst, snimka zaslona, grafika, grafički dizajn&#10;&#10;Opis je automatski generiran">
            <a:extLst>
              <a:ext uri="{FF2B5EF4-FFF2-40B4-BE49-F238E27FC236}">
                <a16:creationId xmlns:a16="http://schemas.microsoft.com/office/drawing/2014/main" id="{44D8BB1E-A51A-4134-2382-E4327953D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" y="-1588"/>
            <a:ext cx="12188825" cy="6861175"/>
          </a:xfrm>
          <a:prstGeom prst="rect">
            <a:avLst/>
          </a:prstGeom>
        </p:spPr>
      </p:pic>
      <p:pic>
        <p:nvPicPr>
          <p:cNvPr id="18" name="Rezervirano mjesto sadržaja 17">
            <a:extLst>
              <a:ext uri="{FF2B5EF4-FFF2-40B4-BE49-F238E27FC236}">
                <a16:creationId xmlns:a16="http://schemas.microsoft.com/office/drawing/2014/main" id="{530ACB05-3097-E110-5BA1-509DCDE24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112" y="1134260"/>
            <a:ext cx="1400175" cy="1390650"/>
          </a:xfrm>
        </p:spPr>
      </p:pic>
      <p:pic>
        <p:nvPicPr>
          <p:cNvPr id="20" name="Slika 19" descr="Slika na kojoj se prikazuje tama, crno, svjetlo, noć&#10;&#10;Opis je automatski generiran">
            <a:extLst>
              <a:ext uri="{FF2B5EF4-FFF2-40B4-BE49-F238E27FC236}">
                <a16:creationId xmlns:a16="http://schemas.microsoft.com/office/drawing/2014/main" id="{246A6762-0BA9-2848-DC08-4258655A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37" y="5875337"/>
            <a:ext cx="936625" cy="9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F20867-41B0-484D-9DA7-0FC742D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D100-AD6C-4FB9-B662-CC1C2F00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6497" y="1526602"/>
            <a:ext cx="4667254" cy="5330310"/>
          </a:xfrm>
          <a:custGeom>
            <a:avLst/>
            <a:gdLst>
              <a:gd name="connsiteX0" fmla="*/ 4667254 w 4667254"/>
              <a:gd name="connsiteY0" fmla="*/ 0 h 5325271"/>
              <a:gd name="connsiteX1" fmla="*/ 4667254 w 4667254"/>
              <a:gd name="connsiteY1" fmla="*/ 2543639 h 5325271"/>
              <a:gd name="connsiteX2" fmla="*/ 2229334 w 4667254"/>
              <a:gd name="connsiteY2" fmla="*/ 5325271 h 5325271"/>
              <a:gd name="connsiteX3" fmla="*/ 0 w 4667254"/>
              <a:gd name="connsiteY3" fmla="*/ 5325271 h 53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4" h="5325271">
                <a:moveTo>
                  <a:pt x="4667254" y="0"/>
                </a:moveTo>
                <a:lnTo>
                  <a:pt x="4667254" y="2543639"/>
                </a:lnTo>
                <a:lnTo>
                  <a:pt x="2229334" y="5325271"/>
                </a:lnTo>
                <a:lnTo>
                  <a:pt x="0" y="5325271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F66B6-D707-315B-1247-E9291E7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7"/>
            <a:ext cx="9841774" cy="1360898"/>
          </a:xfrm>
        </p:spPr>
        <p:txBody>
          <a:bodyPr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Light introduction to CMB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37291D-750A-AFC2-7054-0FEAF2FE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71" y="2332026"/>
            <a:ext cx="4327071" cy="3567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latin typeface="Arial"/>
                <a:ea typeface="+mn-lt"/>
                <a:cs typeface="+mn-lt"/>
              </a:rPr>
              <a:t>partially polarized photon field released 380,000 years after the Big Bang when neutral hydrogen was formed</a:t>
            </a:r>
          </a:p>
          <a:p>
            <a:r>
              <a:rPr lang="en-US" sz="1600" dirty="0">
                <a:latin typeface="Arial"/>
                <a:ea typeface="+mn-lt"/>
                <a:cs typeface="+mn-lt"/>
              </a:rPr>
              <a:t>thermal distribution of 2.7K</a:t>
            </a:r>
          </a:p>
          <a:p>
            <a:r>
              <a:rPr lang="en-US" sz="1600" dirty="0">
                <a:latin typeface="Arial"/>
                <a:ea typeface="+mn-lt"/>
                <a:cs typeface="+mn-lt"/>
              </a:rPr>
              <a:t>variations in the CMB are extremely small</a:t>
            </a: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</p:txBody>
      </p:sp>
      <p:pic>
        <p:nvPicPr>
          <p:cNvPr id="4" name="Slika 15" descr="Slika na kojoj se prikazuje snimka zaslona, greben, tekst, krug&#10;&#10;Opis je automatski generiran">
            <a:extLst>
              <a:ext uri="{FF2B5EF4-FFF2-40B4-BE49-F238E27FC236}">
                <a16:creationId xmlns:a16="http://schemas.microsoft.com/office/drawing/2014/main" id="{E18F9DC3-6612-8978-EE6A-872061FE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" t="1414" r="322" b="-1623"/>
          <a:stretch/>
        </p:blipFill>
        <p:spPr>
          <a:xfrm>
            <a:off x="1178634" y="1714"/>
            <a:ext cx="3577602" cy="6858976"/>
          </a:xfrm>
          <a:prstGeom prst="rect">
            <a:avLst/>
          </a:prstGeom>
        </p:spPr>
      </p:pic>
      <p:sp>
        <p:nvSpPr>
          <p:cNvPr id="5" name="Strelica: zakrivljeno udesno 5">
            <a:extLst>
              <a:ext uri="{FF2B5EF4-FFF2-40B4-BE49-F238E27FC236}">
                <a16:creationId xmlns:a16="http://schemas.microsoft.com/office/drawing/2014/main" id="{A60395C0-EDBC-6742-E53D-4C7813D26933}"/>
              </a:ext>
            </a:extLst>
          </p:cNvPr>
          <p:cNvSpPr/>
          <p:nvPr/>
        </p:nvSpPr>
        <p:spPr>
          <a:xfrm rot="2760000">
            <a:off x="783659" y="831263"/>
            <a:ext cx="429207" cy="1353384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6" name="TekstniOkvir 6">
            <a:extLst>
              <a:ext uri="{FF2B5EF4-FFF2-40B4-BE49-F238E27FC236}">
                <a16:creationId xmlns:a16="http://schemas.microsoft.com/office/drawing/2014/main" id="{03202157-336B-12CB-8E2D-7D467C7BBF2F}"/>
              </a:ext>
            </a:extLst>
          </p:cNvPr>
          <p:cNvSpPr txBox="1"/>
          <p:nvPr/>
        </p:nvSpPr>
        <p:spPr>
          <a:xfrm rot="19980000">
            <a:off x="221995" y="1980630"/>
            <a:ext cx="115584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>
                <a:solidFill>
                  <a:srgbClr val="FFFF00"/>
                </a:solidFill>
              </a:rPr>
              <a:t>1 </a:t>
            </a:r>
            <a:r>
              <a:rPr lang="hr-HR" sz="1400" err="1">
                <a:solidFill>
                  <a:srgbClr val="FFFF00"/>
                </a:solidFill>
              </a:rPr>
              <a:t>in</a:t>
            </a:r>
            <a:r>
              <a:rPr lang="hr-HR" sz="1400">
                <a:solidFill>
                  <a:srgbClr val="FFFF00"/>
                </a:solidFill>
              </a:rPr>
              <a:t> 10000</a:t>
            </a:r>
            <a:endParaRPr lang="sr-Latn-RS" sz="140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808E124C-FF7F-0818-079B-2FC51D86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92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F20867-41B0-484D-9DA7-0FC742D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D100-AD6C-4FB9-B662-CC1C2F00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6497" y="1526602"/>
            <a:ext cx="4667254" cy="5330310"/>
          </a:xfrm>
          <a:custGeom>
            <a:avLst/>
            <a:gdLst>
              <a:gd name="connsiteX0" fmla="*/ 4667254 w 4667254"/>
              <a:gd name="connsiteY0" fmla="*/ 0 h 5325271"/>
              <a:gd name="connsiteX1" fmla="*/ 4667254 w 4667254"/>
              <a:gd name="connsiteY1" fmla="*/ 2543639 h 5325271"/>
              <a:gd name="connsiteX2" fmla="*/ 2229334 w 4667254"/>
              <a:gd name="connsiteY2" fmla="*/ 5325271 h 5325271"/>
              <a:gd name="connsiteX3" fmla="*/ 0 w 4667254"/>
              <a:gd name="connsiteY3" fmla="*/ 5325271 h 53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4" h="5325271">
                <a:moveTo>
                  <a:pt x="4667254" y="0"/>
                </a:moveTo>
                <a:lnTo>
                  <a:pt x="4667254" y="2543639"/>
                </a:lnTo>
                <a:lnTo>
                  <a:pt x="2229334" y="5325271"/>
                </a:lnTo>
                <a:lnTo>
                  <a:pt x="0" y="5325271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F66B6-D707-315B-1247-E9291E7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7"/>
            <a:ext cx="9841774" cy="1360898"/>
          </a:xfrm>
        </p:spPr>
        <p:txBody>
          <a:bodyPr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Light introduction to CMB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37291D-750A-AFC2-7054-0FEAF2FE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71" y="2332026"/>
            <a:ext cx="4327071" cy="3567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Arial"/>
                <a:ea typeface="+mn-lt"/>
                <a:cs typeface="+mn-lt"/>
              </a:rPr>
              <a:t>partially polarized photon field released 380,000 years after the Big Bang when neutral hydrogen was formed</a:t>
            </a:r>
          </a:p>
          <a:p>
            <a:r>
              <a:rPr lang="en-US" sz="1600">
                <a:latin typeface="Arial"/>
                <a:ea typeface="+mn-lt"/>
                <a:cs typeface="+mn-lt"/>
              </a:rPr>
              <a:t>thermal distribution of 2.7K</a:t>
            </a:r>
          </a:p>
          <a:p>
            <a:r>
              <a:rPr lang="en-US" sz="1600">
                <a:latin typeface="Arial"/>
                <a:ea typeface="+mn-lt"/>
                <a:cs typeface="+mn-lt"/>
              </a:rPr>
              <a:t>variations in the CMB are extremely small</a:t>
            </a:r>
          </a:p>
          <a:p>
            <a:r>
              <a:rPr lang="en-US" sz="1600">
                <a:latin typeface="Arial"/>
                <a:ea typeface="+mn-lt"/>
                <a:cs typeface="Arial"/>
              </a:rPr>
              <a:t>Polarization fully described by scalar and pseudo-scalar fields: E and B-modes</a:t>
            </a: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</p:txBody>
      </p:sp>
      <p:pic>
        <p:nvPicPr>
          <p:cNvPr id="4" name="Slika 15" descr="Slika na kojoj se prikazuje snimka zaslona, greben, tekst, krug&#10;&#10;Opis je automatski generiran">
            <a:extLst>
              <a:ext uri="{FF2B5EF4-FFF2-40B4-BE49-F238E27FC236}">
                <a16:creationId xmlns:a16="http://schemas.microsoft.com/office/drawing/2014/main" id="{E18F9DC3-6612-8978-EE6A-872061FE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" t="1414" r="322" b="-1623"/>
          <a:stretch/>
        </p:blipFill>
        <p:spPr>
          <a:xfrm>
            <a:off x="1178634" y="1714"/>
            <a:ext cx="3577602" cy="6858976"/>
          </a:xfrm>
          <a:prstGeom prst="rect">
            <a:avLst/>
          </a:prstGeom>
        </p:spPr>
      </p:pic>
      <p:sp>
        <p:nvSpPr>
          <p:cNvPr id="5" name="Strelica: zakrivljeno udesno 5">
            <a:extLst>
              <a:ext uri="{FF2B5EF4-FFF2-40B4-BE49-F238E27FC236}">
                <a16:creationId xmlns:a16="http://schemas.microsoft.com/office/drawing/2014/main" id="{A60395C0-EDBC-6742-E53D-4C7813D26933}"/>
              </a:ext>
            </a:extLst>
          </p:cNvPr>
          <p:cNvSpPr/>
          <p:nvPr/>
        </p:nvSpPr>
        <p:spPr>
          <a:xfrm rot="2760000">
            <a:off x="783659" y="831263"/>
            <a:ext cx="429207" cy="1353384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6" name="TekstniOkvir 6">
            <a:extLst>
              <a:ext uri="{FF2B5EF4-FFF2-40B4-BE49-F238E27FC236}">
                <a16:creationId xmlns:a16="http://schemas.microsoft.com/office/drawing/2014/main" id="{03202157-336B-12CB-8E2D-7D467C7BBF2F}"/>
              </a:ext>
            </a:extLst>
          </p:cNvPr>
          <p:cNvSpPr txBox="1"/>
          <p:nvPr/>
        </p:nvSpPr>
        <p:spPr>
          <a:xfrm rot="19980000">
            <a:off x="221995" y="1980630"/>
            <a:ext cx="115584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400">
                <a:solidFill>
                  <a:srgbClr val="FFFF00"/>
                </a:solidFill>
              </a:rPr>
              <a:t>1 </a:t>
            </a:r>
            <a:r>
              <a:rPr lang="hr-HR" sz="1400" err="1">
                <a:solidFill>
                  <a:srgbClr val="FFFF00"/>
                </a:solidFill>
              </a:rPr>
              <a:t>in</a:t>
            </a:r>
            <a:r>
              <a:rPr lang="hr-HR" sz="1400">
                <a:solidFill>
                  <a:srgbClr val="FFFF00"/>
                </a:solidFill>
              </a:rPr>
              <a:t> 10000</a:t>
            </a:r>
            <a:endParaRPr lang="sr-Latn-RS" sz="140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808E124C-FF7F-0818-079B-2FC51D86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8</a:t>
            </a:fld>
            <a:endParaRPr lang="hr-HR"/>
          </a:p>
        </p:txBody>
      </p:sp>
      <p:pic>
        <p:nvPicPr>
          <p:cNvPr id="9" name="Slika 8" descr="Cosmic Microwave Background: What are B-modes? - Quora">
            <a:extLst>
              <a:ext uri="{FF2B5EF4-FFF2-40B4-BE49-F238E27FC236}">
                <a16:creationId xmlns:a16="http://schemas.microsoft.com/office/drawing/2014/main" id="{8A5E28C5-0AE1-09F8-7F54-BDBFCA68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649" y="4887105"/>
            <a:ext cx="1823203" cy="18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F20867-41B0-484D-9DA7-0FC742D3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7FD100-AD6C-4FB9-B662-CC1C2F00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6497" y="1526602"/>
            <a:ext cx="4667254" cy="5330310"/>
          </a:xfrm>
          <a:custGeom>
            <a:avLst/>
            <a:gdLst>
              <a:gd name="connsiteX0" fmla="*/ 4667254 w 4667254"/>
              <a:gd name="connsiteY0" fmla="*/ 0 h 5325271"/>
              <a:gd name="connsiteX1" fmla="*/ 4667254 w 4667254"/>
              <a:gd name="connsiteY1" fmla="*/ 2543639 h 5325271"/>
              <a:gd name="connsiteX2" fmla="*/ 2229334 w 4667254"/>
              <a:gd name="connsiteY2" fmla="*/ 5325271 h 5325271"/>
              <a:gd name="connsiteX3" fmla="*/ 0 w 4667254"/>
              <a:gd name="connsiteY3" fmla="*/ 5325271 h 53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4" h="5325271">
                <a:moveTo>
                  <a:pt x="4667254" y="0"/>
                </a:moveTo>
                <a:lnTo>
                  <a:pt x="4667254" y="2543639"/>
                </a:lnTo>
                <a:lnTo>
                  <a:pt x="2229334" y="5325271"/>
                </a:lnTo>
                <a:lnTo>
                  <a:pt x="0" y="5325271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F66B6-D707-315B-1247-E9291E7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7"/>
            <a:ext cx="9841774" cy="1360898"/>
          </a:xfrm>
        </p:spPr>
        <p:txBody>
          <a:bodyPr>
            <a:norm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Light introduction to CMB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49902-6C42-4139-A46F-ADF022B8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37291D-750A-AFC2-7054-0FEAF2FE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71" y="2332026"/>
            <a:ext cx="4327071" cy="3567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Arial"/>
                <a:ea typeface="+mn-lt"/>
                <a:cs typeface="+mn-lt"/>
              </a:rPr>
              <a:t>partially polarized photon field released 380,000 years after the Big Bang when neutral hydrogen was formed</a:t>
            </a:r>
          </a:p>
          <a:p>
            <a:r>
              <a:rPr lang="en-US" sz="1600">
                <a:latin typeface="Arial"/>
                <a:ea typeface="+mn-lt"/>
                <a:cs typeface="+mn-lt"/>
              </a:rPr>
              <a:t>thermal distribution of 2.7K</a:t>
            </a:r>
          </a:p>
          <a:p>
            <a:r>
              <a:rPr lang="en-US" sz="1600">
                <a:latin typeface="Arial"/>
                <a:ea typeface="+mn-lt"/>
                <a:cs typeface="+mn-lt"/>
              </a:rPr>
              <a:t>variations in the CMB are extremely small</a:t>
            </a:r>
          </a:p>
          <a:p>
            <a:r>
              <a:rPr lang="en-US" sz="1600">
                <a:latin typeface="Arial"/>
                <a:ea typeface="+mn-lt"/>
                <a:cs typeface="Arial"/>
              </a:rPr>
              <a:t>Polarization fully described by scalar and pseudo-scalar fields: E and B-modes</a:t>
            </a:r>
          </a:p>
          <a:p>
            <a:r>
              <a:rPr lang="en-US" sz="1600">
                <a:latin typeface="Arial"/>
                <a:ea typeface="+mn-lt"/>
                <a:cs typeface="Arial"/>
              </a:rPr>
              <a:t>Several foreground contaminants, significance depends on frequency</a:t>
            </a: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  <a:p>
            <a:endParaRPr lang="en-US" sz="1600">
              <a:latin typeface="Arial"/>
              <a:ea typeface="+mn-lt"/>
              <a:cs typeface="+mn-lt"/>
            </a:endParaRPr>
          </a:p>
        </p:txBody>
      </p:sp>
      <p:pic>
        <p:nvPicPr>
          <p:cNvPr id="3" name="Slika 3" descr="Slika na kojoj se prikazuje tekst, snimka zaslona, astronomija&#10;&#10;Opis je automatski generiran">
            <a:extLst>
              <a:ext uri="{FF2B5EF4-FFF2-40B4-BE49-F238E27FC236}">
                <a16:creationId xmlns:a16="http://schemas.microsoft.com/office/drawing/2014/main" id="{E53F7CF3-110D-2FF9-6524-9693669B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303569"/>
            <a:ext cx="2894552" cy="5839233"/>
          </a:xfrm>
          <a:prstGeom prst="rect">
            <a:avLst/>
          </a:prstGeom>
        </p:spPr>
      </p:pic>
      <p:sp>
        <p:nvSpPr>
          <p:cNvPr id="7" name="TekstniOkvir 4">
            <a:extLst>
              <a:ext uri="{FF2B5EF4-FFF2-40B4-BE49-F238E27FC236}">
                <a16:creationId xmlns:a16="http://schemas.microsoft.com/office/drawing/2014/main" id="{5B398559-6BE5-4A06-3FC3-7BA4ED95698C}"/>
              </a:ext>
            </a:extLst>
          </p:cNvPr>
          <p:cNvSpPr txBox="1"/>
          <p:nvPr/>
        </p:nvSpPr>
        <p:spPr>
          <a:xfrm>
            <a:off x="-2" y="88973"/>
            <a:ext cx="2405865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Image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credit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: 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ESA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and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the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Planck</a:t>
            </a:r>
            <a:r>
              <a:rPr lang="hr-HR" sz="1100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hr-HR" sz="1100" err="1">
                <a:solidFill>
                  <a:schemeClr val="tx1">
                    <a:lumMod val="95000"/>
                  </a:schemeClr>
                </a:solidFill>
                <a:latin typeface="Arial"/>
                <a:ea typeface="+mn-lt"/>
                <a:cs typeface="+mn-lt"/>
              </a:rPr>
              <a:t>Collaboration</a:t>
            </a:r>
            <a:endParaRPr lang="hr-HR" sz="110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A5D9480-1C77-A8E5-7FDC-6692AD69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02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gattaVTI">
  <a:themeElements>
    <a:clrScheme name="Regatta Yellow">
      <a:dk1>
        <a:sysClr val="windowText" lastClr="000000"/>
      </a:dk1>
      <a:lt1>
        <a:sysClr val="window" lastClr="FFFFFF"/>
      </a:lt1>
      <a:dk2>
        <a:srgbClr val="181C30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066BB6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Široki zaslon</PresentationFormat>
  <Slides>47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47</vt:i4>
      </vt:variant>
    </vt:vector>
  </HeadingPairs>
  <TitlesOfParts>
    <vt:vector size="48" baseType="lpstr">
      <vt:lpstr>RegattaVTI</vt:lpstr>
      <vt:lpstr>The application of modular neural networks in map reconstruction </vt:lpstr>
      <vt:lpstr>Light introduction to CMB</vt:lpstr>
      <vt:lpstr>Light introduction to CMB</vt:lpstr>
      <vt:lpstr>Light introduction to CMB</vt:lpstr>
      <vt:lpstr>Light introduction to CMB</vt:lpstr>
      <vt:lpstr>PowerPoint prezentacija</vt:lpstr>
      <vt:lpstr>Light introduction to CMB</vt:lpstr>
      <vt:lpstr>Light introduction to CMB</vt:lpstr>
      <vt:lpstr>Light introduction to CMB</vt:lpstr>
      <vt:lpstr>Light introduction to CMB</vt:lpstr>
      <vt:lpstr>Challenges</vt:lpstr>
      <vt:lpstr>Challenges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Physics guiding</vt:lpstr>
      <vt:lpstr>Physics guiding</vt:lpstr>
      <vt:lpstr>Physics guiding</vt:lpstr>
      <vt:lpstr>Physics guiding</vt:lpstr>
      <vt:lpstr>Modular NNs</vt:lpstr>
      <vt:lpstr>Modular NNs</vt:lpstr>
      <vt:lpstr>Modular NNs</vt:lpstr>
      <vt:lpstr>Modular NNs</vt:lpstr>
      <vt:lpstr>Modular NNs</vt:lpstr>
      <vt:lpstr>Modular NNs</vt:lpstr>
      <vt:lpstr>Modular NNs</vt:lpstr>
      <vt:lpstr>Operator NNs</vt:lpstr>
      <vt:lpstr>Operator NNs</vt:lpstr>
      <vt:lpstr>PowerPoint prezentacija</vt:lpstr>
      <vt:lpstr>PowerPoint prezentacija</vt:lpstr>
      <vt:lpstr>The framework</vt:lpstr>
      <vt:lpstr>The framework</vt:lpstr>
      <vt:lpstr>The framework</vt:lpstr>
      <vt:lpstr>In conclusion...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334</cp:revision>
  <dcterms:created xsi:type="dcterms:W3CDTF">2024-11-14T10:26:57Z</dcterms:created>
  <dcterms:modified xsi:type="dcterms:W3CDTF">2024-11-25T11:37:41Z</dcterms:modified>
</cp:coreProperties>
</file>