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64" r:id="rId4"/>
    <p:sldId id="259" r:id="rId5"/>
    <p:sldId id="265" r:id="rId6"/>
    <p:sldId id="266" r:id="rId7"/>
    <p:sldId id="260" r:id="rId8"/>
    <p:sldId id="267" r:id="rId9"/>
    <p:sldId id="268" r:id="rId10"/>
    <p:sldId id="269" r:id="rId11"/>
    <p:sldId id="270" r:id="rId12"/>
    <p:sldId id="271" r:id="rId13"/>
    <p:sldId id="281" r:id="rId14"/>
    <p:sldId id="272" r:id="rId15"/>
    <p:sldId id="261" r:id="rId16"/>
    <p:sldId id="289" r:id="rId17"/>
    <p:sldId id="290" r:id="rId18"/>
    <p:sldId id="291" r:id="rId19"/>
    <p:sldId id="282" r:id="rId20"/>
    <p:sldId id="283" r:id="rId21"/>
    <p:sldId id="284" r:id="rId22"/>
    <p:sldId id="286" r:id="rId23"/>
    <p:sldId id="280" r:id="rId24"/>
    <p:sldId id="299" r:id="rId25"/>
    <p:sldId id="300" r:id="rId26"/>
    <p:sldId id="285" r:id="rId27"/>
    <p:sldId id="302" r:id="rId28"/>
    <p:sldId id="303" r:id="rId29"/>
    <p:sldId id="277" r:id="rId30"/>
    <p:sldId id="304" r:id="rId31"/>
    <p:sldId id="305" r:id="rId32"/>
    <p:sldId id="297" r:id="rId33"/>
    <p:sldId id="298" r:id="rId34"/>
    <p:sldId id="295" r:id="rId35"/>
    <p:sldId id="308" r:id="rId36"/>
    <p:sldId id="306" r:id="rId37"/>
    <p:sldId id="309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1"/>
    <p:restoredTop sz="94737"/>
  </p:normalViewPr>
  <p:slideViewPr>
    <p:cSldViewPr snapToGrid="0">
      <p:cViewPr>
        <p:scale>
          <a:sx n="106" d="100"/>
          <a:sy n="106" d="100"/>
        </p:scale>
        <p:origin x="103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6EDFE-45A1-0C4A-900C-ED3425D01608}" type="datetimeFigureOut">
              <a:rPr lang="fr-FR" smtClean="0"/>
              <a:t>24/11/2024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52843-3721-B24A-B9D9-B2B1F069A7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74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sz="1200" dirty="0">
                <a:latin typeface="+mj-lt"/>
              </a:rPr>
              <a:t>. For </a:t>
            </a:r>
            <a:r>
              <a:rPr lang="fr-FR" sz="1200" dirty="0" err="1">
                <a:latin typeface="+mj-lt"/>
              </a:rPr>
              <a:t>two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orbiting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objects</a:t>
            </a:r>
            <a:r>
              <a:rPr lang="fr-FR" sz="1200" dirty="0">
                <a:latin typeface="+mj-lt"/>
              </a:rPr>
              <a:t>, the orbital </a:t>
            </a:r>
            <a:r>
              <a:rPr lang="fr-FR" sz="1200" dirty="0" err="1">
                <a:latin typeface="+mj-lt"/>
              </a:rPr>
              <a:t>frequency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increases</a:t>
            </a:r>
            <a:r>
              <a:rPr lang="fr-FR" sz="1200" dirty="0">
                <a:latin typeface="+mj-lt"/>
              </a:rPr>
              <a:t> as the </a:t>
            </a:r>
            <a:r>
              <a:rPr lang="fr-FR" sz="1200" dirty="0" err="1">
                <a:latin typeface="+mj-lt"/>
              </a:rPr>
              <a:t>objects</a:t>
            </a:r>
            <a:r>
              <a:rPr lang="fr-FR" sz="1200" dirty="0">
                <a:latin typeface="+mj-lt"/>
              </a:rPr>
              <a:t> spiral </a:t>
            </a:r>
            <a:r>
              <a:rPr lang="fr-FR" sz="1200" dirty="0" err="1">
                <a:latin typeface="+mj-lt"/>
              </a:rPr>
              <a:t>closer</a:t>
            </a:r>
            <a:r>
              <a:rPr lang="fr-FR" sz="1200" dirty="0">
                <a:latin typeface="+mj-lt"/>
              </a:rPr>
              <a:t> due to </a:t>
            </a:r>
            <a:r>
              <a:rPr lang="fr-FR" sz="1200" dirty="0" err="1">
                <a:latin typeface="+mj-lt"/>
              </a:rPr>
              <a:t>energy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loss</a:t>
            </a:r>
            <a:r>
              <a:rPr lang="fr-FR" sz="1200" dirty="0">
                <a:latin typeface="+mj-lt"/>
              </a:rPr>
              <a:t> via </a:t>
            </a:r>
            <a:r>
              <a:rPr lang="fr-FR" sz="1200" dirty="0" err="1">
                <a:latin typeface="+mj-lt"/>
              </a:rPr>
              <a:t>gravitational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wave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emission</a:t>
            </a:r>
            <a:r>
              <a:rPr lang="fr-FR" sz="1200" dirty="0">
                <a:latin typeface="+mj-lt"/>
              </a:rPr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52843-3721-B24A-B9D9-B2B1F069A7B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206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68F48-6560-A242-B1D1-2D1E1A1F6F8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137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IDS must be capable to perform acquisition for up to 2µrad off-pointing of the spacecraft (which corresponds to 268µrad on OB space)</a:t>
            </a:r>
            <a:r>
              <a:rPr lang="fr-FR" dirty="0">
                <a:effectLst/>
              </a:rPr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68F48-6560-A242-B1D1-2D1E1A1F6F8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253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0F8B5C-5E70-1E29-D83A-D73D28F51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33324B-870C-D17E-315F-89A2412F2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3033CC-81E2-04EB-6065-E35D6B7E4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7EBC-8E3B-B548-AFB1-6313D849B1F8}" type="datetime1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BF183C-2FCA-E075-6587-FE4D7F49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5689CD-C72D-4CD0-B366-FFD2EDEA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92043-5103-D5FA-8483-7DBF9145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631D230-DDB1-A911-A003-32C74322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F3A98C-9DFA-57DA-1CAA-69A1093A9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2B61-BD7F-4C4E-9F9D-DC8F925952FE}" type="datetime1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854437-365E-60C6-2E64-9CF93132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9F0AC8-1DFE-F418-8EA9-4D3BA4FC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465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00D5230-CA36-B4DC-B239-43F7CE0E44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C869CC-BFC4-FB7E-07FE-512BEE22F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87ABFE-F455-FE0D-285A-B698CE099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81F9-96C6-124A-80A9-10FF1309F1F9}" type="datetime1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702D6F-A519-02E6-1262-CAB54E7A9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26C618-2E1C-2E43-354F-77DAC8F84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6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9CCC2-5A17-AF9E-52DA-5712EF31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0EB270-9DC2-04EA-6B93-BA47753C8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E11205-44DB-EB85-7B7C-2DC051D6E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E3AB-C498-764D-AD46-5FB06522590D}" type="datetime1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3D6683-8C24-8F17-E3C0-D96A2AD9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218D88-974F-80E2-22B4-D369DE55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21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D18634-4F0F-16CC-9A51-F8046B484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332FD3-C7B0-32E3-DE7E-A4432C259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4A9978-F3D3-9AA2-A759-3345F735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F09E-744D-AF4E-9D46-E70AC7450D6E}" type="datetime1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A43B3D-ABB3-C2FD-27F6-2EE9B6924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EF1FCC-AE31-931E-71D0-AEE67E83B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3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6DFB09-D055-49BC-1B59-BA0B6865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822DB9-7948-6328-5284-9DC3F7294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BC90DE-5D04-9B95-6706-286704BB9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6614B0-E819-7A02-B882-AAAEF857D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B9AF-0990-5E4E-9D67-1A112B60B2D1}" type="datetime1">
              <a:rPr lang="fr-FR" smtClean="0"/>
              <a:t>26/11/2024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DF16EF-4739-5A9F-3373-F00F6D2F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522278-E7B8-8FBE-3190-ACC9BD9DF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29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316E0B-C034-32F2-D550-0A01588B2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9CAC9D-7820-975F-F224-80942D920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11EC42-49D8-C5CC-9ABC-D0FC2DD55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98966AF-4C03-9387-8CC4-2F5239B60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2BD104F-3004-E5AE-F9C3-349D1F386D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73F5CD2-1314-653D-C387-9D097B536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B6B67-4B76-C141-ACA5-822204D3A968}" type="datetime1">
              <a:rPr lang="fr-FR" smtClean="0"/>
              <a:t>26/11/2024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44F0AE6-0680-17C9-81AD-CA3F32BE7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600A89-8582-81E6-6353-3E70B6A5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54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BCB460-518C-8651-3C8D-69C9A81A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2F3F53-4950-6C97-BE17-84C0D753E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5268A-9C97-1845-86C5-189E281619D6}" type="datetime1">
              <a:rPr lang="fr-FR" smtClean="0"/>
              <a:t>26/11/2024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FA5208-CCFF-CC77-60D0-B8BC00AB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E50CCA-DE74-EC3B-4215-97BAC849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542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0A5056E-D350-F2ED-409A-7045C38F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B644-F786-514E-9790-7C21F90C11D0}" type="datetime1">
              <a:rPr lang="fr-FR" smtClean="0"/>
              <a:t>26/11/2024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A50ECD-899E-ABB7-371F-ADCACA910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7C95D7-3069-4229-8442-CD6AFE71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37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E8F050-F65C-F7B8-919F-AD9B96592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14A794-7B9E-C37D-6F7C-E562F7E2F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4A6973-4B7B-F9E1-A63A-1CC1FFC74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DA0DA0-1C61-E03F-9493-1F42E5E44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BF02-F619-5140-90AE-B0FEDFE2EFFC}" type="datetime1">
              <a:rPr lang="fr-FR" smtClean="0"/>
              <a:t>26/11/2024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C6F3E5-1716-DCD7-AD46-466063F61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5F93E4-D913-0591-5038-A72CF695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127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8F79E3-D01F-617C-F13F-88B861F2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84BDA6A-FA07-A9EC-AEAD-3AE1978D4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51131A-F317-05C5-6528-B7F51A059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8D350E-86A2-01FF-1285-B74AEED40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BB51-6A0F-BD4A-9BC5-BB859AFBD08A}" type="datetime1">
              <a:rPr lang="fr-FR" smtClean="0"/>
              <a:t>26/11/2024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8435A8-B634-D883-2477-F4647EA5A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B04DA7-EABB-4902-36AD-824F9C683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982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F17C81E-87D8-BCB4-D163-63B4C0869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588570-AB2C-AF4E-5A05-C696AE7D5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B962B2-C029-7871-9D04-F87983109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5E071-07C9-FA4E-86B7-30D654BA86AE}" type="datetime1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1AD2A1-80D6-AE95-2419-195D77EA4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FE62D7-A2A3-3D31-6C19-3655C1E88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276F8-53EA-D146-93BD-5FD9C037C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64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6DA98624-6C67-CC0F-0071-099C3A9A1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41068"/>
            <a:ext cx="9144000" cy="2508306"/>
          </a:xfrm>
        </p:spPr>
        <p:txBody>
          <a:bodyPr>
            <a:normAutofit/>
          </a:bodyPr>
          <a:lstStyle/>
          <a:p>
            <a:endParaRPr lang="fr-FR" sz="1800" dirty="0"/>
          </a:p>
          <a:p>
            <a:r>
              <a:rPr lang="fr-FR" sz="1800" dirty="0"/>
              <a:t>Journées Rencontre Jeune Chercheurs </a:t>
            </a:r>
          </a:p>
          <a:p>
            <a:r>
              <a:rPr lang="fr-FR" sz="1800" dirty="0"/>
              <a:t>Laboratoire </a:t>
            </a:r>
            <a:r>
              <a:rPr lang="fr-FR" sz="1800" dirty="0" err="1"/>
              <a:t>AstroParticule</a:t>
            </a:r>
            <a:r>
              <a:rPr lang="fr-FR" sz="1800" dirty="0"/>
              <a:t> et Cosmologie - Maxime Vincent </a:t>
            </a:r>
          </a:p>
          <a:p>
            <a:endParaRPr lang="fr-FR" sz="1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3122EB-A7ED-1B71-ECF7-441266586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83" y="5011004"/>
            <a:ext cx="1682153" cy="12601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E510D6C-0429-9A3D-25AF-DB8FE8534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400" y="321554"/>
            <a:ext cx="1248684" cy="12486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A8F1B0E-6C1C-5C12-47FA-6FEAA5DD9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41714"/>
            <a:ext cx="1248684" cy="10525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3D6B67-AB84-1127-D450-4E1B346005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4623"/>
          <a:stretch/>
        </p:blipFill>
        <p:spPr>
          <a:xfrm>
            <a:off x="398033" y="386939"/>
            <a:ext cx="856387" cy="9044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5CCDAF-7571-813F-1F71-2E70F79F6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264" y="358830"/>
            <a:ext cx="2486900" cy="960693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7BDDA61B-AAFD-5BBE-6A1A-A8136D9BFBBA}"/>
              </a:ext>
            </a:extLst>
          </p:cNvPr>
          <p:cNvSpPr txBox="1">
            <a:spLocks/>
          </p:cNvSpPr>
          <p:nvPr/>
        </p:nvSpPr>
        <p:spPr>
          <a:xfrm>
            <a:off x="617788" y="1114572"/>
            <a:ext cx="1095642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err="1"/>
              <a:t>Testing</a:t>
            </a:r>
            <a:r>
              <a:rPr lang="fr-FR" sz="3600" dirty="0"/>
              <a:t> and </a:t>
            </a:r>
            <a:r>
              <a:rPr lang="fr-FR" sz="3600" dirty="0" err="1"/>
              <a:t>validating</a:t>
            </a:r>
            <a:r>
              <a:rPr lang="fr-FR" sz="3600" dirty="0"/>
              <a:t> the performance of LISA on </a:t>
            </a:r>
            <a:r>
              <a:rPr lang="fr-FR" sz="3600" dirty="0" err="1"/>
              <a:t>ground</a:t>
            </a:r>
            <a:r>
              <a:rPr lang="fr-FR" sz="3600" dirty="0"/>
              <a:t> </a:t>
            </a:r>
            <a:br>
              <a:rPr lang="fr-FR" sz="3600" dirty="0"/>
            </a:br>
            <a:r>
              <a:rPr lang="fr-FR" sz="3600" dirty="0"/>
              <a:t> </a:t>
            </a:r>
            <a:br>
              <a:rPr lang="fr-FR" sz="1050" dirty="0"/>
            </a:br>
            <a:r>
              <a:rPr lang="fr-FR" sz="3200" dirty="0"/>
              <a:t> </a:t>
            </a:r>
            <a:r>
              <a:rPr lang="fr-FR" sz="2800" dirty="0" err="1"/>
              <a:t>Beams</a:t>
            </a:r>
            <a:r>
              <a:rPr lang="fr-FR" sz="2800" dirty="0"/>
              <a:t> Simulator and IDS Test Set Up </a:t>
            </a:r>
            <a:endParaRPr lang="fr-FR" sz="32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F8FA37A-3283-1564-781E-AC853CBA2E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863" b="12861"/>
          <a:stretch/>
        </p:blipFill>
        <p:spPr>
          <a:xfrm>
            <a:off x="2772684" y="3486738"/>
            <a:ext cx="5985601" cy="238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64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65291-CB4A-387A-1D3A-27FB61DCE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B6889AAA-BA66-FA6E-6FF8-26DD3598A0B6}"/>
              </a:ext>
            </a:extLst>
          </p:cNvPr>
          <p:cNvGrpSpPr/>
          <p:nvPr/>
        </p:nvGrpSpPr>
        <p:grpSpPr>
          <a:xfrm>
            <a:off x="7277560" y="106889"/>
            <a:ext cx="5021318" cy="3998310"/>
            <a:chOff x="6755004" y="490510"/>
            <a:chExt cx="6292691" cy="541257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C02A52B-AE7E-2061-4B40-02974A9B2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11075" y="490510"/>
              <a:ext cx="4676426" cy="215571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DDD9621-E5C9-10F1-CEE3-741C9A105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>
              <a:off x="6755004" y="3747371"/>
              <a:ext cx="6292691" cy="2155718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766F11F4-B613-CCE7-998B-09D57ADC6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Laser </a:t>
            </a:r>
            <a:r>
              <a:rPr lang="fr-FR" sz="3200" dirty="0" err="1"/>
              <a:t>Interferometer</a:t>
            </a:r>
            <a:r>
              <a:rPr lang="fr-FR" sz="3200" dirty="0"/>
              <a:t> </a:t>
            </a:r>
            <a:r>
              <a:rPr lang="fr-FR" sz="3200" dirty="0" err="1"/>
              <a:t>Space</a:t>
            </a:r>
            <a:r>
              <a:rPr lang="fr-FR" sz="3200" dirty="0"/>
              <a:t> </a:t>
            </a:r>
            <a:r>
              <a:rPr lang="fr-FR" sz="3200" dirty="0" err="1"/>
              <a:t>Antenna</a:t>
            </a:r>
            <a:r>
              <a:rPr lang="fr-FR" sz="3200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90CC0A-5D17-470E-7DAD-A28667CCA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62" y="1929529"/>
            <a:ext cx="112487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measurement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a split </a:t>
            </a:r>
            <a:r>
              <a:rPr lang="fr-FR" sz="1800" dirty="0" err="1">
                <a:latin typeface="+mj-lt"/>
              </a:rPr>
              <a:t>interferometric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measurement</a:t>
            </a:r>
            <a:r>
              <a:rPr lang="fr-FR" sz="1800" dirty="0">
                <a:latin typeface="+mj-lt"/>
              </a:rPr>
              <a:t> : : </a:t>
            </a:r>
          </a:p>
          <a:p>
            <a:pPr marL="0" indent="0">
              <a:buNone/>
            </a:pPr>
            <a:endParaRPr lang="fr-FR" sz="2000" dirty="0">
              <a:latin typeface="+mj-lt"/>
            </a:endParaRPr>
          </a:p>
          <a:p>
            <a:pPr marL="0" indent="0">
              <a:buNone/>
            </a:pPr>
            <a:endParaRPr lang="fr-FR" sz="2000" dirty="0">
              <a:latin typeface="+mj-lt"/>
            </a:endParaRPr>
          </a:p>
          <a:p>
            <a:pPr marL="0" indent="0">
              <a:buNone/>
            </a:pPr>
            <a:endParaRPr lang="fr-FR" sz="2000" dirty="0">
              <a:latin typeface="+mj-lt"/>
            </a:endParaRPr>
          </a:p>
          <a:p>
            <a:pPr marL="0" indent="0">
              <a:buNone/>
            </a:pPr>
            <a:r>
              <a:rPr lang="fr-FR" sz="2000" dirty="0">
                <a:latin typeface="+mj-lt"/>
              </a:rPr>
              <a:t>	</a:t>
            </a:r>
          </a:p>
          <a:p>
            <a:pPr marL="0" indent="0">
              <a:buNone/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By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combining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the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above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measurements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, the 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+mj-lt"/>
              </a:rPr>
              <a:t>relative motion of the 				                 </a:t>
            </a: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spacecraft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is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removed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isolating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the </a:t>
            </a: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true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+mj-lt"/>
              </a:rPr>
              <a:t> test mass-to-test mass distance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that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will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be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the distance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affected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by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gravitational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waves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 marL="0" indent="0">
              <a:buNone/>
            </a:pPr>
            <a:r>
              <a:rPr lang="fr-FR" sz="1800" dirty="0" err="1">
                <a:solidFill>
                  <a:srgbClr val="000000"/>
                </a:solidFill>
                <a:latin typeface="+mj-lt"/>
              </a:rPr>
              <a:t>Unlike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Earth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based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detector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that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use homodyne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interferometry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(one laser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beam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split in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two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: constructive or destructive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interefrences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dark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or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bright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fringes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) LISA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will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use </a:t>
            </a:r>
            <a:r>
              <a:rPr lang="fr-FR" sz="1800" b="1" dirty="0" err="1">
                <a:solidFill>
                  <a:srgbClr val="000000"/>
                </a:solidFill>
                <a:latin typeface="+mj-lt"/>
              </a:rPr>
              <a:t>heterodyne</a:t>
            </a:r>
            <a:r>
              <a:rPr lang="fr-FR" sz="1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latin typeface="+mj-lt"/>
              </a:rPr>
              <a:t>interferometry</a:t>
            </a:r>
            <a:r>
              <a:rPr lang="fr-FR" sz="1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: the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two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laser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beams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interfering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have a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small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frequency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offset (few MHz). 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000000"/>
                </a:solidFill>
                <a:latin typeface="+mj-lt"/>
              </a:rPr>
              <a:t>The laser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beam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coming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from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the distant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spacecraft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is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interfered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with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a local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reference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laser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beam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that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doesnt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+mj-lt"/>
              </a:rPr>
              <a:t>see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signal.</a:t>
            </a:r>
            <a:endParaRPr lang="fr-FR" sz="2400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F70B8FB-1EDA-3710-A724-23F72500B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63" y="2407047"/>
            <a:ext cx="5908834" cy="735712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24651FD-ABDD-5E1B-F085-52AD0E7234FA}"/>
              </a:ext>
            </a:extLst>
          </p:cNvPr>
          <p:cNvCxnSpPr/>
          <p:nvPr/>
        </p:nvCxnSpPr>
        <p:spPr>
          <a:xfrm>
            <a:off x="546265" y="3313216"/>
            <a:ext cx="653143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2D8F1DD-1C4C-C2D3-C43E-3178139A1CF7}"/>
              </a:ext>
            </a:extLst>
          </p:cNvPr>
          <p:cNvCxnSpPr>
            <a:cxnSpLocks/>
          </p:cNvCxnSpPr>
          <p:nvPr/>
        </p:nvCxnSpPr>
        <p:spPr>
          <a:xfrm>
            <a:off x="1199408" y="3313216"/>
            <a:ext cx="4381995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505ACA7-064F-EAB8-57EA-A1EBFF41C965}"/>
              </a:ext>
            </a:extLst>
          </p:cNvPr>
          <p:cNvCxnSpPr>
            <a:cxnSpLocks/>
          </p:cNvCxnSpPr>
          <p:nvPr/>
        </p:nvCxnSpPr>
        <p:spPr>
          <a:xfrm>
            <a:off x="5581403" y="3313216"/>
            <a:ext cx="653143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275DF689-D4DB-709F-AF6F-B6143FC88AF6}"/>
              </a:ext>
            </a:extLst>
          </p:cNvPr>
          <p:cNvSpPr txBox="1"/>
          <p:nvPr/>
        </p:nvSpPr>
        <p:spPr>
          <a:xfrm>
            <a:off x="546265" y="3329785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TM - SC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9B1A058-7CF2-BFF8-06F9-75A9B737C682}"/>
              </a:ext>
            </a:extLst>
          </p:cNvPr>
          <p:cNvSpPr txBox="1"/>
          <p:nvPr/>
        </p:nvSpPr>
        <p:spPr>
          <a:xfrm>
            <a:off x="2981727" y="3329784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SC - SC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4028DA6-8D6E-F09A-D1EA-A1B81020AC35}"/>
              </a:ext>
            </a:extLst>
          </p:cNvPr>
          <p:cNvSpPr txBox="1"/>
          <p:nvPr/>
        </p:nvSpPr>
        <p:spPr>
          <a:xfrm>
            <a:off x="5606173" y="337223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SC - TM</a:t>
            </a:r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FD77426C-9D97-76F2-6957-7577C9D38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619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7B8F5-A281-736E-F2BA-C6C5B26E1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0CC5BC-FE88-2D00-3D96-60C2D3FB1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Laser </a:t>
            </a:r>
            <a:r>
              <a:rPr lang="fr-FR" sz="3200" dirty="0" err="1"/>
              <a:t>Interferometer</a:t>
            </a:r>
            <a:r>
              <a:rPr lang="fr-FR" sz="3200" dirty="0"/>
              <a:t> </a:t>
            </a:r>
            <a:r>
              <a:rPr lang="fr-FR" sz="3200" dirty="0" err="1"/>
              <a:t>Space</a:t>
            </a:r>
            <a:r>
              <a:rPr lang="fr-FR" sz="3200" dirty="0"/>
              <a:t> </a:t>
            </a:r>
            <a:r>
              <a:rPr lang="fr-FR" sz="3200" dirty="0" err="1"/>
              <a:t>Antenna</a:t>
            </a:r>
            <a:endParaRPr lang="fr-FR" sz="3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870AA7-533F-318E-BE9B-C3DB2EFC4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035" y="4135092"/>
            <a:ext cx="9645930" cy="25171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E5BB182-6C41-79D2-93A3-BB75EAC124D2}"/>
                  </a:ext>
                </a:extLst>
              </p:cNvPr>
              <p:cNvSpPr txBox="1"/>
              <p:nvPr/>
            </p:nvSpPr>
            <p:spPr>
              <a:xfrm>
                <a:off x="7027058" y="1850860"/>
                <a:ext cx="5090556" cy="22476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b="0" i="1" dirty="0">
                  <a:latin typeface="Cambria Math" panose="02040503050406030204" pitchFamily="18" charset="0"/>
                </a:endParaRPr>
              </a:p>
              <a:p>
                <a:endParaRPr lang="fr-FR" sz="1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− 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</m:e>
                      </m:func>
                    </m:oMath>
                  </m:oMathPara>
                </a14:m>
                <a:endParaRPr lang="en-US" sz="1400" dirty="0"/>
              </a:p>
              <a:p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− 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</m:e>
                      </m:func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− </m:t>
                                  </m:r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</m:e>
                      </m:func>
                    </m:oMath>
                  </m:oMathPara>
                </a14:m>
                <a:endParaRPr lang="en-US" sz="1400" dirty="0"/>
              </a:p>
              <a:p>
                <a:pPr/>
                <a:endParaRPr lang="en-US" sz="1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fr-FR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fr-FR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𝒇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− </m:t>
                                  </m:r>
                                  <m:r>
                                    <a:rPr lang="fr-FR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fr-FR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fr-FR" sz="14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fr-FR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fr-FR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𝒇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−</m:t>
                                  </m:r>
                                  <m:f>
                                    <m:fPr>
                                      <m:ctrlPr>
                                        <a:rPr lang="fr-FR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fr-FR" sz="1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fr-FR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𝑳</m:t>
                                      </m:r>
                                    </m:num>
                                    <m:den>
                                      <m:r>
                                        <a:rPr lang="fr-FR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𝝀</m:t>
                                      </m:r>
                                    </m:den>
                                  </m:f>
                                  <m:r>
                                    <a:rPr lang="fr-FR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1400" dirty="0"/>
              </a:p>
              <a:p>
                <a:endParaRPr lang="fr-FR" sz="14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E5BB182-6C41-79D2-93A3-BB75EAC12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058" y="1850860"/>
                <a:ext cx="5090556" cy="2247667"/>
              </a:xfrm>
              <a:prstGeom prst="rect">
                <a:avLst/>
              </a:prstGeom>
              <a:blipFill>
                <a:blip r:embed="rId3"/>
                <a:stretch>
                  <a:fillRect l="-498" r="-2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3D653981-FE0E-27ED-E009-3A8A0F884B81}"/>
              </a:ext>
            </a:extLst>
          </p:cNvPr>
          <p:cNvSpPr txBox="1"/>
          <p:nvPr/>
        </p:nvSpPr>
        <p:spPr>
          <a:xfrm>
            <a:off x="364177" y="1464338"/>
            <a:ext cx="63335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j-lt"/>
              </a:rPr>
              <a:t>Heterodyne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interferometry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results</a:t>
            </a:r>
            <a:r>
              <a:rPr lang="fr-FR" dirty="0">
                <a:latin typeface="+mj-lt"/>
              </a:rPr>
              <a:t> in a sine </a:t>
            </a:r>
            <a:r>
              <a:rPr lang="fr-FR" dirty="0" err="1">
                <a:latin typeface="+mj-lt"/>
              </a:rPr>
              <a:t>optical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wave</a:t>
            </a:r>
            <a:r>
              <a:rPr lang="fr-FR" dirty="0">
                <a:latin typeface="+mj-lt"/>
              </a:rPr>
              <a:t> (</a:t>
            </a:r>
            <a:r>
              <a:rPr lang="fr-FR" dirty="0" err="1">
                <a:latin typeface="+mj-lt"/>
              </a:rPr>
              <a:t>beatnote</a:t>
            </a:r>
            <a:r>
              <a:rPr lang="fr-FR" dirty="0">
                <a:latin typeface="+mj-lt"/>
              </a:rPr>
              <a:t>) </a:t>
            </a:r>
            <a:r>
              <a:rPr lang="fr-FR" dirty="0" err="1">
                <a:latin typeface="+mj-lt"/>
              </a:rPr>
              <a:t>that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oscillate</a:t>
            </a:r>
            <a:r>
              <a:rPr lang="fr-FR" dirty="0">
                <a:latin typeface="+mj-lt"/>
              </a:rPr>
              <a:t> at a </a:t>
            </a:r>
            <a:r>
              <a:rPr lang="fr-FR" dirty="0" err="1">
                <a:latin typeface="+mj-lt"/>
              </a:rPr>
              <a:t>frequency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equal</a:t>
            </a:r>
            <a:r>
              <a:rPr lang="fr-FR" dirty="0">
                <a:latin typeface="+mj-lt"/>
              </a:rPr>
              <a:t> to the </a:t>
            </a:r>
            <a:r>
              <a:rPr lang="fr-FR" dirty="0" err="1">
                <a:latin typeface="+mj-lt"/>
              </a:rPr>
              <a:t>difference</a:t>
            </a:r>
            <a:r>
              <a:rPr lang="fr-FR" dirty="0">
                <a:latin typeface="+mj-lt"/>
              </a:rPr>
              <a:t> in </a:t>
            </a:r>
            <a:r>
              <a:rPr lang="fr-FR" dirty="0" err="1">
                <a:latin typeface="+mj-lt"/>
              </a:rPr>
              <a:t>frequency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between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two</a:t>
            </a:r>
            <a:r>
              <a:rPr lang="fr-FR" dirty="0">
                <a:latin typeface="+mj-lt"/>
              </a:rPr>
              <a:t> laser </a:t>
            </a:r>
            <a:r>
              <a:rPr lang="fr-FR" dirty="0" err="1">
                <a:latin typeface="+mj-lt"/>
              </a:rPr>
              <a:t>beams</a:t>
            </a:r>
            <a:r>
              <a:rPr lang="fr-FR" dirty="0">
                <a:latin typeface="+mj-lt"/>
              </a:rPr>
              <a:t>. (~ 5 to 25 MHz in LISA)</a:t>
            </a:r>
          </a:p>
          <a:p>
            <a:endParaRPr lang="fr-FR" dirty="0">
              <a:latin typeface="+mj-lt"/>
            </a:endParaRPr>
          </a:p>
          <a:p>
            <a:r>
              <a:rPr lang="fr-FR" dirty="0" err="1">
                <a:latin typeface="+mj-lt"/>
              </a:rPr>
              <a:t>Any</a:t>
            </a:r>
            <a:r>
              <a:rPr lang="fr-FR" dirty="0">
                <a:latin typeface="+mj-lt"/>
              </a:rPr>
              <a:t> variation of the </a:t>
            </a:r>
            <a:r>
              <a:rPr lang="fr-FR" dirty="0" err="1">
                <a:latin typeface="+mj-lt"/>
              </a:rPr>
              <a:t>optical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pathlenght</a:t>
            </a:r>
            <a:r>
              <a:rPr lang="fr-FR" dirty="0">
                <a:latin typeface="+mj-lt"/>
              </a:rPr>
              <a:t> (OPL, distance </a:t>
            </a:r>
            <a:r>
              <a:rPr lang="fr-FR" dirty="0" err="1">
                <a:latin typeface="+mj-lt"/>
              </a:rPr>
              <a:t>that</a:t>
            </a:r>
            <a:r>
              <a:rPr lang="fr-FR" dirty="0">
                <a:latin typeface="+mj-lt"/>
              </a:rPr>
              <a:t> the laser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travels</a:t>
            </a:r>
            <a:r>
              <a:rPr lang="fr-FR" dirty="0">
                <a:latin typeface="+mj-lt"/>
              </a:rPr>
              <a:t>) </a:t>
            </a:r>
            <a:r>
              <a:rPr lang="fr-FR" dirty="0" err="1">
                <a:latin typeface="+mj-lt"/>
              </a:rPr>
              <a:t>will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induce</a:t>
            </a:r>
            <a:r>
              <a:rPr lang="fr-FR" dirty="0">
                <a:latin typeface="+mj-lt"/>
              </a:rPr>
              <a:t> a variation in the phase of the </a:t>
            </a:r>
            <a:r>
              <a:rPr lang="fr-FR" dirty="0" err="1">
                <a:latin typeface="+mj-lt"/>
              </a:rPr>
              <a:t>beatnote</a:t>
            </a:r>
            <a:r>
              <a:rPr lang="fr-FR" dirty="0">
                <a:latin typeface="+mj-lt"/>
              </a:rPr>
              <a:t> signal. </a:t>
            </a: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That </a:t>
            </a:r>
            <a:r>
              <a:rPr lang="fr-FR" dirty="0" err="1">
                <a:latin typeface="+mj-lt"/>
              </a:rPr>
              <a:t>allows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tracking</a:t>
            </a:r>
            <a:r>
              <a:rPr lang="fr-FR" dirty="0">
                <a:latin typeface="+mj-lt"/>
              </a:rPr>
              <a:t> of the changes in OPL </a:t>
            </a:r>
            <a:r>
              <a:rPr lang="fr-FR" dirty="0" err="1">
                <a:latin typeface="+mj-lt"/>
              </a:rPr>
              <a:t>along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with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it’s</a:t>
            </a:r>
            <a:r>
              <a:rPr lang="fr-FR" dirty="0">
                <a:latin typeface="+mj-lt"/>
              </a:rPr>
              <a:t> direction.</a:t>
            </a: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B00DD02-77F3-1EEE-4A0E-90780373E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899" y="1097220"/>
            <a:ext cx="4234873" cy="593468"/>
          </a:xfrm>
          <a:prstGeom prst="rect">
            <a:avLst/>
          </a:prstGeom>
        </p:spPr>
      </p:pic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74369E45-842C-9829-A6BD-8DE736FA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544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5F064-A139-B12A-16D6-DB1936F56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8F2A9D-071B-CB0E-3AE1-7FF86019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Laser </a:t>
            </a:r>
            <a:r>
              <a:rPr lang="fr-FR" sz="3200" dirty="0" err="1"/>
              <a:t>Interferometer</a:t>
            </a:r>
            <a:r>
              <a:rPr lang="fr-FR" sz="3200" dirty="0"/>
              <a:t> </a:t>
            </a:r>
            <a:r>
              <a:rPr lang="fr-FR" sz="3200" dirty="0" err="1"/>
              <a:t>Space</a:t>
            </a:r>
            <a:r>
              <a:rPr lang="fr-FR" sz="3200" dirty="0"/>
              <a:t> </a:t>
            </a:r>
            <a:r>
              <a:rPr lang="fr-FR" sz="3200" dirty="0" err="1"/>
              <a:t>Antenna</a:t>
            </a:r>
            <a:endParaRPr lang="fr-FR" sz="3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76295C-47E7-8C04-7E02-B516BF8B5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14" y="4237155"/>
            <a:ext cx="6596527" cy="24394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EA5CD4-7B65-5EB9-F1B1-BCB3BC0D9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59" y="1306934"/>
            <a:ext cx="4482154" cy="255873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3B6BB19-CC69-C334-5476-D824D3E58412}"/>
              </a:ext>
            </a:extLst>
          </p:cNvPr>
          <p:cNvGrpSpPr/>
          <p:nvPr/>
        </p:nvGrpSpPr>
        <p:grpSpPr>
          <a:xfrm>
            <a:off x="7405376" y="1306934"/>
            <a:ext cx="4055301" cy="3010031"/>
            <a:chOff x="6732825" y="421466"/>
            <a:chExt cx="3701130" cy="256393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C34F661-E3ED-42E2-122A-38FA7DCF1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825" y="421466"/>
              <a:ext cx="3520245" cy="2256157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B971CBA-8D5C-2819-F375-0F001C6B8356}"/>
                </a:ext>
              </a:extLst>
            </p:cNvPr>
            <p:cNvSpPr txBox="1"/>
            <p:nvPr/>
          </p:nvSpPr>
          <p:spPr>
            <a:xfrm>
              <a:off x="7110330" y="2677623"/>
              <a:ext cx="3323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/>
                <a:t>Movable</a:t>
              </a:r>
              <a:r>
                <a:rPr lang="fr-FR" sz="1400" dirty="0"/>
                <a:t> Optical </a:t>
              </a:r>
              <a:r>
                <a:rPr lang="fr-FR" sz="1400" dirty="0" err="1"/>
                <a:t>Sub</a:t>
              </a:r>
              <a:r>
                <a:rPr lang="fr-FR" sz="1400" dirty="0"/>
                <a:t> Assemble (MOSA)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F7B2AA7F-C4BA-4C7B-C5AC-F5E2B5C724F8}"/>
              </a:ext>
            </a:extLst>
          </p:cNvPr>
          <p:cNvSpPr txBox="1"/>
          <p:nvPr/>
        </p:nvSpPr>
        <p:spPr>
          <a:xfrm>
            <a:off x="7006441" y="4463941"/>
            <a:ext cx="60979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+mj-lt"/>
              </a:rPr>
              <a:t>There </a:t>
            </a:r>
            <a:r>
              <a:rPr lang="fr-FR" dirty="0" err="1">
                <a:latin typeface="+mj-lt"/>
              </a:rPr>
              <a:t>is</a:t>
            </a:r>
            <a:r>
              <a:rPr lang="fr-FR" dirty="0">
                <a:latin typeface="+mj-lt"/>
              </a:rPr>
              <a:t> a total of 6 </a:t>
            </a:r>
            <a:r>
              <a:rPr lang="fr-FR" dirty="0" err="1">
                <a:latin typeface="+mj-lt"/>
              </a:rPr>
              <a:t>units</a:t>
            </a:r>
            <a:r>
              <a:rPr lang="fr-FR" dirty="0">
                <a:latin typeface="+mj-lt"/>
              </a:rPr>
              <a:t> of the instrument, one </a:t>
            </a:r>
            <a:r>
              <a:rPr lang="fr-FR" dirty="0" err="1">
                <a:latin typeface="+mj-lt"/>
              </a:rPr>
              <a:t>is</a:t>
            </a:r>
            <a:r>
              <a:rPr lang="fr-FR" dirty="0">
                <a:latin typeface="+mj-lt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One 30 cm </a:t>
            </a:r>
            <a:r>
              <a:rPr lang="fr-FR" dirty="0" err="1">
                <a:latin typeface="+mj-lt"/>
              </a:rPr>
              <a:t>telescope</a:t>
            </a:r>
            <a:endParaRPr lang="fr-FR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One </a:t>
            </a:r>
            <a:r>
              <a:rPr lang="fr-FR" dirty="0" err="1">
                <a:latin typeface="+mj-lt"/>
              </a:rPr>
              <a:t>optical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bench</a:t>
            </a:r>
            <a:r>
              <a:rPr lang="fr-FR" dirty="0">
                <a:latin typeface="+mj-lt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One laser source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One phase </a:t>
            </a:r>
            <a:r>
              <a:rPr lang="fr-FR" dirty="0" err="1">
                <a:latin typeface="+mj-lt"/>
              </a:rPr>
              <a:t>measurement</a:t>
            </a:r>
            <a:r>
              <a:rPr lang="fr-FR" dirty="0">
                <a:latin typeface="+mj-lt"/>
              </a:rPr>
              <a:t> system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One </a:t>
            </a:r>
            <a:r>
              <a:rPr lang="fr-FR" dirty="0" err="1">
                <a:latin typeface="+mj-lt"/>
              </a:rPr>
              <a:t>gravitational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reference</a:t>
            </a:r>
            <a:r>
              <a:rPr lang="fr-FR" dirty="0">
                <a:latin typeface="+mj-lt"/>
              </a:rPr>
              <a:t> system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1AC9F63-81A7-8C29-53CC-3515E9CD21D9}"/>
              </a:ext>
            </a:extLst>
          </p:cNvPr>
          <p:cNvSpPr txBox="1"/>
          <p:nvPr/>
        </p:nvSpPr>
        <p:spPr>
          <a:xfrm>
            <a:off x="2661084" y="3873689"/>
            <a:ext cx="3641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LISA </a:t>
            </a:r>
            <a:r>
              <a:rPr lang="fr-FR" sz="1400" dirty="0" err="1"/>
              <a:t>Core</a:t>
            </a:r>
            <a:r>
              <a:rPr lang="fr-FR" sz="1400" dirty="0"/>
              <a:t> </a:t>
            </a:r>
            <a:r>
              <a:rPr lang="fr-FR" sz="1400" dirty="0" err="1"/>
              <a:t>assembly</a:t>
            </a:r>
            <a:endParaRPr lang="fr-FR" sz="1400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D263BFC9-2FBF-6DA9-9026-F76E5B71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82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C3BDD105-1B93-FF15-26F0-01767A369FF2}"/>
              </a:ext>
            </a:extLst>
          </p:cNvPr>
          <p:cNvSpPr/>
          <p:nvPr/>
        </p:nvSpPr>
        <p:spPr>
          <a:xfrm>
            <a:off x="1294721" y="5622710"/>
            <a:ext cx="1894115" cy="287977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C3B614D0-71F1-F87F-A415-A707D57D42E4}"/>
              </a:ext>
            </a:extLst>
          </p:cNvPr>
          <p:cNvSpPr/>
          <p:nvPr/>
        </p:nvSpPr>
        <p:spPr>
          <a:xfrm>
            <a:off x="1294721" y="5274367"/>
            <a:ext cx="1894115" cy="34834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65D2515-6FCA-C467-B9DD-6FC3C386C4AE}"/>
              </a:ext>
            </a:extLst>
          </p:cNvPr>
          <p:cNvGrpSpPr/>
          <p:nvPr/>
        </p:nvGrpSpPr>
        <p:grpSpPr>
          <a:xfrm>
            <a:off x="359999" y="510535"/>
            <a:ext cx="4090960" cy="2832665"/>
            <a:chOff x="810788" y="421478"/>
            <a:chExt cx="3950183" cy="259469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0ABC32F-50E5-9054-57AF-723F92C3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8" y="421478"/>
              <a:ext cx="3950183" cy="2256147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98F5896-ECD0-E6BD-1898-5043824DC39A}"/>
                </a:ext>
              </a:extLst>
            </p:cNvPr>
            <p:cNvSpPr txBox="1"/>
            <p:nvPr/>
          </p:nvSpPr>
          <p:spPr>
            <a:xfrm>
              <a:off x="1359675" y="2677623"/>
              <a:ext cx="32286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LISA </a:t>
              </a:r>
              <a:r>
                <a:rPr lang="fr-FR" sz="1600" dirty="0" err="1"/>
                <a:t>Core</a:t>
              </a:r>
              <a:r>
                <a:rPr lang="fr-FR" sz="1600" dirty="0"/>
                <a:t> </a:t>
              </a:r>
              <a:r>
                <a:rPr lang="fr-FR" sz="1600" dirty="0" err="1"/>
                <a:t>Assembly</a:t>
              </a:r>
              <a:r>
                <a:rPr lang="fr-FR" sz="1600" dirty="0"/>
                <a:t> (2 MOSA) 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F22FF94-63F9-EB62-365E-D1B72D3D0722}"/>
              </a:ext>
            </a:extLst>
          </p:cNvPr>
          <p:cNvGrpSpPr/>
          <p:nvPr/>
        </p:nvGrpSpPr>
        <p:grpSpPr>
          <a:xfrm>
            <a:off x="4709041" y="433189"/>
            <a:ext cx="3915582" cy="2906324"/>
            <a:chOff x="6732825" y="421466"/>
            <a:chExt cx="3701131" cy="2563934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E2AEC60-76A5-7CB4-6578-36247F6E1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825" y="421466"/>
              <a:ext cx="3520245" cy="2256157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6749C2A-1286-55D4-483C-0364D521422C}"/>
                </a:ext>
              </a:extLst>
            </p:cNvPr>
            <p:cNvSpPr txBox="1"/>
            <p:nvPr/>
          </p:nvSpPr>
          <p:spPr>
            <a:xfrm>
              <a:off x="7110331" y="2677623"/>
              <a:ext cx="3323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/>
                <a:t>Movable</a:t>
              </a:r>
              <a:r>
                <a:rPr lang="fr-FR" sz="1400" dirty="0"/>
                <a:t> Optical </a:t>
              </a:r>
              <a:r>
                <a:rPr lang="fr-FR" sz="1400" dirty="0" err="1"/>
                <a:t>Sub</a:t>
              </a:r>
              <a:r>
                <a:rPr lang="fr-FR" sz="1400" dirty="0"/>
                <a:t> Assemble (MOSA)</a:t>
              </a:r>
            </a:p>
          </p:txBody>
        </p:sp>
      </p:grp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0B1D5DA1-2618-93AA-5C41-06EC530473B6}"/>
              </a:ext>
            </a:extLst>
          </p:cNvPr>
          <p:cNvSpPr/>
          <p:nvPr/>
        </p:nvSpPr>
        <p:spPr>
          <a:xfrm>
            <a:off x="1294721" y="4632110"/>
            <a:ext cx="1894115" cy="3701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1ACF8BCC-5FE5-546A-DABD-7C08F4D04243}"/>
              </a:ext>
            </a:extLst>
          </p:cNvPr>
          <p:cNvSpPr txBox="1">
            <a:spLocks/>
          </p:cNvSpPr>
          <p:nvPr/>
        </p:nvSpPr>
        <p:spPr>
          <a:xfrm>
            <a:off x="359999" y="4165004"/>
            <a:ext cx="11472001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6325" indent="-314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6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524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97167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19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Main payload elements (per link)</a:t>
            </a: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19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Telescope (TEL)</a:t>
            </a: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19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Optical Bench (OB)</a:t>
            </a: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19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Test Mass (TM)</a:t>
            </a: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19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Phasemeter (PMS)</a:t>
            </a: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19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Laser (Tx Laser)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19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The IDS (Interferometric Detection System) is a subset of the payload elements: OB and PMS (&amp; OBMCU)</a:t>
            </a:r>
          </a:p>
          <a:p>
            <a:pPr marL="9525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191"/>
              </a:buClr>
              <a:buSz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Connecteur en arc 37">
            <a:extLst>
              <a:ext uri="{FF2B5EF4-FFF2-40B4-BE49-F238E27FC236}">
                <a16:creationId xmlns:a16="http://schemas.microsoft.com/office/drawing/2014/main" id="{8D2FF9E2-54AC-0F4D-17AB-51156A5F92B4}"/>
              </a:ext>
            </a:extLst>
          </p:cNvPr>
          <p:cNvCxnSpPr/>
          <p:nvPr/>
        </p:nvCxnSpPr>
        <p:spPr>
          <a:xfrm>
            <a:off x="3188836" y="4817167"/>
            <a:ext cx="1317171" cy="18505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en arc 39">
            <a:extLst>
              <a:ext uri="{FF2B5EF4-FFF2-40B4-BE49-F238E27FC236}">
                <a16:creationId xmlns:a16="http://schemas.microsoft.com/office/drawing/2014/main" id="{77922064-435C-07B9-B033-82489E613620}"/>
              </a:ext>
            </a:extLst>
          </p:cNvPr>
          <p:cNvCxnSpPr/>
          <p:nvPr/>
        </p:nvCxnSpPr>
        <p:spPr>
          <a:xfrm flipV="1">
            <a:off x="3188836" y="5002225"/>
            <a:ext cx="1317171" cy="44631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7CBA9A13-116B-48AD-C7F8-A0AAB25F2A9D}"/>
              </a:ext>
            </a:extLst>
          </p:cNvPr>
          <p:cNvSpPr/>
          <p:nvPr/>
        </p:nvSpPr>
        <p:spPr>
          <a:xfrm>
            <a:off x="4616843" y="4632110"/>
            <a:ext cx="2049989" cy="6422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Interferometric</a:t>
            </a:r>
            <a:r>
              <a:rPr lang="fr-FR" dirty="0"/>
              <a:t> </a:t>
            </a:r>
            <a:r>
              <a:rPr lang="fr-FR" dirty="0" err="1"/>
              <a:t>Detection</a:t>
            </a:r>
            <a:r>
              <a:rPr lang="fr-FR" dirty="0"/>
              <a:t> System </a:t>
            </a:r>
          </a:p>
        </p:txBody>
      </p:sp>
      <p:cxnSp>
        <p:nvCxnSpPr>
          <p:cNvPr id="44" name="Connecteur en arc 43">
            <a:extLst>
              <a:ext uri="{FF2B5EF4-FFF2-40B4-BE49-F238E27FC236}">
                <a16:creationId xmlns:a16="http://schemas.microsoft.com/office/drawing/2014/main" id="{1FA94C9C-7F77-1533-5E44-58DE4BE5B210}"/>
              </a:ext>
            </a:extLst>
          </p:cNvPr>
          <p:cNvCxnSpPr/>
          <p:nvPr/>
        </p:nvCxnSpPr>
        <p:spPr>
          <a:xfrm flipV="1">
            <a:off x="3188836" y="5622710"/>
            <a:ext cx="4898571" cy="14398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rc 45">
            <a:extLst>
              <a:ext uri="{FF2B5EF4-FFF2-40B4-BE49-F238E27FC236}">
                <a16:creationId xmlns:a16="http://schemas.microsoft.com/office/drawing/2014/main" id="{A24125CB-EEAD-3EEB-DA36-83DB1D6FA0AB}"/>
              </a:ext>
            </a:extLst>
          </p:cNvPr>
          <p:cNvCxnSpPr>
            <a:stCxn id="41" idx="3"/>
          </p:cNvCxnSpPr>
          <p:nvPr/>
        </p:nvCxnSpPr>
        <p:spPr>
          <a:xfrm>
            <a:off x="6666832" y="4953239"/>
            <a:ext cx="1420575" cy="66947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53F4DFA4-3552-A532-32B4-43997FF0E9C5}"/>
              </a:ext>
            </a:extLst>
          </p:cNvPr>
          <p:cNvSpPr/>
          <p:nvPr/>
        </p:nvSpPr>
        <p:spPr>
          <a:xfrm>
            <a:off x="8254132" y="5370359"/>
            <a:ext cx="845018" cy="504702"/>
          </a:xfrm>
          <a:prstGeom prst="roundRect">
            <a:avLst/>
          </a:prstGeom>
          <a:solidFill>
            <a:schemeClr val="accent1">
              <a:alpha val="58215"/>
            </a:schemeClr>
          </a:solidFill>
          <a:ln>
            <a:solidFill>
              <a:schemeClr val="accent1">
                <a:shade val="15000"/>
                <a:alpha val="50175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IDS +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59B3E9-1CC9-509A-BD01-499606B43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407" y="2692996"/>
            <a:ext cx="3938882" cy="2409468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6F1561-C8EC-A920-A005-B9E6DC31E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765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72761-2575-4A80-4D1F-76C9FEED5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C60044-A4EB-E5CE-F2A8-87318E7B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Laser </a:t>
            </a:r>
            <a:r>
              <a:rPr lang="fr-FR" sz="3200" dirty="0" err="1"/>
              <a:t>Interferometer</a:t>
            </a:r>
            <a:r>
              <a:rPr lang="fr-FR" sz="3200" dirty="0"/>
              <a:t> </a:t>
            </a:r>
            <a:r>
              <a:rPr lang="fr-FR" sz="3200" dirty="0" err="1"/>
              <a:t>Space</a:t>
            </a:r>
            <a:r>
              <a:rPr lang="fr-FR" sz="3200" dirty="0"/>
              <a:t> </a:t>
            </a:r>
            <a:r>
              <a:rPr lang="fr-FR" sz="3200" dirty="0" err="1"/>
              <a:t>Antenna</a:t>
            </a:r>
            <a:endParaRPr lang="fr-FR" sz="3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BB253A-D9CA-516D-EEC5-98CFF4D36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79" y="1690688"/>
            <a:ext cx="5967196" cy="397813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D5CAC67-0B1D-BFFC-339C-532A6C604F38}"/>
              </a:ext>
            </a:extLst>
          </p:cNvPr>
          <p:cNvSpPr txBox="1"/>
          <p:nvPr/>
        </p:nvSpPr>
        <p:spPr>
          <a:xfrm>
            <a:off x="2141976" y="5862686"/>
            <a:ext cx="3641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Telescope</a:t>
            </a:r>
            <a:r>
              <a:rPr lang="fr-FR" sz="1400" dirty="0"/>
              <a:t> engineering unit </a:t>
            </a:r>
          </a:p>
        </p:txBody>
      </p:sp>
      <p:pic>
        <p:nvPicPr>
          <p:cNvPr id="11" name="Picture 41">
            <a:extLst>
              <a:ext uri="{FF2B5EF4-FFF2-40B4-BE49-F238E27FC236}">
                <a16:creationId xmlns:a16="http://schemas.microsoft.com/office/drawing/2014/main" id="{49580F87-47CD-060B-A479-66C46425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816" y="1426542"/>
            <a:ext cx="4130984" cy="412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0F2367C-928F-7365-705E-687D6623B16E}"/>
              </a:ext>
            </a:extLst>
          </p:cNvPr>
          <p:cNvSpPr txBox="1"/>
          <p:nvPr/>
        </p:nvSpPr>
        <p:spPr>
          <a:xfrm>
            <a:off x="8351417" y="5554909"/>
            <a:ext cx="3641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Two</a:t>
            </a:r>
            <a:r>
              <a:rPr lang="fr-FR" sz="1400" dirty="0"/>
              <a:t> </a:t>
            </a:r>
            <a:r>
              <a:rPr lang="fr-FR" sz="1400" dirty="0" err="1"/>
              <a:t>sided</a:t>
            </a:r>
            <a:r>
              <a:rPr lang="fr-FR" sz="1400" dirty="0"/>
              <a:t> </a:t>
            </a:r>
            <a:r>
              <a:rPr lang="fr-FR" sz="1400" dirty="0" err="1"/>
              <a:t>zerodur</a:t>
            </a:r>
            <a:r>
              <a:rPr lang="fr-FR" sz="1400" dirty="0"/>
              <a:t> </a:t>
            </a:r>
            <a:r>
              <a:rPr lang="fr-FR" sz="1400" dirty="0" err="1"/>
              <a:t>optical</a:t>
            </a:r>
            <a:r>
              <a:rPr lang="fr-FR" sz="1400" dirty="0"/>
              <a:t> </a:t>
            </a:r>
            <a:r>
              <a:rPr lang="fr-FR" sz="1400" dirty="0" err="1"/>
              <a:t>bench</a:t>
            </a:r>
            <a:r>
              <a:rPr lang="fr-FR" sz="1400" dirty="0"/>
              <a:t> 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84F75D3F-F9A8-E79E-97A4-7AED5E3F6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045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AACF2-BB5D-6821-3E50-87C9AB62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What</a:t>
            </a:r>
            <a:r>
              <a:rPr lang="fr-FR" sz="3200" dirty="0"/>
              <a:t> </a:t>
            </a:r>
            <a:r>
              <a:rPr lang="fr-FR" sz="3200" dirty="0" err="1"/>
              <a:t>does</a:t>
            </a:r>
            <a:r>
              <a:rPr lang="fr-FR" sz="3200" dirty="0"/>
              <a:t> France do for LISA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2B6C54-6B77-C7ED-4881-030088866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2000"/>
            <a:ext cx="10515600" cy="4608101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fr-FR" sz="1800" dirty="0">
                <a:latin typeface="+mj-lt"/>
              </a:rPr>
              <a:t>France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tasked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with</a:t>
            </a:r>
            <a:r>
              <a:rPr lang="fr-FR" sz="1800" dirty="0">
                <a:latin typeface="+mj-lt"/>
              </a:rPr>
              <a:t> the </a:t>
            </a:r>
            <a:r>
              <a:rPr lang="fr-FR" sz="1800" b="1" dirty="0">
                <a:latin typeface="+mj-lt"/>
              </a:rPr>
              <a:t>full </a:t>
            </a:r>
            <a:r>
              <a:rPr lang="fr-FR" sz="1800" b="1" dirty="0" err="1">
                <a:latin typeface="+mj-lt"/>
              </a:rPr>
              <a:t>functionnal</a:t>
            </a:r>
            <a:r>
              <a:rPr lang="fr-FR" sz="1800" b="1" dirty="0">
                <a:latin typeface="+mj-lt"/>
              </a:rPr>
              <a:t> and performance </a:t>
            </a:r>
            <a:r>
              <a:rPr lang="fr-FR" sz="1800" b="1" dirty="0" err="1">
                <a:latin typeface="+mj-lt"/>
              </a:rPr>
              <a:t>testing</a:t>
            </a:r>
            <a:r>
              <a:rPr lang="fr-FR" sz="1800" b="1" dirty="0">
                <a:latin typeface="+mj-lt"/>
              </a:rPr>
              <a:t> </a:t>
            </a:r>
            <a:r>
              <a:rPr lang="fr-FR" sz="1800" dirty="0">
                <a:latin typeface="+mj-lt"/>
              </a:rPr>
              <a:t>of the </a:t>
            </a:r>
            <a:r>
              <a:rPr lang="fr-FR" sz="1800" b="1" dirty="0" err="1">
                <a:latin typeface="+mj-lt"/>
              </a:rPr>
              <a:t>interferometric</a:t>
            </a:r>
            <a:r>
              <a:rPr lang="fr-FR" sz="1800" dirty="0">
                <a:latin typeface="+mj-lt"/>
              </a:rPr>
              <a:t> </a:t>
            </a:r>
            <a:r>
              <a:rPr lang="fr-FR" sz="1800" b="1" dirty="0" err="1">
                <a:latin typeface="+mj-lt"/>
              </a:rPr>
              <a:t>detection</a:t>
            </a:r>
            <a:r>
              <a:rPr lang="fr-FR" sz="1800" dirty="0">
                <a:latin typeface="+mj-lt"/>
              </a:rPr>
              <a:t> </a:t>
            </a:r>
            <a:r>
              <a:rPr lang="fr-FR" sz="1800" b="1" dirty="0">
                <a:latin typeface="+mj-lt"/>
              </a:rPr>
              <a:t>system</a:t>
            </a:r>
            <a:r>
              <a:rPr lang="fr-FR" sz="1800" dirty="0">
                <a:latin typeface="+mj-lt"/>
              </a:rPr>
              <a:t> at the </a:t>
            </a:r>
            <a:r>
              <a:rPr lang="fr-FR" sz="1800" dirty="0" err="1">
                <a:latin typeface="+mj-lt"/>
              </a:rPr>
              <a:t>heart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measurement</a:t>
            </a:r>
            <a:endParaRPr lang="fr-FR" sz="1800" dirty="0">
              <a:latin typeface="+mj-lt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FR" sz="1800" dirty="0" err="1">
                <a:latin typeface="+mj-lt"/>
              </a:rPr>
              <a:t>insure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that</a:t>
            </a:r>
            <a:r>
              <a:rPr lang="fr-FR" sz="1800" dirty="0">
                <a:latin typeface="+mj-lt"/>
              </a:rPr>
              <a:t> </a:t>
            </a:r>
            <a:r>
              <a:rPr lang="fr-FR" sz="1800" b="1" dirty="0" err="1">
                <a:latin typeface="+mj-lt"/>
              </a:rPr>
              <a:t>picometer</a:t>
            </a:r>
            <a:r>
              <a:rPr lang="fr-FR" sz="1800" dirty="0">
                <a:latin typeface="+mj-lt"/>
              </a:rPr>
              <a:t> </a:t>
            </a:r>
            <a:r>
              <a:rPr lang="fr-FR" sz="1800" b="1" dirty="0" err="1">
                <a:latin typeface="+mj-lt"/>
              </a:rPr>
              <a:t>stability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reached</a:t>
            </a:r>
            <a:r>
              <a:rPr lang="fr-FR" sz="1800" dirty="0">
                <a:latin typeface="+mj-lt"/>
              </a:rPr>
              <a:t> on the </a:t>
            </a:r>
            <a:r>
              <a:rPr lang="fr-FR" sz="1800" dirty="0" err="1">
                <a:latin typeface="+mj-lt"/>
              </a:rPr>
              <a:t>interferometers</a:t>
            </a:r>
            <a:r>
              <a:rPr lang="fr-FR" sz="1800" dirty="0">
                <a:latin typeface="+mj-lt"/>
              </a:rPr>
              <a:t> of the LISA </a:t>
            </a:r>
            <a:r>
              <a:rPr lang="fr-FR" sz="1800" dirty="0" err="1">
                <a:latin typeface="+mj-lt"/>
              </a:rPr>
              <a:t>optical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bench</a:t>
            </a:r>
            <a:endParaRPr lang="fr-FR" sz="1800" dirty="0">
              <a:latin typeface="+mj-lt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FR" sz="1800" dirty="0" err="1">
                <a:latin typeface="+mj-lt"/>
              </a:rPr>
              <a:t>characterize</a:t>
            </a:r>
            <a:r>
              <a:rPr lang="fr-FR" sz="1800" dirty="0">
                <a:latin typeface="+mj-lt"/>
              </a:rPr>
              <a:t> the </a:t>
            </a:r>
            <a:r>
              <a:rPr lang="fr-FR" sz="1800" b="1" dirty="0">
                <a:latin typeface="+mj-lt"/>
              </a:rPr>
              <a:t>tilt-to-</a:t>
            </a:r>
            <a:r>
              <a:rPr lang="fr-FR" sz="1800" b="1" dirty="0" err="1">
                <a:latin typeface="+mj-lt"/>
              </a:rPr>
              <a:t>length</a:t>
            </a:r>
            <a:r>
              <a:rPr lang="fr-FR" sz="1800" b="1" dirty="0">
                <a:latin typeface="+mj-lt"/>
              </a:rPr>
              <a:t> </a:t>
            </a:r>
            <a:r>
              <a:rPr lang="fr-FR" sz="1800" b="1" dirty="0" err="1">
                <a:latin typeface="+mj-lt"/>
              </a:rPr>
              <a:t>coupling</a:t>
            </a:r>
            <a:r>
              <a:rPr lang="fr-FR" sz="1800" b="1" dirty="0">
                <a:latin typeface="+mj-lt"/>
              </a:rPr>
              <a:t> </a:t>
            </a:r>
            <a:r>
              <a:rPr lang="fr-FR" sz="1800" dirty="0">
                <a:latin typeface="+mj-lt"/>
              </a:rPr>
              <a:t>coefficients </a:t>
            </a:r>
            <a:r>
              <a:rPr lang="fr-FR" sz="1800" dirty="0" err="1">
                <a:latin typeface="+mj-lt"/>
              </a:rPr>
              <a:t>between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misalignements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interfering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and the </a:t>
            </a:r>
            <a:r>
              <a:rPr lang="fr-FR" sz="1800" dirty="0" err="1">
                <a:latin typeface="+mj-lt"/>
              </a:rPr>
              <a:t>optical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pathlenght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measurement</a:t>
            </a:r>
            <a:r>
              <a:rPr lang="fr-FR" sz="1800" dirty="0">
                <a:latin typeface="+mj-lt"/>
              </a:rPr>
              <a:t> [ </a:t>
            </a:r>
            <a:r>
              <a:rPr lang="fr-FR" sz="1800" dirty="0" err="1">
                <a:latin typeface="+mj-lt"/>
              </a:rPr>
              <a:t>dOPL</a:t>
            </a:r>
            <a:r>
              <a:rPr lang="fr-FR" sz="1800" dirty="0">
                <a:latin typeface="+mj-lt"/>
              </a:rPr>
              <a:t>/d</a:t>
            </a:r>
            <a:r>
              <a:rPr lang="el-GR" sz="1800" dirty="0">
                <a:latin typeface="+mj-lt"/>
              </a:rPr>
              <a:t>θ</a:t>
            </a:r>
            <a:r>
              <a:rPr lang="fr-FR" sz="1800" dirty="0">
                <a:latin typeface="+mj-lt"/>
              </a:rPr>
              <a:t> ]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sz="1800" dirty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fr-FR" sz="1800" dirty="0">
                <a:latin typeface="+mj-lt"/>
              </a:rPr>
              <a:t>Test </a:t>
            </a:r>
            <a:r>
              <a:rPr lang="fr-FR" sz="1800" dirty="0" err="1">
                <a:latin typeface="+mj-lt"/>
              </a:rPr>
              <a:t>campaign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planned</a:t>
            </a:r>
            <a:r>
              <a:rPr lang="fr-FR" sz="1800" dirty="0">
                <a:latin typeface="+mj-lt"/>
              </a:rPr>
              <a:t> for 2026-2030 to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performed</a:t>
            </a:r>
            <a:r>
              <a:rPr lang="fr-FR" sz="1800" dirty="0">
                <a:latin typeface="+mj-lt"/>
              </a:rPr>
              <a:t> on the engineering and qualification model of the IDS, </a:t>
            </a:r>
            <a:r>
              <a:rPr lang="fr-FR" sz="1800" dirty="0" err="1">
                <a:latin typeface="+mj-lt"/>
              </a:rPr>
              <a:t>only</a:t>
            </a:r>
            <a:r>
              <a:rPr lang="fr-FR" sz="1800" dirty="0">
                <a:latin typeface="+mj-lt"/>
              </a:rPr>
              <a:t> moment </a:t>
            </a:r>
            <a:r>
              <a:rPr lang="fr-FR" sz="1800" dirty="0" err="1">
                <a:latin typeface="+mj-lt"/>
              </a:rPr>
              <a:t>where</a:t>
            </a:r>
            <a:r>
              <a:rPr lang="fr-FR" sz="1800" dirty="0">
                <a:latin typeface="+mj-lt"/>
              </a:rPr>
              <a:t> the performance of the mission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validated</a:t>
            </a:r>
            <a:r>
              <a:rPr lang="fr-FR" sz="1800" dirty="0">
                <a:latin typeface="+mj-lt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fr-FR" sz="1800" dirty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fr-FR" sz="1800" dirty="0">
                <a:latin typeface="+mj-lt"/>
              </a:rPr>
              <a:t>2022-2023 : </a:t>
            </a:r>
            <a:r>
              <a:rPr lang="fr-FR" sz="1800" dirty="0" err="1">
                <a:latin typeface="+mj-lt"/>
              </a:rPr>
              <a:t>demonstrator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campain</a:t>
            </a:r>
            <a:r>
              <a:rPr lang="fr-FR" sz="1800" dirty="0">
                <a:latin typeface="+mj-lt"/>
              </a:rPr>
              <a:t> to </a:t>
            </a:r>
            <a:r>
              <a:rPr lang="fr-FR" sz="1800" dirty="0" err="1">
                <a:latin typeface="+mj-lt"/>
              </a:rPr>
              <a:t>perform</a:t>
            </a:r>
            <a:r>
              <a:rPr lang="fr-FR" sz="1800" dirty="0">
                <a:latin typeface="+mj-lt"/>
              </a:rPr>
              <a:t> a first </a:t>
            </a:r>
            <a:r>
              <a:rPr lang="fr-FR" sz="1800" dirty="0" err="1">
                <a:latin typeface="+mj-lt"/>
              </a:rPr>
              <a:t>heterodyne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interferometric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measurement</a:t>
            </a:r>
            <a:r>
              <a:rPr lang="fr-FR" sz="1800" dirty="0">
                <a:latin typeface="+mj-lt"/>
              </a:rPr>
              <a:t> and </a:t>
            </a:r>
            <a:r>
              <a:rPr lang="fr-FR" sz="1800" dirty="0" err="1">
                <a:latin typeface="+mj-lt"/>
              </a:rPr>
              <a:t>reach</a:t>
            </a:r>
            <a:r>
              <a:rPr lang="fr-FR" sz="1800" dirty="0">
                <a:latin typeface="+mj-lt"/>
              </a:rPr>
              <a:t> pm </a:t>
            </a:r>
            <a:r>
              <a:rPr lang="fr-FR" sz="1800" dirty="0" err="1">
                <a:latin typeface="+mj-lt"/>
              </a:rPr>
              <a:t>level</a:t>
            </a:r>
            <a:r>
              <a:rPr lang="fr-FR" sz="1800" dirty="0">
                <a:latin typeface="+mj-lt"/>
              </a:rPr>
              <a:t>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BA7B73-DE0A-7F6F-2906-8327A499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85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135FDEA-04CB-C343-BBFC-A3995D510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72" y="-205126"/>
            <a:ext cx="10381328" cy="7428296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D45199-3066-69A7-AB1B-D69ECAB9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750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E5206-CA76-9549-2BF6-33FC4B404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id="{2DB3FC6D-DC8A-7713-094C-2B2BEE222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72" y="-205126"/>
            <a:ext cx="10381328" cy="7428296"/>
          </a:xfrm>
          <a:prstGeom prst="rect">
            <a:avLst/>
          </a:prstGeom>
        </p:spPr>
      </p:pic>
      <p:sp>
        <p:nvSpPr>
          <p:cNvPr id="43" name="Espace réservé du numéro de diapositive 1">
            <a:extLst>
              <a:ext uri="{FF2B5EF4-FFF2-40B4-BE49-F238E27FC236}">
                <a16:creationId xmlns:a16="http://schemas.microsoft.com/office/drawing/2014/main" id="{97CB3C13-5E79-2DE5-1745-66EC5BC2EF02}"/>
              </a:ext>
            </a:extLst>
          </p:cNvPr>
          <p:cNvSpPr txBox="1">
            <a:spLocks/>
          </p:cNvSpPr>
          <p:nvPr/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03BDEFF-0B4A-42CA-A5C4-209B74E1465C}" type="slidenum">
              <a: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F7D3F03C-5859-C2A7-5168-34FC36C49DB5}"/>
              </a:ext>
            </a:extLst>
          </p:cNvPr>
          <p:cNvCxnSpPr>
            <a:cxnSpLocks/>
          </p:cNvCxnSpPr>
          <p:nvPr/>
        </p:nvCxnSpPr>
        <p:spPr>
          <a:xfrm flipV="1">
            <a:off x="5316582" y="2821577"/>
            <a:ext cx="274321" cy="2390505"/>
          </a:xfrm>
          <a:prstGeom prst="line">
            <a:avLst/>
          </a:prstGeom>
          <a:noFill/>
          <a:ln w="38100" cap="flat" cmpd="sng" algn="in">
            <a:solidFill>
              <a:srgbClr val="92D050"/>
            </a:solidFill>
            <a:prstDash val="solid"/>
          </a:ln>
          <a:effectLst/>
        </p:spPr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B2284946-3923-556C-E0BE-E15740A37312}"/>
              </a:ext>
            </a:extLst>
          </p:cNvPr>
          <p:cNvCxnSpPr>
            <a:cxnSpLocks/>
          </p:cNvCxnSpPr>
          <p:nvPr/>
        </p:nvCxnSpPr>
        <p:spPr>
          <a:xfrm flipH="1" flipV="1">
            <a:off x="5590904" y="2821577"/>
            <a:ext cx="731519" cy="470263"/>
          </a:xfrm>
          <a:prstGeom prst="line">
            <a:avLst/>
          </a:prstGeom>
          <a:noFill/>
          <a:ln w="38100" cap="flat" cmpd="sng" algn="in">
            <a:solidFill>
              <a:srgbClr val="92D050"/>
            </a:solidFill>
            <a:prstDash val="solid"/>
          </a:ln>
          <a:effectLst/>
        </p:spPr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6667D62-393E-B38D-3E59-7D1D3EA7501B}"/>
              </a:ext>
            </a:extLst>
          </p:cNvPr>
          <p:cNvCxnSpPr>
            <a:cxnSpLocks/>
          </p:cNvCxnSpPr>
          <p:nvPr/>
        </p:nvCxnSpPr>
        <p:spPr>
          <a:xfrm flipH="1">
            <a:off x="6322423" y="2821577"/>
            <a:ext cx="687978" cy="470263"/>
          </a:xfrm>
          <a:prstGeom prst="line">
            <a:avLst/>
          </a:prstGeom>
          <a:noFill/>
          <a:ln w="38100" cap="flat" cmpd="sng" algn="in">
            <a:solidFill>
              <a:srgbClr val="FFFF00"/>
            </a:solidFill>
            <a:prstDash val="solid"/>
          </a:ln>
          <a:effectLst/>
        </p:spPr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8B94E9C8-C2C0-A855-F4B5-E9922244A584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2821577"/>
            <a:ext cx="274321" cy="2390504"/>
          </a:xfrm>
          <a:prstGeom prst="line">
            <a:avLst/>
          </a:prstGeom>
          <a:noFill/>
          <a:ln w="38100" cap="flat" cmpd="sng" algn="in">
            <a:solidFill>
              <a:srgbClr val="FFFF00"/>
            </a:solidFill>
            <a:prstDash val="solid"/>
          </a:ln>
          <a:effectLst/>
        </p:spPr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0E0834BC-6C35-AC50-2142-F592F684410D}"/>
              </a:ext>
            </a:extLst>
          </p:cNvPr>
          <p:cNvCxnSpPr>
            <a:cxnSpLocks/>
          </p:cNvCxnSpPr>
          <p:nvPr/>
        </p:nvCxnSpPr>
        <p:spPr>
          <a:xfrm flipH="1" flipV="1">
            <a:off x="6300653" y="3291841"/>
            <a:ext cx="2690948" cy="1730532"/>
          </a:xfrm>
          <a:prstGeom prst="line">
            <a:avLst/>
          </a:prstGeom>
          <a:noFill/>
          <a:ln w="38100" cap="flat" cmpd="sng" algn="in">
            <a:solidFill>
              <a:srgbClr val="1CADE4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B2B0C0D3-B38F-1A2A-8CEF-567BBFFA1F2F}"/>
              </a:ext>
            </a:extLst>
          </p:cNvPr>
          <p:cNvCxnSpPr>
            <a:cxnSpLocks/>
          </p:cNvCxnSpPr>
          <p:nvPr/>
        </p:nvCxnSpPr>
        <p:spPr>
          <a:xfrm flipV="1">
            <a:off x="3492137" y="3291840"/>
            <a:ext cx="2852056" cy="1730533"/>
          </a:xfrm>
          <a:prstGeom prst="line">
            <a:avLst/>
          </a:prstGeom>
          <a:noFill/>
          <a:ln w="38100" cap="flat" cmpd="sng" algn="in">
            <a:solidFill>
              <a:srgbClr val="1CADE4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B85BD33-F5F4-4043-F572-66336DB421FB}"/>
              </a:ext>
            </a:extLst>
          </p:cNvPr>
          <p:cNvCxnSpPr>
            <a:cxnSpLocks/>
          </p:cNvCxnSpPr>
          <p:nvPr/>
        </p:nvCxnSpPr>
        <p:spPr>
          <a:xfrm flipH="1">
            <a:off x="4713163" y="3193869"/>
            <a:ext cx="820958" cy="0"/>
          </a:xfrm>
          <a:prstGeom prst="line">
            <a:avLst/>
          </a:prstGeom>
          <a:noFill/>
          <a:ln w="38100" cap="flat" cmpd="sng" algn="in">
            <a:solidFill>
              <a:srgbClr val="92D050"/>
            </a:solidFill>
            <a:prstDash val="solid"/>
          </a:ln>
          <a:effectLst/>
        </p:spPr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67BA8667-54E5-7B18-2D18-0482401C8358}"/>
              </a:ext>
            </a:extLst>
          </p:cNvPr>
          <p:cNvCxnSpPr>
            <a:cxnSpLocks/>
          </p:cNvCxnSpPr>
          <p:nvPr/>
        </p:nvCxnSpPr>
        <p:spPr>
          <a:xfrm flipH="1">
            <a:off x="4754529" y="2569030"/>
            <a:ext cx="209357" cy="624839"/>
          </a:xfrm>
          <a:prstGeom prst="line">
            <a:avLst/>
          </a:prstGeom>
          <a:noFill/>
          <a:ln w="38100" cap="flat" cmpd="sng" algn="in">
            <a:solidFill>
              <a:srgbClr val="92D050"/>
            </a:solidFill>
            <a:prstDash val="solid"/>
          </a:ln>
          <a:effectLst/>
        </p:spPr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2D0BF65D-0EA1-420B-5034-49A2F07599C7}"/>
              </a:ext>
            </a:extLst>
          </p:cNvPr>
          <p:cNvCxnSpPr>
            <a:cxnSpLocks/>
          </p:cNvCxnSpPr>
          <p:nvPr/>
        </p:nvCxnSpPr>
        <p:spPr>
          <a:xfrm flipH="1">
            <a:off x="7056122" y="3165567"/>
            <a:ext cx="768531" cy="0"/>
          </a:xfrm>
          <a:prstGeom prst="line">
            <a:avLst/>
          </a:prstGeom>
          <a:noFill/>
          <a:ln w="38100" cap="flat" cmpd="sng" algn="in">
            <a:solidFill>
              <a:srgbClr val="FFFF00"/>
            </a:solidFill>
            <a:prstDash val="solid"/>
          </a:ln>
          <a:effectLst/>
        </p:spPr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8D8544E6-4F80-45F9-2639-0F01C0BA08E6}"/>
              </a:ext>
            </a:extLst>
          </p:cNvPr>
          <p:cNvCxnSpPr>
            <a:cxnSpLocks/>
          </p:cNvCxnSpPr>
          <p:nvPr/>
        </p:nvCxnSpPr>
        <p:spPr>
          <a:xfrm flipH="1" flipV="1">
            <a:off x="7604760" y="2289266"/>
            <a:ext cx="206833" cy="939440"/>
          </a:xfrm>
          <a:prstGeom prst="line">
            <a:avLst/>
          </a:prstGeom>
          <a:noFill/>
          <a:ln w="38100" cap="flat" cmpd="sng" algn="in">
            <a:solidFill>
              <a:srgbClr val="FFFF00"/>
            </a:solidFill>
            <a:prstDash val="solid"/>
          </a:ln>
          <a:effectLst/>
        </p:spPr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F3FB6E94-8C28-ACE7-C0D7-E4CF9EA3AEB6}"/>
              </a:ext>
            </a:extLst>
          </p:cNvPr>
          <p:cNvCxnSpPr>
            <a:cxnSpLocks/>
          </p:cNvCxnSpPr>
          <p:nvPr/>
        </p:nvCxnSpPr>
        <p:spPr>
          <a:xfrm flipH="1">
            <a:off x="4963886" y="2569030"/>
            <a:ext cx="766879" cy="0"/>
          </a:xfrm>
          <a:prstGeom prst="line">
            <a:avLst/>
          </a:prstGeom>
          <a:noFill/>
          <a:ln w="38100" cap="flat" cmpd="sng" algn="in">
            <a:solidFill>
              <a:srgbClr val="92D050"/>
            </a:solidFill>
            <a:prstDash val="solid"/>
          </a:ln>
          <a:effectLst/>
        </p:spPr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FE7BD8D0-D934-7CF2-05D9-C7F9E074A763}"/>
              </a:ext>
            </a:extLst>
          </p:cNvPr>
          <p:cNvCxnSpPr>
            <a:cxnSpLocks/>
          </p:cNvCxnSpPr>
          <p:nvPr/>
        </p:nvCxnSpPr>
        <p:spPr>
          <a:xfrm flipH="1">
            <a:off x="5700021" y="2289266"/>
            <a:ext cx="1" cy="279764"/>
          </a:xfrm>
          <a:prstGeom prst="line">
            <a:avLst/>
          </a:prstGeom>
          <a:noFill/>
          <a:ln w="38100" cap="flat" cmpd="sng" algn="in">
            <a:solidFill>
              <a:srgbClr val="92D050"/>
            </a:solidFill>
            <a:prstDash val="solid"/>
          </a:ln>
          <a:effectLst/>
        </p:spPr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FAC58AC7-5179-B57C-73A3-9F03F3E665D8}"/>
              </a:ext>
            </a:extLst>
          </p:cNvPr>
          <p:cNvCxnSpPr>
            <a:cxnSpLocks/>
          </p:cNvCxnSpPr>
          <p:nvPr/>
        </p:nvCxnSpPr>
        <p:spPr>
          <a:xfrm flipH="1">
            <a:off x="5755443" y="2289266"/>
            <a:ext cx="1913544" cy="0"/>
          </a:xfrm>
          <a:prstGeom prst="line">
            <a:avLst/>
          </a:prstGeom>
          <a:noFill/>
          <a:ln w="38100" cap="flat" cmpd="sng" algn="in">
            <a:solidFill>
              <a:srgbClr val="92D050"/>
            </a:solidFill>
            <a:prstDash val="solid"/>
          </a:ln>
          <a:effectLst/>
        </p:spPr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55E3FCA0-E502-03C7-3D25-A78BCA1AB566}"/>
              </a:ext>
            </a:extLst>
          </p:cNvPr>
          <p:cNvCxnSpPr>
            <a:cxnSpLocks/>
          </p:cNvCxnSpPr>
          <p:nvPr/>
        </p:nvCxnSpPr>
        <p:spPr>
          <a:xfrm flipH="1">
            <a:off x="7604760" y="2289266"/>
            <a:ext cx="766879" cy="0"/>
          </a:xfrm>
          <a:prstGeom prst="line">
            <a:avLst/>
          </a:prstGeom>
          <a:noFill/>
          <a:ln w="38100" cap="flat" cmpd="sng" algn="in">
            <a:solidFill>
              <a:srgbClr val="1CADE4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7107407A-A8E0-EEC4-8773-B767A6810F5C}"/>
              </a:ext>
            </a:extLst>
          </p:cNvPr>
          <p:cNvCxnSpPr>
            <a:cxnSpLocks/>
          </p:cNvCxnSpPr>
          <p:nvPr/>
        </p:nvCxnSpPr>
        <p:spPr>
          <a:xfrm>
            <a:off x="7284721" y="1485900"/>
            <a:ext cx="320039" cy="857794"/>
          </a:xfrm>
          <a:prstGeom prst="line">
            <a:avLst/>
          </a:prstGeom>
          <a:noFill/>
          <a:ln w="38100" cap="flat" cmpd="sng" algn="in">
            <a:solidFill>
              <a:srgbClr val="1CADE4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9C96ACD9-53EB-B98D-E91B-90654618C1BC}"/>
              </a:ext>
            </a:extLst>
          </p:cNvPr>
          <p:cNvCxnSpPr>
            <a:cxnSpLocks/>
          </p:cNvCxnSpPr>
          <p:nvPr/>
        </p:nvCxnSpPr>
        <p:spPr>
          <a:xfrm flipH="1">
            <a:off x="7324736" y="1672046"/>
            <a:ext cx="766879" cy="0"/>
          </a:xfrm>
          <a:prstGeom prst="line">
            <a:avLst/>
          </a:prstGeom>
          <a:noFill/>
          <a:ln w="38100" cap="flat" cmpd="sng" algn="in">
            <a:solidFill>
              <a:srgbClr val="1CADE4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61" name="Étoile : 4 branches 31">
            <a:extLst>
              <a:ext uri="{FF2B5EF4-FFF2-40B4-BE49-F238E27FC236}">
                <a16:creationId xmlns:a16="http://schemas.microsoft.com/office/drawing/2014/main" id="{BB7380CC-EAC2-3E42-30FD-39523E9E2EB6}"/>
              </a:ext>
            </a:extLst>
          </p:cNvPr>
          <p:cNvSpPr/>
          <p:nvPr/>
        </p:nvSpPr>
        <p:spPr>
          <a:xfrm>
            <a:off x="7430878" y="2146309"/>
            <a:ext cx="380715" cy="354332"/>
          </a:xfrm>
          <a:prstGeom prst="star4">
            <a:avLst/>
          </a:prstGeom>
          <a:solidFill>
            <a:srgbClr val="FF0000"/>
          </a:solidFill>
          <a:ln w="12700" cap="flat" cmpd="sng" algn="in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CE47470E-2614-2E33-8729-3EDB5C03C6FB}"/>
              </a:ext>
            </a:extLst>
          </p:cNvPr>
          <p:cNvCxnSpPr>
            <a:cxnSpLocks/>
          </p:cNvCxnSpPr>
          <p:nvPr/>
        </p:nvCxnSpPr>
        <p:spPr>
          <a:xfrm flipH="1" flipV="1">
            <a:off x="5590904" y="2821577"/>
            <a:ext cx="731519" cy="470263"/>
          </a:xfrm>
          <a:prstGeom prst="line">
            <a:avLst/>
          </a:prstGeom>
          <a:noFill/>
          <a:ln w="38100" cap="flat" cmpd="sng" algn="in">
            <a:solidFill>
              <a:srgbClr val="92D050"/>
            </a:solidFill>
            <a:prstDash val="solid"/>
          </a:ln>
          <a:effectLst/>
        </p:spPr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DCA4602B-AA29-1E46-8AF2-6FA067C580A6}"/>
              </a:ext>
            </a:extLst>
          </p:cNvPr>
          <p:cNvCxnSpPr>
            <a:cxnSpLocks/>
          </p:cNvCxnSpPr>
          <p:nvPr/>
        </p:nvCxnSpPr>
        <p:spPr>
          <a:xfrm flipH="1">
            <a:off x="6322423" y="2821577"/>
            <a:ext cx="687978" cy="470263"/>
          </a:xfrm>
          <a:prstGeom prst="line">
            <a:avLst/>
          </a:prstGeom>
          <a:noFill/>
          <a:ln w="38100" cap="flat" cmpd="sng" algn="in">
            <a:solidFill>
              <a:srgbClr val="FFFF00"/>
            </a:solidFill>
            <a:prstDash val="solid"/>
          </a:ln>
          <a:effectLst/>
        </p:spPr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2ED86B90-D119-E665-35BF-148A097D30AF}"/>
              </a:ext>
            </a:extLst>
          </p:cNvPr>
          <p:cNvCxnSpPr>
            <a:cxnSpLocks/>
          </p:cNvCxnSpPr>
          <p:nvPr/>
        </p:nvCxnSpPr>
        <p:spPr>
          <a:xfrm flipH="1">
            <a:off x="4713163" y="3193869"/>
            <a:ext cx="820958" cy="0"/>
          </a:xfrm>
          <a:prstGeom prst="line">
            <a:avLst/>
          </a:prstGeom>
          <a:noFill/>
          <a:ln w="38100" cap="flat" cmpd="sng" algn="in">
            <a:solidFill>
              <a:srgbClr val="92D050"/>
            </a:solidFill>
            <a:prstDash val="solid"/>
          </a:ln>
          <a:effectLst/>
        </p:spPr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C6692A56-0B48-8F36-19FA-2C2D6F33888D}"/>
              </a:ext>
            </a:extLst>
          </p:cNvPr>
          <p:cNvCxnSpPr>
            <a:cxnSpLocks/>
          </p:cNvCxnSpPr>
          <p:nvPr/>
        </p:nvCxnSpPr>
        <p:spPr>
          <a:xfrm flipH="1">
            <a:off x="4754530" y="2030730"/>
            <a:ext cx="335630" cy="1163139"/>
          </a:xfrm>
          <a:prstGeom prst="line">
            <a:avLst/>
          </a:prstGeom>
          <a:noFill/>
          <a:ln w="38100" cap="flat" cmpd="sng" algn="in">
            <a:solidFill>
              <a:srgbClr val="92D050"/>
            </a:solidFill>
            <a:prstDash val="solid"/>
          </a:ln>
          <a:effectLst/>
        </p:spPr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18AB362B-C4D3-AE61-D19F-E005D3E119F6}"/>
              </a:ext>
            </a:extLst>
          </p:cNvPr>
          <p:cNvCxnSpPr>
            <a:cxnSpLocks/>
          </p:cNvCxnSpPr>
          <p:nvPr/>
        </p:nvCxnSpPr>
        <p:spPr>
          <a:xfrm flipH="1">
            <a:off x="7056122" y="3165567"/>
            <a:ext cx="768531" cy="0"/>
          </a:xfrm>
          <a:prstGeom prst="line">
            <a:avLst/>
          </a:prstGeom>
          <a:noFill/>
          <a:ln w="38100" cap="flat" cmpd="sng" algn="in">
            <a:solidFill>
              <a:srgbClr val="FFFF00"/>
            </a:solidFill>
            <a:prstDash val="solid"/>
          </a:ln>
          <a:effectLst/>
        </p:spPr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99CAFDE0-F2A5-F966-B059-DDF75B668211}"/>
              </a:ext>
            </a:extLst>
          </p:cNvPr>
          <p:cNvCxnSpPr>
            <a:cxnSpLocks/>
          </p:cNvCxnSpPr>
          <p:nvPr/>
        </p:nvCxnSpPr>
        <p:spPr>
          <a:xfrm flipH="1" flipV="1">
            <a:off x="7668987" y="2569030"/>
            <a:ext cx="142607" cy="659676"/>
          </a:xfrm>
          <a:prstGeom prst="line">
            <a:avLst/>
          </a:prstGeom>
          <a:noFill/>
          <a:ln w="38100" cap="flat" cmpd="sng" algn="in">
            <a:solidFill>
              <a:srgbClr val="FFFF00"/>
            </a:solidFill>
            <a:prstDash val="solid"/>
          </a:ln>
          <a:effectLst/>
        </p:spPr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E975993E-E253-5A0D-719C-B36B3B275D42}"/>
              </a:ext>
            </a:extLst>
          </p:cNvPr>
          <p:cNvCxnSpPr>
            <a:cxnSpLocks/>
          </p:cNvCxnSpPr>
          <p:nvPr/>
        </p:nvCxnSpPr>
        <p:spPr>
          <a:xfrm flipH="1">
            <a:off x="6900456" y="2569030"/>
            <a:ext cx="768531" cy="0"/>
          </a:xfrm>
          <a:prstGeom prst="line">
            <a:avLst/>
          </a:prstGeom>
          <a:noFill/>
          <a:ln w="38100" cap="flat" cmpd="sng" algn="in">
            <a:solidFill>
              <a:srgbClr val="FFFF00"/>
            </a:solidFill>
            <a:prstDash val="solid"/>
          </a:ln>
          <a:effectLst/>
        </p:spPr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FAB4D733-6DFA-DF31-A1CB-B1E2579FC783}"/>
              </a:ext>
            </a:extLst>
          </p:cNvPr>
          <p:cNvCxnSpPr>
            <a:cxnSpLocks/>
          </p:cNvCxnSpPr>
          <p:nvPr/>
        </p:nvCxnSpPr>
        <p:spPr>
          <a:xfrm flipH="1" flipV="1">
            <a:off x="6837881" y="2030730"/>
            <a:ext cx="62576" cy="601139"/>
          </a:xfrm>
          <a:prstGeom prst="line">
            <a:avLst/>
          </a:prstGeom>
          <a:noFill/>
          <a:ln w="38100" cap="flat" cmpd="sng" algn="in">
            <a:solidFill>
              <a:srgbClr val="FFFF00"/>
            </a:solidFill>
            <a:prstDash val="solid"/>
          </a:ln>
          <a:effectLst/>
        </p:spPr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4D4E21F3-030F-625F-AB2F-659B57AC7479}"/>
              </a:ext>
            </a:extLst>
          </p:cNvPr>
          <p:cNvCxnSpPr>
            <a:cxnSpLocks/>
          </p:cNvCxnSpPr>
          <p:nvPr/>
        </p:nvCxnSpPr>
        <p:spPr>
          <a:xfrm flipH="1">
            <a:off x="5090160" y="2030730"/>
            <a:ext cx="1747722" cy="0"/>
          </a:xfrm>
          <a:prstGeom prst="line">
            <a:avLst/>
          </a:prstGeom>
          <a:noFill/>
          <a:ln w="38100" cap="flat" cmpd="sng" algn="in">
            <a:solidFill>
              <a:srgbClr val="FFFF00"/>
            </a:solidFill>
            <a:prstDash val="solid"/>
          </a:ln>
          <a:effectLst/>
        </p:spPr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AEB05135-20FE-CC4E-91F0-9933073A7714}"/>
              </a:ext>
            </a:extLst>
          </p:cNvPr>
          <p:cNvCxnSpPr>
            <a:cxnSpLocks/>
          </p:cNvCxnSpPr>
          <p:nvPr/>
        </p:nvCxnSpPr>
        <p:spPr>
          <a:xfrm flipH="1">
            <a:off x="4329723" y="2030460"/>
            <a:ext cx="766879" cy="0"/>
          </a:xfrm>
          <a:prstGeom prst="line">
            <a:avLst/>
          </a:prstGeom>
          <a:noFill/>
          <a:ln w="38100" cap="flat" cmpd="sng" algn="in">
            <a:solidFill>
              <a:srgbClr val="1CADE4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42EA698F-D74C-81E8-6610-9056BCB13798}"/>
              </a:ext>
            </a:extLst>
          </p:cNvPr>
          <p:cNvCxnSpPr>
            <a:cxnSpLocks/>
          </p:cNvCxnSpPr>
          <p:nvPr/>
        </p:nvCxnSpPr>
        <p:spPr>
          <a:xfrm flipH="1">
            <a:off x="5087585" y="1382079"/>
            <a:ext cx="128677" cy="698182"/>
          </a:xfrm>
          <a:prstGeom prst="line">
            <a:avLst/>
          </a:prstGeom>
          <a:noFill/>
          <a:ln w="38100" cap="flat" cmpd="sng" algn="in">
            <a:solidFill>
              <a:srgbClr val="1CADE4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73" name="Étoile : 4 branches 41">
            <a:extLst>
              <a:ext uri="{FF2B5EF4-FFF2-40B4-BE49-F238E27FC236}">
                <a16:creationId xmlns:a16="http://schemas.microsoft.com/office/drawing/2014/main" id="{AC0481C4-E8D6-8CBB-3DDB-626CAAA2581F}"/>
              </a:ext>
            </a:extLst>
          </p:cNvPr>
          <p:cNvSpPr/>
          <p:nvPr/>
        </p:nvSpPr>
        <p:spPr>
          <a:xfrm>
            <a:off x="4897228" y="1853294"/>
            <a:ext cx="380715" cy="354332"/>
          </a:xfrm>
          <a:prstGeom prst="star4">
            <a:avLst/>
          </a:prstGeom>
          <a:solidFill>
            <a:srgbClr val="FF0000"/>
          </a:solidFill>
          <a:ln w="12700" cap="flat" cmpd="sng" algn="in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118D842B-CF6E-8349-39FC-D8098A053108}"/>
              </a:ext>
            </a:extLst>
          </p:cNvPr>
          <p:cNvCxnSpPr>
            <a:cxnSpLocks/>
          </p:cNvCxnSpPr>
          <p:nvPr/>
        </p:nvCxnSpPr>
        <p:spPr>
          <a:xfrm flipH="1">
            <a:off x="4449383" y="1611360"/>
            <a:ext cx="766879" cy="0"/>
          </a:xfrm>
          <a:prstGeom prst="line">
            <a:avLst/>
          </a:prstGeom>
          <a:noFill/>
          <a:ln w="38100" cap="flat" cmpd="sng" algn="in">
            <a:solidFill>
              <a:srgbClr val="1CADE4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AD7DCCD0-774F-8CFB-3FC5-898AFA6BC916}"/>
              </a:ext>
            </a:extLst>
          </p:cNvPr>
          <p:cNvSpPr/>
          <p:nvPr/>
        </p:nvSpPr>
        <p:spPr>
          <a:xfrm>
            <a:off x="3992183" y="272145"/>
            <a:ext cx="914400" cy="914400"/>
          </a:xfrm>
          <a:prstGeom prst="roundRect">
            <a:avLst/>
          </a:prstGeom>
          <a:solidFill>
            <a:srgbClr val="1CADE4"/>
          </a:solidFill>
          <a:ln w="12700" cap="flat" cmpd="sng" algn="in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IFO 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UNEQ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905FFFF3-6ED5-FF4F-45F5-6968B197ECE5}"/>
              </a:ext>
            </a:extLst>
          </p:cNvPr>
          <p:cNvSpPr/>
          <p:nvPr/>
        </p:nvSpPr>
        <p:spPr>
          <a:xfrm>
            <a:off x="5843450" y="3699906"/>
            <a:ext cx="914400" cy="914400"/>
          </a:xfrm>
          <a:prstGeom prst="roundRect">
            <a:avLst/>
          </a:prstGeom>
          <a:solidFill>
            <a:srgbClr val="1CADE4"/>
          </a:solidFill>
          <a:ln w="12700" cap="flat" cmpd="sng" algn="in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IFO 1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REF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Rectangle : coins arrondis 76">
            <a:extLst>
              <a:ext uri="{FF2B5EF4-FFF2-40B4-BE49-F238E27FC236}">
                <a16:creationId xmlns:a16="http://schemas.microsoft.com/office/drawing/2014/main" id="{EFEC1487-D4EB-8990-E551-A0B75F1D3C89}"/>
              </a:ext>
            </a:extLst>
          </p:cNvPr>
          <p:cNvSpPr/>
          <p:nvPr/>
        </p:nvSpPr>
        <p:spPr>
          <a:xfrm>
            <a:off x="7732260" y="250478"/>
            <a:ext cx="914400" cy="914400"/>
          </a:xfrm>
          <a:prstGeom prst="roundRect">
            <a:avLst/>
          </a:prstGeom>
          <a:solidFill>
            <a:srgbClr val="1CADE4"/>
          </a:solidFill>
          <a:ln w="12700" cap="flat" cmpd="sng" algn="in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IFO 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UNEQ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8" name="Étoile : 4 branches 42">
            <a:extLst>
              <a:ext uri="{FF2B5EF4-FFF2-40B4-BE49-F238E27FC236}">
                <a16:creationId xmlns:a16="http://schemas.microsoft.com/office/drawing/2014/main" id="{C8E6DACB-CCE7-8F54-CAD9-643797F734AA}"/>
              </a:ext>
            </a:extLst>
          </p:cNvPr>
          <p:cNvSpPr/>
          <p:nvPr/>
        </p:nvSpPr>
        <p:spPr>
          <a:xfrm>
            <a:off x="6138882" y="3102131"/>
            <a:ext cx="380715" cy="354332"/>
          </a:xfrm>
          <a:prstGeom prst="star4">
            <a:avLst/>
          </a:prstGeom>
          <a:solidFill>
            <a:srgbClr val="FF0000"/>
          </a:solidFill>
          <a:ln w="12700" cap="flat" cmpd="sng" algn="in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9" name="Rectangle : coins arrondis 78">
            <a:extLst>
              <a:ext uri="{FF2B5EF4-FFF2-40B4-BE49-F238E27FC236}">
                <a16:creationId xmlns:a16="http://schemas.microsoft.com/office/drawing/2014/main" id="{E00E22F0-B9D3-174C-AF0F-D0454C89119D}"/>
              </a:ext>
            </a:extLst>
          </p:cNvPr>
          <p:cNvSpPr/>
          <p:nvPr/>
        </p:nvSpPr>
        <p:spPr>
          <a:xfrm>
            <a:off x="2135945" y="2570684"/>
            <a:ext cx="1223910" cy="633846"/>
          </a:xfrm>
          <a:prstGeom prst="roundRect">
            <a:avLst/>
          </a:prstGeom>
          <a:solidFill>
            <a:srgbClr val="3E8853">
              <a:lumMod val="40000"/>
              <a:lumOff val="60000"/>
            </a:srgbClr>
          </a:solidFill>
          <a:ln w="12700" cap="flat" cmpd="sng" algn="in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Power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Monitoring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0" name="Rectangle : coins arrondis 79">
            <a:extLst>
              <a:ext uri="{FF2B5EF4-FFF2-40B4-BE49-F238E27FC236}">
                <a16:creationId xmlns:a16="http://schemas.microsoft.com/office/drawing/2014/main" id="{8F31F697-B81F-A864-E5D3-11866B95D9B3}"/>
              </a:ext>
            </a:extLst>
          </p:cNvPr>
          <p:cNvSpPr/>
          <p:nvPr/>
        </p:nvSpPr>
        <p:spPr>
          <a:xfrm>
            <a:off x="9246858" y="2451431"/>
            <a:ext cx="1223910" cy="633846"/>
          </a:xfrm>
          <a:prstGeom prst="roundRect">
            <a:avLst/>
          </a:prstGeom>
          <a:solidFill>
            <a:srgbClr val="3E8853">
              <a:lumMod val="40000"/>
              <a:lumOff val="60000"/>
            </a:srgbClr>
          </a:solidFill>
          <a:ln w="12700" cap="flat" cmpd="sng" algn="in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Power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Monitoring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Espace réservé du numéro de diapositive 80">
            <a:extLst>
              <a:ext uri="{FF2B5EF4-FFF2-40B4-BE49-F238E27FC236}">
                <a16:creationId xmlns:a16="http://schemas.microsoft.com/office/drawing/2014/main" id="{F54B6F9D-3017-9971-1EB5-61468272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523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AD6E1-DA3C-74CD-773C-9E7E511D3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7419081-FBC4-F5D3-6CDC-8B65A94B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44" y="160317"/>
            <a:ext cx="10972187" cy="6537365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3819625-65FF-D49C-CC85-C135B956BC5F}"/>
              </a:ext>
            </a:extLst>
          </p:cNvPr>
          <p:cNvSpPr txBox="1"/>
          <p:nvPr/>
        </p:nvSpPr>
        <p:spPr>
          <a:xfrm>
            <a:off x="9497467" y="4607522"/>
            <a:ext cx="1290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10 pm/√Hz</a:t>
            </a:r>
            <a:endParaRPr 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E966384-E675-E79C-F619-28219B2EAF54}"/>
              </a:ext>
            </a:extLst>
          </p:cNvPr>
          <p:cNvSpPr txBox="1"/>
          <p:nvPr/>
        </p:nvSpPr>
        <p:spPr>
          <a:xfrm>
            <a:off x="6737403" y="1326269"/>
            <a:ext cx="2760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14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Individual</a:t>
            </a:r>
            <a:r>
              <a:rPr lang="fr-FR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fr-FR" sz="14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interferometers</a:t>
            </a:r>
            <a:r>
              <a:rPr lang="fr-FR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endParaRPr 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E8C6F6-11E4-D22F-6766-BEEA190653DD}"/>
              </a:ext>
            </a:extLst>
          </p:cNvPr>
          <p:cNvSpPr txBox="1"/>
          <p:nvPr/>
        </p:nvSpPr>
        <p:spPr>
          <a:xfrm>
            <a:off x="4824512" y="3858086"/>
            <a:ext cx="2833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14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Combined</a:t>
            </a:r>
            <a:r>
              <a:rPr lang="fr-FR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fr-FR" sz="14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interferometers</a:t>
            </a:r>
            <a:r>
              <a:rPr lang="fr-FR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endParaRPr 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1A99BBF-3636-05C9-039C-A928939C253E}"/>
              </a:ext>
            </a:extLst>
          </p:cNvPr>
          <p:cNvSpPr txBox="1"/>
          <p:nvPr/>
        </p:nvSpPr>
        <p:spPr>
          <a:xfrm>
            <a:off x="1875130" y="5156473"/>
            <a:ext cx="3724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b="1" kern="0" dirty="0">
                <a:solidFill>
                  <a:prstClr val="black"/>
                </a:solidFill>
                <a:cs typeface="Arial"/>
                <a:sym typeface="Arial"/>
              </a:rPr>
              <a:t>Amplitude spectral </a:t>
            </a:r>
            <a:r>
              <a:rPr lang="fr-FR" b="1" kern="0" dirty="0" err="1">
                <a:solidFill>
                  <a:prstClr val="black"/>
                </a:solidFill>
                <a:cs typeface="Arial"/>
                <a:sym typeface="Arial"/>
              </a:rPr>
              <a:t>density</a:t>
            </a:r>
            <a:r>
              <a:rPr lang="fr-FR" b="1" kern="0" dirty="0">
                <a:solidFill>
                  <a:prstClr val="black"/>
                </a:solidFill>
                <a:cs typeface="Arial"/>
                <a:sym typeface="Arial"/>
              </a:rPr>
              <a:t> of the </a:t>
            </a:r>
            <a:r>
              <a:rPr lang="fr-FR" b="1" kern="0" dirty="0" err="1">
                <a:solidFill>
                  <a:prstClr val="black"/>
                </a:solidFill>
                <a:cs typeface="Arial"/>
                <a:sym typeface="Arial"/>
              </a:rPr>
              <a:t>optical</a:t>
            </a:r>
            <a:r>
              <a:rPr lang="fr-FR" b="1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fr-FR" b="1" kern="0" dirty="0" err="1">
                <a:solidFill>
                  <a:prstClr val="black"/>
                </a:solidFill>
                <a:cs typeface="Arial"/>
                <a:sym typeface="Arial"/>
              </a:rPr>
              <a:t>pathlength</a:t>
            </a:r>
            <a:r>
              <a:rPr lang="fr-FR" b="1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fr-FR" b="1" kern="0" dirty="0" err="1">
                <a:solidFill>
                  <a:prstClr val="black"/>
                </a:solidFill>
                <a:cs typeface="Arial"/>
                <a:sym typeface="Arial"/>
              </a:rPr>
              <a:t>stability</a:t>
            </a:r>
            <a:r>
              <a:rPr lang="fr-FR" b="1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fr-FR" b="1" kern="0" dirty="0" err="1">
                <a:solidFill>
                  <a:prstClr val="black"/>
                </a:solidFill>
                <a:cs typeface="Arial"/>
                <a:sym typeface="Arial"/>
              </a:rPr>
              <a:t>measurement</a:t>
            </a:r>
            <a:r>
              <a:rPr lang="fr-FR" b="1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endParaRPr lang="en-US" b="1" kern="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3EC0B27-4532-30F4-71FF-438B245AD63B}"/>
              </a:ext>
            </a:extLst>
          </p:cNvPr>
          <p:cNvSpPr txBox="1"/>
          <p:nvPr/>
        </p:nvSpPr>
        <p:spPr>
          <a:xfrm>
            <a:off x="10712206" y="5478849"/>
            <a:ext cx="1213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1 pm/√Hz</a:t>
            </a:r>
            <a:endParaRPr 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87B35F3C-4528-CBF4-4738-76036E6E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452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C61BA-74EE-E204-76AD-18A236CAB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B22EC9-EB82-ED91-7AE4-54CF99D8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Testing</a:t>
            </a:r>
            <a:r>
              <a:rPr lang="fr-FR" sz="3200" dirty="0"/>
              <a:t> the instruments performance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15B596-37A3-14B3-A904-E4FD28A88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1959429"/>
            <a:ext cx="7291449" cy="4680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 test an instrument,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usually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just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perform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measurements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once the instrument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built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(or 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testing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models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).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+mj-lt"/>
              </a:rPr>
              <a:t>For LISA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it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is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not possible :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+mj-lt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we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don’t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have a 2 500 000 km clean room on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Earth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+mj-lt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seismic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noise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prevents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reaching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the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same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performance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+mj-lt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there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are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too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many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units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of the instrument to test </a:t>
            </a:r>
            <a:endParaRPr lang="fr-FR" sz="2400" dirty="0">
              <a:latin typeface="+mj-lt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62202E2-790E-9058-2DDA-05DDD20AE6C5}"/>
              </a:ext>
            </a:extLst>
          </p:cNvPr>
          <p:cNvGrpSpPr/>
          <p:nvPr/>
        </p:nvGrpSpPr>
        <p:grpSpPr>
          <a:xfrm>
            <a:off x="7944592" y="1690688"/>
            <a:ext cx="5021318" cy="3998310"/>
            <a:chOff x="6755004" y="490510"/>
            <a:chExt cx="6292691" cy="541257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B78328B-A698-915B-E763-535EC7999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11075" y="490510"/>
              <a:ext cx="4676426" cy="215571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AB1D84B-1C9C-1723-0D26-DED3E571D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>
              <a:off x="6755004" y="3747371"/>
              <a:ext cx="6292691" cy="2155718"/>
            </a:xfrm>
            <a:prstGeom prst="rect">
              <a:avLst/>
            </a:prstGeom>
          </p:spPr>
        </p:pic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F213706-163D-38C1-CDD1-EF1DF1CA4125}"/>
              </a:ext>
            </a:extLst>
          </p:cNvPr>
          <p:cNvSpPr/>
          <p:nvPr/>
        </p:nvSpPr>
        <p:spPr>
          <a:xfrm>
            <a:off x="7944592" y="4500748"/>
            <a:ext cx="2481943" cy="130628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97DFBFF6-C757-D953-E654-9BD5AD3C1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139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2EE148-AA0A-C6C9-0C4A-A1E3E91F5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Gravitational</a:t>
            </a:r>
            <a:r>
              <a:rPr lang="fr-FR" sz="3200" dirty="0"/>
              <a:t> </a:t>
            </a:r>
            <a:r>
              <a:rPr lang="fr-FR" sz="3200" dirty="0" err="1"/>
              <a:t>waves</a:t>
            </a:r>
            <a:r>
              <a:rPr lang="fr-FR" sz="3200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839A05-056D-348A-21C2-A3D359FA2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97" y="1736725"/>
            <a:ext cx="7152409" cy="4854122"/>
          </a:xfrm>
        </p:spPr>
        <p:txBody>
          <a:bodyPr>
            <a:normAutofit lnSpcReduction="10000"/>
          </a:bodyPr>
          <a:lstStyle/>
          <a:p>
            <a:r>
              <a:rPr lang="fr-FR" sz="2400" dirty="0" err="1">
                <a:latin typeface="+mj-lt"/>
              </a:rPr>
              <a:t>What</a:t>
            </a:r>
            <a:r>
              <a:rPr lang="fr-FR" sz="2400" dirty="0">
                <a:latin typeface="+mj-lt"/>
              </a:rPr>
              <a:t> are </a:t>
            </a:r>
            <a:r>
              <a:rPr lang="fr-FR" sz="2400" dirty="0" err="1">
                <a:latin typeface="+mj-lt"/>
              </a:rPr>
              <a:t>gravitational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waves</a:t>
            </a:r>
            <a:r>
              <a:rPr lang="fr-FR" sz="2400" dirty="0">
                <a:latin typeface="+mj-lt"/>
              </a:rPr>
              <a:t>?</a:t>
            </a:r>
          </a:p>
          <a:p>
            <a:pPr lvl="1"/>
            <a:r>
              <a:rPr lang="fr-FR" sz="1800" dirty="0" err="1">
                <a:latin typeface="+mj-lt"/>
              </a:rPr>
              <a:t>ripples</a:t>
            </a:r>
            <a:r>
              <a:rPr lang="fr-FR" sz="1800" dirty="0">
                <a:latin typeface="+mj-lt"/>
              </a:rPr>
              <a:t> in the </a:t>
            </a:r>
            <a:r>
              <a:rPr lang="fr-FR" sz="1800" dirty="0" err="1">
                <a:latin typeface="+mj-lt"/>
              </a:rPr>
              <a:t>fabric</a:t>
            </a:r>
            <a:r>
              <a:rPr lang="fr-FR" sz="1800" dirty="0">
                <a:latin typeface="+mj-lt"/>
              </a:rPr>
              <a:t> of </a:t>
            </a:r>
            <a:r>
              <a:rPr lang="fr-FR" sz="1800" dirty="0" err="1">
                <a:latin typeface="+mj-lt"/>
              </a:rPr>
              <a:t>spacetime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predicted</a:t>
            </a:r>
            <a:r>
              <a:rPr lang="fr-FR" sz="1800" dirty="0">
                <a:latin typeface="+mj-lt"/>
              </a:rPr>
              <a:t> by </a:t>
            </a:r>
            <a:r>
              <a:rPr lang="fr-FR" sz="1800" dirty="0" err="1">
                <a:latin typeface="+mj-lt"/>
              </a:rPr>
              <a:t>Einstein’s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general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theory</a:t>
            </a:r>
            <a:r>
              <a:rPr lang="fr-FR" sz="1800" dirty="0">
                <a:latin typeface="+mj-lt"/>
              </a:rPr>
              <a:t> of </a:t>
            </a:r>
            <a:r>
              <a:rPr lang="fr-FR" sz="1800" dirty="0" err="1">
                <a:latin typeface="+mj-lt"/>
              </a:rPr>
              <a:t>relativity</a:t>
            </a:r>
            <a:endParaRPr lang="fr-FR" sz="1800" dirty="0">
              <a:latin typeface="+mj-lt"/>
            </a:endParaRPr>
          </a:p>
          <a:p>
            <a:pPr lvl="1"/>
            <a:r>
              <a:rPr lang="fr-FR" sz="1800" dirty="0">
                <a:latin typeface="+mj-lt"/>
              </a:rPr>
              <a:t>transverse, </a:t>
            </a:r>
            <a:r>
              <a:rPr lang="fr-FR" sz="1800" dirty="0" err="1">
                <a:latin typeface="+mj-lt"/>
              </a:rPr>
              <a:t>quadrupolar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waves</a:t>
            </a:r>
            <a:r>
              <a:rPr lang="fr-FR" sz="1800" dirty="0">
                <a:latin typeface="+mj-lt"/>
              </a:rPr>
              <a:t> </a:t>
            </a:r>
          </a:p>
          <a:p>
            <a:pPr lvl="1"/>
            <a:r>
              <a:rPr lang="fr-FR" sz="1800" dirty="0" err="1">
                <a:latin typeface="+mj-lt"/>
              </a:rPr>
              <a:t>Localy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distort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spacetime</a:t>
            </a:r>
            <a:r>
              <a:rPr lang="fr-FR" sz="1800" dirty="0">
                <a:latin typeface="+mj-lt"/>
              </a:rPr>
              <a:t> by </a:t>
            </a:r>
            <a:r>
              <a:rPr lang="fr-FR" sz="1800" dirty="0" err="1">
                <a:latin typeface="+mj-lt"/>
              </a:rPr>
              <a:t>alternately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contracting</a:t>
            </a:r>
            <a:r>
              <a:rPr lang="fr-FR" sz="1800" dirty="0">
                <a:latin typeface="+mj-lt"/>
              </a:rPr>
              <a:t> and </a:t>
            </a:r>
            <a:r>
              <a:rPr lang="fr-FR" sz="1800" dirty="0" err="1">
                <a:latin typeface="+mj-lt"/>
              </a:rPr>
              <a:t>expanding</a:t>
            </a:r>
            <a:r>
              <a:rPr lang="fr-FR" sz="1800" dirty="0">
                <a:latin typeface="+mj-lt"/>
              </a:rPr>
              <a:t> distances in all directions</a:t>
            </a:r>
          </a:p>
          <a:p>
            <a:pPr lvl="1"/>
            <a:r>
              <a:rPr lang="fr-FR" sz="1800" dirty="0" err="1">
                <a:latin typeface="+mj-lt"/>
              </a:rPr>
              <a:t>Travel</a:t>
            </a:r>
            <a:r>
              <a:rPr lang="fr-FR" sz="1800" dirty="0">
                <a:latin typeface="+mj-lt"/>
              </a:rPr>
              <a:t> at the speed of light, </a:t>
            </a:r>
            <a:r>
              <a:rPr lang="fr-FR" sz="1800" dirty="0" err="1">
                <a:latin typeface="+mj-lt"/>
              </a:rPr>
              <a:t>unaffected</a:t>
            </a:r>
            <a:r>
              <a:rPr lang="fr-FR" sz="1800" dirty="0">
                <a:latin typeface="+mj-lt"/>
              </a:rPr>
              <a:t> by </a:t>
            </a:r>
            <a:r>
              <a:rPr lang="fr-FR" sz="1800" dirty="0" err="1">
                <a:latin typeface="+mj-lt"/>
              </a:rPr>
              <a:t>matter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making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them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ideal</a:t>
            </a:r>
            <a:r>
              <a:rPr lang="fr-FR" sz="1800" dirty="0">
                <a:latin typeface="+mj-lt"/>
              </a:rPr>
              <a:t> probes of distant </a:t>
            </a:r>
            <a:r>
              <a:rPr lang="fr-FR" sz="1800" dirty="0" err="1">
                <a:latin typeface="+mj-lt"/>
              </a:rPr>
              <a:t>cosmic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events</a:t>
            </a:r>
            <a:endParaRPr lang="fr-FR" sz="1800" dirty="0">
              <a:latin typeface="+mj-lt"/>
            </a:endParaRPr>
          </a:p>
          <a:p>
            <a:r>
              <a:rPr lang="fr-FR" sz="2400" dirty="0" err="1">
                <a:latin typeface="+mj-lt"/>
              </a:rPr>
              <a:t>What</a:t>
            </a:r>
            <a:r>
              <a:rPr lang="fr-FR" sz="2400" dirty="0">
                <a:latin typeface="+mj-lt"/>
              </a:rPr>
              <a:t> causes </a:t>
            </a:r>
            <a:r>
              <a:rPr lang="fr-FR" sz="2400" dirty="0" err="1">
                <a:latin typeface="+mj-lt"/>
              </a:rPr>
              <a:t>gravitational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waves</a:t>
            </a:r>
            <a:r>
              <a:rPr lang="fr-FR" sz="2400" dirty="0">
                <a:latin typeface="+mj-lt"/>
              </a:rPr>
              <a:t>?</a:t>
            </a:r>
          </a:p>
          <a:p>
            <a:pPr lvl="1"/>
            <a:r>
              <a:rPr lang="fr-FR" sz="1800" dirty="0" err="1">
                <a:latin typeface="+mj-lt"/>
              </a:rPr>
              <a:t>Generated</a:t>
            </a:r>
            <a:r>
              <a:rPr lang="fr-FR" sz="1800" dirty="0">
                <a:latin typeface="+mj-lt"/>
              </a:rPr>
              <a:t> by the </a:t>
            </a:r>
            <a:r>
              <a:rPr lang="fr-FR" sz="1800" dirty="0" err="1">
                <a:latin typeface="+mj-lt"/>
              </a:rPr>
              <a:t>acceleration</a:t>
            </a:r>
            <a:r>
              <a:rPr lang="fr-FR" sz="1800" dirty="0">
                <a:latin typeface="+mj-lt"/>
              </a:rPr>
              <a:t> of massive </a:t>
            </a:r>
            <a:r>
              <a:rPr lang="fr-FR" sz="1800" dirty="0" err="1">
                <a:latin typeface="+mj-lt"/>
              </a:rPr>
              <a:t>objects</a:t>
            </a:r>
            <a:r>
              <a:rPr lang="fr-FR" sz="1800" dirty="0">
                <a:latin typeface="+mj-lt"/>
              </a:rPr>
              <a:t> in </a:t>
            </a:r>
            <a:r>
              <a:rPr lang="fr-FR" sz="1800" dirty="0" err="1">
                <a:latin typeface="+mj-lt"/>
              </a:rPr>
              <a:t>spacetime</a:t>
            </a:r>
            <a:endParaRPr lang="fr-FR" sz="1800" dirty="0">
              <a:latin typeface="+mj-lt"/>
            </a:endParaRPr>
          </a:p>
          <a:p>
            <a:pPr lvl="1"/>
            <a:r>
              <a:rPr lang="fr-FR" sz="1800" dirty="0" err="1">
                <a:latin typeface="+mj-lt"/>
              </a:rPr>
              <a:t>Commonly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produced</a:t>
            </a:r>
            <a:r>
              <a:rPr lang="fr-FR" sz="1800" dirty="0">
                <a:latin typeface="+mj-lt"/>
              </a:rPr>
              <a:t> by:</a:t>
            </a:r>
          </a:p>
          <a:p>
            <a:pPr lvl="2"/>
            <a:r>
              <a:rPr lang="fr-FR" sz="1600" dirty="0" err="1">
                <a:latin typeface="+mj-lt"/>
              </a:rPr>
              <a:t>Orbiting</a:t>
            </a:r>
            <a:r>
              <a:rPr lang="fr-FR" sz="1600" dirty="0">
                <a:latin typeface="+mj-lt"/>
              </a:rPr>
              <a:t> compact </a:t>
            </a:r>
            <a:r>
              <a:rPr lang="fr-FR" sz="1600" dirty="0" err="1">
                <a:latin typeface="+mj-lt"/>
              </a:rPr>
              <a:t>binaries</a:t>
            </a:r>
            <a:r>
              <a:rPr lang="fr-FR" sz="1600" dirty="0">
                <a:latin typeface="+mj-lt"/>
              </a:rPr>
              <a:t>: e.g., neutron star pairs or black </a:t>
            </a:r>
            <a:r>
              <a:rPr lang="fr-FR" sz="1600" dirty="0" err="1">
                <a:latin typeface="+mj-lt"/>
              </a:rPr>
              <a:t>hole</a:t>
            </a:r>
            <a:r>
              <a:rPr lang="fr-FR" sz="1600" dirty="0">
                <a:latin typeface="+mj-lt"/>
              </a:rPr>
              <a:t> mergers.</a:t>
            </a:r>
          </a:p>
          <a:p>
            <a:pPr lvl="2"/>
            <a:r>
              <a:rPr lang="fr-FR" sz="1600" dirty="0">
                <a:latin typeface="+mj-lt"/>
              </a:rPr>
              <a:t>Non-</a:t>
            </a:r>
            <a:r>
              <a:rPr lang="fr-FR" sz="1600" dirty="0" err="1">
                <a:latin typeface="+mj-lt"/>
              </a:rPr>
              <a:t>spherical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supernovae</a:t>
            </a:r>
            <a:r>
              <a:rPr lang="fr-FR" sz="1600" dirty="0">
                <a:latin typeface="+mj-lt"/>
              </a:rPr>
              <a:t> explosions.</a:t>
            </a:r>
          </a:p>
          <a:p>
            <a:pPr lvl="2"/>
            <a:r>
              <a:rPr lang="fr-FR" sz="1600" dirty="0" err="1">
                <a:latin typeface="+mj-lt"/>
              </a:rPr>
              <a:t>Cosmic</a:t>
            </a:r>
            <a:r>
              <a:rPr lang="fr-FR" sz="1600" dirty="0">
                <a:latin typeface="+mj-lt"/>
              </a:rPr>
              <a:t> strings or </a:t>
            </a:r>
            <a:r>
              <a:rPr lang="fr-FR" sz="1600" dirty="0" err="1">
                <a:latin typeface="+mj-lt"/>
              </a:rPr>
              <a:t>early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universe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phenomena</a:t>
            </a:r>
            <a:r>
              <a:rPr lang="fr-FR" sz="1600" dirty="0">
                <a:latin typeface="+mj-lt"/>
              </a:rPr>
              <a:t> (inflation).</a:t>
            </a:r>
          </a:p>
          <a:p>
            <a:pPr lvl="1"/>
            <a:r>
              <a:rPr lang="fr-FR" sz="1800" dirty="0" err="1">
                <a:latin typeface="+mj-lt"/>
              </a:rPr>
              <a:t>Require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extreme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gravitational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fields</a:t>
            </a:r>
            <a:r>
              <a:rPr lang="fr-FR" sz="1800" dirty="0">
                <a:latin typeface="+mj-lt"/>
              </a:rPr>
              <a:t> for </a:t>
            </a:r>
            <a:r>
              <a:rPr lang="fr-FR" sz="1800" dirty="0" err="1">
                <a:latin typeface="+mj-lt"/>
              </a:rPr>
              <a:t>detectable</a:t>
            </a:r>
            <a:r>
              <a:rPr lang="fr-FR" sz="1800" dirty="0">
                <a:latin typeface="+mj-lt"/>
              </a:rPr>
              <a:t> amplitudes.</a:t>
            </a:r>
          </a:p>
          <a:p>
            <a:pPr lvl="1"/>
            <a:endParaRPr lang="fr-FR" sz="16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3C93FA-6E42-4C8C-DCCA-F14903D7CD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74" r="13334"/>
          <a:stretch/>
        </p:blipFill>
        <p:spPr>
          <a:xfrm>
            <a:off x="8066314" y="3654380"/>
            <a:ext cx="3853544" cy="22868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30F048-D1EE-F129-02A0-1FA732D5B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602" y="319088"/>
            <a:ext cx="4876800" cy="2743200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643DFB4-AABB-44D8-248E-803297295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451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12E0A-CE52-F731-0E12-6F53C10E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5E36B9-939E-BF02-CF19-134D3FF08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Testing</a:t>
            </a:r>
            <a:r>
              <a:rPr lang="fr-FR" sz="3200" dirty="0"/>
              <a:t> the instruments performance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2E884B-E8D9-6874-4919-971BEA814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1959429"/>
            <a:ext cx="7291449" cy="4680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test an instrument,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usually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just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perform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measurements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once the instrument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built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(or 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testing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models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).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For LISA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it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is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not possible :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we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don’t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have a 2 500 000 km clean room on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Earth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seismic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noise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prevents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reaching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the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same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performance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+mj-lt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there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are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too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many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units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of the instrument to test </a:t>
            </a:r>
            <a:endParaRPr lang="fr-FR" sz="2400" dirty="0">
              <a:latin typeface="+mj-lt"/>
            </a:endParaRPr>
          </a:p>
          <a:p>
            <a:pPr marL="0" indent="0">
              <a:buNone/>
            </a:pPr>
            <a:endParaRPr lang="fr-FR" sz="200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>
              <a:buNone/>
            </a:pP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We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have to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simulate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the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other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parts of the instrument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that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interfaces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with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the IDS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under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test :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distant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spacecraft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optical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bench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(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spacecraft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–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spacecraft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gravitational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reference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system (test mass –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spacecraft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local adjacent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optical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bench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(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clock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and phase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transfer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marL="0" indent="0">
              <a:buNone/>
            </a:pPr>
            <a:endParaRPr lang="fr-FR" sz="200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>
              <a:buNone/>
            </a:pPr>
            <a:endParaRPr lang="fr-FR" sz="24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CCC3F3F-B77F-7202-879C-F9141AE5F890}"/>
              </a:ext>
            </a:extLst>
          </p:cNvPr>
          <p:cNvGrpSpPr/>
          <p:nvPr/>
        </p:nvGrpSpPr>
        <p:grpSpPr>
          <a:xfrm>
            <a:off x="7944592" y="1690688"/>
            <a:ext cx="5021318" cy="3998310"/>
            <a:chOff x="6755004" y="490510"/>
            <a:chExt cx="6292691" cy="541257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44B57FC-5214-3C0A-EE72-8EFA447D7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11075" y="490510"/>
              <a:ext cx="4676426" cy="215571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65BD386-720D-31D0-565F-4766D664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>
              <a:off x="6755004" y="3747371"/>
              <a:ext cx="6292691" cy="2155718"/>
            </a:xfrm>
            <a:prstGeom prst="rect">
              <a:avLst/>
            </a:prstGeom>
          </p:spPr>
        </p:pic>
      </p:grpSp>
      <p:sp>
        <p:nvSpPr>
          <p:cNvPr id="11" name="Bouée 10">
            <a:extLst>
              <a:ext uri="{FF2B5EF4-FFF2-40B4-BE49-F238E27FC236}">
                <a16:creationId xmlns:a16="http://schemas.microsoft.com/office/drawing/2014/main" id="{500B78B5-9C4B-2585-3DFB-BE1D88E3D70D}"/>
              </a:ext>
            </a:extLst>
          </p:cNvPr>
          <p:cNvSpPr/>
          <p:nvPr/>
        </p:nvSpPr>
        <p:spPr>
          <a:xfrm rot="19932722">
            <a:off x="8951459" y="2279472"/>
            <a:ext cx="1204718" cy="3096684"/>
          </a:xfrm>
          <a:prstGeom prst="donut">
            <a:avLst>
              <a:gd name="adj" fmla="val 3147"/>
            </a:avLst>
          </a:prstGeom>
          <a:solidFill>
            <a:srgbClr val="00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2263AE55-571F-337C-39B2-4BBFB8AD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987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30DAC-C6C8-0D6D-E739-5397EA619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BE8C2-F63A-769B-4361-D421B5E4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Testing</a:t>
            </a:r>
            <a:r>
              <a:rPr lang="fr-FR" sz="3200" dirty="0"/>
              <a:t> the instruments performance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A71F4F-D23B-F84A-2BFE-0979D5FB5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1959429"/>
            <a:ext cx="7291449" cy="4680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test an instrument,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usually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just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perform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measurements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once the instrument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built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(or 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testing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models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).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For LISA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it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is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not possible :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we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don’t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have a 2 500 000 km clean room on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Earth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seismic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noise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prevents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reaching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the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same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performance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+mj-lt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there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are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too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many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units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of the instrument to test </a:t>
            </a:r>
            <a:endParaRPr lang="fr-FR" sz="2400" dirty="0">
              <a:latin typeface="+mj-lt"/>
            </a:endParaRPr>
          </a:p>
          <a:p>
            <a:pPr marL="0" indent="0">
              <a:buNone/>
            </a:pPr>
            <a:endParaRPr lang="fr-FR" sz="200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>
              <a:buNone/>
            </a:pP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We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have to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simulate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the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other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parts of the instrument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that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interfaces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with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the IDS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under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test :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distant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spacecraft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optical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bench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(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spacecraft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–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spacecraft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gravitational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reference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system (test mass –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spacecraft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local adjacent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optical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bench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(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clock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and phase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transfer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marL="0" indent="0">
              <a:buNone/>
            </a:pPr>
            <a:endParaRPr lang="fr-FR" sz="200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>
              <a:buNone/>
            </a:pPr>
            <a:endParaRPr lang="fr-FR" sz="24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FAAB3C5-858A-1343-7375-58468B3429FF}"/>
              </a:ext>
            </a:extLst>
          </p:cNvPr>
          <p:cNvGrpSpPr/>
          <p:nvPr/>
        </p:nvGrpSpPr>
        <p:grpSpPr>
          <a:xfrm>
            <a:off x="7944592" y="1690688"/>
            <a:ext cx="5021318" cy="3998310"/>
            <a:chOff x="6755004" y="490510"/>
            <a:chExt cx="6292691" cy="541257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8CC2A0E-CFA4-815E-287D-BD380E2DA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11075" y="490510"/>
              <a:ext cx="4676426" cy="215571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6BF745A-C7C4-5DAC-C5B5-B0D7CB3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>
              <a:off x="6755004" y="3747371"/>
              <a:ext cx="6292691" cy="2155718"/>
            </a:xfrm>
            <a:prstGeom prst="rect">
              <a:avLst/>
            </a:prstGeom>
          </p:spPr>
        </p:pic>
      </p:grpSp>
      <p:sp>
        <p:nvSpPr>
          <p:cNvPr id="11" name="Bouée 10">
            <a:extLst>
              <a:ext uri="{FF2B5EF4-FFF2-40B4-BE49-F238E27FC236}">
                <a16:creationId xmlns:a16="http://schemas.microsoft.com/office/drawing/2014/main" id="{C14E1E14-2461-4F64-53FD-61DB502C8A8D}"/>
              </a:ext>
            </a:extLst>
          </p:cNvPr>
          <p:cNvSpPr/>
          <p:nvPr/>
        </p:nvSpPr>
        <p:spPr>
          <a:xfrm rot="19932722">
            <a:off x="8951459" y="2279472"/>
            <a:ext cx="1204718" cy="3096684"/>
          </a:xfrm>
          <a:prstGeom prst="donut">
            <a:avLst>
              <a:gd name="adj" fmla="val 3147"/>
            </a:avLst>
          </a:prstGeom>
          <a:solidFill>
            <a:srgbClr val="00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Bouée 3">
            <a:extLst>
              <a:ext uri="{FF2B5EF4-FFF2-40B4-BE49-F238E27FC236}">
                <a16:creationId xmlns:a16="http://schemas.microsoft.com/office/drawing/2014/main" id="{890AA242-C546-37C2-EA07-F63ABC185112}"/>
              </a:ext>
            </a:extLst>
          </p:cNvPr>
          <p:cNvSpPr/>
          <p:nvPr/>
        </p:nvSpPr>
        <p:spPr>
          <a:xfrm>
            <a:off x="9695318" y="4598365"/>
            <a:ext cx="1658482" cy="494348"/>
          </a:xfrm>
          <a:prstGeom prst="donut">
            <a:avLst>
              <a:gd name="adj" fmla="val 7761"/>
            </a:avLst>
          </a:prstGeom>
          <a:solidFill>
            <a:srgbClr val="00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C20759-98F4-4BC4-4F32-7A1A9128C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108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FDE6A-BE61-C8D8-3D8A-E606EEF91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34445E-7128-919A-BC01-EEE41DD8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Testing</a:t>
            </a:r>
            <a:r>
              <a:rPr lang="fr-FR" sz="3200" dirty="0"/>
              <a:t> the instruments performance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5F3B54-00AA-ED50-36E0-DCC945BCF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1959429"/>
            <a:ext cx="7291449" cy="4680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test an instrument,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usually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just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perform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measurements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once the instrument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built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(or 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testing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models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).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For LISA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it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is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not possible :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we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don’t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have a 2 500 000 km clean room on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Earth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seismic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noise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prevents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reaching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the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same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performance 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+mj-lt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there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are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too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many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+mj-lt"/>
              </a:rPr>
              <a:t>units</a:t>
            </a:r>
            <a:r>
              <a:rPr lang="fr-FR" sz="2000" dirty="0">
                <a:solidFill>
                  <a:prstClr val="black"/>
                </a:solidFill>
                <a:latin typeface="+mj-lt"/>
              </a:rPr>
              <a:t> of the instrument to test </a:t>
            </a:r>
            <a:endParaRPr lang="fr-FR" sz="2400" dirty="0">
              <a:latin typeface="+mj-lt"/>
            </a:endParaRPr>
          </a:p>
          <a:p>
            <a:pPr marL="0" indent="0">
              <a:buNone/>
            </a:pPr>
            <a:endParaRPr lang="fr-FR" sz="200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>
              <a:buNone/>
            </a:pP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We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have to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simulate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the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other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parts of the instrument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that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interfaces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with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the IDS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under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test :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distant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spacecraft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optical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bench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(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spacecraft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–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spacecraft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gravitational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reference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system (test mass –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spacecraft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marL="0" indent="0">
              <a:buNone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	- local adjacent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optical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bench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(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clock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 and phase </a:t>
            </a:r>
            <a:r>
              <a:rPr lang="fr-FR" sz="2000" dirty="0" err="1">
                <a:solidFill>
                  <a:prstClr val="black"/>
                </a:solidFill>
                <a:latin typeface="Calibri Light" panose="020F0302020204030204"/>
              </a:rPr>
              <a:t>transfer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marL="0" indent="0">
              <a:buNone/>
            </a:pPr>
            <a:endParaRPr lang="fr-FR" sz="200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>
              <a:buNone/>
            </a:pPr>
            <a:endParaRPr lang="fr-FR" sz="24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82B29CC-25E8-A58C-73FA-774948B742B1}"/>
              </a:ext>
            </a:extLst>
          </p:cNvPr>
          <p:cNvGrpSpPr/>
          <p:nvPr/>
        </p:nvGrpSpPr>
        <p:grpSpPr>
          <a:xfrm>
            <a:off x="7944592" y="1690688"/>
            <a:ext cx="5021318" cy="3998310"/>
            <a:chOff x="6755004" y="490510"/>
            <a:chExt cx="6292691" cy="541257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0CF7526-E985-531D-78D2-9326131E3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11075" y="490510"/>
              <a:ext cx="4676426" cy="215571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2A79724-3B4A-37A7-4DC6-9990D61A2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>
              <a:off x="6755004" y="3747371"/>
              <a:ext cx="6292691" cy="2155718"/>
            </a:xfrm>
            <a:prstGeom prst="rect">
              <a:avLst/>
            </a:prstGeom>
          </p:spPr>
        </p:pic>
      </p:grpSp>
      <p:sp>
        <p:nvSpPr>
          <p:cNvPr id="11" name="Bouée 10">
            <a:extLst>
              <a:ext uri="{FF2B5EF4-FFF2-40B4-BE49-F238E27FC236}">
                <a16:creationId xmlns:a16="http://schemas.microsoft.com/office/drawing/2014/main" id="{7BF7E807-EA1F-DA59-DED2-96A0035891D4}"/>
              </a:ext>
            </a:extLst>
          </p:cNvPr>
          <p:cNvSpPr/>
          <p:nvPr/>
        </p:nvSpPr>
        <p:spPr>
          <a:xfrm rot="19932722">
            <a:off x="8951459" y="2279472"/>
            <a:ext cx="1204718" cy="3096684"/>
          </a:xfrm>
          <a:prstGeom prst="donut">
            <a:avLst>
              <a:gd name="adj" fmla="val 3147"/>
            </a:avLst>
          </a:prstGeom>
          <a:solidFill>
            <a:srgbClr val="00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Bouée 3">
            <a:extLst>
              <a:ext uri="{FF2B5EF4-FFF2-40B4-BE49-F238E27FC236}">
                <a16:creationId xmlns:a16="http://schemas.microsoft.com/office/drawing/2014/main" id="{4B99CE1C-B289-768B-EE8F-A720D7340646}"/>
              </a:ext>
            </a:extLst>
          </p:cNvPr>
          <p:cNvSpPr/>
          <p:nvPr/>
        </p:nvSpPr>
        <p:spPr>
          <a:xfrm>
            <a:off x="9695318" y="4598365"/>
            <a:ext cx="1658482" cy="494348"/>
          </a:xfrm>
          <a:prstGeom prst="donut">
            <a:avLst>
              <a:gd name="adj" fmla="val 7761"/>
            </a:avLst>
          </a:prstGeom>
          <a:solidFill>
            <a:srgbClr val="00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Bouée 4">
            <a:extLst>
              <a:ext uri="{FF2B5EF4-FFF2-40B4-BE49-F238E27FC236}">
                <a16:creationId xmlns:a16="http://schemas.microsoft.com/office/drawing/2014/main" id="{38581EED-F5F3-3D02-E887-6443E3F48709}"/>
              </a:ext>
            </a:extLst>
          </p:cNvPr>
          <p:cNvSpPr/>
          <p:nvPr/>
        </p:nvSpPr>
        <p:spPr>
          <a:xfrm>
            <a:off x="9759748" y="4598365"/>
            <a:ext cx="821803" cy="787078"/>
          </a:xfrm>
          <a:prstGeom prst="donut">
            <a:avLst>
              <a:gd name="adj" fmla="val 599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FC2CEC-791A-2559-3D5B-57243608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606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1993B-21DE-D6B7-CB73-021B74866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9F13702-7B57-6466-B2C8-18D608F14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2528" y="3054473"/>
            <a:ext cx="1801739" cy="18337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8486ACC-942A-7275-F61C-04BB9BE1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51483" cy="1325563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Beams</a:t>
            </a:r>
            <a:r>
              <a:rPr lang="fr-FR" sz="3200" b="1" dirty="0"/>
              <a:t> Simulator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F3E7452-7F61-4F38-72A7-B776CF5BA174}"/>
              </a:ext>
            </a:extLst>
          </p:cNvPr>
          <p:cNvSpPr txBox="1"/>
          <p:nvPr/>
        </p:nvSpPr>
        <p:spPr>
          <a:xfrm>
            <a:off x="397679" y="1865547"/>
            <a:ext cx="5436796" cy="573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>
              <a:lnSpc>
                <a:spcPts val="2600"/>
              </a:lnSpc>
            </a:pPr>
            <a:r>
              <a:rPr lang="fr-FR" dirty="0">
                <a:latin typeface="+mj-lt"/>
              </a:rPr>
              <a:t>To do </a:t>
            </a:r>
            <a:r>
              <a:rPr lang="fr-FR" dirty="0" err="1">
                <a:latin typeface="+mj-lt"/>
              </a:rPr>
              <a:t>so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we</a:t>
            </a:r>
            <a:r>
              <a:rPr lang="fr-FR" dirty="0">
                <a:latin typeface="+mj-lt"/>
              </a:rPr>
              <a:t> are </a:t>
            </a:r>
            <a:r>
              <a:rPr lang="fr-FR" dirty="0" err="1">
                <a:latin typeface="+mj-lt"/>
              </a:rPr>
              <a:t>developing</a:t>
            </a:r>
            <a:r>
              <a:rPr lang="fr-FR" dirty="0">
                <a:latin typeface="+mj-lt"/>
              </a:rPr>
              <a:t> a </a:t>
            </a:r>
            <a:r>
              <a:rPr lang="fr-FR" dirty="0" err="1">
                <a:latin typeface="+mj-lt"/>
              </a:rPr>
              <a:t>complex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optical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bench</a:t>
            </a:r>
            <a:r>
              <a:rPr lang="fr-FR" dirty="0">
                <a:latin typeface="+mj-lt"/>
              </a:rPr>
              <a:t> to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interface </a:t>
            </a:r>
            <a:r>
              <a:rPr lang="fr-FR" dirty="0" err="1">
                <a:latin typeface="+mj-lt"/>
              </a:rPr>
              <a:t>with</a:t>
            </a:r>
            <a:r>
              <a:rPr lang="fr-FR" dirty="0">
                <a:latin typeface="+mj-lt"/>
              </a:rPr>
              <a:t> the IDS adjacent to the IDS </a:t>
            </a:r>
            <a:r>
              <a:rPr lang="fr-FR" dirty="0" err="1">
                <a:latin typeface="+mj-lt"/>
              </a:rPr>
              <a:t>under</a:t>
            </a:r>
            <a:r>
              <a:rPr lang="fr-FR" dirty="0">
                <a:latin typeface="+mj-lt"/>
              </a:rPr>
              <a:t> test and the one </a:t>
            </a:r>
            <a:r>
              <a:rPr lang="fr-FR" dirty="0" err="1">
                <a:latin typeface="+mj-lt"/>
              </a:rPr>
              <a:t>with</a:t>
            </a:r>
            <a:r>
              <a:rPr lang="fr-FR" dirty="0">
                <a:latin typeface="+mj-lt"/>
              </a:rPr>
              <a:t> the IDS on the distant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. </a:t>
            </a:r>
          </a:p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>
              <a:lnSpc>
                <a:spcPts val="2600"/>
              </a:lnSpc>
            </a:pPr>
            <a:r>
              <a:rPr lang="fr-FR" dirty="0" err="1">
                <a:latin typeface="+mj-lt"/>
              </a:rPr>
              <a:t>We</a:t>
            </a:r>
            <a:r>
              <a:rPr lang="fr-FR" dirty="0">
                <a:latin typeface="+mj-lt"/>
              </a:rPr>
              <a:t> must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a 2W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coming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2 million </a:t>
            </a:r>
            <a:r>
              <a:rPr lang="fr-FR" dirty="0" err="1">
                <a:latin typeface="+mj-lt"/>
              </a:rPr>
              <a:t>kilometers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that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will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</a:t>
            </a:r>
            <a:r>
              <a:rPr lang="fr-FR" dirty="0">
                <a:latin typeface="+mj-lt"/>
              </a:rPr>
              <a:t> ~100 </a:t>
            </a:r>
            <a:r>
              <a:rPr lang="fr-FR" dirty="0" err="1">
                <a:latin typeface="+mj-lt"/>
              </a:rPr>
              <a:t>pW</a:t>
            </a:r>
            <a:r>
              <a:rPr lang="fr-FR" dirty="0">
                <a:latin typeface="+mj-lt"/>
              </a:rPr>
              <a:t> at </a:t>
            </a:r>
            <a:r>
              <a:rPr lang="fr-FR" dirty="0" err="1">
                <a:latin typeface="+mj-lt"/>
              </a:rPr>
              <a:t>arrival</a:t>
            </a:r>
            <a:r>
              <a:rPr lang="fr-FR" dirty="0">
                <a:latin typeface="+mj-lt"/>
              </a:rPr>
              <a:t>, and design the </a:t>
            </a:r>
            <a:r>
              <a:rPr lang="fr-FR" dirty="0" err="1">
                <a:latin typeface="+mj-lt"/>
              </a:rPr>
              <a:t>experiment</a:t>
            </a:r>
            <a:r>
              <a:rPr lang="fr-FR" dirty="0">
                <a:latin typeface="+mj-lt"/>
              </a:rPr>
              <a:t> to </a:t>
            </a:r>
            <a:r>
              <a:rPr lang="fr-FR" dirty="0" err="1">
                <a:latin typeface="+mj-lt"/>
              </a:rPr>
              <a:t>reach</a:t>
            </a:r>
            <a:r>
              <a:rPr lang="fr-FR" dirty="0">
                <a:latin typeface="+mj-lt"/>
              </a:rPr>
              <a:t> a </a:t>
            </a:r>
            <a:r>
              <a:rPr lang="fr-FR" dirty="0" err="1">
                <a:latin typeface="+mj-lt"/>
              </a:rPr>
              <a:t>stability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specified</a:t>
            </a:r>
            <a:r>
              <a:rPr lang="fr-FR" dirty="0">
                <a:latin typeface="+mj-lt"/>
              </a:rPr>
              <a:t> for </a:t>
            </a:r>
            <a:r>
              <a:rPr lang="fr-FR" dirty="0" err="1">
                <a:latin typeface="+mj-lt"/>
              </a:rPr>
              <a:t>space</a:t>
            </a:r>
            <a:r>
              <a:rPr lang="fr-FR" dirty="0">
                <a:latin typeface="+mj-lt"/>
              </a:rPr>
              <a:t>.  </a:t>
            </a:r>
          </a:p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>
              <a:lnSpc>
                <a:spcPts val="2600"/>
              </a:lnSpc>
            </a:pPr>
            <a:r>
              <a:rPr lang="fr-FR" dirty="0">
                <a:latin typeface="+mj-lt"/>
              </a:rPr>
              <a:t>The </a:t>
            </a:r>
            <a:r>
              <a:rPr lang="fr-FR" dirty="0" err="1">
                <a:latin typeface="+mj-lt"/>
              </a:rPr>
              <a:t>stability</a:t>
            </a:r>
            <a:r>
              <a:rPr lang="fr-FR" dirty="0">
                <a:latin typeface="+mj-lt"/>
              </a:rPr>
              <a:t> and performance of </a:t>
            </a:r>
            <a:r>
              <a:rPr lang="fr-FR" dirty="0" err="1">
                <a:latin typeface="+mj-lt"/>
              </a:rPr>
              <a:t>this</a:t>
            </a:r>
            <a:r>
              <a:rPr lang="fr-FR" dirty="0">
                <a:latin typeface="+mj-lt"/>
              </a:rPr>
              <a:t> test </a:t>
            </a:r>
            <a:r>
              <a:rPr lang="fr-FR" dirty="0" err="1">
                <a:latin typeface="+mj-lt"/>
              </a:rPr>
              <a:t>equipment</a:t>
            </a:r>
            <a:r>
              <a:rPr lang="fr-FR" dirty="0">
                <a:latin typeface="+mj-lt"/>
              </a:rPr>
              <a:t> must </a:t>
            </a:r>
            <a:r>
              <a:rPr lang="fr-FR" dirty="0" err="1">
                <a:latin typeface="+mj-lt"/>
              </a:rPr>
              <a:t>be</a:t>
            </a:r>
            <a:r>
              <a:rPr lang="fr-FR" dirty="0">
                <a:latin typeface="+mj-lt"/>
              </a:rPr>
              <a:t> at least as good as the one </a:t>
            </a:r>
            <a:r>
              <a:rPr lang="fr-FR" dirty="0" err="1">
                <a:latin typeface="+mj-lt"/>
              </a:rPr>
              <a:t>under</a:t>
            </a:r>
            <a:r>
              <a:rPr lang="fr-FR" dirty="0">
                <a:latin typeface="+mj-lt"/>
              </a:rPr>
              <a:t> test to </a:t>
            </a:r>
            <a:r>
              <a:rPr lang="fr-FR" dirty="0" err="1">
                <a:latin typeface="+mj-lt"/>
              </a:rPr>
              <a:t>verify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its</a:t>
            </a:r>
            <a:r>
              <a:rPr lang="fr-FR" dirty="0">
                <a:latin typeface="+mj-lt"/>
              </a:rPr>
              <a:t> performance : </a:t>
            </a:r>
            <a:r>
              <a:rPr lang="fr-FR" b="1" dirty="0">
                <a:latin typeface="+mj-lt"/>
              </a:rPr>
              <a:t>10 </a:t>
            </a:r>
            <a:r>
              <a:rPr lang="fr-FR" b="1" i="1" dirty="0">
                <a:latin typeface="+mj-lt"/>
              </a:rPr>
              <a:t>pm/√Hz </a:t>
            </a:r>
            <a:endParaRPr lang="fr-FR" b="1" dirty="0">
              <a:latin typeface="+mj-lt"/>
            </a:endParaRPr>
          </a:p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>
              <a:lnSpc>
                <a:spcPts val="2600"/>
              </a:lnSpc>
            </a:pPr>
            <a:r>
              <a:rPr lang="fr-FR" dirty="0">
                <a:latin typeface="+mj-lt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D4A457-E898-49C9-2DB1-E5FD4A1AC0BA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180" y="1401358"/>
            <a:ext cx="2880645" cy="18804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3204375-632D-5A56-94D1-AB90379A0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4475" y="1904880"/>
            <a:ext cx="2880646" cy="31116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089365-D8DE-AF3C-6EE8-E2D575EA9A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97"/>
          <a:stretch/>
        </p:blipFill>
        <p:spPr>
          <a:xfrm>
            <a:off x="9454494" y="4888845"/>
            <a:ext cx="2811364" cy="2081911"/>
          </a:xfrm>
          <a:prstGeom prst="rect">
            <a:avLst/>
          </a:prstGeom>
        </p:spPr>
      </p:pic>
      <p:sp>
        <p:nvSpPr>
          <p:cNvPr id="9" name="Rectangle à coins arrondis 10">
            <a:extLst>
              <a:ext uri="{FF2B5EF4-FFF2-40B4-BE49-F238E27FC236}">
                <a16:creationId xmlns:a16="http://schemas.microsoft.com/office/drawing/2014/main" id="{35ADB915-C633-A1D1-55DD-A723841D9F38}"/>
              </a:ext>
            </a:extLst>
          </p:cNvPr>
          <p:cNvSpPr/>
          <p:nvPr/>
        </p:nvSpPr>
        <p:spPr>
          <a:xfrm>
            <a:off x="8750609" y="5677521"/>
            <a:ext cx="703886" cy="3949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BSIM</a:t>
            </a:r>
          </a:p>
        </p:txBody>
      </p:sp>
      <p:sp>
        <p:nvSpPr>
          <p:cNvPr id="10" name="Rectangle à coins arrondis 11">
            <a:extLst>
              <a:ext uri="{FF2B5EF4-FFF2-40B4-BE49-F238E27FC236}">
                <a16:creationId xmlns:a16="http://schemas.microsoft.com/office/drawing/2014/main" id="{5BE9B481-8BFF-DC0F-D62C-ED7B23AEC256}"/>
              </a:ext>
            </a:extLst>
          </p:cNvPr>
          <p:cNvSpPr/>
          <p:nvPr/>
        </p:nvSpPr>
        <p:spPr>
          <a:xfrm>
            <a:off x="8966450" y="3947872"/>
            <a:ext cx="670238" cy="3949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STS</a:t>
            </a:r>
          </a:p>
        </p:txBody>
      </p:sp>
      <p:sp>
        <p:nvSpPr>
          <p:cNvPr id="11" name="Rectangle à coins arrondis 13">
            <a:extLst>
              <a:ext uri="{FF2B5EF4-FFF2-40B4-BE49-F238E27FC236}">
                <a16:creationId xmlns:a16="http://schemas.microsoft.com/office/drawing/2014/main" id="{2D360BB2-29EA-D8B1-2BC2-FD8FC5707513}"/>
              </a:ext>
            </a:extLst>
          </p:cNvPr>
          <p:cNvSpPr/>
          <p:nvPr/>
        </p:nvSpPr>
        <p:spPr>
          <a:xfrm>
            <a:off x="9011684" y="1143488"/>
            <a:ext cx="886079" cy="3949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TMSIM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6A04D38-B38F-CDDC-A4D3-7D32B445D7C5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8046722" y="4180115"/>
            <a:ext cx="703887" cy="1694877"/>
          </a:xfrm>
          <a:prstGeom prst="straightConnector1">
            <a:avLst/>
          </a:prstGeom>
          <a:noFill/>
          <a:ln w="38100">
            <a:solidFill>
              <a:srgbClr val="FF66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BEC72CE-E05B-8AFA-8ECC-478C786A2F0F}"/>
              </a:ext>
            </a:extLst>
          </p:cNvPr>
          <p:cNvCxnSpPr>
            <a:stCxn id="11" idx="1"/>
          </p:cNvCxnSpPr>
          <p:nvPr/>
        </p:nvCxnSpPr>
        <p:spPr>
          <a:xfrm flipH="1">
            <a:off x="7741920" y="1340959"/>
            <a:ext cx="1269764" cy="1253965"/>
          </a:xfrm>
          <a:prstGeom prst="straightConnector1">
            <a:avLst/>
          </a:prstGeom>
          <a:noFill/>
          <a:ln w="38100">
            <a:solidFill>
              <a:srgbClr val="FF66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51AA401-AC59-46B2-3C4B-9D058DA433D3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8394700" y="3281822"/>
            <a:ext cx="571750" cy="863521"/>
          </a:xfrm>
          <a:prstGeom prst="straightConnector1">
            <a:avLst/>
          </a:prstGeom>
          <a:noFill/>
          <a:ln w="38100">
            <a:solidFill>
              <a:srgbClr val="FF66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angle à coins arrondis 15">
            <a:extLst>
              <a:ext uri="{FF2B5EF4-FFF2-40B4-BE49-F238E27FC236}">
                <a16:creationId xmlns:a16="http://schemas.microsoft.com/office/drawing/2014/main" id="{EDCEE0D4-A5CC-EDBB-249F-AF8802431423}"/>
              </a:ext>
            </a:extLst>
          </p:cNvPr>
          <p:cNvSpPr/>
          <p:nvPr/>
        </p:nvSpPr>
        <p:spPr>
          <a:xfrm>
            <a:off x="9011685" y="2319500"/>
            <a:ext cx="655674" cy="3949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  OB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128261C-8460-2B56-6A3D-C1C4DEDDD84F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7998605" y="2516971"/>
            <a:ext cx="1013080" cy="537502"/>
          </a:xfrm>
          <a:prstGeom prst="straightConnector1">
            <a:avLst/>
          </a:prstGeom>
          <a:noFill/>
          <a:ln w="38100">
            <a:solidFill>
              <a:srgbClr val="FF66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9BEFF0E4-8D1B-4255-5F4F-D146A22A0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781921" y="-197799"/>
            <a:ext cx="2102679" cy="2102679"/>
          </a:xfrm>
          <a:prstGeom prst="rect">
            <a:avLst/>
          </a:prstGeom>
        </p:spPr>
      </p:pic>
      <p:sp>
        <p:nvSpPr>
          <p:cNvPr id="29" name="Espace réservé du numéro de diapositive 28">
            <a:extLst>
              <a:ext uri="{FF2B5EF4-FFF2-40B4-BE49-F238E27FC236}">
                <a16:creationId xmlns:a16="http://schemas.microsoft.com/office/drawing/2014/main" id="{D6C575F8-1B45-D303-7FAD-7BFE315F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2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0FF8B-061A-DD60-65B0-50056EC2D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819E308-A850-313A-01E6-DF3B48DA7FE3}"/>
              </a:ext>
            </a:extLst>
          </p:cNvPr>
          <p:cNvSpPr txBox="1"/>
          <p:nvPr/>
        </p:nvSpPr>
        <p:spPr>
          <a:xfrm>
            <a:off x="55366" y="1512888"/>
            <a:ext cx="6040634" cy="783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5 </a:t>
            </a:r>
            <a:r>
              <a:rPr lang="fr-FR" dirty="0" err="1">
                <a:latin typeface="+mj-lt"/>
              </a:rPr>
              <a:t>different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interfering</a:t>
            </a:r>
            <a:r>
              <a:rPr lang="fr-FR" dirty="0">
                <a:latin typeface="+mj-lt"/>
              </a:rPr>
              <a:t> 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accent6"/>
                </a:solidFill>
                <a:latin typeface="+mj-lt"/>
              </a:rPr>
              <a:t>Rx</a:t>
            </a:r>
            <a:r>
              <a:rPr lang="fr-FR" dirty="0">
                <a:latin typeface="+mj-lt"/>
              </a:rPr>
              <a:t> flat top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coming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distant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clipped</a:t>
            </a:r>
            <a:r>
              <a:rPr lang="fr-FR" dirty="0">
                <a:latin typeface="+mj-lt"/>
              </a:rPr>
              <a:t> by the </a:t>
            </a:r>
            <a:r>
              <a:rPr lang="fr-FR" dirty="0" err="1">
                <a:latin typeface="+mj-lt"/>
              </a:rPr>
              <a:t>telescope</a:t>
            </a:r>
            <a:r>
              <a:rPr lang="fr-FR" dirty="0">
                <a:latin typeface="+mj-lt"/>
              </a:rPr>
              <a:t> (~600 µW)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  <a:latin typeface="+mj-lt"/>
              </a:rPr>
              <a:t>Tx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gaussian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outgoing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the local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 (~1.4 W)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  <a:latin typeface="+mj-lt"/>
              </a:rPr>
              <a:t>Tx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Back Link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sent to the adjacent IDS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/>
                </a:solidFill>
                <a:latin typeface="+mj-lt"/>
              </a:rPr>
              <a:t>REF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 err="1">
                <a:latin typeface="+mj-lt"/>
              </a:rPr>
              <a:t>reference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serving</a:t>
            </a:r>
            <a:r>
              <a:rPr lang="fr-FR" dirty="0">
                <a:latin typeface="+mj-lt"/>
              </a:rPr>
              <a:t> as proxy for alignement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/>
                </a:solidFill>
                <a:latin typeface="+mj-lt"/>
              </a:rPr>
              <a:t>LO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>
                <a:latin typeface="+mj-lt"/>
              </a:rPr>
              <a:t>local </a:t>
            </a:r>
            <a:r>
              <a:rPr lang="fr-FR" dirty="0" err="1">
                <a:latin typeface="+mj-lt"/>
              </a:rPr>
              <a:t>oscillator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provided</a:t>
            </a:r>
            <a:r>
              <a:rPr lang="fr-FR" dirty="0">
                <a:latin typeface="+mj-lt"/>
              </a:rPr>
              <a:t> to the OB (</a:t>
            </a:r>
            <a:r>
              <a:rPr lang="fr-FR" dirty="0" err="1">
                <a:latin typeface="+mj-lt"/>
              </a:rPr>
              <a:t>ie</a:t>
            </a:r>
            <a:r>
              <a:rPr lang="fr-FR" dirty="0">
                <a:latin typeface="+mj-lt"/>
              </a:rPr>
              <a:t>. Beam </a:t>
            </a:r>
            <a:r>
              <a:rPr lang="fr-FR" dirty="0" err="1">
                <a:latin typeface="+mj-lt"/>
              </a:rPr>
              <a:t>coming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adjacent IDS)</a:t>
            </a:r>
          </a:p>
          <a:p>
            <a:r>
              <a:rPr lang="fr-FR" dirty="0">
                <a:latin typeface="+mj-lt"/>
              </a:rPr>
              <a:t>	</a:t>
            </a:r>
          </a:p>
          <a:p>
            <a:r>
              <a:rPr lang="fr-FR" dirty="0">
                <a:latin typeface="+mj-lt"/>
              </a:rPr>
              <a:t>4 </a:t>
            </a:r>
            <a:r>
              <a:rPr lang="fr-FR" dirty="0" err="1">
                <a:latin typeface="+mj-lt"/>
              </a:rPr>
              <a:t>interferometers</a:t>
            </a:r>
            <a:r>
              <a:rPr lang="fr-FR" dirty="0">
                <a:latin typeface="+mj-lt"/>
              </a:rPr>
              <a:t> :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ISI BS: main IFO, </a:t>
            </a:r>
            <a:r>
              <a:rPr lang="fr-FR" dirty="0" err="1">
                <a:latin typeface="+mj-lt"/>
              </a:rPr>
              <a:t>simulates</a:t>
            </a:r>
            <a:r>
              <a:rPr lang="fr-FR" dirty="0">
                <a:latin typeface="+mj-lt"/>
              </a:rPr>
              <a:t> the Science IFO on the distant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ie</a:t>
            </a:r>
            <a:r>
              <a:rPr lang="fr-FR" dirty="0">
                <a:latin typeface="+mj-lt"/>
              </a:rPr>
              <a:t>. one </a:t>
            </a:r>
            <a:r>
              <a:rPr lang="fr-FR" dirty="0" err="1">
                <a:latin typeface="+mj-lt"/>
              </a:rPr>
              <a:t>half</a:t>
            </a:r>
            <a:r>
              <a:rPr lang="fr-FR" dirty="0">
                <a:latin typeface="+mj-lt"/>
              </a:rPr>
              <a:t> of the </a:t>
            </a:r>
            <a:r>
              <a:rPr lang="fr-FR" dirty="0" err="1">
                <a:latin typeface="+mj-lt"/>
              </a:rPr>
              <a:t>interspacecraft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interferometer</a:t>
            </a:r>
            <a:r>
              <a:rPr lang="fr-FR" dirty="0">
                <a:latin typeface="+mj-lt"/>
              </a:rPr>
              <a:t>.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RF0, RF1, RF2 : monitoring of phase </a:t>
            </a:r>
            <a:r>
              <a:rPr lang="fr-FR" dirty="0" err="1">
                <a:latin typeface="+mj-lt"/>
              </a:rPr>
              <a:t>stability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between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Tx</a:t>
            </a:r>
            <a:r>
              <a:rPr lang="fr-FR" dirty="0">
                <a:latin typeface="+mj-lt"/>
              </a:rPr>
              <a:t> and </a:t>
            </a:r>
            <a:r>
              <a:rPr lang="fr-FR" dirty="0" err="1">
                <a:latin typeface="+mj-lt"/>
              </a:rPr>
              <a:t>Tx_BL</a:t>
            </a:r>
            <a:r>
              <a:rPr lang="fr-FR" dirty="0">
                <a:latin typeface="+mj-lt"/>
              </a:rPr>
              <a:t>, estimation of </a:t>
            </a:r>
            <a:r>
              <a:rPr lang="fr-FR" dirty="0" err="1">
                <a:latin typeface="+mj-lt"/>
              </a:rPr>
              <a:t>various</a:t>
            </a:r>
            <a:r>
              <a:rPr lang="fr-FR" dirty="0">
                <a:latin typeface="+mj-lt"/>
              </a:rPr>
              <a:t> phase </a:t>
            </a:r>
            <a:r>
              <a:rPr lang="fr-FR" dirty="0" err="1">
                <a:latin typeface="+mj-lt"/>
              </a:rPr>
              <a:t>stabilities</a:t>
            </a:r>
            <a:r>
              <a:rPr lang="fr-FR" dirty="0">
                <a:latin typeface="+mj-lt"/>
              </a:rPr>
              <a:t>.</a:t>
            </a: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F8DC65D-5F10-1AA8-6BF6-A28A73936BB9}"/>
              </a:ext>
            </a:extLst>
          </p:cNvPr>
          <p:cNvGrpSpPr/>
          <p:nvPr/>
        </p:nvGrpSpPr>
        <p:grpSpPr>
          <a:xfrm>
            <a:off x="6331652" y="1358767"/>
            <a:ext cx="6345390" cy="4843796"/>
            <a:chOff x="5242512" y="765443"/>
            <a:chExt cx="7126535" cy="549360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FAF2BA8-4804-EE93-CA91-A686F60CB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1"/>
            <a:stretch/>
          </p:blipFill>
          <p:spPr>
            <a:xfrm>
              <a:off x="5242512" y="765443"/>
              <a:ext cx="7126535" cy="5493608"/>
            </a:xfrm>
            <a:prstGeom prst="rect">
              <a:avLst/>
            </a:prstGeom>
          </p:spPr>
        </p:pic>
        <p:sp>
          <p:nvSpPr>
            <p:cNvPr id="13" name="Espace réservé du contenu 2">
              <a:extLst>
                <a:ext uri="{FF2B5EF4-FFF2-40B4-BE49-F238E27FC236}">
                  <a16:creationId xmlns:a16="http://schemas.microsoft.com/office/drawing/2014/main" id="{38C7B4FC-4FD4-2DC4-10F5-7FF14F81C93E}"/>
                </a:ext>
              </a:extLst>
            </p:cNvPr>
            <p:cNvSpPr txBox="1">
              <a:spLocks/>
            </p:cNvSpPr>
            <p:nvPr/>
          </p:nvSpPr>
          <p:spPr>
            <a:xfrm>
              <a:off x="5332395" y="1374775"/>
              <a:ext cx="6499605" cy="4351339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352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1076325" indent="-31432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Char char="Ø"/>
                <a:defRPr sz="16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5240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4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1971675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dirty="0">
                <a:latin typeface="+mj-lt"/>
              </a:endParaRPr>
            </a:p>
          </p:txBody>
        </p:sp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id="{7405BED8-9075-B615-82E2-97BFB071C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51483" cy="1325563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Beams</a:t>
            </a:r>
            <a:r>
              <a:rPr lang="fr-FR" sz="3200" b="1" dirty="0"/>
              <a:t> Simulator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D57636F-BF02-7F69-8230-D82C5F98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28E6-ED05-D543-AF1A-D02F5F858D5C}" type="slidenum">
              <a:rPr lang="fr-FR" smtClean="0">
                <a:latin typeface="+mj-lt"/>
              </a:rPr>
              <a:t>24</a:t>
            </a:fld>
            <a:endParaRPr lang="fr-FR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105819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1ACEB-5999-36F9-EF8A-DB8B49ED4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8C1EE-BED6-6117-9029-E469DD68C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51483" cy="1325563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Beams</a:t>
            </a:r>
            <a:r>
              <a:rPr lang="fr-FR" sz="3200" b="1" dirty="0"/>
              <a:t> Simulator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9D69644-3063-88CD-8D41-9869185A0713}"/>
              </a:ext>
            </a:extLst>
          </p:cNvPr>
          <p:cNvGrpSpPr/>
          <p:nvPr/>
        </p:nvGrpSpPr>
        <p:grpSpPr>
          <a:xfrm>
            <a:off x="6331652" y="1358767"/>
            <a:ext cx="6345390" cy="4843796"/>
            <a:chOff x="5242512" y="765443"/>
            <a:chExt cx="7126535" cy="549360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05CDAC1-0A9E-AAF3-B59B-E986AD9F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1"/>
            <a:stretch/>
          </p:blipFill>
          <p:spPr>
            <a:xfrm>
              <a:off x="5242512" y="765443"/>
              <a:ext cx="7126535" cy="5493608"/>
            </a:xfrm>
            <a:prstGeom prst="rect">
              <a:avLst/>
            </a:prstGeom>
          </p:spPr>
        </p:pic>
        <p:sp>
          <p:nvSpPr>
            <p:cNvPr id="13" name="Espace réservé du contenu 2">
              <a:extLst>
                <a:ext uri="{FF2B5EF4-FFF2-40B4-BE49-F238E27FC236}">
                  <a16:creationId xmlns:a16="http://schemas.microsoft.com/office/drawing/2014/main" id="{B8AC9143-74BB-320F-9926-A4CDD6E7C3F2}"/>
                </a:ext>
              </a:extLst>
            </p:cNvPr>
            <p:cNvSpPr txBox="1">
              <a:spLocks/>
            </p:cNvSpPr>
            <p:nvPr/>
          </p:nvSpPr>
          <p:spPr>
            <a:xfrm>
              <a:off x="5332395" y="1374775"/>
              <a:ext cx="6499605" cy="4351339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352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1076325" indent="-31432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Char char="Ø"/>
                <a:defRPr sz="16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5240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4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1971675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dirty="0">
                <a:latin typeface="+mj-lt"/>
              </a:endParaRPr>
            </a:p>
          </p:txBody>
        </p:sp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D0496B1-7D0B-3BEB-57D7-247C3ED5EB94}"/>
              </a:ext>
            </a:extLst>
          </p:cNvPr>
          <p:cNvCxnSpPr>
            <a:cxnSpLocks/>
          </p:cNvCxnSpPr>
          <p:nvPr/>
        </p:nvCxnSpPr>
        <p:spPr>
          <a:xfrm>
            <a:off x="7716904" y="5303649"/>
            <a:ext cx="494228" cy="0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E5A68B5-636A-7746-D1B2-B4DA0D11D4C2}"/>
              </a:ext>
            </a:extLst>
          </p:cNvPr>
          <p:cNvCxnSpPr>
            <a:cxnSpLocks/>
          </p:cNvCxnSpPr>
          <p:nvPr/>
        </p:nvCxnSpPr>
        <p:spPr>
          <a:xfrm flipV="1">
            <a:off x="7716904" y="5222449"/>
            <a:ext cx="346338" cy="81200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2B6C6FF-9F4B-519D-BC36-6909FEFB8539}"/>
              </a:ext>
            </a:extLst>
          </p:cNvPr>
          <p:cNvCxnSpPr>
            <a:cxnSpLocks/>
          </p:cNvCxnSpPr>
          <p:nvPr/>
        </p:nvCxnSpPr>
        <p:spPr>
          <a:xfrm>
            <a:off x="7433035" y="5222449"/>
            <a:ext cx="630207" cy="0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7E43980-6409-AF42-7524-02A2E05DA84A}"/>
              </a:ext>
            </a:extLst>
          </p:cNvPr>
          <p:cNvCxnSpPr>
            <a:cxnSpLocks/>
          </p:cNvCxnSpPr>
          <p:nvPr/>
        </p:nvCxnSpPr>
        <p:spPr>
          <a:xfrm flipV="1">
            <a:off x="7466029" y="4232635"/>
            <a:ext cx="0" cy="1032235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5333D83-E71F-E6DB-6A4B-FD8E5102596A}"/>
              </a:ext>
            </a:extLst>
          </p:cNvPr>
          <p:cNvCxnSpPr>
            <a:cxnSpLocks/>
          </p:cNvCxnSpPr>
          <p:nvPr/>
        </p:nvCxnSpPr>
        <p:spPr>
          <a:xfrm>
            <a:off x="7458914" y="4232635"/>
            <a:ext cx="2030774" cy="0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0EC98F6-A293-58B2-D6CF-C1A0A1B80FA6}"/>
              </a:ext>
            </a:extLst>
          </p:cNvPr>
          <p:cNvCxnSpPr>
            <a:cxnSpLocks/>
          </p:cNvCxnSpPr>
          <p:nvPr/>
        </p:nvCxnSpPr>
        <p:spPr>
          <a:xfrm>
            <a:off x="9489688" y="4273523"/>
            <a:ext cx="1243361" cy="0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FD01008-A904-2A9A-5CE5-A57B364D17B6}"/>
              </a:ext>
            </a:extLst>
          </p:cNvPr>
          <p:cNvCxnSpPr>
            <a:cxnSpLocks/>
          </p:cNvCxnSpPr>
          <p:nvPr/>
        </p:nvCxnSpPr>
        <p:spPr>
          <a:xfrm flipV="1">
            <a:off x="10229714" y="2573079"/>
            <a:ext cx="0" cy="1700444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C75160F-9944-75FB-29DC-7C9D743873C2}"/>
              </a:ext>
            </a:extLst>
          </p:cNvPr>
          <p:cNvCxnSpPr>
            <a:cxnSpLocks/>
          </p:cNvCxnSpPr>
          <p:nvPr/>
        </p:nvCxnSpPr>
        <p:spPr>
          <a:xfrm>
            <a:off x="10193794" y="2573079"/>
            <a:ext cx="411203" cy="0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8AA2566-BBD3-B4B3-9E1A-958658BBCD52}"/>
              </a:ext>
            </a:extLst>
          </p:cNvPr>
          <p:cNvCxnSpPr>
            <a:cxnSpLocks/>
          </p:cNvCxnSpPr>
          <p:nvPr/>
        </p:nvCxnSpPr>
        <p:spPr>
          <a:xfrm flipV="1">
            <a:off x="10604997" y="2242579"/>
            <a:ext cx="0" cy="341898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2643406-5C22-C46E-ECDF-EDAAB6AA33CF}"/>
              </a:ext>
            </a:extLst>
          </p:cNvPr>
          <p:cNvCxnSpPr>
            <a:cxnSpLocks/>
          </p:cNvCxnSpPr>
          <p:nvPr/>
        </p:nvCxnSpPr>
        <p:spPr>
          <a:xfrm>
            <a:off x="10565854" y="2242579"/>
            <a:ext cx="1857726" cy="0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E60E514D-648C-D7DD-4C37-D00D53DDEF57}"/>
              </a:ext>
            </a:extLst>
          </p:cNvPr>
          <p:cNvCxnSpPr>
            <a:cxnSpLocks/>
          </p:cNvCxnSpPr>
          <p:nvPr/>
        </p:nvCxnSpPr>
        <p:spPr>
          <a:xfrm>
            <a:off x="9153053" y="4679420"/>
            <a:ext cx="1579996" cy="0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2FD7A677-D32D-9A51-6D77-559EA975EC4C}"/>
              </a:ext>
            </a:extLst>
          </p:cNvPr>
          <p:cNvCxnSpPr>
            <a:cxnSpLocks/>
          </p:cNvCxnSpPr>
          <p:nvPr/>
        </p:nvCxnSpPr>
        <p:spPr>
          <a:xfrm>
            <a:off x="8724378" y="4668033"/>
            <a:ext cx="463463" cy="0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CC9F4A0C-BCCC-5938-8AEE-2527320955AE}"/>
              </a:ext>
            </a:extLst>
          </p:cNvPr>
          <p:cNvCxnSpPr>
            <a:cxnSpLocks/>
          </p:cNvCxnSpPr>
          <p:nvPr/>
        </p:nvCxnSpPr>
        <p:spPr>
          <a:xfrm>
            <a:off x="8724378" y="4668033"/>
            <a:ext cx="269310" cy="73068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AA42A645-D9C3-8CD7-F246-5EFA7501E58D}"/>
              </a:ext>
            </a:extLst>
          </p:cNvPr>
          <p:cNvCxnSpPr>
            <a:cxnSpLocks/>
          </p:cNvCxnSpPr>
          <p:nvPr/>
        </p:nvCxnSpPr>
        <p:spPr>
          <a:xfrm>
            <a:off x="8608641" y="4761979"/>
            <a:ext cx="385047" cy="0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F6E1FC79-E032-4782-14BC-CDCD9D39D66A}"/>
              </a:ext>
            </a:extLst>
          </p:cNvPr>
          <p:cNvCxnSpPr>
            <a:cxnSpLocks/>
          </p:cNvCxnSpPr>
          <p:nvPr/>
        </p:nvCxnSpPr>
        <p:spPr>
          <a:xfrm>
            <a:off x="9187841" y="4928992"/>
            <a:ext cx="582460" cy="0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86A6B7D1-0318-B7AC-0D39-4E184CE79852}"/>
              </a:ext>
            </a:extLst>
          </p:cNvPr>
          <p:cNvCxnSpPr>
            <a:cxnSpLocks/>
          </p:cNvCxnSpPr>
          <p:nvPr/>
        </p:nvCxnSpPr>
        <p:spPr>
          <a:xfrm>
            <a:off x="9276073" y="5256757"/>
            <a:ext cx="494228" cy="0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062C20B7-2F9E-4438-CF5F-1369EC5AE4D9}"/>
              </a:ext>
            </a:extLst>
          </p:cNvPr>
          <p:cNvCxnSpPr>
            <a:cxnSpLocks/>
          </p:cNvCxnSpPr>
          <p:nvPr/>
        </p:nvCxnSpPr>
        <p:spPr>
          <a:xfrm>
            <a:off x="9770301" y="4928768"/>
            <a:ext cx="0" cy="327989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EBD10502-29D5-078B-BCBE-F1F6CB270F21}"/>
              </a:ext>
            </a:extLst>
          </p:cNvPr>
          <p:cNvCxnSpPr>
            <a:cxnSpLocks/>
          </p:cNvCxnSpPr>
          <p:nvPr/>
        </p:nvCxnSpPr>
        <p:spPr>
          <a:xfrm>
            <a:off x="9187841" y="4668033"/>
            <a:ext cx="0" cy="260735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2AA204C3-D9FE-CCCD-7EE2-549CB547DFC4}"/>
              </a:ext>
            </a:extLst>
          </p:cNvPr>
          <p:cNvCxnSpPr>
            <a:cxnSpLocks/>
          </p:cNvCxnSpPr>
          <p:nvPr/>
        </p:nvCxnSpPr>
        <p:spPr>
          <a:xfrm>
            <a:off x="10733049" y="4340044"/>
            <a:ext cx="0" cy="327989"/>
          </a:xfrm>
          <a:prstGeom prst="line">
            <a:avLst/>
          </a:prstGeom>
          <a:ln w="38100">
            <a:solidFill>
              <a:srgbClr val="00F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74FCC294-5CB0-2AC5-F21F-0FC3F1735555}"/>
              </a:ext>
            </a:extLst>
          </p:cNvPr>
          <p:cNvCxnSpPr>
            <a:cxnSpLocks/>
          </p:cNvCxnSpPr>
          <p:nvPr/>
        </p:nvCxnSpPr>
        <p:spPr>
          <a:xfrm>
            <a:off x="7820493" y="5447577"/>
            <a:ext cx="494228" cy="0"/>
          </a:xfrm>
          <a:prstGeom prst="line">
            <a:avLst/>
          </a:prstGeom>
          <a:ln w="38100">
            <a:solidFill>
              <a:srgbClr val="00FA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space réservé du numéro de diapositive 58">
            <a:extLst>
              <a:ext uri="{FF2B5EF4-FFF2-40B4-BE49-F238E27FC236}">
                <a16:creationId xmlns:a16="http://schemas.microsoft.com/office/drawing/2014/main" id="{FE303EB1-A274-90E0-1592-C297E9F2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28E6-ED05-D543-AF1A-D02F5F858D5C}" type="slidenum">
              <a:rPr lang="fr-FR" smtClean="0">
                <a:latin typeface="+mj-lt"/>
              </a:rPr>
              <a:t>25</a:t>
            </a:fld>
            <a:endParaRPr lang="fr-FR">
              <a:latin typeface="+mj-lt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F3D4028B-01F5-2523-2795-2D3B34997A8C}"/>
              </a:ext>
            </a:extLst>
          </p:cNvPr>
          <p:cNvSpPr txBox="1"/>
          <p:nvPr/>
        </p:nvSpPr>
        <p:spPr>
          <a:xfrm>
            <a:off x="58724" y="1531120"/>
            <a:ext cx="6040634" cy="783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5 </a:t>
            </a:r>
            <a:r>
              <a:rPr lang="fr-FR" dirty="0" err="1">
                <a:latin typeface="+mj-lt"/>
              </a:rPr>
              <a:t>different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interfering</a:t>
            </a:r>
            <a:r>
              <a:rPr lang="fr-FR" dirty="0">
                <a:latin typeface="+mj-lt"/>
              </a:rPr>
              <a:t> 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accent6"/>
                </a:solidFill>
                <a:latin typeface="+mj-lt"/>
              </a:rPr>
              <a:t>Rx</a:t>
            </a:r>
            <a:r>
              <a:rPr lang="fr-FR" dirty="0">
                <a:latin typeface="+mj-lt"/>
              </a:rPr>
              <a:t> flat top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coming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distant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clipped</a:t>
            </a:r>
            <a:r>
              <a:rPr lang="fr-FR" dirty="0">
                <a:latin typeface="+mj-lt"/>
              </a:rPr>
              <a:t> by the </a:t>
            </a:r>
            <a:r>
              <a:rPr lang="fr-FR" dirty="0" err="1">
                <a:latin typeface="+mj-lt"/>
              </a:rPr>
              <a:t>telescope</a:t>
            </a:r>
            <a:r>
              <a:rPr lang="fr-FR" dirty="0">
                <a:latin typeface="+mj-lt"/>
              </a:rPr>
              <a:t> (~600 µW)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  <a:latin typeface="+mj-lt"/>
              </a:rPr>
              <a:t>Tx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gaussian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outgoing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the local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 (~1.4 W)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  <a:latin typeface="+mj-lt"/>
              </a:rPr>
              <a:t>Tx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Back Link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sent to the adjacent IDS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/>
                </a:solidFill>
                <a:latin typeface="+mj-lt"/>
              </a:rPr>
              <a:t>REF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 err="1">
                <a:latin typeface="+mj-lt"/>
              </a:rPr>
              <a:t>reference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serving</a:t>
            </a:r>
            <a:r>
              <a:rPr lang="fr-FR" dirty="0">
                <a:latin typeface="+mj-lt"/>
              </a:rPr>
              <a:t> as proxy for alignement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/>
                </a:solidFill>
                <a:latin typeface="+mj-lt"/>
              </a:rPr>
              <a:t>LO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>
                <a:latin typeface="+mj-lt"/>
              </a:rPr>
              <a:t>local </a:t>
            </a:r>
            <a:r>
              <a:rPr lang="fr-FR" dirty="0" err="1">
                <a:latin typeface="+mj-lt"/>
              </a:rPr>
              <a:t>oscillator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provided</a:t>
            </a:r>
            <a:r>
              <a:rPr lang="fr-FR" dirty="0">
                <a:latin typeface="+mj-lt"/>
              </a:rPr>
              <a:t> to the OB (</a:t>
            </a:r>
            <a:r>
              <a:rPr lang="fr-FR" dirty="0" err="1">
                <a:latin typeface="+mj-lt"/>
              </a:rPr>
              <a:t>ie</a:t>
            </a:r>
            <a:r>
              <a:rPr lang="fr-FR" dirty="0">
                <a:latin typeface="+mj-lt"/>
              </a:rPr>
              <a:t>. Beam </a:t>
            </a:r>
            <a:r>
              <a:rPr lang="fr-FR" dirty="0" err="1">
                <a:latin typeface="+mj-lt"/>
              </a:rPr>
              <a:t>coming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adjacent IDS)</a:t>
            </a:r>
          </a:p>
          <a:p>
            <a:r>
              <a:rPr lang="fr-FR" dirty="0">
                <a:latin typeface="+mj-lt"/>
              </a:rPr>
              <a:t>	</a:t>
            </a:r>
          </a:p>
          <a:p>
            <a:r>
              <a:rPr lang="fr-FR" dirty="0">
                <a:latin typeface="+mj-lt"/>
              </a:rPr>
              <a:t>4 </a:t>
            </a:r>
            <a:r>
              <a:rPr lang="fr-FR" dirty="0" err="1">
                <a:latin typeface="+mj-lt"/>
              </a:rPr>
              <a:t>interferometers</a:t>
            </a:r>
            <a:r>
              <a:rPr lang="fr-FR" dirty="0">
                <a:latin typeface="+mj-lt"/>
              </a:rPr>
              <a:t> :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ISI BS: main IFO, </a:t>
            </a:r>
            <a:r>
              <a:rPr lang="fr-FR" dirty="0" err="1">
                <a:latin typeface="+mj-lt"/>
              </a:rPr>
              <a:t>simulates</a:t>
            </a:r>
            <a:r>
              <a:rPr lang="fr-FR" dirty="0">
                <a:latin typeface="+mj-lt"/>
              </a:rPr>
              <a:t> the Science IFO on the distant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ie</a:t>
            </a:r>
            <a:r>
              <a:rPr lang="fr-FR" dirty="0">
                <a:latin typeface="+mj-lt"/>
              </a:rPr>
              <a:t>. one </a:t>
            </a:r>
            <a:r>
              <a:rPr lang="fr-FR" dirty="0" err="1">
                <a:latin typeface="+mj-lt"/>
              </a:rPr>
              <a:t>half</a:t>
            </a:r>
            <a:r>
              <a:rPr lang="fr-FR" dirty="0">
                <a:latin typeface="+mj-lt"/>
              </a:rPr>
              <a:t> of the </a:t>
            </a:r>
            <a:r>
              <a:rPr lang="fr-FR" dirty="0" err="1">
                <a:latin typeface="+mj-lt"/>
              </a:rPr>
              <a:t>interspacecraft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interferometer</a:t>
            </a:r>
            <a:r>
              <a:rPr lang="fr-FR" dirty="0">
                <a:latin typeface="+mj-lt"/>
              </a:rPr>
              <a:t>.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RF0, RF1, RF2 : monitoring of phase </a:t>
            </a:r>
            <a:r>
              <a:rPr lang="fr-FR" dirty="0" err="1">
                <a:latin typeface="+mj-lt"/>
              </a:rPr>
              <a:t>stability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between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Tx</a:t>
            </a:r>
            <a:r>
              <a:rPr lang="fr-FR" dirty="0">
                <a:latin typeface="+mj-lt"/>
              </a:rPr>
              <a:t> and </a:t>
            </a:r>
            <a:r>
              <a:rPr lang="fr-FR" dirty="0" err="1">
                <a:latin typeface="+mj-lt"/>
              </a:rPr>
              <a:t>Tx_BL</a:t>
            </a:r>
            <a:r>
              <a:rPr lang="fr-FR" dirty="0">
                <a:latin typeface="+mj-lt"/>
              </a:rPr>
              <a:t>, estimation of </a:t>
            </a:r>
            <a:r>
              <a:rPr lang="fr-FR" dirty="0" err="1">
                <a:latin typeface="+mj-lt"/>
              </a:rPr>
              <a:t>various</a:t>
            </a:r>
            <a:r>
              <a:rPr lang="fr-FR" dirty="0">
                <a:latin typeface="+mj-lt"/>
              </a:rPr>
              <a:t> phase </a:t>
            </a:r>
            <a:r>
              <a:rPr lang="fr-FR" dirty="0" err="1">
                <a:latin typeface="+mj-lt"/>
              </a:rPr>
              <a:t>stabilities</a:t>
            </a:r>
            <a:r>
              <a:rPr lang="fr-FR" dirty="0">
                <a:latin typeface="+mj-lt"/>
              </a:rPr>
              <a:t>.</a:t>
            </a: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283903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285A4-B390-938C-1822-B296AC88F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8">
            <a:extLst>
              <a:ext uri="{FF2B5EF4-FFF2-40B4-BE49-F238E27FC236}">
                <a16:creationId xmlns:a16="http://schemas.microsoft.com/office/drawing/2014/main" id="{0D8A60F8-903E-AE28-021D-7573653305C1}"/>
              </a:ext>
            </a:extLst>
          </p:cNvPr>
          <p:cNvGrpSpPr/>
          <p:nvPr/>
        </p:nvGrpSpPr>
        <p:grpSpPr>
          <a:xfrm>
            <a:off x="6331652" y="1358767"/>
            <a:ext cx="6345390" cy="4843796"/>
            <a:chOff x="5242512" y="765443"/>
            <a:chExt cx="7126535" cy="5493608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E0482C61-2EB3-9B15-9463-84CEBF3C0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1"/>
            <a:stretch/>
          </p:blipFill>
          <p:spPr>
            <a:xfrm>
              <a:off x="5242512" y="765443"/>
              <a:ext cx="7126535" cy="5493608"/>
            </a:xfrm>
            <a:prstGeom prst="rect">
              <a:avLst/>
            </a:prstGeom>
          </p:spPr>
        </p:pic>
        <p:sp>
          <p:nvSpPr>
            <p:cNvPr id="51" name="Espace réservé du contenu 2">
              <a:extLst>
                <a:ext uri="{FF2B5EF4-FFF2-40B4-BE49-F238E27FC236}">
                  <a16:creationId xmlns:a16="http://schemas.microsoft.com/office/drawing/2014/main" id="{2FE12A0F-8780-ACDC-0404-AF70406470E7}"/>
                </a:ext>
              </a:extLst>
            </p:cNvPr>
            <p:cNvSpPr txBox="1">
              <a:spLocks/>
            </p:cNvSpPr>
            <p:nvPr/>
          </p:nvSpPr>
          <p:spPr>
            <a:xfrm>
              <a:off x="5332395" y="1374775"/>
              <a:ext cx="6499605" cy="4351339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352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1076325" indent="-31432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Char char="Ø"/>
                <a:defRPr sz="16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5240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4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1971675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dirty="0">
                <a:latin typeface="+mj-lt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D612930-EC35-C7AA-E9B7-0167D1575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51483" cy="1325563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Beams</a:t>
            </a:r>
            <a:r>
              <a:rPr lang="fr-FR" sz="3200" b="1" dirty="0"/>
              <a:t> Simulator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1BAD2BD-62FB-6EA7-3D78-38CD145B45AB}"/>
              </a:ext>
            </a:extLst>
          </p:cNvPr>
          <p:cNvCxnSpPr/>
          <p:nvPr/>
        </p:nvCxnSpPr>
        <p:spPr>
          <a:xfrm flipH="1">
            <a:off x="10594874" y="2230581"/>
            <a:ext cx="11455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DD3C93F-AEF5-4996-09CA-8F92469C205E}"/>
              </a:ext>
            </a:extLst>
          </p:cNvPr>
          <p:cNvCxnSpPr>
            <a:cxnSpLocks/>
          </p:cNvCxnSpPr>
          <p:nvPr/>
        </p:nvCxnSpPr>
        <p:spPr>
          <a:xfrm flipV="1">
            <a:off x="10594874" y="2230581"/>
            <a:ext cx="0" cy="393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2057175-F721-AEC3-EE2A-D880B21630DE}"/>
              </a:ext>
            </a:extLst>
          </p:cNvPr>
          <p:cNvCxnSpPr>
            <a:cxnSpLocks/>
          </p:cNvCxnSpPr>
          <p:nvPr/>
        </p:nvCxnSpPr>
        <p:spPr>
          <a:xfrm flipH="1">
            <a:off x="8667472" y="2570872"/>
            <a:ext cx="19274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259E9DD-7781-D30F-CE7C-E0E193B60EFE}"/>
              </a:ext>
            </a:extLst>
          </p:cNvPr>
          <p:cNvCxnSpPr>
            <a:cxnSpLocks/>
          </p:cNvCxnSpPr>
          <p:nvPr/>
        </p:nvCxnSpPr>
        <p:spPr>
          <a:xfrm>
            <a:off x="8667472" y="2104373"/>
            <a:ext cx="0" cy="4664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F7820ED-099C-7583-79F7-252055DA6B4A}"/>
              </a:ext>
            </a:extLst>
          </p:cNvPr>
          <p:cNvCxnSpPr>
            <a:cxnSpLocks/>
          </p:cNvCxnSpPr>
          <p:nvPr/>
        </p:nvCxnSpPr>
        <p:spPr>
          <a:xfrm>
            <a:off x="8667472" y="2104373"/>
            <a:ext cx="5203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EE5B216-C00D-C273-DC34-20A11728CDDD}"/>
              </a:ext>
            </a:extLst>
          </p:cNvPr>
          <p:cNvCxnSpPr>
            <a:cxnSpLocks/>
          </p:cNvCxnSpPr>
          <p:nvPr/>
        </p:nvCxnSpPr>
        <p:spPr>
          <a:xfrm flipV="1">
            <a:off x="9144000" y="2104373"/>
            <a:ext cx="0" cy="28246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83DE6D8-89FC-09D8-EB83-51FA20640AAB}"/>
              </a:ext>
            </a:extLst>
          </p:cNvPr>
          <p:cNvCxnSpPr>
            <a:cxnSpLocks/>
          </p:cNvCxnSpPr>
          <p:nvPr/>
        </p:nvCxnSpPr>
        <p:spPr>
          <a:xfrm>
            <a:off x="8724378" y="4668033"/>
            <a:ext cx="4634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1542E17-265F-1A31-BD2C-4B3A2B086C21}"/>
              </a:ext>
            </a:extLst>
          </p:cNvPr>
          <p:cNvCxnSpPr>
            <a:cxnSpLocks/>
          </p:cNvCxnSpPr>
          <p:nvPr/>
        </p:nvCxnSpPr>
        <p:spPr>
          <a:xfrm>
            <a:off x="8724378" y="4668033"/>
            <a:ext cx="269310" cy="73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1049499E-77DD-FC1D-2F6F-C3542BD95CB0}"/>
              </a:ext>
            </a:extLst>
          </p:cNvPr>
          <p:cNvCxnSpPr>
            <a:cxnSpLocks/>
          </p:cNvCxnSpPr>
          <p:nvPr/>
        </p:nvCxnSpPr>
        <p:spPr>
          <a:xfrm>
            <a:off x="8608641" y="4761979"/>
            <a:ext cx="3850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08F1655-BEEC-BE02-6BF2-0753B209FD6B}"/>
              </a:ext>
            </a:extLst>
          </p:cNvPr>
          <p:cNvCxnSpPr>
            <a:cxnSpLocks/>
          </p:cNvCxnSpPr>
          <p:nvPr/>
        </p:nvCxnSpPr>
        <p:spPr>
          <a:xfrm>
            <a:off x="9119300" y="4928992"/>
            <a:ext cx="651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84AAB231-8749-0983-4290-043A7D0F5AAC}"/>
              </a:ext>
            </a:extLst>
          </p:cNvPr>
          <p:cNvCxnSpPr>
            <a:cxnSpLocks/>
          </p:cNvCxnSpPr>
          <p:nvPr/>
        </p:nvCxnSpPr>
        <p:spPr>
          <a:xfrm>
            <a:off x="9276073" y="5256757"/>
            <a:ext cx="494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A1EEBE59-CF99-10CD-3283-0DD1A8B71812}"/>
              </a:ext>
            </a:extLst>
          </p:cNvPr>
          <p:cNvCxnSpPr>
            <a:cxnSpLocks/>
          </p:cNvCxnSpPr>
          <p:nvPr/>
        </p:nvCxnSpPr>
        <p:spPr>
          <a:xfrm>
            <a:off x="9770301" y="4928768"/>
            <a:ext cx="0" cy="327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85172017-773E-9280-CF1E-84990CEEA18F}"/>
              </a:ext>
            </a:extLst>
          </p:cNvPr>
          <p:cNvCxnSpPr>
            <a:cxnSpLocks/>
          </p:cNvCxnSpPr>
          <p:nvPr/>
        </p:nvCxnSpPr>
        <p:spPr>
          <a:xfrm>
            <a:off x="11246158" y="1949265"/>
            <a:ext cx="494228" cy="0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numéro de diapositive 46">
            <a:extLst>
              <a:ext uri="{FF2B5EF4-FFF2-40B4-BE49-F238E27FC236}">
                <a16:creationId xmlns:a16="http://schemas.microsoft.com/office/drawing/2014/main" id="{E09020F9-DF86-6115-2736-2F9D415F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28E6-ED05-D543-AF1A-D02F5F858D5C}" type="slidenum">
              <a:rPr lang="fr-FR" smtClean="0">
                <a:latin typeface="+mj-lt"/>
              </a:rPr>
              <a:t>26</a:t>
            </a:fld>
            <a:endParaRPr lang="fr-FR">
              <a:latin typeface="+mj-lt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AEB3C88-6E55-6DC8-2BFB-0AB0DD844E39}"/>
              </a:ext>
            </a:extLst>
          </p:cNvPr>
          <p:cNvSpPr txBox="1"/>
          <p:nvPr/>
        </p:nvSpPr>
        <p:spPr>
          <a:xfrm>
            <a:off x="139447" y="1358767"/>
            <a:ext cx="6040634" cy="783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5 </a:t>
            </a:r>
            <a:r>
              <a:rPr lang="fr-FR" dirty="0" err="1">
                <a:latin typeface="+mj-lt"/>
              </a:rPr>
              <a:t>different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interfering</a:t>
            </a:r>
            <a:r>
              <a:rPr lang="fr-FR" dirty="0">
                <a:latin typeface="+mj-lt"/>
              </a:rPr>
              <a:t> 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accent6"/>
                </a:solidFill>
                <a:latin typeface="+mj-lt"/>
              </a:rPr>
              <a:t>Rx</a:t>
            </a:r>
            <a:r>
              <a:rPr lang="fr-FR" dirty="0">
                <a:latin typeface="+mj-lt"/>
              </a:rPr>
              <a:t> flat top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coming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distant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clipped</a:t>
            </a:r>
            <a:r>
              <a:rPr lang="fr-FR" dirty="0">
                <a:latin typeface="+mj-lt"/>
              </a:rPr>
              <a:t> by the </a:t>
            </a:r>
            <a:r>
              <a:rPr lang="fr-FR" dirty="0" err="1">
                <a:latin typeface="+mj-lt"/>
              </a:rPr>
              <a:t>telescope</a:t>
            </a:r>
            <a:r>
              <a:rPr lang="fr-FR" dirty="0">
                <a:latin typeface="+mj-lt"/>
              </a:rPr>
              <a:t> (~600 µW)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  <a:latin typeface="+mj-lt"/>
              </a:rPr>
              <a:t>Tx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gaussian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outgoing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the local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 (~1.4 W)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  <a:latin typeface="+mj-lt"/>
              </a:rPr>
              <a:t>Tx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Back Link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sent to the adjacent IDS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/>
                </a:solidFill>
                <a:latin typeface="+mj-lt"/>
              </a:rPr>
              <a:t>REF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 err="1">
                <a:latin typeface="+mj-lt"/>
              </a:rPr>
              <a:t>reference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serving</a:t>
            </a:r>
            <a:r>
              <a:rPr lang="fr-FR" dirty="0">
                <a:latin typeface="+mj-lt"/>
              </a:rPr>
              <a:t> as proxy for alignement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/>
                </a:solidFill>
                <a:latin typeface="+mj-lt"/>
              </a:rPr>
              <a:t>LO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>
                <a:latin typeface="+mj-lt"/>
              </a:rPr>
              <a:t>local </a:t>
            </a:r>
            <a:r>
              <a:rPr lang="fr-FR" dirty="0" err="1">
                <a:latin typeface="+mj-lt"/>
              </a:rPr>
              <a:t>oscillator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provided</a:t>
            </a:r>
            <a:r>
              <a:rPr lang="fr-FR" dirty="0">
                <a:latin typeface="+mj-lt"/>
              </a:rPr>
              <a:t> to the OB (</a:t>
            </a:r>
            <a:r>
              <a:rPr lang="fr-FR" dirty="0" err="1">
                <a:latin typeface="+mj-lt"/>
              </a:rPr>
              <a:t>ie</a:t>
            </a:r>
            <a:r>
              <a:rPr lang="fr-FR" dirty="0">
                <a:latin typeface="+mj-lt"/>
              </a:rPr>
              <a:t>. Beam </a:t>
            </a:r>
            <a:r>
              <a:rPr lang="fr-FR" dirty="0" err="1">
                <a:latin typeface="+mj-lt"/>
              </a:rPr>
              <a:t>coming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adjacent IDS)</a:t>
            </a:r>
          </a:p>
          <a:p>
            <a:r>
              <a:rPr lang="fr-FR" dirty="0">
                <a:latin typeface="+mj-lt"/>
              </a:rPr>
              <a:t>	</a:t>
            </a:r>
          </a:p>
          <a:p>
            <a:r>
              <a:rPr lang="fr-FR" dirty="0">
                <a:latin typeface="+mj-lt"/>
              </a:rPr>
              <a:t>4 </a:t>
            </a:r>
            <a:r>
              <a:rPr lang="fr-FR" dirty="0" err="1">
                <a:latin typeface="+mj-lt"/>
              </a:rPr>
              <a:t>interferometers</a:t>
            </a:r>
            <a:r>
              <a:rPr lang="fr-FR" dirty="0">
                <a:latin typeface="+mj-lt"/>
              </a:rPr>
              <a:t> :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ISI BS: main IFO, </a:t>
            </a:r>
            <a:r>
              <a:rPr lang="fr-FR" dirty="0" err="1">
                <a:latin typeface="+mj-lt"/>
              </a:rPr>
              <a:t>simulates</a:t>
            </a:r>
            <a:r>
              <a:rPr lang="fr-FR" dirty="0">
                <a:latin typeface="+mj-lt"/>
              </a:rPr>
              <a:t> the Science IFO on the distant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ie</a:t>
            </a:r>
            <a:r>
              <a:rPr lang="fr-FR" dirty="0">
                <a:latin typeface="+mj-lt"/>
              </a:rPr>
              <a:t>. one </a:t>
            </a:r>
            <a:r>
              <a:rPr lang="fr-FR" dirty="0" err="1">
                <a:latin typeface="+mj-lt"/>
              </a:rPr>
              <a:t>half</a:t>
            </a:r>
            <a:r>
              <a:rPr lang="fr-FR" dirty="0">
                <a:latin typeface="+mj-lt"/>
              </a:rPr>
              <a:t> of the </a:t>
            </a:r>
            <a:r>
              <a:rPr lang="fr-FR" dirty="0" err="1">
                <a:latin typeface="+mj-lt"/>
              </a:rPr>
              <a:t>interspacecraft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interferometer</a:t>
            </a:r>
            <a:r>
              <a:rPr lang="fr-FR" dirty="0">
                <a:latin typeface="+mj-lt"/>
              </a:rPr>
              <a:t>.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RF0, RF1, RF2 : monitoring of phase </a:t>
            </a:r>
            <a:r>
              <a:rPr lang="fr-FR" dirty="0" err="1">
                <a:latin typeface="+mj-lt"/>
              </a:rPr>
              <a:t>stability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between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Tx</a:t>
            </a:r>
            <a:r>
              <a:rPr lang="fr-FR" dirty="0">
                <a:latin typeface="+mj-lt"/>
              </a:rPr>
              <a:t> and </a:t>
            </a:r>
            <a:r>
              <a:rPr lang="fr-FR" dirty="0" err="1">
                <a:latin typeface="+mj-lt"/>
              </a:rPr>
              <a:t>Tx_BL</a:t>
            </a:r>
            <a:r>
              <a:rPr lang="fr-FR" dirty="0">
                <a:latin typeface="+mj-lt"/>
              </a:rPr>
              <a:t>, estimation of </a:t>
            </a:r>
            <a:r>
              <a:rPr lang="fr-FR" dirty="0" err="1">
                <a:latin typeface="+mj-lt"/>
              </a:rPr>
              <a:t>various</a:t>
            </a:r>
            <a:r>
              <a:rPr lang="fr-FR" dirty="0">
                <a:latin typeface="+mj-lt"/>
              </a:rPr>
              <a:t> phase </a:t>
            </a:r>
            <a:r>
              <a:rPr lang="fr-FR" dirty="0" err="1">
                <a:latin typeface="+mj-lt"/>
              </a:rPr>
              <a:t>stabilities</a:t>
            </a:r>
            <a:r>
              <a:rPr lang="fr-FR" dirty="0">
                <a:latin typeface="+mj-lt"/>
              </a:rPr>
              <a:t>.</a:t>
            </a: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035656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81B7A-F920-0AD1-30DA-E9FA73801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C333C38-223B-BFC4-3553-D415CD61B3BF}"/>
              </a:ext>
            </a:extLst>
          </p:cNvPr>
          <p:cNvGrpSpPr/>
          <p:nvPr/>
        </p:nvGrpSpPr>
        <p:grpSpPr>
          <a:xfrm>
            <a:off x="6331652" y="1358767"/>
            <a:ext cx="6345390" cy="4843796"/>
            <a:chOff x="5242512" y="765443"/>
            <a:chExt cx="7126535" cy="549360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D9404B-BA18-F8DC-4D3B-598A4F959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1"/>
            <a:stretch/>
          </p:blipFill>
          <p:spPr>
            <a:xfrm>
              <a:off x="5242512" y="765443"/>
              <a:ext cx="7126535" cy="5493608"/>
            </a:xfrm>
            <a:prstGeom prst="rect">
              <a:avLst/>
            </a:prstGeom>
          </p:spPr>
        </p:pic>
        <p:sp>
          <p:nvSpPr>
            <p:cNvPr id="12" name="Espace réservé du contenu 2">
              <a:extLst>
                <a:ext uri="{FF2B5EF4-FFF2-40B4-BE49-F238E27FC236}">
                  <a16:creationId xmlns:a16="http://schemas.microsoft.com/office/drawing/2014/main" id="{4EC02F0F-8706-0E68-BE45-9794CB63EE43}"/>
                </a:ext>
              </a:extLst>
            </p:cNvPr>
            <p:cNvSpPr txBox="1">
              <a:spLocks/>
            </p:cNvSpPr>
            <p:nvPr/>
          </p:nvSpPr>
          <p:spPr>
            <a:xfrm>
              <a:off x="5332395" y="1374775"/>
              <a:ext cx="6499605" cy="4351339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352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1076325" indent="-31432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Char char="Ø"/>
                <a:defRPr sz="16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5240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4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1971675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dirty="0">
                <a:latin typeface="+mj-lt"/>
              </a:endParaRP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337A1E8E-1F89-41CB-3E70-FE0B30A0E21A}"/>
              </a:ext>
            </a:extLst>
          </p:cNvPr>
          <p:cNvSpPr txBox="1"/>
          <p:nvPr/>
        </p:nvSpPr>
        <p:spPr>
          <a:xfrm>
            <a:off x="192768" y="1550698"/>
            <a:ext cx="6040634" cy="783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5 </a:t>
            </a:r>
            <a:r>
              <a:rPr lang="fr-FR" dirty="0" err="1">
                <a:latin typeface="+mj-lt"/>
              </a:rPr>
              <a:t>different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interfering</a:t>
            </a:r>
            <a:r>
              <a:rPr lang="fr-FR" dirty="0">
                <a:latin typeface="+mj-lt"/>
              </a:rPr>
              <a:t> 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accent6"/>
                </a:solidFill>
                <a:latin typeface="+mj-lt"/>
              </a:rPr>
              <a:t>Rx</a:t>
            </a:r>
            <a:r>
              <a:rPr lang="fr-FR" dirty="0">
                <a:latin typeface="+mj-lt"/>
              </a:rPr>
              <a:t> flat top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coming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distant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clipped</a:t>
            </a:r>
            <a:r>
              <a:rPr lang="fr-FR" dirty="0">
                <a:latin typeface="+mj-lt"/>
              </a:rPr>
              <a:t> by the </a:t>
            </a:r>
            <a:r>
              <a:rPr lang="fr-FR" dirty="0" err="1">
                <a:latin typeface="+mj-lt"/>
              </a:rPr>
              <a:t>telescope</a:t>
            </a:r>
            <a:r>
              <a:rPr lang="fr-FR" dirty="0">
                <a:latin typeface="+mj-lt"/>
              </a:rPr>
              <a:t> (~600 µW)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  <a:latin typeface="+mj-lt"/>
              </a:rPr>
              <a:t>Tx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gaussian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outgoing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the local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 (~1.4 W)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  <a:latin typeface="+mj-lt"/>
              </a:rPr>
              <a:t>Tx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Back Link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sent to the adjacent IDS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/>
                </a:solidFill>
                <a:latin typeface="+mj-lt"/>
              </a:rPr>
              <a:t>REF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 err="1">
                <a:latin typeface="+mj-lt"/>
              </a:rPr>
              <a:t>reference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serving</a:t>
            </a:r>
            <a:r>
              <a:rPr lang="fr-FR" dirty="0">
                <a:latin typeface="+mj-lt"/>
              </a:rPr>
              <a:t> as proxy for alignement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/>
                </a:solidFill>
                <a:latin typeface="+mj-lt"/>
              </a:rPr>
              <a:t>LO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>
                <a:latin typeface="+mj-lt"/>
              </a:rPr>
              <a:t>local </a:t>
            </a:r>
            <a:r>
              <a:rPr lang="fr-FR" dirty="0" err="1">
                <a:latin typeface="+mj-lt"/>
              </a:rPr>
              <a:t>oscillator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provided</a:t>
            </a:r>
            <a:r>
              <a:rPr lang="fr-FR" dirty="0">
                <a:latin typeface="+mj-lt"/>
              </a:rPr>
              <a:t> to the OB (</a:t>
            </a:r>
            <a:r>
              <a:rPr lang="fr-FR" dirty="0" err="1">
                <a:latin typeface="+mj-lt"/>
              </a:rPr>
              <a:t>ie</a:t>
            </a:r>
            <a:r>
              <a:rPr lang="fr-FR" dirty="0">
                <a:latin typeface="+mj-lt"/>
              </a:rPr>
              <a:t>. Beam </a:t>
            </a:r>
            <a:r>
              <a:rPr lang="fr-FR" dirty="0" err="1">
                <a:latin typeface="+mj-lt"/>
              </a:rPr>
              <a:t>coming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adjacent IDS)</a:t>
            </a:r>
          </a:p>
          <a:p>
            <a:r>
              <a:rPr lang="fr-FR" dirty="0">
                <a:latin typeface="+mj-lt"/>
              </a:rPr>
              <a:t>	</a:t>
            </a:r>
          </a:p>
          <a:p>
            <a:r>
              <a:rPr lang="fr-FR" dirty="0">
                <a:latin typeface="+mj-lt"/>
              </a:rPr>
              <a:t>4 </a:t>
            </a:r>
            <a:r>
              <a:rPr lang="fr-FR" dirty="0" err="1">
                <a:latin typeface="+mj-lt"/>
              </a:rPr>
              <a:t>interferometers</a:t>
            </a:r>
            <a:r>
              <a:rPr lang="fr-FR" dirty="0">
                <a:latin typeface="+mj-lt"/>
              </a:rPr>
              <a:t> :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407E1"/>
                </a:solidFill>
                <a:latin typeface="+mj-lt"/>
              </a:rPr>
              <a:t>ISI BS</a:t>
            </a:r>
            <a:r>
              <a:rPr lang="fr-FR" dirty="0">
                <a:latin typeface="+mj-lt"/>
              </a:rPr>
              <a:t>: main IFO, </a:t>
            </a:r>
            <a:r>
              <a:rPr lang="fr-FR" dirty="0" err="1">
                <a:latin typeface="+mj-lt"/>
              </a:rPr>
              <a:t>simulates</a:t>
            </a:r>
            <a:r>
              <a:rPr lang="fr-FR" dirty="0">
                <a:latin typeface="+mj-lt"/>
              </a:rPr>
              <a:t> the Science IFO on the distant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ie</a:t>
            </a:r>
            <a:r>
              <a:rPr lang="fr-FR" dirty="0">
                <a:latin typeface="+mj-lt"/>
              </a:rPr>
              <a:t>. one </a:t>
            </a:r>
            <a:r>
              <a:rPr lang="fr-FR" dirty="0" err="1">
                <a:latin typeface="+mj-lt"/>
              </a:rPr>
              <a:t>half</a:t>
            </a:r>
            <a:r>
              <a:rPr lang="fr-FR" dirty="0">
                <a:latin typeface="+mj-lt"/>
              </a:rPr>
              <a:t> of the </a:t>
            </a:r>
            <a:r>
              <a:rPr lang="fr-FR" dirty="0" err="1">
                <a:latin typeface="+mj-lt"/>
              </a:rPr>
              <a:t>interspacecraft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interferometer</a:t>
            </a:r>
            <a:r>
              <a:rPr lang="fr-FR" dirty="0">
                <a:latin typeface="+mj-lt"/>
              </a:rPr>
              <a:t>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RF0, RF1, RF2 : monitoring of phase </a:t>
            </a:r>
            <a:r>
              <a:rPr lang="fr-FR" dirty="0" err="1">
                <a:latin typeface="+mj-lt"/>
              </a:rPr>
              <a:t>stability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between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Tx</a:t>
            </a:r>
            <a:r>
              <a:rPr lang="fr-FR" dirty="0">
                <a:latin typeface="+mj-lt"/>
              </a:rPr>
              <a:t> and </a:t>
            </a:r>
            <a:r>
              <a:rPr lang="fr-FR" dirty="0" err="1">
                <a:latin typeface="+mj-lt"/>
              </a:rPr>
              <a:t>Tx_BL</a:t>
            </a:r>
            <a:r>
              <a:rPr lang="fr-FR" dirty="0">
                <a:latin typeface="+mj-lt"/>
              </a:rPr>
              <a:t>, estimation of </a:t>
            </a:r>
            <a:r>
              <a:rPr lang="fr-FR" dirty="0" err="1">
                <a:latin typeface="+mj-lt"/>
              </a:rPr>
              <a:t>various</a:t>
            </a:r>
            <a:r>
              <a:rPr lang="fr-FR" dirty="0">
                <a:latin typeface="+mj-lt"/>
              </a:rPr>
              <a:t> phase </a:t>
            </a:r>
            <a:r>
              <a:rPr lang="fr-FR" dirty="0" err="1">
                <a:latin typeface="+mj-lt"/>
              </a:rPr>
              <a:t>stabilities</a:t>
            </a:r>
            <a:r>
              <a:rPr lang="fr-FR" dirty="0">
                <a:latin typeface="+mj-lt"/>
              </a:rPr>
              <a:t>.</a:t>
            </a: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C51FB22-27D5-2C1C-6DB4-0BE48B1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51483" cy="1325563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Beams</a:t>
            </a:r>
            <a:r>
              <a:rPr lang="fr-FR" sz="3200" b="1" dirty="0"/>
              <a:t> Simulator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4EAF26D-C466-C61F-5BB9-E99DA75335C6}"/>
              </a:ext>
            </a:extLst>
          </p:cNvPr>
          <p:cNvSpPr/>
          <p:nvPr/>
        </p:nvSpPr>
        <p:spPr>
          <a:xfrm>
            <a:off x="8450567" y="4564647"/>
            <a:ext cx="1531129" cy="902508"/>
          </a:xfrm>
          <a:prstGeom prst="roundRect">
            <a:avLst/>
          </a:prstGeom>
          <a:noFill/>
          <a:ln w="76200">
            <a:solidFill>
              <a:srgbClr val="F407E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F0807E-A512-55E7-007B-E1AF2B08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28E6-ED05-D543-AF1A-D02F5F858D5C}" type="slidenum">
              <a:rPr lang="fr-FR" smtClean="0">
                <a:latin typeface="+mj-lt"/>
              </a:rPr>
              <a:t>27</a:t>
            </a:fld>
            <a:endParaRPr lang="fr-FR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099324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5827D-241E-B350-5E87-FAF155B3B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AEE71949-CA06-95B9-A295-83F47521A35E}"/>
              </a:ext>
            </a:extLst>
          </p:cNvPr>
          <p:cNvGrpSpPr/>
          <p:nvPr/>
        </p:nvGrpSpPr>
        <p:grpSpPr>
          <a:xfrm>
            <a:off x="6331652" y="1358767"/>
            <a:ext cx="6345390" cy="4843796"/>
            <a:chOff x="5242512" y="765443"/>
            <a:chExt cx="7126535" cy="5493608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58D98FE-104D-CF88-AF0A-5906CC73B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1"/>
            <a:stretch/>
          </p:blipFill>
          <p:spPr>
            <a:xfrm>
              <a:off x="5242512" y="765443"/>
              <a:ext cx="7126535" cy="5493608"/>
            </a:xfrm>
            <a:prstGeom prst="rect">
              <a:avLst/>
            </a:prstGeom>
          </p:spPr>
        </p:pic>
        <p:sp>
          <p:nvSpPr>
            <p:cNvPr id="20" name="Espace réservé du contenu 2">
              <a:extLst>
                <a:ext uri="{FF2B5EF4-FFF2-40B4-BE49-F238E27FC236}">
                  <a16:creationId xmlns:a16="http://schemas.microsoft.com/office/drawing/2014/main" id="{53B30D61-BD7F-87C4-0FA9-FDB10DF03332}"/>
                </a:ext>
              </a:extLst>
            </p:cNvPr>
            <p:cNvSpPr txBox="1">
              <a:spLocks/>
            </p:cNvSpPr>
            <p:nvPr/>
          </p:nvSpPr>
          <p:spPr>
            <a:xfrm>
              <a:off x="5332395" y="1374775"/>
              <a:ext cx="6499605" cy="4351339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352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1076325" indent="-31432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Char char="Ø"/>
                <a:defRPr sz="16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5240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4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1971675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dirty="0">
                <a:latin typeface="+mj-lt"/>
              </a:endParaRP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AD65269A-E8F7-E7C0-6301-71C23F18A4DB}"/>
              </a:ext>
            </a:extLst>
          </p:cNvPr>
          <p:cNvSpPr txBox="1"/>
          <p:nvPr/>
        </p:nvSpPr>
        <p:spPr>
          <a:xfrm>
            <a:off x="138146" y="1550698"/>
            <a:ext cx="6040634" cy="783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5 </a:t>
            </a:r>
            <a:r>
              <a:rPr lang="fr-FR" dirty="0" err="1">
                <a:latin typeface="+mj-lt"/>
              </a:rPr>
              <a:t>different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interfering</a:t>
            </a:r>
            <a:r>
              <a:rPr lang="fr-FR" dirty="0">
                <a:latin typeface="+mj-lt"/>
              </a:rPr>
              <a:t> 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accent6"/>
                </a:solidFill>
                <a:latin typeface="+mj-lt"/>
              </a:rPr>
              <a:t>Rx</a:t>
            </a:r>
            <a:r>
              <a:rPr lang="fr-FR" dirty="0">
                <a:latin typeface="+mj-lt"/>
              </a:rPr>
              <a:t> flat top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coming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distant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clipped</a:t>
            </a:r>
            <a:r>
              <a:rPr lang="fr-FR" dirty="0">
                <a:latin typeface="+mj-lt"/>
              </a:rPr>
              <a:t> by the </a:t>
            </a:r>
            <a:r>
              <a:rPr lang="fr-FR" dirty="0" err="1">
                <a:latin typeface="+mj-lt"/>
              </a:rPr>
              <a:t>telescope</a:t>
            </a:r>
            <a:r>
              <a:rPr lang="fr-FR" dirty="0">
                <a:latin typeface="+mj-lt"/>
              </a:rPr>
              <a:t> (~600 µW)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  <a:latin typeface="+mj-lt"/>
              </a:rPr>
              <a:t>Tx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gaussian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outgoing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the local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 (~1.4 W)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  <a:latin typeface="+mj-lt"/>
              </a:rPr>
              <a:t>Tx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Back Link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 err="1">
                <a:latin typeface="+mj-lt"/>
              </a:rPr>
              <a:t>simulate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sent to the adjacent IDS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/>
                </a:solidFill>
                <a:latin typeface="+mj-lt"/>
              </a:rPr>
              <a:t>REF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 err="1">
                <a:latin typeface="+mj-lt"/>
              </a:rPr>
              <a:t>reference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serving</a:t>
            </a:r>
            <a:r>
              <a:rPr lang="fr-FR" dirty="0">
                <a:latin typeface="+mj-lt"/>
              </a:rPr>
              <a:t> as proxy for alignement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/>
                </a:solidFill>
                <a:latin typeface="+mj-lt"/>
              </a:rPr>
              <a:t>LO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</a:t>
            </a:r>
            <a:r>
              <a:rPr lang="fr-FR" dirty="0">
                <a:latin typeface="+mj-lt"/>
              </a:rPr>
              <a:t>local </a:t>
            </a:r>
            <a:r>
              <a:rPr lang="fr-FR" dirty="0" err="1">
                <a:latin typeface="+mj-lt"/>
              </a:rPr>
              <a:t>oscillator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provided</a:t>
            </a:r>
            <a:r>
              <a:rPr lang="fr-FR" dirty="0">
                <a:latin typeface="+mj-lt"/>
              </a:rPr>
              <a:t> to the OB (</a:t>
            </a:r>
            <a:r>
              <a:rPr lang="fr-FR" dirty="0" err="1">
                <a:latin typeface="+mj-lt"/>
              </a:rPr>
              <a:t>ie</a:t>
            </a:r>
            <a:r>
              <a:rPr lang="fr-FR" dirty="0">
                <a:latin typeface="+mj-lt"/>
              </a:rPr>
              <a:t>. Beam </a:t>
            </a:r>
            <a:r>
              <a:rPr lang="fr-FR" dirty="0" err="1">
                <a:latin typeface="+mj-lt"/>
              </a:rPr>
              <a:t>coming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adjacent IDS)</a:t>
            </a:r>
          </a:p>
          <a:p>
            <a:r>
              <a:rPr lang="fr-FR" dirty="0">
                <a:latin typeface="+mj-lt"/>
              </a:rPr>
              <a:t>	</a:t>
            </a:r>
          </a:p>
          <a:p>
            <a:r>
              <a:rPr lang="fr-FR" dirty="0">
                <a:latin typeface="+mj-lt"/>
              </a:rPr>
              <a:t>4 </a:t>
            </a:r>
            <a:r>
              <a:rPr lang="fr-FR" dirty="0" err="1">
                <a:latin typeface="+mj-lt"/>
              </a:rPr>
              <a:t>interferometers</a:t>
            </a:r>
            <a:r>
              <a:rPr lang="fr-FR" dirty="0">
                <a:latin typeface="+mj-lt"/>
              </a:rPr>
              <a:t> :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407E1"/>
                </a:solidFill>
                <a:latin typeface="+mj-lt"/>
              </a:rPr>
              <a:t>ISI BS</a:t>
            </a:r>
            <a:r>
              <a:rPr lang="fr-FR" dirty="0">
                <a:latin typeface="+mj-lt"/>
              </a:rPr>
              <a:t>: main IFO, </a:t>
            </a:r>
            <a:r>
              <a:rPr lang="fr-FR" dirty="0" err="1">
                <a:latin typeface="+mj-lt"/>
              </a:rPr>
              <a:t>simulates</a:t>
            </a:r>
            <a:r>
              <a:rPr lang="fr-FR" dirty="0">
                <a:latin typeface="+mj-lt"/>
              </a:rPr>
              <a:t> the Science IFO on the distant </a:t>
            </a:r>
            <a:r>
              <a:rPr lang="fr-FR" dirty="0" err="1">
                <a:latin typeface="+mj-lt"/>
              </a:rPr>
              <a:t>spacecraft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ie</a:t>
            </a:r>
            <a:r>
              <a:rPr lang="fr-FR" dirty="0">
                <a:latin typeface="+mj-lt"/>
              </a:rPr>
              <a:t>. one </a:t>
            </a:r>
            <a:r>
              <a:rPr lang="fr-FR" dirty="0" err="1">
                <a:latin typeface="+mj-lt"/>
              </a:rPr>
              <a:t>half</a:t>
            </a:r>
            <a:r>
              <a:rPr lang="fr-FR" dirty="0">
                <a:latin typeface="+mj-lt"/>
              </a:rPr>
              <a:t> of the </a:t>
            </a:r>
            <a:r>
              <a:rPr lang="fr-FR" dirty="0" err="1">
                <a:latin typeface="+mj-lt"/>
              </a:rPr>
              <a:t>interspacecraft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interferometer</a:t>
            </a:r>
            <a:r>
              <a:rPr lang="fr-FR" dirty="0">
                <a:latin typeface="+mj-lt"/>
              </a:rPr>
              <a:t>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C000"/>
                </a:solidFill>
                <a:latin typeface="+mj-lt"/>
              </a:rPr>
              <a:t>RF0, RF1, RF2 </a:t>
            </a:r>
            <a:r>
              <a:rPr lang="fr-FR" dirty="0">
                <a:latin typeface="+mj-lt"/>
              </a:rPr>
              <a:t>: monitoring of phase </a:t>
            </a:r>
            <a:r>
              <a:rPr lang="fr-FR" dirty="0" err="1">
                <a:latin typeface="+mj-lt"/>
              </a:rPr>
              <a:t>stability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between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Tx</a:t>
            </a:r>
            <a:r>
              <a:rPr lang="fr-FR" dirty="0">
                <a:latin typeface="+mj-lt"/>
              </a:rPr>
              <a:t> and </a:t>
            </a:r>
            <a:r>
              <a:rPr lang="fr-FR" dirty="0" err="1">
                <a:latin typeface="+mj-lt"/>
              </a:rPr>
              <a:t>Tx_BL</a:t>
            </a:r>
            <a:r>
              <a:rPr lang="fr-FR" dirty="0">
                <a:latin typeface="+mj-lt"/>
              </a:rPr>
              <a:t>, estimation of </a:t>
            </a:r>
            <a:r>
              <a:rPr lang="fr-FR" dirty="0" err="1">
                <a:latin typeface="+mj-lt"/>
              </a:rPr>
              <a:t>various</a:t>
            </a:r>
            <a:r>
              <a:rPr lang="fr-FR" dirty="0">
                <a:latin typeface="+mj-lt"/>
              </a:rPr>
              <a:t> phase </a:t>
            </a:r>
            <a:r>
              <a:rPr lang="fr-FR" dirty="0" err="1">
                <a:latin typeface="+mj-lt"/>
              </a:rPr>
              <a:t>stabilities</a:t>
            </a:r>
            <a:r>
              <a:rPr lang="fr-FR" dirty="0">
                <a:latin typeface="+mj-lt"/>
              </a:rPr>
              <a:t>.</a:t>
            </a: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9242A40-8670-8087-5725-326E58726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51483" cy="1325563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Beams</a:t>
            </a:r>
            <a:r>
              <a:rPr lang="fr-FR" sz="3200" b="1" dirty="0"/>
              <a:t> Simulator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975E969-CC90-3DE9-A84B-6DF7844A7FBE}"/>
              </a:ext>
            </a:extLst>
          </p:cNvPr>
          <p:cNvSpPr/>
          <p:nvPr/>
        </p:nvSpPr>
        <p:spPr>
          <a:xfrm>
            <a:off x="8450567" y="4564647"/>
            <a:ext cx="1531129" cy="902508"/>
          </a:xfrm>
          <a:prstGeom prst="roundRect">
            <a:avLst/>
          </a:prstGeom>
          <a:noFill/>
          <a:ln w="76200">
            <a:solidFill>
              <a:srgbClr val="F407E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2473BA8-733A-B349-E70F-8483C1D480E5}"/>
              </a:ext>
            </a:extLst>
          </p:cNvPr>
          <p:cNvSpPr/>
          <p:nvPr/>
        </p:nvSpPr>
        <p:spPr>
          <a:xfrm>
            <a:off x="7774018" y="2312000"/>
            <a:ext cx="387325" cy="902508"/>
          </a:xfrm>
          <a:prstGeom prst="roundRect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  <a:latin typeface="+mj-lt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F4993F2-21A9-7BC6-1EF3-24F500BC5F13}"/>
              </a:ext>
            </a:extLst>
          </p:cNvPr>
          <p:cNvSpPr/>
          <p:nvPr/>
        </p:nvSpPr>
        <p:spPr>
          <a:xfrm>
            <a:off x="8653935" y="2872570"/>
            <a:ext cx="1273139" cy="834694"/>
          </a:xfrm>
          <a:prstGeom prst="roundRect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  <a:latin typeface="+mj-lt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4E3FCE5-920C-A298-16BE-9751A04F7948}"/>
              </a:ext>
            </a:extLst>
          </p:cNvPr>
          <p:cNvSpPr/>
          <p:nvPr/>
        </p:nvSpPr>
        <p:spPr>
          <a:xfrm>
            <a:off x="8063243" y="3504193"/>
            <a:ext cx="548660" cy="565360"/>
          </a:xfrm>
          <a:prstGeom prst="roundRect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5FF38BB4-6C6F-5195-14B7-2E0F9D48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28E6-ED05-D543-AF1A-D02F5F858D5C}" type="slidenum">
              <a:rPr lang="fr-FR" smtClean="0">
                <a:latin typeface="+mj-lt"/>
              </a:rPr>
              <a:t>28</a:t>
            </a:fld>
            <a:endParaRPr lang="fr-FR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7689916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9C2E204-4076-60F3-CE5F-42803C14C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075" y="156726"/>
            <a:ext cx="4395122" cy="34498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A1AB37-C5D2-584F-0991-B49B85B36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Tilt to </a:t>
            </a:r>
            <a:r>
              <a:rPr lang="fr-FR" sz="3200" b="1" dirty="0" err="1"/>
              <a:t>Lenght</a:t>
            </a:r>
            <a:r>
              <a:rPr lang="fr-FR" sz="3200" b="1" dirty="0"/>
              <a:t> </a:t>
            </a:r>
            <a:r>
              <a:rPr lang="fr-FR" sz="3200" b="1" dirty="0" err="1"/>
              <a:t>coupling</a:t>
            </a:r>
            <a:r>
              <a:rPr lang="fr-FR" sz="3200" b="1" dirty="0"/>
              <a:t> </a:t>
            </a:r>
            <a:r>
              <a:rPr lang="fr-FR" sz="3200" b="1" dirty="0" err="1"/>
              <a:t>characterisation</a:t>
            </a:r>
            <a:endParaRPr lang="fr-FR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5DDE4E-14CB-E32C-D84D-922833546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33" y="2027855"/>
            <a:ext cx="6352875" cy="4830145"/>
          </a:xfrm>
        </p:spPr>
        <p:txBody>
          <a:bodyPr>
            <a:normAutofit/>
          </a:bodyPr>
          <a:lstStyle/>
          <a:p>
            <a:pPr>
              <a:lnSpc>
                <a:spcPts val="2900"/>
              </a:lnSpc>
            </a:pPr>
            <a:r>
              <a:rPr lang="fr-FR" sz="1800" dirty="0">
                <a:latin typeface="+mj-lt"/>
              </a:rPr>
              <a:t>The LISA </a:t>
            </a:r>
            <a:r>
              <a:rPr lang="fr-FR" sz="1800" dirty="0" err="1">
                <a:latin typeface="+mj-lt"/>
              </a:rPr>
              <a:t>spacecrafts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have </a:t>
            </a:r>
            <a:r>
              <a:rPr lang="fr-FR" sz="1800" dirty="0" err="1">
                <a:latin typeface="+mj-lt"/>
              </a:rPr>
              <a:t>some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residual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angular</a:t>
            </a:r>
            <a:r>
              <a:rPr lang="fr-FR" sz="1800" dirty="0">
                <a:latin typeface="+mj-lt"/>
              </a:rPr>
              <a:t> and </a:t>
            </a:r>
            <a:r>
              <a:rPr lang="fr-FR" sz="1800" dirty="0" err="1">
                <a:latin typeface="+mj-lt"/>
              </a:rPr>
              <a:t>lateral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jitter</a:t>
            </a:r>
            <a:endParaRPr lang="fr-FR" sz="1800" dirty="0">
              <a:latin typeface="+mj-lt"/>
            </a:endParaRPr>
          </a:p>
          <a:p>
            <a:pPr>
              <a:lnSpc>
                <a:spcPts val="2900"/>
              </a:lnSpc>
            </a:pPr>
            <a:r>
              <a:rPr lang="fr-FR" sz="1800" dirty="0">
                <a:latin typeface="+mj-lt"/>
              </a:rPr>
              <a:t>There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a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between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residual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jitter</a:t>
            </a:r>
            <a:r>
              <a:rPr lang="fr-FR" sz="1800" dirty="0">
                <a:latin typeface="+mj-lt"/>
              </a:rPr>
              <a:t> and the phase </a:t>
            </a:r>
            <a:r>
              <a:rPr lang="fr-FR" sz="1800" dirty="0" err="1">
                <a:latin typeface="+mj-lt"/>
              </a:rPr>
              <a:t>read</a:t>
            </a:r>
            <a:r>
              <a:rPr lang="fr-FR" sz="1800" dirty="0">
                <a:latin typeface="+mj-lt"/>
              </a:rPr>
              <a:t> out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which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gives</a:t>
            </a:r>
            <a:r>
              <a:rPr lang="fr-FR" sz="1800" dirty="0">
                <a:latin typeface="+mj-lt"/>
              </a:rPr>
              <a:t> us the </a:t>
            </a:r>
            <a:r>
              <a:rPr lang="fr-FR" sz="1800" dirty="0" err="1">
                <a:latin typeface="+mj-lt"/>
              </a:rPr>
              <a:t>optical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path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length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difference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arms</a:t>
            </a:r>
            <a:r>
              <a:rPr lang="fr-FR" sz="1800" dirty="0">
                <a:latin typeface="+mj-lt"/>
              </a:rPr>
              <a:t> </a:t>
            </a:r>
          </a:p>
          <a:p>
            <a:pPr>
              <a:lnSpc>
                <a:spcPts val="2900"/>
              </a:lnSpc>
            </a:pPr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response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different</a:t>
            </a:r>
            <a:r>
              <a:rPr lang="fr-FR" sz="1800" dirty="0">
                <a:latin typeface="+mj-lt"/>
              </a:rPr>
              <a:t> as a </a:t>
            </a:r>
            <a:r>
              <a:rPr lang="fr-FR" sz="1800" dirty="0" err="1">
                <a:latin typeface="+mj-lt"/>
              </a:rPr>
              <a:t>function</a:t>
            </a:r>
            <a:r>
              <a:rPr lang="fr-FR" sz="1800" dirty="0">
                <a:latin typeface="+mj-lt"/>
              </a:rPr>
              <a:t> of the angle </a:t>
            </a:r>
            <a:r>
              <a:rPr lang="fr-FR" sz="1800" dirty="0" err="1">
                <a:latin typeface="+mj-lt"/>
              </a:rPr>
              <a:t>between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, the </a:t>
            </a:r>
            <a:r>
              <a:rPr lang="fr-FR" sz="1800" dirty="0" err="1">
                <a:latin typeface="+mj-lt"/>
              </a:rPr>
              <a:t>alignment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or the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properties</a:t>
            </a:r>
            <a:endParaRPr lang="fr-FR" sz="1800" dirty="0">
              <a:latin typeface="+mj-lt"/>
            </a:endParaRPr>
          </a:p>
          <a:p>
            <a:pPr>
              <a:lnSpc>
                <a:spcPts val="2900"/>
              </a:lnSpc>
            </a:pPr>
            <a:r>
              <a:rPr lang="fr-FR" sz="1800" dirty="0" err="1">
                <a:latin typeface="+mj-lt"/>
              </a:rPr>
              <a:t>Two</a:t>
            </a:r>
            <a:r>
              <a:rPr lang="fr-FR" sz="1800" dirty="0">
                <a:latin typeface="+mj-lt"/>
              </a:rPr>
              <a:t> types of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: </a:t>
            </a:r>
            <a:r>
              <a:rPr lang="fr-FR" sz="1800" dirty="0" err="1">
                <a:latin typeface="+mj-lt"/>
              </a:rPr>
              <a:t>geometric</a:t>
            </a:r>
            <a:r>
              <a:rPr lang="fr-FR" sz="1800" dirty="0">
                <a:latin typeface="+mj-lt"/>
              </a:rPr>
              <a:t> and non </a:t>
            </a:r>
            <a:r>
              <a:rPr lang="fr-FR" sz="1800" dirty="0" err="1">
                <a:latin typeface="+mj-lt"/>
              </a:rPr>
              <a:t>geometric</a:t>
            </a:r>
            <a:r>
              <a:rPr lang="fr-FR" sz="1800" dirty="0">
                <a:latin typeface="+mj-lt"/>
              </a:rPr>
              <a:t> 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FA7E3CB8-40E9-02DB-4A2A-D1A3CD49D926}"/>
              </a:ext>
            </a:extLst>
          </p:cNvPr>
          <p:cNvSpPr txBox="1"/>
          <p:nvPr/>
        </p:nvSpPr>
        <p:spPr>
          <a:xfrm>
            <a:off x="-124178" y="7021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+mj-lt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14A04B-1038-FE26-C181-17BAC5CC0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28E6-ED05-D543-AF1A-D02F5F858D5C}" type="slidenum">
              <a:rPr lang="fr-FR" smtClean="0">
                <a:latin typeface="+mj-lt"/>
              </a:rPr>
              <a:t>29</a:t>
            </a:fld>
            <a:endParaRPr lang="fr-FR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25402B-1601-FC7C-E3FC-244FD740A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361" y="3733926"/>
            <a:ext cx="5924550" cy="24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344DE9-B2A5-C6DF-933E-CF85FFFD3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57387B-031C-0EED-4C52-3352DAE09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Gravitational</a:t>
            </a:r>
            <a:r>
              <a:rPr lang="fr-FR" sz="3200" dirty="0"/>
              <a:t> </a:t>
            </a:r>
            <a:r>
              <a:rPr lang="fr-FR" sz="3200" dirty="0" err="1"/>
              <a:t>waves</a:t>
            </a:r>
            <a:r>
              <a:rPr lang="fr-FR" sz="3200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A13F160-92A3-8B2C-16B1-B7013DCDF7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0760" y="1676628"/>
                <a:ext cx="6354351" cy="4952772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1800" dirty="0">
                    <a:latin typeface="+mj-lt"/>
                  </a:rPr>
                  <a:t>The </a:t>
                </a:r>
                <a:r>
                  <a:rPr lang="fr-FR" sz="1800" dirty="0" err="1">
                    <a:latin typeface="+mj-lt"/>
                  </a:rPr>
                  <a:t>frequency</a:t>
                </a:r>
                <a:r>
                  <a:rPr lang="fr-FR" sz="1800" dirty="0">
                    <a:latin typeface="+mj-lt"/>
                  </a:rPr>
                  <a:t> of </a:t>
                </a:r>
                <a:r>
                  <a:rPr lang="fr-FR" sz="1800" dirty="0" err="1">
                    <a:latin typeface="+mj-lt"/>
                  </a:rPr>
                  <a:t>gravitational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waves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is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directly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related</a:t>
                </a:r>
                <a:r>
                  <a:rPr lang="fr-FR" sz="1800" dirty="0">
                    <a:latin typeface="+mj-lt"/>
                  </a:rPr>
                  <a:t> to the orbital </a:t>
                </a:r>
                <a:r>
                  <a:rPr lang="fr-FR" sz="1800" dirty="0" err="1">
                    <a:latin typeface="+mj-lt"/>
                  </a:rPr>
                  <a:t>frequency</a:t>
                </a:r>
                <a:r>
                  <a:rPr lang="fr-FR" sz="1800" dirty="0">
                    <a:latin typeface="+mj-lt"/>
                  </a:rPr>
                  <a:t> of the system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1800" dirty="0">
                    <a:latin typeface="+mj-lt"/>
                    <a:sym typeface="Wingdings" pitchFamily="2" charset="2"/>
                  </a:rPr>
                  <a:t> </a:t>
                </a:r>
                <a:r>
                  <a:rPr lang="fr-FR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800" b="0" i="0" dirty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800" b="0" i="0" dirty="0" smtClean="0">
                            <a:latin typeface="Cambria Math" panose="02040503050406030204" pitchFamily="18" charset="0"/>
                          </a:rPr>
                          <m:t>orb</m:t>
                        </m:r>
                      </m:sub>
                    </m:sSub>
                    <m:r>
                      <a:rPr lang="fr-FR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type m:val="lin"/>
                        <m:ctrlPr>
                          <a:rPr lang="fr-FR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FR" sz="18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fr-FR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fr-FR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den>
                    </m:f>
                    <m:r>
                      <m:rPr>
                        <m:nor/>
                      </m:rPr>
                      <a:rPr lang="fr-FR" sz="1800" dirty="0" smtClean="0">
                        <a:latin typeface="+mj-lt"/>
                      </a:rPr>
                      <m:t>​</m:t>
                    </m:r>
                  </m:oMath>
                </a14:m>
                <a:r>
                  <a:rPr lang="fr-FR" sz="1800" dirty="0">
                    <a:latin typeface="+mj-lt"/>
                  </a:rPr>
                  <a:t>, </a:t>
                </a:r>
                <a:r>
                  <a:rPr lang="fr-FR" sz="1800" dirty="0" err="1">
                    <a:latin typeface="+mj-lt"/>
                  </a:rPr>
                  <a:t>where</a:t>
                </a:r>
                <a:r>
                  <a:rPr lang="fr-FR" sz="1800" dirty="0">
                    <a:latin typeface="+mj-lt"/>
                  </a:rPr>
                  <a:t> R </a:t>
                </a:r>
                <a:r>
                  <a:rPr lang="fr-FR" sz="1800" dirty="0" err="1">
                    <a:latin typeface="+mj-lt"/>
                  </a:rPr>
                  <a:t>is</a:t>
                </a:r>
                <a:r>
                  <a:rPr lang="fr-FR" sz="1800" dirty="0">
                    <a:latin typeface="+mj-lt"/>
                  </a:rPr>
                  <a:t> the orbital </a:t>
                </a:r>
                <a:r>
                  <a:rPr lang="fr-FR" sz="1800" dirty="0" err="1">
                    <a:latin typeface="+mj-lt"/>
                  </a:rPr>
                  <a:t>separation</a:t>
                </a:r>
                <a:r>
                  <a:rPr lang="fr-FR" sz="1800" dirty="0">
                    <a:latin typeface="+mj-lt"/>
                  </a:rPr>
                  <a:t> )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b="1" dirty="0" err="1">
                    <a:latin typeface="+mj-lt"/>
                  </a:rPr>
                  <a:t>Lower</a:t>
                </a:r>
                <a:r>
                  <a:rPr lang="fr-FR" sz="1800" b="1" dirty="0">
                    <a:latin typeface="+mj-lt"/>
                  </a:rPr>
                  <a:t>-mass </a:t>
                </a:r>
                <a:r>
                  <a:rPr lang="fr-FR" sz="1800" b="1" dirty="0" err="1">
                    <a:latin typeface="+mj-lt"/>
                  </a:rPr>
                  <a:t>systems</a:t>
                </a:r>
                <a:r>
                  <a:rPr lang="fr-FR" sz="1800" b="1" dirty="0">
                    <a:latin typeface="+mj-lt"/>
                  </a:rPr>
                  <a:t> </a:t>
                </a:r>
                <a:r>
                  <a:rPr lang="fr-FR" sz="1800" dirty="0">
                    <a:latin typeface="+mj-lt"/>
                  </a:rPr>
                  <a:t>(e.g., neutron star </a:t>
                </a:r>
                <a:r>
                  <a:rPr lang="fr-FR" sz="1800" dirty="0" err="1">
                    <a:latin typeface="+mj-lt"/>
                  </a:rPr>
                  <a:t>binaries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with</a:t>
                </a:r>
                <a:r>
                  <a:rPr lang="fr-FR" sz="1800" dirty="0">
                    <a:latin typeface="+mj-lt"/>
                  </a:rPr>
                  <a:t> total masses of ~2.8 M</a:t>
                </a:r>
                <a:r>
                  <a:rPr lang="fr-FR" sz="1800" baseline="-25000" dirty="0">
                    <a:latin typeface="+mj-lt"/>
                  </a:rPr>
                  <a:t>⊙​</a:t>
                </a:r>
                <a:r>
                  <a:rPr lang="fr-FR" sz="1800" dirty="0">
                    <a:latin typeface="+mj-lt"/>
                  </a:rPr>
                  <a:t>) can have </a:t>
                </a:r>
                <a:r>
                  <a:rPr lang="fr-FR" sz="1800" dirty="0" err="1">
                    <a:latin typeface="+mj-lt"/>
                  </a:rPr>
                  <a:t>smaller</a:t>
                </a:r>
                <a:r>
                  <a:rPr lang="fr-FR" sz="1800" dirty="0">
                    <a:latin typeface="+mj-lt"/>
                  </a:rPr>
                  <a:t> orbital </a:t>
                </a:r>
                <a:r>
                  <a:rPr lang="fr-FR" sz="1800" dirty="0" err="1">
                    <a:latin typeface="+mj-lt"/>
                  </a:rPr>
                  <a:t>separations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before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merging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because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their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gravitational</a:t>
                </a:r>
                <a:r>
                  <a:rPr lang="fr-FR" sz="1800" dirty="0">
                    <a:latin typeface="+mj-lt"/>
                  </a:rPr>
                  <a:t> attraction </a:t>
                </a:r>
                <a:r>
                  <a:rPr lang="fr-FR" sz="1800" dirty="0" err="1">
                    <a:latin typeface="+mj-lt"/>
                  </a:rPr>
                  <a:t>is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weaker</a:t>
                </a:r>
                <a:r>
                  <a:rPr lang="fr-FR" sz="1800" dirty="0">
                    <a:latin typeface="+mj-lt"/>
                  </a:rPr>
                  <a:t>. This </a:t>
                </a:r>
                <a:r>
                  <a:rPr lang="fr-FR" sz="1800" dirty="0" err="1">
                    <a:latin typeface="+mj-lt"/>
                  </a:rPr>
                  <a:t>results</a:t>
                </a:r>
                <a:r>
                  <a:rPr lang="fr-FR" sz="1800" dirty="0">
                    <a:latin typeface="+mj-lt"/>
                  </a:rPr>
                  <a:t> in </a:t>
                </a:r>
                <a:r>
                  <a:rPr lang="fr-FR" sz="1800" dirty="0" err="1">
                    <a:latin typeface="+mj-lt"/>
                  </a:rPr>
                  <a:t>tighter</a:t>
                </a:r>
                <a:r>
                  <a:rPr lang="fr-FR" sz="1800" dirty="0">
                    <a:latin typeface="+mj-lt"/>
                  </a:rPr>
                  <a:t>, </a:t>
                </a:r>
                <a:r>
                  <a:rPr lang="fr-FR" sz="1800" dirty="0" err="1">
                    <a:latin typeface="+mj-lt"/>
                  </a:rPr>
                  <a:t>faster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orbits</a:t>
                </a:r>
                <a:r>
                  <a:rPr lang="fr-FR" sz="1800" dirty="0">
                    <a:latin typeface="+mj-lt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1800" b="1" dirty="0">
                    <a:latin typeface="+mj-lt"/>
                  </a:rPr>
                  <a:t>More massive </a:t>
                </a:r>
                <a:r>
                  <a:rPr lang="fr-FR" sz="1800" b="1" dirty="0" err="1">
                    <a:latin typeface="+mj-lt"/>
                  </a:rPr>
                  <a:t>objects</a:t>
                </a:r>
                <a:r>
                  <a:rPr lang="fr-FR" sz="1800" dirty="0">
                    <a:latin typeface="+mj-lt"/>
                  </a:rPr>
                  <a:t> (</a:t>
                </a:r>
                <a:r>
                  <a:rPr lang="fr-FR" sz="1800" dirty="0" err="1">
                    <a:latin typeface="+mj-lt"/>
                  </a:rPr>
                  <a:t>e.g</a:t>
                </a:r>
                <a:r>
                  <a:rPr lang="fr-FR" sz="1800" dirty="0">
                    <a:latin typeface="+mj-lt"/>
                  </a:rPr>
                  <a:t>, black </a:t>
                </a:r>
                <a:r>
                  <a:rPr lang="fr-FR" sz="1800" dirty="0" err="1">
                    <a:latin typeface="+mj-lt"/>
                  </a:rPr>
                  <a:t>hole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binaries</a:t>
                </a:r>
                <a:r>
                  <a:rPr lang="fr-FR" sz="1800" dirty="0">
                    <a:latin typeface="+mj-lt"/>
                  </a:rPr>
                  <a:t>) have </a:t>
                </a:r>
                <a:r>
                  <a:rPr lang="fr-FR" sz="1800" dirty="0" err="1">
                    <a:latin typeface="+mj-lt"/>
                  </a:rPr>
                  <a:t>larger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gravitational</a:t>
                </a:r>
                <a:r>
                  <a:rPr lang="fr-FR" sz="1800" dirty="0">
                    <a:latin typeface="+mj-lt"/>
                  </a:rPr>
                  <a:t> forces. This </a:t>
                </a:r>
                <a:r>
                  <a:rPr lang="fr-FR" sz="1800" dirty="0" err="1">
                    <a:latin typeface="+mj-lt"/>
                  </a:rPr>
                  <a:t>allows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them</a:t>
                </a:r>
                <a:r>
                  <a:rPr lang="fr-FR" sz="1800" dirty="0">
                    <a:latin typeface="+mj-lt"/>
                  </a:rPr>
                  <a:t> to </a:t>
                </a:r>
                <a:r>
                  <a:rPr lang="fr-FR" sz="1800" dirty="0" err="1">
                    <a:latin typeface="+mj-lt"/>
                  </a:rPr>
                  <a:t>orbit</a:t>
                </a:r>
                <a:r>
                  <a:rPr lang="fr-FR" sz="1800" dirty="0">
                    <a:latin typeface="+mj-lt"/>
                  </a:rPr>
                  <a:t> at </a:t>
                </a:r>
                <a:r>
                  <a:rPr lang="fr-FR" sz="1800" dirty="0" err="1">
                    <a:latin typeface="+mj-lt"/>
                  </a:rPr>
                  <a:t>larger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separations</a:t>
                </a:r>
                <a:r>
                  <a:rPr lang="fr-FR" sz="1800" dirty="0">
                    <a:latin typeface="+mj-lt"/>
                  </a:rPr>
                  <a:t> for comparable stages of </a:t>
                </a:r>
                <a:r>
                  <a:rPr lang="fr-FR" sz="1800" dirty="0" err="1">
                    <a:latin typeface="+mj-lt"/>
                  </a:rPr>
                  <a:t>inspiral</a:t>
                </a:r>
                <a:r>
                  <a:rPr lang="fr-FR" sz="1800" dirty="0">
                    <a:latin typeface="+mj-lt"/>
                  </a:rPr>
                  <a:t>. </a:t>
                </a:r>
                <a:r>
                  <a:rPr lang="fr-FR" sz="1800" dirty="0" err="1">
                    <a:latin typeface="+mj-lt"/>
                  </a:rPr>
                  <a:t>Larger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separations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result</a:t>
                </a:r>
                <a:r>
                  <a:rPr lang="fr-FR" sz="1800" dirty="0">
                    <a:latin typeface="+mj-lt"/>
                  </a:rPr>
                  <a:t> in </a:t>
                </a:r>
                <a:r>
                  <a:rPr lang="fr-FR" sz="1800" dirty="0" err="1">
                    <a:latin typeface="+mj-lt"/>
                  </a:rPr>
                  <a:t>slower</a:t>
                </a:r>
                <a:r>
                  <a:rPr lang="fr-FR" sz="1800" dirty="0">
                    <a:latin typeface="+mj-lt"/>
                  </a:rPr>
                  <a:t> orbital speeds and, </a:t>
                </a:r>
                <a:r>
                  <a:rPr lang="fr-FR" sz="1800" dirty="0" err="1">
                    <a:latin typeface="+mj-lt"/>
                  </a:rPr>
                  <a:t>consequently</a:t>
                </a:r>
                <a:r>
                  <a:rPr lang="fr-FR" sz="1800" dirty="0">
                    <a:latin typeface="+mj-lt"/>
                  </a:rPr>
                  <a:t>, </a:t>
                </a:r>
                <a:r>
                  <a:rPr lang="fr-FR" sz="1800" dirty="0" err="1">
                    <a:latin typeface="+mj-lt"/>
                  </a:rPr>
                  <a:t>lower-frequency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gravitational</a:t>
                </a:r>
                <a:r>
                  <a:rPr lang="fr-FR" sz="1800" dirty="0">
                    <a:latin typeface="+mj-lt"/>
                  </a:rPr>
                  <a:t> </a:t>
                </a:r>
                <a:r>
                  <a:rPr lang="fr-FR" sz="1800" dirty="0" err="1">
                    <a:latin typeface="+mj-lt"/>
                  </a:rPr>
                  <a:t>waves</a:t>
                </a:r>
                <a:r>
                  <a:rPr lang="fr-FR" sz="1800" dirty="0">
                    <a:latin typeface="+mj-lt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1800" dirty="0">
                    <a:latin typeface="+mj-lt"/>
                  </a:rPr>
                  <a:t>For supermassive </a:t>
                </a:r>
                <a:r>
                  <a:rPr lang="fr-FR" sz="1800" dirty="0" err="1">
                    <a:latin typeface="+mj-lt"/>
                  </a:rPr>
                  <a:t>blackhole</a:t>
                </a:r>
                <a:r>
                  <a:rPr lang="fr-FR" sz="1800" dirty="0">
                    <a:latin typeface="+mj-lt"/>
                  </a:rPr>
                  <a:t> (&gt;10^6 M</a:t>
                </a:r>
                <a:r>
                  <a:rPr lang="fr-FR" sz="1800" baseline="-25000" dirty="0">
                    <a:latin typeface="+mj-lt"/>
                  </a:rPr>
                  <a:t>⊙</a:t>
                </a:r>
                <a:r>
                  <a:rPr lang="fr-FR" sz="1800" dirty="0">
                    <a:latin typeface="+mj-lt"/>
                  </a:rPr>
                  <a:t>), the </a:t>
                </a:r>
                <a:r>
                  <a:rPr lang="fr-FR" sz="1800" dirty="0" err="1">
                    <a:latin typeface="+mj-lt"/>
                  </a:rPr>
                  <a:t>inspiral</a:t>
                </a:r>
                <a:r>
                  <a:rPr lang="fr-FR" sz="1800" dirty="0">
                    <a:latin typeface="+mj-lt"/>
                  </a:rPr>
                  <a:t> can last millions of </a:t>
                </a:r>
                <a:r>
                  <a:rPr lang="fr-FR" sz="1800" dirty="0" err="1">
                    <a:latin typeface="+mj-lt"/>
                  </a:rPr>
                  <a:t>years</a:t>
                </a:r>
                <a:r>
                  <a:rPr lang="fr-FR" sz="1800" dirty="0">
                    <a:latin typeface="+mj-lt"/>
                  </a:rPr>
                  <a:t>. </a:t>
                </a:r>
                <a:endParaRPr lang="fr-FR" sz="1800" baseline="-25000" dirty="0">
                  <a:latin typeface="+mj-lt"/>
                </a:endParaRP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A13F160-92A3-8B2C-16B1-B7013DCDF7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0760" y="1676628"/>
                <a:ext cx="6354351" cy="4952772"/>
              </a:xfrm>
              <a:blipFill>
                <a:blip r:embed="rId3"/>
                <a:stretch>
                  <a:fillRect l="-798" t="-512" r="-11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14BBA733-156C-26A1-D3BF-00F0FA79D7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28" r="5253"/>
          <a:stretch/>
        </p:blipFill>
        <p:spPr>
          <a:xfrm>
            <a:off x="6868884" y="401664"/>
            <a:ext cx="4898571" cy="30273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DAFFDF-85A3-2682-73BC-285579F24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112" y="3700804"/>
            <a:ext cx="5429023" cy="2621848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5CE5C08F-EA88-3995-AA78-0C1CDA25C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05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5DDE4E-14CB-E32C-D84D-922833546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31" y="2141536"/>
            <a:ext cx="6325664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800" dirty="0" err="1">
                <a:latin typeface="+mj-lt"/>
              </a:rPr>
              <a:t>Geometric</a:t>
            </a:r>
            <a:r>
              <a:rPr lang="fr-FR" sz="1800" dirty="0">
                <a:latin typeface="+mj-lt"/>
              </a:rPr>
              <a:t> tilt to </a:t>
            </a:r>
            <a:r>
              <a:rPr lang="fr-FR" sz="1800" dirty="0" err="1">
                <a:latin typeface="+mj-lt"/>
              </a:rPr>
              <a:t>lenght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: direct </a:t>
            </a:r>
            <a:r>
              <a:rPr lang="fr-FR" sz="1800" dirty="0" err="1">
                <a:latin typeface="+mj-lt"/>
              </a:rPr>
              <a:t>alteration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optical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path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lenght</a:t>
            </a:r>
            <a:r>
              <a:rPr lang="fr-FR" sz="1800" dirty="0">
                <a:latin typeface="+mj-lt"/>
              </a:rPr>
              <a:t> of the laser </a:t>
            </a:r>
            <a:r>
              <a:rPr lang="fr-FR" sz="1800" dirty="0" err="1">
                <a:latin typeface="+mj-lt"/>
              </a:rPr>
              <a:t>beam</a:t>
            </a:r>
            <a:endParaRPr lang="fr-FR" sz="1800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fr-FR" sz="18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fr-FR" sz="1800" dirty="0" err="1">
                <a:latin typeface="+mj-lt"/>
              </a:rPr>
              <a:t>Fully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dependant</a:t>
            </a:r>
            <a:r>
              <a:rPr lang="fr-FR" sz="1800" dirty="0">
                <a:latin typeface="+mj-lt"/>
              </a:rPr>
              <a:t> on design and </a:t>
            </a:r>
            <a:r>
              <a:rPr lang="fr-FR" sz="1800" dirty="0" err="1">
                <a:latin typeface="+mj-lt"/>
              </a:rPr>
              <a:t>independant</a:t>
            </a:r>
            <a:r>
              <a:rPr lang="fr-FR" sz="1800" dirty="0">
                <a:latin typeface="+mj-lt"/>
              </a:rPr>
              <a:t> of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type</a:t>
            </a:r>
          </a:p>
          <a:p>
            <a:pPr>
              <a:lnSpc>
                <a:spcPct val="100000"/>
              </a:lnSpc>
            </a:pPr>
            <a:endParaRPr lang="fr-FR" sz="18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fr-FR" sz="1800" dirty="0" err="1">
                <a:latin typeface="+mj-lt"/>
              </a:rPr>
              <a:t>Angular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jitter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interferometric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affects </a:t>
            </a:r>
            <a:r>
              <a:rPr lang="fr-FR" sz="1800" dirty="0" err="1">
                <a:latin typeface="+mj-lt"/>
              </a:rPr>
              <a:t>it’s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geometric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path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thus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adding</a:t>
            </a:r>
            <a:r>
              <a:rPr lang="fr-FR" sz="1800" dirty="0">
                <a:latin typeface="+mj-lt"/>
              </a:rPr>
              <a:t> an </a:t>
            </a:r>
            <a:r>
              <a:rPr lang="fr-FR" sz="1800" dirty="0" err="1">
                <a:latin typeface="+mj-lt"/>
              </a:rPr>
              <a:t>unwanted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aditionnal</a:t>
            </a:r>
            <a:r>
              <a:rPr lang="fr-FR" sz="1800" dirty="0">
                <a:latin typeface="+mj-lt"/>
              </a:rPr>
              <a:t> OPL component 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2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fr-FR" sz="1800" dirty="0">
                <a:latin typeface="+mj-lt"/>
              </a:rPr>
              <a:t>This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can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minized</a:t>
            </a:r>
            <a:r>
              <a:rPr lang="fr-FR" sz="1800" dirty="0">
                <a:latin typeface="+mj-lt"/>
              </a:rPr>
              <a:t> by </a:t>
            </a:r>
            <a:r>
              <a:rPr lang="fr-FR" sz="1800" dirty="0" err="1">
                <a:latin typeface="+mj-lt"/>
              </a:rPr>
              <a:t>having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dedicated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imaging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systems</a:t>
            </a:r>
            <a:r>
              <a:rPr lang="fr-FR" sz="1800" dirty="0">
                <a:latin typeface="+mj-lt"/>
              </a:rPr>
              <a:t> and </a:t>
            </a:r>
            <a:r>
              <a:rPr lang="fr-FR" sz="1800" dirty="0" err="1">
                <a:latin typeface="+mj-lt"/>
              </a:rPr>
              <a:t>adequat</a:t>
            </a:r>
            <a:r>
              <a:rPr lang="fr-FR" sz="1800" dirty="0">
                <a:latin typeface="+mj-lt"/>
              </a:rPr>
              <a:t> design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36F8C9C-5AC8-7759-0307-1B970D0BD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518" y="3379165"/>
            <a:ext cx="3580110" cy="3243797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7176347-EEB4-CD4B-C7A7-44118EF2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Tilt to </a:t>
            </a:r>
            <a:r>
              <a:rPr lang="fr-FR" sz="3200" b="1" dirty="0" err="1"/>
              <a:t>Lenght</a:t>
            </a:r>
            <a:r>
              <a:rPr lang="fr-FR" sz="3200" b="1" dirty="0"/>
              <a:t> </a:t>
            </a:r>
            <a:r>
              <a:rPr lang="fr-FR" sz="3200" b="1" dirty="0" err="1"/>
              <a:t>coupling</a:t>
            </a:r>
            <a:endParaRPr lang="fr-FR" sz="3200" b="1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C530484C-0667-9B60-6D62-BD35F046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28E6-ED05-D543-AF1A-D02F5F858D5C}" type="slidenum">
              <a:rPr lang="fr-FR" smtClean="0">
                <a:latin typeface="+mj-lt"/>
              </a:rPr>
              <a:t>30</a:t>
            </a:fld>
            <a:endParaRPr lang="fr-FR">
              <a:latin typeface="+mj-lt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718835C-BE10-AC1E-20E3-6846D6248F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32"/>
          <a:stretch/>
        </p:blipFill>
        <p:spPr>
          <a:xfrm>
            <a:off x="6586095" y="263234"/>
            <a:ext cx="5847389" cy="284542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3635E7C-8777-EA9B-727B-08A559660C21}"/>
              </a:ext>
            </a:extLst>
          </p:cNvPr>
          <p:cNvSpPr txBox="1"/>
          <p:nvPr/>
        </p:nvSpPr>
        <p:spPr>
          <a:xfrm>
            <a:off x="7919733" y="3108660"/>
            <a:ext cx="28712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latin typeface="+mj-lt"/>
              </a:rPr>
              <a:t>Marie-Sophie </a:t>
            </a:r>
            <a:r>
              <a:rPr lang="fr-FR" sz="1050" dirty="0" err="1">
                <a:latin typeface="+mj-lt"/>
              </a:rPr>
              <a:t>Hartig</a:t>
            </a:r>
            <a:r>
              <a:rPr lang="fr-FR" sz="1050" dirty="0">
                <a:latin typeface="+mj-lt"/>
              </a:rPr>
              <a:t> et al 2022 J. </a:t>
            </a:r>
            <a:r>
              <a:rPr lang="fr-FR" sz="1050" dirty="0" err="1">
                <a:latin typeface="+mj-lt"/>
              </a:rPr>
              <a:t>Opt</a:t>
            </a:r>
            <a:r>
              <a:rPr lang="fr-FR" sz="1050" dirty="0">
                <a:latin typeface="+mj-lt"/>
              </a:rPr>
              <a:t>. 24 065601 </a:t>
            </a:r>
          </a:p>
          <a:p>
            <a:endParaRPr lang="fr-FR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18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ZoneTexte 47">
            <a:extLst>
              <a:ext uri="{FF2B5EF4-FFF2-40B4-BE49-F238E27FC236}">
                <a16:creationId xmlns:a16="http://schemas.microsoft.com/office/drawing/2014/main" id="{EC2DFE05-770B-5912-61AE-7726FA545542}"/>
              </a:ext>
            </a:extLst>
          </p:cNvPr>
          <p:cNvSpPr txBox="1"/>
          <p:nvPr/>
        </p:nvSpPr>
        <p:spPr>
          <a:xfrm>
            <a:off x="8153400" y="31324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+mj-lt"/>
              </a:rPr>
              <a:t>arXiv:2207.06278v3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D0A0ABE-0056-ABF2-5A11-93D97593F9D7}"/>
              </a:ext>
            </a:extLst>
          </p:cNvPr>
          <p:cNvGrpSpPr/>
          <p:nvPr/>
        </p:nvGrpSpPr>
        <p:grpSpPr>
          <a:xfrm>
            <a:off x="8305800" y="3553386"/>
            <a:ext cx="3294304" cy="2612898"/>
            <a:chOff x="8513021" y="3541850"/>
            <a:chExt cx="3294304" cy="261289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3749194-4305-D727-4FAD-8CA1DF62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9117" t="10050" r="-278" b="9687"/>
            <a:stretch/>
          </p:blipFill>
          <p:spPr>
            <a:xfrm>
              <a:off x="8513021" y="3541850"/>
              <a:ext cx="3294304" cy="261289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6EFADF-B6B1-C17A-D535-9F24DD0341C4}"/>
                </a:ext>
              </a:extLst>
            </p:cNvPr>
            <p:cNvSpPr/>
            <p:nvPr/>
          </p:nvSpPr>
          <p:spPr>
            <a:xfrm>
              <a:off x="11228065" y="4333461"/>
              <a:ext cx="516835" cy="9700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9F3548-B5B7-2071-1F12-EB97165EBD95}"/>
                </a:ext>
              </a:extLst>
            </p:cNvPr>
            <p:cNvSpPr/>
            <p:nvPr/>
          </p:nvSpPr>
          <p:spPr>
            <a:xfrm>
              <a:off x="10971844" y="5568853"/>
              <a:ext cx="835481" cy="585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4B870383-2229-D37C-44CF-C2B9F77BD76E}"/>
              </a:ext>
            </a:extLst>
          </p:cNvPr>
          <p:cNvSpPr txBox="1"/>
          <p:nvPr/>
        </p:nvSpPr>
        <p:spPr>
          <a:xfrm>
            <a:off x="8236473" y="6154748"/>
            <a:ext cx="3847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>
                <a:latin typeface="+mj-lt"/>
              </a:rPr>
              <a:t>Different</a:t>
            </a:r>
            <a:r>
              <a:rPr lang="fr-FR" sz="1600" dirty="0">
                <a:latin typeface="+mj-lt"/>
              </a:rPr>
              <a:t> local </a:t>
            </a:r>
            <a:r>
              <a:rPr lang="fr-FR" sz="1600" dirty="0" err="1">
                <a:latin typeface="+mj-lt"/>
              </a:rPr>
              <a:t>wavefront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curvature</a:t>
            </a:r>
            <a:r>
              <a:rPr lang="fr-FR" sz="1600" dirty="0">
                <a:latin typeface="+mj-lt"/>
              </a:rPr>
              <a:t> </a:t>
            </a:r>
          </a:p>
          <a:p>
            <a:pPr algn="ctr"/>
            <a:r>
              <a:rPr lang="fr-FR" sz="1600" dirty="0">
                <a:latin typeface="+mj-lt"/>
              </a:rPr>
              <a:t>due to </a:t>
            </a:r>
            <a:r>
              <a:rPr lang="fr-FR" sz="1600" dirty="0" err="1">
                <a:latin typeface="+mj-lt"/>
              </a:rPr>
              <a:t>wavefront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error</a:t>
            </a:r>
            <a:r>
              <a:rPr lang="fr-FR" sz="1600" dirty="0">
                <a:latin typeface="+mj-lt"/>
              </a:rPr>
              <a:t> and </a:t>
            </a:r>
            <a:r>
              <a:rPr lang="fr-FR" sz="1600" dirty="0" err="1">
                <a:latin typeface="+mj-lt"/>
              </a:rPr>
              <a:t>spacecraft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jitter</a:t>
            </a:r>
            <a:r>
              <a:rPr lang="fr-FR" sz="1600" dirty="0">
                <a:latin typeface="+mj-lt"/>
              </a:rPr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54B6DD0-F298-C8DC-DF8B-C23C8973C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373" y="4354403"/>
            <a:ext cx="678135" cy="10933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E29BC7-D4BD-6780-9987-2BF60DDEDB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085" t="56477" b="24662"/>
          <a:stretch/>
        </p:blipFill>
        <p:spPr>
          <a:xfrm>
            <a:off x="10982246" y="4617795"/>
            <a:ext cx="506127" cy="543464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29513D3D-BD93-402B-5BF3-808E654E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Tilt to </a:t>
            </a:r>
            <a:r>
              <a:rPr lang="fr-FR" sz="3200" b="1" dirty="0" err="1"/>
              <a:t>Lenght</a:t>
            </a:r>
            <a:r>
              <a:rPr lang="fr-FR" sz="3200" b="1" dirty="0"/>
              <a:t> </a:t>
            </a:r>
            <a:r>
              <a:rPr lang="fr-FR" sz="3200" b="1" dirty="0" err="1"/>
              <a:t>coupling</a:t>
            </a:r>
            <a:endParaRPr lang="fr-FR" sz="3200" b="1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596FC5E7-EFA9-D16B-E184-0646380A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28E6-ED05-D543-AF1A-D02F5F858D5C}" type="slidenum">
              <a:rPr lang="fr-FR" smtClean="0">
                <a:latin typeface="+mj-lt"/>
              </a:rPr>
              <a:t>31</a:t>
            </a:fld>
            <a:endParaRPr lang="fr-FR">
              <a:latin typeface="+mj-lt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2A27DA-B4D4-A966-6D62-26DE73FE2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944" y="277878"/>
            <a:ext cx="4761929" cy="2929943"/>
          </a:xfrm>
          <a:prstGeom prst="rect">
            <a:avLst/>
          </a:prstGeom>
        </p:spPr>
      </p:pic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76C166A4-4636-D21B-D519-A9041D8901BF}"/>
              </a:ext>
            </a:extLst>
          </p:cNvPr>
          <p:cNvSpPr txBox="1">
            <a:spLocks/>
          </p:cNvSpPr>
          <p:nvPr/>
        </p:nvSpPr>
        <p:spPr>
          <a:xfrm>
            <a:off x="285950" y="1987382"/>
            <a:ext cx="7035599" cy="4870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Non </a:t>
            </a:r>
            <a:r>
              <a:rPr lang="fr-FR" sz="1800" dirty="0" err="1">
                <a:latin typeface="+mj-lt"/>
              </a:rPr>
              <a:t>geometric</a:t>
            </a:r>
            <a:r>
              <a:rPr lang="fr-FR" sz="1800" dirty="0">
                <a:latin typeface="+mj-lt"/>
              </a:rPr>
              <a:t> TTL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every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contributor</a:t>
            </a:r>
            <a:r>
              <a:rPr lang="fr-FR" sz="1800" dirty="0">
                <a:latin typeface="+mj-lt"/>
              </a:rPr>
              <a:t> to the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that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does</a:t>
            </a:r>
            <a:r>
              <a:rPr lang="fr-FR" sz="1800" dirty="0">
                <a:latin typeface="+mj-lt"/>
              </a:rPr>
              <a:t> not </a:t>
            </a:r>
            <a:r>
              <a:rPr lang="fr-FR" sz="1800" dirty="0" err="1">
                <a:latin typeface="+mj-lt"/>
              </a:rPr>
              <a:t>originate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from</a:t>
            </a:r>
            <a:r>
              <a:rPr lang="fr-FR" sz="1800" dirty="0">
                <a:latin typeface="+mj-lt"/>
              </a:rPr>
              <a:t> direct spatial OPD changes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jitter</a:t>
            </a:r>
            <a:r>
              <a:rPr lang="fr-FR" sz="1800" dirty="0">
                <a:latin typeface="+mj-lt"/>
              </a:rPr>
              <a:t> of one of the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induce</a:t>
            </a:r>
            <a:r>
              <a:rPr lang="fr-FR" sz="1800" dirty="0">
                <a:latin typeface="+mj-lt"/>
              </a:rPr>
              <a:t> changes in the </a:t>
            </a:r>
            <a:r>
              <a:rPr lang="fr-FR" sz="1800" dirty="0" err="1">
                <a:latin typeface="+mj-lt"/>
              </a:rPr>
              <a:t>interference</a:t>
            </a:r>
            <a:r>
              <a:rPr lang="fr-FR" sz="1800" dirty="0">
                <a:latin typeface="+mj-lt"/>
              </a:rPr>
              <a:t> pattern 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The phase </a:t>
            </a:r>
            <a:r>
              <a:rPr lang="fr-FR" sz="1800" dirty="0" err="1">
                <a:latin typeface="+mj-lt"/>
              </a:rPr>
              <a:t>integrated</a:t>
            </a:r>
            <a:r>
              <a:rPr lang="fr-FR" sz="1800" dirty="0">
                <a:latin typeface="+mj-lt"/>
              </a:rPr>
              <a:t> over the quadrant of the </a:t>
            </a:r>
            <a:r>
              <a:rPr lang="fr-FR" sz="1800" dirty="0" err="1">
                <a:latin typeface="+mj-lt"/>
              </a:rPr>
              <a:t>photoreceptor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might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inducing</a:t>
            </a:r>
            <a:r>
              <a:rPr lang="fr-FR" sz="1800" dirty="0">
                <a:latin typeface="+mj-lt"/>
              </a:rPr>
              <a:t> a variation in the </a:t>
            </a:r>
            <a:r>
              <a:rPr lang="fr-FR" sz="1800" dirty="0" err="1">
                <a:latin typeface="+mj-lt"/>
              </a:rPr>
              <a:t>read</a:t>
            </a:r>
            <a:r>
              <a:rPr lang="fr-FR" sz="1800" dirty="0">
                <a:latin typeface="+mj-lt"/>
              </a:rPr>
              <a:t> out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</a:t>
            </a:r>
          </a:p>
          <a:p>
            <a:pPr>
              <a:lnSpc>
                <a:spcPts val="2600"/>
              </a:lnSpc>
            </a:pPr>
            <a:r>
              <a:rPr lang="fr-FR" sz="1800" dirty="0" err="1">
                <a:latin typeface="+mj-lt"/>
              </a:rPr>
              <a:t>Some</a:t>
            </a:r>
            <a:r>
              <a:rPr lang="fr-FR" sz="1800" dirty="0">
                <a:latin typeface="+mj-lt"/>
              </a:rPr>
              <a:t> sources of N-G TTL : </a:t>
            </a:r>
            <a:r>
              <a:rPr lang="fr-FR" sz="1800" dirty="0" err="1">
                <a:latin typeface="+mj-lt"/>
              </a:rPr>
              <a:t>wavefront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curvature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differences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intensity</a:t>
            </a:r>
            <a:r>
              <a:rPr lang="fr-FR" sz="1800" dirty="0">
                <a:latin typeface="+mj-lt"/>
              </a:rPr>
              <a:t> distribution, </a:t>
            </a:r>
            <a:r>
              <a:rPr lang="fr-FR" sz="1800" dirty="0" err="1">
                <a:latin typeface="+mj-lt"/>
              </a:rPr>
              <a:t>waist</a:t>
            </a:r>
            <a:r>
              <a:rPr lang="fr-FR" sz="1800" dirty="0">
                <a:latin typeface="+mj-lt"/>
              </a:rPr>
              <a:t> position </a:t>
            </a:r>
            <a:r>
              <a:rPr lang="fr-FR" sz="1800" dirty="0" err="1">
                <a:latin typeface="+mj-lt"/>
              </a:rPr>
              <a:t>wrt</a:t>
            </a:r>
            <a:r>
              <a:rPr lang="fr-FR" sz="1800" dirty="0">
                <a:latin typeface="+mj-lt"/>
              </a:rPr>
              <a:t> to QPD, </a:t>
            </a:r>
            <a:r>
              <a:rPr lang="fr-FR" sz="1800" b="1" dirty="0">
                <a:latin typeface="+mj-lt"/>
              </a:rPr>
              <a:t>WFE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overlap</a:t>
            </a:r>
            <a:r>
              <a:rPr lang="fr-FR" sz="1800" dirty="0">
                <a:latin typeface="+mj-lt"/>
              </a:rPr>
              <a:t>, QPD </a:t>
            </a:r>
            <a:r>
              <a:rPr lang="fr-FR" sz="1800" dirty="0" err="1">
                <a:latin typeface="+mj-lt"/>
              </a:rPr>
              <a:t>geometry</a:t>
            </a:r>
            <a:r>
              <a:rPr lang="fr-FR" sz="1800" dirty="0">
                <a:latin typeface="+mj-lt"/>
              </a:rPr>
              <a:t> (Single </a:t>
            </a:r>
            <a:r>
              <a:rPr lang="fr-FR" sz="1800" dirty="0" err="1">
                <a:latin typeface="+mj-lt"/>
              </a:rPr>
              <a:t>element</a:t>
            </a:r>
            <a:r>
              <a:rPr lang="fr-FR" sz="1800" dirty="0">
                <a:latin typeface="+mj-lt"/>
              </a:rPr>
              <a:t> or quadrant </a:t>
            </a:r>
            <a:r>
              <a:rPr lang="fr-FR" sz="1800" dirty="0" err="1">
                <a:latin typeface="+mj-lt"/>
              </a:rPr>
              <a:t>photoreceiver</a:t>
            </a:r>
            <a:r>
              <a:rPr lang="fr-FR" sz="18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91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64784-931A-71C2-2FE8-CAD8D3854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ED4D2A8D-97AF-B668-2C0F-B858546FF8CB}"/>
              </a:ext>
            </a:extLst>
          </p:cNvPr>
          <p:cNvGrpSpPr/>
          <p:nvPr/>
        </p:nvGrpSpPr>
        <p:grpSpPr>
          <a:xfrm rot="20556785">
            <a:off x="8305800" y="3553386"/>
            <a:ext cx="3294304" cy="2612898"/>
            <a:chOff x="8513021" y="3541850"/>
            <a:chExt cx="3294304" cy="261289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51A3C24-D4FF-19A4-41B9-14C6248E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9117" t="10050" r="-278" b="9687"/>
            <a:stretch/>
          </p:blipFill>
          <p:spPr>
            <a:xfrm>
              <a:off x="8513021" y="3541850"/>
              <a:ext cx="3294304" cy="261289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66D2BF-49E8-7551-3BC8-530B23213966}"/>
                </a:ext>
              </a:extLst>
            </p:cNvPr>
            <p:cNvSpPr/>
            <p:nvPr/>
          </p:nvSpPr>
          <p:spPr>
            <a:xfrm>
              <a:off x="11228065" y="4333461"/>
              <a:ext cx="516835" cy="9700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1C992B-29E4-C825-9A12-8F423B7F98D7}"/>
                </a:ext>
              </a:extLst>
            </p:cNvPr>
            <p:cNvSpPr/>
            <p:nvPr/>
          </p:nvSpPr>
          <p:spPr>
            <a:xfrm>
              <a:off x="10971844" y="5568853"/>
              <a:ext cx="835481" cy="585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74B2B1BC-78FB-94C6-AB94-7F6148147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373" y="4354403"/>
            <a:ext cx="678135" cy="10933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1C66D2-68B3-648A-D246-315FEF87F6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085" t="56477" b="24662"/>
          <a:stretch/>
        </p:blipFill>
        <p:spPr>
          <a:xfrm>
            <a:off x="10982246" y="4617795"/>
            <a:ext cx="506127" cy="54346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B40BDA4-18B5-B017-A4DE-90787EEE40FC}"/>
              </a:ext>
            </a:extLst>
          </p:cNvPr>
          <p:cNvSpPr txBox="1"/>
          <p:nvPr/>
        </p:nvSpPr>
        <p:spPr>
          <a:xfrm>
            <a:off x="8236473" y="6154748"/>
            <a:ext cx="3847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>
                <a:latin typeface="+mj-lt"/>
              </a:rPr>
              <a:t>Different</a:t>
            </a:r>
            <a:r>
              <a:rPr lang="fr-FR" sz="1600" dirty="0">
                <a:latin typeface="+mj-lt"/>
              </a:rPr>
              <a:t> local </a:t>
            </a:r>
            <a:r>
              <a:rPr lang="fr-FR" sz="1600" dirty="0" err="1">
                <a:latin typeface="+mj-lt"/>
              </a:rPr>
              <a:t>wavefront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curvature</a:t>
            </a:r>
            <a:r>
              <a:rPr lang="fr-FR" sz="1600" dirty="0">
                <a:latin typeface="+mj-lt"/>
              </a:rPr>
              <a:t> </a:t>
            </a:r>
          </a:p>
          <a:p>
            <a:pPr algn="ctr"/>
            <a:r>
              <a:rPr lang="fr-FR" sz="1600" dirty="0">
                <a:latin typeface="+mj-lt"/>
              </a:rPr>
              <a:t>due to </a:t>
            </a:r>
            <a:r>
              <a:rPr lang="fr-FR" sz="1600" dirty="0" err="1">
                <a:latin typeface="+mj-lt"/>
              </a:rPr>
              <a:t>wavefront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error</a:t>
            </a:r>
            <a:r>
              <a:rPr lang="fr-FR" sz="1600" dirty="0">
                <a:latin typeface="+mj-lt"/>
              </a:rPr>
              <a:t> and </a:t>
            </a:r>
            <a:r>
              <a:rPr lang="fr-FR" sz="1600" dirty="0" err="1">
                <a:latin typeface="+mj-lt"/>
              </a:rPr>
              <a:t>spacecraft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jitter</a:t>
            </a:r>
            <a:r>
              <a:rPr lang="fr-FR" sz="1600" dirty="0">
                <a:latin typeface="+mj-lt"/>
              </a:rPr>
              <a:t> 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BB7E2B94-3074-9BB0-98CD-C3667B180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Tilt to </a:t>
            </a:r>
            <a:r>
              <a:rPr lang="fr-FR" sz="3200" b="1" dirty="0" err="1"/>
              <a:t>Lenght</a:t>
            </a:r>
            <a:r>
              <a:rPr lang="fr-FR" sz="3200" b="1" dirty="0"/>
              <a:t> </a:t>
            </a:r>
            <a:r>
              <a:rPr lang="fr-FR" sz="3200" b="1" dirty="0" err="1"/>
              <a:t>coupling</a:t>
            </a:r>
            <a:endParaRPr lang="fr-FR" sz="3200" b="1" dirty="0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C5F5DDA7-DA95-82AE-CB88-FC745D8D3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28E6-ED05-D543-AF1A-D02F5F858D5C}" type="slidenum">
              <a:rPr lang="fr-FR" smtClean="0">
                <a:latin typeface="+mj-lt"/>
              </a:rPr>
              <a:t>32</a:t>
            </a:fld>
            <a:endParaRPr lang="fr-FR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C0368D9-94E7-81CD-0906-B7AAA2A37F1B}"/>
              </a:ext>
            </a:extLst>
          </p:cNvPr>
          <p:cNvSpPr txBox="1"/>
          <p:nvPr/>
        </p:nvSpPr>
        <p:spPr>
          <a:xfrm>
            <a:off x="8153400" y="31324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+mj-lt"/>
              </a:rPr>
              <a:t>arXiv:2207.06278v3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9DADC4E-411F-B2A1-1F24-EC6348BEE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944" y="277878"/>
            <a:ext cx="4761929" cy="2929943"/>
          </a:xfrm>
          <a:prstGeom prst="rect">
            <a:avLst/>
          </a:prstGeom>
        </p:spPr>
      </p:pic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A9723BDA-0B76-D19C-E9BF-62018D6FD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950" y="1987382"/>
            <a:ext cx="7035599" cy="4870618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Non </a:t>
            </a:r>
            <a:r>
              <a:rPr lang="fr-FR" sz="1800" dirty="0" err="1">
                <a:latin typeface="+mj-lt"/>
              </a:rPr>
              <a:t>geometric</a:t>
            </a:r>
            <a:r>
              <a:rPr lang="fr-FR" sz="1800" dirty="0">
                <a:latin typeface="+mj-lt"/>
              </a:rPr>
              <a:t> TTL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every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contributor</a:t>
            </a:r>
            <a:r>
              <a:rPr lang="fr-FR" sz="1800" dirty="0">
                <a:latin typeface="+mj-lt"/>
              </a:rPr>
              <a:t> to the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that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does</a:t>
            </a:r>
            <a:r>
              <a:rPr lang="fr-FR" sz="1800" dirty="0">
                <a:latin typeface="+mj-lt"/>
              </a:rPr>
              <a:t> not </a:t>
            </a:r>
            <a:r>
              <a:rPr lang="fr-FR" sz="1800" dirty="0" err="1">
                <a:latin typeface="+mj-lt"/>
              </a:rPr>
              <a:t>originate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from</a:t>
            </a:r>
            <a:r>
              <a:rPr lang="fr-FR" sz="1800" dirty="0">
                <a:latin typeface="+mj-lt"/>
              </a:rPr>
              <a:t> direct spatial OPD changes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jitter</a:t>
            </a:r>
            <a:r>
              <a:rPr lang="fr-FR" sz="1800" dirty="0">
                <a:latin typeface="+mj-lt"/>
              </a:rPr>
              <a:t> of one of the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induce</a:t>
            </a:r>
            <a:r>
              <a:rPr lang="fr-FR" sz="1800" dirty="0">
                <a:latin typeface="+mj-lt"/>
              </a:rPr>
              <a:t> changes in the </a:t>
            </a:r>
            <a:r>
              <a:rPr lang="fr-FR" sz="1800" dirty="0" err="1">
                <a:latin typeface="+mj-lt"/>
              </a:rPr>
              <a:t>interference</a:t>
            </a:r>
            <a:r>
              <a:rPr lang="fr-FR" sz="1800" dirty="0">
                <a:latin typeface="+mj-lt"/>
              </a:rPr>
              <a:t> pattern 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The phase </a:t>
            </a:r>
            <a:r>
              <a:rPr lang="fr-FR" sz="1800" dirty="0" err="1">
                <a:latin typeface="+mj-lt"/>
              </a:rPr>
              <a:t>integrated</a:t>
            </a:r>
            <a:r>
              <a:rPr lang="fr-FR" sz="1800" dirty="0">
                <a:latin typeface="+mj-lt"/>
              </a:rPr>
              <a:t> over the quadrant of the </a:t>
            </a:r>
            <a:r>
              <a:rPr lang="fr-FR" sz="1800" dirty="0" err="1">
                <a:latin typeface="+mj-lt"/>
              </a:rPr>
              <a:t>photoreceptor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might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inducing</a:t>
            </a:r>
            <a:r>
              <a:rPr lang="fr-FR" sz="1800" dirty="0">
                <a:latin typeface="+mj-lt"/>
              </a:rPr>
              <a:t> a variation in the </a:t>
            </a:r>
            <a:r>
              <a:rPr lang="fr-FR" sz="1800" dirty="0" err="1">
                <a:latin typeface="+mj-lt"/>
              </a:rPr>
              <a:t>read</a:t>
            </a:r>
            <a:r>
              <a:rPr lang="fr-FR" sz="1800" dirty="0">
                <a:latin typeface="+mj-lt"/>
              </a:rPr>
              <a:t> out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</a:t>
            </a:r>
          </a:p>
          <a:p>
            <a:pPr>
              <a:lnSpc>
                <a:spcPts val="2600"/>
              </a:lnSpc>
            </a:pPr>
            <a:r>
              <a:rPr lang="fr-FR" sz="1800" dirty="0" err="1">
                <a:latin typeface="+mj-lt"/>
              </a:rPr>
              <a:t>Some</a:t>
            </a:r>
            <a:r>
              <a:rPr lang="fr-FR" sz="1800" dirty="0">
                <a:latin typeface="+mj-lt"/>
              </a:rPr>
              <a:t> sources of N-G TTL : </a:t>
            </a:r>
            <a:r>
              <a:rPr lang="fr-FR" sz="1800" dirty="0" err="1">
                <a:latin typeface="+mj-lt"/>
              </a:rPr>
              <a:t>wavefront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curvature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differences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intensity</a:t>
            </a:r>
            <a:r>
              <a:rPr lang="fr-FR" sz="1800" dirty="0">
                <a:latin typeface="+mj-lt"/>
              </a:rPr>
              <a:t> distribution, </a:t>
            </a:r>
            <a:r>
              <a:rPr lang="fr-FR" sz="1800" dirty="0" err="1">
                <a:latin typeface="+mj-lt"/>
              </a:rPr>
              <a:t>waist</a:t>
            </a:r>
            <a:r>
              <a:rPr lang="fr-FR" sz="1800" dirty="0">
                <a:latin typeface="+mj-lt"/>
              </a:rPr>
              <a:t> position </a:t>
            </a:r>
            <a:r>
              <a:rPr lang="fr-FR" sz="1800" dirty="0" err="1">
                <a:latin typeface="+mj-lt"/>
              </a:rPr>
              <a:t>wrt</a:t>
            </a:r>
            <a:r>
              <a:rPr lang="fr-FR" sz="1800" dirty="0">
                <a:latin typeface="+mj-lt"/>
              </a:rPr>
              <a:t> to QPD, </a:t>
            </a:r>
            <a:r>
              <a:rPr lang="fr-FR" sz="1800" b="1" dirty="0">
                <a:latin typeface="+mj-lt"/>
              </a:rPr>
              <a:t>WFE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overlap</a:t>
            </a:r>
            <a:r>
              <a:rPr lang="fr-FR" sz="1800" dirty="0">
                <a:latin typeface="+mj-lt"/>
              </a:rPr>
              <a:t>, QPD </a:t>
            </a:r>
            <a:r>
              <a:rPr lang="fr-FR" sz="1800" dirty="0" err="1">
                <a:latin typeface="+mj-lt"/>
              </a:rPr>
              <a:t>geometry</a:t>
            </a:r>
            <a:r>
              <a:rPr lang="fr-FR" sz="1800" dirty="0">
                <a:latin typeface="+mj-lt"/>
              </a:rPr>
              <a:t> (Single </a:t>
            </a:r>
            <a:r>
              <a:rPr lang="fr-FR" sz="1800" dirty="0" err="1">
                <a:latin typeface="+mj-lt"/>
              </a:rPr>
              <a:t>element</a:t>
            </a:r>
            <a:r>
              <a:rPr lang="fr-FR" sz="1800" dirty="0">
                <a:latin typeface="+mj-lt"/>
              </a:rPr>
              <a:t> or quadrant </a:t>
            </a:r>
            <a:r>
              <a:rPr lang="fr-FR" sz="1800" dirty="0" err="1">
                <a:latin typeface="+mj-lt"/>
              </a:rPr>
              <a:t>photoreceiver</a:t>
            </a:r>
            <a:r>
              <a:rPr lang="fr-FR" sz="18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473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E12D4-A48E-CC6F-7DFB-A97884D94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CB812D36-3FED-65D2-117D-6E23100A9BB5}"/>
              </a:ext>
            </a:extLst>
          </p:cNvPr>
          <p:cNvGrpSpPr/>
          <p:nvPr/>
        </p:nvGrpSpPr>
        <p:grpSpPr>
          <a:xfrm rot="1125212">
            <a:off x="8305800" y="3553386"/>
            <a:ext cx="3294304" cy="2612898"/>
            <a:chOff x="8513021" y="3541850"/>
            <a:chExt cx="3294304" cy="261289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0C1BCCD-E132-302B-91C4-4F7287756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9117" t="10050" r="-278" b="9687"/>
            <a:stretch/>
          </p:blipFill>
          <p:spPr>
            <a:xfrm>
              <a:off x="8513021" y="3541850"/>
              <a:ext cx="3294304" cy="261289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28EF33-D9CB-6030-9FDF-1CC44E0F56BD}"/>
                </a:ext>
              </a:extLst>
            </p:cNvPr>
            <p:cNvSpPr/>
            <p:nvPr/>
          </p:nvSpPr>
          <p:spPr>
            <a:xfrm>
              <a:off x="11228065" y="4333461"/>
              <a:ext cx="516835" cy="9700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9E2D5E-DA76-0C73-6C71-66B072C2C399}"/>
                </a:ext>
              </a:extLst>
            </p:cNvPr>
            <p:cNvSpPr/>
            <p:nvPr/>
          </p:nvSpPr>
          <p:spPr>
            <a:xfrm>
              <a:off x="10971844" y="5568853"/>
              <a:ext cx="835481" cy="585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96EE9C52-F270-A81C-67A5-92A5909EE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373" y="4354403"/>
            <a:ext cx="678135" cy="10933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B80649-5E7A-375B-AB49-297B34F1DA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085" t="56477" b="24662"/>
          <a:stretch/>
        </p:blipFill>
        <p:spPr>
          <a:xfrm>
            <a:off x="10982246" y="4617795"/>
            <a:ext cx="506127" cy="54346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0396518-DE70-BAE0-05B2-A31072D2A07B}"/>
              </a:ext>
            </a:extLst>
          </p:cNvPr>
          <p:cNvSpPr txBox="1"/>
          <p:nvPr/>
        </p:nvSpPr>
        <p:spPr>
          <a:xfrm>
            <a:off x="8236473" y="6154748"/>
            <a:ext cx="3847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>
                <a:latin typeface="+mj-lt"/>
              </a:rPr>
              <a:t>Different</a:t>
            </a:r>
            <a:r>
              <a:rPr lang="fr-FR" sz="1600" dirty="0">
                <a:latin typeface="+mj-lt"/>
              </a:rPr>
              <a:t> local </a:t>
            </a:r>
            <a:r>
              <a:rPr lang="fr-FR" sz="1600" dirty="0" err="1">
                <a:latin typeface="+mj-lt"/>
              </a:rPr>
              <a:t>wavefront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curvature</a:t>
            </a:r>
            <a:r>
              <a:rPr lang="fr-FR" sz="1600" dirty="0">
                <a:latin typeface="+mj-lt"/>
              </a:rPr>
              <a:t> </a:t>
            </a:r>
          </a:p>
          <a:p>
            <a:pPr algn="ctr"/>
            <a:r>
              <a:rPr lang="fr-FR" sz="1600" dirty="0">
                <a:latin typeface="+mj-lt"/>
              </a:rPr>
              <a:t>due to </a:t>
            </a:r>
            <a:r>
              <a:rPr lang="fr-FR" sz="1600" dirty="0" err="1">
                <a:latin typeface="+mj-lt"/>
              </a:rPr>
              <a:t>wavefront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error</a:t>
            </a:r>
            <a:r>
              <a:rPr lang="fr-FR" sz="1600" dirty="0">
                <a:latin typeface="+mj-lt"/>
              </a:rPr>
              <a:t> and </a:t>
            </a:r>
            <a:r>
              <a:rPr lang="fr-FR" sz="1600" dirty="0" err="1">
                <a:latin typeface="+mj-lt"/>
              </a:rPr>
              <a:t>spacecraft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jitter</a:t>
            </a:r>
            <a:r>
              <a:rPr lang="fr-FR" sz="1600" dirty="0">
                <a:latin typeface="+mj-lt"/>
              </a:rPr>
              <a:t> 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A4D7957-6CF6-4416-A8FE-B59907264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Tilt to </a:t>
            </a:r>
            <a:r>
              <a:rPr lang="fr-FR" sz="3200" b="1" dirty="0" err="1"/>
              <a:t>Lenght</a:t>
            </a:r>
            <a:r>
              <a:rPr lang="fr-FR" sz="3200" b="1" dirty="0"/>
              <a:t> </a:t>
            </a:r>
            <a:r>
              <a:rPr lang="fr-FR" sz="3200" b="1" dirty="0" err="1"/>
              <a:t>coupling</a:t>
            </a:r>
            <a:endParaRPr lang="fr-FR" sz="3200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E9246B36-E306-2C69-5697-4E7F53EC1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950" y="1987382"/>
            <a:ext cx="7035599" cy="4870618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Non </a:t>
            </a:r>
            <a:r>
              <a:rPr lang="fr-FR" sz="1800" dirty="0" err="1">
                <a:latin typeface="+mj-lt"/>
              </a:rPr>
              <a:t>geometric</a:t>
            </a:r>
            <a:r>
              <a:rPr lang="fr-FR" sz="1800" dirty="0">
                <a:latin typeface="+mj-lt"/>
              </a:rPr>
              <a:t> TTL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every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contributor</a:t>
            </a:r>
            <a:r>
              <a:rPr lang="fr-FR" sz="1800" dirty="0">
                <a:latin typeface="+mj-lt"/>
              </a:rPr>
              <a:t> to the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that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does</a:t>
            </a:r>
            <a:r>
              <a:rPr lang="fr-FR" sz="1800" dirty="0">
                <a:latin typeface="+mj-lt"/>
              </a:rPr>
              <a:t> not </a:t>
            </a:r>
            <a:r>
              <a:rPr lang="fr-FR" sz="1800" dirty="0" err="1">
                <a:latin typeface="+mj-lt"/>
              </a:rPr>
              <a:t>originate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from</a:t>
            </a:r>
            <a:r>
              <a:rPr lang="fr-FR" sz="1800" dirty="0">
                <a:latin typeface="+mj-lt"/>
              </a:rPr>
              <a:t> direct spatial OPD changes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jitter</a:t>
            </a:r>
            <a:r>
              <a:rPr lang="fr-FR" sz="1800" dirty="0">
                <a:latin typeface="+mj-lt"/>
              </a:rPr>
              <a:t> of one of the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induce</a:t>
            </a:r>
            <a:r>
              <a:rPr lang="fr-FR" sz="1800" dirty="0">
                <a:latin typeface="+mj-lt"/>
              </a:rPr>
              <a:t> changes in the </a:t>
            </a:r>
            <a:r>
              <a:rPr lang="fr-FR" sz="1800" dirty="0" err="1">
                <a:latin typeface="+mj-lt"/>
              </a:rPr>
              <a:t>interference</a:t>
            </a:r>
            <a:r>
              <a:rPr lang="fr-FR" sz="1800" dirty="0">
                <a:latin typeface="+mj-lt"/>
              </a:rPr>
              <a:t> pattern 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The phase </a:t>
            </a:r>
            <a:r>
              <a:rPr lang="fr-FR" sz="1800" dirty="0" err="1">
                <a:latin typeface="+mj-lt"/>
              </a:rPr>
              <a:t>integrated</a:t>
            </a:r>
            <a:r>
              <a:rPr lang="fr-FR" sz="1800" dirty="0">
                <a:latin typeface="+mj-lt"/>
              </a:rPr>
              <a:t> over the quadrant of the </a:t>
            </a:r>
            <a:r>
              <a:rPr lang="fr-FR" sz="1800" dirty="0" err="1">
                <a:latin typeface="+mj-lt"/>
              </a:rPr>
              <a:t>photoreceptor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might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inducing</a:t>
            </a:r>
            <a:r>
              <a:rPr lang="fr-FR" sz="1800" dirty="0">
                <a:latin typeface="+mj-lt"/>
              </a:rPr>
              <a:t> a variation in the </a:t>
            </a:r>
            <a:r>
              <a:rPr lang="fr-FR" sz="1800" dirty="0" err="1">
                <a:latin typeface="+mj-lt"/>
              </a:rPr>
              <a:t>read</a:t>
            </a:r>
            <a:r>
              <a:rPr lang="fr-FR" sz="1800" dirty="0">
                <a:latin typeface="+mj-lt"/>
              </a:rPr>
              <a:t> out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</a:t>
            </a:r>
          </a:p>
          <a:p>
            <a:pPr>
              <a:lnSpc>
                <a:spcPts val="2600"/>
              </a:lnSpc>
            </a:pPr>
            <a:r>
              <a:rPr lang="fr-FR" sz="1800" dirty="0" err="1">
                <a:latin typeface="+mj-lt"/>
              </a:rPr>
              <a:t>Some</a:t>
            </a:r>
            <a:r>
              <a:rPr lang="fr-FR" sz="1800" dirty="0">
                <a:latin typeface="+mj-lt"/>
              </a:rPr>
              <a:t> sources of N-G TTL : </a:t>
            </a:r>
            <a:r>
              <a:rPr lang="fr-FR" sz="1800" dirty="0" err="1">
                <a:latin typeface="+mj-lt"/>
              </a:rPr>
              <a:t>wavefront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curvature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differences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intensity</a:t>
            </a:r>
            <a:r>
              <a:rPr lang="fr-FR" sz="1800" dirty="0">
                <a:latin typeface="+mj-lt"/>
              </a:rPr>
              <a:t> distribution, </a:t>
            </a:r>
            <a:r>
              <a:rPr lang="fr-FR" sz="1800" dirty="0" err="1">
                <a:latin typeface="+mj-lt"/>
              </a:rPr>
              <a:t>waist</a:t>
            </a:r>
            <a:r>
              <a:rPr lang="fr-FR" sz="1800" dirty="0">
                <a:latin typeface="+mj-lt"/>
              </a:rPr>
              <a:t> position </a:t>
            </a:r>
            <a:r>
              <a:rPr lang="fr-FR" sz="1800" dirty="0" err="1">
                <a:latin typeface="+mj-lt"/>
              </a:rPr>
              <a:t>wrt</a:t>
            </a:r>
            <a:r>
              <a:rPr lang="fr-FR" sz="1800" dirty="0">
                <a:latin typeface="+mj-lt"/>
              </a:rPr>
              <a:t> to QPD, </a:t>
            </a:r>
            <a:r>
              <a:rPr lang="fr-FR" sz="1800" b="1" dirty="0">
                <a:latin typeface="+mj-lt"/>
              </a:rPr>
              <a:t>WFE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overlap</a:t>
            </a:r>
            <a:r>
              <a:rPr lang="fr-FR" sz="1800" dirty="0">
                <a:latin typeface="+mj-lt"/>
              </a:rPr>
              <a:t>, QPD </a:t>
            </a:r>
            <a:r>
              <a:rPr lang="fr-FR" sz="1800" dirty="0" err="1">
                <a:latin typeface="+mj-lt"/>
              </a:rPr>
              <a:t>geometry</a:t>
            </a:r>
            <a:r>
              <a:rPr lang="fr-FR" sz="1800" dirty="0">
                <a:latin typeface="+mj-lt"/>
              </a:rPr>
              <a:t> (Single </a:t>
            </a:r>
            <a:r>
              <a:rPr lang="fr-FR" sz="1800" dirty="0" err="1">
                <a:latin typeface="+mj-lt"/>
              </a:rPr>
              <a:t>element</a:t>
            </a:r>
            <a:r>
              <a:rPr lang="fr-FR" sz="1800" dirty="0">
                <a:latin typeface="+mj-lt"/>
              </a:rPr>
              <a:t> or quadrant </a:t>
            </a:r>
            <a:r>
              <a:rPr lang="fr-FR" sz="1800" dirty="0" err="1">
                <a:latin typeface="+mj-lt"/>
              </a:rPr>
              <a:t>photoreceiver</a:t>
            </a:r>
            <a:r>
              <a:rPr lang="fr-FR" sz="1800" dirty="0">
                <a:latin typeface="+mj-lt"/>
              </a:rPr>
              <a:t>)</a:t>
            </a: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FDC0185B-2DD8-F484-74F9-F386C39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28E6-ED05-D543-AF1A-D02F5F858D5C}" type="slidenum">
              <a:rPr lang="fr-FR" smtClean="0">
                <a:latin typeface="+mj-lt"/>
              </a:rPr>
              <a:t>33</a:t>
            </a:fld>
            <a:endParaRPr lang="fr-FR">
              <a:latin typeface="+mj-lt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60F359B-4DBF-BCC5-3978-6D6FDE735B01}"/>
              </a:ext>
            </a:extLst>
          </p:cNvPr>
          <p:cNvSpPr txBox="1"/>
          <p:nvPr/>
        </p:nvSpPr>
        <p:spPr>
          <a:xfrm>
            <a:off x="8153400" y="31324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+mj-lt"/>
              </a:rPr>
              <a:t>arXiv:2207.06278v3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EE8D07E-6B00-71FB-022E-530A433A0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944" y="277878"/>
            <a:ext cx="4761929" cy="29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E29B8-B549-1BC9-D94F-2B916AA1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6F4B2578-BF0B-82FB-F789-8BB531DEE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dirty="0"/>
              <a:t>Non </a:t>
            </a:r>
            <a:r>
              <a:rPr lang="fr-FR" sz="2800" b="1" dirty="0" err="1"/>
              <a:t>correctable</a:t>
            </a:r>
            <a:r>
              <a:rPr lang="fr-FR" sz="2800" b="1" dirty="0"/>
              <a:t> TTL 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6F474240-5F6D-9A4A-96D4-AA0C7B0C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28E6-ED05-D543-AF1A-D02F5F858D5C}" type="slidenum">
              <a:rPr lang="fr-FR" smtClean="0">
                <a:latin typeface="+mj-lt"/>
              </a:rPr>
              <a:t>34</a:t>
            </a:fld>
            <a:endParaRPr lang="fr-FR"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A70B99B-6B18-7AEB-F765-C0151276C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807" y="2891780"/>
            <a:ext cx="4530969" cy="43361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0D22AE3-044C-E870-A386-AF519668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919" y="138612"/>
            <a:ext cx="5858251" cy="310414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624CC9A-2ADB-E249-5B3E-419353AB3B48}"/>
              </a:ext>
            </a:extLst>
          </p:cNvPr>
          <p:cNvSpPr txBox="1"/>
          <p:nvPr/>
        </p:nvSpPr>
        <p:spPr>
          <a:xfrm>
            <a:off x="383224" y="1690687"/>
            <a:ext cx="6451840" cy="673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latin typeface="+mj-lt"/>
              </a:rPr>
              <a:t>Some</a:t>
            </a:r>
            <a:r>
              <a:rPr lang="fr-FR" dirty="0">
                <a:latin typeface="+mj-lt"/>
              </a:rPr>
              <a:t> of the non-</a:t>
            </a:r>
            <a:r>
              <a:rPr lang="fr-FR" dirty="0" err="1">
                <a:latin typeface="+mj-lt"/>
              </a:rPr>
              <a:t>geometric</a:t>
            </a:r>
            <a:r>
              <a:rPr lang="fr-FR" dirty="0">
                <a:latin typeface="+mj-lt"/>
              </a:rPr>
              <a:t> sources of TTL are not </a:t>
            </a:r>
            <a:r>
              <a:rPr lang="fr-FR" sz="1800" dirty="0" err="1">
                <a:latin typeface="+mj-lt"/>
              </a:rPr>
              <a:t>correctable</a:t>
            </a:r>
            <a:r>
              <a:rPr lang="fr-FR" dirty="0">
                <a:latin typeface="+mj-lt"/>
              </a:rPr>
              <a:t> 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fr-FR" dirty="0">
              <a:latin typeface="+mj-lt"/>
            </a:endParaRP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latin typeface="+mj-lt"/>
              </a:rPr>
              <a:t>Wavefront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Error</a:t>
            </a:r>
            <a:r>
              <a:rPr lang="fr-FR" dirty="0">
                <a:latin typeface="+mj-lt"/>
              </a:rPr>
              <a:t> : </a:t>
            </a:r>
            <a:r>
              <a:rPr lang="fr-FR" dirty="0" err="1">
                <a:latin typeface="+mj-lt"/>
              </a:rPr>
              <a:t>deviation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between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ideal</a:t>
            </a:r>
            <a:r>
              <a:rPr lang="fr-FR" dirty="0">
                <a:latin typeface="+mj-lt"/>
              </a:rPr>
              <a:t> and </a:t>
            </a:r>
            <a:r>
              <a:rPr lang="fr-FR" dirty="0" err="1">
                <a:latin typeface="+mj-lt"/>
              </a:rPr>
              <a:t>actual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wavefront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caused</a:t>
            </a:r>
            <a:r>
              <a:rPr lang="fr-FR" dirty="0">
                <a:latin typeface="+mj-lt"/>
              </a:rPr>
              <a:t> by the injection system and the </a:t>
            </a:r>
            <a:r>
              <a:rPr lang="fr-FR" dirty="0" err="1">
                <a:latin typeface="+mj-lt"/>
              </a:rPr>
              <a:t>optics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that</a:t>
            </a:r>
            <a:r>
              <a:rPr lang="fr-FR" dirty="0">
                <a:latin typeface="+mj-lt"/>
              </a:rPr>
              <a:t> are </a:t>
            </a:r>
            <a:r>
              <a:rPr lang="fr-FR" dirty="0" err="1">
                <a:latin typeface="+mj-lt"/>
              </a:rPr>
              <a:t>traversed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will</a:t>
            </a:r>
            <a:r>
              <a:rPr lang="fr-FR" dirty="0">
                <a:latin typeface="+mj-lt"/>
              </a:rPr>
              <a:t> cause TTL </a:t>
            </a:r>
            <a:r>
              <a:rPr lang="fr-FR" dirty="0" err="1">
                <a:latin typeface="+mj-lt"/>
              </a:rPr>
              <a:t>when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integrated</a:t>
            </a:r>
            <a:r>
              <a:rPr lang="fr-FR" dirty="0">
                <a:latin typeface="+mj-lt"/>
              </a:rPr>
              <a:t> on QPR surface 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fr-FR" dirty="0">
              <a:latin typeface="+mj-lt"/>
            </a:endParaRP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Need to </a:t>
            </a:r>
            <a:r>
              <a:rPr lang="fr-FR" dirty="0" err="1">
                <a:latin typeface="+mj-lt"/>
              </a:rPr>
              <a:t>be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carefully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understood</a:t>
            </a:r>
            <a:r>
              <a:rPr lang="fr-FR" dirty="0">
                <a:latin typeface="+mj-lt"/>
              </a:rPr>
              <a:t> and </a:t>
            </a:r>
            <a:r>
              <a:rPr lang="fr-FR" dirty="0" err="1">
                <a:latin typeface="+mj-lt"/>
              </a:rPr>
              <a:t>quantified</a:t>
            </a:r>
            <a:r>
              <a:rPr lang="fr-FR" dirty="0">
                <a:latin typeface="+mj-lt"/>
              </a:rPr>
              <a:t> to </a:t>
            </a:r>
            <a:r>
              <a:rPr lang="fr-FR" dirty="0" err="1">
                <a:latin typeface="+mj-lt"/>
              </a:rPr>
              <a:t>specify</a:t>
            </a:r>
            <a:r>
              <a:rPr lang="fr-FR" dirty="0">
                <a:latin typeface="+mj-lt"/>
              </a:rPr>
              <a:t> the BSIM </a:t>
            </a:r>
            <a:r>
              <a:rPr lang="fr-FR" dirty="0" err="1">
                <a:latin typeface="+mj-lt"/>
              </a:rPr>
              <a:t>bench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correctly</a:t>
            </a:r>
            <a:r>
              <a:rPr lang="fr-FR" dirty="0">
                <a:latin typeface="+mj-lt"/>
              </a:rPr>
              <a:t> and </a:t>
            </a:r>
            <a:r>
              <a:rPr lang="fr-FR" dirty="0" err="1">
                <a:latin typeface="+mj-lt"/>
              </a:rPr>
              <a:t>reach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required</a:t>
            </a:r>
            <a:r>
              <a:rPr lang="fr-FR" dirty="0">
                <a:latin typeface="+mj-lt"/>
              </a:rPr>
              <a:t> performance </a:t>
            </a:r>
          </a:p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latin typeface="+mj-lt"/>
              </a:rPr>
              <a:t>Currently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performing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optical</a:t>
            </a:r>
            <a:r>
              <a:rPr lang="fr-FR" dirty="0">
                <a:latin typeface="+mj-lt"/>
              </a:rPr>
              <a:t> simulation of </a:t>
            </a:r>
            <a:r>
              <a:rPr lang="fr-FR" dirty="0" err="1">
                <a:latin typeface="+mj-lt"/>
              </a:rPr>
              <a:t>various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wavefront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errors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levels</a:t>
            </a:r>
            <a:r>
              <a:rPr lang="fr-FR" dirty="0">
                <a:latin typeface="+mj-lt"/>
              </a:rPr>
              <a:t> (</a:t>
            </a:r>
            <a:r>
              <a:rPr lang="fr-FR" dirty="0" err="1">
                <a:latin typeface="+mj-lt"/>
              </a:rPr>
              <a:t>λ</a:t>
            </a:r>
            <a:r>
              <a:rPr lang="fr-FR" dirty="0">
                <a:latin typeface="+mj-lt"/>
              </a:rPr>
              <a:t>/30 nm, </a:t>
            </a:r>
            <a:r>
              <a:rPr lang="fr-FR" dirty="0" err="1">
                <a:latin typeface="+mj-lt"/>
              </a:rPr>
              <a:t>λ</a:t>
            </a:r>
            <a:r>
              <a:rPr lang="fr-FR" dirty="0">
                <a:latin typeface="+mj-lt"/>
              </a:rPr>
              <a:t>/20 nm, </a:t>
            </a:r>
            <a:r>
              <a:rPr lang="fr-FR" dirty="0" err="1">
                <a:latin typeface="+mj-lt"/>
              </a:rPr>
              <a:t>λ</a:t>
            </a:r>
            <a:r>
              <a:rPr lang="fr-FR" dirty="0">
                <a:latin typeface="+mj-lt"/>
              </a:rPr>
              <a:t>/10 nm) and the TTL contribution </a:t>
            </a:r>
            <a:r>
              <a:rPr lang="fr-FR" dirty="0" err="1">
                <a:latin typeface="+mj-lt"/>
              </a:rPr>
              <a:t>induced</a:t>
            </a:r>
            <a:r>
              <a:rPr lang="fr-FR" dirty="0">
                <a:latin typeface="+mj-lt"/>
              </a:rPr>
              <a:t> </a:t>
            </a:r>
          </a:p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>
              <a:lnSpc>
                <a:spcPts val="2600"/>
              </a:lnSpc>
            </a:pPr>
            <a:endParaRPr lang="fr-FR" dirty="0">
              <a:latin typeface="+mj-lt"/>
            </a:endParaRPr>
          </a:p>
          <a:p>
            <a:pPr>
              <a:lnSpc>
                <a:spcPts val="2600"/>
              </a:lnSpc>
            </a:pPr>
            <a:r>
              <a:rPr lang="fr-FR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80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4C91B-F4F1-7D0C-61AE-D6B097D9C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016F0C3D-4CC6-E645-1733-9FA99B1A52AD}"/>
              </a:ext>
            </a:extLst>
          </p:cNvPr>
          <p:cNvGrpSpPr/>
          <p:nvPr/>
        </p:nvGrpSpPr>
        <p:grpSpPr>
          <a:xfrm>
            <a:off x="185981" y="1923393"/>
            <a:ext cx="1384290" cy="738664"/>
            <a:chOff x="185981" y="1923393"/>
            <a:chExt cx="1384290" cy="738664"/>
          </a:xfrm>
        </p:grpSpPr>
        <p:sp>
          <p:nvSpPr>
            <p:cNvPr id="7" name="Cadre 6">
              <a:extLst>
                <a:ext uri="{FF2B5EF4-FFF2-40B4-BE49-F238E27FC236}">
                  <a16:creationId xmlns:a16="http://schemas.microsoft.com/office/drawing/2014/main" id="{6E4000E3-CF92-193C-76F9-AA13B8626B0A}"/>
                </a:ext>
              </a:extLst>
            </p:cNvPr>
            <p:cNvSpPr/>
            <p:nvPr/>
          </p:nvSpPr>
          <p:spPr>
            <a:xfrm>
              <a:off x="189186" y="1923393"/>
              <a:ext cx="1345324" cy="704193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D5AD829-BE1B-F937-ED22-549E2AEA03AB}"/>
                </a:ext>
              </a:extLst>
            </p:cNvPr>
            <p:cNvSpPr txBox="1"/>
            <p:nvPr/>
          </p:nvSpPr>
          <p:spPr>
            <a:xfrm>
              <a:off x="185981" y="1923393"/>
              <a:ext cx="138429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Flat top </a:t>
              </a:r>
              <a:r>
                <a:rPr lang="fr-FR" sz="1400" dirty="0" err="1"/>
                <a:t>creation</a:t>
              </a:r>
              <a:endParaRPr lang="fr-FR" sz="1400" dirty="0"/>
            </a:p>
            <a:p>
              <a:pPr algn="ctr"/>
              <a:endParaRPr lang="fr-FR" sz="1400" dirty="0"/>
            </a:p>
            <a:p>
              <a:pPr algn="ctr"/>
              <a:r>
                <a:rPr lang="fr-FR" sz="1400" dirty="0"/>
                <a:t>( 1 flat top)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36997A-2E9C-AEA4-3FF3-B5391B471427}"/>
              </a:ext>
            </a:extLst>
          </p:cNvPr>
          <p:cNvGrpSpPr/>
          <p:nvPr/>
        </p:nvGrpSpPr>
        <p:grpSpPr>
          <a:xfrm>
            <a:off x="2111844" y="1946812"/>
            <a:ext cx="2391552" cy="738664"/>
            <a:chOff x="2538247" y="1906157"/>
            <a:chExt cx="2391552" cy="738664"/>
          </a:xfrm>
        </p:grpSpPr>
        <p:sp>
          <p:nvSpPr>
            <p:cNvPr id="10" name="Cadre 9">
              <a:extLst>
                <a:ext uri="{FF2B5EF4-FFF2-40B4-BE49-F238E27FC236}">
                  <a16:creationId xmlns:a16="http://schemas.microsoft.com/office/drawing/2014/main" id="{3CE1C4F0-905E-4A00-CC79-4A01F3F3F8CA}"/>
                </a:ext>
              </a:extLst>
            </p:cNvPr>
            <p:cNvSpPr/>
            <p:nvPr/>
          </p:nvSpPr>
          <p:spPr>
            <a:xfrm>
              <a:off x="2538247" y="1923393"/>
              <a:ext cx="2296511" cy="704193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8057DD8-6427-356D-EA92-1127BCE9D9E4}"/>
                </a:ext>
              </a:extLst>
            </p:cNvPr>
            <p:cNvSpPr txBox="1"/>
            <p:nvPr/>
          </p:nvSpPr>
          <p:spPr>
            <a:xfrm>
              <a:off x="2538247" y="1906157"/>
              <a:ext cx="239155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/>
                <a:t>Creation</a:t>
              </a:r>
              <a:r>
                <a:rPr lang="fr-FR" sz="1400" dirty="0"/>
                <a:t> of the TTL actuation</a:t>
              </a:r>
            </a:p>
            <a:p>
              <a:pPr algn="ctr"/>
              <a:endParaRPr lang="fr-FR" sz="1400" dirty="0"/>
            </a:p>
            <a:p>
              <a:pPr algn="ctr"/>
              <a:r>
                <a:rPr lang="fr-FR" sz="1400" dirty="0"/>
                <a:t>( N flat top, 1 par angle d’</a:t>
              </a:r>
              <a:r>
                <a:rPr lang="fr-FR" sz="1400" dirty="0" err="1"/>
                <a:t>act</a:t>
              </a:r>
              <a:r>
                <a:rPr lang="fr-FR" sz="1400" dirty="0"/>
                <a:t>.) 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76577D0-23CB-00B3-E1B6-236958613F05}"/>
              </a:ext>
            </a:extLst>
          </p:cNvPr>
          <p:cNvGrpSpPr/>
          <p:nvPr/>
        </p:nvGrpSpPr>
        <p:grpSpPr>
          <a:xfrm>
            <a:off x="4943003" y="1946812"/>
            <a:ext cx="1777109" cy="743308"/>
            <a:chOff x="5659821" y="1888922"/>
            <a:chExt cx="1382792" cy="743308"/>
          </a:xfrm>
        </p:grpSpPr>
        <p:sp>
          <p:nvSpPr>
            <p:cNvPr id="12" name="Cadre 11">
              <a:extLst>
                <a:ext uri="{FF2B5EF4-FFF2-40B4-BE49-F238E27FC236}">
                  <a16:creationId xmlns:a16="http://schemas.microsoft.com/office/drawing/2014/main" id="{7F4E8882-D44A-9C75-7043-2F68936A4D89}"/>
                </a:ext>
              </a:extLst>
            </p:cNvPr>
            <p:cNvSpPr/>
            <p:nvPr/>
          </p:nvSpPr>
          <p:spPr>
            <a:xfrm>
              <a:off x="5659821" y="1888922"/>
              <a:ext cx="1345324" cy="704193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E34A967-1D9C-C063-2F20-D72E9D9EA863}"/>
                </a:ext>
              </a:extLst>
            </p:cNvPr>
            <p:cNvSpPr txBox="1"/>
            <p:nvPr/>
          </p:nvSpPr>
          <p:spPr>
            <a:xfrm>
              <a:off x="5717978" y="1893566"/>
              <a:ext cx="13246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Shift of the flat top</a:t>
              </a:r>
            </a:p>
            <a:p>
              <a:pPr algn="ctr"/>
              <a:endParaRPr lang="fr-FR" sz="1400" dirty="0"/>
            </a:p>
            <a:p>
              <a:pPr algn="ctr"/>
              <a:r>
                <a:rPr lang="fr-FR" sz="1400" dirty="0"/>
                <a:t>(N flat top)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28F6F23-1130-5B89-1D44-C6B6790FD69E}"/>
              </a:ext>
            </a:extLst>
          </p:cNvPr>
          <p:cNvGrpSpPr/>
          <p:nvPr/>
        </p:nvGrpSpPr>
        <p:grpSpPr>
          <a:xfrm>
            <a:off x="147344" y="4061377"/>
            <a:ext cx="1858689" cy="523221"/>
            <a:chOff x="189186" y="1923393"/>
            <a:chExt cx="1377878" cy="523221"/>
          </a:xfrm>
        </p:grpSpPr>
        <p:sp>
          <p:nvSpPr>
            <p:cNvPr id="19" name="Cadre 18">
              <a:extLst>
                <a:ext uri="{FF2B5EF4-FFF2-40B4-BE49-F238E27FC236}">
                  <a16:creationId xmlns:a16="http://schemas.microsoft.com/office/drawing/2014/main" id="{A86D1971-92B1-DA88-ABC7-68BD2C076D7D}"/>
                </a:ext>
              </a:extLst>
            </p:cNvPr>
            <p:cNvSpPr/>
            <p:nvPr/>
          </p:nvSpPr>
          <p:spPr>
            <a:xfrm>
              <a:off x="189186" y="1923394"/>
              <a:ext cx="1345324" cy="523220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EF6F7E0-572B-2035-5947-0A47950DA6A5}"/>
                </a:ext>
              </a:extLst>
            </p:cNvPr>
            <p:cNvSpPr txBox="1"/>
            <p:nvPr/>
          </p:nvSpPr>
          <p:spPr>
            <a:xfrm>
              <a:off x="189186" y="1923393"/>
              <a:ext cx="1377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/>
                <a:t>Gaussian</a:t>
              </a:r>
              <a:r>
                <a:rPr lang="fr-FR" sz="1400" dirty="0"/>
                <a:t> </a:t>
              </a:r>
              <a:r>
                <a:rPr lang="fr-FR" sz="1400" dirty="0" err="1"/>
                <a:t>beam</a:t>
              </a:r>
              <a:r>
                <a:rPr lang="fr-FR" sz="1400" dirty="0"/>
                <a:t> </a:t>
              </a:r>
              <a:r>
                <a:rPr lang="fr-FR" sz="1400" dirty="0" err="1"/>
                <a:t>creation</a:t>
              </a:r>
              <a:endParaRPr lang="fr-FR" sz="1400" dirty="0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5CD79DF-2849-BA04-1B5D-A63375A62065}"/>
              </a:ext>
            </a:extLst>
          </p:cNvPr>
          <p:cNvGrpSpPr/>
          <p:nvPr/>
        </p:nvGrpSpPr>
        <p:grpSpPr>
          <a:xfrm>
            <a:off x="2811669" y="4119385"/>
            <a:ext cx="1446230" cy="523220"/>
            <a:chOff x="5595608" y="1888923"/>
            <a:chExt cx="1446230" cy="523220"/>
          </a:xfrm>
        </p:grpSpPr>
        <p:sp>
          <p:nvSpPr>
            <p:cNvPr id="22" name="Cadre 21">
              <a:extLst>
                <a:ext uri="{FF2B5EF4-FFF2-40B4-BE49-F238E27FC236}">
                  <a16:creationId xmlns:a16="http://schemas.microsoft.com/office/drawing/2014/main" id="{9355FC8B-4C1A-81C6-5AA0-7A0752658480}"/>
                </a:ext>
              </a:extLst>
            </p:cNvPr>
            <p:cNvSpPr/>
            <p:nvPr/>
          </p:nvSpPr>
          <p:spPr>
            <a:xfrm>
              <a:off x="5659821" y="1888923"/>
              <a:ext cx="1345324" cy="523220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DEEE4724-9854-0FA3-1CEC-144B6D2B4AAE}"/>
                </a:ext>
              </a:extLst>
            </p:cNvPr>
            <p:cNvSpPr txBox="1"/>
            <p:nvPr/>
          </p:nvSpPr>
          <p:spPr>
            <a:xfrm>
              <a:off x="5595608" y="1996644"/>
              <a:ext cx="144623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Shift of the </a:t>
              </a:r>
              <a:r>
                <a:rPr lang="fr-FR" sz="1400" dirty="0" err="1"/>
                <a:t>beam</a:t>
              </a:r>
              <a:endParaRPr lang="fr-FR" sz="1400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8EF24A5-6F58-BE9C-7478-1AB472F53982}"/>
              </a:ext>
            </a:extLst>
          </p:cNvPr>
          <p:cNvGrpSpPr/>
          <p:nvPr/>
        </p:nvGrpSpPr>
        <p:grpSpPr>
          <a:xfrm>
            <a:off x="5063528" y="4148969"/>
            <a:ext cx="1814775" cy="523220"/>
            <a:chOff x="5571854" y="1888923"/>
            <a:chExt cx="1814775" cy="523220"/>
          </a:xfrm>
        </p:grpSpPr>
        <p:sp>
          <p:nvSpPr>
            <p:cNvPr id="25" name="Cadre 24">
              <a:extLst>
                <a:ext uri="{FF2B5EF4-FFF2-40B4-BE49-F238E27FC236}">
                  <a16:creationId xmlns:a16="http://schemas.microsoft.com/office/drawing/2014/main" id="{37597B08-3F58-A1C2-1E8D-5999B1DFC4B2}"/>
                </a:ext>
              </a:extLst>
            </p:cNvPr>
            <p:cNvSpPr/>
            <p:nvPr/>
          </p:nvSpPr>
          <p:spPr>
            <a:xfrm>
              <a:off x="5659821" y="1888923"/>
              <a:ext cx="1638842" cy="523220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D3E4E00-ECCC-62DB-E3D9-91F3AA2CC248}"/>
                </a:ext>
              </a:extLst>
            </p:cNvPr>
            <p:cNvSpPr txBox="1"/>
            <p:nvPr/>
          </p:nvSpPr>
          <p:spPr>
            <a:xfrm>
              <a:off x="5571854" y="1996644"/>
              <a:ext cx="181477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dirty="0"/>
                <a:t>QPD </a:t>
              </a:r>
              <a:r>
                <a:rPr lang="fr-FR" sz="1400" dirty="0" err="1"/>
                <a:t>mask</a:t>
              </a:r>
              <a:r>
                <a:rPr lang="fr-FR" sz="1400" dirty="0"/>
                <a:t> </a:t>
              </a:r>
              <a:r>
                <a:rPr lang="fr-FR" sz="1400" dirty="0" err="1"/>
                <a:t>creation</a:t>
              </a:r>
              <a:endParaRPr lang="fr-FR" sz="1400" dirty="0"/>
            </a:p>
          </p:txBody>
        </p:sp>
      </p:grpSp>
      <p:sp>
        <p:nvSpPr>
          <p:cNvPr id="27" name="Flèche vers la droite 26">
            <a:extLst>
              <a:ext uri="{FF2B5EF4-FFF2-40B4-BE49-F238E27FC236}">
                <a16:creationId xmlns:a16="http://schemas.microsoft.com/office/drawing/2014/main" id="{D0C0D22D-9D34-6489-D0A6-B9DEE1942165}"/>
              </a:ext>
            </a:extLst>
          </p:cNvPr>
          <p:cNvSpPr/>
          <p:nvPr/>
        </p:nvSpPr>
        <p:spPr>
          <a:xfrm>
            <a:off x="1558348" y="2139349"/>
            <a:ext cx="544780" cy="326616"/>
          </a:xfrm>
          <a:prstGeom prst="rightArrow">
            <a:avLst>
              <a:gd name="adj1" fmla="val 21340"/>
              <a:gd name="adj2" fmla="val 237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vers la droite 27">
            <a:extLst>
              <a:ext uri="{FF2B5EF4-FFF2-40B4-BE49-F238E27FC236}">
                <a16:creationId xmlns:a16="http://schemas.microsoft.com/office/drawing/2014/main" id="{21731B0F-EED7-0764-F3EB-C5D2334373BC}"/>
              </a:ext>
            </a:extLst>
          </p:cNvPr>
          <p:cNvSpPr/>
          <p:nvPr/>
        </p:nvSpPr>
        <p:spPr>
          <a:xfrm>
            <a:off x="4419378" y="2130671"/>
            <a:ext cx="485888" cy="380235"/>
          </a:xfrm>
          <a:prstGeom prst="rightArrow">
            <a:avLst>
              <a:gd name="adj1" fmla="val 21340"/>
              <a:gd name="adj2" fmla="val 237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vers la droite 28">
            <a:extLst>
              <a:ext uri="{FF2B5EF4-FFF2-40B4-BE49-F238E27FC236}">
                <a16:creationId xmlns:a16="http://schemas.microsoft.com/office/drawing/2014/main" id="{616FE308-FAC5-3E31-0DE5-E1C26F990124}"/>
              </a:ext>
            </a:extLst>
          </p:cNvPr>
          <p:cNvSpPr/>
          <p:nvPr/>
        </p:nvSpPr>
        <p:spPr>
          <a:xfrm>
            <a:off x="1982039" y="4148969"/>
            <a:ext cx="841008" cy="464052"/>
          </a:xfrm>
          <a:prstGeom prst="rightArrow">
            <a:avLst>
              <a:gd name="adj1" fmla="val 21340"/>
              <a:gd name="adj2" fmla="val 237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 vers la droite 29">
            <a:extLst>
              <a:ext uri="{FF2B5EF4-FFF2-40B4-BE49-F238E27FC236}">
                <a16:creationId xmlns:a16="http://schemas.microsoft.com/office/drawing/2014/main" id="{F1665045-9601-62D2-69D7-1645E3090E7C}"/>
              </a:ext>
            </a:extLst>
          </p:cNvPr>
          <p:cNvSpPr/>
          <p:nvPr/>
        </p:nvSpPr>
        <p:spPr>
          <a:xfrm rot="5400000">
            <a:off x="5665840" y="2720438"/>
            <a:ext cx="322186" cy="237425"/>
          </a:xfrm>
          <a:prstGeom prst="rightArrow">
            <a:avLst>
              <a:gd name="adj1" fmla="val 21340"/>
              <a:gd name="adj2" fmla="val 237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vers la droite 30">
            <a:extLst>
              <a:ext uri="{FF2B5EF4-FFF2-40B4-BE49-F238E27FC236}">
                <a16:creationId xmlns:a16="http://schemas.microsoft.com/office/drawing/2014/main" id="{A4141441-57F6-550F-16E0-FDDD017B9860}"/>
              </a:ext>
            </a:extLst>
          </p:cNvPr>
          <p:cNvSpPr/>
          <p:nvPr/>
        </p:nvSpPr>
        <p:spPr>
          <a:xfrm>
            <a:off x="4291154" y="4208137"/>
            <a:ext cx="841008" cy="464052"/>
          </a:xfrm>
          <a:prstGeom prst="rightArrow">
            <a:avLst>
              <a:gd name="adj1" fmla="val 21340"/>
              <a:gd name="adj2" fmla="val 237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FDDDD8C-D93C-BB57-7A1C-BCF9EBB8374F}"/>
              </a:ext>
            </a:extLst>
          </p:cNvPr>
          <p:cNvGrpSpPr/>
          <p:nvPr/>
        </p:nvGrpSpPr>
        <p:grpSpPr>
          <a:xfrm>
            <a:off x="7152546" y="3300870"/>
            <a:ext cx="2189845" cy="787982"/>
            <a:chOff x="5571854" y="1888923"/>
            <a:chExt cx="1824719" cy="523220"/>
          </a:xfrm>
        </p:grpSpPr>
        <p:sp>
          <p:nvSpPr>
            <p:cNvPr id="33" name="Cadre 32">
              <a:extLst>
                <a:ext uri="{FF2B5EF4-FFF2-40B4-BE49-F238E27FC236}">
                  <a16:creationId xmlns:a16="http://schemas.microsoft.com/office/drawing/2014/main" id="{991D3CED-6F8B-F200-81ED-841282698A50}"/>
                </a:ext>
              </a:extLst>
            </p:cNvPr>
            <p:cNvSpPr/>
            <p:nvPr/>
          </p:nvSpPr>
          <p:spPr>
            <a:xfrm>
              <a:off x="5659821" y="1888923"/>
              <a:ext cx="1638842" cy="523220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57F5829-69BC-251D-DC54-73F1EB01A53F}"/>
                </a:ext>
              </a:extLst>
            </p:cNvPr>
            <p:cNvSpPr txBox="1"/>
            <p:nvPr/>
          </p:nvSpPr>
          <p:spPr>
            <a:xfrm>
              <a:off x="5571854" y="1917286"/>
              <a:ext cx="1824719" cy="4904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dirty="0" err="1"/>
                <a:t>Interference</a:t>
              </a:r>
              <a:r>
                <a:rPr lang="fr-FR" sz="1400" dirty="0"/>
                <a:t> </a:t>
              </a:r>
              <a:r>
                <a:rPr lang="fr-FR" sz="1400" dirty="0" err="1"/>
                <a:t>between</a:t>
              </a:r>
              <a:r>
                <a:rPr lang="fr-FR" sz="1400" dirty="0"/>
                <a:t> </a:t>
              </a:r>
              <a:r>
                <a:rPr lang="fr-FR" sz="1400" dirty="0" err="1"/>
                <a:t>flattops</a:t>
              </a:r>
              <a:r>
                <a:rPr lang="fr-FR" sz="1400" dirty="0"/>
                <a:t> and </a:t>
              </a:r>
              <a:r>
                <a:rPr lang="fr-FR" sz="1400" dirty="0" err="1"/>
                <a:t>gaussian</a:t>
              </a:r>
              <a:r>
                <a:rPr lang="fr-FR" sz="1400" dirty="0"/>
                <a:t> </a:t>
              </a:r>
              <a:r>
                <a:rPr lang="fr-FR" sz="1400" dirty="0" err="1"/>
                <a:t>beams</a:t>
              </a:r>
              <a:endParaRPr lang="fr-FR" sz="1400" dirty="0"/>
            </a:p>
          </p:txBody>
        </p:sp>
      </p:grpSp>
      <p:sp>
        <p:nvSpPr>
          <p:cNvPr id="38" name="Flèche vers la droite 37">
            <a:extLst>
              <a:ext uri="{FF2B5EF4-FFF2-40B4-BE49-F238E27FC236}">
                <a16:creationId xmlns:a16="http://schemas.microsoft.com/office/drawing/2014/main" id="{86D83CB2-6C0B-2BC8-4A89-051E80418C72}"/>
              </a:ext>
            </a:extLst>
          </p:cNvPr>
          <p:cNvSpPr/>
          <p:nvPr/>
        </p:nvSpPr>
        <p:spPr>
          <a:xfrm>
            <a:off x="9224889" y="3559834"/>
            <a:ext cx="521619" cy="414693"/>
          </a:xfrm>
          <a:prstGeom prst="rightArrow">
            <a:avLst>
              <a:gd name="adj1" fmla="val 21340"/>
              <a:gd name="adj2" fmla="val 237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FE63ED9C-41D4-1C33-CCD2-4A72B3FE8FFB}"/>
              </a:ext>
            </a:extLst>
          </p:cNvPr>
          <p:cNvGrpSpPr/>
          <p:nvPr/>
        </p:nvGrpSpPr>
        <p:grpSpPr>
          <a:xfrm>
            <a:off x="9629817" y="3454737"/>
            <a:ext cx="2360990" cy="639989"/>
            <a:chOff x="5571854" y="1888923"/>
            <a:chExt cx="1814775" cy="523220"/>
          </a:xfrm>
        </p:grpSpPr>
        <p:sp>
          <p:nvSpPr>
            <p:cNvPr id="40" name="Cadre 39">
              <a:extLst>
                <a:ext uri="{FF2B5EF4-FFF2-40B4-BE49-F238E27FC236}">
                  <a16:creationId xmlns:a16="http://schemas.microsoft.com/office/drawing/2014/main" id="{08ED81EA-7F0E-600D-98BD-65E352150A42}"/>
                </a:ext>
              </a:extLst>
            </p:cNvPr>
            <p:cNvSpPr/>
            <p:nvPr/>
          </p:nvSpPr>
          <p:spPr>
            <a:xfrm>
              <a:off x="5659821" y="1888923"/>
              <a:ext cx="1638842" cy="523220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939E67B2-AD28-30B2-00B5-C39820FFF876}"/>
                </a:ext>
              </a:extLst>
            </p:cNvPr>
            <p:cNvSpPr txBox="1"/>
            <p:nvPr/>
          </p:nvSpPr>
          <p:spPr>
            <a:xfrm>
              <a:off x="5571854" y="1936655"/>
              <a:ext cx="1814775" cy="4277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dirty="0"/>
                <a:t>Calculation of phase </a:t>
              </a:r>
              <a:r>
                <a:rPr lang="fr-FR" sz="1400" dirty="0" err="1"/>
                <a:t>differences</a:t>
              </a:r>
              <a:endParaRPr lang="fr-FR" sz="1400" dirty="0"/>
            </a:p>
          </p:txBody>
        </p:sp>
      </p:grpSp>
      <p:sp>
        <p:nvSpPr>
          <p:cNvPr id="42" name="Flèche vers la droite 41">
            <a:extLst>
              <a:ext uri="{FF2B5EF4-FFF2-40B4-BE49-F238E27FC236}">
                <a16:creationId xmlns:a16="http://schemas.microsoft.com/office/drawing/2014/main" id="{3271E79A-829E-CD74-FE41-2E0CE0CB1837}"/>
              </a:ext>
            </a:extLst>
          </p:cNvPr>
          <p:cNvSpPr/>
          <p:nvPr/>
        </p:nvSpPr>
        <p:spPr>
          <a:xfrm rot="6818223">
            <a:off x="9824260" y="4336087"/>
            <a:ext cx="559298" cy="262695"/>
          </a:xfrm>
          <a:prstGeom prst="rightArrow">
            <a:avLst>
              <a:gd name="adj1" fmla="val 21340"/>
              <a:gd name="adj2" fmla="val 237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FE07D57-7861-B6FC-F566-145DA403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94086" y="2779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Explication du code : application à l’étude WFE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A05EDE2-B625-19ED-8EB4-33F92584F840}"/>
              </a:ext>
            </a:extLst>
          </p:cNvPr>
          <p:cNvGrpSpPr/>
          <p:nvPr/>
        </p:nvGrpSpPr>
        <p:grpSpPr>
          <a:xfrm>
            <a:off x="4765151" y="3084532"/>
            <a:ext cx="2360990" cy="639989"/>
            <a:chOff x="5577785" y="1888923"/>
            <a:chExt cx="1814775" cy="523220"/>
          </a:xfrm>
        </p:grpSpPr>
        <p:sp>
          <p:nvSpPr>
            <p:cNvPr id="4" name="Cadre 3">
              <a:extLst>
                <a:ext uri="{FF2B5EF4-FFF2-40B4-BE49-F238E27FC236}">
                  <a16:creationId xmlns:a16="http://schemas.microsoft.com/office/drawing/2014/main" id="{37CC863A-CFEC-CFD8-EB64-A2229364DAE1}"/>
                </a:ext>
              </a:extLst>
            </p:cNvPr>
            <p:cNvSpPr/>
            <p:nvPr/>
          </p:nvSpPr>
          <p:spPr>
            <a:xfrm>
              <a:off x="5659821" y="1888923"/>
              <a:ext cx="1638842" cy="523220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EE27178B-8F14-0D0B-B36F-E36A5CB7AD28}"/>
                </a:ext>
              </a:extLst>
            </p:cNvPr>
            <p:cNvSpPr txBox="1"/>
            <p:nvPr/>
          </p:nvSpPr>
          <p:spPr>
            <a:xfrm>
              <a:off x="5577785" y="1918828"/>
              <a:ext cx="1814775" cy="4277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dirty="0"/>
                <a:t>WFE </a:t>
              </a:r>
              <a:r>
                <a:rPr lang="fr-FR" sz="1400" dirty="0" err="1"/>
                <a:t>error</a:t>
              </a:r>
              <a:r>
                <a:rPr lang="fr-FR" sz="1400" dirty="0"/>
                <a:t> </a:t>
              </a:r>
              <a:r>
                <a:rPr lang="fr-FR" sz="1400" dirty="0" err="1"/>
                <a:t>creation</a:t>
              </a:r>
              <a:endParaRPr lang="fr-FR" sz="1400" dirty="0"/>
            </a:p>
            <a:p>
              <a:pPr algn="ctr"/>
              <a:r>
                <a:rPr lang="fr-FR" sz="1400" dirty="0"/>
                <a:t>(Zernike 1 à 36) </a:t>
              </a:r>
            </a:p>
          </p:txBody>
        </p:sp>
      </p:grpSp>
      <p:sp>
        <p:nvSpPr>
          <p:cNvPr id="59" name="Flèche vers la droite 58">
            <a:extLst>
              <a:ext uri="{FF2B5EF4-FFF2-40B4-BE49-F238E27FC236}">
                <a16:creationId xmlns:a16="http://schemas.microsoft.com/office/drawing/2014/main" id="{0DF8E8D7-B0DF-98ED-938F-F155676CCF15}"/>
              </a:ext>
            </a:extLst>
          </p:cNvPr>
          <p:cNvSpPr/>
          <p:nvPr/>
        </p:nvSpPr>
        <p:spPr>
          <a:xfrm rot="5400000">
            <a:off x="5668034" y="3808209"/>
            <a:ext cx="322186" cy="237425"/>
          </a:xfrm>
          <a:prstGeom prst="rightArrow">
            <a:avLst>
              <a:gd name="adj1" fmla="val 21340"/>
              <a:gd name="adj2" fmla="val 237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lèche vers la droite 59">
            <a:extLst>
              <a:ext uri="{FF2B5EF4-FFF2-40B4-BE49-F238E27FC236}">
                <a16:creationId xmlns:a16="http://schemas.microsoft.com/office/drawing/2014/main" id="{2FB32EC0-E65D-9A1C-ED72-349F726625E7}"/>
              </a:ext>
            </a:extLst>
          </p:cNvPr>
          <p:cNvSpPr/>
          <p:nvPr/>
        </p:nvSpPr>
        <p:spPr>
          <a:xfrm rot="4223381">
            <a:off x="10218188" y="5392542"/>
            <a:ext cx="521619" cy="414693"/>
          </a:xfrm>
          <a:prstGeom prst="rightArrow">
            <a:avLst>
              <a:gd name="adj1" fmla="val 21340"/>
              <a:gd name="adj2" fmla="val 237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ED25E18A-1753-B090-A5A6-52FEA8C30060}"/>
              </a:ext>
            </a:extLst>
          </p:cNvPr>
          <p:cNvGrpSpPr/>
          <p:nvPr/>
        </p:nvGrpSpPr>
        <p:grpSpPr>
          <a:xfrm>
            <a:off x="9912552" y="5796154"/>
            <a:ext cx="2132104" cy="639989"/>
            <a:chOff x="5577785" y="1888923"/>
            <a:chExt cx="1814775" cy="523220"/>
          </a:xfrm>
        </p:grpSpPr>
        <p:sp>
          <p:nvSpPr>
            <p:cNvPr id="62" name="Cadre 61">
              <a:extLst>
                <a:ext uri="{FF2B5EF4-FFF2-40B4-BE49-F238E27FC236}">
                  <a16:creationId xmlns:a16="http://schemas.microsoft.com/office/drawing/2014/main" id="{D9949D79-559F-36B5-6EEA-AC42CCC11CE3}"/>
                </a:ext>
              </a:extLst>
            </p:cNvPr>
            <p:cNvSpPr/>
            <p:nvPr/>
          </p:nvSpPr>
          <p:spPr>
            <a:xfrm>
              <a:off x="5659821" y="1888923"/>
              <a:ext cx="1638842" cy="523220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4FAB4673-B3E9-6B67-C2CF-E70E2DC264FE}"/>
                </a:ext>
              </a:extLst>
            </p:cNvPr>
            <p:cNvSpPr txBox="1"/>
            <p:nvPr/>
          </p:nvSpPr>
          <p:spPr>
            <a:xfrm>
              <a:off x="5577785" y="2006895"/>
              <a:ext cx="1814775" cy="2516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dirty="0"/>
                <a:t>3rd </a:t>
              </a:r>
              <a:r>
                <a:rPr lang="fr-FR" sz="1400" dirty="0" err="1"/>
                <a:t>degre</a:t>
              </a:r>
              <a:r>
                <a:rPr lang="fr-FR" sz="1400" dirty="0"/>
                <a:t> polynomial fit </a:t>
              </a:r>
            </a:p>
          </p:txBody>
        </p:sp>
      </p:grpSp>
      <p:sp>
        <p:nvSpPr>
          <p:cNvPr id="64" name="Flèche vers la droite 63">
            <a:extLst>
              <a:ext uri="{FF2B5EF4-FFF2-40B4-BE49-F238E27FC236}">
                <a16:creationId xmlns:a16="http://schemas.microsoft.com/office/drawing/2014/main" id="{67470B5D-9779-14AC-B808-E431BB529ED7}"/>
              </a:ext>
            </a:extLst>
          </p:cNvPr>
          <p:cNvSpPr/>
          <p:nvPr/>
        </p:nvSpPr>
        <p:spPr>
          <a:xfrm rot="7341217">
            <a:off x="9100130" y="5378600"/>
            <a:ext cx="521619" cy="414693"/>
          </a:xfrm>
          <a:prstGeom prst="rightArrow">
            <a:avLst>
              <a:gd name="adj1" fmla="val 21340"/>
              <a:gd name="adj2" fmla="val 237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43AF597C-E509-51A4-D71D-F37DF5E2D914}"/>
              </a:ext>
            </a:extLst>
          </p:cNvPr>
          <p:cNvGrpSpPr/>
          <p:nvPr/>
        </p:nvGrpSpPr>
        <p:grpSpPr>
          <a:xfrm>
            <a:off x="7001219" y="5796154"/>
            <a:ext cx="2917268" cy="639989"/>
            <a:chOff x="5577785" y="1888923"/>
            <a:chExt cx="1814775" cy="523220"/>
          </a:xfrm>
        </p:grpSpPr>
        <p:sp>
          <p:nvSpPr>
            <p:cNvPr id="66" name="Cadre 65">
              <a:extLst>
                <a:ext uri="{FF2B5EF4-FFF2-40B4-BE49-F238E27FC236}">
                  <a16:creationId xmlns:a16="http://schemas.microsoft.com/office/drawing/2014/main" id="{7DE3E554-8CA5-C7F1-0880-520523B0B010}"/>
                </a:ext>
              </a:extLst>
            </p:cNvPr>
            <p:cNvSpPr/>
            <p:nvPr/>
          </p:nvSpPr>
          <p:spPr>
            <a:xfrm>
              <a:off x="5659821" y="1888923"/>
              <a:ext cx="1638842" cy="523220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04D5AE77-1920-7A42-FF3B-B45B6795E2C1}"/>
                </a:ext>
              </a:extLst>
            </p:cNvPr>
            <p:cNvSpPr txBox="1"/>
            <p:nvPr/>
          </p:nvSpPr>
          <p:spPr>
            <a:xfrm>
              <a:off x="5577785" y="1918828"/>
              <a:ext cx="1814775" cy="4277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dirty="0"/>
                <a:t>TTL (0, ±100, ±250 , ±400 µrad)</a:t>
              </a:r>
            </a:p>
            <a:p>
              <a:pPr algn="ctr"/>
              <a:r>
                <a:rPr lang="fr-FR" sz="1400" dirty="0" err="1"/>
                <a:t>saved</a:t>
              </a:r>
              <a:r>
                <a:rPr lang="fr-FR" sz="1400" dirty="0"/>
                <a:t> in .csv  </a:t>
              </a:r>
            </a:p>
          </p:txBody>
        </p:sp>
      </p:grpSp>
      <p:sp>
        <p:nvSpPr>
          <p:cNvPr id="72" name="Flèche vers la droite 71">
            <a:extLst>
              <a:ext uri="{FF2B5EF4-FFF2-40B4-BE49-F238E27FC236}">
                <a16:creationId xmlns:a16="http://schemas.microsoft.com/office/drawing/2014/main" id="{2963146D-C050-3131-B5FD-35AAFCC12691}"/>
              </a:ext>
            </a:extLst>
          </p:cNvPr>
          <p:cNvSpPr/>
          <p:nvPr/>
        </p:nvSpPr>
        <p:spPr>
          <a:xfrm rot="19324146">
            <a:off x="6774031" y="4002223"/>
            <a:ext cx="521619" cy="414693"/>
          </a:xfrm>
          <a:prstGeom prst="rightArrow">
            <a:avLst>
              <a:gd name="adj1" fmla="val 21340"/>
              <a:gd name="adj2" fmla="val 237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DAC741B0-4D48-4BBC-FD48-C98EB81E6255}"/>
              </a:ext>
            </a:extLst>
          </p:cNvPr>
          <p:cNvSpPr/>
          <p:nvPr/>
        </p:nvSpPr>
        <p:spPr>
          <a:xfrm>
            <a:off x="4662322" y="3000244"/>
            <a:ext cx="7382334" cy="3759371"/>
          </a:xfrm>
          <a:prstGeom prst="roundRect">
            <a:avLst>
              <a:gd name="adj" fmla="val 7430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8A643981-7BDC-C8FC-543F-D0B4B62BC8D7}"/>
              </a:ext>
            </a:extLst>
          </p:cNvPr>
          <p:cNvSpPr txBox="1"/>
          <p:nvPr/>
        </p:nvSpPr>
        <p:spPr>
          <a:xfrm>
            <a:off x="8319817" y="2605560"/>
            <a:ext cx="319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Looping on </a:t>
            </a:r>
            <a:r>
              <a:rPr lang="fr-FR" dirty="0" err="1"/>
              <a:t>that</a:t>
            </a:r>
            <a:r>
              <a:rPr lang="fr-FR" dirty="0"/>
              <a:t> part to </a:t>
            </a:r>
            <a:r>
              <a:rPr lang="fr-FR" dirty="0" err="1"/>
              <a:t>get</a:t>
            </a:r>
            <a:r>
              <a:rPr lang="fr-FR" dirty="0"/>
              <a:t> stats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B1128342-5B5F-38B8-1123-01B1C7B17A71}"/>
              </a:ext>
            </a:extLst>
          </p:cNvPr>
          <p:cNvCxnSpPr>
            <a:cxnSpLocks/>
          </p:cNvCxnSpPr>
          <p:nvPr/>
        </p:nvCxnSpPr>
        <p:spPr>
          <a:xfrm flipH="1">
            <a:off x="6878303" y="2224203"/>
            <a:ext cx="1330503" cy="1076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>
            <a:extLst>
              <a:ext uri="{FF2B5EF4-FFF2-40B4-BE49-F238E27FC236}">
                <a16:creationId xmlns:a16="http://schemas.microsoft.com/office/drawing/2014/main" id="{05985B3D-42DE-A479-02AD-315519FF431E}"/>
              </a:ext>
            </a:extLst>
          </p:cNvPr>
          <p:cNvSpPr txBox="1"/>
          <p:nvPr/>
        </p:nvSpPr>
        <p:spPr>
          <a:xfrm>
            <a:off x="8158267" y="1900731"/>
            <a:ext cx="422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Random</a:t>
            </a:r>
            <a:r>
              <a:rPr lang="fr-FR" dirty="0"/>
              <a:t> </a:t>
            </a:r>
            <a:r>
              <a:rPr lang="fr-FR" dirty="0" err="1"/>
              <a:t>generation</a:t>
            </a:r>
            <a:r>
              <a:rPr lang="fr-FR" dirty="0"/>
              <a:t> of </a:t>
            </a:r>
            <a:r>
              <a:rPr lang="fr-FR" dirty="0" err="1"/>
              <a:t>Zernikle</a:t>
            </a:r>
            <a:r>
              <a:rPr lang="fr-FR" dirty="0"/>
              <a:t> distribution</a:t>
            </a:r>
          </a:p>
          <a:p>
            <a:endParaRPr lang="fr-FR" dirty="0"/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2CE845D0-99DF-74E9-3B5D-1C5A7033C045}"/>
              </a:ext>
            </a:extLst>
          </p:cNvPr>
          <p:cNvSpPr txBox="1"/>
          <p:nvPr/>
        </p:nvSpPr>
        <p:spPr>
          <a:xfrm>
            <a:off x="9670404" y="225825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and</a:t>
            </a:r>
          </a:p>
        </p:txBody>
      </p: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BBF6D731-E84D-DD00-1C21-F8D999EDF58E}"/>
              </a:ext>
            </a:extLst>
          </p:cNvPr>
          <p:cNvGrpSpPr/>
          <p:nvPr/>
        </p:nvGrpSpPr>
        <p:grpSpPr>
          <a:xfrm>
            <a:off x="8865718" y="4727012"/>
            <a:ext cx="2360990" cy="639989"/>
            <a:chOff x="5577785" y="1888923"/>
            <a:chExt cx="1814775" cy="523220"/>
          </a:xfrm>
        </p:grpSpPr>
        <p:sp>
          <p:nvSpPr>
            <p:cNvPr id="84" name="Cadre 83">
              <a:extLst>
                <a:ext uri="{FF2B5EF4-FFF2-40B4-BE49-F238E27FC236}">
                  <a16:creationId xmlns:a16="http://schemas.microsoft.com/office/drawing/2014/main" id="{9F6EFB93-F501-90FA-5A04-A1CD3B2D9C37}"/>
                </a:ext>
              </a:extLst>
            </p:cNvPr>
            <p:cNvSpPr/>
            <p:nvPr/>
          </p:nvSpPr>
          <p:spPr>
            <a:xfrm>
              <a:off x="5659821" y="1888923"/>
              <a:ext cx="1638842" cy="523220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ZoneTexte 84">
                  <a:extLst>
                    <a:ext uri="{FF2B5EF4-FFF2-40B4-BE49-F238E27FC236}">
                      <a16:creationId xmlns:a16="http://schemas.microsoft.com/office/drawing/2014/main" id="{35431811-7872-7877-D8E2-0E20242DDF5A}"/>
                    </a:ext>
                  </a:extLst>
                </p:cNvPr>
                <p:cNvSpPr txBox="1"/>
                <p:nvPr/>
              </p:nvSpPr>
              <p:spPr>
                <a:xfrm>
                  <a:off x="5577785" y="1927740"/>
                  <a:ext cx="1814775" cy="40993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𝑇𝑇𝐿</m:t>
                        </m:r>
                        <m:d>
                          <m:d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num>
                          <m:den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den>
                        </m:f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f>
                          <m:f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85" name="ZoneTexte 84">
                  <a:extLst>
                    <a:ext uri="{FF2B5EF4-FFF2-40B4-BE49-F238E27FC236}">
                      <a16:creationId xmlns:a16="http://schemas.microsoft.com/office/drawing/2014/main" id="{35431811-7872-7877-D8E2-0E20242DDF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7785" y="1927740"/>
                  <a:ext cx="1814775" cy="409933"/>
                </a:xfrm>
                <a:prstGeom prst="rect">
                  <a:avLst/>
                </a:prstGeom>
                <a:blipFill>
                  <a:blip r:embed="rId2"/>
                  <a:stretch>
                    <a:fillRect b="-243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7" name="Espace réservé du numéro de diapositive 86">
            <a:extLst>
              <a:ext uri="{FF2B5EF4-FFF2-40B4-BE49-F238E27FC236}">
                <a16:creationId xmlns:a16="http://schemas.microsoft.com/office/drawing/2014/main" id="{14A5F774-C841-AE6D-84DB-B9753A4A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2BFF-7B39-5C4F-B692-A41B68A1D8EF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708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9008A-4573-BACD-1DED-3F96079F0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EE444A2-FA2C-11BA-94E7-9C6046CDC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13" r="6093"/>
          <a:stretch/>
        </p:blipFill>
        <p:spPr>
          <a:xfrm>
            <a:off x="0" y="-116364"/>
            <a:ext cx="6472989" cy="413095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877149-6AF7-0246-6534-7EEF59ADDD5E}"/>
              </a:ext>
            </a:extLst>
          </p:cNvPr>
          <p:cNvSpPr txBox="1"/>
          <p:nvPr/>
        </p:nvSpPr>
        <p:spPr>
          <a:xfrm>
            <a:off x="6737683" y="794084"/>
            <a:ext cx="5233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TTL </a:t>
            </a:r>
            <a:r>
              <a:rPr lang="fr-FR" dirty="0" err="1">
                <a:latin typeface="+mj-lt"/>
              </a:rPr>
              <a:t>coupling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induced</a:t>
            </a:r>
            <a:r>
              <a:rPr lang="fr-FR" dirty="0">
                <a:latin typeface="+mj-lt"/>
              </a:rPr>
              <a:t> by a </a:t>
            </a:r>
            <a:r>
              <a:rPr lang="fr-FR" dirty="0" err="1">
                <a:latin typeface="+mj-lt"/>
              </a:rPr>
              <a:t>wavefront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error</a:t>
            </a:r>
            <a:r>
              <a:rPr lang="fr-FR" dirty="0">
                <a:latin typeface="+mj-lt"/>
              </a:rPr>
              <a:t> of </a:t>
            </a:r>
            <a:r>
              <a:rPr lang="fr-FR" dirty="0" err="1">
                <a:latin typeface="+mj-lt"/>
              </a:rPr>
              <a:t>λ</a:t>
            </a:r>
            <a:r>
              <a:rPr lang="fr-FR" dirty="0">
                <a:latin typeface="+mj-lt"/>
              </a:rPr>
              <a:t>/30 RMS (35nm) </a:t>
            </a:r>
            <a:r>
              <a:rPr lang="fr-FR" dirty="0" err="1">
                <a:latin typeface="+mj-lt"/>
              </a:rPr>
              <a:t>with</a:t>
            </a:r>
            <a:r>
              <a:rPr lang="fr-FR" dirty="0">
                <a:latin typeface="+mj-lt"/>
              </a:rPr>
              <a:t> a 10 mm large flat top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interfering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with</a:t>
            </a:r>
            <a:r>
              <a:rPr lang="fr-FR" dirty="0">
                <a:latin typeface="+mj-lt"/>
              </a:rPr>
              <a:t> a 2 mm large </a:t>
            </a:r>
            <a:r>
              <a:rPr lang="fr-FR" dirty="0" err="1">
                <a:latin typeface="+mj-lt"/>
              </a:rPr>
              <a:t>gaussian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on a 2.24 mm detector.</a:t>
            </a:r>
          </a:p>
          <a:p>
            <a:r>
              <a:rPr lang="fr-FR" u="sng" dirty="0" err="1">
                <a:latin typeface="+mj-lt"/>
              </a:rPr>
              <a:t>Results</a:t>
            </a:r>
            <a:r>
              <a:rPr lang="fr-FR" u="sng" dirty="0">
                <a:latin typeface="+mj-lt"/>
              </a:rPr>
              <a:t> are to </a:t>
            </a:r>
            <a:r>
              <a:rPr lang="fr-FR" u="sng" dirty="0" err="1">
                <a:latin typeface="+mj-lt"/>
              </a:rPr>
              <a:t>be</a:t>
            </a:r>
            <a:r>
              <a:rPr lang="fr-FR" u="sng" dirty="0">
                <a:latin typeface="+mj-lt"/>
              </a:rPr>
              <a:t> </a:t>
            </a:r>
            <a:r>
              <a:rPr lang="fr-FR" u="sng" dirty="0" err="1">
                <a:latin typeface="+mj-lt"/>
              </a:rPr>
              <a:t>considered</a:t>
            </a:r>
            <a:r>
              <a:rPr lang="fr-FR" u="sng" dirty="0">
                <a:latin typeface="+mj-lt"/>
              </a:rPr>
              <a:t> </a:t>
            </a:r>
            <a:r>
              <a:rPr lang="fr-FR" u="sng" dirty="0" err="1">
                <a:latin typeface="+mj-lt"/>
              </a:rPr>
              <a:t>with</a:t>
            </a:r>
            <a:r>
              <a:rPr lang="fr-FR" u="sng" dirty="0">
                <a:latin typeface="+mj-lt"/>
              </a:rPr>
              <a:t> a x2.5 factor due to </a:t>
            </a:r>
            <a:r>
              <a:rPr lang="fr-FR" u="sng" dirty="0" err="1">
                <a:latin typeface="+mj-lt"/>
              </a:rPr>
              <a:t>imaging</a:t>
            </a:r>
            <a:r>
              <a:rPr lang="fr-FR" u="sng" dirty="0">
                <a:latin typeface="+mj-lt"/>
              </a:rPr>
              <a:t> </a:t>
            </a:r>
            <a:r>
              <a:rPr lang="fr-FR" u="sng" dirty="0" err="1">
                <a:latin typeface="+mj-lt"/>
              </a:rPr>
              <a:t>systems</a:t>
            </a:r>
            <a:r>
              <a:rPr lang="fr-FR" u="sng" dirty="0">
                <a:latin typeface="+mj-lt"/>
              </a:rPr>
              <a:t>, </a:t>
            </a:r>
            <a:r>
              <a:rPr lang="fr-FR" u="sng" dirty="0" err="1">
                <a:latin typeface="+mj-lt"/>
              </a:rPr>
              <a:t>yielding</a:t>
            </a:r>
            <a:r>
              <a:rPr lang="fr-FR" u="sng" dirty="0">
                <a:latin typeface="+mj-lt"/>
              </a:rPr>
              <a:t> a </a:t>
            </a:r>
            <a:r>
              <a:rPr lang="fr-FR" b="1" u="sng" dirty="0">
                <a:latin typeface="+mj-lt"/>
              </a:rPr>
              <a:t>~9µm/rad contrib</a:t>
            </a:r>
            <a:r>
              <a:rPr lang="fr-FR" u="sng" dirty="0">
                <a:latin typeface="+mj-lt"/>
              </a:rPr>
              <a:t>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9BBCA16-402D-BE04-F65E-A52824BC7EAD}"/>
              </a:ext>
            </a:extLst>
          </p:cNvPr>
          <p:cNvSpPr txBox="1"/>
          <p:nvPr/>
        </p:nvSpPr>
        <p:spPr>
          <a:xfrm>
            <a:off x="409072" y="4697632"/>
            <a:ext cx="4969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TTL </a:t>
            </a:r>
            <a:r>
              <a:rPr lang="fr-FR" dirty="0" err="1">
                <a:latin typeface="+mj-lt"/>
              </a:rPr>
              <a:t>coupling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induced</a:t>
            </a:r>
            <a:r>
              <a:rPr lang="fr-FR" dirty="0">
                <a:latin typeface="+mj-lt"/>
              </a:rPr>
              <a:t> by a </a:t>
            </a:r>
            <a:r>
              <a:rPr lang="fr-FR" dirty="0" err="1">
                <a:latin typeface="+mj-lt"/>
              </a:rPr>
              <a:t>wavefront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error</a:t>
            </a:r>
            <a:r>
              <a:rPr lang="fr-FR" dirty="0">
                <a:latin typeface="+mj-lt"/>
              </a:rPr>
              <a:t> of </a:t>
            </a:r>
            <a:r>
              <a:rPr lang="fr-FR" dirty="0" err="1">
                <a:latin typeface="+mj-lt"/>
              </a:rPr>
              <a:t>λ</a:t>
            </a:r>
            <a:r>
              <a:rPr lang="fr-FR" dirty="0">
                <a:latin typeface="+mj-lt"/>
              </a:rPr>
              <a:t>/30</a:t>
            </a:r>
          </a:p>
          <a:p>
            <a:r>
              <a:rPr lang="fr-FR" dirty="0" err="1">
                <a:latin typeface="+mj-lt"/>
              </a:rPr>
              <a:t>totally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allocated</a:t>
            </a:r>
            <a:r>
              <a:rPr lang="fr-FR" dirty="0">
                <a:latin typeface="+mj-lt"/>
              </a:rPr>
              <a:t> to Zernike coefficient Z40.</a:t>
            </a:r>
          </a:p>
          <a:p>
            <a:r>
              <a:rPr lang="fr-FR" dirty="0" err="1">
                <a:latin typeface="+mj-lt"/>
              </a:rPr>
              <a:t>Results</a:t>
            </a:r>
            <a:r>
              <a:rPr lang="fr-FR" dirty="0">
                <a:latin typeface="+mj-lt"/>
              </a:rPr>
              <a:t> are to </a:t>
            </a:r>
            <a:r>
              <a:rPr lang="fr-FR" dirty="0" err="1">
                <a:latin typeface="+mj-lt"/>
              </a:rPr>
              <a:t>be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considered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with</a:t>
            </a:r>
            <a:r>
              <a:rPr lang="fr-FR" dirty="0">
                <a:latin typeface="+mj-lt"/>
              </a:rPr>
              <a:t> a x2.5 factor due to </a:t>
            </a:r>
            <a:r>
              <a:rPr lang="fr-FR" dirty="0" err="1">
                <a:latin typeface="+mj-lt"/>
              </a:rPr>
              <a:t>imaging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systems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yielding</a:t>
            </a:r>
            <a:r>
              <a:rPr lang="fr-FR" dirty="0">
                <a:latin typeface="+mj-lt"/>
              </a:rPr>
              <a:t> a 2.5µm/rad coef.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7993A2A3-C8A3-9076-42F5-0308C5C0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28E6-ED05-D543-AF1A-D02F5F858D5C}" type="slidenum">
              <a:rPr lang="fr-FR" smtClean="0">
                <a:latin typeface="+mj-lt"/>
              </a:rPr>
              <a:t>36</a:t>
            </a:fld>
            <a:endParaRPr lang="fr-FR">
              <a:latin typeface="+mj-lt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539BF9E-E9BF-ECAC-C45E-9CAE7A36F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368" y="2860766"/>
            <a:ext cx="6717632" cy="39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5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10836-4C4C-61B1-69ED-C4DE94BA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94" y="2927852"/>
            <a:ext cx="10515600" cy="1325563"/>
          </a:xfrm>
        </p:spPr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 !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4FFFE7-16B7-BD5F-AA9C-906BD2C6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37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1F7692-9FD2-A30C-B0B4-77F79FB08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211" y="0"/>
            <a:ext cx="4991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74113F-1152-C9C1-B944-21586CDF9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Detection</a:t>
            </a:r>
            <a:r>
              <a:rPr lang="fr-FR" sz="3200" dirty="0"/>
              <a:t> of </a:t>
            </a:r>
            <a:r>
              <a:rPr lang="fr-FR" sz="3200" dirty="0" err="1"/>
              <a:t>gravitational</a:t>
            </a:r>
            <a:r>
              <a:rPr lang="fr-FR" sz="3200" dirty="0"/>
              <a:t> </a:t>
            </a:r>
            <a:r>
              <a:rPr lang="fr-FR" sz="3200" dirty="0" err="1"/>
              <a:t>waves</a:t>
            </a:r>
            <a:r>
              <a:rPr lang="fr-FR" sz="3200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73B2D2-E2DF-6B97-CBDC-A55A63062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The </a:t>
            </a:r>
            <a:r>
              <a:rPr lang="fr-FR" sz="2000" dirty="0" err="1">
                <a:latin typeface="+mj-lt"/>
              </a:rPr>
              <a:t>only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way</a:t>
            </a:r>
            <a:r>
              <a:rPr lang="fr-FR" sz="2000" dirty="0">
                <a:latin typeface="+mj-lt"/>
              </a:rPr>
              <a:t> to </a:t>
            </a:r>
            <a:r>
              <a:rPr lang="fr-FR" sz="2000" dirty="0" err="1">
                <a:latin typeface="+mj-lt"/>
              </a:rPr>
              <a:t>detect</a:t>
            </a:r>
            <a:r>
              <a:rPr lang="fr-FR" sz="2000" dirty="0">
                <a:latin typeface="+mj-lt"/>
              </a:rPr>
              <a:t> GW </a:t>
            </a:r>
            <a:r>
              <a:rPr lang="fr-FR" sz="2000" dirty="0" err="1">
                <a:latin typeface="+mj-lt"/>
              </a:rPr>
              <a:t>is</a:t>
            </a:r>
            <a:r>
              <a:rPr lang="fr-FR" sz="2000" dirty="0">
                <a:latin typeface="+mj-lt"/>
              </a:rPr>
              <a:t> to use the tricks of nature </a:t>
            </a:r>
          </a:p>
          <a:p>
            <a:pPr lvl="1"/>
            <a:r>
              <a:rPr lang="fr-FR" sz="1800" dirty="0" err="1">
                <a:latin typeface="+mj-lt"/>
              </a:rPr>
              <a:t>Gravitational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waves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distort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spacetime</a:t>
            </a:r>
            <a:r>
              <a:rPr lang="fr-FR" sz="1800" dirty="0">
                <a:latin typeface="+mj-lt"/>
              </a:rPr>
              <a:t>, stretching and </a:t>
            </a:r>
            <a:r>
              <a:rPr lang="fr-FR" sz="1800" dirty="0" err="1">
                <a:latin typeface="+mj-lt"/>
              </a:rPr>
              <a:t>squeezing</a:t>
            </a:r>
            <a:r>
              <a:rPr lang="fr-FR" sz="1800" dirty="0">
                <a:latin typeface="+mj-lt"/>
              </a:rPr>
              <a:t> distances </a:t>
            </a:r>
            <a:r>
              <a:rPr lang="fr-FR" sz="1800" dirty="0" err="1">
                <a:latin typeface="+mj-lt"/>
              </a:rPr>
              <a:t>between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objects</a:t>
            </a:r>
            <a:r>
              <a:rPr lang="fr-FR" sz="1800" dirty="0">
                <a:latin typeface="+mj-lt"/>
              </a:rPr>
              <a:t>.</a:t>
            </a:r>
          </a:p>
          <a:p>
            <a:pPr lvl="1"/>
            <a:r>
              <a:rPr lang="fr-FR" sz="1800" dirty="0">
                <a:latin typeface="+mj-lt"/>
              </a:rPr>
              <a:t>The speed of light </a:t>
            </a:r>
            <a:r>
              <a:rPr lang="fr-FR" sz="1800" dirty="0" err="1">
                <a:latin typeface="+mj-lt"/>
              </a:rPr>
              <a:t>remains</a:t>
            </a:r>
            <a:r>
              <a:rPr lang="fr-FR" sz="1800" dirty="0">
                <a:latin typeface="+mj-lt"/>
              </a:rPr>
              <a:t> invariant in all </a:t>
            </a:r>
            <a:r>
              <a:rPr lang="fr-FR" sz="1800" dirty="0" err="1">
                <a:latin typeface="+mj-lt"/>
              </a:rPr>
              <a:t>reference</a:t>
            </a:r>
            <a:r>
              <a:rPr lang="fr-FR" sz="1800" dirty="0">
                <a:latin typeface="+mj-lt"/>
              </a:rPr>
              <a:t> frames (key to </a:t>
            </a:r>
            <a:r>
              <a:rPr lang="fr-FR" sz="1800" dirty="0" err="1">
                <a:latin typeface="+mj-lt"/>
              </a:rPr>
              <a:t>detection</a:t>
            </a:r>
            <a:r>
              <a:rPr lang="fr-FR" sz="1800" dirty="0">
                <a:latin typeface="+mj-lt"/>
              </a:rPr>
              <a:t>).</a:t>
            </a:r>
          </a:p>
          <a:p>
            <a:pPr lvl="1"/>
            <a:r>
              <a:rPr lang="fr-FR" sz="1800" dirty="0">
                <a:latin typeface="+mj-lt"/>
              </a:rPr>
              <a:t>As </a:t>
            </a:r>
            <a:r>
              <a:rPr lang="fr-FR" sz="1800" dirty="0" err="1">
                <a:latin typeface="+mj-lt"/>
              </a:rPr>
              <a:t>spacetime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deforms</a:t>
            </a:r>
            <a:r>
              <a:rPr lang="fr-FR" sz="1800" dirty="0">
                <a:latin typeface="+mj-lt"/>
              </a:rPr>
              <a:t>, the </a:t>
            </a:r>
            <a:r>
              <a:rPr lang="fr-FR" sz="1800" dirty="0" err="1">
                <a:latin typeface="+mj-lt"/>
              </a:rPr>
              <a:t>path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length</a:t>
            </a:r>
            <a:r>
              <a:rPr lang="fr-FR" sz="1800" dirty="0">
                <a:latin typeface="+mj-lt"/>
              </a:rPr>
              <a:t> of light traveling </a:t>
            </a:r>
            <a:r>
              <a:rPr lang="fr-FR" sz="1800" dirty="0" err="1">
                <a:latin typeface="+mj-lt"/>
              </a:rPr>
              <a:t>between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two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objects</a:t>
            </a:r>
            <a:r>
              <a:rPr lang="fr-FR" sz="1800" dirty="0">
                <a:latin typeface="+mj-lt"/>
              </a:rPr>
              <a:t> changes.</a:t>
            </a:r>
          </a:p>
          <a:p>
            <a:pPr lvl="1"/>
            <a:r>
              <a:rPr lang="fr-FR" sz="1800" dirty="0">
                <a:latin typeface="+mj-lt"/>
              </a:rPr>
              <a:t>A </a:t>
            </a:r>
            <a:r>
              <a:rPr lang="fr-FR" sz="1800" dirty="0" err="1">
                <a:latin typeface="+mj-lt"/>
              </a:rPr>
              <a:t>measurement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travel</a:t>
            </a:r>
            <a:r>
              <a:rPr lang="fr-FR" sz="1800" dirty="0">
                <a:latin typeface="+mj-lt"/>
              </a:rPr>
              <a:t> time of light </a:t>
            </a:r>
            <a:r>
              <a:rPr lang="fr-FR" sz="1800" dirty="0" err="1">
                <a:latin typeface="+mj-lt"/>
              </a:rPr>
              <a:t>would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allow</a:t>
            </a:r>
            <a:r>
              <a:rPr lang="fr-FR" sz="1800" dirty="0">
                <a:latin typeface="+mj-lt"/>
              </a:rPr>
              <a:t> to </a:t>
            </a:r>
            <a:r>
              <a:rPr lang="fr-FR" sz="1800" dirty="0" err="1">
                <a:latin typeface="+mj-lt"/>
              </a:rPr>
              <a:t>detect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these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waves</a:t>
            </a:r>
            <a:endParaRPr lang="fr-FR" sz="1800" dirty="0">
              <a:latin typeface="+mj-lt"/>
            </a:endParaRPr>
          </a:p>
          <a:p>
            <a:pPr lvl="1"/>
            <a:endParaRPr lang="fr-FR" sz="1800" dirty="0">
              <a:latin typeface="+mj-lt"/>
            </a:endParaRPr>
          </a:p>
          <a:p>
            <a:r>
              <a:rPr lang="fr-FR" sz="2000" dirty="0" err="1">
                <a:latin typeface="+mj-lt"/>
              </a:rPr>
              <a:t>Gravitational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waves</a:t>
            </a:r>
            <a:r>
              <a:rPr lang="fr-FR" sz="2000" dirty="0">
                <a:latin typeface="+mj-lt"/>
              </a:rPr>
              <a:t> cause </a:t>
            </a:r>
            <a:r>
              <a:rPr lang="fr-FR" sz="2000" dirty="0" err="1">
                <a:latin typeface="+mj-lt"/>
              </a:rPr>
              <a:t>fractional</a:t>
            </a:r>
            <a:r>
              <a:rPr lang="fr-FR" sz="2000" dirty="0">
                <a:latin typeface="+mj-lt"/>
              </a:rPr>
              <a:t> changes in distance, </a:t>
            </a:r>
            <a:r>
              <a:rPr lang="fr-FR" sz="2000" dirty="0" err="1">
                <a:latin typeface="+mj-lt"/>
              </a:rPr>
              <a:t>denoted</a:t>
            </a:r>
            <a:r>
              <a:rPr lang="fr-FR" sz="2000" dirty="0">
                <a:latin typeface="+mj-lt"/>
              </a:rPr>
              <a:t> by the </a:t>
            </a:r>
            <a:r>
              <a:rPr lang="fr-FR" sz="2000" dirty="0" err="1">
                <a:latin typeface="+mj-lt"/>
              </a:rPr>
              <a:t>strain</a:t>
            </a:r>
            <a:r>
              <a:rPr lang="fr-FR" sz="2000" dirty="0">
                <a:latin typeface="+mj-lt"/>
              </a:rPr>
              <a:t> h=∆L/L, </a:t>
            </a:r>
            <a:r>
              <a:rPr lang="fr-FR" sz="2000" dirty="0" err="1">
                <a:latin typeface="+mj-lt"/>
              </a:rPr>
              <a:t>typically</a:t>
            </a:r>
            <a:r>
              <a:rPr lang="fr-FR" sz="2000" dirty="0">
                <a:latin typeface="+mj-lt"/>
              </a:rPr>
              <a:t> on the </a:t>
            </a:r>
            <a:r>
              <a:rPr lang="fr-FR" sz="2000" dirty="0" err="1">
                <a:latin typeface="+mj-lt"/>
              </a:rPr>
              <a:t>order</a:t>
            </a:r>
            <a:r>
              <a:rPr lang="fr-FR" sz="2000" dirty="0">
                <a:latin typeface="+mj-lt"/>
              </a:rPr>
              <a:t> of h∼10</a:t>
            </a:r>
            <a:r>
              <a:rPr lang="fr-FR" sz="2000" baseline="30000" dirty="0">
                <a:latin typeface="+mj-lt"/>
              </a:rPr>
              <a:t>−21 </a:t>
            </a:r>
            <a:r>
              <a:rPr lang="fr-FR" sz="2000" dirty="0">
                <a:latin typeface="+mj-lt"/>
              </a:rPr>
              <a:t>for </a:t>
            </a:r>
            <a:r>
              <a:rPr lang="fr-FR" sz="2000" dirty="0" err="1">
                <a:latin typeface="+mj-lt"/>
              </a:rPr>
              <a:t>detectable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events</a:t>
            </a:r>
            <a:r>
              <a:rPr lang="fr-FR" sz="2000" dirty="0">
                <a:latin typeface="+mj-lt"/>
              </a:rPr>
              <a:t>. </a:t>
            </a:r>
          </a:p>
          <a:p>
            <a:r>
              <a:rPr lang="fr-FR" sz="2000" dirty="0">
                <a:latin typeface="+mj-lt"/>
              </a:rPr>
              <a:t>A 4 km detector, light </a:t>
            </a:r>
            <a:r>
              <a:rPr lang="fr-FR" sz="2000" dirty="0" err="1">
                <a:latin typeface="+mj-lt"/>
              </a:rPr>
              <a:t>would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take</a:t>
            </a:r>
            <a:r>
              <a:rPr lang="fr-FR" sz="2000" dirty="0">
                <a:latin typeface="+mj-lt"/>
              </a:rPr>
              <a:t> 23.3 µs to </a:t>
            </a:r>
            <a:r>
              <a:rPr lang="fr-FR" sz="2000" dirty="0" err="1">
                <a:latin typeface="+mj-lt"/>
              </a:rPr>
              <a:t>travel</a:t>
            </a:r>
            <a:r>
              <a:rPr lang="fr-FR" sz="2000" dirty="0">
                <a:latin typeface="+mj-lt"/>
              </a:rPr>
              <a:t> the 4000m and the </a:t>
            </a:r>
            <a:r>
              <a:rPr lang="fr-FR" sz="2000" dirty="0" err="1">
                <a:latin typeface="+mj-lt"/>
              </a:rPr>
              <a:t>strain</a:t>
            </a:r>
            <a:r>
              <a:rPr lang="fr-FR" sz="2000" dirty="0">
                <a:latin typeface="+mj-lt"/>
              </a:rPr>
              <a:t> on </a:t>
            </a:r>
            <a:r>
              <a:rPr lang="fr-FR" sz="2000" dirty="0" err="1">
                <a:latin typeface="+mj-lt"/>
              </a:rPr>
              <a:t>that</a:t>
            </a:r>
            <a:r>
              <a:rPr lang="fr-FR" sz="2000" dirty="0">
                <a:latin typeface="+mj-lt"/>
              </a:rPr>
              <a:t> detector </a:t>
            </a:r>
            <a:r>
              <a:rPr lang="fr-FR" sz="2000" dirty="0" err="1">
                <a:latin typeface="+mj-lt"/>
              </a:rPr>
              <a:t>would</a:t>
            </a:r>
            <a:r>
              <a:rPr lang="fr-FR" sz="2000" dirty="0">
                <a:latin typeface="+mj-lt"/>
              </a:rPr>
              <a:t> stretch </a:t>
            </a:r>
            <a:r>
              <a:rPr lang="fr-FR" sz="2000" dirty="0" err="1">
                <a:latin typeface="+mj-lt"/>
              </a:rPr>
              <a:t>it</a:t>
            </a:r>
            <a:r>
              <a:rPr lang="fr-FR" sz="2000" dirty="0">
                <a:latin typeface="+mj-lt"/>
              </a:rPr>
              <a:t> by 4×10</a:t>
            </a:r>
            <a:r>
              <a:rPr lang="fr-FR" sz="2000" baseline="30000" dirty="0">
                <a:latin typeface="+mj-lt"/>
              </a:rPr>
              <a:t>−18 </a:t>
            </a:r>
            <a:r>
              <a:rPr lang="fr-FR" sz="2000" dirty="0">
                <a:latin typeface="+mj-lt"/>
              </a:rPr>
              <a:t>m.</a:t>
            </a:r>
          </a:p>
          <a:p>
            <a:r>
              <a:rPr lang="fr-FR" sz="2000" dirty="0">
                <a:latin typeface="+mj-lt"/>
              </a:rPr>
              <a:t>Time </a:t>
            </a:r>
            <a:r>
              <a:rPr lang="fr-FR" sz="2000" dirty="0" err="1">
                <a:latin typeface="+mj-lt"/>
              </a:rPr>
              <a:t>delay</a:t>
            </a:r>
            <a:r>
              <a:rPr lang="fr-FR" sz="2000" dirty="0">
                <a:latin typeface="+mj-lt"/>
              </a:rPr>
              <a:t> due to </a:t>
            </a:r>
            <a:r>
              <a:rPr lang="fr-FR" sz="2000" dirty="0" err="1">
                <a:latin typeface="+mj-lt"/>
              </a:rPr>
              <a:t>changed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path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length</a:t>
            </a:r>
            <a:r>
              <a:rPr lang="fr-FR" sz="2000" dirty="0">
                <a:latin typeface="+mj-lt"/>
              </a:rPr>
              <a:t> ∆</a:t>
            </a:r>
            <a:r>
              <a:rPr lang="fr-FR" sz="2000" dirty="0" err="1">
                <a:latin typeface="+mj-lt"/>
              </a:rPr>
              <a:t>t</a:t>
            </a:r>
            <a:r>
              <a:rPr lang="fr-FR" sz="2000" dirty="0">
                <a:latin typeface="+mj-lt"/>
              </a:rPr>
              <a:t>= 1.33×10</a:t>
            </a:r>
            <a:r>
              <a:rPr lang="fr-FR" sz="2000" baseline="30000" dirty="0">
                <a:latin typeface="+mj-lt"/>
              </a:rPr>
              <a:t>−26 </a:t>
            </a:r>
            <a:r>
              <a:rPr lang="fr-FR" sz="2000" dirty="0">
                <a:latin typeface="+mj-lt"/>
              </a:rPr>
              <a:t>s but the </a:t>
            </a:r>
            <a:r>
              <a:rPr lang="fr-FR" sz="2000" dirty="0" err="1">
                <a:latin typeface="+mj-lt"/>
              </a:rPr>
              <a:t>fastest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clock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allows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measurements</a:t>
            </a:r>
            <a:r>
              <a:rPr lang="fr-FR" sz="2000" dirty="0">
                <a:latin typeface="+mj-lt"/>
              </a:rPr>
              <a:t> up to </a:t>
            </a:r>
            <a:r>
              <a:rPr lang="fr-FR" sz="2000" dirty="0" err="1">
                <a:latin typeface="+mj-lt"/>
              </a:rPr>
              <a:t>only</a:t>
            </a:r>
            <a:r>
              <a:rPr lang="fr-FR" sz="2000" dirty="0">
                <a:latin typeface="+mj-lt"/>
              </a:rPr>
              <a:t> 10</a:t>
            </a:r>
            <a:r>
              <a:rPr lang="fr-FR" sz="2000" baseline="30000" dirty="0">
                <a:latin typeface="+mj-lt"/>
              </a:rPr>
              <a:t>−18 </a:t>
            </a:r>
            <a:r>
              <a:rPr lang="fr-FR" sz="2000" dirty="0">
                <a:latin typeface="+mj-lt"/>
              </a:rPr>
              <a:t>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639C7D-B6C9-0DF5-77CF-269A632A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818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92E53-B78F-A300-109D-E9F87F01B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BF53229E-E6FA-F000-4FA3-C53C285C0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361" y="117987"/>
            <a:ext cx="4065639" cy="370706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6A49D2F-12CF-9419-CD33-37DE23B2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Detection</a:t>
            </a:r>
            <a:r>
              <a:rPr lang="fr-FR" sz="3200" dirty="0"/>
              <a:t> of </a:t>
            </a:r>
            <a:r>
              <a:rPr lang="fr-FR" sz="3200" dirty="0" err="1"/>
              <a:t>gravitational</a:t>
            </a:r>
            <a:r>
              <a:rPr lang="fr-FR" sz="3200" dirty="0"/>
              <a:t> </a:t>
            </a:r>
            <a:r>
              <a:rPr lang="fr-FR" sz="3200" dirty="0" err="1"/>
              <a:t>waves</a:t>
            </a:r>
            <a:r>
              <a:rPr lang="fr-FR" sz="3200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1E60B1-0C89-F1FC-0D58-51BAA96F4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34" y="2072717"/>
            <a:ext cx="7120318" cy="4276524"/>
          </a:xfrm>
        </p:spPr>
        <p:txBody>
          <a:bodyPr>
            <a:normAutofit/>
          </a:bodyPr>
          <a:lstStyle/>
          <a:p>
            <a:r>
              <a:rPr lang="fr-FR" sz="1800" dirty="0" err="1">
                <a:latin typeface="+mj-lt"/>
              </a:rPr>
              <a:t>We</a:t>
            </a:r>
            <a:r>
              <a:rPr lang="fr-FR" sz="1800" dirty="0">
                <a:latin typeface="+mj-lt"/>
              </a:rPr>
              <a:t> use laser </a:t>
            </a:r>
            <a:r>
              <a:rPr lang="fr-FR" sz="1800" dirty="0" err="1">
                <a:latin typeface="+mj-lt"/>
              </a:rPr>
              <a:t>interferometry</a:t>
            </a:r>
            <a:r>
              <a:rPr lang="fr-FR" sz="1800" dirty="0">
                <a:latin typeface="+mj-lt"/>
              </a:rPr>
              <a:t> to </a:t>
            </a:r>
            <a:r>
              <a:rPr lang="fr-FR" sz="1800" dirty="0" err="1">
                <a:latin typeface="+mj-lt"/>
              </a:rPr>
              <a:t>measure</a:t>
            </a:r>
            <a:r>
              <a:rPr lang="fr-FR" sz="1800" dirty="0">
                <a:latin typeface="+mj-lt"/>
              </a:rPr>
              <a:t> relative changes in distance </a:t>
            </a:r>
            <a:r>
              <a:rPr lang="fr-FR" sz="1800" dirty="0" err="1">
                <a:latin typeface="+mj-lt"/>
              </a:rPr>
              <a:t>caused</a:t>
            </a:r>
            <a:r>
              <a:rPr lang="fr-FR" sz="1800" dirty="0">
                <a:latin typeface="+mj-lt"/>
              </a:rPr>
              <a:t> by </a:t>
            </a:r>
            <a:r>
              <a:rPr lang="fr-FR" sz="1800" dirty="0" err="1">
                <a:latin typeface="+mj-lt"/>
              </a:rPr>
              <a:t>gravitational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waves</a:t>
            </a:r>
            <a:endParaRPr lang="fr-FR" sz="1800" dirty="0">
              <a:latin typeface="+mj-lt"/>
            </a:endParaRPr>
          </a:p>
          <a:p>
            <a:r>
              <a:rPr lang="fr-FR" sz="1800" dirty="0">
                <a:latin typeface="+mj-lt"/>
              </a:rPr>
              <a:t>Michelson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are </a:t>
            </a:r>
            <a:r>
              <a:rPr lang="fr-FR" sz="1800" dirty="0" err="1">
                <a:latin typeface="+mj-lt"/>
              </a:rPr>
              <a:t>used</a:t>
            </a:r>
            <a:r>
              <a:rPr lang="fr-FR" sz="1800" dirty="0">
                <a:latin typeface="+mj-lt"/>
              </a:rPr>
              <a:t> on </a:t>
            </a:r>
            <a:r>
              <a:rPr lang="fr-FR" sz="1800" dirty="0" err="1">
                <a:latin typeface="+mj-lt"/>
              </a:rPr>
              <a:t>earth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based</a:t>
            </a:r>
            <a:r>
              <a:rPr lang="fr-FR" sz="1800" dirty="0">
                <a:latin typeface="+mj-lt"/>
              </a:rPr>
              <a:t> detectors </a:t>
            </a:r>
          </a:p>
          <a:p>
            <a:r>
              <a:rPr lang="fr-FR" sz="1800" dirty="0">
                <a:latin typeface="+mj-lt"/>
              </a:rPr>
              <a:t>The laser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travels</a:t>
            </a:r>
            <a:r>
              <a:rPr lang="fr-FR" sz="1800" dirty="0">
                <a:latin typeface="+mj-lt"/>
              </a:rPr>
              <a:t> in the </a:t>
            </a:r>
            <a:r>
              <a:rPr lang="fr-FR" sz="1800" dirty="0" err="1">
                <a:latin typeface="+mj-lt"/>
              </a:rPr>
              <a:t>arms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and are by design in phase opposition </a:t>
            </a:r>
            <a:r>
              <a:rPr lang="fr-FR" sz="1800" dirty="0" err="1">
                <a:latin typeface="+mj-lt"/>
              </a:rPr>
              <a:t>so</a:t>
            </a:r>
            <a:r>
              <a:rPr lang="fr-FR" sz="1800" dirty="0">
                <a:latin typeface="+mj-lt"/>
              </a:rPr>
              <a:t> the detector </a:t>
            </a:r>
            <a:r>
              <a:rPr lang="fr-FR" sz="1800" dirty="0" err="1">
                <a:latin typeface="+mj-lt"/>
              </a:rPr>
              <a:t>sees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nothing</a:t>
            </a:r>
            <a:r>
              <a:rPr lang="fr-FR" sz="1800" dirty="0">
                <a:latin typeface="+mj-lt"/>
              </a:rPr>
              <a:t> due to destructive </a:t>
            </a:r>
            <a:r>
              <a:rPr lang="fr-FR" sz="1800" dirty="0" err="1">
                <a:latin typeface="+mj-lt"/>
              </a:rPr>
              <a:t>interferences</a:t>
            </a:r>
            <a:r>
              <a:rPr lang="fr-FR" sz="1800" dirty="0">
                <a:latin typeface="+mj-lt"/>
              </a:rPr>
              <a:t> </a:t>
            </a:r>
          </a:p>
          <a:p>
            <a:r>
              <a:rPr lang="fr-FR" sz="1800" dirty="0" err="1">
                <a:latin typeface="+mj-lt"/>
              </a:rPr>
              <a:t>When</a:t>
            </a:r>
            <a:r>
              <a:rPr lang="fr-FR" sz="1800" dirty="0">
                <a:latin typeface="+mj-lt"/>
              </a:rPr>
              <a:t> a </a:t>
            </a:r>
            <a:r>
              <a:rPr lang="fr-FR" sz="1800" dirty="0" err="1">
                <a:latin typeface="+mj-lt"/>
              </a:rPr>
              <a:t>gravitational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wave</a:t>
            </a:r>
            <a:r>
              <a:rPr lang="fr-FR" sz="1800" dirty="0">
                <a:latin typeface="+mj-lt"/>
              </a:rPr>
              <a:t> hits the detectors, one arm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periodically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shorten</a:t>
            </a:r>
            <a:r>
              <a:rPr lang="fr-FR" sz="1800" dirty="0">
                <a:latin typeface="+mj-lt"/>
              </a:rPr>
              <a:t> and </a:t>
            </a:r>
            <a:r>
              <a:rPr lang="fr-FR" sz="1800" dirty="0" err="1">
                <a:latin typeface="+mj-lt"/>
              </a:rPr>
              <a:t>lengthen</a:t>
            </a:r>
            <a:r>
              <a:rPr lang="fr-FR" sz="1800" dirty="0">
                <a:latin typeface="+mj-lt"/>
              </a:rPr>
              <a:t> : light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travel</a:t>
            </a:r>
            <a:r>
              <a:rPr lang="fr-FR" sz="1800" dirty="0">
                <a:latin typeface="+mj-lt"/>
              </a:rPr>
              <a:t> more or </a:t>
            </a:r>
            <a:r>
              <a:rPr lang="fr-FR" sz="1800" dirty="0" err="1">
                <a:latin typeface="+mj-lt"/>
              </a:rPr>
              <a:t>less</a:t>
            </a:r>
            <a:r>
              <a:rPr lang="fr-FR" sz="1800" dirty="0">
                <a:latin typeface="+mj-lt"/>
              </a:rPr>
              <a:t> distance </a:t>
            </a:r>
          </a:p>
          <a:p>
            <a:r>
              <a:rPr lang="fr-FR" sz="1800" dirty="0">
                <a:latin typeface="+mj-lt"/>
              </a:rPr>
              <a:t>The phase of the laser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affected</a:t>
            </a:r>
            <a:r>
              <a:rPr lang="fr-FR" sz="1800" dirty="0">
                <a:latin typeface="+mj-lt"/>
              </a:rPr>
              <a:t> by </a:t>
            </a:r>
            <a:r>
              <a:rPr lang="fr-FR" sz="1800" dirty="0" err="1">
                <a:latin typeface="+mj-lt"/>
              </a:rPr>
              <a:t>this</a:t>
            </a:r>
            <a:r>
              <a:rPr lang="fr-FR" sz="1800" dirty="0">
                <a:latin typeface="+mj-lt"/>
              </a:rPr>
              <a:t> change in distance, the </a:t>
            </a:r>
            <a:r>
              <a:rPr lang="fr-FR" sz="1800" dirty="0" err="1">
                <a:latin typeface="+mj-lt"/>
              </a:rPr>
              <a:t>interference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then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periodically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become</a:t>
            </a:r>
            <a:r>
              <a:rPr lang="fr-FR" sz="1800" dirty="0">
                <a:latin typeface="+mj-lt"/>
              </a:rPr>
              <a:t> more or </a:t>
            </a:r>
            <a:r>
              <a:rPr lang="fr-FR" sz="1800" dirty="0" err="1">
                <a:latin typeface="+mj-lt"/>
              </a:rPr>
              <a:t>less</a:t>
            </a:r>
            <a:r>
              <a:rPr lang="fr-FR" sz="1800" dirty="0">
                <a:latin typeface="+mj-lt"/>
              </a:rPr>
              <a:t> destructive and </a:t>
            </a:r>
            <a:r>
              <a:rPr lang="fr-FR" sz="1800" dirty="0" err="1">
                <a:latin typeface="+mj-lt"/>
              </a:rPr>
              <a:t>result</a:t>
            </a:r>
            <a:r>
              <a:rPr lang="fr-FR" sz="1800" dirty="0">
                <a:latin typeface="+mj-lt"/>
              </a:rPr>
              <a:t> in the </a:t>
            </a:r>
            <a:r>
              <a:rPr lang="fr-FR" sz="1800" dirty="0" err="1">
                <a:latin typeface="+mj-lt"/>
              </a:rPr>
              <a:t>detection</a:t>
            </a:r>
            <a:r>
              <a:rPr lang="fr-FR" sz="1800" dirty="0">
                <a:latin typeface="+mj-lt"/>
              </a:rPr>
              <a:t> of light 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93B3CC1-36CA-FF23-BECC-372A95CF9610}"/>
              </a:ext>
            </a:extLst>
          </p:cNvPr>
          <p:cNvCxnSpPr/>
          <p:nvPr/>
        </p:nvCxnSpPr>
        <p:spPr>
          <a:xfrm>
            <a:off x="10660558" y="-44892"/>
            <a:ext cx="0" cy="509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737BB17-694A-7608-18AF-E84AB465EEF1}"/>
              </a:ext>
            </a:extLst>
          </p:cNvPr>
          <p:cNvCxnSpPr/>
          <p:nvPr/>
        </p:nvCxnSpPr>
        <p:spPr>
          <a:xfrm>
            <a:off x="9867693" y="-44892"/>
            <a:ext cx="0" cy="509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E3FFC87-8A4A-6DB7-9CF0-9D4AD3E80B09}"/>
              </a:ext>
            </a:extLst>
          </p:cNvPr>
          <p:cNvCxnSpPr/>
          <p:nvPr/>
        </p:nvCxnSpPr>
        <p:spPr>
          <a:xfrm>
            <a:off x="11046381" y="0"/>
            <a:ext cx="0" cy="509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288C42C-E3EA-1A36-03D4-97E4CF4E9EC6}"/>
              </a:ext>
            </a:extLst>
          </p:cNvPr>
          <p:cNvCxnSpPr/>
          <p:nvPr/>
        </p:nvCxnSpPr>
        <p:spPr>
          <a:xfrm>
            <a:off x="10307530" y="-21220"/>
            <a:ext cx="0" cy="509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DA8DE593-327F-567A-D5E3-E8EEC4594A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38" r="13860"/>
          <a:stretch/>
        </p:blipFill>
        <p:spPr>
          <a:xfrm>
            <a:off x="7713288" y="3567179"/>
            <a:ext cx="4275512" cy="3290821"/>
          </a:xfrm>
          <a:prstGeom prst="rect">
            <a:avLst/>
          </a:prstGeom>
        </p:spPr>
      </p:pic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D3DDCF46-9961-C4DA-A412-7BC2925E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120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7BBBE-F45D-1AA8-2DEB-C37A7A06C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8A5545-4F7C-0339-DA95-D9FE53704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Detection</a:t>
            </a:r>
            <a:r>
              <a:rPr lang="fr-FR" sz="3200" dirty="0"/>
              <a:t> of </a:t>
            </a:r>
            <a:r>
              <a:rPr lang="fr-FR" sz="3200" dirty="0" err="1"/>
              <a:t>gravitational</a:t>
            </a:r>
            <a:r>
              <a:rPr lang="fr-FR" sz="3200" dirty="0"/>
              <a:t> </a:t>
            </a:r>
            <a:r>
              <a:rPr lang="fr-FR" sz="3200" dirty="0" err="1"/>
              <a:t>waves</a:t>
            </a:r>
            <a:r>
              <a:rPr lang="fr-FR" sz="3200" dirty="0"/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277C3E8-9D80-67DF-F276-F4B3E5DB0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24" y="1933001"/>
            <a:ext cx="4715885" cy="353603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B1CB311-C441-4899-7008-511EFA35590C}"/>
              </a:ext>
            </a:extLst>
          </p:cNvPr>
          <p:cNvSpPr txBox="1"/>
          <p:nvPr/>
        </p:nvSpPr>
        <p:spPr>
          <a:xfrm>
            <a:off x="339524" y="5631101"/>
            <a:ext cx="5373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+mj-lt"/>
              </a:rPr>
              <a:t>Italian</a:t>
            </a:r>
            <a:r>
              <a:rPr lang="fr-FR" sz="1600" dirty="0">
                <a:latin typeface="+mj-lt"/>
              </a:rPr>
              <a:t> / French detector VIRGO in Italia</a:t>
            </a:r>
          </a:p>
          <a:p>
            <a:r>
              <a:rPr lang="fr-FR" sz="1600" dirty="0">
                <a:latin typeface="+mj-lt"/>
              </a:rPr>
              <a:t>3 km long, sensitive to the  10 Hz to 10 000 Hz </a:t>
            </a:r>
            <a:r>
              <a:rPr lang="fr-FR" sz="1600" dirty="0" err="1">
                <a:latin typeface="+mj-lt"/>
              </a:rPr>
              <a:t>frequency</a:t>
            </a:r>
            <a:r>
              <a:rPr lang="fr-FR" sz="1600" dirty="0">
                <a:latin typeface="+mj-lt"/>
              </a:rPr>
              <a:t> band</a:t>
            </a:r>
          </a:p>
          <a:p>
            <a:r>
              <a:rPr lang="fr-FR" sz="1600" dirty="0">
                <a:latin typeface="+mj-lt"/>
              </a:rPr>
              <a:t>Can </a:t>
            </a:r>
            <a:r>
              <a:rPr lang="fr-FR" sz="1600" dirty="0" err="1">
                <a:latin typeface="+mj-lt"/>
              </a:rPr>
              <a:t>detect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binary</a:t>
            </a:r>
            <a:r>
              <a:rPr lang="fr-FR" sz="1600" dirty="0">
                <a:latin typeface="+mj-lt"/>
              </a:rPr>
              <a:t> neutron stars mergers up to 80 </a:t>
            </a:r>
            <a:r>
              <a:rPr lang="fr-FR" sz="1600" dirty="0" err="1">
                <a:latin typeface="+mj-lt"/>
              </a:rPr>
              <a:t>Mpc</a:t>
            </a:r>
            <a:endParaRPr lang="fr-FR" sz="1600" dirty="0">
              <a:latin typeface="+mj-lt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769C9B9-8CC8-DA4D-140D-B9E95BF2C7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898"/>
          <a:stretch/>
        </p:blipFill>
        <p:spPr>
          <a:xfrm>
            <a:off x="5937491" y="2158944"/>
            <a:ext cx="5914985" cy="308415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32248D5-C6F7-8D92-DDE8-007A584BEC3D}"/>
              </a:ext>
            </a:extLst>
          </p:cNvPr>
          <p:cNvSpPr txBox="1"/>
          <p:nvPr/>
        </p:nvSpPr>
        <p:spPr>
          <a:xfrm>
            <a:off x="6314906" y="5631101"/>
            <a:ext cx="54201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j-lt"/>
              </a:rPr>
              <a:t>LIGO detectors in the United States</a:t>
            </a:r>
          </a:p>
          <a:p>
            <a:r>
              <a:rPr lang="fr-FR" sz="1600" dirty="0">
                <a:latin typeface="+mj-lt"/>
              </a:rPr>
              <a:t>4 km long, sensitive to the  10 Hz to 10 000 Hz </a:t>
            </a:r>
            <a:r>
              <a:rPr lang="fr-FR" sz="1600" dirty="0" err="1">
                <a:latin typeface="+mj-lt"/>
              </a:rPr>
              <a:t>frequency</a:t>
            </a:r>
            <a:r>
              <a:rPr lang="fr-FR" sz="1600" dirty="0">
                <a:latin typeface="+mj-lt"/>
              </a:rPr>
              <a:t> band </a:t>
            </a:r>
          </a:p>
          <a:p>
            <a:r>
              <a:rPr lang="fr-FR" sz="1600" dirty="0">
                <a:latin typeface="+mj-lt"/>
              </a:rPr>
              <a:t> Can </a:t>
            </a:r>
            <a:r>
              <a:rPr lang="fr-FR" sz="1600" dirty="0" err="1">
                <a:latin typeface="+mj-lt"/>
              </a:rPr>
              <a:t>detect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binary</a:t>
            </a:r>
            <a:r>
              <a:rPr lang="fr-FR" sz="1600" dirty="0">
                <a:latin typeface="+mj-lt"/>
              </a:rPr>
              <a:t> neutron stars mergers up to 200 </a:t>
            </a:r>
            <a:r>
              <a:rPr lang="fr-FR" sz="1600" dirty="0" err="1">
                <a:latin typeface="+mj-lt"/>
              </a:rPr>
              <a:t>Mpc</a:t>
            </a:r>
            <a:endParaRPr lang="fr-FR" sz="1600" dirty="0">
              <a:latin typeface="+mj-lt"/>
            </a:endParaRPr>
          </a:p>
          <a:p>
            <a:endParaRPr lang="fr-FR" sz="1600" dirty="0">
              <a:latin typeface="+mj-lt"/>
            </a:endParaRP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37483445-FEEA-14E8-49BB-8379AEEE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239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9422BD-3516-7105-D5C5-07916FA7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What</a:t>
            </a:r>
            <a:r>
              <a:rPr lang="fr-FR" sz="3200" dirty="0"/>
              <a:t> about the </a:t>
            </a:r>
            <a:r>
              <a:rPr lang="fr-FR" sz="3200" dirty="0" err="1"/>
              <a:t>lower</a:t>
            </a:r>
            <a:r>
              <a:rPr lang="fr-FR" sz="3200" dirty="0"/>
              <a:t> </a:t>
            </a:r>
            <a:r>
              <a:rPr lang="fr-FR" sz="3200" dirty="0" err="1"/>
              <a:t>frequency</a:t>
            </a:r>
            <a:r>
              <a:rPr lang="fr-FR" sz="3200" dirty="0"/>
              <a:t> band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013EED-F83F-D705-8DB9-C4D013957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25" y="1518410"/>
            <a:ext cx="11141765" cy="4351338"/>
          </a:xfrm>
        </p:spPr>
        <p:txBody>
          <a:bodyPr>
            <a:normAutofit/>
          </a:bodyPr>
          <a:lstStyle/>
          <a:p>
            <a:r>
              <a:rPr lang="fr-FR" sz="1800" dirty="0">
                <a:latin typeface="+mj-lt"/>
              </a:rPr>
              <a:t>Ground-</a:t>
            </a:r>
            <a:r>
              <a:rPr lang="fr-FR" sz="1800" dirty="0" err="1">
                <a:latin typeface="+mj-lt"/>
              </a:rPr>
              <a:t>based</a:t>
            </a:r>
            <a:r>
              <a:rPr lang="fr-FR" sz="1800" dirty="0">
                <a:latin typeface="+mj-lt"/>
              </a:rPr>
              <a:t> detectors like LIGO and </a:t>
            </a:r>
            <a:r>
              <a:rPr lang="fr-FR" sz="1800" dirty="0" err="1">
                <a:latin typeface="+mj-lt"/>
              </a:rPr>
              <a:t>Virgo</a:t>
            </a:r>
            <a:r>
              <a:rPr lang="fr-FR" sz="1800" dirty="0">
                <a:latin typeface="+mj-lt"/>
              </a:rPr>
              <a:t> are </a:t>
            </a:r>
            <a:r>
              <a:rPr lang="fr-FR" sz="1800" dirty="0" err="1">
                <a:latin typeface="+mj-lt"/>
              </a:rPr>
              <a:t>limited</a:t>
            </a:r>
            <a:r>
              <a:rPr lang="fr-FR" sz="1800" dirty="0">
                <a:latin typeface="+mj-lt"/>
              </a:rPr>
              <a:t> to high-</a:t>
            </a:r>
            <a:r>
              <a:rPr lang="fr-FR" sz="1800" dirty="0" err="1">
                <a:latin typeface="+mj-lt"/>
              </a:rPr>
              <a:t>frequency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events</a:t>
            </a:r>
            <a:r>
              <a:rPr lang="fr-FR" sz="1800" dirty="0">
                <a:latin typeface="+mj-lt"/>
              </a:rPr>
              <a:t> (10 Hz to a few kHz).</a:t>
            </a:r>
          </a:p>
          <a:p>
            <a:r>
              <a:rPr lang="fr-FR" sz="1800" dirty="0">
                <a:latin typeface="+mj-lt"/>
              </a:rPr>
              <a:t>Low-</a:t>
            </a:r>
            <a:r>
              <a:rPr lang="fr-FR" sz="1800" dirty="0" err="1">
                <a:latin typeface="+mj-lt"/>
              </a:rPr>
              <a:t>frequency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gravitational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waves</a:t>
            </a:r>
            <a:r>
              <a:rPr lang="fr-FR" sz="1800" dirty="0">
                <a:latin typeface="+mj-lt"/>
              </a:rPr>
              <a:t> (</a:t>
            </a:r>
            <a:r>
              <a:rPr lang="fr-FR" sz="1800" dirty="0" err="1">
                <a:latin typeface="+mj-lt"/>
              </a:rPr>
              <a:t>from</a:t>
            </a:r>
            <a:r>
              <a:rPr lang="fr-FR" sz="1800" dirty="0">
                <a:latin typeface="+mj-lt"/>
              </a:rPr>
              <a:t> supermassive black </a:t>
            </a:r>
            <a:r>
              <a:rPr lang="fr-FR" sz="1800" dirty="0" err="1">
                <a:latin typeface="+mj-lt"/>
              </a:rPr>
              <a:t>hole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binaries</a:t>
            </a:r>
            <a:r>
              <a:rPr lang="fr-FR" sz="1800" dirty="0">
                <a:latin typeface="+mj-lt"/>
              </a:rPr>
              <a:t> or </a:t>
            </a:r>
            <a:r>
              <a:rPr lang="fr-FR" sz="1800" dirty="0" err="1">
                <a:latin typeface="+mj-lt"/>
              </a:rPr>
              <a:t>early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universe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signals</a:t>
            </a:r>
            <a:r>
              <a:rPr lang="fr-FR" sz="1800" dirty="0">
                <a:latin typeface="+mj-lt"/>
              </a:rPr>
              <a:t>) are </a:t>
            </a:r>
            <a:r>
              <a:rPr lang="fr-FR" sz="1800" dirty="0" err="1">
                <a:latin typeface="+mj-lt"/>
              </a:rPr>
              <a:t>drowned</a:t>
            </a:r>
            <a:r>
              <a:rPr lang="fr-FR" sz="1800" dirty="0">
                <a:latin typeface="+mj-lt"/>
              </a:rPr>
              <a:t> out by </a:t>
            </a:r>
            <a:r>
              <a:rPr lang="fr-FR" sz="1800" b="1" dirty="0" err="1">
                <a:latin typeface="+mj-lt"/>
              </a:rPr>
              <a:t>seismic</a:t>
            </a:r>
            <a:r>
              <a:rPr lang="fr-FR" sz="1800" b="1" dirty="0">
                <a:latin typeface="+mj-lt"/>
              </a:rPr>
              <a:t> noise</a:t>
            </a:r>
            <a:r>
              <a:rPr lang="fr-FR" sz="1800" dirty="0">
                <a:latin typeface="+mj-lt"/>
              </a:rPr>
              <a:t> and </a:t>
            </a:r>
            <a:r>
              <a:rPr lang="fr-FR" sz="1800" dirty="0" err="1">
                <a:latin typeface="+mj-lt"/>
              </a:rPr>
              <a:t>other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environmental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disturbances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below</a:t>
            </a:r>
            <a:r>
              <a:rPr lang="fr-FR" sz="1800" dirty="0">
                <a:latin typeface="+mj-lt"/>
              </a:rPr>
              <a:t> ~10 Hz.</a:t>
            </a:r>
          </a:p>
          <a:p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sensitivity</a:t>
            </a:r>
            <a:r>
              <a:rPr lang="fr-FR" sz="1800" dirty="0">
                <a:latin typeface="+mj-lt"/>
              </a:rPr>
              <a:t> of </a:t>
            </a:r>
            <a:r>
              <a:rPr lang="fr-FR" sz="1800" dirty="0" err="1">
                <a:latin typeface="+mj-lt"/>
              </a:rPr>
              <a:t>interferometers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depends</a:t>
            </a:r>
            <a:r>
              <a:rPr lang="fr-FR" sz="1800" dirty="0">
                <a:latin typeface="+mj-lt"/>
              </a:rPr>
              <a:t> on the </a:t>
            </a:r>
            <a:r>
              <a:rPr lang="fr-FR" sz="1800" dirty="0" err="1">
                <a:latin typeface="+mj-lt"/>
              </a:rPr>
              <a:t>length</a:t>
            </a:r>
            <a:r>
              <a:rPr lang="fr-FR" sz="1800" dirty="0">
                <a:latin typeface="+mj-lt"/>
              </a:rPr>
              <a:t> of </a:t>
            </a:r>
            <a:r>
              <a:rPr lang="fr-FR" sz="1800" dirty="0" err="1">
                <a:latin typeface="+mj-lt"/>
              </a:rPr>
              <a:t>their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arms</a:t>
            </a:r>
            <a:r>
              <a:rPr lang="fr-FR" sz="1800" dirty="0">
                <a:latin typeface="+mj-lt"/>
              </a:rPr>
              <a:t>. </a:t>
            </a:r>
            <a:r>
              <a:rPr lang="fr-FR" sz="1800" dirty="0" err="1">
                <a:latin typeface="+mj-lt"/>
              </a:rPr>
              <a:t>Larger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arms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amplify</a:t>
            </a:r>
            <a:r>
              <a:rPr lang="fr-FR" sz="1800" dirty="0">
                <a:latin typeface="+mj-lt"/>
              </a:rPr>
              <a:t> the </a:t>
            </a:r>
            <a:r>
              <a:rPr lang="fr-FR" sz="1800" dirty="0" err="1">
                <a:latin typeface="+mj-lt"/>
              </a:rPr>
              <a:t>tiny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distortions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caused</a:t>
            </a:r>
            <a:r>
              <a:rPr lang="fr-FR" sz="1800" dirty="0">
                <a:latin typeface="+mj-lt"/>
              </a:rPr>
              <a:t> by </a:t>
            </a:r>
            <a:r>
              <a:rPr lang="fr-FR" sz="1800" dirty="0" err="1">
                <a:latin typeface="+mj-lt"/>
              </a:rPr>
              <a:t>gravitational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waves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improving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detection</a:t>
            </a:r>
            <a:r>
              <a:rPr lang="fr-FR" sz="1800" dirty="0">
                <a:latin typeface="+mj-lt"/>
              </a:rPr>
              <a:t>.</a:t>
            </a:r>
          </a:p>
          <a:p>
            <a:r>
              <a:rPr lang="fr-FR" sz="1800" dirty="0" err="1">
                <a:latin typeface="+mj-lt"/>
              </a:rPr>
              <a:t>Current</a:t>
            </a:r>
            <a:r>
              <a:rPr lang="fr-FR" sz="1800" dirty="0">
                <a:latin typeface="+mj-lt"/>
              </a:rPr>
              <a:t> detectors (4 km </a:t>
            </a:r>
            <a:r>
              <a:rPr lang="fr-FR" sz="1800" dirty="0" err="1">
                <a:latin typeface="+mj-lt"/>
              </a:rPr>
              <a:t>arms</a:t>
            </a:r>
            <a:r>
              <a:rPr lang="fr-FR" sz="1800" dirty="0">
                <a:latin typeface="+mj-lt"/>
              </a:rPr>
              <a:t>) can </a:t>
            </a:r>
            <a:r>
              <a:rPr lang="fr-FR" sz="1800" dirty="0" err="1">
                <a:latin typeface="+mj-lt"/>
              </a:rPr>
              <a:t>measure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strains</a:t>
            </a:r>
            <a:r>
              <a:rPr lang="fr-FR" sz="1800" dirty="0">
                <a:latin typeface="+mj-lt"/>
              </a:rPr>
              <a:t> as </a:t>
            </a:r>
            <a:r>
              <a:rPr lang="fr-FR" sz="1800" dirty="0" err="1">
                <a:latin typeface="+mj-lt"/>
              </a:rPr>
              <a:t>small</a:t>
            </a:r>
            <a:r>
              <a:rPr lang="fr-FR" sz="1800" dirty="0">
                <a:latin typeface="+mj-lt"/>
              </a:rPr>
              <a:t> as h∼10</a:t>
            </a:r>
            <a:r>
              <a:rPr lang="fr-FR" sz="1800" baseline="30000" dirty="0">
                <a:latin typeface="+mj-lt"/>
              </a:rPr>
              <a:t>-23</a:t>
            </a:r>
            <a:r>
              <a:rPr lang="fr-FR" sz="1800" dirty="0">
                <a:latin typeface="+mj-lt"/>
              </a:rPr>
              <a:t>. </a:t>
            </a:r>
            <a:r>
              <a:rPr lang="fr-FR" sz="1800" dirty="0" err="1">
                <a:latin typeface="+mj-lt"/>
              </a:rPr>
              <a:t>However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extending</a:t>
            </a:r>
            <a:r>
              <a:rPr lang="fr-FR" sz="1800" dirty="0">
                <a:latin typeface="+mj-lt"/>
              </a:rPr>
              <a:t> the arm </a:t>
            </a:r>
            <a:r>
              <a:rPr lang="fr-FR" sz="1800" dirty="0" err="1">
                <a:latin typeface="+mj-lt"/>
              </a:rPr>
              <a:t>length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reduces</a:t>
            </a:r>
            <a:r>
              <a:rPr lang="fr-FR" sz="1800" dirty="0">
                <a:latin typeface="+mj-lt"/>
              </a:rPr>
              <a:t> noise and </a:t>
            </a:r>
            <a:r>
              <a:rPr lang="fr-FR" sz="1800" dirty="0" err="1">
                <a:latin typeface="+mj-lt"/>
              </a:rPr>
              <a:t>increases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sensitivity</a:t>
            </a:r>
            <a:r>
              <a:rPr lang="fr-FR" sz="1800" dirty="0">
                <a:latin typeface="+mj-lt"/>
              </a:rPr>
              <a:t> at </a:t>
            </a:r>
            <a:r>
              <a:rPr lang="fr-FR" sz="1800" dirty="0" err="1">
                <a:latin typeface="+mj-lt"/>
              </a:rPr>
              <a:t>both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lower</a:t>
            </a:r>
            <a:r>
              <a:rPr lang="fr-FR" sz="1800" dirty="0">
                <a:latin typeface="+mj-lt"/>
              </a:rPr>
              <a:t> and </a:t>
            </a:r>
            <a:r>
              <a:rPr lang="fr-FR" sz="1800" dirty="0" err="1">
                <a:latin typeface="+mj-lt"/>
              </a:rPr>
              <a:t>higher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frequencies</a:t>
            </a:r>
            <a:r>
              <a:rPr lang="fr-FR" sz="1800" dirty="0">
                <a:latin typeface="+mj-lt"/>
              </a:rPr>
              <a:t>. Future </a:t>
            </a:r>
            <a:r>
              <a:rPr lang="fr-FR" sz="1800" dirty="0" err="1">
                <a:latin typeface="+mj-lt"/>
              </a:rPr>
              <a:t>projects</a:t>
            </a:r>
            <a:r>
              <a:rPr lang="fr-FR" sz="1800" dirty="0">
                <a:latin typeface="+mj-lt"/>
              </a:rPr>
              <a:t> like the </a:t>
            </a:r>
            <a:r>
              <a:rPr lang="fr-FR" sz="1800" b="1" dirty="0">
                <a:latin typeface="+mj-lt"/>
              </a:rPr>
              <a:t>Einstein </a:t>
            </a:r>
            <a:r>
              <a:rPr lang="fr-FR" sz="1800" b="1" dirty="0" err="1">
                <a:latin typeface="+mj-lt"/>
              </a:rPr>
              <a:t>Telescope</a:t>
            </a:r>
            <a:r>
              <a:rPr lang="fr-FR" sz="1800" dirty="0">
                <a:latin typeface="+mj-lt"/>
              </a:rPr>
              <a:t> (10 km </a:t>
            </a:r>
            <a:r>
              <a:rPr lang="fr-FR" sz="1800" dirty="0" err="1">
                <a:latin typeface="+mj-lt"/>
              </a:rPr>
              <a:t>arms</a:t>
            </a:r>
            <a:r>
              <a:rPr lang="fr-FR" sz="1800" dirty="0">
                <a:latin typeface="+mj-lt"/>
              </a:rPr>
              <a:t>) and </a:t>
            </a:r>
            <a:r>
              <a:rPr lang="fr-FR" sz="1800" b="1" dirty="0" err="1">
                <a:latin typeface="+mj-lt"/>
              </a:rPr>
              <a:t>Cosmic</a:t>
            </a:r>
            <a:r>
              <a:rPr lang="fr-FR" sz="1800" b="1" dirty="0">
                <a:latin typeface="+mj-lt"/>
              </a:rPr>
              <a:t> Explorer</a:t>
            </a:r>
            <a:r>
              <a:rPr lang="fr-FR" sz="1800" dirty="0">
                <a:latin typeface="+mj-lt"/>
              </a:rPr>
              <a:t> (40 km </a:t>
            </a:r>
            <a:r>
              <a:rPr lang="fr-FR" sz="1800" dirty="0" err="1">
                <a:latin typeface="+mj-lt"/>
              </a:rPr>
              <a:t>arms</a:t>
            </a:r>
            <a:r>
              <a:rPr lang="fr-FR" sz="1800" dirty="0">
                <a:latin typeface="+mj-lt"/>
              </a:rPr>
              <a:t>) </a:t>
            </a:r>
            <a:r>
              <a:rPr lang="fr-FR" sz="1800" dirty="0" err="1">
                <a:latin typeface="+mj-lt"/>
              </a:rPr>
              <a:t>aim</a:t>
            </a:r>
            <a:r>
              <a:rPr lang="fr-FR" sz="1800" dirty="0">
                <a:latin typeface="+mj-lt"/>
              </a:rPr>
              <a:t> to </a:t>
            </a:r>
            <a:r>
              <a:rPr lang="fr-FR" sz="1800" dirty="0" err="1">
                <a:latin typeface="+mj-lt"/>
              </a:rPr>
              <a:t>greatly</a:t>
            </a:r>
            <a:r>
              <a:rPr lang="fr-FR" sz="1800" dirty="0">
                <a:latin typeface="+mj-lt"/>
              </a:rPr>
              <a:t> expand </a:t>
            </a:r>
            <a:r>
              <a:rPr lang="fr-FR" sz="1800" dirty="0" err="1">
                <a:latin typeface="+mj-lt"/>
              </a:rPr>
              <a:t>detection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capabilities</a:t>
            </a:r>
            <a:r>
              <a:rPr lang="fr-FR" sz="1800" dirty="0">
                <a:latin typeface="+mj-lt"/>
              </a:rPr>
              <a:t>.</a:t>
            </a:r>
            <a:endParaRPr lang="fr-FR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AFCBE0-75B8-228A-E056-DF0A467BE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653" y="4032309"/>
            <a:ext cx="4481589" cy="27262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ACC74C-D6AE-93E4-ACC6-D3D83F7FD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178" y="4008255"/>
            <a:ext cx="4613396" cy="2876488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469FE94-E539-B77D-9EF6-47FCAE7A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835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3A867-20DC-72B5-CBCF-5A2BFE5F9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753231-C720-AE7D-D99E-05A40E2C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Detection</a:t>
            </a:r>
            <a:r>
              <a:rPr lang="fr-FR" sz="3200" dirty="0"/>
              <a:t> of </a:t>
            </a:r>
            <a:r>
              <a:rPr lang="fr-FR" sz="3200" dirty="0" err="1"/>
              <a:t>gravitational</a:t>
            </a:r>
            <a:r>
              <a:rPr lang="fr-FR" sz="3200" dirty="0"/>
              <a:t> </a:t>
            </a:r>
            <a:r>
              <a:rPr lang="fr-FR" sz="3200" dirty="0" err="1"/>
              <a:t>wave</a:t>
            </a:r>
            <a:r>
              <a:rPr lang="fr-FR" sz="3200" dirty="0"/>
              <a:t> </a:t>
            </a:r>
            <a:r>
              <a:rPr lang="fr-FR" sz="3200" dirty="0" err="1"/>
              <a:t>from</a:t>
            </a:r>
            <a:r>
              <a:rPr lang="fr-FR" sz="3200" dirty="0"/>
              <a:t> </a:t>
            </a:r>
            <a:r>
              <a:rPr lang="fr-FR" sz="3200" dirty="0" err="1"/>
              <a:t>space</a:t>
            </a:r>
            <a:r>
              <a:rPr lang="fr-FR" sz="3200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E95F5B-8975-EA40-2B36-1DF60AF4D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539" y="1448402"/>
            <a:ext cx="8213475" cy="4351338"/>
          </a:xfrm>
        </p:spPr>
        <p:txBody>
          <a:bodyPr>
            <a:normAutofit/>
          </a:bodyPr>
          <a:lstStyle/>
          <a:p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To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overcome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seismic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noise and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further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increase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arm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length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space-based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detectors like 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+mj-lt"/>
              </a:rPr>
              <a:t>LISA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 are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being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developed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</a:p>
          <a:p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The 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+mj-lt"/>
              </a:rPr>
              <a:t>Laser </a:t>
            </a: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Interferometer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Space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Antenna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+mj-lt"/>
              </a:rPr>
              <a:t> (LISA)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will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be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the first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space-based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gravitational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wave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detector. (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Led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by ESA, to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be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launched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in 2035)</a:t>
            </a:r>
          </a:p>
          <a:p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LISA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will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target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low-frequency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waves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 (0.1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mHz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–1 Hz)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that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ground-based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detectors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cannot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access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LISA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consists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of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three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spacecraft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forming a triangle,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separated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by 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+mj-lt"/>
              </a:rPr>
              <a:t>2.5 million </a:t>
            </a:r>
            <a:r>
              <a:rPr lang="fr-FR" sz="18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kilometers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fr-FR" sz="1800" dirty="0">
              <a:solidFill>
                <a:srgbClr val="000000"/>
              </a:solidFill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+mj-lt"/>
              </a:rPr>
              <a:t>Scientific Goals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Detecting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fr-FR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supermassive black </a:t>
            </a:r>
            <a:r>
              <a:rPr lang="fr-FR" sz="16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hole</a:t>
            </a:r>
            <a:r>
              <a:rPr lang="fr-FR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 mergers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across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 the </a:t>
            </a: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universe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Observing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fr-FR" sz="16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extreme</a:t>
            </a:r>
            <a:r>
              <a:rPr lang="fr-FR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 mass ratio </a:t>
            </a:r>
            <a:r>
              <a:rPr lang="fr-FR" sz="16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inspirals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Searching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 for </a:t>
            </a:r>
            <a:r>
              <a:rPr lang="fr-FR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primordial </a:t>
            </a:r>
            <a:r>
              <a:rPr lang="fr-FR" sz="16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gravitational</a:t>
            </a:r>
            <a:r>
              <a:rPr lang="fr-FR" sz="1600" b="1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6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waves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from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 the </a:t>
            </a: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early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universe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endParaRPr lang="fr-FR" dirty="0"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4F8996-7F28-C69C-4E01-C56D8D3FC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229" y="483785"/>
            <a:ext cx="3804841" cy="25769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95BC17-1A86-F797-1846-BD7713221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277" y="3575183"/>
            <a:ext cx="4982793" cy="33078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3278624-B666-9F6F-ECB8-8676EC2165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26" t="11697" r="6758" b="17633"/>
          <a:stretch/>
        </p:blipFill>
        <p:spPr>
          <a:xfrm>
            <a:off x="724661" y="5117979"/>
            <a:ext cx="5768666" cy="1928430"/>
          </a:xfrm>
          <a:prstGeom prst="rect">
            <a:avLst/>
          </a:prstGeom>
        </p:spPr>
      </p:pic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6DD8F20C-C7CA-2B45-C80F-D1CBFD0A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13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2D61F-1B34-5B4B-688E-7FE13725B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F53DEA6-FFFD-5DEF-BEA5-EEBCAB192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1" t="6665" r="6000" b="1631"/>
          <a:stretch/>
        </p:blipFill>
        <p:spPr>
          <a:xfrm rot="21299326">
            <a:off x="217119" y="2528265"/>
            <a:ext cx="3037265" cy="51041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832659E-C819-D49D-F3B0-20CE7695A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Laser </a:t>
            </a:r>
            <a:r>
              <a:rPr lang="fr-FR" sz="3200" dirty="0" err="1"/>
              <a:t>Interferometer</a:t>
            </a:r>
            <a:r>
              <a:rPr lang="fr-FR" sz="3200" dirty="0"/>
              <a:t> </a:t>
            </a:r>
            <a:r>
              <a:rPr lang="fr-FR" sz="3200" dirty="0" err="1"/>
              <a:t>Space</a:t>
            </a:r>
            <a:r>
              <a:rPr lang="fr-FR" sz="3200" dirty="0"/>
              <a:t> </a:t>
            </a:r>
            <a:r>
              <a:rPr lang="fr-FR" sz="3200" dirty="0" err="1"/>
              <a:t>Antenna</a:t>
            </a:r>
            <a:r>
              <a:rPr lang="fr-FR" sz="3200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611C8B-C30D-9FB2-6498-4D79DB525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50" y="1690688"/>
            <a:ext cx="78148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>
                <a:latin typeface="+mj-lt"/>
              </a:rPr>
              <a:t>LISA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able to </a:t>
            </a:r>
            <a:r>
              <a:rPr lang="fr-FR" sz="1800" dirty="0" err="1">
                <a:latin typeface="+mj-lt"/>
              </a:rPr>
              <a:t>measure</a:t>
            </a:r>
            <a:r>
              <a:rPr lang="fr-FR" sz="1800" dirty="0">
                <a:latin typeface="+mj-lt"/>
              </a:rPr>
              <a:t> distances variations </a:t>
            </a:r>
            <a:r>
              <a:rPr lang="fr-FR" sz="1800" dirty="0" err="1">
                <a:latin typeface="+mj-lt"/>
              </a:rPr>
              <a:t>between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two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spacecraft</a:t>
            </a:r>
            <a:r>
              <a:rPr lang="fr-FR" sz="1800" dirty="0">
                <a:latin typeface="+mj-lt"/>
              </a:rPr>
              <a:t> (</a:t>
            </a:r>
            <a:r>
              <a:rPr lang="fr-FR" sz="1800" dirty="0" err="1">
                <a:latin typeface="+mj-lt"/>
              </a:rPr>
              <a:t>separated</a:t>
            </a:r>
            <a:r>
              <a:rPr lang="fr-FR" sz="1800" dirty="0">
                <a:latin typeface="+mj-lt"/>
              </a:rPr>
              <a:t> by 2.5 </a:t>
            </a:r>
            <a:r>
              <a:rPr lang="fr-FR" sz="1800" dirty="0" err="1">
                <a:latin typeface="+mj-lt"/>
              </a:rPr>
              <a:t>MKm</a:t>
            </a:r>
            <a:r>
              <a:rPr lang="fr-FR" sz="1800" dirty="0">
                <a:latin typeface="+mj-lt"/>
              </a:rPr>
              <a:t>) up to a </a:t>
            </a:r>
            <a:r>
              <a:rPr lang="fr-FR" sz="1800" b="1" dirty="0" err="1">
                <a:latin typeface="+mj-lt"/>
              </a:rPr>
              <a:t>precision</a:t>
            </a:r>
            <a:r>
              <a:rPr lang="fr-FR" sz="1800" b="1" dirty="0">
                <a:latin typeface="+mj-lt"/>
              </a:rPr>
              <a:t> of 10 pm </a:t>
            </a:r>
            <a:r>
              <a:rPr lang="fr-FR" sz="1800" dirty="0">
                <a:latin typeface="+mj-lt"/>
              </a:rPr>
              <a:t>in the </a:t>
            </a:r>
            <a:r>
              <a:rPr lang="fr-FR" sz="1800" b="1" dirty="0">
                <a:latin typeface="+mj-lt"/>
              </a:rPr>
              <a:t>0.1 </a:t>
            </a:r>
            <a:r>
              <a:rPr lang="fr-FR" sz="1800" b="1" dirty="0" err="1">
                <a:latin typeface="+mj-lt"/>
              </a:rPr>
              <a:t>mHz</a:t>
            </a:r>
            <a:r>
              <a:rPr lang="fr-FR" sz="1800" b="1" dirty="0">
                <a:latin typeface="+mj-lt"/>
              </a:rPr>
              <a:t> to 1 Hz </a:t>
            </a:r>
            <a:r>
              <a:rPr lang="fr-FR" sz="1800" dirty="0" err="1">
                <a:latin typeface="+mj-lt"/>
              </a:rPr>
              <a:t>frequency</a:t>
            </a:r>
            <a:r>
              <a:rPr lang="fr-FR" sz="1800" dirty="0">
                <a:latin typeface="+mj-lt"/>
              </a:rPr>
              <a:t> band, </a:t>
            </a:r>
            <a:r>
              <a:rPr lang="fr-FR" sz="1800" dirty="0" err="1">
                <a:latin typeface="+mj-lt"/>
              </a:rPr>
              <a:t>yielding</a:t>
            </a:r>
            <a:r>
              <a:rPr lang="fr-FR" sz="1800" dirty="0">
                <a:latin typeface="+mj-lt"/>
              </a:rPr>
              <a:t> a </a:t>
            </a:r>
            <a:r>
              <a:rPr lang="fr-FR" sz="1800" dirty="0" err="1">
                <a:latin typeface="+mj-lt"/>
              </a:rPr>
              <a:t>strain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sensitivity</a:t>
            </a:r>
            <a:r>
              <a:rPr lang="fr-FR" sz="1800" dirty="0">
                <a:latin typeface="+mj-lt"/>
              </a:rPr>
              <a:t> of 10</a:t>
            </a:r>
            <a:r>
              <a:rPr lang="fr-FR" sz="1800" baseline="30000" dirty="0">
                <a:latin typeface="+mj-lt"/>
              </a:rPr>
              <a:t>-21</a:t>
            </a:r>
            <a:r>
              <a:rPr lang="fr-FR" sz="1800" dirty="0">
                <a:latin typeface="+mj-lt"/>
              </a:rPr>
              <a:t> </a:t>
            </a:r>
            <a:r>
              <a:rPr lang="fr-FR" sz="1400" dirty="0">
                <a:latin typeface="+mj-lt"/>
              </a:rPr>
              <a:t>(2 500 000 ± 0.00000000000001 km )</a:t>
            </a:r>
          </a:p>
          <a:p>
            <a:pPr marL="0" indent="0">
              <a:buNone/>
            </a:pPr>
            <a:endParaRPr lang="fr-FR" sz="1800" dirty="0">
              <a:latin typeface="+mj-lt"/>
            </a:endParaRPr>
          </a:p>
          <a:p>
            <a:pPr marL="0" indent="0">
              <a:buNone/>
            </a:pPr>
            <a:r>
              <a:rPr lang="fr-FR" sz="1800" dirty="0">
                <a:latin typeface="+mj-lt"/>
              </a:rPr>
              <a:t>			</a:t>
            </a:r>
            <a:r>
              <a:rPr lang="fr-FR" sz="1800" dirty="0" err="1">
                <a:latin typeface="+mj-lt"/>
              </a:rPr>
              <a:t>Each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spacecraft</a:t>
            </a:r>
            <a:r>
              <a:rPr lang="fr-FR" sz="1800" dirty="0">
                <a:latin typeface="+mj-lt"/>
              </a:rPr>
              <a:t> hosts </a:t>
            </a:r>
            <a:r>
              <a:rPr lang="fr-FR" sz="1800" dirty="0" err="1">
                <a:latin typeface="+mj-lt"/>
              </a:rPr>
              <a:t>two</a:t>
            </a:r>
            <a:r>
              <a:rPr lang="fr-FR" sz="1800" dirty="0">
                <a:latin typeface="+mj-lt"/>
              </a:rPr>
              <a:t> test masses </a:t>
            </a:r>
            <a:r>
              <a:rPr lang="fr-FR" sz="1800" dirty="0" err="1">
                <a:latin typeface="+mj-lt"/>
              </a:rPr>
              <a:t>that</a:t>
            </a:r>
            <a:r>
              <a:rPr lang="fr-FR" sz="1800" dirty="0">
                <a:latin typeface="+mj-lt"/>
              </a:rPr>
              <a:t> are 				in an </a:t>
            </a:r>
            <a:r>
              <a:rPr lang="fr-FR" sz="1800" dirty="0" err="1">
                <a:latin typeface="+mj-lt"/>
              </a:rPr>
              <a:t>isolated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vaccum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chamber</a:t>
            </a:r>
            <a:r>
              <a:rPr lang="fr-FR" sz="1800" dirty="0">
                <a:latin typeface="+mj-lt"/>
              </a:rPr>
              <a:t> at the center of 				mass of the </a:t>
            </a:r>
            <a:r>
              <a:rPr lang="fr-FR" sz="1800" dirty="0" err="1">
                <a:latin typeface="+mj-lt"/>
              </a:rPr>
              <a:t>spacecraft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so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that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they</a:t>
            </a:r>
            <a:r>
              <a:rPr lang="fr-FR" sz="1800" dirty="0">
                <a:latin typeface="+mj-lt"/>
              </a:rPr>
              <a:t> are </a:t>
            </a:r>
            <a:r>
              <a:rPr lang="fr-FR" sz="1800" dirty="0" err="1">
                <a:latin typeface="+mj-lt"/>
              </a:rPr>
              <a:t>isolated</a:t>
            </a:r>
            <a:r>
              <a:rPr lang="fr-FR" sz="1800" dirty="0">
                <a:latin typeface="+mj-lt"/>
              </a:rPr>
              <a:t> 				</a:t>
            </a:r>
            <a:r>
              <a:rPr lang="fr-FR" sz="1800" dirty="0" err="1">
                <a:latin typeface="+mj-lt"/>
              </a:rPr>
              <a:t>from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any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disturbing</a:t>
            </a:r>
            <a:r>
              <a:rPr lang="fr-FR" sz="1800" dirty="0">
                <a:latin typeface="+mj-lt"/>
              </a:rPr>
              <a:t> forces (</a:t>
            </a:r>
            <a:r>
              <a:rPr lang="fr-FR" sz="1800" dirty="0" err="1">
                <a:latin typeface="+mj-lt"/>
              </a:rPr>
              <a:t>except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gravity</a:t>
            </a:r>
            <a:r>
              <a:rPr lang="fr-FR" sz="1800" dirty="0">
                <a:latin typeface="+mj-lt"/>
              </a:rPr>
              <a:t>), </a:t>
            </a:r>
            <a:r>
              <a:rPr lang="fr-FR" sz="1800" dirty="0" err="1">
                <a:latin typeface="+mj-lt"/>
              </a:rPr>
              <a:t>they</a:t>
            </a:r>
            <a:r>
              <a:rPr lang="fr-FR" sz="1800" dirty="0">
                <a:latin typeface="+mj-lt"/>
              </a:rPr>
              <a:t> 				</a:t>
            </a:r>
            <a:r>
              <a:rPr lang="fr-FR" sz="1800" dirty="0" err="1">
                <a:latin typeface="+mj-lt"/>
              </a:rPr>
              <a:t>act</a:t>
            </a:r>
            <a:r>
              <a:rPr lang="fr-FR" sz="1800" dirty="0">
                <a:latin typeface="+mj-lt"/>
              </a:rPr>
              <a:t> as the </a:t>
            </a:r>
            <a:r>
              <a:rPr lang="fr-FR" sz="1800" dirty="0" err="1">
                <a:latin typeface="+mj-lt"/>
              </a:rPr>
              <a:t>gravitational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reference</a:t>
            </a:r>
            <a:r>
              <a:rPr lang="fr-FR" sz="1800" dirty="0">
                <a:latin typeface="+mj-lt"/>
              </a:rPr>
              <a:t>. </a:t>
            </a:r>
          </a:p>
          <a:p>
            <a:pPr marL="0" indent="0">
              <a:buNone/>
            </a:pPr>
            <a:endParaRPr lang="fr-FR" sz="1800" dirty="0">
              <a:latin typeface="+mj-lt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5EC7310-C5B7-63B1-3675-7C6A4B7230EA}"/>
              </a:ext>
            </a:extLst>
          </p:cNvPr>
          <p:cNvGrpSpPr/>
          <p:nvPr/>
        </p:nvGrpSpPr>
        <p:grpSpPr>
          <a:xfrm>
            <a:off x="8357177" y="569702"/>
            <a:ext cx="7068869" cy="4121052"/>
            <a:chOff x="8657863" y="365125"/>
            <a:chExt cx="6159500" cy="33521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E20A423-EB17-EBD6-03B8-C8444BDA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2657" b="8416"/>
            <a:stretch/>
          </p:blipFill>
          <p:spPr>
            <a:xfrm>
              <a:off x="8657863" y="365125"/>
              <a:ext cx="2923386" cy="307519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01A103C-1A8C-51E1-972F-5F65C88B0E5A}"/>
                </a:ext>
              </a:extLst>
            </p:cNvPr>
            <p:cNvSpPr txBox="1"/>
            <p:nvPr/>
          </p:nvSpPr>
          <p:spPr>
            <a:xfrm>
              <a:off x="8717505" y="3440323"/>
              <a:ext cx="60998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/>
                <a:t>46 mm cube of </a:t>
              </a:r>
              <a:r>
                <a:rPr lang="fr-FR" sz="1200" dirty="0" err="1"/>
                <a:t>roughly</a:t>
              </a:r>
              <a:r>
                <a:rPr lang="fr-FR" sz="1200" dirty="0"/>
                <a:t> 2 kg of Gold-Platinum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DAF56DD8-5961-BA89-24A4-66E19296539D}"/>
              </a:ext>
            </a:extLst>
          </p:cNvPr>
          <p:cNvSpPr txBox="1"/>
          <p:nvPr/>
        </p:nvSpPr>
        <p:spPr>
          <a:xfrm>
            <a:off x="3376500" y="4564698"/>
            <a:ext cx="82047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The test masses are free </a:t>
            </a:r>
            <a:r>
              <a:rPr lang="fr-FR" dirty="0" err="1">
                <a:latin typeface="+mj-lt"/>
              </a:rPr>
              <a:t>floating</a:t>
            </a:r>
            <a:r>
              <a:rPr lang="fr-FR" dirty="0">
                <a:latin typeface="+mj-lt"/>
              </a:rPr>
              <a:t> in </a:t>
            </a:r>
            <a:r>
              <a:rPr lang="fr-FR" dirty="0" err="1">
                <a:latin typeface="+mj-lt"/>
              </a:rPr>
              <a:t>these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chambers</a:t>
            </a:r>
            <a:r>
              <a:rPr lang="fr-FR" dirty="0">
                <a:latin typeface="+mj-lt"/>
              </a:rPr>
              <a:t> and </a:t>
            </a:r>
            <a:r>
              <a:rPr lang="fr-FR" dirty="0" err="1">
                <a:latin typeface="+mj-lt"/>
              </a:rPr>
              <a:t>Micro-Newton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thrusters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maintain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latin typeface="+mj-lt"/>
              </a:rPr>
              <a:t>spacecraft’s</a:t>
            </a:r>
            <a:r>
              <a:rPr lang="fr-FR" dirty="0">
                <a:latin typeface="+mj-lt"/>
              </a:rPr>
              <a:t> position relative to the test masses, </a:t>
            </a:r>
            <a:r>
              <a:rPr lang="fr-FR" dirty="0" err="1">
                <a:latin typeface="+mj-lt"/>
              </a:rPr>
              <a:t>minimizing</a:t>
            </a:r>
            <a:r>
              <a:rPr lang="fr-FR" dirty="0">
                <a:latin typeface="+mj-lt"/>
              </a:rPr>
              <a:t> noise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external</a:t>
            </a:r>
            <a:r>
              <a:rPr lang="fr-FR" dirty="0">
                <a:latin typeface="+mj-lt"/>
              </a:rPr>
              <a:t> forces like </a:t>
            </a:r>
            <a:r>
              <a:rPr lang="fr-FR" dirty="0" err="1">
                <a:latin typeface="+mj-lt"/>
              </a:rPr>
              <a:t>solar</a:t>
            </a:r>
            <a:r>
              <a:rPr lang="fr-FR" dirty="0">
                <a:latin typeface="+mj-lt"/>
              </a:rPr>
              <a:t> radiation pressure or </a:t>
            </a:r>
            <a:r>
              <a:rPr lang="fr-FR" dirty="0" err="1">
                <a:latin typeface="+mj-lt"/>
              </a:rPr>
              <a:t>interplanetary</a:t>
            </a:r>
            <a:r>
              <a:rPr lang="fr-FR" dirty="0">
                <a:latin typeface="+mj-lt"/>
              </a:rPr>
              <a:t> medium </a:t>
            </a:r>
            <a:r>
              <a:rPr lang="fr-FR" dirty="0" err="1">
                <a:latin typeface="+mj-lt"/>
              </a:rPr>
              <a:t>effects</a:t>
            </a:r>
            <a:r>
              <a:rPr lang="fr-FR" dirty="0">
                <a:latin typeface="+mj-lt"/>
              </a:rPr>
              <a:t>.</a:t>
            </a:r>
          </a:p>
          <a:p>
            <a:endParaRPr lang="fr-FR" dirty="0">
              <a:latin typeface="+mj-lt"/>
            </a:endParaRP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D6B1E6B5-2911-3BDD-78AE-2D16DC27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76F8-53EA-D146-93BD-5FD9C037CA2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0506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10002</TotalTime>
  <Words>3612</Words>
  <Application>Microsoft Macintosh PowerPoint</Application>
  <PresentationFormat>Grand écran</PresentationFormat>
  <Paragraphs>419</Paragraphs>
  <Slides>37</Slides>
  <Notes>3</Notes>
  <HiddenSlides>2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Wingdings</vt:lpstr>
      <vt:lpstr>Thème Office</vt:lpstr>
      <vt:lpstr>Présentation PowerPoint</vt:lpstr>
      <vt:lpstr>Gravitational waves </vt:lpstr>
      <vt:lpstr>Gravitational waves </vt:lpstr>
      <vt:lpstr>Detection of gravitational waves </vt:lpstr>
      <vt:lpstr>Detection of gravitational waves </vt:lpstr>
      <vt:lpstr>Detection of gravitational waves </vt:lpstr>
      <vt:lpstr>What about the lower frequency band ? </vt:lpstr>
      <vt:lpstr>Detection of gravitational wave from space </vt:lpstr>
      <vt:lpstr>Laser Interferometer Space Antenna </vt:lpstr>
      <vt:lpstr>Laser Interferometer Space Antenna </vt:lpstr>
      <vt:lpstr>Laser Interferometer Space Antenna</vt:lpstr>
      <vt:lpstr>Laser Interferometer Space Antenna</vt:lpstr>
      <vt:lpstr>Présentation PowerPoint</vt:lpstr>
      <vt:lpstr>Laser Interferometer Space Antenna</vt:lpstr>
      <vt:lpstr>What does France do for LISA ? </vt:lpstr>
      <vt:lpstr>Présentation PowerPoint</vt:lpstr>
      <vt:lpstr>Présentation PowerPoint</vt:lpstr>
      <vt:lpstr>Présentation PowerPoint</vt:lpstr>
      <vt:lpstr>Testing the instruments performance </vt:lpstr>
      <vt:lpstr>Testing the instruments performance </vt:lpstr>
      <vt:lpstr>Testing the instruments performance </vt:lpstr>
      <vt:lpstr>Testing the instruments performance </vt:lpstr>
      <vt:lpstr>Beams Simulator </vt:lpstr>
      <vt:lpstr>Beams Simulator</vt:lpstr>
      <vt:lpstr>Beams Simulator</vt:lpstr>
      <vt:lpstr>Beams Simulator</vt:lpstr>
      <vt:lpstr>Beams Simulator</vt:lpstr>
      <vt:lpstr>Beams Simulator</vt:lpstr>
      <vt:lpstr>Tilt to Lenght coupling characterisation</vt:lpstr>
      <vt:lpstr>Tilt to Lenght coupling</vt:lpstr>
      <vt:lpstr>Tilt to Lenght coupling</vt:lpstr>
      <vt:lpstr>Tilt to Lenght coupling</vt:lpstr>
      <vt:lpstr>Tilt to Lenght coupling</vt:lpstr>
      <vt:lpstr>Non correctable TTL </vt:lpstr>
      <vt:lpstr>Explication du code : application à l’étude WFE </vt:lpstr>
      <vt:lpstr>Présentation PowerPoint</vt:lpstr>
      <vt:lpstr>Thank you for your attention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Maxime Vincent</dc:creator>
  <cp:lastModifiedBy>Maxime Vincent</cp:lastModifiedBy>
  <cp:revision>5</cp:revision>
  <dcterms:created xsi:type="dcterms:W3CDTF">2024-11-19T14:21:38Z</dcterms:created>
  <dcterms:modified xsi:type="dcterms:W3CDTF">2024-11-26T13:03:49Z</dcterms:modified>
</cp:coreProperties>
</file>