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"/>
  </p:notesMasterIdLst>
  <p:handoutMasterIdLst>
    <p:handoutMasterId r:id="rId7"/>
  </p:handoutMasterIdLst>
  <p:sldIdLst>
    <p:sldId id="256" r:id="rId3"/>
    <p:sldId id="258" r:id="rId4"/>
    <p:sldId id="259" r:id="rId5"/>
  </p:sldIdLst>
  <p:sldSz cx="10080625" cy="7559675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1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73" autoAdjust="0"/>
  </p:normalViewPr>
  <p:slideViewPr>
    <p:cSldViewPr snapToGrid="0" showGuides="1">
      <p:cViewPr varScale="1">
        <p:scale>
          <a:sx n="140" d="100"/>
          <a:sy n="140" d="100"/>
        </p:scale>
        <p:origin x="1916" y="84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528" cy="534210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Source Sans Pro" pitchFamily="34"/>
              <a:ea typeface="源ノ角ゴシック Normal" pitchFamily="2"/>
              <a:cs typeface="FreeSans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278797" y="0"/>
            <a:ext cx="3280528" cy="534210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Source Sans Pro" pitchFamily="34"/>
              <a:ea typeface="源ノ角ゴシック Normal" pitchFamily="2"/>
              <a:cs typeface="FreeSans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10157219"/>
            <a:ext cx="3280528" cy="534210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Source Sans Pro" pitchFamily="34"/>
              <a:ea typeface="源ノ角ゴシック Normal" pitchFamily="2"/>
              <a:cs typeface="FreeSans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278797" y="10157219"/>
            <a:ext cx="3280528" cy="534210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0895A24-72C1-4491-B723-32AF68C62BFC}" type="slidenum">
              <a:t>‹#›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Source Sans Pro" pitchFamily="34"/>
              <a:ea typeface="源ノ角ゴシック Normal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83088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1" i="0" u="none" strike="noStrike" kern="1200" cap="none" spc="0" baseline="0">
                <a:solidFill>
                  <a:srgbClr val="FFFFFF"/>
                </a:solidFill>
                <a:uFillTx/>
                <a:latin typeface="Source Sans Pro Black" pitchFamily="34"/>
                <a:ea typeface="源ノ角ゴシック Heavy" pitchFamily="2"/>
                <a:cs typeface="IPA Pゴシック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1" i="0" u="none" strike="noStrike" kern="1200" cap="none" spc="0" baseline="0">
                <a:solidFill>
                  <a:srgbClr val="FFFFFF"/>
                </a:solidFill>
                <a:uFillTx/>
                <a:latin typeface="Source Sans Pro Black" pitchFamily="34"/>
                <a:ea typeface="源ノ角ゴシック Heavy" pitchFamily="2"/>
                <a:cs typeface="IPA Pゴシック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1" i="0" u="none" strike="noStrike" kern="1200" cap="none" spc="0" baseline="0">
                <a:solidFill>
                  <a:srgbClr val="FFFFFF"/>
                </a:solidFill>
                <a:uFillTx/>
                <a:latin typeface="Source Sans Pro Black" pitchFamily="34"/>
                <a:ea typeface="源ノ角ゴシック Heavy" pitchFamily="2"/>
                <a:cs typeface="IPA Pゴシック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1" i="0" u="none" strike="noStrike" kern="1200" cap="none" spc="0" baseline="0">
                <a:solidFill>
                  <a:srgbClr val="FFFFFF"/>
                </a:solidFill>
                <a:uFillTx/>
                <a:latin typeface="Source Sans Pro Black" pitchFamily="34"/>
                <a:ea typeface="源ノ角ゴシック Heavy" pitchFamily="2"/>
                <a:cs typeface="IPA Pゴシック" pitchFamily="2"/>
              </a:defRPr>
            </a:lvl1pPr>
          </a:lstStyle>
          <a:p>
            <a:pPr lvl="0"/>
            <a:fld id="{4DD8C777-6AD8-4FF8-9A41-003825C8BD5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10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en-US" sz="2000" b="0" i="0" u="none" strike="noStrike" kern="1200" cap="none" spc="0" baseline="0">
        <a:solidFill>
          <a:srgbClr val="000000"/>
        </a:solidFill>
        <a:uFillTx/>
        <a:latin typeface="Source Sans Pro" pitchFamily="34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4904D54-8ABA-4899-B3E5-807EF9B55E2C}" type="slidenum">
              <a:t>1</a:t>
            </a:fld>
            <a:endParaRPr lang="en-US" sz="1400" b="1" i="0" u="none" strike="noStrike" kern="1200" cap="none" spc="0" baseline="0">
              <a:solidFill>
                <a:srgbClr val="FFFFFF"/>
              </a:solidFill>
              <a:uFillTx/>
              <a:latin typeface="Source Sans Pro Black" pitchFamily="34"/>
              <a:ea typeface="源ノ角ゴシック Heavy" pitchFamily="2"/>
              <a:cs typeface="IPA Pゴシック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CF335A1-EDD6-4A64-89A7-7C5C9FE60343}" type="slidenum">
              <a:t>2</a:t>
            </a:fld>
            <a:endParaRPr lang="en-US" sz="1400" b="1" i="0" u="none" strike="noStrike" kern="1200" cap="none" spc="0" baseline="0">
              <a:solidFill>
                <a:srgbClr val="FFFFFF"/>
              </a:solidFill>
              <a:uFillTx/>
              <a:latin typeface="Source Sans Pro Black" pitchFamily="34"/>
              <a:ea typeface="源ノ角ゴシック Heavy" pitchFamily="2"/>
              <a:cs typeface="IPA Pゴシック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7045B91-83CB-4EC8-9988-2B4A03EF3660}" type="slidenum">
              <a:t>3</a:t>
            </a:fld>
            <a:endParaRPr lang="en-US" sz="1400" b="1" i="0" u="none" strike="noStrike" kern="1200" cap="none" spc="0" baseline="0">
              <a:solidFill>
                <a:srgbClr val="FFFFFF"/>
              </a:solidFill>
              <a:uFillTx/>
              <a:latin typeface="Source Sans Pro Black" pitchFamily="34"/>
              <a:ea typeface="源ノ角ゴシック Heavy" pitchFamily="2"/>
              <a:cs typeface="IPA Pゴシック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20240610</a:t>
            </a:r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Ch. Flouzat - SPARC FIFO</a:t>
            </a:r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5FB167-4796-41B4-B333-6D4E95752EB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2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20240610</a:t>
            </a:r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Ch. Flouzat - SPARC FIFO</a:t>
            </a:r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0820E0-259F-49E9-BC7C-38BB699AB21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6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7380286" y="360365"/>
            <a:ext cx="2339977" cy="6299201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360365" y="360365"/>
            <a:ext cx="6867528" cy="629920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20240610</a:t>
            </a:r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Ch. Flouzat - SPARC FIFO</a:t>
            </a:r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9B19E6-BAE5-4F63-B545-A965BD84F2C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8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20240610</a:t>
            </a:r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Ch. Flouzat - SPARC FIFO</a:t>
            </a:r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B3E681-9910-499B-A3E2-0E7F55FE241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5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20240610</a:t>
            </a:r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Ch. Flouzat - SPARC FIFO</a:t>
            </a:r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4F37AD9-951D-486D-AF58-BB108D73338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4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20240610</a:t>
            </a:r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Ch. Flouzat - SPARC FIFO</a:t>
            </a:r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DA2FF5-26E9-4810-8DE9-8D0233C74F9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39752" y="4679954"/>
            <a:ext cx="4513258" cy="251936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5205414" y="4679954"/>
            <a:ext cx="4514850" cy="251936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20240610</a:t>
            </a:r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Ch. Flouzat - SPARC FIFO</a:t>
            </a:r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E7F135A-1FA3-469C-8CBB-BEB5BCDF744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4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20240610</a:t>
            </a:r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Ch. Flouzat - SPARC FIFO</a:t>
            </a:r>
            <a:endParaRPr lang="en-US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899701-7415-4B8D-9EAE-914D1D733A7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3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20240610</a:t>
            </a:r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Ch. Flouzat - SPARC FIFO</a:t>
            </a:r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793CF9-2989-4A47-9C29-FDFDC9BA6F0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4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20240610</a:t>
            </a:r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Ch. Flouzat - SPARC FIFO</a:t>
            </a:r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78ED8A-47AF-4BFA-93EA-5CEF4574E6A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8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20240610</a:t>
            </a:r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Ch. Flouzat - SPARC FIFO</a:t>
            </a:r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B98953-0EF5-412A-8314-158148A629D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8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20240610</a:t>
            </a:r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Ch. Flouzat - SPARC FIFO</a:t>
            </a:r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CE4C67-6B1A-474E-A257-A4F5F698D12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5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lang="fr-FR" sz="3200"/>
            </a:lvl1pPr>
          </a:lstStyle>
          <a:p>
            <a:pPr lvl="0"/>
            <a:endParaRPr lang="fr-FR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20240610</a:t>
            </a:r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Ch. Flouzat - SPARC FIFO</a:t>
            </a:r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FBA52B-85DC-4C79-9723-C54B9AECB6C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3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20240610</a:t>
            </a:r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Ch. Flouzat - SPARC FIFO</a:t>
            </a:r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ACDFBF-FFBE-4691-9EFF-CE76DCC90FA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9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7380286" y="3330573"/>
            <a:ext cx="2339977" cy="38687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360365" y="3330573"/>
            <a:ext cx="6867528" cy="38687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20240610</a:t>
            </a:r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Ch. Flouzat - SPARC FIFO</a:t>
            </a:r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8D295E-1CC8-4AD7-96F1-3D71F122A2E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20240610</a:t>
            </a:r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Ch. Flouzat - SPARC FIFO</a:t>
            </a:r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BF4626-4A5B-4187-A213-42E18BBDD0F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3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60365" y="1979611"/>
            <a:ext cx="4513258" cy="467995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5026027" y="1979611"/>
            <a:ext cx="4513258" cy="467995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20240610</a:t>
            </a:r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Ch. Flouzat - SPARC FIFO</a:t>
            </a:r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A8C24F-1244-4908-B561-B2B031BDCA6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3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20240610</a:t>
            </a:r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Ch. Flouzat - SPARC FIFO</a:t>
            </a:r>
            <a:endParaRPr lang="en-US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8B80FC-E030-4F70-BFEF-F1D76C6B10E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20240610</a:t>
            </a:r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Ch. Flouzat - SPARC FIFO</a:t>
            </a:r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C2050B-0DC0-4DEB-8513-F5510773A2D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1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20240610</a:t>
            </a:r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Ch. Flouzat - SPARC FIFO</a:t>
            </a:r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4EF6AB-BF30-4C35-BC2F-D132BAC4F58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2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20240610</a:t>
            </a:r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Ch. Flouzat - SPARC FIFO</a:t>
            </a:r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BAB5BD-D56D-4BB0-8D4A-0DA7D32095B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3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lang="fr-FR" sz="3200"/>
            </a:lvl1pPr>
          </a:lstStyle>
          <a:p>
            <a:pPr lvl="0"/>
            <a:endParaRPr lang="fr-FR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20240610</a:t>
            </a:r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Ch. Flouzat - SPARC FIFO</a:t>
            </a:r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083FED-DB2D-498E-B0DE-8B4DB7008C7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8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0" y="179999"/>
            <a:ext cx="9719998" cy="125999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E74C3C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1" i="0" u="none" strike="noStrike" kern="1200" cap="none" spc="0" baseline="0">
              <a:solidFill>
                <a:srgbClr val="FFFFFF"/>
              </a:solidFill>
              <a:uFillTx/>
              <a:latin typeface="Source Sans Pro Black" pitchFamily="34"/>
              <a:ea typeface="源ノ角ゴシック Heavy" pitchFamily="2"/>
              <a:cs typeface="IPA Pゴシック" pitchFamily="2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7560003" y="6839995"/>
            <a:ext cx="2520004" cy="53999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E74C3C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1" i="0" u="none" strike="noStrike" kern="1200" cap="none" spc="0" baseline="0">
              <a:solidFill>
                <a:srgbClr val="FFFFFF"/>
              </a:solidFill>
              <a:uFillTx/>
              <a:latin typeface="Source Sans Pro Black" pitchFamily="34"/>
              <a:ea typeface="源ノ角ゴシック Heavy" pitchFamily="2"/>
              <a:cs typeface="IPA Pゴシック" pitchFamily="2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899998" y="6839995"/>
            <a:ext cx="6479996" cy="53999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BDC3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1" i="0" u="none" strike="noStrike" kern="1200" cap="none" spc="0" baseline="0">
              <a:solidFill>
                <a:srgbClr val="FFFFFF"/>
              </a:solidFill>
              <a:uFillTx/>
              <a:latin typeface="Source Sans Pro Black" pitchFamily="34"/>
              <a:ea typeface="源ノ角ゴシック Heavy" pitchFamily="2"/>
              <a:cs typeface="IPA Pゴシック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79999" y="6839995"/>
            <a:ext cx="539998" cy="53999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1" i="0" u="none" strike="noStrike" kern="1200" cap="none" spc="0" baseline="0">
              <a:solidFill>
                <a:srgbClr val="FFFFFF"/>
              </a:solidFill>
              <a:uFillTx/>
              <a:latin typeface="Source Sans Pro Black" pitchFamily="34"/>
              <a:ea typeface="源ノ角ゴシック Heavy" pitchFamily="2"/>
              <a:cs typeface="IPA Pゴシック" pitchFamily="2"/>
            </a:endParaRPr>
          </a:p>
        </p:txBody>
      </p:sp>
      <p:sp>
        <p:nvSpPr>
          <p:cNvPr id="6" name="Title Placeholder 5"/>
          <p:cNvSpPr txBox="1">
            <a:spLocks noGrp="1"/>
          </p:cNvSpPr>
          <p:nvPr>
            <p:ph type="title"/>
          </p:nvPr>
        </p:nvSpPr>
        <p:spPr>
          <a:xfrm>
            <a:off x="359999" y="359999"/>
            <a:ext cx="9359999" cy="8999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7" name="Text Placeholder 6"/>
          <p:cNvSpPr txBox="1">
            <a:spLocks noGrp="1"/>
          </p:cNvSpPr>
          <p:nvPr>
            <p:ph type="body" idx="1"/>
          </p:nvPr>
        </p:nvSpPr>
        <p:spPr>
          <a:xfrm>
            <a:off x="359999" y="1979996"/>
            <a:ext cx="9179999" cy="46799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 txBox="1">
            <a:spLocks noGrp="1"/>
          </p:cNvSpPr>
          <p:nvPr>
            <p:ph type="dt" sz="half" idx="2"/>
          </p:nvPr>
        </p:nvSpPr>
        <p:spPr>
          <a:xfrm>
            <a:off x="7560003" y="6839995"/>
            <a:ext cx="2340004" cy="5216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1" i="0" u="none" strike="noStrike" kern="1200" cap="none" spc="0" baseline="0">
                <a:solidFill>
                  <a:srgbClr val="FFFFFF"/>
                </a:solidFill>
                <a:uFillTx/>
                <a:latin typeface="Source Sans Pro Black" pitchFamily="34"/>
                <a:ea typeface="源ノ角ゴシック Heavy" pitchFamily="2"/>
                <a:cs typeface="IPA Pゴシック" pitchFamily="2"/>
              </a:defRPr>
            </a:lvl1pPr>
          </a:lstStyle>
          <a:p>
            <a:pPr lvl="0"/>
            <a:r>
              <a:rPr lang="fr-FR" smtClean="0"/>
              <a:t>20240610</a:t>
            </a:r>
            <a:endParaRPr lang="en-US"/>
          </a:p>
        </p:txBody>
      </p:sp>
      <p:sp>
        <p:nvSpPr>
          <p:cNvPr id="9" name="Footer Placeholder 8"/>
          <p:cNvSpPr txBox="1">
            <a:spLocks noGrp="1"/>
          </p:cNvSpPr>
          <p:nvPr>
            <p:ph type="ftr" sz="quarter" idx="3"/>
          </p:nvPr>
        </p:nvSpPr>
        <p:spPr>
          <a:xfrm>
            <a:off x="1079997" y="6839995"/>
            <a:ext cx="3240002" cy="5399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1" i="0" u="none" strike="noStrike" kern="1200" cap="none" spc="0" baseline="0">
                <a:solidFill>
                  <a:srgbClr val="FFFFFF"/>
                </a:solidFill>
                <a:uFillTx/>
                <a:latin typeface="Source Sans Pro Black" pitchFamily="34"/>
                <a:ea typeface="源ノ角ゴシック Heavy" pitchFamily="2"/>
                <a:cs typeface="IPA Pゴシック" pitchFamily="2"/>
              </a:defRPr>
            </a:lvl1pPr>
          </a:lstStyle>
          <a:p>
            <a:pPr lvl="0"/>
            <a:r>
              <a:rPr lang="en-US" smtClean="0"/>
              <a:t>Ch. Flouzat - SPARC FIFO</a:t>
            </a:r>
            <a:endParaRPr lang="en-US"/>
          </a:p>
        </p:txBody>
      </p:sp>
      <p:sp>
        <p:nvSpPr>
          <p:cNvPr id="10" name="Slide Number Placeholder 9"/>
          <p:cNvSpPr txBox="1">
            <a:spLocks noGrp="1"/>
          </p:cNvSpPr>
          <p:nvPr>
            <p:ph type="sldNum" sz="quarter" idx="4"/>
          </p:nvPr>
        </p:nvSpPr>
        <p:spPr>
          <a:xfrm>
            <a:off x="179999" y="6839995"/>
            <a:ext cx="539998" cy="539998"/>
          </a:xfrm>
          <a:prstGeom prst="rect">
            <a:avLst/>
          </a:prstGeom>
          <a:solidFill>
            <a:srgbClr val="E74C3C"/>
          </a:solidFill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1" i="0" u="none" strike="noStrike" kern="1200" cap="none" spc="0" baseline="0">
                <a:solidFill>
                  <a:srgbClr val="FFFFFF"/>
                </a:solidFill>
                <a:uFillTx/>
                <a:latin typeface="Source Sans Pro Black" pitchFamily="34"/>
                <a:ea typeface="源ノ角ゴシック Heavy" pitchFamily="2"/>
                <a:cs typeface="IPA Pゴシック" pitchFamily="2"/>
              </a:defRPr>
            </a:lvl1pPr>
          </a:lstStyle>
          <a:p>
            <a:pPr lvl="0"/>
            <a:fld id="{EEEC7BF8-194C-4281-8B77-DA0F8374C5FA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/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3200" b="1" i="0" u="none" strike="noStrike" kern="1200" cap="none" spc="0" baseline="0">
          <a:solidFill>
            <a:srgbClr val="FFFFFF"/>
          </a:solidFill>
          <a:uFillTx/>
          <a:latin typeface="Source Sans Pro Black" pitchFamily="34"/>
        </a:defRPr>
      </a:lvl1pPr>
    </p:titleStyle>
    <p:bodyStyle>
      <a:lvl1pPr marL="0" marR="0" lvl="0" indent="0" defTabSz="914400" rtl="0" fontAlgn="auto" hangingPunct="1">
        <a:lnSpc>
          <a:spcPct val="100000"/>
        </a:lnSpc>
        <a:spcBef>
          <a:spcPts val="0"/>
        </a:spcBef>
        <a:spcAft>
          <a:spcPts val="1140"/>
        </a:spcAft>
        <a:buNone/>
        <a:tabLst/>
        <a:defRPr lang="en-US" sz="2600" b="1" i="0" u="none" strike="noStrike" kern="1200" cap="none" spc="0" baseline="0">
          <a:solidFill>
            <a:srgbClr val="1C1C1C"/>
          </a:solidFill>
          <a:uFillTx/>
          <a:latin typeface="Source Sans Pro Semibold" pitchFamily="34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0" y="3149998"/>
            <a:ext cx="9719998" cy="125999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E74C3C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Source Sans Pro" pitchFamily="34"/>
              <a:ea typeface="源ノ角ゴシック Normal" pitchFamily="2"/>
              <a:cs typeface="FreeSans" pitchFamily="2"/>
            </a:endParaRPr>
          </a:p>
        </p:txBody>
      </p:sp>
      <p:sp>
        <p:nvSpPr>
          <p:cNvPr id="3" name="Title Placeholder 2"/>
          <p:cNvSpPr txBox="1">
            <a:spLocks noGrp="1"/>
          </p:cNvSpPr>
          <p:nvPr>
            <p:ph type="title"/>
          </p:nvPr>
        </p:nvSpPr>
        <p:spPr>
          <a:xfrm>
            <a:off x="359999" y="3329997"/>
            <a:ext cx="9359999" cy="8999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1"/>
          </p:nvPr>
        </p:nvSpPr>
        <p:spPr>
          <a:xfrm>
            <a:off x="539998" y="4679999"/>
            <a:ext cx="9179999" cy="25200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2"/>
          </p:nvPr>
        </p:nvSpPr>
        <p:spPr>
          <a:xfrm>
            <a:off x="7560003" y="6839995"/>
            <a:ext cx="2340004" cy="5399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1" i="0" u="none" strike="noStrike" kern="1200" cap="none" spc="0" baseline="0">
                <a:solidFill>
                  <a:srgbClr val="E74C3C"/>
                </a:solidFill>
                <a:uFillTx/>
                <a:latin typeface="Source Sans Pro Black" pitchFamily="34"/>
                <a:ea typeface="源ノ角ゴシック Heavy" pitchFamily="2"/>
                <a:cs typeface="IPA Pゴシック" pitchFamily="2"/>
              </a:defRPr>
            </a:lvl1pPr>
          </a:lstStyle>
          <a:p>
            <a:pPr lvl="0"/>
            <a:r>
              <a:rPr lang="fr-FR" smtClean="0"/>
              <a:t>20240610</a:t>
            </a:r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3"/>
          </p:nvPr>
        </p:nvSpPr>
        <p:spPr>
          <a:xfrm>
            <a:off x="1079997" y="6839995"/>
            <a:ext cx="3240002" cy="5399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1" i="0" u="none" strike="noStrike" kern="1200" cap="none" spc="0" baseline="0">
                <a:solidFill>
                  <a:srgbClr val="E74C3C"/>
                </a:solidFill>
                <a:uFillTx/>
                <a:latin typeface="Source Sans Pro Black" pitchFamily="34"/>
                <a:ea typeface="源ノ角ゴシック Heavy" pitchFamily="2"/>
                <a:cs typeface="IPA Pゴシック" pitchFamily="2"/>
              </a:defRPr>
            </a:lvl1pPr>
          </a:lstStyle>
          <a:p>
            <a:pPr lvl="0"/>
            <a:r>
              <a:rPr lang="en-US" smtClean="0"/>
              <a:t>Ch. Flouzat - SPARC FIFO</a:t>
            </a:r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4"/>
          </p:nvPr>
        </p:nvSpPr>
        <p:spPr>
          <a:xfrm>
            <a:off x="179999" y="6839995"/>
            <a:ext cx="539998" cy="5399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1" i="0" u="none" strike="noStrike" kern="1200" cap="none" spc="0" baseline="0">
                <a:solidFill>
                  <a:srgbClr val="E74C3C"/>
                </a:solidFill>
                <a:uFillTx/>
                <a:latin typeface="Source Sans Pro Black" pitchFamily="34"/>
                <a:ea typeface="源ノ角ゴシック Heavy" pitchFamily="2"/>
                <a:cs typeface="IPA Pゴシック" pitchFamily="2"/>
              </a:defRPr>
            </a:lvl1pPr>
          </a:lstStyle>
          <a:p>
            <a:pPr lvl="0"/>
            <a:fld id="{A3F4D1B1-BD70-4BBF-B9B8-3B90A9B851AE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/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3200" b="1" i="0" u="none" strike="noStrike" kern="1200" cap="none" spc="0" baseline="0">
          <a:solidFill>
            <a:srgbClr val="FFFFFF"/>
          </a:solidFill>
          <a:uFillTx/>
          <a:latin typeface="Source Sans Pro Black" pitchFamily="34"/>
        </a:defRPr>
      </a:lvl1pPr>
    </p:titleStyle>
    <p:bodyStyle>
      <a:lvl1pPr marL="0" marR="0" lvl="0" indent="0" defTabSz="914400" rtl="0" fontAlgn="auto" hangingPunct="1">
        <a:lnSpc>
          <a:spcPct val="100000"/>
        </a:lnSpc>
        <a:spcBef>
          <a:spcPts val="0"/>
        </a:spcBef>
        <a:spcAft>
          <a:spcPts val="1140"/>
        </a:spcAft>
        <a:buNone/>
        <a:tabLst/>
        <a:defRPr lang="en-US" sz="2600" b="1" i="0" u="none" strike="noStrike" kern="1200" cap="none" spc="0" baseline="0">
          <a:solidFill>
            <a:srgbClr val="1C1C1C"/>
          </a:solidFill>
          <a:uFillTx/>
          <a:latin typeface="Source Sans Pro Semibold" pitchFamily="34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ernbox.cern.ch/files/spaces/eos/user/c/cflouzat/SPARC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SPARC/FIFO status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/>
        <p:txBody>
          <a:bodyPr>
            <a:noAutofit/>
          </a:bodyPr>
          <a:lstStyle/>
          <a:p>
            <a:pPr lvl="0" algn="l"/>
            <a:r>
              <a:rPr lang="en-US" sz="2200" b="0" dirty="0" smtClean="0">
                <a:latin typeface="Source Sans Pro Light" pitchFamily="34"/>
              </a:rPr>
              <a:t>2024-06-10</a:t>
            </a:r>
            <a:endParaRPr lang="en-US" sz="2200" b="0" dirty="0">
              <a:latin typeface="Source Sans Pro Light" pitchFamily="34"/>
            </a:endParaRPr>
          </a:p>
          <a:p>
            <a:pPr lvl="0" algn="l"/>
            <a:r>
              <a:rPr lang="en-US" sz="2200" b="0" dirty="0" smtClean="0">
                <a:latin typeface="Source Sans Pro Light" pitchFamily="34"/>
              </a:rPr>
              <a:t>Ch. </a:t>
            </a:r>
            <a:r>
              <a:rPr lang="en-US" sz="2200" b="0" dirty="0">
                <a:latin typeface="Source Sans Pro Light" pitchFamily="34"/>
              </a:rPr>
              <a:t>Flouzat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fr-FR" smtClean="0"/>
              <a:t>20240610</a:t>
            </a:r>
            <a:endParaRPr lang="fr-FR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pPr lvl="0"/>
            <a:r>
              <a:rPr lang="en-US" smtClean="0"/>
              <a:t>Ch. Flouzat - SPARC FIFO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D78ED8A-47AF-4BFA-93EA-5CEF4574E6A8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998" y="2114979"/>
            <a:ext cx="8721446" cy="2974757"/>
          </a:xfrm>
          <a:prstGeom prst="rect">
            <a:avLst/>
          </a:prstGeom>
        </p:spPr>
      </p:pic>
      <p:sp>
        <p:nvSpPr>
          <p:cNvPr id="2" name="Slide Number Placeholder 3"/>
          <p:cNvSpPr txBox="1"/>
          <p:nvPr/>
        </p:nvSpPr>
        <p:spPr>
          <a:xfrm>
            <a:off x="179999" y="6839995"/>
            <a:ext cx="539998" cy="539998"/>
          </a:xfrm>
          <a:prstGeom prst="rect">
            <a:avLst/>
          </a:prstGeom>
          <a:solidFill>
            <a:srgbClr val="E74C3C"/>
          </a:solidFill>
          <a:ln cap="flat"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6946753-3CF8-4FCC-9823-D8FF61BCCB52}" type="slidenum">
              <a:t>2</a:t>
            </a:fld>
            <a:endParaRPr lang="en-US" sz="1800" b="1" i="0" u="none" strike="noStrike" kern="1200" cap="none" spc="0" baseline="0">
              <a:solidFill>
                <a:srgbClr val="FFFFFF"/>
              </a:solidFill>
              <a:uFillTx/>
              <a:latin typeface="Source Sans Pro Black" pitchFamily="34"/>
              <a:ea typeface="源ノ角ゴシック Heavy" pitchFamily="2"/>
              <a:cs typeface="IPA Pゴシック" pitchFamily="2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dirty="0" smtClean="0"/>
              <a:t>New version of the FIFO/</a:t>
            </a:r>
            <a:r>
              <a:rPr lang="en-US" dirty="0" err="1" smtClean="0"/>
              <a:t>Serializer</a:t>
            </a:r>
            <a:endParaRPr lang="en-US" dirty="0"/>
          </a:p>
        </p:txBody>
      </p:sp>
      <p:sp>
        <p:nvSpPr>
          <p:cNvPr id="8" name="Rounded Rectangular Callout 8"/>
          <p:cNvSpPr/>
          <p:nvPr/>
        </p:nvSpPr>
        <p:spPr>
          <a:xfrm>
            <a:off x="64345" y="1680494"/>
            <a:ext cx="2183368" cy="350334"/>
          </a:xfrm>
          <a:custGeom>
            <a:avLst>
              <a:gd name="f0" fmla="val 33372"/>
              <a:gd name="f1" fmla="val 86269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-2147483647"/>
              <a:gd name="f12" fmla="val 2147483647"/>
              <a:gd name="f13" fmla="val 3590"/>
              <a:gd name="f14" fmla="val 8970"/>
              <a:gd name="f15" fmla="val 12630"/>
              <a:gd name="f16" fmla="val 18010"/>
              <a:gd name="f17" fmla="+- 0 0 180"/>
              <a:gd name="f18" fmla="*/ f6 1 21600"/>
              <a:gd name="f19" fmla="*/ f7 1 21600"/>
              <a:gd name="f20" fmla="pin -2147483647 f0 2147483647"/>
              <a:gd name="f21" fmla="pin -2147483647 f1 2147483647"/>
              <a:gd name="f22" fmla="+- 0 0 f13"/>
              <a:gd name="f23" fmla="+- 3590 0 f8"/>
              <a:gd name="f24" fmla="+- 0 0 f3"/>
              <a:gd name="f25" fmla="+- 21600 0 f16"/>
              <a:gd name="f26" fmla="+- 18010 0 f9"/>
              <a:gd name="f27" fmla="*/ f17 f2 1"/>
              <a:gd name="f28" fmla="+- f20 0 10800"/>
              <a:gd name="f29" fmla="+- f21 0 10800"/>
              <a:gd name="f30" fmla="+- f21 0 21600"/>
              <a:gd name="f31" fmla="+- f20 0 21600"/>
              <a:gd name="f32" fmla="val f20"/>
              <a:gd name="f33" fmla="val f21"/>
              <a:gd name="f34" fmla="*/ f20 f18 1"/>
              <a:gd name="f35" fmla="*/ f21 f19 1"/>
              <a:gd name="f36" fmla="*/ 800 f18 1"/>
              <a:gd name="f37" fmla="*/ 20800 f18 1"/>
              <a:gd name="f38" fmla="*/ 20800 f19 1"/>
              <a:gd name="f39" fmla="*/ 800 f19 1"/>
              <a:gd name="f40" fmla="abs f22"/>
              <a:gd name="f41" fmla="abs f23"/>
              <a:gd name="f42" fmla="?: f22 f24 f3"/>
              <a:gd name="f43" fmla="?: f22 f3 f24"/>
              <a:gd name="f44" fmla="?: f22 f4 f3"/>
              <a:gd name="f45" fmla="?: f22 f3 f4"/>
              <a:gd name="f46" fmla="abs f25"/>
              <a:gd name="f47" fmla="?: f23 f24 f3"/>
              <a:gd name="f48" fmla="?: f23 f3 f24"/>
              <a:gd name="f49" fmla="?: f25 0 f2"/>
              <a:gd name="f50" fmla="?: f25 f2 0"/>
              <a:gd name="f51" fmla="abs f26"/>
              <a:gd name="f52" fmla="?: f25 f24 f3"/>
              <a:gd name="f53" fmla="?: f25 f3 f24"/>
              <a:gd name="f54" fmla="?: f25 f4 f3"/>
              <a:gd name="f55" fmla="?: f25 f3 f4"/>
              <a:gd name="f56" fmla="?: f26 f24 f3"/>
              <a:gd name="f57" fmla="?: f26 f3 f24"/>
              <a:gd name="f58" fmla="?: f22 0 f2"/>
              <a:gd name="f59" fmla="?: f22 f2 0"/>
              <a:gd name="f60" fmla="*/ f27 1 f5"/>
              <a:gd name="f61" fmla="abs f28"/>
              <a:gd name="f62" fmla="abs f29"/>
              <a:gd name="f63" fmla="?: f22 f45 f44"/>
              <a:gd name="f64" fmla="?: f22 f44 f45"/>
              <a:gd name="f65" fmla="?: f23 f43 f42"/>
              <a:gd name="f66" fmla="?: f23 f50 f49"/>
              <a:gd name="f67" fmla="?: f23 f49 f50"/>
              <a:gd name="f68" fmla="?: f25 f47 f48"/>
              <a:gd name="f69" fmla="?: f25 f55 f54"/>
              <a:gd name="f70" fmla="?: f25 f54 f55"/>
              <a:gd name="f71" fmla="?: f26 f53 f52"/>
              <a:gd name="f72" fmla="?: f26 f59 f58"/>
              <a:gd name="f73" fmla="?: f26 f58 f59"/>
              <a:gd name="f74" fmla="?: f22 f56 f57"/>
              <a:gd name="f75" fmla="*/ f32 f18 1"/>
              <a:gd name="f76" fmla="*/ f33 f19 1"/>
              <a:gd name="f77" fmla="+- f60 0 f3"/>
              <a:gd name="f78" fmla="+- f61 0 f62"/>
              <a:gd name="f79" fmla="+- f62 0 f61"/>
              <a:gd name="f80" fmla="?: f23 f64 f63"/>
              <a:gd name="f81" fmla="?: f25 f66 f67"/>
              <a:gd name="f82" fmla="?: f26 f70 f69"/>
              <a:gd name="f83" fmla="?: f22 f72 f73"/>
              <a:gd name="f84" fmla="?: f29 f10 f78"/>
              <a:gd name="f85" fmla="?: f29 f78 f10"/>
              <a:gd name="f86" fmla="?: f28 f10 f79"/>
              <a:gd name="f87" fmla="?: f28 f79 f10"/>
              <a:gd name="f88" fmla="?: f20 f10 f84"/>
              <a:gd name="f89" fmla="?: f20 f10 f85"/>
              <a:gd name="f90" fmla="?: f30 f86 f10"/>
              <a:gd name="f91" fmla="?: f30 f87 f10"/>
              <a:gd name="f92" fmla="?: f31 f85 f10"/>
              <a:gd name="f93" fmla="?: f31 f84 f10"/>
              <a:gd name="f94" fmla="?: f21 f10 f87"/>
              <a:gd name="f95" fmla="?: f21 f10 f86"/>
              <a:gd name="f96" fmla="?: f88 f20 0"/>
              <a:gd name="f97" fmla="?: f88 f21 6280"/>
              <a:gd name="f98" fmla="?: f89 f20 0"/>
              <a:gd name="f99" fmla="?: f89 f21 15320"/>
              <a:gd name="f100" fmla="?: f90 f20 6280"/>
              <a:gd name="f101" fmla="?: f90 f21 21600"/>
              <a:gd name="f102" fmla="?: f91 f20 15320"/>
              <a:gd name="f103" fmla="?: f91 f21 21600"/>
              <a:gd name="f104" fmla="?: f92 f20 21600"/>
              <a:gd name="f105" fmla="?: f92 f21 15320"/>
              <a:gd name="f106" fmla="?: f93 f20 21600"/>
              <a:gd name="f107" fmla="?: f93 f21 6280"/>
              <a:gd name="f108" fmla="?: f94 f20 15320"/>
              <a:gd name="f109" fmla="?: f94 f21 0"/>
              <a:gd name="f110" fmla="?: f95 f20 6280"/>
              <a:gd name="f111" fmla="?: f95 f21 0"/>
            </a:gdLst>
            <a:ahLst>
              <a:ahXY gdRefX="f0" minX="f11" maxX="f12" gdRefY="f1" minY="f11" maxY="f12">
                <a:pos x="f34" y="f3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7">
                <a:pos x="f75" y="f76"/>
              </a:cxn>
            </a:cxnLst>
            <a:rect l="f36" t="f39" r="f37" b="f38"/>
            <a:pathLst>
              <a:path w="21600" h="21600">
                <a:moveTo>
                  <a:pt x="f13" y="f8"/>
                </a:moveTo>
                <a:arcTo wR="f40" hR="f41" stAng="f80" swAng="f65"/>
                <a:lnTo>
                  <a:pt x="f96" y="f97"/>
                </a:lnTo>
                <a:lnTo>
                  <a:pt x="f8" y="f14"/>
                </a:lnTo>
                <a:lnTo>
                  <a:pt x="f8" y="f15"/>
                </a:lnTo>
                <a:lnTo>
                  <a:pt x="f98" y="f99"/>
                </a:lnTo>
                <a:lnTo>
                  <a:pt x="f8" y="f16"/>
                </a:lnTo>
                <a:arcTo wR="f41" hR="f46" stAng="f81" swAng="f68"/>
                <a:lnTo>
                  <a:pt x="f100" y="f101"/>
                </a:lnTo>
                <a:lnTo>
                  <a:pt x="f14" y="f9"/>
                </a:lnTo>
                <a:lnTo>
                  <a:pt x="f15" y="f9"/>
                </a:lnTo>
                <a:lnTo>
                  <a:pt x="f102" y="f103"/>
                </a:lnTo>
                <a:lnTo>
                  <a:pt x="f16" y="f9"/>
                </a:lnTo>
                <a:arcTo wR="f46" hR="f51" stAng="f82" swAng="f71"/>
                <a:lnTo>
                  <a:pt x="f104" y="f105"/>
                </a:lnTo>
                <a:lnTo>
                  <a:pt x="f9" y="f15"/>
                </a:lnTo>
                <a:lnTo>
                  <a:pt x="f9" y="f14"/>
                </a:lnTo>
                <a:lnTo>
                  <a:pt x="f106" y="f107"/>
                </a:lnTo>
                <a:lnTo>
                  <a:pt x="f9" y="f13"/>
                </a:lnTo>
                <a:arcTo wR="f51" hR="f40" stAng="f83" swAng="f74"/>
                <a:lnTo>
                  <a:pt x="f108" y="f109"/>
                </a:lnTo>
                <a:lnTo>
                  <a:pt x="f15" y="f8"/>
                </a:lnTo>
                <a:lnTo>
                  <a:pt x="f14" y="f8"/>
                </a:lnTo>
                <a:lnTo>
                  <a:pt x="f110" y="f111"/>
                </a:lnTo>
                <a:close/>
              </a:path>
            </a:pathLst>
          </a:cu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Calibri"/>
              </a:rPr>
              <a:t>size </a:t>
            </a:r>
            <a:r>
              <a:rPr lang="en-US" sz="1800" b="0" i="0" u="none" strike="noStrike" kern="1200" cap="none" spc="0" baseline="0" dirty="0" err="1" smtClean="0">
                <a:solidFill>
                  <a:srgbClr val="FFFFFF"/>
                </a:solidFill>
                <a:uFillTx/>
                <a:latin typeface="Calibri"/>
              </a:rPr>
              <a:t>WxL</a:t>
            </a:r>
            <a:r>
              <a:rPr lang="en-US" sz="18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Calibri"/>
              </a:rPr>
              <a:t>=550x180</a:t>
            </a:r>
            <a:endParaRPr lang="fr-FR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fr-FR" smtClean="0"/>
              <a:t>20240610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pPr lvl="0"/>
            <a:r>
              <a:rPr lang="en-US" smtClean="0"/>
              <a:t>Ch. Flouzat - SPARC FIFO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74EF6AB-BF30-4C35-BC2F-D132BAC4F58C}" type="slidenum">
              <a:rPr lang="en-US" smtClean="0"/>
              <a:t>2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4345" y="5023718"/>
            <a:ext cx="983153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-------------------------------------------------------------------------------------------------------------------------------------------------------------------------------</a:t>
            </a:r>
          </a:p>
          <a:p>
            <a:r>
              <a:rPr lang="en-US" sz="700" b="1" dirty="0">
                <a:latin typeface="Courier New" panose="02070309020205020404" pitchFamily="49" charset="0"/>
                <a:cs typeface="Courier New" panose="02070309020205020404" pitchFamily="49" charset="0"/>
              </a:rPr>
              <a:t>| Snapshot    | WNS (ns) | TNS (ns) | FEPS | WNS_R2R (ns) | TNS_R2R (ns) | FEPS_R2R | DRV(T)    | DRV(C)    | POWER(L)     | UTIL        | INSTS | AREA (um^2) | DRC | WALL (s) |</a:t>
            </a:r>
          </a:p>
          <a:p>
            <a:r>
              <a:rPr lang="en-US" sz="700" b="1" dirty="0">
                <a:latin typeface="Courier New" panose="02070309020205020404" pitchFamily="49" charset="0"/>
                <a:cs typeface="Courier New" panose="02070309020205020404" pitchFamily="49" charset="0"/>
              </a:rPr>
              <a:t>|             |          |          |      |              |              |          | Tran (ns) | Load (pF) | Leakage (</a:t>
            </a:r>
            <a:r>
              <a:rPr lang="en-US" sz="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mW</a:t>
            </a:r>
            <a:r>
              <a:rPr lang="en-US" sz="7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| Density (%) |       |             |     |          |</a:t>
            </a:r>
          </a:p>
          <a:p>
            <a:r>
              <a:rPr lang="en-US" sz="700" b="1" dirty="0">
                <a:latin typeface="Courier New" panose="02070309020205020404" pitchFamily="49" charset="0"/>
                <a:cs typeface="Courier New" panose="02070309020205020404" pitchFamily="49" charset="0"/>
              </a:rPr>
              <a:t>|-------------+----------+----------+------+--------------+--------------+----------+-----------+-----------+--------------+-------------+-------+-------------+-----+----------|</a:t>
            </a:r>
          </a:p>
          <a:p>
            <a:r>
              <a:rPr lang="en-US" sz="700" b="1" dirty="0"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sz="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syn_generic</a:t>
            </a:r>
            <a:r>
              <a:rPr lang="en-US" sz="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|    0.890 |        0 |    0 |        0.890 |            0 |        0 |         0 |         0 |         0.02 |        0.00 | 10116 |      117241 |     | 0:01:39  |</a:t>
            </a:r>
          </a:p>
          <a:p>
            <a:r>
              <a:rPr lang="en-US" sz="700" b="1" dirty="0"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sz="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syn_map</a:t>
            </a:r>
            <a:r>
              <a:rPr lang="en-US" sz="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|    0.025 |        0 |    0 |        0.025 |            0 |        0 |         0 |         0 |         0.01 |        0.00 |  2951 |       46312 |     | 0:01:50  |</a:t>
            </a:r>
          </a:p>
          <a:p>
            <a:r>
              <a:rPr lang="en-US" sz="700" b="1" dirty="0"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sz="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syn_opt</a:t>
            </a:r>
            <a:r>
              <a:rPr lang="en-US" sz="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|    0.025 |        0 |    0 |        0.025 |            0 |        0 |         0 |         0 |         0.01 |        0.00 |  2944 |       46294 |     | 0:01:38  |</a:t>
            </a:r>
          </a:p>
          <a:p>
            <a:r>
              <a:rPr lang="en-US" sz="700" b="1" dirty="0">
                <a:latin typeface="Courier New" panose="02070309020205020404" pitchFamily="49" charset="0"/>
                <a:cs typeface="Courier New" panose="02070309020205020404" pitchFamily="49" charset="0"/>
              </a:rPr>
              <a:t>| floorplan   |          |          |      |              |              |          |           |           |              |       47.50 |  2944 |       46294 |     | 0:01:44  |</a:t>
            </a:r>
          </a:p>
          <a:p>
            <a:r>
              <a:rPr lang="en-US" sz="700" b="1" dirty="0"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sz="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prects</a:t>
            </a:r>
            <a:r>
              <a:rPr lang="en-US" sz="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|    0.212 |        0 |    0 |        0.212 |            0 |        0 |         0 |         0 |         0.01 |       47.69 |  3015 |       46477 |     | 0:02:38  |</a:t>
            </a:r>
          </a:p>
          <a:p>
            <a:r>
              <a:rPr lang="en-US" sz="700" b="1" dirty="0"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sz="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cts</a:t>
            </a:r>
            <a:r>
              <a:rPr lang="en-US" sz="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|    0.263 |        0 |    0 |        0.263 |            0 |        0 |         0 |         0 |         0.01 |       50.29 |  4605 |       49020 |   0 | 0:04:00  |</a:t>
            </a:r>
          </a:p>
          <a:p>
            <a:r>
              <a:rPr lang="en-US" sz="700" b="1" dirty="0"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sz="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postcts</a:t>
            </a:r>
            <a:r>
              <a:rPr lang="en-US" sz="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|    0.262 |        0 |    0 |        0.262 |            0 |        0 |         0 |         0 |         0.01 |       50.65 |  4657 |       49368 |     | 0:03:23  |</a:t>
            </a:r>
          </a:p>
          <a:p>
            <a:r>
              <a:rPr lang="en-US" sz="700" b="1" dirty="0">
                <a:latin typeface="Courier New" panose="02070309020205020404" pitchFamily="49" charset="0"/>
                <a:cs typeface="Courier New" panose="02070309020205020404" pitchFamily="49" charset="0"/>
              </a:rPr>
              <a:t>| route       |    0.151 |        0 |    0 |        0.151 |            0 |        0 |         0 |         0 |         0.01 |       50.65 |  4654 |       49364 |   1 | 0:04:31  |</a:t>
            </a:r>
          </a:p>
          <a:p>
            <a:r>
              <a:rPr lang="en-US" sz="700" b="1" dirty="0"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sz="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postroute</a:t>
            </a:r>
            <a:r>
              <a:rPr lang="en-US" sz="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|    0.205 |        0 |    0 |        0.205 |            0 |        0 |         0 |         0 |         0.01 |       50.66 |  4657 |       49374 |   0 | 0:05:18  |</a:t>
            </a:r>
          </a:p>
          <a:p>
            <a:r>
              <a:rPr lang="en-US" sz="700" b="1" dirty="0">
                <a:latin typeface="Courier New" panose="02070309020205020404" pitchFamily="49" charset="0"/>
                <a:cs typeface="Courier New" panose="02070309020205020404" pitchFamily="49" charset="0"/>
              </a:rPr>
              <a:t>| signoff     |   -0.549 |     -187 |  534 |        0.456 |            0 |        0 |           |           |              |             |       |             |     | 0:04:34  |</a:t>
            </a:r>
          </a:p>
          <a:p>
            <a:r>
              <a:rPr lang="en-US" sz="700" b="1" dirty="0"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sz="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opt_signoff</a:t>
            </a:r>
            <a:r>
              <a:rPr lang="en-US" sz="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|    0.205 |        0 |    0 |        0.205 |            0 |        0 |         0 |         0 |         0.01 |       50.66 |  4657 |       49374 |   0 | 0:10:48  |</a:t>
            </a:r>
          </a:p>
          <a:p>
            <a:r>
              <a:rPr lang="en-US" sz="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-------------------------------------------------------------------------------------------------------------------------------------------------------------------------------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45594" y="1384497"/>
            <a:ext cx="7227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hlinkClick r:id="rId4"/>
              </a:rPr>
              <a:t>https://cernbox.cern.ch/files/spaces/eos/user/c/cflouzat/SPARC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Rounded Rectangle 250"/>
          <p:cNvSpPr/>
          <p:nvPr/>
        </p:nvSpPr>
        <p:spPr>
          <a:xfrm>
            <a:off x="6268882" y="4604396"/>
            <a:ext cx="3739477" cy="208134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Slide Number Placeholder 3"/>
          <p:cNvSpPr txBox="1"/>
          <p:nvPr/>
        </p:nvSpPr>
        <p:spPr>
          <a:xfrm>
            <a:off x="179999" y="6839995"/>
            <a:ext cx="539998" cy="539998"/>
          </a:xfrm>
          <a:prstGeom prst="rect">
            <a:avLst/>
          </a:prstGeom>
          <a:solidFill>
            <a:srgbClr val="E74C3C"/>
          </a:solidFill>
          <a:ln cap="flat"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5C3C47C-06DE-4DF7-8312-3C9178CA01A4}" type="slidenum">
              <a:t>3</a:t>
            </a:fld>
            <a:endParaRPr lang="en-US" sz="1800" b="1" i="0" u="none" strike="noStrike" kern="1200" cap="none" spc="0" baseline="0">
              <a:solidFill>
                <a:srgbClr val="FFFFFF"/>
              </a:solidFill>
              <a:uFillTx/>
              <a:latin typeface="Source Sans Pro Black" pitchFamily="34"/>
              <a:ea typeface="源ノ角ゴシック Heavy" pitchFamily="2"/>
              <a:cs typeface="IPA Pゴシック" pitchFamily="2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dirty="0" smtClean="0"/>
              <a:t>Management of the Reset of the FIFO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fr-FR" smtClean="0"/>
              <a:t>20240610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pPr lvl="0"/>
            <a:r>
              <a:rPr lang="en-US" smtClean="0"/>
              <a:t>Ch. Flouzat - SPARC FIFO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74EF6AB-BF30-4C35-BC2F-D132BAC4F58C}" type="slidenum">
              <a:rPr lang="en-US" smtClean="0"/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85039" y="1538867"/>
            <a:ext cx="91105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Problem: </a:t>
            </a:r>
          </a:p>
          <a:p>
            <a:r>
              <a:rPr lang="en-US" dirty="0" smtClean="0"/>
              <a:t>1/ when in reset, the FIFO needs clock pulses on bot POP and PUSH access. Unfortunately, there is no push pulses (from pixel matrix) while in reset.</a:t>
            </a:r>
          </a:p>
          <a:p>
            <a:r>
              <a:rPr lang="en-US" dirty="0" smtClean="0"/>
              <a:t>2/ Need several clock cycles to reset the FIFO</a:t>
            </a:r>
          </a:p>
          <a:p>
            <a:r>
              <a:rPr lang="en-US" dirty="0" smtClean="0"/>
              <a:t>Proposal:</a:t>
            </a:r>
          </a:p>
          <a:p>
            <a:r>
              <a:rPr lang="en-US" dirty="0" smtClean="0"/>
              <a:t>A finite state machine was designed to ensure 4 clock pulses when RN falls down.</a:t>
            </a:r>
            <a:endParaRPr lang="fr-FR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629775" y="3434687"/>
            <a:ext cx="51747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2147253" y="3623481"/>
            <a:ext cx="309122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2147253" y="3434687"/>
            <a:ext cx="0" cy="188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1974381" y="3755408"/>
            <a:ext cx="345744" cy="188795"/>
            <a:chOff x="1178256" y="3755408"/>
            <a:chExt cx="345744" cy="188795"/>
          </a:xfrm>
        </p:grpSpPr>
        <p:cxnSp>
          <p:nvCxnSpPr>
            <p:cNvPr id="115" name="Straight Connector 114"/>
            <p:cNvCxnSpPr/>
            <p:nvPr/>
          </p:nvCxnSpPr>
          <p:spPr>
            <a:xfrm>
              <a:off x="1351128" y="3755408"/>
              <a:ext cx="17287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1351128" y="3755408"/>
              <a:ext cx="0" cy="18879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1178256" y="3944203"/>
              <a:ext cx="17287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1180530" y="3755408"/>
              <a:ext cx="0" cy="18879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Group 121"/>
          <p:cNvGrpSpPr/>
          <p:nvPr/>
        </p:nvGrpSpPr>
        <p:grpSpPr>
          <a:xfrm>
            <a:off x="2317850" y="3755407"/>
            <a:ext cx="345744" cy="188795"/>
            <a:chOff x="1178256" y="3755408"/>
            <a:chExt cx="345744" cy="188795"/>
          </a:xfrm>
        </p:grpSpPr>
        <p:cxnSp>
          <p:nvCxnSpPr>
            <p:cNvPr id="124" name="Straight Connector 123"/>
            <p:cNvCxnSpPr/>
            <p:nvPr/>
          </p:nvCxnSpPr>
          <p:spPr>
            <a:xfrm>
              <a:off x="1351128" y="3755408"/>
              <a:ext cx="17287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1351128" y="3755408"/>
              <a:ext cx="0" cy="18879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1178256" y="3944203"/>
              <a:ext cx="17287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1180530" y="3755408"/>
              <a:ext cx="0" cy="18879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/>
          <p:cNvGrpSpPr/>
          <p:nvPr/>
        </p:nvGrpSpPr>
        <p:grpSpPr>
          <a:xfrm>
            <a:off x="2661319" y="3755406"/>
            <a:ext cx="345744" cy="188795"/>
            <a:chOff x="1178256" y="3755408"/>
            <a:chExt cx="345744" cy="188795"/>
          </a:xfrm>
        </p:grpSpPr>
        <p:cxnSp>
          <p:nvCxnSpPr>
            <p:cNvPr id="130" name="Straight Connector 129"/>
            <p:cNvCxnSpPr/>
            <p:nvPr/>
          </p:nvCxnSpPr>
          <p:spPr>
            <a:xfrm>
              <a:off x="1351128" y="3755408"/>
              <a:ext cx="17287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1351128" y="3755408"/>
              <a:ext cx="0" cy="18879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1178256" y="3944203"/>
              <a:ext cx="17287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1180530" y="3755408"/>
              <a:ext cx="0" cy="18879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 134"/>
          <p:cNvGrpSpPr/>
          <p:nvPr/>
        </p:nvGrpSpPr>
        <p:grpSpPr>
          <a:xfrm>
            <a:off x="3004788" y="3755405"/>
            <a:ext cx="345744" cy="188795"/>
            <a:chOff x="1178256" y="3755408"/>
            <a:chExt cx="345744" cy="188795"/>
          </a:xfrm>
        </p:grpSpPr>
        <p:cxnSp>
          <p:nvCxnSpPr>
            <p:cNvPr id="137" name="Straight Connector 136"/>
            <p:cNvCxnSpPr/>
            <p:nvPr/>
          </p:nvCxnSpPr>
          <p:spPr>
            <a:xfrm>
              <a:off x="1351128" y="3755408"/>
              <a:ext cx="17287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1351128" y="3755408"/>
              <a:ext cx="0" cy="18879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1178256" y="3944203"/>
              <a:ext cx="17287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1180530" y="3755408"/>
              <a:ext cx="0" cy="18879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" name="Group 142"/>
          <p:cNvGrpSpPr/>
          <p:nvPr/>
        </p:nvGrpSpPr>
        <p:grpSpPr>
          <a:xfrm>
            <a:off x="3348257" y="3755404"/>
            <a:ext cx="345744" cy="188795"/>
            <a:chOff x="1178256" y="3755408"/>
            <a:chExt cx="345744" cy="188795"/>
          </a:xfrm>
        </p:grpSpPr>
        <p:cxnSp>
          <p:nvCxnSpPr>
            <p:cNvPr id="144" name="Straight Connector 143"/>
            <p:cNvCxnSpPr/>
            <p:nvPr/>
          </p:nvCxnSpPr>
          <p:spPr>
            <a:xfrm>
              <a:off x="1351128" y="3755408"/>
              <a:ext cx="17287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1351128" y="3755408"/>
              <a:ext cx="0" cy="18879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1178256" y="3944203"/>
              <a:ext cx="17287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1180530" y="3755408"/>
              <a:ext cx="0" cy="18879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8" name="Group 147"/>
          <p:cNvGrpSpPr/>
          <p:nvPr/>
        </p:nvGrpSpPr>
        <p:grpSpPr>
          <a:xfrm>
            <a:off x="3691726" y="3755403"/>
            <a:ext cx="345744" cy="188795"/>
            <a:chOff x="1178256" y="3755408"/>
            <a:chExt cx="345744" cy="188795"/>
          </a:xfrm>
        </p:grpSpPr>
        <p:cxnSp>
          <p:nvCxnSpPr>
            <p:cNvPr id="149" name="Straight Connector 148"/>
            <p:cNvCxnSpPr/>
            <p:nvPr/>
          </p:nvCxnSpPr>
          <p:spPr>
            <a:xfrm>
              <a:off x="1351128" y="3755408"/>
              <a:ext cx="17287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1351128" y="3755408"/>
              <a:ext cx="0" cy="18879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1178256" y="3944203"/>
              <a:ext cx="17287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1180530" y="3755408"/>
              <a:ext cx="0" cy="18879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152"/>
          <p:cNvGrpSpPr/>
          <p:nvPr/>
        </p:nvGrpSpPr>
        <p:grpSpPr>
          <a:xfrm>
            <a:off x="4035195" y="3755402"/>
            <a:ext cx="345744" cy="188795"/>
            <a:chOff x="1178256" y="3755408"/>
            <a:chExt cx="345744" cy="188795"/>
          </a:xfrm>
        </p:grpSpPr>
        <p:cxnSp>
          <p:nvCxnSpPr>
            <p:cNvPr id="157" name="Straight Connector 156"/>
            <p:cNvCxnSpPr/>
            <p:nvPr/>
          </p:nvCxnSpPr>
          <p:spPr>
            <a:xfrm>
              <a:off x="1351128" y="3755408"/>
              <a:ext cx="17287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1351128" y="3755408"/>
              <a:ext cx="0" cy="18879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1178256" y="3944203"/>
              <a:ext cx="17287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>
              <a:off x="1180530" y="3755408"/>
              <a:ext cx="0" cy="18879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1" name="Group 160"/>
          <p:cNvGrpSpPr/>
          <p:nvPr/>
        </p:nvGrpSpPr>
        <p:grpSpPr>
          <a:xfrm>
            <a:off x="4378664" y="3755401"/>
            <a:ext cx="345744" cy="188795"/>
            <a:chOff x="1178256" y="3755408"/>
            <a:chExt cx="345744" cy="188795"/>
          </a:xfrm>
        </p:grpSpPr>
        <p:cxnSp>
          <p:nvCxnSpPr>
            <p:cNvPr id="162" name="Straight Connector 161"/>
            <p:cNvCxnSpPr/>
            <p:nvPr/>
          </p:nvCxnSpPr>
          <p:spPr>
            <a:xfrm>
              <a:off x="1351128" y="3755408"/>
              <a:ext cx="17287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1351128" y="3755408"/>
              <a:ext cx="0" cy="18879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1178256" y="3944203"/>
              <a:ext cx="17287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1180530" y="3755408"/>
              <a:ext cx="0" cy="18879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6" name="Group 165"/>
          <p:cNvGrpSpPr/>
          <p:nvPr/>
        </p:nvGrpSpPr>
        <p:grpSpPr>
          <a:xfrm>
            <a:off x="4722133" y="3755400"/>
            <a:ext cx="345744" cy="188795"/>
            <a:chOff x="1178256" y="3755408"/>
            <a:chExt cx="345744" cy="188795"/>
          </a:xfrm>
        </p:grpSpPr>
        <p:cxnSp>
          <p:nvCxnSpPr>
            <p:cNvPr id="167" name="Straight Connector 166"/>
            <p:cNvCxnSpPr/>
            <p:nvPr/>
          </p:nvCxnSpPr>
          <p:spPr>
            <a:xfrm>
              <a:off x="1351128" y="3755408"/>
              <a:ext cx="17287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1351128" y="3755408"/>
              <a:ext cx="0" cy="18879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>
              <a:off x="1178256" y="3944203"/>
              <a:ext cx="17287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1180530" y="3755408"/>
              <a:ext cx="0" cy="18879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1" name="Group 170"/>
          <p:cNvGrpSpPr/>
          <p:nvPr/>
        </p:nvGrpSpPr>
        <p:grpSpPr>
          <a:xfrm>
            <a:off x="5065602" y="3755399"/>
            <a:ext cx="345744" cy="188795"/>
            <a:chOff x="1178256" y="3755408"/>
            <a:chExt cx="345744" cy="188795"/>
          </a:xfrm>
        </p:grpSpPr>
        <p:cxnSp>
          <p:nvCxnSpPr>
            <p:cNvPr id="172" name="Straight Connector 171"/>
            <p:cNvCxnSpPr/>
            <p:nvPr/>
          </p:nvCxnSpPr>
          <p:spPr>
            <a:xfrm>
              <a:off x="1351128" y="3755408"/>
              <a:ext cx="17287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1351128" y="3755408"/>
              <a:ext cx="0" cy="18879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1178256" y="3944203"/>
              <a:ext cx="17287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1180530" y="3755408"/>
              <a:ext cx="0" cy="18879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Group 175"/>
          <p:cNvGrpSpPr/>
          <p:nvPr/>
        </p:nvGrpSpPr>
        <p:grpSpPr>
          <a:xfrm>
            <a:off x="5409071" y="3755398"/>
            <a:ext cx="345744" cy="188795"/>
            <a:chOff x="1178256" y="3755408"/>
            <a:chExt cx="345744" cy="188795"/>
          </a:xfrm>
        </p:grpSpPr>
        <p:cxnSp>
          <p:nvCxnSpPr>
            <p:cNvPr id="177" name="Straight Connector 176"/>
            <p:cNvCxnSpPr/>
            <p:nvPr/>
          </p:nvCxnSpPr>
          <p:spPr>
            <a:xfrm>
              <a:off x="1351128" y="3755408"/>
              <a:ext cx="17287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>
              <a:off x="1351128" y="3755408"/>
              <a:ext cx="0" cy="18879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1178256" y="3944203"/>
              <a:ext cx="17287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>
              <a:off x="1180530" y="3755408"/>
              <a:ext cx="0" cy="18879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1" name="Group 180"/>
          <p:cNvGrpSpPr/>
          <p:nvPr/>
        </p:nvGrpSpPr>
        <p:grpSpPr>
          <a:xfrm>
            <a:off x="5752540" y="3755397"/>
            <a:ext cx="345744" cy="188795"/>
            <a:chOff x="1178256" y="3755408"/>
            <a:chExt cx="345744" cy="188795"/>
          </a:xfrm>
        </p:grpSpPr>
        <p:cxnSp>
          <p:nvCxnSpPr>
            <p:cNvPr id="182" name="Straight Connector 181"/>
            <p:cNvCxnSpPr/>
            <p:nvPr/>
          </p:nvCxnSpPr>
          <p:spPr>
            <a:xfrm>
              <a:off x="1351128" y="3755408"/>
              <a:ext cx="17287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1351128" y="3755408"/>
              <a:ext cx="0" cy="18879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1178256" y="3944203"/>
              <a:ext cx="17287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>
              <a:off x="1180530" y="3755408"/>
              <a:ext cx="0" cy="18879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6" name="Group 185"/>
          <p:cNvGrpSpPr/>
          <p:nvPr/>
        </p:nvGrpSpPr>
        <p:grpSpPr>
          <a:xfrm>
            <a:off x="1629775" y="3755396"/>
            <a:ext cx="345744" cy="188795"/>
            <a:chOff x="1178256" y="3755408"/>
            <a:chExt cx="345744" cy="188795"/>
          </a:xfrm>
        </p:grpSpPr>
        <p:cxnSp>
          <p:nvCxnSpPr>
            <p:cNvPr id="187" name="Straight Connector 186"/>
            <p:cNvCxnSpPr/>
            <p:nvPr/>
          </p:nvCxnSpPr>
          <p:spPr>
            <a:xfrm>
              <a:off x="1351128" y="3755408"/>
              <a:ext cx="17287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1351128" y="3755408"/>
              <a:ext cx="0" cy="18879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>
              <a:off x="1178256" y="3944203"/>
              <a:ext cx="17287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1" name="Straight Connector 190"/>
          <p:cNvCxnSpPr/>
          <p:nvPr/>
        </p:nvCxnSpPr>
        <p:spPr>
          <a:xfrm>
            <a:off x="5238474" y="3434687"/>
            <a:ext cx="0" cy="188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>
            <a:off x="5245298" y="3434687"/>
            <a:ext cx="85298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229877" y="3357165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RN</a:t>
            </a:r>
            <a:endParaRPr lang="fr-FR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539167" y="3636228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clk_pop</a:t>
            </a:r>
            <a:endParaRPr lang="fr-FR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4" name="TextBox 193"/>
          <p:cNvSpPr txBox="1"/>
          <p:nvPr/>
        </p:nvSpPr>
        <p:spPr>
          <a:xfrm rot="17427417">
            <a:off x="1966550" y="5452258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RESET_0</a:t>
            </a:r>
            <a:endParaRPr lang="fr-FR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9" name="Flowchart: Preparation 58"/>
          <p:cNvSpPr/>
          <p:nvPr/>
        </p:nvSpPr>
        <p:spPr>
          <a:xfrm>
            <a:off x="2490722" y="4883569"/>
            <a:ext cx="343469" cy="229795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6" name="TextBox 195"/>
          <p:cNvSpPr txBox="1"/>
          <p:nvPr/>
        </p:nvSpPr>
        <p:spPr>
          <a:xfrm rot="17427417">
            <a:off x="2310019" y="5447023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RESET_1</a:t>
            </a:r>
            <a:endParaRPr lang="fr-FR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7" name="Flowchart: Preparation 196"/>
          <p:cNvSpPr/>
          <p:nvPr/>
        </p:nvSpPr>
        <p:spPr>
          <a:xfrm>
            <a:off x="2834191" y="4883569"/>
            <a:ext cx="343469" cy="229795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8" name="TextBox 197"/>
          <p:cNvSpPr txBox="1"/>
          <p:nvPr/>
        </p:nvSpPr>
        <p:spPr>
          <a:xfrm rot="17427417">
            <a:off x="2667137" y="5444739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RESET_2</a:t>
            </a:r>
            <a:endParaRPr lang="fr-FR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9" name="Flowchart: Preparation 198"/>
          <p:cNvSpPr/>
          <p:nvPr/>
        </p:nvSpPr>
        <p:spPr>
          <a:xfrm>
            <a:off x="3191309" y="4883569"/>
            <a:ext cx="343469" cy="229795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0" name="TextBox 199"/>
          <p:cNvSpPr txBox="1"/>
          <p:nvPr/>
        </p:nvSpPr>
        <p:spPr>
          <a:xfrm rot="17427417">
            <a:off x="3010606" y="5439504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RESET_3</a:t>
            </a:r>
            <a:endParaRPr lang="fr-FR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1" name="Flowchart: Preparation 200"/>
          <p:cNvSpPr/>
          <p:nvPr/>
        </p:nvSpPr>
        <p:spPr>
          <a:xfrm>
            <a:off x="3534778" y="4883569"/>
            <a:ext cx="343469" cy="229795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2" name="TextBox 201"/>
          <p:cNvSpPr txBox="1"/>
          <p:nvPr/>
        </p:nvSpPr>
        <p:spPr>
          <a:xfrm rot="17427417">
            <a:off x="3354075" y="5441993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RESET_4</a:t>
            </a:r>
            <a:endParaRPr lang="fr-FR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3" name="Flowchart: Preparation 202"/>
          <p:cNvSpPr/>
          <p:nvPr/>
        </p:nvSpPr>
        <p:spPr>
          <a:xfrm>
            <a:off x="3878247" y="4883569"/>
            <a:ext cx="343469" cy="229795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4" name="TextBox 203"/>
          <p:cNvSpPr txBox="1"/>
          <p:nvPr/>
        </p:nvSpPr>
        <p:spPr>
          <a:xfrm rot="17427417">
            <a:off x="4434128" y="531116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WAIT</a:t>
            </a:r>
            <a:endParaRPr lang="fr-FR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5" name="Flowchart: Preparation 204"/>
          <p:cNvSpPr/>
          <p:nvPr/>
        </p:nvSpPr>
        <p:spPr>
          <a:xfrm>
            <a:off x="4576555" y="4883569"/>
            <a:ext cx="680102" cy="234345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30132"/>
              <a:gd name="connsiteY0" fmla="*/ 5000 h 10000"/>
              <a:gd name="connsiteX1" fmla="*/ 2000 w 30132"/>
              <a:gd name="connsiteY1" fmla="*/ 0 h 10000"/>
              <a:gd name="connsiteX2" fmla="*/ 8000 w 30132"/>
              <a:gd name="connsiteY2" fmla="*/ 0 h 10000"/>
              <a:gd name="connsiteX3" fmla="*/ 30132 w 30132"/>
              <a:gd name="connsiteY3" fmla="*/ 4604 h 10000"/>
              <a:gd name="connsiteX4" fmla="*/ 8000 w 30132"/>
              <a:gd name="connsiteY4" fmla="*/ 10000 h 10000"/>
              <a:gd name="connsiteX5" fmla="*/ 2000 w 30132"/>
              <a:gd name="connsiteY5" fmla="*/ 10000 h 10000"/>
              <a:gd name="connsiteX6" fmla="*/ 0 w 30132"/>
              <a:gd name="connsiteY6" fmla="*/ 5000 h 10000"/>
              <a:gd name="connsiteX0" fmla="*/ 0 w 30132"/>
              <a:gd name="connsiteY0" fmla="*/ 5000 h 10000"/>
              <a:gd name="connsiteX1" fmla="*/ 2000 w 30132"/>
              <a:gd name="connsiteY1" fmla="*/ 0 h 10000"/>
              <a:gd name="connsiteX2" fmla="*/ 26675 w 30132"/>
              <a:gd name="connsiteY2" fmla="*/ 396 h 10000"/>
              <a:gd name="connsiteX3" fmla="*/ 30132 w 30132"/>
              <a:gd name="connsiteY3" fmla="*/ 4604 h 10000"/>
              <a:gd name="connsiteX4" fmla="*/ 8000 w 30132"/>
              <a:gd name="connsiteY4" fmla="*/ 10000 h 10000"/>
              <a:gd name="connsiteX5" fmla="*/ 2000 w 30132"/>
              <a:gd name="connsiteY5" fmla="*/ 10000 h 10000"/>
              <a:gd name="connsiteX6" fmla="*/ 0 w 30132"/>
              <a:gd name="connsiteY6" fmla="*/ 5000 h 10000"/>
              <a:gd name="connsiteX0" fmla="*/ 0 w 30132"/>
              <a:gd name="connsiteY0" fmla="*/ 5000 h 10198"/>
              <a:gd name="connsiteX1" fmla="*/ 2000 w 30132"/>
              <a:gd name="connsiteY1" fmla="*/ 0 h 10198"/>
              <a:gd name="connsiteX2" fmla="*/ 26675 w 30132"/>
              <a:gd name="connsiteY2" fmla="*/ 396 h 10198"/>
              <a:gd name="connsiteX3" fmla="*/ 30132 w 30132"/>
              <a:gd name="connsiteY3" fmla="*/ 4604 h 10198"/>
              <a:gd name="connsiteX4" fmla="*/ 27205 w 30132"/>
              <a:gd name="connsiteY4" fmla="*/ 10198 h 10198"/>
              <a:gd name="connsiteX5" fmla="*/ 2000 w 30132"/>
              <a:gd name="connsiteY5" fmla="*/ 10000 h 10198"/>
              <a:gd name="connsiteX6" fmla="*/ 0 w 30132"/>
              <a:gd name="connsiteY6" fmla="*/ 5000 h 10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132" h="10198">
                <a:moveTo>
                  <a:pt x="0" y="5000"/>
                </a:moveTo>
                <a:lnTo>
                  <a:pt x="2000" y="0"/>
                </a:lnTo>
                <a:lnTo>
                  <a:pt x="26675" y="396"/>
                </a:lnTo>
                <a:lnTo>
                  <a:pt x="30132" y="4604"/>
                </a:lnTo>
                <a:lnTo>
                  <a:pt x="27205" y="10198"/>
                </a:lnTo>
                <a:lnTo>
                  <a:pt x="2000" y="10000"/>
                </a:lnTo>
                <a:lnTo>
                  <a:pt x="0" y="50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6" name="TextBox 205"/>
          <p:cNvSpPr txBox="1"/>
          <p:nvPr/>
        </p:nvSpPr>
        <p:spPr>
          <a:xfrm rot="17427417">
            <a:off x="1433243" y="5403753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NORMAL</a:t>
            </a:r>
            <a:endParaRPr lang="fr-FR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7" name="Flowchart: Preparation 206"/>
          <p:cNvSpPr/>
          <p:nvPr/>
        </p:nvSpPr>
        <p:spPr>
          <a:xfrm>
            <a:off x="1655257" y="4883569"/>
            <a:ext cx="834327" cy="229795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8000"/>
              <a:gd name="connsiteY0" fmla="*/ 10000 h 10000"/>
              <a:gd name="connsiteX1" fmla="*/ 0 w 8000"/>
              <a:gd name="connsiteY1" fmla="*/ 0 h 10000"/>
              <a:gd name="connsiteX2" fmla="*/ 6000 w 8000"/>
              <a:gd name="connsiteY2" fmla="*/ 0 h 10000"/>
              <a:gd name="connsiteX3" fmla="*/ 8000 w 8000"/>
              <a:gd name="connsiteY3" fmla="*/ 5000 h 10000"/>
              <a:gd name="connsiteX4" fmla="*/ 6000 w 8000"/>
              <a:gd name="connsiteY4" fmla="*/ 10000 h 10000"/>
              <a:gd name="connsiteX5" fmla="*/ 0 w 8000"/>
              <a:gd name="connsiteY5" fmla="*/ 10000 h 10000"/>
              <a:gd name="connsiteX0" fmla="*/ 32285 w 42285"/>
              <a:gd name="connsiteY0" fmla="*/ 10000 h 10000"/>
              <a:gd name="connsiteX1" fmla="*/ 0 w 42285"/>
              <a:gd name="connsiteY1" fmla="*/ 594 h 10000"/>
              <a:gd name="connsiteX2" fmla="*/ 39785 w 42285"/>
              <a:gd name="connsiteY2" fmla="*/ 0 h 10000"/>
              <a:gd name="connsiteX3" fmla="*/ 42285 w 42285"/>
              <a:gd name="connsiteY3" fmla="*/ 5000 h 10000"/>
              <a:gd name="connsiteX4" fmla="*/ 39785 w 42285"/>
              <a:gd name="connsiteY4" fmla="*/ 10000 h 10000"/>
              <a:gd name="connsiteX5" fmla="*/ 32285 w 42285"/>
              <a:gd name="connsiteY5" fmla="*/ 10000 h 10000"/>
              <a:gd name="connsiteX0" fmla="*/ 12583 w 42285"/>
              <a:gd name="connsiteY0" fmla="*/ 10000 h 10000"/>
              <a:gd name="connsiteX1" fmla="*/ 0 w 42285"/>
              <a:gd name="connsiteY1" fmla="*/ 594 h 10000"/>
              <a:gd name="connsiteX2" fmla="*/ 39785 w 42285"/>
              <a:gd name="connsiteY2" fmla="*/ 0 h 10000"/>
              <a:gd name="connsiteX3" fmla="*/ 42285 w 42285"/>
              <a:gd name="connsiteY3" fmla="*/ 5000 h 10000"/>
              <a:gd name="connsiteX4" fmla="*/ 39785 w 42285"/>
              <a:gd name="connsiteY4" fmla="*/ 10000 h 10000"/>
              <a:gd name="connsiteX5" fmla="*/ 12583 w 42285"/>
              <a:gd name="connsiteY5" fmla="*/ 10000 h 10000"/>
              <a:gd name="connsiteX0" fmla="*/ 662 w 30364"/>
              <a:gd name="connsiteY0" fmla="*/ 10000 h 10000"/>
              <a:gd name="connsiteX1" fmla="*/ 0 w 30364"/>
              <a:gd name="connsiteY1" fmla="*/ 594 h 10000"/>
              <a:gd name="connsiteX2" fmla="*/ 27864 w 30364"/>
              <a:gd name="connsiteY2" fmla="*/ 0 h 10000"/>
              <a:gd name="connsiteX3" fmla="*/ 30364 w 30364"/>
              <a:gd name="connsiteY3" fmla="*/ 5000 h 10000"/>
              <a:gd name="connsiteX4" fmla="*/ 27864 w 30364"/>
              <a:gd name="connsiteY4" fmla="*/ 10000 h 10000"/>
              <a:gd name="connsiteX5" fmla="*/ 662 w 30364"/>
              <a:gd name="connsiteY5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64" h="10000">
                <a:moveTo>
                  <a:pt x="662" y="10000"/>
                </a:moveTo>
                <a:cubicBezTo>
                  <a:pt x="441" y="6865"/>
                  <a:pt x="221" y="3729"/>
                  <a:pt x="0" y="594"/>
                </a:cubicBezTo>
                <a:lnTo>
                  <a:pt x="27864" y="0"/>
                </a:lnTo>
                <a:lnTo>
                  <a:pt x="30364" y="5000"/>
                </a:lnTo>
                <a:lnTo>
                  <a:pt x="27864" y="10000"/>
                </a:lnTo>
                <a:lnTo>
                  <a:pt x="662" y="100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8" name="TextBox 207"/>
          <p:cNvSpPr txBox="1"/>
          <p:nvPr/>
        </p:nvSpPr>
        <p:spPr>
          <a:xfrm rot="17427417">
            <a:off x="5058299" y="5429239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NORMAL</a:t>
            </a:r>
            <a:endParaRPr lang="fr-FR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0" name="Flowchart: Preparation 206"/>
          <p:cNvSpPr/>
          <p:nvPr/>
        </p:nvSpPr>
        <p:spPr>
          <a:xfrm flipH="1">
            <a:off x="5238474" y="4883568"/>
            <a:ext cx="863904" cy="229795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8000"/>
              <a:gd name="connsiteY0" fmla="*/ 10000 h 10000"/>
              <a:gd name="connsiteX1" fmla="*/ 0 w 8000"/>
              <a:gd name="connsiteY1" fmla="*/ 0 h 10000"/>
              <a:gd name="connsiteX2" fmla="*/ 6000 w 8000"/>
              <a:gd name="connsiteY2" fmla="*/ 0 h 10000"/>
              <a:gd name="connsiteX3" fmla="*/ 8000 w 8000"/>
              <a:gd name="connsiteY3" fmla="*/ 5000 h 10000"/>
              <a:gd name="connsiteX4" fmla="*/ 6000 w 8000"/>
              <a:gd name="connsiteY4" fmla="*/ 10000 h 10000"/>
              <a:gd name="connsiteX5" fmla="*/ 0 w 8000"/>
              <a:gd name="connsiteY5" fmla="*/ 10000 h 10000"/>
              <a:gd name="connsiteX0" fmla="*/ 32285 w 42285"/>
              <a:gd name="connsiteY0" fmla="*/ 10000 h 10000"/>
              <a:gd name="connsiteX1" fmla="*/ 0 w 42285"/>
              <a:gd name="connsiteY1" fmla="*/ 594 h 10000"/>
              <a:gd name="connsiteX2" fmla="*/ 39785 w 42285"/>
              <a:gd name="connsiteY2" fmla="*/ 0 h 10000"/>
              <a:gd name="connsiteX3" fmla="*/ 42285 w 42285"/>
              <a:gd name="connsiteY3" fmla="*/ 5000 h 10000"/>
              <a:gd name="connsiteX4" fmla="*/ 39785 w 42285"/>
              <a:gd name="connsiteY4" fmla="*/ 10000 h 10000"/>
              <a:gd name="connsiteX5" fmla="*/ 32285 w 42285"/>
              <a:gd name="connsiteY5" fmla="*/ 10000 h 10000"/>
              <a:gd name="connsiteX0" fmla="*/ 12583 w 42285"/>
              <a:gd name="connsiteY0" fmla="*/ 10000 h 10000"/>
              <a:gd name="connsiteX1" fmla="*/ 0 w 42285"/>
              <a:gd name="connsiteY1" fmla="*/ 594 h 10000"/>
              <a:gd name="connsiteX2" fmla="*/ 39785 w 42285"/>
              <a:gd name="connsiteY2" fmla="*/ 0 h 10000"/>
              <a:gd name="connsiteX3" fmla="*/ 42285 w 42285"/>
              <a:gd name="connsiteY3" fmla="*/ 5000 h 10000"/>
              <a:gd name="connsiteX4" fmla="*/ 39785 w 42285"/>
              <a:gd name="connsiteY4" fmla="*/ 10000 h 10000"/>
              <a:gd name="connsiteX5" fmla="*/ 12583 w 42285"/>
              <a:gd name="connsiteY5" fmla="*/ 10000 h 10000"/>
              <a:gd name="connsiteX0" fmla="*/ 662 w 30364"/>
              <a:gd name="connsiteY0" fmla="*/ 10000 h 10000"/>
              <a:gd name="connsiteX1" fmla="*/ 0 w 30364"/>
              <a:gd name="connsiteY1" fmla="*/ 594 h 10000"/>
              <a:gd name="connsiteX2" fmla="*/ 27864 w 30364"/>
              <a:gd name="connsiteY2" fmla="*/ 0 h 10000"/>
              <a:gd name="connsiteX3" fmla="*/ 30364 w 30364"/>
              <a:gd name="connsiteY3" fmla="*/ 5000 h 10000"/>
              <a:gd name="connsiteX4" fmla="*/ 27864 w 30364"/>
              <a:gd name="connsiteY4" fmla="*/ 10000 h 10000"/>
              <a:gd name="connsiteX5" fmla="*/ 662 w 30364"/>
              <a:gd name="connsiteY5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64" h="10000">
                <a:moveTo>
                  <a:pt x="662" y="10000"/>
                </a:moveTo>
                <a:cubicBezTo>
                  <a:pt x="441" y="6865"/>
                  <a:pt x="221" y="3729"/>
                  <a:pt x="0" y="594"/>
                </a:cubicBezTo>
                <a:lnTo>
                  <a:pt x="27864" y="0"/>
                </a:lnTo>
                <a:lnTo>
                  <a:pt x="30364" y="5000"/>
                </a:lnTo>
                <a:lnTo>
                  <a:pt x="27864" y="10000"/>
                </a:lnTo>
                <a:lnTo>
                  <a:pt x="662" y="100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1" name="Straight Connector 210"/>
          <p:cNvCxnSpPr/>
          <p:nvPr/>
        </p:nvCxnSpPr>
        <p:spPr>
          <a:xfrm>
            <a:off x="1629775" y="4260379"/>
            <a:ext cx="86549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>
            <a:off x="2495274" y="4085233"/>
            <a:ext cx="171279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>
            <a:off x="2495274" y="4073859"/>
            <a:ext cx="0" cy="188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>
            <a:off x="4219457" y="4073859"/>
            <a:ext cx="0" cy="188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>
            <a:off x="4219457" y="4260379"/>
            <a:ext cx="187882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TextBox 215"/>
          <p:cNvSpPr txBox="1"/>
          <p:nvPr/>
        </p:nvSpPr>
        <p:spPr>
          <a:xfrm>
            <a:off x="446020" y="3969043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lclk_sel</a:t>
            </a:r>
            <a:endParaRPr lang="fr-FR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17" name="Straight Connector 216"/>
          <p:cNvCxnSpPr/>
          <p:nvPr/>
        </p:nvCxnSpPr>
        <p:spPr>
          <a:xfrm>
            <a:off x="1635645" y="4358895"/>
            <a:ext cx="86549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>
            <a:off x="2501144" y="4520395"/>
            <a:ext cx="20572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>
            <a:off x="2501144" y="4349797"/>
            <a:ext cx="0" cy="188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>
            <a:off x="4558368" y="4349797"/>
            <a:ext cx="0" cy="188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>
            <a:off x="4558368" y="4358895"/>
            <a:ext cx="153991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TextBox 221"/>
          <p:cNvSpPr txBox="1"/>
          <p:nvPr/>
        </p:nvSpPr>
        <p:spPr>
          <a:xfrm>
            <a:off x="-53697" y="4264494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lfifo_rst_no</a:t>
            </a:r>
            <a:endParaRPr lang="fr-FR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23" name="Straight Connector 222"/>
          <p:cNvCxnSpPr/>
          <p:nvPr/>
        </p:nvCxnSpPr>
        <p:spPr>
          <a:xfrm>
            <a:off x="1635645" y="4797737"/>
            <a:ext cx="86549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>
            <a:off x="2501144" y="4620319"/>
            <a:ext cx="20572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>
            <a:off x="2501144" y="4620319"/>
            <a:ext cx="0" cy="188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>
            <a:off x="4558368" y="4620319"/>
            <a:ext cx="0" cy="188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>
            <a:off x="4551536" y="4797737"/>
            <a:ext cx="154674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TextBox 227"/>
          <p:cNvSpPr txBox="1"/>
          <p:nvPr/>
        </p:nvSpPr>
        <p:spPr>
          <a:xfrm>
            <a:off x="41041" y="4505269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lpush_en_no</a:t>
            </a:r>
            <a:endParaRPr lang="fr-FR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50" name="Group 249"/>
          <p:cNvGrpSpPr/>
          <p:nvPr/>
        </p:nvGrpSpPr>
        <p:grpSpPr>
          <a:xfrm>
            <a:off x="6344379" y="4803577"/>
            <a:ext cx="3468313" cy="1691865"/>
            <a:chOff x="6517250" y="4204741"/>
            <a:chExt cx="3468313" cy="1691865"/>
          </a:xfrm>
        </p:grpSpPr>
        <p:sp>
          <p:nvSpPr>
            <p:cNvPr id="88" name="Isosceles Triangle 87"/>
            <p:cNvSpPr/>
            <p:nvPr/>
          </p:nvSpPr>
          <p:spPr>
            <a:xfrm rot="5400000">
              <a:off x="8052744" y="4470271"/>
              <a:ext cx="370779" cy="41470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6517250" y="4535170"/>
              <a:ext cx="1102866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err="1" smtClean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clk_push</a:t>
              </a:r>
              <a:endParaRPr lang="fr-FR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230" name="Straight Connector 229"/>
            <p:cNvCxnSpPr>
              <a:stCxn id="229" idx="3"/>
              <a:endCxn id="88" idx="3"/>
            </p:cNvCxnSpPr>
            <p:nvPr/>
          </p:nvCxnSpPr>
          <p:spPr>
            <a:xfrm>
              <a:off x="7620116" y="4673670"/>
              <a:ext cx="410665" cy="395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1" name="TextBox 230"/>
            <p:cNvSpPr txBox="1"/>
            <p:nvPr/>
          </p:nvSpPr>
          <p:spPr>
            <a:xfrm>
              <a:off x="8099905" y="4884362"/>
              <a:ext cx="275717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RN</a:t>
              </a:r>
              <a:endParaRPr lang="fr-FR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232" name="Straight Arrow Connector 231"/>
            <p:cNvCxnSpPr>
              <a:stCxn id="231" idx="0"/>
              <a:endCxn id="88" idx="5"/>
            </p:cNvCxnSpPr>
            <p:nvPr/>
          </p:nvCxnSpPr>
          <p:spPr>
            <a:xfrm flipV="1">
              <a:off x="8237764" y="4770318"/>
              <a:ext cx="369" cy="1140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Isosceles Triangle 232"/>
            <p:cNvSpPr/>
            <p:nvPr/>
          </p:nvSpPr>
          <p:spPr>
            <a:xfrm rot="5400000">
              <a:off x="8052744" y="5161609"/>
              <a:ext cx="370779" cy="41470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6517250" y="5226508"/>
              <a:ext cx="96500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err="1" smtClean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clk_pop</a:t>
              </a:r>
              <a:endParaRPr lang="fr-FR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235" name="Straight Connector 234"/>
            <p:cNvCxnSpPr>
              <a:stCxn id="234" idx="3"/>
              <a:endCxn id="233" idx="3"/>
            </p:cNvCxnSpPr>
            <p:nvPr/>
          </p:nvCxnSpPr>
          <p:spPr>
            <a:xfrm>
              <a:off x="7482258" y="5365008"/>
              <a:ext cx="548523" cy="395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TextBox 235"/>
            <p:cNvSpPr txBox="1"/>
            <p:nvPr/>
          </p:nvSpPr>
          <p:spPr>
            <a:xfrm>
              <a:off x="7686330" y="5619607"/>
              <a:ext cx="1102866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err="1" smtClean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lclk_sel</a:t>
              </a:r>
              <a:endParaRPr lang="fr-FR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237" name="Straight Arrow Connector 236"/>
            <p:cNvCxnSpPr>
              <a:stCxn id="236" idx="0"/>
              <a:endCxn id="233" idx="5"/>
            </p:cNvCxnSpPr>
            <p:nvPr/>
          </p:nvCxnSpPr>
          <p:spPr>
            <a:xfrm flipV="1">
              <a:off x="8237763" y="5461656"/>
              <a:ext cx="370" cy="15795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Flowchart: Stored Data 238"/>
            <p:cNvSpPr/>
            <p:nvPr/>
          </p:nvSpPr>
          <p:spPr>
            <a:xfrm flipH="1">
              <a:off x="9006191" y="4557042"/>
              <a:ext cx="713807" cy="880133"/>
            </a:xfrm>
            <a:prstGeom prst="flowChartOnlineStorag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OR</a:t>
              </a:r>
              <a:endParaRPr lang="fr-FR" dirty="0"/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7544398" y="4204741"/>
              <a:ext cx="137858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GCLK_CELLs</a:t>
              </a:r>
              <a:endParaRPr lang="fr-FR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241" name="Straight Connector 240"/>
            <p:cNvCxnSpPr>
              <a:stCxn id="233" idx="0"/>
            </p:cNvCxnSpPr>
            <p:nvPr/>
          </p:nvCxnSpPr>
          <p:spPr>
            <a:xfrm flipV="1">
              <a:off x="8445486" y="5275590"/>
              <a:ext cx="630569" cy="9337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>
              <a:stCxn id="88" idx="0"/>
            </p:cNvCxnSpPr>
            <p:nvPr/>
          </p:nvCxnSpPr>
          <p:spPr>
            <a:xfrm>
              <a:off x="8445486" y="4677624"/>
              <a:ext cx="688161" cy="12318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Arrow Connector 246"/>
            <p:cNvCxnSpPr>
              <a:stCxn id="239" idx="1"/>
            </p:cNvCxnSpPr>
            <p:nvPr/>
          </p:nvCxnSpPr>
          <p:spPr>
            <a:xfrm flipV="1">
              <a:off x="9719998" y="4996688"/>
              <a:ext cx="265565" cy="4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8" name="TextBox 257"/>
          <p:cNvSpPr txBox="1"/>
          <p:nvPr/>
        </p:nvSpPr>
        <p:spPr>
          <a:xfrm rot="17427417">
            <a:off x="3697543" y="5435862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RESET_5</a:t>
            </a:r>
            <a:endParaRPr lang="fr-FR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9" name="Flowchart: Preparation 258"/>
          <p:cNvSpPr/>
          <p:nvPr/>
        </p:nvSpPr>
        <p:spPr>
          <a:xfrm>
            <a:off x="4221715" y="4877438"/>
            <a:ext cx="343469" cy="229795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Alizar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izarin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1627</TotalTime>
  <Words>544</Words>
  <Application>Microsoft Office PowerPoint</Application>
  <PresentationFormat>Custom</PresentationFormat>
  <Paragraphs>62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6" baseType="lpstr">
      <vt:lpstr>Arial</vt:lpstr>
      <vt:lpstr>Calibri</vt:lpstr>
      <vt:lpstr>Courier New</vt:lpstr>
      <vt:lpstr>FreeSans</vt:lpstr>
      <vt:lpstr>IPA Pゴシック</vt:lpstr>
      <vt:lpstr>Source Sans Pro</vt:lpstr>
      <vt:lpstr>Source Sans Pro Black</vt:lpstr>
      <vt:lpstr>Source Sans Pro Light</vt:lpstr>
      <vt:lpstr>Source Sans Pro Semibold</vt:lpstr>
      <vt:lpstr>源ノ角ゴシック Heavy</vt:lpstr>
      <vt:lpstr>源ノ角ゴシック Normal</vt:lpstr>
      <vt:lpstr>Alizarin</vt:lpstr>
      <vt:lpstr>Alizarin0</vt:lpstr>
      <vt:lpstr>SPARC/FIFO status</vt:lpstr>
      <vt:lpstr>New version of the FIFO/Serializer</vt:lpstr>
      <vt:lpstr>Management of the Reset of the FIFO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SPARC/FIFO status</dc:title>
  <dc:creator>FLOUZAT Christophe</dc:creator>
  <cp:lastModifiedBy>FLOUZAT Christophe</cp:lastModifiedBy>
  <cp:revision>32</cp:revision>
  <dcterms:created xsi:type="dcterms:W3CDTF">2024-03-25T11:36:06Z</dcterms:created>
  <dcterms:modified xsi:type="dcterms:W3CDTF">2024-06-10T12:15:52Z</dcterms:modified>
</cp:coreProperties>
</file>