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6" r:id="rId3"/>
    <p:sldId id="300" r:id="rId4"/>
    <p:sldId id="287" r:id="rId5"/>
    <p:sldId id="293" r:id="rId6"/>
    <p:sldId id="297" r:id="rId7"/>
    <p:sldId id="298" r:id="rId8"/>
    <p:sldId id="299" r:id="rId9"/>
    <p:sldId id="281" r:id="rId10"/>
    <p:sldId id="294" r:id="rId11"/>
    <p:sldId id="295" r:id="rId12"/>
    <p:sldId id="302" r:id="rId13"/>
    <p:sldId id="292" r:id="rId14"/>
    <p:sldId id="301" r:id="rId15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9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34DB4F2-6840-4F62-A79E-7D6ABD8E4797}">
          <p14:sldIdLst>
            <p14:sldId id="256"/>
            <p14:sldId id="286"/>
            <p14:sldId id="300"/>
            <p14:sldId id="287"/>
            <p14:sldId id="293"/>
            <p14:sldId id="297"/>
            <p14:sldId id="298"/>
            <p14:sldId id="299"/>
            <p14:sldId id="281"/>
            <p14:sldId id="294"/>
            <p14:sldId id="295"/>
            <p14:sldId id="302"/>
            <p14:sldId id="292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soudier" initials="js" lastIdx="1" clrIdx="0">
    <p:extLst>
      <p:ext uri="{19B8F6BF-5375-455C-9EA6-DF929625EA0E}">
        <p15:presenceInfo xmlns:p15="http://schemas.microsoft.com/office/powerpoint/2012/main" userId="S-1-5-21-2052111302-842925246-682003330-119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C9C34-CD16-4E3A-9799-05B3CC8F0791}" type="datetimeFigureOut">
              <a:rPr lang="fr-FR" smtClean="0"/>
              <a:t>10/06/2024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E63C0-4D97-4DEB-ACCF-5B5F5084DF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832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90EC-8B7D-4434-9ED5-7F7A0447DAD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717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90EC-8B7D-4434-9ED5-7F7A0447DAD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964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90EC-8B7D-4434-9ED5-7F7A0447DAD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715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90EC-8B7D-4434-9ED5-7F7A0447DAD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727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90EC-8B7D-4434-9ED5-7F7A0447DAD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402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90EC-8B7D-4434-9ED5-7F7A0447DAD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240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90EC-8B7D-4434-9ED5-7F7A0447DAD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420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B90EC-8B7D-4434-9ED5-7F7A0447DAD1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65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764000"/>
            <a:ext cx="12192000" cy="32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4449234" y="657383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4449234" y="657383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pic>
        <p:nvPicPr>
          <p:cNvPr id="6" name="Picture 24" descr="IPH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325" y="153888"/>
            <a:ext cx="1661539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93201" y="153888"/>
            <a:ext cx="1152000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39" y="156721"/>
            <a:ext cx="2696594" cy="11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1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874800" y="1764000"/>
            <a:ext cx="10440000" cy="3240000"/>
          </a:xfr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effectLst>
                  <a:glow rad="127000">
                    <a:schemeClr val="tx2">
                      <a:lumMod val="60000"/>
                      <a:lumOff val="40000"/>
                      <a:alpha val="40000"/>
                    </a:schemeClr>
                  </a:glow>
                </a:effectLst>
              </a:defRPr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GB" altLang="fr-FR" noProof="0" dirty="0" smtClean="0"/>
          </a:p>
        </p:txBody>
      </p:sp>
      <p:sp>
        <p:nvSpPr>
          <p:cNvPr id="15361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874800" y="5184000"/>
            <a:ext cx="10440000" cy="1044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altLang="fr-FR" noProof="0" smtClean="0"/>
              <a:t>Modifier le style des sous-titres du masque</a:t>
            </a:r>
            <a:endParaRPr lang="en-GB" altLang="fr-FR" noProof="0" dirty="0" smtClean="0"/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 sz="1100" b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Jean.soudier@iphc.cnrs.fr</a:t>
            </a:r>
            <a:endParaRPr lang="fr-FR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13775A-4DBC-4FD2-841D-50CF5CC54992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 2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 sz="1100" b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fld id="{6DFF0A5C-3632-4C14-B258-E5EE96190494}" type="datetime1">
              <a:rPr lang="fr-FR" smtClean="0"/>
              <a:t>10/06/2024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12" y="153888"/>
            <a:ext cx="1145904" cy="1152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654" y="153888"/>
            <a:ext cx="3183333" cy="11520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85" b="52415"/>
          <a:stretch/>
        </p:blipFill>
        <p:spPr bwMode="auto">
          <a:xfrm>
            <a:off x="0" y="6523200"/>
            <a:ext cx="12192000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983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4449234" y="657383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4449234" y="6573839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pic>
        <p:nvPicPr>
          <p:cNvPr id="10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764000"/>
            <a:ext cx="12192000" cy="324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1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876000" y="1764000"/>
            <a:ext cx="10440000" cy="3240000"/>
          </a:xfr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effectLst>
                  <a:glow rad="127000">
                    <a:schemeClr val="bg2">
                      <a:lumMod val="75000"/>
                      <a:alpha val="40000"/>
                    </a:schemeClr>
                  </a:glow>
                </a:effectLst>
              </a:defRPr>
            </a:lvl1pPr>
          </a:lstStyle>
          <a:p>
            <a:pPr lvl="0"/>
            <a:r>
              <a:rPr lang="fr-FR" altLang="fr-FR" noProof="0" smtClean="0"/>
              <a:t>Modifiez le style du titre</a:t>
            </a:r>
            <a:endParaRPr lang="en-GB" altLang="fr-FR" noProof="0" dirty="0" smtClean="0"/>
          </a:p>
        </p:txBody>
      </p:sp>
      <p:sp>
        <p:nvSpPr>
          <p:cNvPr id="153617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876000" y="5184000"/>
            <a:ext cx="10440000" cy="1044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fr-FR" altLang="fr-FR" noProof="0" smtClean="0"/>
              <a:t>Modifier le style des sous-titres du masque</a:t>
            </a:r>
            <a:endParaRPr lang="en-GB" altLang="fr-FR" noProof="0" dirty="0" smtClean="0"/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 lang="en-GB" sz="1100" b="0" kern="1200">
                <a:solidFill>
                  <a:srgbClr val="3C3C6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Jean.soudier@iphc.cnrs.fr</a:t>
            </a:r>
            <a:endParaRPr lang="fr-FR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13775A-4DBC-4FD2-841D-50CF5CC54992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Rectangle 2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spcBef>
                <a:spcPct val="0"/>
              </a:spcBef>
              <a:buClrTx/>
              <a:buSzTx/>
              <a:buFontTx/>
              <a:buNone/>
              <a:defRPr lang="en-GB" sz="1100" b="0" kern="1200" smtClean="0">
                <a:solidFill>
                  <a:srgbClr val="3C3C6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415B677F-F935-4132-BBA5-9D5DA7F06726}" type="datetime1">
              <a:rPr lang="fr-FR" smtClean="0"/>
              <a:t>10/06/2024</a:t>
            </a:fld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85" b="52415"/>
          <a:stretch/>
        </p:blipFill>
        <p:spPr bwMode="auto">
          <a:xfrm>
            <a:off x="0" y="6523200"/>
            <a:ext cx="12192000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8842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2000" y="972000"/>
            <a:ext cx="11760000" cy="5400000"/>
          </a:xfrm>
        </p:spPr>
        <p:txBody>
          <a:bodyPr/>
          <a:lstStyle>
            <a:lvl1pPr marL="360363" indent="-360363">
              <a:buClr>
                <a:schemeClr val="tx2"/>
              </a:buClr>
              <a:defRPr sz="2400">
                <a:solidFill>
                  <a:schemeClr val="tx2"/>
                </a:solidFill>
              </a:defRPr>
            </a:lvl1pPr>
            <a:lvl2pPr marL="720725" indent="-360363">
              <a:buClr>
                <a:schemeClr val="tx2"/>
              </a:buClr>
              <a:defRPr sz="2000">
                <a:solidFill>
                  <a:schemeClr val="tx2"/>
                </a:solidFill>
              </a:defRPr>
            </a:lvl2pPr>
            <a:lvl3pPr marL="1081088" indent="-361950">
              <a:buClr>
                <a:schemeClr val="tx2"/>
              </a:buClr>
              <a:defRPr sz="1800">
                <a:solidFill>
                  <a:schemeClr val="tx2"/>
                </a:solidFill>
              </a:defRPr>
            </a:lvl3pPr>
            <a:lvl4pPr marL="1431925" indent="-352425">
              <a:buClr>
                <a:schemeClr val="tx2"/>
              </a:buClr>
              <a:defRPr sz="1800">
                <a:solidFill>
                  <a:schemeClr val="tx2"/>
                </a:solidFill>
              </a:defRPr>
            </a:lvl4pPr>
            <a:lvl5pPr marL="1790700" indent="-358775">
              <a:buClr>
                <a:schemeClr val="tx2"/>
              </a:buClr>
              <a:defRPr sz="1600">
                <a:solidFill>
                  <a:schemeClr val="tx2"/>
                </a:solidFill>
              </a:defRPr>
            </a:lvl5pPr>
            <a:lvl6pPr>
              <a:defRPr sz="800"/>
            </a:lvl6pPr>
          </a:lstStyle>
          <a:p>
            <a:pPr lvl="0"/>
            <a:r>
              <a:rPr lang="fr-FR" noProof="0" smtClean="0"/>
              <a:t>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" y="162000"/>
            <a:ext cx="12192000" cy="504000"/>
          </a:xfrm>
        </p:spPr>
        <p:txBody>
          <a:bodyPr/>
          <a:lstStyle>
            <a:lvl1pPr>
              <a:defRPr sz="2800"/>
            </a:lvl1pPr>
          </a:lstStyle>
          <a:p>
            <a:r>
              <a:rPr lang="fr-FR" noProof="0" smtClean="0"/>
              <a:t>Modifiez le style du titre</a:t>
            </a:r>
            <a:endParaRPr lang="en-GB" noProof="0" dirty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Jean.soudier@iphc.cnrs.fr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13775A-4DBC-4FD2-841D-50CF5CC5499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fld id="{EBFEE3EE-A4C8-4FE7-B5B0-34EBC057F7F1}" type="datetime1">
              <a:rPr lang="fr-FR" smtClean="0"/>
              <a:t>10/06/2024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625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" y="162000"/>
            <a:ext cx="12192000" cy="504000"/>
          </a:xfrm>
        </p:spPr>
        <p:txBody>
          <a:bodyPr/>
          <a:lstStyle/>
          <a:p>
            <a:r>
              <a:rPr lang="fr-FR" noProof="0" smtClean="0"/>
              <a:t>Modifiez le style du titre</a:t>
            </a:r>
            <a:endParaRPr lang="en-GB" noProof="0" dirty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Jean.soudier@iphc.cnrs.fr</a:t>
            </a:r>
            <a:endParaRPr lang="fr-FR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13775A-4DBC-4FD2-841D-50CF5CC5499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b="0">
                <a:solidFill>
                  <a:schemeClr val="tx2"/>
                </a:solidFill>
              </a:defRPr>
            </a:lvl1pPr>
          </a:lstStyle>
          <a:p>
            <a:fld id="{40B26E71-C518-48B4-9A52-5886444B39DF}" type="datetime1">
              <a:rPr lang="fr-FR" smtClean="0"/>
              <a:t>10/06/2024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545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390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5" b="60897"/>
          <a:stretch/>
        </p:blipFill>
        <p:spPr bwMode="auto">
          <a:xfrm>
            <a:off x="0" y="0"/>
            <a:ext cx="12192000" cy="828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6000" y="6624000"/>
            <a:ext cx="648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lang="en-GB" sz="1100" b="0" kern="120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Jean.soudier@iphc.cnrs.fr</a:t>
            </a:r>
            <a:endParaRPr lang="fr-FR"/>
          </a:p>
        </p:txBody>
      </p:sp>
      <p:sp>
        <p:nvSpPr>
          <p:cNvPr id="152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96000" y="6624000"/>
            <a:ext cx="108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lang="en-GB" sz="1100" b="0" kern="120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7B13775A-4DBC-4FD2-841D-50CF5CC54992}" type="slidenum">
              <a:rPr lang="fr-FR" smtClean="0"/>
              <a:t>‹N°›</a:t>
            </a:fld>
            <a:endParaRPr lang="fr-FR"/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6000" y="972000"/>
            <a:ext cx="11761200" cy="54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noProof="0" dirty="0" smtClean="0"/>
              <a:t>Cliques pour modifier les styles du </a:t>
            </a:r>
            <a:r>
              <a:rPr lang="en-GB" altLang="fr-FR" noProof="0" dirty="0" err="1" smtClean="0"/>
              <a:t>texte</a:t>
            </a:r>
            <a:r>
              <a:rPr lang="en-GB" altLang="fr-FR" noProof="0" dirty="0" smtClean="0"/>
              <a:t> du masque</a:t>
            </a:r>
          </a:p>
          <a:p>
            <a:pPr lvl="1"/>
            <a:r>
              <a:rPr lang="en-GB" altLang="fr-FR" noProof="0" dirty="0" err="1" smtClean="0"/>
              <a:t>Deuxième</a:t>
            </a:r>
            <a:r>
              <a:rPr lang="en-GB" altLang="fr-FR" noProof="0" dirty="0" smtClean="0"/>
              <a:t> </a:t>
            </a:r>
            <a:r>
              <a:rPr lang="en-GB" altLang="fr-FR" noProof="0" dirty="0" err="1" smtClean="0"/>
              <a:t>niveau</a:t>
            </a:r>
            <a:endParaRPr lang="en-GB" altLang="fr-FR" noProof="0" dirty="0" smtClean="0"/>
          </a:p>
          <a:p>
            <a:pPr lvl="2"/>
            <a:r>
              <a:rPr lang="en-GB" altLang="fr-FR" noProof="0" dirty="0" err="1" smtClean="0"/>
              <a:t>Troisième</a:t>
            </a:r>
            <a:r>
              <a:rPr lang="en-GB" altLang="fr-FR" noProof="0" dirty="0" smtClean="0"/>
              <a:t> </a:t>
            </a:r>
            <a:r>
              <a:rPr lang="en-GB" altLang="fr-FR" noProof="0" dirty="0" err="1" smtClean="0"/>
              <a:t>niveau</a:t>
            </a:r>
            <a:endParaRPr lang="en-GB" altLang="fr-FR" noProof="0" dirty="0" smtClean="0"/>
          </a:p>
          <a:p>
            <a:pPr lvl="3"/>
            <a:r>
              <a:rPr lang="en-GB" altLang="fr-FR" noProof="0" dirty="0" err="1" smtClean="0"/>
              <a:t>Quatrième</a:t>
            </a:r>
            <a:r>
              <a:rPr lang="en-GB" altLang="fr-FR" noProof="0" dirty="0" smtClean="0"/>
              <a:t> </a:t>
            </a:r>
            <a:r>
              <a:rPr lang="en-GB" altLang="fr-FR" noProof="0" dirty="0" err="1" smtClean="0"/>
              <a:t>niveau</a:t>
            </a:r>
            <a:endParaRPr lang="en-GB" altLang="fr-FR" noProof="0" dirty="0" smtClean="0"/>
          </a:p>
          <a:p>
            <a:pPr lvl="4"/>
            <a:r>
              <a:rPr lang="en-GB" altLang="fr-FR" noProof="0" dirty="0" err="1" smtClean="0"/>
              <a:t>Cinquième</a:t>
            </a:r>
            <a:r>
              <a:rPr lang="en-GB" altLang="fr-FR" noProof="0" dirty="0" smtClean="0"/>
              <a:t> </a:t>
            </a:r>
            <a:r>
              <a:rPr lang="en-GB" altLang="fr-FR" noProof="0" dirty="0" err="1" smtClean="0"/>
              <a:t>niveau</a:t>
            </a:r>
            <a:endParaRPr lang="en-GB" altLang="fr-FR" noProof="0" dirty="0" smtClean="0"/>
          </a:p>
        </p:txBody>
      </p:sp>
      <p:sp>
        <p:nvSpPr>
          <p:cNvPr id="152602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6000" y="6624000"/>
            <a:ext cx="1080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100" b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513B567C-F357-46EA-A017-1F875144AD08}" type="datetime1">
              <a:rPr lang="fr-FR" smtClean="0"/>
              <a:t>10/06/2024</a:t>
            </a:fld>
            <a:endParaRPr lang="fr-FR"/>
          </a:p>
        </p:txBody>
      </p:sp>
      <p:sp>
        <p:nvSpPr>
          <p:cNvPr id="1030" name="Text Box 28"/>
          <p:cNvSpPr txBox="1">
            <a:spLocks noChangeArrowheads="1"/>
          </p:cNvSpPr>
          <p:nvPr/>
        </p:nvSpPr>
        <p:spPr bwMode="auto">
          <a:xfrm>
            <a:off x="4449234" y="6469064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sp>
        <p:nvSpPr>
          <p:cNvPr id="1031" name="Text Box 29"/>
          <p:cNvSpPr txBox="1">
            <a:spLocks noChangeArrowheads="1"/>
          </p:cNvSpPr>
          <p:nvPr/>
        </p:nvSpPr>
        <p:spPr bwMode="auto">
          <a:xfrm>
            <a:off x="4449234" y="6469064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9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endParaRPr lang="fr-FR" altLang="fr-FR" sz="1200" b="0" dirty="0" smtClean="0">
              <a:solidFill>
                <a:schemeClr val="tx1"/>
              </a:solidFill>
            </a:endParaRPr>
          </a:p>
        </p:txBody>
      </p:sp>
      <p:sp>
        <p:nvSpPr>
          <p:cNvPr id="1033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0" y="162718"/>
            <a:ext cx="121920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noProof="0" dirty="0" err="1" smtClean="0"/>
              <a:t>Cliquez</a:t>
            </a:r>
            <a:r>
              <a:rPr lang="en-GB" altLang="fr-FR" noProof="0" dirty="0" smtClean="0"/>
              <a:t> pour modifier le style du titre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85" b="52415"/>
          <a:stretch/>
        </p:blipFill>
        <p:spPr bwMode="auto">
          <a:xfrm>
            <a:off x="0" y="6523200"/>
            <a:ext cx="12192000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746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60363" indent="-3603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1pPr>
      <a:lvl2pPr marL="720725" indent="-3603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2pPr>
      <a:lvl3pPr marL="1081088" indent="-3619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n"/>
        <a:defRPr sz="18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3pPr>
      <a:lvl4pPr marL="1431925" indent="-35242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¨"/>
        <a:defRPr sz="18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4pPr>
      <a:lvl5pPr marL="1790700" indent="-3587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Calibri" panose="020F0502020204030204" pitchFamily="34" charset="0"/>
          <a:ea typeface="Calibri" pitchFamily="34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Status of the SPARC design</a:t>
            </a:r>
            <a:endParaRPr lang="en-US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74800" y="5056375"/>
            <a:ext cx="10440000" cy="1515250"/>
          </a:xfrm>
        </p:spPr>
        <p:txBody>
          <a:bodyPr/>
          <a:lstStyle/>
          <a:p>
            <a:r>
              <a:rPr lang="en-US" dirty="0" smtClean="0"/>
              <a:t>Jean SOUDIER</a:t>
            </a:r>
          </a:p>
          <a:p>
            <a:r>
              <a:rPr lang="fr-FR" sz="1800" dirty="0" smtClean="0"/>
              <a:t>Designers: Jean Soudier, Christophe </a:t>
            </a:r>
            <a:r>
              <a:rPr lang="fr-FR" sz="1800" dirty="0" err="1" smtClean="0"/>
              <a:t>Flouzat</a:t>
            </a:r>
            <a:endParaRPr lang="fr-FR" sz="1800" dirty="0" smtClean="0"/>
          </a:p>
          <a:p>
            <a:r>
              <a:rPr lang="fr-FR" sz="1800" dirty="0" err="1" smtClean="0"/>
              <a:t>Reviewers</a:t>
            </a:r>
            <a:r>
              <a:rPr lang="fr-FR" sz="1800" dirty="0" smtClean="0"/>
              <a:t>: Frédéric Morel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89314" y="65314"/>
            <a:ext cx="3614057" cy="13933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3525" marR="0" indent="-2635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/>
            </a:pPr>
            <a:endParaRPr kumimoji="0" lang="fr-FR" sz="9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2" descr="ICube - IC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250" y="441125"/>
            <a:ext cx="2016224" cy="7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856000" y="6624000"/>
            <a:ext cx="6480000" cy="2160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Jean.soudier@iphc.cnrs.fr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Espace réservé de la date 1"/>
          <p:cNvSpPr>
            <a:spLocks noGrp="1"/>
          </p:cNvSpPr>
          <p:nvPr>
            <p:ph type="dt" sz="half" idx="12"/>
          </p:nvPr>
        </p:nvSpPr>
        <p:spPr>
          <a:xfrm>
            <a:off x="216000" y="6633427"/>
            <a:ext cx="1080000" cy="216000"/>
          </a:xfrm>
        </p:spPr>
        <p:txBody>
          <a:bodyPr/>
          <a:lstStyle/>
          <a:p>
            <a:fld id="{B704F15B-B379-465E-B496-E04E2B0CE8E7}" type="datetime1">
              <a:rPr lang="fr-FR" smtClean="0">
                <a:solidFill>
                  <a:schemeClr val="accent1">
                    <a:lumMod val="50000"/>
                  </a:schemeClr>
                </a:solidFill>
              </a:rPr>
              <a:t>10/06/2024</a:t>
            </a:fld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6211" y="329947"/>
            <a:ext cx="1796710" cy="85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856000" y="6624000"/>
            <a:ext cx="6480000" cy="216000"/>
          </a:xfrm>
        </p:spPr>
        <p:txBody>
          <a:bodyPr/>
          <a:lstStyle/>
          <a:p>
            <a:r>
              <a:rPr lang="en-US" dirty="0" smtClean="0"/>
              <a:t>Jean.soudier@iphc.cnrs.fr</a:t>
            </a:r>
            <a:endParaRPr lang="en-US" dirty="0"/>
          </a:p>
        </p:txBody>
      </p:sp>
      <p:sp>
        <p:nvSpPr>
          <p:cNvPr id="10" name="Espace réservé de la date 1"/>
          <p:cNvSpPr>
            <a:spLocks noGrp="1"/>
          </p:cNvSpPr>
          <p:nvPr>
            <p:ph type="dt" sz="half" idx="12"/>
          </p:nvPr>
        </p:nvSpPr>
        <p:spPr>
          <a:xfrm>
            <a:off x="216000" y="6624000"/>
            <a:ext cx="1080000" cy="216000"/>
          </a:xfrm>
        </p:spPr>
        <p:txBody>
          <a:bodyPr/>
          <a:lstStyle/>
          <a:p>
            <a:fld id="{878B3C0A-C4CE-40DF-B710-1C5581D7079B}" type="datetime1">
              <a:rPr lang="fr-FR" smtClean="0"/>
              <a:t>10/06/2024</a:t>
            </a:fld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882612"/>
              </p:ext>
            </p:extLst>
          </p:nvPr>
        </p:nvGraphicFramePr>
        <p:xfrm>
          <a:off x="105901" y="896100"/>
          <a:ext cx="11628898" cy="5477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570">
                  <a:extLst>
                    <a:ext uri="{9D8B030D-6E8A-4147-A177-3AD203B41FA5}">
                      <a16:colId xmlns:a16="http://schemas.microsoft.com/office/drawing/2014/main" val="3469082999"/>
                    </a:ext>
                  </a:extLst>
                </a:gridCol>
                <a:gridCol w="9922328">
                  <a:extLst>
                    <a:ext uri="{9D8B030D-6E8A-4147-A177-3AD203B41FA5}">
                      <a16:colId xmlns:a16="http://schemas.microsoft.com/office/drawing/2014/main" val="2131188346"/>
                    </a:ext>
                  </a:extLst>
                </a:gridCol>
              </a:tblGrid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RTL/Schematic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409177"/>
                  </a:ext>
                </a:extLst>
              </a:tr>
              <a:tr h="630959">
                <a:tc>
                  <a:txBody>
                    <a:bodyPr/>
                    <a:lstStyle/>
                    <a:p>
                      <a:r>
                        <a:rPr lang="fr-FR" dirty="0" smtClean="0"/>
                        <a:t>VCO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Post-simulation</a:t>
                      </a:r>
                      <a:r>
                        <a:rPr lang="fr-FR" baseline="0" dirty="0" smtClean="0">
                          <a:solidFill>
                            <a:schemeClr val="accent6"/>
                          </a:solidFill>
                        </a:rPr>
                        <a:t> multi-corner, </a:t>
                      </a:r>
                      <a:r>
                        <a:rPr lang="fr-FR" baseline="0" dirty="0" err="1" smtClean="0">
                          <a:solidFill>
                            <a:schemeClr val="accent6"/>
                          </a:solidFill>
                        </a:rPr>
                        <a:t>jitter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522612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Biasing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err="1" smtClean="0">
                          <a:solidFill>
                            <a:srgbClr val="7030A0"/>
                          </a:solidFill>
                        </a:rPr>
                        <a:t>Routing</a:t>
                      </a:r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Post-simulation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481296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Digital</a:t>
                      </a:r>
                      <a:r>
                        <a:rPr lang="fr-FR" baseline="0" dirty="0" smtClean="0"/>
                        <a:t> pixel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603824"/>
                  </a:ext>
                </a:extLst>
              </a:tr>
              <a:tr h="596065">
                <a:tc>
                  <a:txBody>
                    <a:bodyPr/>
                    <a:lstStyle/>
                    <a:p>
                      <a:r>
                        <a:rPr lang="fr-FR" dirty="0" smtClean="0"/>
                        <a:t>Analog Pixel (</a:t>
                      </a:r>
                      <a:r>
                        <a:rPr lang="fr-FR" dirty="0" err="1" smtClean="0"/>
                        <a:t>integration</a:t>
                      </a:r>
                      <a:r>
                        <a:rPr lang="fr-FR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M7</a:t>
                      </a:r>
                      <a:r>
                        <a:rPr lang="fr-FR" baseline="0" dirty="0" smtClean="0">
                          <a:solidFill>
                            <a:srgbClr val="7030A0"/>
                          </a:solidFill>
                        </a:rPr>
                        <a:t> via </a:t>
                      </a:r>
                      <a:r>
                        <a:rPr lang="fr-FR" baseline="0" dirty="0" err="1" smtClean="0">
                          <a:solidFill>
                            <a:srgbClr val="7030A0"/>
                          </a:solidFill>
                        </a:rPr>
                        <a:t>access</a:t>
                      </a:r>
                      <a:r>
                        <a:rPr lang="fr-FR" baseline="0" dirty="0" smtClean="0">
                          <a:solidFill>
                            <a:schemeClr val="accent2"/>
                          </a:solidFill>
                        </a:rPr>
                        <a:t>, Post-simulation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306471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Columns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Replace</a:t>
                      </a:r>
                      <a:r>
                        <a:rPr lang="fr-FR" baseline="0" dirty="0" smtClean="0">
                          <a:solidFill>
                            <a:schemeClr val="accent2"/>
                          </a:solidFill>
                        </a:rPr>
                        <a:t> pins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264615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088581"/>
                  </a:ext>
                </a:extLst>
              </a:tr>
              <a:tr h="397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mtClean="0"/>
                        <a:t>FIFO &amp; </a:t>
                      </a:r>
                      <a:r>
                        <a:rPr lang="fr-FR" dirty="0" err="1" smtClean="0"/>
                        <a:t>Serializer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rgbClr val="FF0000"/>
                          </a:solidFill>
                        </a:rPr>
                        <a:t>Hold</a:t>
                      </a:r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rgbClr val="FF0000"/>
                          </a:solidFill>
                        </a:rPr>
                        <a:t>checks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, RN SM, </a:t>
                      </a:r>
                      <a:r>
                        <a:rPr lang="fr-FR" baseline="0" dirty="0" smtClean="0">
                          <a:solidFill>
                            <a:schemeClr val="accent2"/>
                          </a:solidFill>
                        </a:rPr>
                        <a:t>pin, stripes, </a:t>
                      </a:r>
                      <a:r>
                        <a:rPr lang="fr-FR" baseline="0" dirty="0" err="1" smtClean="0">
                          <a:solidFill>
                            <a:schemeClr val="accent2"/>
                          </a:solidFill>
                        </a:rPr>
                        <a:t>shape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84225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Slow Control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002003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TDC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303216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PAD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rgbClr val="7030A0"/>
                          </a:solidFill>
                        </a:rPr>
                        <a:t>Separator</a:t>
                      </a:r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Replace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70327"/>
                  </a:ext>
                </a:extLst>
              </a:tr>
              <a:tr h="596065">
                <a:tc>
                  <a:txBody>
                    <a:bodyPr/>
                    <a:lstStyle/>
                    <a:p>
                      <a:r>
                        <a:rPr lang="fr-FR" dirty="0" smtClean="0"/>
                        <a:t>SPARC</a:t>
                      </a:r>
                      <a:r>
                        <a:rPr lang="fr-FR" baseline="0" dirty="0" smtClean="0"/>
                        <a:t> (Top)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Annoter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RTL, floorplan, power </a:t>
                      </a:r>
                      <a:r>
                        <a:rPr lang="fr-FR" baseline="0" dirty="0" err="1" smtClean="0">
                          <a:solidFill>
                            <a:srgbClr val="FF0000"/>
                          </a:solidFill>
                        </a:rPr>
                        <a:t>routing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fr-FR" baseline="0" dirty="0" err="1" smtClean="0">
                          <a:solidFill>
                            <a:srgbClr val="FF0000"/>
                          </a:solidFill>
                        </a:rPr>
                        <a:t>pre-routing</a:t>
                      </a:r>
                      <a:r>
                        <a:rPr lang="fr-FR" baseline="0" dirty="0" smtClean="0">
                          <a:solidFill>
                            <a:schemeClr val="accent2"/>
                          </a:solidFill>
                        </a:rPr>
                        <a:t>, DRV, STA(</a:t>
                      </a:r>
                      <a:r>
                        <a:rPr lang="fr-FR" baseline="0" dirty="0" err="1" smtClean="0">
                          <a:solidFill>
                            <a:schemeClr val="accent2"/>
                          </a:solidFill>
                        </a:rPr>
                        <a:t>glitch</a:t>
                      </a:r>
                      <a:r>
                        <a:rPr lang="fr-FR" baseline="0" dirty="0" smtClean="0">
                          <a:solidFill>
                            <a:schemeClr val="accent2"/>
                          </a:solidFill>
                        </a:rPr>
                        <a:t>), LVS, DRC, IR Drop, </a:t>
                      </a:r>
                      <a:r>
                        <a:rPr lang="fr-FR" baseline="0" dirty="0" err="1" smtClean="0">
                          <a:solidFill>
                            <a:schemeClr val="accent2"/>
                          </a:solidFill>
                        </a:rPr>
                        <a:t>Functionnal</a:t>
                      </a:r>
                      <a:r>
                        <a:rPr lang="fr-FR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fr-FR" baseline="0" dirty="0" err="1" smtClean="0">
                          <a:solidFill>
                            <a:schemeClr val="accent2"/>
                          </a:solidFill>
                        </a:rPr>
                        <a:t>verifications</a:t>
                      </a:r>
                      <a:r>
                        <a:rPr lang="fr-FR" baseline="0" dirty="0" smtClean="0">
                          <a:solidFill>
                            <a:schemeClr val="accent2"/>
                          </a:solidFill>
                        </a:rPr>
                        <a:t>, </a:t>
                      </a:r>
                      <a:r>
                        <a:rPr lang="fr-FR" baseline="0" dirty="0" err="1" smtClean="0">
                          <a:solidFill>
                            <a:schemeClr val="accent6"/>
                          </a:solidFill>
                        </a:rPr>
                        <a:t>perfomances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540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78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856000" y="6624000"/>
            <a:ext cx="6480000" cy="216000"/>
          </a:xfrm>
        </p:spPr>
        <p:txBody>
          <a:bodyPr/>
          <a:lstStyle/>
          <a:p>
            <a:r>
              <a:rPr lang="en-US" dirty="0" smtClean="0"/>
              <a:t>Jean.soudier@iphc.cnrs.fr</a:t>
            </a:r>
            <a:endParaRPr lang="en-US" dirty="0"/>
          </a:p>
        </p:txBody>
      </p:sp>
      <p:sp>
        <p:nvSpPr>
          <p:cNvPr id="10" name="Espace réservé de la date 1"/>
          <p:cNvSpPr>
            <a:spLocks noGrp="1"/>
          </p:cNvSpPr>
          <p:nvPr>
            <p:ph type="dt" sz="half" idx="12"/>
          </p:nvPr>
        </p:nvSpPr>
        <p:spPr>
          <a:xfrm>
            <a:off x="216000" y="6624000"/>
            <a:ext cx="1080000" cy="216000"/>
          </a:xfrm>
        </p:spPr>
        <p:txBody>
          <a:bodyPr/>
          <a:lstStyle/>
          <a:p>
            <a:fld id="{878B3C0A-C4CE-40DF-B710-1C5581D7079B}" type="datetime1">
              <a:rPr lang="fr-FR" smtClean="0"/>
              <a:t>10/06/2024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01" y="991457"/>
            <a:ext cx="9443771" cy="5446408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9679509" y="1248311"/>
            <a:ext cx="2423448" cy="2031326"/>
            <a:chOff x="9674372" y="991457"/>
            <a:chExt cx="2423448" cy="2031326"/>
          </a:xfrm>
        </p:grpSpPr>
        <p:sp>
          <p:nvSpPr>
            <p:cNvPr id="9" name="ZoneTexte 8"/>
            <p:cNvSpPr txBox="1"/>
            <p:nvPr/>
          </p:nvSpPr>
          <p:spPr>
            <a:xfrm>
              <a:off x="9674372" y="991457"/>
              <a:ext cx="24234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accent6"/>
                  </a:solidFill>
                </a:rPr>
                <a:t>Setup violations on TDC-&gt;FIFO</a:t>
              </a:r>
              <a:r>
                <a:rPr lang="en-US" sz="2000" dirty="0">
                  <a:solidFill>
                    <a:schemeClr val="accent6"/>
                  </a:solidFill>
                </a:rPr>
                <a:t> </a:t>
              </a:r>
              <a:r>
                <a:rPr lang="en-US" sz="2000" dirty="0" smtClean="0">
                  <a:solidFill>
                    <a:schemeClr val="accent6"/>
                  </a:solidFill>
                </a:rPr>
                <a:t>&amp; </a:t>
              </a:r>
              <a:r>
                <a:rPr lang="en-US" sz="2000" dirty="0" err="1" smtClean="0">
                  <a:solidFill>
                    <a:schemeClr val="accent6"/>
                  </a:solidFill>
                </a:rPr>
                <a:t>Sel_Reg</a:t>
              </a:r>
              <a:endParaRPr lang="fr-FR" sz="2000" dirty="0" smtClean="0">
                <a:solidFill>
                  <a:schemeClr val="accent6"/>
                </a:solidFill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9674372" y="2007120"/>
              <a:ext cx="242344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rgbClr val="FF0000"/>
                  </a:solidFill>
                </a:rPr>
                <a:t>Setup violations on MAT-&gt;FIFO</a:t>
              </a:r>
              <a:r>
                <a:rPr lang="en-US" sz="2000" dirty="0">
                  <a:solidFill>
                    <a:srgbClr val="FF0000"/>
                  </a:solidFill>
                </a:rPr>
                <a:t>,</a:t>
              </a:r>
              <a:r>
                <a:rPr lang="en-US" sz="2000" dirty="0" smtClean="0">
                  <a:solidFill>
                    <a:srgbClr val="FF0000"/>
                  </a:solidFill>
                </a:rPr>
                <a:t> Hold TDC</a:t>
              </a:r>
              <a:endParaRPr lang="fr-FR" sz="20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612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856000" y="6624000"/>
            <a:ext cx="6480000" cy="216000"/>
          </a:xfrm>
        </p:spPr>
        <p:txBody>
          <a:bodyPr/>
          <a:lstStyle/>
          <a:p>
            <a:r>
              <a:rPr lang="en-US" dirty="0" smtClean="0"/>
              <a:t>Jean.soudier@iphc.cnrs.fr</a:t>
            </a:r>
            <a:endParaRPr lang="en-US" dirty="0"/>
          </a:p>
        </p:txBody>
      </p:sp>
      <p:sp>
        <p:nvSpPr>
          <p:cNvPr id="10" name="Espace réservé de la date 1"/>
          <p:cNvSpPr>
            <a:spLocks noGrp="1"/>
          </p:cNvSpPr>
          <p:nvPr>
            <p:ph type="dt" sz="half" idx="12"/>
          </p:nvPr>
        </p:nvSpPr>
        <p:spPr>
          <a:xfrm>
            <a:off x="216000" y="6624000"/>
            <a:ext cx="1080000" cy="216000"/>
          </a:xfrm>
        </p:spPr>
        <p:txBody>
          <a:bodyPr/>
          <a:lstStyle/>
          <a:p>
            <a:fld id="{878B3C0A-C4CE-40DF-B710-1C5581D7079B}" type="datetime1">
              <a:rPr lang="fr-FR" smtClean="0"/>
              <a:t>10/06/2024</a:t>
            </a:fld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174661" y="1053101"/>
            <a:ext cx="113221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chemeClr val="tx1"/>
                </a:solidFill>
              </a:rPr>
              <a:t>S24: Finish FIFO + </a:t>
            </a:r>
            <a:r>
              <a:rPr lang="fr-FR" sz="2200" dirty="0" err="1" smtClean="0">
                <a:solidFill>
                  <a:schemeClr val="tx1"/>
                </a:solidFill>
              </a:rPr>
              <a:t>Biasing</a:t>
            </a:r>
            <a:endParaRPr lang="fr-FR" sz="2200" dirty="0" smtClean="0">
              <a:solidFill>
                <a:schemeClr val="tx1"/>
              </a:solidFill>
            </a:endParaRPr>
          </a:p>
          <a:p>
            <a:r>
              <a:rPr lang="fr-FR" sz="2200" dirty="0" smtClean="0">
                <a:solidFill>
                  <a:schemeClr val="tx1"/>
                </a:solidFill>
              </a:rPr>
              <a:t>S25-27: </a:t>
            </a:r>
            <a:r>
              <a:rPr lang="fr-FR" sz="2200" dirty="0" err="1" smtClean="0">
                <a:solidFill>
                  <a:schemeClr val="tx1"/>
                </a:solidFill>
              </a:rPr>
              <a:t>Holidays</a:t>
            </a:r>
            <a:r>
              <a:rPr lang="fr-FR" sz="2200" dirty="0" smtClean="0">
                <a:solidFill>
                  <a:schemeClr val="tx1"/>
                </a:solidFill>
              </a:rPr>
              <a:t> (mail)</a:t>
            </a:r>
          </a:p>
          <a:p>
            <a:r>
              <a:rPr lang="fr-FR" sz="2200" dirty="0" smtClean="0">
                <a:solidFill>
                  <a:schemeClr val="tx1"/>
                </a:solidFill>
              </a:rPr>
              <a:t>S28: Finish </a:t>
            </a:r>
            <a:r>
              <a:rPr lang="fr-FR" sz="2200" dirty="0" err="1" smtClean="0">
                <a:solidFill>
                  <a:schemeClr val="tx1"/>
                </a:solidFill>
              </a:rPr>
              <a:t>integration</a:t>
            </a:r>
            <a:endParaRPr lang="fr-FR" sz="2200" dirty="0" smtClean="0">
              <a:solidFill>
                <a:schemeClr val="tx1"/>
              </a:solidFill>
            </a:endParaRPr>
          </a:p>
          <a:p>
            <a:r>
              <a:rPr lang="fr-FR" sz="2200" dirty="0" smtClean="0">
                <a:solidFill>
                  <a:schemeClr val="tx1"/>
                </a:solidFill>
              </a:rPr>
              <a:t>S29: STA/IR Drop</a:t>
            </a:r>
            <a:endParaRPr lang="fr-FR" sz="2200" dirty="0">
              <a:solidFill>
                <a:schemeClr val="tx1"/>
              </a:solidFill>
            </a:endParaRPr>
          </a:p>
          <a:p>
            <a:r>
              <a:rPr lang="fr-FR" sz="2200" dirty="0" smtClean="0">
                <a:solidFill>
                  <a:schemeClr val="tx1"/>
                </a:solidFill>
              </a:rPr>
              <a:t>S30: LVS/DRC</a:t>
            </a:r>
          </a:p>
          <a:p>
            <a:r>
              <a:rPr lang="fr-FR" sz="2200" dirty="0" smtClean="0">
                <a:solidFill>
                  <a:schemeClr val="tx1"/>
                </a:solidFill>
              </a:rPr>
              <a:t>S31: </a:t>
            </a:r>
            <a:r>
              <a:rPr lang="fr-FR" sz="2200" dirty="0" err="1" smtClean="0">
                <a:solidFill>
                  <a:schemeClr val="tx1"/>
                </a:solidFill>
              </a:rPr>
              <a:t>Functionnal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9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600" dirty="0" smtClean="0"/>
              <a:t>Tanks you for your attention</a:t>
            </a:r>
            <a:endParaRPr lang="en-GB" sz="2600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dirty="0"/>
              <a:t>Jean.soudier@iphc.cnrs.fr</a:t>
            </a:r>
          </a:p>
        </p:txBody>
      </p:sp>
      <p:sp>
        <p:nvSpPr>
          <p:cNvPr id="10" name="Espace réservé de la date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33051201-3939-46F1-9768-BAE275FA3B03}" type="datetime1">
              <a:rPr lang="fr-FR" altLang="fr-FR" smtClean="0"/>
              <a:t>10/06/2024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9381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599" y="1355154"/>
            <a:ext cx="8426883" cy="4178515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FIFO floorplan</a:t>
            </a:r>
            <a:endParaRPr lang="en-US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856000" y="6624000"/>
            <a:ext cx="6480000" cy="216000"/>
          </a:xfrm>
        </p:spPr>
        <p:txBody>
          <a:bodyPr/>
          <a:lstStyle/>
          <a:p>
            <a:r>
              <a:rPr lang="en-US" dirty="0" smtClean="0"/>
              <a:t>Jean.soudier@iphc.cnrs.fr</a:t>
            </a:r>
            <a:endParaRPr lang="en-US" dirty="0"/>
          </a:p>
        </p:txBody>
      </p:sp>
      <p:sp>
        <p:nvSpPr>
          <p:cNvPr id="10" name="Espace réservé de la date 1"/>
          <p:cNvSpPr>
            <a:spLocks noGrp="1"/>
          </p:cNvSpPr>
          <p:nvPr>
            <p:ph type="dt" sz="half" idx="12"/>
          </p:nvPr>
        </p:nvSpPr>
        <p:spPr>
          <a:xfrm>
            <a:off x="216000" y="6624000"/>
            <a:ext cx="1080000" cy="216000"/>
          </a:xfrm>
        </p:spPr>
        <p:txBody>
          <a:bodyPr/>
          <a:lstStyle/>
          <a:p>
            <a:fld id="{878B3C0A-C4CE-40DF-B710-1C5581D7079B}" type="datetime1">
              <a:rPr lang="fr-FR" smtClean="0"/>
              <a:t>10/06/2024</a:t>
            </a:fld>
            <a:endParaRPr lang="en-US" dirty="0"/>
          </a:p>
        </p:txBody>
      </p:sp>
      <p:grpSp>
        <p:nvGrpSpPr>
          <p:cNvPr id="9" name="Groupe 8"/>
          <p:cNvGrpSpPr/>
          <p:nvPr/>
        </p:nvGrpSpPr>
        <p:grpSpPr>
          <a:xfrm>
            <a:off x="6133672" y="1551398"/>
            <a:ext cx="1998324" cy="359596"/>
            <a:chOff x="5116530" y="2178121"/>
            <a:chExt cx="1998324" cy="359596"/>
          </a:xfrm>
        </p:grpSpPr>
        <p:sp>
          <p:nvSpPr>
            <p:cNvPr id="6" name="Flèche vers le bas 5"/>
            <p:cNvSpPr/>
            <p:nvPr/>
          </p:nvSpPr>
          <p:spPr bwMode="auto">
            <a:xfrm>
              <a:off x="5116530" y="2178121"/>
              <a:ext cx="236306" cy="359596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5352836" y="2276062"/>
              <a:ext cx="17620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 smtClean="0">
                  <a:solidFill>
                    <a:schemeClr val="accent2"/>
                  </a:solidFill>
                </a:rPr>
                <a:t>Clk_push</a:t>
              </a:r>
              <a:r>
                <a:rPr lang="fr-FR" dirty="0" smtClean="0">
                  <a:solidFill>
                    <a:schemeClr val="accent2"/>
                  </a:solidFill>
                </a:rPr>
                <a:t>, </a:t>
              </a:r>
              <a:r>
                <a:rPr lang="fr-FR" dirty="0" err="1" smtClean="0">
                  <a:solidFill>
                    <a:schemeClr val="accent2"/>
                  </a:solidFill>
                </a:rPr>
                <a:t>DataIn</a:t>
              </a:r>
              <a:r>
                <a:rPr lang="fr-FR" dirty="0" smtClean="0">
                  <a:solidFill>
                    <a:schemeClr val="accent2"/>
                  </a:solidFill>
                </a:rPr>
                <a:t> [0:9]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 rot="16200000">
            <a:off x="4075204" y="905533"/>
            <a:ext cx="1135294" cy="2237625"/>
            <a:chOff x="4892899" y="641280"/>
            <a:chExt cx="1135294" cy="2237625"/>
          </a:xfrm>
        </p:grpSpPr>
        <p:sp>
          <p:nvSpPr>
            <p:cNvPr id="12" name="Flèche vers le bas 11"/>
            <p:cNvSpPr/>
            <p:nvPr/>
          </p:nvSpPr>
          <p:spPr bwMode="auto">
            <a:xfrm>
              <a:off x="5514990" y="641280"/>
              <a:ext cx="236306" cy="1865615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 rot="10800000">
              <a:off x="4892899" y="2648073"/>
              <a:ext cx="113529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err="1" smtClean="0">
                  <a:solidFill>
                    <a:schemeClr val="accent2"/>
                  </a:solidFill>
                </a:rPr>
                <a:t>DataIn</a:t>
              </a:r>
              <a:r>
                <a:rPr lang="fr-FR" dirty="0" smtClean="0">
                  <a:solidFill>
                    <a:schemeClr val="accent2"/>
                  </a:solidFill>
                </a:rPr>
                <a:t> [23:10]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7113142" y="3347324"/>
            <a:ext cx="2873338" cy="467273"/>
            <a:chOff x="5116530" y="2178121"/>
            <a:chExt cx="2873338" cy="467273"/>
          </a:xfrm>
        </p:grpSpPr>
        <p:sp>
          <p:nvSpPr>
            <p:cNvPr id="18" name="Flèche vers le bas 17"/>
            <p:cNvSpPr/>
            <p:nvPr/>
          </p:nvSpPr>
          <p:spPr bwMode="auto">
            <a:xfrm>
              <a:off x="5116530" y="2178121"/>
              <a:ext cx="236306" cy="359596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352835" y="2276062"/>
              <a:ext cx="26370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2"/>
                  </a:solidFill>
                </a:rPr>
                <a:t>PAD (RN, CLK_POP, </a:t>
              </a:r>
              <a:r>
                <a:rPr lang="fr-FR" dirty="0" err="1" smtClean="0">
                  <a:solidFill>
                    <a:schemeClr val="accent2"/>
                  </a:solidFill>
                </a:rPr>
                <a:t>push_full</a:t>
              </a:r>
              <a:r>
                <a:rPr lang="fr-FR" dirty="0" smtClean="0">
                  <a:solidFill>
                    <a:schemeClr val="accent2"/>
                  </a:solidFill>
                </a:rPr>
                <a:t>, </a:t>
              </a:r>
              <a:r>
                <a:rPr lang="fr-FR" dirty="0" err="1" smtClean="0">
                  <a:solidFill>
                    <a:schemeClr val="accent2"/>
                  </a:solidFill>
                </a:rPr>
                <a:t>DataOut</a:t>
              </a:r>
              <a:r>
                <a:rPr lang="fr-FR" dirty="0" smtClean="0">
                  <a:solidFill>
                    <a:schemeClr val="accent2"/>
                  </a:solidFill>
                </a:rPr>
                <a:t>[2:0], </a:t>
              </a:r>
              <a:r>
                <a:rPr lang="fr-FR" dirty="0" err="1" smtClean="0">
                  <a:solidFill>
                    <a:schemeClr val="accent2"/>
                  </a:solidFill>
                </a:rPr>
                <a:t>Fifo_clk_pop</a:t>
              </a:r>
              <a:r>
                <a:rPr lang="fr-FR" dirty="0" smtClean="0">
                  <a:solidFill>
                    <a:schemeClr val="accent2"/>
                  </a:solidFill>
                </a:rPr>
                <a:t>, </a:t>
              </a:r>
              <a:r>
                <a:rPr lang="fr-FR" dirty="0" err="1" smtClean="0">
                  <a:solidFill>
                    <a:schemeClr val="accent2"/>
                  </a:solidFill>
                </a:rPr>
                <a:t>push_empty</a:t>
              </a:r>
              <a:r>
                <a:rPr lang="fr-FR" dirty="0" smtClean="0">
                  <a:solidFill>
                    <a:schemeClr val="accent2"/>
                  </a:solidFill>
                </a:rPr>
                <a:t>)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1" name="Groupe 20"/>
          <p:cNvGrpSpPr/>
          <p:nvPr/>
        </p:nvGrpSpPr>
        <p:grpSpPr>
          <a:xfrm rot="5400000">
            <a:off x="5695486" y="1307742"/>
            <a:ext cx="242801" cy="3270606"/>
            <a:chOff x="5116530" y="-448197"/>
            <a:chExt cx="242801" cy="3270606"/>
          </a:xfrm>
        </p:grpSpPr>
        <p:sp>
          <p:nvSpPr>
            <p:cNvPr id="22" name="Flèche vers le bas 21"/>
            <p:cNvSpPr/>
            <p:nvPr/>
          </p:nvSpPr>
          <p:spPr bwMode="auto">
            <a:xfrm>
              <a:off x="5116530" y="2178120"/>
              <a:ext cx="236306" cy="644289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 rot="16200000">
              <a:off x="3925398" y="754904"/>
              <a:ext cx="263703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2"/>
                  </a:solidFill>
                </a:rPr>
                <a:t>Pop_*, push_*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15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926770" y="869114"/>
            <a:ext cx="10150929" cy="5546271"/>
            <a:chOff x="114300" y="869114"/>
            <a:chExt cx="11963400" cy="5546271"/>
          </a:xfrm>
        </p:grpSpPr>
        <p:sp>
          <p:nvSpPr>
            <p:cNvPr id="6" name="Cadre 5"/>
            <p:cNvSpPr/>
            <p:nvPr/>
          </p:nvSpPr>
          <p:spPr bwMode="auto">
            <a:xfrm>
              <a:off x="114300" y="869114"/>
              <a:ext cx="11963400" cy="5546271"/>
            </a:xfrm>
            <a:prstGeom prst="fram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tabLst/>
              </a:pPr>
              <a:endPara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3466395" y="956727"/>
              <a:ext cx="63144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err="1" smtClean="0"/>
                <a:t>PADs</a:t>
              </a:r>
              <a:r>
                <a:rPr lang="fr-FR" sz="2400" dirty="0" smtClean="0"/>
                <a:t> (Data, Control, </a:t>
              </a:r>
              <a:r>
                <a:rPr lang="fr-FR" sz="2400" dirty="0" err="1" smtClean="0"/>
                <a:t>Bias</a:t>
              </a:r>
              <a:r>
                <a:rPr lang="fr-FR" sz="2400" dirty="0" smtClean="0"/>
                <a:t>, Power)</a:t>
              </a:r>
              <a:endParaRPr lang="en-US" sz="2400" dirty="0"/>
            </a:p>
          </p:txBody>
        </p:sp>
      </p:grp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600" dirty="0" smtClean="0"/>
              <a:t>Functional layout</a:t>
            </a:r>
            <a:endParaRPr lang="en-GB" sz="2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Jean.soudier@iphc.cnrs.fr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6872EB-1366-41D1-9342-9E94A64A2ABF}" type="slidenum">
              <a:rPr lang="en-US" smtClean="0"/>
              <a:t>2</a:t>
            </a:fld>
            <a:endParaRPr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845C8C-4BB5-4354-B39D-84E09565CB97}" type="datetime4">
              <a:rPr lang="fr-FR" smtClean="0"/>
              <a:t>10 juin 2024</a:t>
            </a:fld>
            <a:endParaRPr lang="en-US"/>
          </a:p>
        </p:txBody>
      </p:sp>
      <p:grpSp>
        <p:nvGrpSpPr>
          <p:cNvPr id="47" name="Groupe 46"/>
          <p:cNvGrpSpPr/>
          <p:nvPr/>
        </p:nvGrpSpPr>
        <p:grpSpPr>
          <a:xfrm>
            <a:off x="4499647" y="1621506"/>
            <a:ext cx="6726615" cy="2043035"/>
            <a:chOff x="2609385" y="1839601"/>
            <a:chExt cx="6726615" cy="2043035"/>
          </a:xfrm>
        </p:grpSpPr>
        <p:grpSp>
          <p:nvGrpSpPr>
            <p:cNvPr id="43" name="Groupe 42"/>
            <p:cNvGrpSpPr/>
            <p:nvPr/>
          </p:nvGrpSpPr>
          <p:grpSpPr>
            <a:xfrm>
              <a:off x="2609385" y="1839601"/>
              <a:ext cx="6726615" cy="1616994"/>
              <a:chOff x="2609385" y="1839601"/>
              <a:chExt cx="6726615" cy="1616994"/>
            </a:xfrm>
          </p:grpSpPr>
          <p:sp>
            <p:nvSpPr>
              <p:cNvPr id="20" name="Rectangle 19"/>
              <p:cNvSpPr/>
              <p:nvPr/>
            </p:nvSpPr>
            <p:spPr bwMode="auto">
              <a:xfrm>
                <a:off x="3143672" y="1844824"/>
                <a:ext cx="648072" cy="1611771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err="1" smtClean="0"/>
                  <a:t>Fixed</a:t>
                </a:r>
                <a:r>
                  <a:rPr lang="fr-FR" sz="1000" dirty="0" smtClean="0"/>
                  <a:t> </a:t>
                </a:r>
                <a:r>
                  <a:rPr lang="fr-FR" sz="1000" dirty="0" err="1" smtClean="0"/>
                  <a:t>priority</a:t>
                </a:r>
                <a:r>
                  <a:rPr lang="fr-FR" sz="1000" dirty="0" smtClean="0"/>
                  <a:t> </a:t>
                </a:r>
                <a:r>
                  <a:rPr lang="fr-FR" sz="1000" dirty="0" err="1" smtClean="0"/>
                  <a:t>arbiter</a:t>
                </a:r>
                <a:r>
                  <a:rPr lang="fr-FR" sz="1000" dirty="0" smtClean="0"/>
                  <a:t> </a:t>
                </a: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1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4853682" y="1844823"/>
                <a:ext cx="648072" cy="1611772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err="1" smtClean="0"/>
                  <a:t>Fixed</a:t>
                </a:r>
                <a:r>
                  <a:rPr lang="fr-FR" sz="1000" dirty="0" smtClean="0"/>
                  <a:t> </a:t>
                </a:r>
                <a:r>
                  <a:rPr lang="fr-FR" sz="1000" dirty="0" err="1" smtClean="0"/>
                  <a:t>priority</a:t>
                </a:r>
                <a:r>
                  <a:rPr lang="fr-FR" sz="1000" dirty="0" smtClean="0"/>
                  <a:t> </a:t>
                </a:r>
                <a:r>
                  <a:rPr lang="fr-FR" sz="1000" dirty="0" err="1" smtClean="0"/>
                  <a:t>arbiter</a:t>
                </a:r>
                <a:r>
                  <a:rPr lang="fr-FR" sz="1000" dirty="0" smtClean="0"/>
                  <a:t> </a:t>
                </a: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2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8147868" y="1844824"/>
                <a:ext cx="648072" cy="1611771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err="1" smtClean="0"/>
                  <a:t>Fixed</a:t>
                </a:r>
                <a:r>
                  <a:rPr lang="fr-FR" sz="1000" dirty="0" smtClean="0"/>
                  <a:t> </a:t>
                </a:r>
                <a:r>
                  <a:rPr lang="fr-FR" sz="1000" dirty="0" err="1" smtClean="0"/>
                  <a:t>priority</a:t>
                </a:r>
                <a:r>
                  <a:rPr lang="fr-FR" sz="1000" dirty="0" smtClean="0"/>
                  <a:t> </a:t>
                </a:r>
                <a:r>
                  <a:rPr lang="fr-FR" sz="1000" dirty="0" err="1" smtClean="0"/>
                  <a:t>arbiter</a:t>
                </a:r>
                <a:endParaRPr lang="fr-FR" sz="1000" dirty="0" smtClean="0"/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16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30" name="ZoneTexte 29"/>
              <p:cNvSpPr txBox="1"/>
              <p:nvPr/>
            </p:nvSpPr>
            <p:spPr>
              <a:xfrm>
                <a:off x="6259462" y="2498993"/>
                <a:ext cx="1079760" cy="70788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fr-FR" sz="4000" dirty="0" smtClean="0">
                    <a:solidFill>
                      <a:schemeClr val="tx1"/>
                    </a:solidFill>
                  </a:rPr>
                  <a:t>…</a:t>
                </a:r>
                <a:endParaRPr lang="fr-FR" sz="4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2609385" y="1844824"/>
                <a:ext cx="534287" cy="161177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Front-end</a:t>
                </a: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1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 bwMode="auto">
              <a:xfrm>
                <a:off x="3791743" y="1844824"/>
                <a:ext cx="534287" cy="161177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Front-end</a:t>
                </a: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/>
                  <a:t>2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4322712" y="1839601"/>
                <a:ext cx="530970" cy="161699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Front-end</a:t>
                </a: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/>
                  <a:t>3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5507357" y="1839601"/>
                <a:ext cx="534455" cy="1616994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Front-end</a:t>
                </a: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/>
                  <a:t>4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7607808" y="1844824"/>
                <a:ext cx="540060" cy="161177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Front-end</a:t>
                </a: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31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8795940" y="1844824"/>
                <a:ext cx="540060" cy="1611771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Front-end</a:t>
                </a:r>
              </a:p>
              <a:p>
                <a:pPr marR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lang="fr-FR" sz="1000" dirty="0" smtClean="0"/>
                  <a:t>32</a:t>
                </a:r>
                <a:endParaRPr kumimoji="0" lang="fr-FR" sz="1000" b="1" i="0" u="none" strike="noStrike" cap="none" normalizeH="0" baseline="0" dirty="0" smtClean="0">
                  <a:ln>
                    <a:noFill/>
                  </a:ln>
                  <a:solidFill>
                    <a:schemeClr val="bg2"/>
                  </a:solidFill>
                  <a:effectLst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2639616" y="1844824"/>
                <a:ext cx="847538" cy="504056"/>
              </a:xfrm>
              <a:prstGeom prst="rect">
                <a:avLst/>
              </a:prstGeom>
              <a:noFill/>
              <a:ln w="2857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75000"/>
                  <a:tabLst/>
                </a:pPr>
                <a:r>
                  <a:rPr kumimoji="0" lang="fr-FR" sz="1000" b="1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panose="020B0604020202020204" pitchFamily="34" charset="0"/>
                  </a:rPr>
                  <a:t>Pixel</a:t>
                </a:r>
              </a:p>
            </p:txBody>
          </p:sp>
        </p:grpSp>
        <p:sp>
          <p:nvSpPr>
            <p:cNvPr id="44" name="Flèche droite 43"/>
            <p:cNvSpPr/>
            <p:nvPr/>
          </p:nvSpPr>
          <p:spPr bwMode="auto">
            <a:xfrm rot="5400000">
              <a:off x="3255500" y="3438595"/>
              <a:ext cx="426041" cy="432048"/>
            </a:xfrm>
            <a:prstGeom prst="rightArrow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fr-FR" sz="10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Flèche droite 44"/>
            <p:cNvSpPr/>
            <p:nvPr/>
          </p:nvSpPr>
          <p:spPr bwMode="auto">
            <a:xfrm rot="5400000">
              <a:off x="4964696" y="3443685"/>
              <a:ext cx="426041" cy="432048"/>
            </a:xfrm>
            <a:prstGeom prst="rightArrow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fr-FR" sz="10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Flèche droite 45"/>
            <p:cNvSpPr/>
            <p:nvPr/>
          </p:nvSpPr>
          <p:spPr bwMode="auto">
            <a:xfrm rot="5400000">
              <a:off x="8258883" y="3453592"/>
              <a:ext cx="426041" cy="432048"/>
            </a:xfrm>
            <a:prstGeom prst="rightArrow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fr-FR" sz="10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9" name="Rectangle 48"/>
          <p:cNvSpPr/>
          <p:nvPr/>
        </p:nvSpPr>
        <p:spPr bwMode="auto">
          <a:xfrm>
            <a:off x="4499646" y="4633159"/>
            <a:ext cx="4871702" cy="102895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</a:pPr>
            <a:r>
              <a:rPr lang="fr-FR" sz="1000" dirty="0" smtClean="0"/>
              <a:t>FIFO</a:t>
            </a:r>
            <a:endParaRPr kumimoji="0" lang="fr-FR" sz="1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2896933" y="4379300"/>
            <a:ext cx="1443517" cy="548305"/>
            <a:chOff x="3056128" y="5099656"/>
            <a:chExt cx="1443517" cy="548305"/>
          </a:xfrm>
        </p:grpSpPr>
        <p:sp>
          <p:nvSpPr>
            <p:cNvPr id="48" name="Rectangle 47"/>
            <p:cNvSpPr/>
            <p:nvPr/>
          </p:nvSpPr>
          <p:spPr bwMode="auto">
            <a:xfrm>
              <a:off x="3056128" y="5099656"/>
              <a:ext cx="1034052" cy="54830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tabLst/>
              </a:pPr>
              <a:r>
                <a:rPr lang="fr-FR" sz="1000" dirty="0" smtClean="0"/>
                <a:t>TDC / </a:t>
              </a:r>
              <a:r>
                <a:rPr lang="fr-FR" sz="1000" dirty="0" err="1" smtClean="0"/>
                <a:t>counter</a:t>
              </a:r>
              <a:endPara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2" name="Flèche droite 51"/>
            <p:cNvSpPr/>
            <p:nvPr/>
          </p:nvSpPr>
          <p:spPr bwMode="auto">
            <a:xfrm>
              <a:off x="4073604" y="5157785"/>
              <a:ext cx="426041" cy="432048"/>
            </a:xfrm>
            <a:prstGeom prst="rightArrow">
              <a:avLst/>
            </a:prstGeom>
            <a:solidFill>
              <a:schemeClr val="accent6"/>
            </a:solidFill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fr-FR" sz="10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3" name="Rectangle 52"/>
          <p:cNvSpPr/>
          <p:nvPr/>
        </p:nvSpPr>
        <p:spPr bwMode="auto">
          <a:xfrm>
            <a:off x="9780814" y="4653453"/>
            <a:ext cx="1115186" cy="100866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</a:pPr>
            <a:r>
              <a:rPr lang="fr-FR" sz="1000" dirty="0" smtClean="0"/>
              <a:t>SERIALIZER</a:t>
            </a:r>
            <a:endParaRPr kumimoji="0" lang="fr-FR" sz="1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</p:txBody>
      </p:sp>
      <p:sp>
        <p:nvSpPr>
          <p:cNvPr id="54" name="Flèche droite 53"/>
          <p:cNvSpPr/>
          <p:nvPr/>
        </p:nvSpPr>
        <p:spPr bwMode="auto">
          <a:xfrm>
            <a:off x="9371348" y="4941761"/>
            <a:ext cx="426041" cy="432048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3525" marR="0" indent="-2635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/>
            </a:pPr>
            <a:endParaRPr kumimoji="0" lang="fr-FR" sz="1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677770" y="4985734"/>
            <a:ext cx="1716974" cy="666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</a:pPr>
            <a:r>
              <a:rPr lang="fr-FR" sz="1000" dirty="0" err="1" smtClean="0"/>
              <a:t>SlowControl</a:t>
            </a:r>
            <a:endParaRPr kumimoji="0" lang="fr-FR" sz="1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</p:txBody>
      </p:sp>
      <p:sp>
        <p:nvSpPr>
          <p:cNvPr id="34" name="Flèche droite 33"/>
          <p:cNvSpPr/>
          <p:nvPr/>
        </p:nvSpPr>
        <p:spPr bwMode="auto">
          <a:xfrm>
            <a:off x="10880628" y="4934786"/>
            <a:ext cx="527601" cy="432048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3525" marR="0" indent="-2635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/>
            </a:pPr>
            <a:endParaRPr kumimoji="0" lang="fr-FR" sz="10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4295852" y="3656936"/>
            <a:ext cx="6660380" cy="996519"/>
            <a:chOff x="4295852" y="3656936"/>
            <a:chExt cx="6660380" cy="996519"/>
          </a:xfrm>
        </p:grpSpPr>
        <p:sp>
          <p:nvSpPr>
            <p:cNvPr id="42" name="Rectangle 41"/>
            <p:cNvSpPr/>
            <p:nvPr/>
          </p:nvSpPr>
          <p:spPr bwMode="auto">
            <a:xfrm>
              <a:off x="4295852" y="3656936"/>
              <a:ext cx="6660380" cy="4797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tabLst/>
              </a:pPr>
              <a:r>
                <a:rPr lang="fr-FR" sz="1000" dirty="0" err="1" smtClean="0"/>
                <a:t>Fixed</a:t>
              </a:r>
              <a:r>
                <a:rPr lang="fr-FR" sz="1000" dirty="0" smtClean="0"/>
                <a:t> </a:t>
              </a:r>
              <a:r>
                <a:rPr lang="fr-FR" sz="1000" dirty="0" err="1" smtClean="0"/>
                <a:t>priority</a:t>
              </a:r>
              <a:r>
                <a:rPr lang="fr-FR" sz="1000" dirty="0" smtClean="0"/>
                <a:t> </a:t>
              </a:r>
              <a:r>
                <a:rPr lang="fr-FR" sz="1000" dirty="0" err="1" smtClean="0"/>
                <a:t>arbiter</a:t>
              </a:r>
              <a:r>
                <a:rPr lang="fr-FR" sz="1000" dirty="0" smtClean="0"/>
                <a:t> (line)</a:t>
              </a:r>
              <a:endPara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endParaRPr>
            </a:p>
          </p:txBody>
        </p:sp>
        <p:sp>
          <p:nvSpPr>
            <p:cNvPr id="56" name="Flèche droite 55"/>
            <p:cNvSpPr/>
            <p:nvPr/>
          </p:nvSpPr>
          <p:spPr bwMode="auto">
            <a:xfrm rot="5400000">
              <a:off x="4460661" y="4182423"/>
              <a:ext cx="510017" cy="432048"/>
            </a:xfrm>
            <a:prstGeom prst="rightArrow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fr-FR" sz="10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3989816" y="1805347"/>
            <a:ext cx="4812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16µm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4664946" y="1346158"/>
            <a:ext cx="4812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>
                <a:solidFill>
                  <a:schemeClr val="tx1"/>
                </a:solidFill>
              </a:rPr>
              <a:t>25µm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1087250" y="869114"/>
            <a:ext cx="682929" cy="5499029"/>
            <a:chOff x="1087250" y="869114"/>
            <a:chExt cx="682929" cy="5499029"/>
          </a:xfrm>
        </p:grpSpPr>
        <p:cxnSp>
          <p:nvCxnSpPr>
            <p:cNvPr id="12" name="Connecteur droit avec flèche 11"/>
            <p:cNvCxnSpPr/>
            <p:nvPr/>
          </p:nvCxnSpPr>
          <p:spPr bwMode="auto">
            <a:xfrm flipH="1">
              <a:off x="1725417" y="869114"/>
              <a:ext cx="44762" cy="5499029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ZoneTexte 57"/>
            <p:cNvSpPr txBox="1"/>
            <p:nvPr/>
          </p:nvSpPr>
          <p:spPr>
            <a:xfrm>
              <a:off x="1087250" y="3336105"/>
              <a:ext cx="5501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tx1"/>
                  </a:solidFill>
                </a:rPr>
                <a:t>1,5mm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oupe 58"/>
          <p:cNvGrpSpPr/>
          <p:nvPr/>
        </p:nvGrpSpPr>
        <p:grpSpPr>
          <a:xfrm rot="16200000">
            <a:off x="6687547" y="1241505"/>
            <a:ext cx="551781" cy="10025123"/>
            <a:chOff x="1220902" y="869114"/>
            <a:chExt cx="551781" cy="5443805"/>
          </a:xfrm>
        </p:grpSpPr>
        <p:cxnSp>
          <p:nvCxnSpPr>
            <p:cNvPr id="60" name="Connecteur droit avec flèche 59"/>
            <p:cNvCxnSpPr/>
            <p:nvPr/>
          </p:nvCxnSpPr>
          <p:spPr bwMode="auto">
            <a:xfrm rot="5400000" flipV="1">
              <a:off x="-950472" y="3589765"/>
              <a:ext cx="5443805" cy="2504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" name="ZoneTexte 60"/>
            <p:cNvSpPr txBox="1"/>
            <p:nvPr/>
          </p:nvSpPr>
          <p:spPr>
            <a:xfrm rot="5400000">
              <a:off x="1284077" y="3240972"/>
              <a:ext cx="298741" cy="4250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tx1"/>
                  </a:solidFill>
                </a:rPr>
                <a:t>1,5mm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11297130" y="1651330"/>
            <a:ext cx="671979" cy="1684775"/>
            <a:chOff x="1725416" y="876930"/>
            <a:chExt cx="671979" cy="5491213"/>
          </a:xfrm>
        </p:grpSpPr>
        <p:cxnSp>
          <p:nvCxnSpPr>
            <p:cNvPr id="64" name="Connecteur droit avec flèche 63"/>
            <p:cNvCxnSpPr/>
            <p:nvPr/>
          </p:nvCxnSpPr>
          <p:spPr bwMode="auto">
            <a:xfrm flipH="1">
              <a:off x="1725417" y="876930"/>
              <a:ext cx="5726" cy="5491213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ZoneTexte 64"/>
            <p:cNvSpPr txBox="1"/>
            <p:nvPr/>
          </p:nvSpPr>
          <p:spPr>
            <a:xfrm>
              <a:off x="1725416" y="2891682"/>
              <a:ext cx="671979" cy="7523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tx1"/>
                  </a:solidFill>
                </a:rPr>
                <a:t>32 pixels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oupe 65"/>
          <p:cNvGrpSpPr/>
          <p:nvPr/>
        </p:nvGrpSpPr>
        <p:grpSpPr>
          <a:xfrm rot="16200000">
            <a:off x="7739714" y="89021"/>
            <a:ext cx="264522" cy="6684195"/>
            <a:chOff x="1460894" y="869111"/>
            <a:chExt cx="264522" cy="5499031"/>
          </a:xfrm>
        </p:grpSpPr>
        <p:cxnSp>
          <p:nvCxnSpPr>
            <p:cNvPr id="67" name="Connecteur droit avec flèche 66"/>
            <p:cNvCxnSpPr/>
            <p:nvPr/>
          </p:nvCxnSpPr>
          <p:spPr bwMode="auto">
            <a:xfrm rot="5400000" flipV="1">
              <a:off x="-1040858" y="3601869"/>
              <a:ext cx="5499031" cy="33516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ZoneTexte 67"/>
            <p:cNvSpPr txBox="1"/>
            <p:nvPr/>
          </p:nvSpPr>
          <p:spPr>
            <a:xfrm rot="5400000">
              <a:off x="1299894" y="3829072"/>
              <a:ext cx="5528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chemeClr val="tx1"/>
                  </a:solidFill>
                </a:rPr>
                <a:t>32 pixels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108857" y="897756"/>
            <a:ext cx="1538265" cy="276999"/>
            <a:chOff x="108857" y="897756"/>
            <a:chExt cx="1538265" cy="276999"/>
          </a:xfrm>
        </p:grpSpPr>
        <p:sp>
          <p:nvSpPr>
            <p:cNvPr id="19" name="Rectangle 18"/>
            <p:cNvSpPr/>
            <p:nvPr/>
          </p:nvSpPr>
          <p:spPr bwMode="auto">
            <a:xfrm>
              <a:off x="108857" y="956727"/>
              <a:ext cx="168729" cy="15905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48308" y="897756"/>
              <a:ext cx="13988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Asynchronous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ZoneTexte 68"/>
          <p:cNvSpPr txBox="1"/>
          <p:nvPr/>
        </p:nvSpPr>
        <p:spPr>
          <a:xfrm>
            <a:off x="10783787" y="5013539"/>
            <a:ext cx="1398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100 Mbit/s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389772" y="1372229"/>
            <a:ext cx="5836490" cy="155235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</a:pPr>
            <a:r>
              <a:rPr lang="fr-FR" sz="1000" dirty="0" err="1" smtClean="0"/>
              <a:t>Biasing</a:t>
            </a:r>
            <a:endParaRPr kumimoji="0" lang="fr-FR" sz="1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</a:endParaRPr>
          </a:p>
        </p:txBody>
      </p:sp>
      <p:grpSp>
        <p:nvGrpSpPr>
          <p:cNvPr id="62" name="Groupe 61"/>
          <p:cNvGrpSpPr/>
          <p:nvPr/>
        </p:nvGrpSpPr>
        <p:grpSpPr>
          <a:xfrm>
            <a:off x="108857" y="1233726"/>
            <a:ext cx="1538265" cy="276999"/>
            <a:chOff x="108857" y="897756"/>
            <a:chExt cx="1538265" cy="276999"/>
          </a:xfrm>
        </p:grpSpPr>
        <p:sp>
          <p:nvSpPr>
            <p:cNvPr id="70" name="Rectangle 69"/>
            <p:cNvSpPr/>
            <p:nvPr/>
          </p:nvSpPr>
          <p:spPr bwMode="auto">
            <a:xfrm>
              <a:off x="108857" y="956727"/>
              <a:ext cx="168729" cy="159059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248308" y="897756"/>
              <a:ext cx="13988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Design by IRFU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2" name="Groupe 71"/>
          <p:cNvGrpSpPr/>
          <p:nvPr/>
        </p:nvGrpSpPr>
        <p:grpSpPr>
          <a:xfrm>
            <a:off x="109856" y="1594158"/>
            <a:ext cx="1708089" cy="276999"/>
            <a:chOff x="108857" y="897756"/>
            <a:chExt cx="1708089" cy="276999"/>
          </a:xfrm>
        </p:grpSpPr>
        <p:sp>
          <p:nvSpPr>
            <p:cNvPr id="73" name="Rectangle 72"/>
            <p:cNvSpPr/>
            <p:nvPr/>
          </p:nvSpPr>
          <p:spPr bwMode="auto">
            <a:xfrm>
              <a:off x="108857" y="956727"/>
              <a:ext cx="168729" cy="15905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263525" marR="0" indent="-263525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248307" y="897756"/>
              <a:ext cx="15686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err="1" smtClean="0">
                  <a:solidFill>
                    <a:schemeClr val="tx1"/>
                  </a:solidFill>
                </a:rPr>
                <a:t>Provided</a:t>
              </a:r>
              <a:r>
                <a:rPr lang="fr-FR" sz="1200" dirty="0" smtClean="0">
                  <a:solidFill>
                    <a:schemeClr val="tx1"/>
                  </a:solidFill>
                </a:rPr>
                <a:t> by CERN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61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56" y="162000"/>
            <a:ext cx="6919389" cy="504000"/>
          </a:xfrm>
        </p:spPr>
        <p:txBody>
          <a:bodyPr/>
          <a:lstStyle/>
          <a:p>
            <a:pPr lvl="1"/>
            <a:r>
              <a:rPr lang="en-GB" sz="2600" dirty="0" smtClean="0"/>
              <a:t>PADs count</a:t>
            </a:r>
            <a:endParaRPr lang="en-GB" sz="2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Jean.soudier@iphc.cnrs.fr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6872EB-1366-41D1-9342-9E94A64A2ABF}" type="slidenum">
              <a:rPr lang="en-US" smtClean="0"/>
              <a:t>3</a:t>
            </a:fld>
            <a:endParaRPr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845C8C-4BB5-4354-B39D-84E09565CB97}" type="datetime4">
              <a:rPr lang="fr-FR" smtClean="0"/>
              <a:t>10 juin 2024</a:t>
            </a:fld>
            <a:endParaRPr lang="en-US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73920"/>
              </p:ext>
            </p:extLst>
          </p:nvPr>
        </p:nvGraphicFramePr>
        <p:xfrm>
          <a:off x="225931" y="863700"/>
          <a:ext cx="5294004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501">
                  <a:extLst>
                    <a:ext uri="{9D8B030D-6E8A-4147-A177-3AD203B41FA5}">
                      <a16:colId xmlns:a16="http://schemas.microsoft.com/office/drawing/2014/main" val="3203124763"/>
                    </a:ext>
                  </a:extLst>
                </a:gridCol>
                <a:gridCol w="1323501">
                  <a:extLst>
                    <a:ext uri="{9D8B030D-6E8A-4147-A177-3AD203B41FA5}">
                      <a16:colId xmlns:a16="http://schemas.microsoft.com/office/drawing/2014/main" val="1215962894"/>
                    </a:ext>
                  </a:extLst>
                </a:gridCol>
                <a:gridCol w="1323501">
                  <a:extLst>
                    <a:ext uri="{9D8B030D-6E8A-4147-A177-3AD203B41FA5}">
                      <a16:colId xmlns:a16="http://schemas.microsoft.com/office/drawing/2014/main" val="2283035782"/>
                    </a:ext>
                  </a:extLst>
                </a:gridCol>
                <a:gridCol w="1323501">
                  <a:extLst>
                    <a:ext uri="{9D8B030D-6E8A-4147-A177-3AD203B41FA5}">
                      <a16:colId xmlns:a16="http://schemas.microsoft.com/office/drawing/2014/main" val="18016783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Count (27)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Function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697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PWELL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Well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213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DVDD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Digital power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101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DVSS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Digital </a:t>
                      </a:r>
                      <a:r>
                        <a:rPr lang="fr-FR" dirty="0" err="1" smtClean="0"/>
                        <a:t>ground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100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Analog power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17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Analog </a:t>
                      </a:r>
                      <a:r>
                        <a:rPr lang="fr-FR" dirty="0" err="1" smtClean="0"/>
                        <a:t>ground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88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SUB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Substrat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Substrat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452760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099299"/>
              </p:ext>
            </p:extLst>
          </p:nvPr>
        </p:nvGraphicFramePr>
        <p:xfrm>
          <a:off x="5653678" y="55302"/>
          <a:ext cx="6408712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3203124763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1215962894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28303578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3166702921"/>
                    </a:ext>
                  </a:extLst>
                </a:gridCol>
              </a:tblGrid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Count </a:t>
                      </a:r>
                      <a:r>
                        <a:rPr lang="fr-FR" smtClean="0"/>
                        <a:t>(24)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Speed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697944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FIFO_Data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Digital 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125MHz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213576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FIFO_Clk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Digital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125MHz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101534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FIFO_Full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Output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121800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SC_Clk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Input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100860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SC_SCK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Input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17422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SC_MISO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Output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88780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SC_MOSI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Input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939579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SC_CSEL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Input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970161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TDC_Clk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Input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250MHz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452760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TDC_out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Output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250MHz/32MHz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989756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Input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115229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MAT_RN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Digital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072848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AB_Clk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Digital 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500MHz (</a:t>
                      </a:r>
                      <a:r>
                        <a:rPr lang="fr-FR" dirty="0" err="1" smtClean="0">
                          <a:solidFill>
                            <a:schemeClr val="accent2"/>
                          </a:solidFill>
                        </a:rPr>
                        <a:t>won’t</a:t>
                      </a:r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fr-FR" dirty="0" err="1" smtClean="0">
                          <a:solidFill>
                            <a:schemeClr val="accent2"/>
                          </a:solidFill>
                        </a:rPr>
                        <a:t>work</a:t>
                      </a:r>
                      <a:r>
                        <a:rPr lang="fr-FR" dirty="0" smtClean="0">
                          <a:solidFill>
                            <a:schemeClr val="accent2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558818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PULSE_CMD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Digital Output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100MHz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777461"/>
                  </a:ext>
                </a:extLst>
              </a:tr>
              <a:tr h="344852">
                <a:tc>
                  <a:txBody>
                    <a:bodyPr/>
                    <a:lstStyle/>
                    <a:p>
                      <a:r>
                        <a:rPr lang="fr-FR" dirty="0" smtClean="0"/>
                        <a:t>PIX_BIAS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Analog Input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6703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07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600" dirty="0" smtClean="0"/>
              <a:t>Integration</a:t>
            </a:r>
            <a:endParaRPr lang="en-GB" sz="2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Jean.soudier@iphc.cnrs.fr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6872EB-1366-41D1-9342-9E94A64A2ABF}" type="slidenum">
              <a:rPr lang="en-US" smtClean="0"/>
              <a:t>4</a:t>
            </a:fld>
            <a:endParaRPr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845C8C-4BB5-4354-B39D-84E09565CB97}" type="datetime4">
              <a:rPr lang="fr-FR" smtClean="0"/>
              <a:t>10 juin 2024</a:t>
            </a:fld>
            <a:endParaRPr lang="en-US"/>
          </a:p>
        </p:txBody>
      </p:sp>
      <p:sp>
        <p:nvSpPr>
          <p:cNvPr id="8" name="ZoneTexte 7"/>
          <p:cNvSpPr txBox="1"/>
          <p:nvPr/>
        </p:nvSpPr>
        <p:spPr>
          <a:xfrm>
            <a:off x="6147370" y="1082114"/>
            <a:ext cx="60018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tx1"/>
                </a:solidFill>
              </a:rPr>
              <a:t>[M1 to M4] : FIFO, Slow control, Column, Pixel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[M1 to M3] : Digital In Pixel, Line, VCO, TDC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[M1 to M2] : </a:t>
            </a:r>
            <a:r>
              <a:rPr lang="fr-FR" sz="2000" dirty="0" err="1" smtClean="0">
                <a:solidFill>
                  <a:schemeClr val="tx1"/>
                </a:solidFill>
              </a:rPr>
              <a:t>Biasing</a:t>
            </a:r>
            <a:endParaRPr lang="fr-FR" sz="2000" dirty="0" smtClean="0">
              <a:solidFill>
                <a:schemeClr val="tx1"/>
              </a:solidFill>
            </a:endParaRPr>
          </a:p>
          <a:p>
            <a:r>
              <a:rPr lang="fr-FR" sz="2000" dirty="0" smtClean="0">
                <a:solidFill>
                  <a:schemeClr val="tx1"/>
                </a:solidFill>
              </a:rPr>
              <a:t>[ZA] : Name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52" y="901236"/>
            <a:ext cx="5626389" cy="556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600" dirty="0"/>
              <a:t>Integration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Jean.soudier@iphc.cnrs.fr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6872EB-1366-41D1-9342-9E94A64A2ABF}" type="slidenum">
              <a:rPr lang="en-US" smtClean="0"/>
              <a:t>5</a:t>
            </a:fld>
            <a:endParaRPr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845C8C-4BB5-4354-B39D-84E09565CB97}" type="datetime4">
              <a:rPr lang="fr-FR" smtClean="0"/>
              <a:t>10 juin 2024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6732" y="1387459"/>
            <a:ext cx="7734698" cy="4515082"/>
          </a:xfrm>
          <a:prstGeom prst="rect">
            <a:avLst/>
          </a:prstGeom>
        </p:spPr>
      </p:pic>
      <p:grpSp>
        <p:nvGrpSpPr>
          <p:cNvPr id="12" name="Groupe 11"/>
          <p:cNvGrpSpPr/>
          <p:nvPr/>
        </p:nvGrpSpPr>
        <p:grpSpPr>
          <a:xfrm>
            <a:off x="186188" y="3291057"/>
            <a:ext cx="10529758" cy="707886"/>
            <a:chOff x="186188" y="3291057"/>
            <a:chExt cx="10529758" cy="707886"/>
          </a:xfrm>
        </p:grpSpPr>
        <p:cxnSp>
          <p:nvCxnSpPr>
            <p:cNvPr id="9" name="Connecteur droit avec flèche 8"/>
            <p:cNvCxnSpPr/>
            <p:nvPr/>
          </p:nvCxnSpPr>
          <p:spPr bwMode="auto">
            <a:xfrm>
              <a:off x="1741470" y="3739793"/>
              <a:ext cx="8974476" cy="41097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ZoneTexte 10"/>
            <p:cNvSpPr txBox="1"/>
            <p:nvPr/>
          </p:nvSpPr>
          <p:spPr>
            <a:xfrm>
              <a:off x="186188" y="3291057"/>
              <a:ext cx="19306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err="1" smtClean="0">
                  <a:solidFill>
                    <a:schemeClr val="tx1"/>
                  </a:solidFill>
                </a:rPr>
                <a:t>Row</a:t>
              </a:r>
              <a:r>
                <a:rPr lang="fr-FR" sz="2000" dirty="0" smtClean="0">
                  <a:solidFill>
                    <a:schemeClr val="tx1"/>
                  </a:solidFill>
                </a:rPr>
                <a:t> </a:t>
              </a:r>
              <a:r>
                <a:rPr lang="fr-FR" sz="2000" dirty="0" err="1" smtClean="0">
                  <a:solidFill>
                    <a:schemeClr val="tx1"/>
                  </a:solidFill>
                </a:rPr>
                <a:t>selection</a:t>
              </a:r>
              <a:r>
                <a:rPr lang="fr-FR" sz="2000" dirty="0" smtClean="0">
                  <a:solidFill>
                    <a:schemeClr val="tx1"/>
                  </a:solidFill>
                </a:rPr>
                <a:t> [M7]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 rot="16200000">
            <a:off x="4011582" y="2443944"/>
            <a:ext cx="5244467" cy="2801149"/>
            <a:chOff x="1169395" y="3294712"/>
            <a:chExt cx="9546551" cy="15641698"/>
          </a:xfrm>
        </p:grpSpPr>
        <p:cxnSp>
          <p:nvCxnSpPr>
            <p:cNvPr id="14" name="Connecteur droit avec flèche 13"/>
            <p:cNvCxnSpPr/>
            <p:nvPr/>
          </p:nvCxnSpPr>
          <p:spPr bwMode="auto">
            <a:xfrm>
              <a:off x="1741470" y="3739793"/>
              <a:ext cx="8974476" cy="41097"/>
            </a:xfrm>
            <a:prstGeom prst="straightConnector1">
              <a:avLst/>
            </a:prstGeom>
            <a:noFill/>
            <a:ln w="2857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" name="ZoneTexte 14"/>
            <p:cNvSpPr txBox="1"/>
            <p:nvPr/>
          </p:nvSpPr>
          <p:spPr>
            <a:xfrm rot="5400000">
              <a:off x="-6287292" y="10751399"/>
              <a:ext cx="15641698" cy="72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 smtClean="0">
                  <a:solidFill>
                    <a:schemeClr val="tx1"/>
                  </a:solidFill>
                </a:rPr>
                <a:t>RN, Col, Modes [M4]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" name="Connecteur en angle 16"/>
          <p:cNvCxnSpPr/>
          <p:nvPr/>
        </p:nvCxnSpPr>
        <p:spPr bwMode="auto">
          <a:xfrm rot="10800000" flipV="1">
            <a:off x="4977829" y="4068566"/>
            <a:ext cx="255412" cy="236306"/>
          </a:xfrm>
          <a:prstGeom prst="bentConnector3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necteur en angle 17"/>
          <p:cNvCxnSpPr/>
          <p:nvPr/>
        </p:nvCxnSpPr>
        <p:spPr bwMode="auto">
          <a:xfrm>
            <a:off x="4488430" y="3905892"/>
            <a:ext cx="489398" cy="398980"/>
          </a:xfrm>
          <a:prstGeom prst="bentConnector3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ZoneTexte 20"/>
          <p:cNvSpPr txBox="1"/>
          <p:nvPr/>
        </p:nvSpPr>
        <p:spPr>
          <a:xfrm>
            <a:off x="2664827" y="4105382"/>
            <a:ext cx="2140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>
                <a:solidFill>
                  <a:schemeClr val="bg1"/>
                </a:solidFill>
              </a:rPr>
              <a:t>Req</a:t>
            </a:r>
            <a:r>
              <a:rPr lang="fr-FR" sz="2000" dirty="0" smtClean="0">
                <a:solidFill>
                  <a:schemeClr val="bg1"/>
                </a:solidFill>
              </a:rPr>
              <a:t>, Ack [M1|3]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15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600" dirty="0" smtClean="0"/>
              <a:t>Circuit Communications</a:t>
            </a:r>
            <a:endParaRPr lang="en-GB" sz="2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Jean.soudier@iphc.cnrs.fr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6872EB-1366-41D1-9342-9E94A64A2ABF}" type="slidenum">
              <a:rPr lang="en-US" smtClean="0"/>
              <a:t>6</a:t>
            </a:fld>
            <a:endParaRPr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845C8C-4BB5-4354-B39D-84E09565CB97}" type="datetime4">
              <a:rPr lang="fr-FR" smtClean="0"/>
              <a:t>10 juin 2024</a:t>
            </a:fld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216000" y="1196752"/>
            <a:ext cx="116406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Slow Control over SPI (16bits =&gt; 4b CONTROL, 4b SELECTION, 8b DATA)</a:t>
            </a:r>
          </a:p>
          <a:p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FIFO double entry asynchronous (24b x 64w)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3 </a:t>
            </a:r>
            <a:r>
              <a:rPr lang="fr-FR" sz="2400" dirty="0" err="1" smtClean="0">
                <a:solidFill>
                  <a:schemeClr val="tx1"/>
                </a:solidFill>
              </a:rPr>
              <a:t>Serializer</a:t>
            </a:r>
            <a:r>
              <a:rPr lang="fr-FR" sz="2400" dirty="0" smtClean="0">
                <a:solidFill>
                  <a:schemeClr val="tx1"/>
                </a:solidFill>
              </a:rPr>
              <a:t> of 8bits (24b/3)</a:t>
            </a:r>
          </a:p>
          <a:p>
            <a:endParaRPr lang="fr-FR" sz="2400" dirty="0" smtClean="0">
              <a:solidFill>
                <a:schemeClr val="tx1"/>
              </a:solidFill>
            </a:endParaRPr>
          </a:p>
          <a:p>
            <a:r>
              <a:rPr lang="fr-FR" sz="2400" dirty="0" smtClean="0">
                <a:solidFill>
                  <a:schemeClr val="tx1"/>
                </a:solidFill>
              </a:rPr>
              <a:t>TDC </a:t>
            </a:r>
            <a:r>
              <a:rPr lang="fr-FR" sz="2400" dirty="0" err="1" smtClean="0">
                <a:solidFill>
                  <a:schemeClr val="tx1"/>
                </a:solidFill>
              </a:rPr>
              <a:t>counter</a:t>
            </a:r>
            <a:r>
              <a:rPr lang="fr-FR" sz="2400" dirty="0" smtClean="0">
                <a:solidFill>
                  <a:schemeClr val="tx1"/>
                </a:solidFill>
              </a:rPr>
              <a:t> 13bits for </a:t>
            </a:r>
            <a:r>
              <a:rPr lang="fr-FR" sz="2400" dirty="0" err="1" smtClean="0">
                <a:solidFill>
                  <a:schemeClr val="tx1"/>
                </a:solidFill>
              </a:rPr>
              <a:t>timestamping</a:t>
            </a:r>
            <a:endParaRPr lang="fr-FR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5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600" dirty="0" smtClean="0"/>
              <a:t>Slow control registers (SPI)</a:t>
            </a:r>
            <a:endParaRPr lang="en-GB" sz="2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Jean.soudier@iphc.cnrs.fr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6872EB-1366-41D1-9342-9E94A64A2ABF}" type="slidenum">
              <a:rPr lang="en-US" smtClean="0"/>
              <a:t>7</a:t>
            </a:fld>
            <a:endParaRPr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845C8C-4BB5-4354-B39D-84E09565CB97}" type="datetime4">
              <a:rPr lang="fr-FR" smtClean="0"/>
              <a:t>10 juin 2024</a:t>
            </a:fld>
            <a:endParaRPr lang="en-US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216000" y="908720"/>
          <a:ext cx="6624735" cy="5560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45">
                  <a:extLst>
                    <a:ext uri="{9D8B030D-6E8A-4147-A177-3AD203B41FA5}">
                      <a16:colId xmlns:a16="http://schemas.microsoft.com/office/drawing/2014/main" val="981789840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val="926664223"/>
                    </a:ext>
                  </a:extLst>
                </a:gridCol>
                <a:gridCol w="2208245">
                  <a:extLst>
                    <a:ext uri="{9D8B030D-6E8A-4147-A177-3AD203B41FA5}">
                      <a16:colId xmlns:a16="http://schemas.microsoft.com/office/drawing/2014/main" val="2181363794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Direction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860715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r>
                        <a:rPr lang="fr-FR" dirty="0" smtClean="0"/>
                        <a:t>0 - 7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Column </a:t>
                      </a:r>
                      <a:r>
                        <a:rPr lang="fr-FR" dirty="0" err="1" smtClean="0"/>
                        <a:t>mask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556048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r>
                        <a:rPr lang="fr-FR" dirty="0" smtClean="0"/>
                        <a:t>8-9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Row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331852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TDC, Digital pixel and FIFO </a:t>
                      </a:r>
                      <a:r>
                        <a:rPr lang="fr-FR" dirty="0" err="1" smtClean="0"/>
                        <a:t>tuning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264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r>
                        <a:rPr lang="fr-FR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Matrix</a:t>
                      </a:r>
                      <a:r>
                        <a:rPr lang="fr-FR" baseline="0" dirty="0" smtClean="0"/>
                        <a:t> and VCO </a:t>
                      </a:r>
                      <a:r>
                        <a:rPr lang="fr-FR" baseline="0" dirty="0" err="1" smtClean="0"/>
                        <a:t>tuning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560166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Fifo information pop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88662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r>
                        <a:rPr lang="fr-FR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Fifo</a:t>
                      </a:r>
                      <a:r>
                        <a:rPr lang="fr-FR" baseline="0" dirty="0" smtClean="0"/>
                        <a:t> information push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50891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r>
                        <a:rPr lang="fr-FR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Test reg 0XF1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388632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r>
                        <a:rPr lang="fr-FR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Test reg 0xE2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728997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7464152" y="2068268"/>
          <a:ext cx="3151916" cy="421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958">
                  <a:extLst>
                    <a:ext uri="{9D8B030D-6E8A-4147-A177-3AD203B41FA5}">
                      <a16:colId xmlns:a16="http://schemas.microsoft.com/office/drawing/2014/main" val="3237958557"/>
                    </a:ext>
                  </a:extLst>
                </a:gridCol>
                <a:gridCol w="1575958">
                  <a:extLst>
                    <a:ext uri="{9D8B030D-6E8A-4147-A177-3AD203B41FA5}">
                      <a16:colId xmlns:a16="http://schemas.microsoft.com/office/drawing/2014/main" val="697842082"/>
                    </a:ext>
                  </a:extLst>
                </a:gridCol>
              </a:tblGrid>
              <a:tr h="702079">
                <a:tc>
                  <a:txBody>
                    <a:bodyPr/>
                    <a:lstStyle/>
                    <a:p>
                      <a:r>
                        <a:rPr lang="fr-FR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Usage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906740"/>
                  </a:ext>
                </a:extLst>
              </a:tr>
              <a:tr h="702079"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Set </a:t>
                      </a:r>
                      <a:r>
                        <a:rPr lang="fr-FR" dirty="0" err="1" smtClean="0"/>
                        <a:t>register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014421"/>
                  </a:ext>
                </a:extLst>
              </a:tr>
              <a:tr h="702079"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Get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register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33181"/>
                  </a:ext>
                </a:extLst>
              </a:tr>
              <a:tr h="702079"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093352"/>
                  </a:ext>
                </a:extLst>
              </a:tr>
              <a:tr h="702079"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Get</a:t>
                      </a:r>
                      <a:r>
                        <a:rPr lang="fr-FR" dirty="0" smtClean="0"/>
                        <a:t> SPI data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270256"/>
                  </a:ext>
                </a:extLst>
              </a:tr>
              <a:tr h="702079"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Get</a:t>
                      </a:r>
                      <a:r>
                        <a:rPr lang="fr-FR" dirty="0" smtClean="0"/>
                        <a:t> ID 0xABCD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521682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/>
          </p:nvPr>
        </p:nvGraphicFramePr>
        <p:xfrm>
          <a:off x="7061118" y="1034182"/>
          <a:ext cx="4914882" cy="368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294">
                  <a:extLst>
                    <a:ext uri="{9D8B030D-6E8A-4147-A177-3AD203B41FA5}">
                      <a16:colId xmlns:a16="http://schemas.microsoft.com/office/drawing/2014/main" val="4220206249"/>
                    </a:ext>
                  </a:extLst>
                </a:gridCol>
                <a:gridCol w="1638294">
                  <a:extLst>
                    <a:ext uri="{9D8B030D-6E8A-4147-A177-3AD203B41FA5}">
                      <a16:colId xmlns:a16="http://schemas.microsoft.com/office/drawing/2014/main" val="3728668648"/>
                    </a:ext>
                  </a:extLst>
                </a:gridCol>
                <a:gridCol w="1638294">
                  <a:extLst>
                    <a:ext uri="{9D8B030D-6E8A-4147-A177-3AD203B41FA5}">
                      <a16:colId xmlns:a16="http://schemas.microsoft.com/office/drawing/2014/main" val="4266852569"/>
                    </a:ext>
                  </a:extLst>
                </a:gridCol>
              </a:tblGrid>
              <a:tr h="36885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Control (4b)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Address</a:t>
                      </a:r>
                      <a:r>
                        <a:rPr lang="fr-FR" dirty="0" smtClean="0"/>
                        <a:t> (4b)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Value (8b)</a:t>
                      </a:r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801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2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600" dirty="0" smtClean="0"/>
              <a:t>Schematic FIFO 24b x 128w</a:t>
            </a:r>
            <a:endParaRPr lang="en-GB" sz="2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Jean.soudier@iphc.cnrs.fr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6872EB-1366-41D1-9342-9E94A64A2ABF}" type="slidenum">
              <a:rPr lang="en-US" smtClean="0"/>
              <a:t>8</a:t>
            </a:fld>
            <a:endParaRPr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7845C8C-4BB5-4354-B39D-84E09565CB97}" type="datetime4">
              <a:rPr lang="fr-FR" smtClean="0"/>
              <a:t>10 juin 2024</a:t>
            </a:fld>
            <a:endParaRPr lang="en-US"/>
          </a:p>
        </p:txBody>
      </p:sp>
      <p:pic>
        <p:nvPicPr>
          <p:cNvPr id="1026" name="Picture 2" descr="https://support1.cadence.com/api/CosWeb/TechPubDocViewerCosLite/fc3d80347c2f211300916bfa538b0766180b1b6beb528d2db28a4e887b2b0c8ae42ace24dd2d8b4dde57f9304d4e5b9d7bcb4cc913b2ca18efb925a55dbbef59729b3f934ef749e9936f68c7d1134431c2ab393e7e3328a44bf033de481828acf1bcdd47859c569cdd716840676a3aba60171a9b36f969b18a79e883dadb810e88928d9a8fa3e1f68083c4f625da36e4848343a659ec880b413f781f2ba9813b47d8c670827f70f96805d234d7f5ea2a9d089bdc205eb220509a948706e69656b7783f7b8b66b6ca5f361411d27af1a9e66e56f5ad770020e356013e7695907d/Docs/genus_chipwareref/genus_chipwareref23.1/attachments/531583266/53158326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120" y="3059165"/>
            <a:ext cx="4032348" cy="323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Tableau 19"/>
          <p:cNvGraphicFramePr>
            <a:graphicFrameLocks noGrp="1"/>
          </p:cNvGraphicFramePr>
          <p:nvPr>
            <p:extLst/>
          </p:nvPr>
        </p:nvGraphicFramePr>
        <p:xfrm>
          <a:off x="3746979" y="971916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2202062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2866864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668525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aseline="0" dirty="0" err="1" smtClean="0"/>
                        <a:t>Fast</a:t>
                      </a:r>
                      <a:r>
                        <a:rPr lang="fr-FR" baseline="0" dirty="0" smtClean="0"/>
                        <a:t> OR | Pixels (1b)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Timestamp</a:t>
                      </a:r>
                      <a:r>
                        <a:rPr lang="fr-FR" dirty="0" smtClean="0"/>
                        <a:t> (Gray 13b)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 smtClean="0"/>
                        <a:t>Address</a:t>
                      </a:r>
                      <a:r>
                        <a:rPr lang="fr-FR" dirty="0" smtClean="0"/>
                        <a:t> (10b)</a:t>
                      </a:r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801881"/>
                  </a:ext>
                </a:extLst>
              </a:tr>
            </a:tbl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7248128" y="2001448"/>
            <a:ext cx="4871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FIFO reset </a:t>
            </a:r>
            <a:r>
              <a:rPr lang="fr-FR" sz="2400" dirty="0" err="1" smtClean="0">
                <a:solidFill>
                  <a:schemeClr val="tx1"/>
                </a:solidFill>
              </a:rPr>
              <a:t>is</a:t>
            </a:r>
            <a:r>
              <a:rPr lang="fr-FR" sz="2400" dirty="0" smtClean="0">
                <a:solidFill>
                  <a:schemeClr val="tx1"/>
                </a:solidFill>
              </a:rPr>
              <a:t> at least 3 clock cycle </a:t>
            </a:r>
            <a:r>
              <a:rPr lang="fr-FR" sz="2400" dirty="0" err="1" smtClean="0">
                <a:solidFill>
                  <a:schemeClr val="tx1"/>
                </a:solidFill>
              </a:rPr>
              <a:t>with</a:t>
            </a:r>
            <a:r>
              <a:rPr lang="fr-FR" sz="2400" dirty="0" smtClean="0">
                <a:solidFill>
                  <a:schemeClr val="tx1"/>
                </a:solidFill>
              </a:rPr>
              <a:t> RN down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1408974"/>
            <a:ext cx="4856942" cy="514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7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2856000" y="6624000"/>
            <a:ext cx="6480000" cy="216000"/>
          </a:xfrm>
        </p:spPr>
        <p:txBody>
          <a:bodyPr/>
          <a:lstStyle/>
          <a:p>
            <a:r>
              <a:rPr lang="en-US" dirty="0" smtClean="0"/>
              <a:t>Jean.soudier@iphc.cnrs.fr</a:t>
            </a:r>
            <a:endParaRPr lang="en-US" dirty="0"/>
          </a:p>
        </p:txBody>
      </p:sp>
      <p:sp>
        <p:nvSpPr>
          <p:cNvPr id="10" name="Espace réservé de la date 1"/>
          <p:cNvSpPr>
            <a:spLocks noGrp="1"/>
          </p:cNvSpPr>
          <p:nvPr>
            <p:ph type="dt" sz="half" idx="12"/>
          </p:nvPr>
        </p:nvSpPr>
        <p:spPr>
          <a:xfrm>
            <a:off x="216000" y="6624000"/>
            <a:ext cx="1080000" cy="216000"/>
          </a:xfrm>
        </p:spPr>
        <p:txBody>
          <a:bodyPr/>
          <a:lstStyle/>
          <a:p>
            <a:fld id="{878B3C0A-C4CE-40DF-B710-1C5581D7079B}" type="datetime1">
              <a:rPr lang="fr-FR" smtClean="0"/>
              <a:t>10/06/2024</a:t>
            </a:fld>
            <a:endParaRPr lang="en-US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641492"/>
              </p:ext>
            </p:extLst>
          </p:nvPr>
        </p:nvGraphicFramePr>
        <p:xfrm>
          <a:off x="105903" y="896100"/>
          <a:ext cx="11980194" cy="5234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5995">
                  <a:extLst>
                    <a:ext uri="{9D8B030D-6E8A-4147-A177-3AD203B41FA5}">
                      <a16:colId xmlns:a16="http://schemas.microsoft.com/office/drawing/2014/main" val="3469082999"/>
                    </a:ext>
                  </a:extLst>
                </a:gridCol>
                <a:gridCol w="2005995">
                  <a:extLst>
                    <a:ext uri="{9D8B030D-6E8A-4147-A177-3AD203B41FA5}">
                      <a16:colId xmlns:a16="http://schemas.microsoft.com/office/drawing/2014/main" val="2131188346"/>
                    </a:ext>
                  </a:extLst>
                </a:gridCol>
                <a:gridCol w="2050471">
                  <a:extLst>
                    <a:ext uri="{9D8B030D-6E8A-4147-A177-3AD203B41FA5}">
                      <a16:colId xmlns:a16="http://schemas.microsoft.com/office/drawing/2014/main" val="104896720"/>
                    </a:ext>
                  </a:extLst>
                </a:gridCol>
                <a:gridCol w="2005996">
                  <a:extLst>
                    <a:ext uri="{9D8B030D-6E8A-4147-A177-3AD203B41FA5}">
                      <a16:colId xmlns:a16="http://schemas.microsoft.com/office/drawing/2014/main" val="3519622182"/>
                    </a:ext>
                  </a:extLst>
                </a:gridCol>
                <a:gridCol w="2195199">
                  <a:extLst>
                    <a:ext uri="{9D8B030D-6E8A-4147-A177-3AD203B41FA5}">
                      <a16:colId xmlns:a16="http://schemas.microsoft.com/office/drawing/2014/main" val="3603792410"/>
                    </a:ext>
                  </a:extLst>
                </a:gridCol>
                <a:gridCol w="1716538">
                  <a:extLst>
                    <a:ext uri="{9D8B030D-6E8A-4147-A177-3AD203B41FA5}">
                      <a16:colId xmlns:a16="http://schemas.microsoft.com/office/drawing/2014/main" val="3110706625"/>
                    </a:ext>
                  </a:extLst>
                </a:gridCol>
              </a:tblGrid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RTL/Schematic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Simulation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Post-Simulation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Designer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409177"/>
                  </a:ext>
                </a:extLst>
              </a:tr>
              <a:tr h="630959">
                <a:tc>
                  <a:txBody>
                    <a:bodyPr/>
                    <a:lstStyle/>
                    <a:p>
                      <a:r>
                        <a:rPr lang="fr-FR" dirty="0" smtClean="0"/>
                        <a:t>VCO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To do </a:t>
                      </a:r>
                      <a:r>
                        <a:rPr lang="fr-FR" smtClean="0">
                          <a:solidFill>
                            <a:srgbClr val="FF0000"/>
                          </a:solidFill>
                        </a:rPr>
                        <a:t>(Isabelle)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522612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Biasing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-</a:t>
                      </a:r>
                      <a:endParaRPr lang="en-US" dirty="0" smtClean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In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baseline="0" dirty="0" err="1" smtClean="0">
                          <a:solidFill>
                            <a:srgbClr val="FF0000"/>
                          </a:solidFill>
                        </a:rPr>
                        <a:t>progress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To do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(Isabelle)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481296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Digital</a:t>
                      </a:r>
                      <a:r>
                        <a:rPr lang="fr-FR" baseline="0" dirty="0" smtClean="0"/>
                        <a:t> pixel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603824"/>
                  </a:ext>
                </a:extLst>
              </a:tr>
              <a:tr h="596065">
                <a:tc>
                  <a:txBody>
                    <a:bodyPr/>
                    <a:lstStyle/>
                    <a:p>
                      <a:r>
                        <a:rPr lang="fr-FR" dirty="0" smtClean="0"/>
                        <a:t>Analog Pixel (</a:t>
                      </a:r>
                      <a:r>
                        <a:rPr lang="fr-FR" dirty="0" err="1" smtClean="0"/>
                        <a:t>integration</a:t>
                      </a:r>
                      <a:r>
                        <a:rPr lang="fr-FR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To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do (Andreï)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306471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Columns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264615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 smtClean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 smtClean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 smtClean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088581"/>
                  </a:ext>
                </a:extLst>
              </a:tr>
              <a:tr h="397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mtClean="0"/>
                        <a:t>FIFO &amp; </a:t>
                      </a:r>
                      <a:r>
                        <a:rPr lang="fr-FR" dirty="0" err="1" smtClean="0"/>
                        <a:t>Serializer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rgbClr val="FF0000"/>
                          </a:solidFill>
                        </a:rPr>
                        <a:t>Hold</a:t>
                      </a:r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+ RN SM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Christophe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84225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Slow Control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002003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TDC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303216"/>
                  </a:ext>
                </a:extLst>
              </a:tr>
              <a:tr h="340609">
                <a:tc>
                  <a:txBody>
                    <a:bodyPr/>
                    <a:lstStyle/>
                    <a:p>
                      <a:r>
                        <a:rPr lang="fr-FR" dirty="0" smtClean="0"/>
                        <a:t>PAD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70327"/>
                  </a:ext>
                </a:extLst>
              </a:tr>
              <a:tr h="596065">
                <a:tc>
                  <a:txBody>
                    <a:bodyPr/>
                    <a:lstStyle/>
                    <a:p>
                      <a:r>
                        <a:rPr lang="fr-FR" dirty="0" smtClean="0"/>
                        <a:t>SPARC</a:t>
                      </a:r>
                      <a:r>
                        <a:rPr lang="fr-FR" baseline="0" dirty="0" smtClean="0"/>
                        <a:t> (Top)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6"/>
                          </a:solidFill>
                        </a:rPr>
                        <a:t>OK</a:t>
                      </a:r>
                      <a:endParaRPr lang="en-US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err="1" smtClean="0">
                          <a:solidFill>
                            <a:schemeClr val="accent2"/>
                          </a:solidFill>
                        </a:rPr>
                        <a:t>Integration</a:t>
                      </a:r>
                      <a:endParaRPr lang="en-US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LVS, DRC,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IR_DROP, STA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Jean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540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0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MI2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ReS_LEPSI_NEW_ble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3525" marR="0" indent="-263525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anose="05000000000000000000" pitchFamily="2" charset="2"/>
          <a:buChar char="n"/>
          <a:tabLst/>
          <a:defRPr kumimoji="0" lang="fr-FR" altLang="fr-FR" sz="9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3525" marR="0" indent="-263525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anose="05000000000000000000" pitchFamily="2" charset="2"/>
          <a:buChar char="n"/>
          <a:tabLst/>
          <a:defRPr kumimoji="0" lang="fr-FR" altLang="fr-FR" sz="9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ReS_LEPSI_NEW_bleu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eS_LEPSI_NEW_bleu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eS_LEPSI_NEW_bleu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èmeMI2I" id="{4CB7A5D3-A619-45E7-A67F-A264EBDD9A5E}" vid="{E30D61E0-E90F-4B76-B4B9-74364635EFB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ThèmeMI2I</Template>
  <TotalTime>2763</TotalTime>
  <Words>737</Words>
  <Application>Microsoft Office PowerPoint</Application>
  <PresentationFormat>Grand écran</PresentationFormat>
  <Paragraphs>356</Paragraphs>
  <Slides>14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ThèmeMI2I</vt:lpstr>
      <vt:lpstr>Status of the SPARC design</vt:lpstr>
      <vt:lpstr>Functional layout</vt:lpstr>
      <vt:lpstr>PADs count</vt:lpstr>
      <vt:lpstr>Integration</vt:lpstr>
      <vt:lpstr>Integration</vt:lpstr>
      <vt:lpstr>Circuit Communications</vt:lpstr>
      <vt:lpstr>Slow control registers (SPI)</vt:lpstr>
      <vt:lpstr>Schematic FIFO 24b x 128w</vt:lpstr>
      <vt:lpstr>Status</vt:lpstr>
      <vt:lpstr>Status</vt:lpstr>
      <vt:lpstr>STA</vt:lpstr>
      <vt:lpstr>Calendar</vt:lpstr>
      <vt:lpstr>Tanks you for your attention</vt:lpstr>
      <vt:lpstr>FIFO floorplan</vt:lpstr>
    </vt:vector>
  </TitlesOfParts>
  <Company>IPHC IN2P3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Readout architecture</dc:title>
  <dc:creator>jean soudier</dc:creator>
  <cp:lastModifiedBy>jean soudier</cp:lastModifiedBy>
  <cp:revision>466</cp:revision>
  <dcterms:created xsi:type="dcterms:W3CDTF">2022-12-05T08:19:12Z</dcterms:created>
  <dcterms:modified xsi:type="dcterms:W3CDTF">2024-06-10T13:29:03Z</dcterms:modified>
</cp:coreProperties>
</file>