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0"/>
  </p:notesMasterIdLst>
  <p:sldIdLst>
    <p:sldId id="256" r:id="rId2"/>
    <p:sldId id="258" r:id="rId3"/>
    <p:sldId id="259" r:id="rId4"/>
    <p:sldId id="286" r:id="rId5"/>
    <p:sldId id="260" r:id="rId6"/>
    <p:sldId id="261" r:id="rId7"/>
    <p:sldId id="281" r:id="rId8"/>
    <p:sldId id="262" r:id="rId9"/>
    <p:sldId id="263" r:id="rId10"/>
    <p:sldId id="264" r:id="rId11"/>
    <p:sldId id="278" r:id="rId12"/>
    <p:sldId id="282" r:id="rId13"/>
    <p:sldId id="284" r:id="rId14"/>
    <p:sldId id="277" r:id="rId15"/>
    <p:sldId id="285" r:id="rId16"/>
    <p:sldId id="273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2C2D"/>
    <a:srgbClr val="C37D4D"/>
    <a:srgbClr val="ED9C23"/>
    <a:srgbClr val="000000"/>
    <a:srgbClr val="CC9966"/>
    <a:srgbClr val="7F7F7F"/>
    <a:srgbClr val="193366"/>
    <a:srgbClr val="B13B9F"/>
    <a:srgbClr val="B13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46" autoAdjust="0"/>
    <p:restoredTop sz="94660"/>
  </p:normalViewPr>
  <p:slideViewPr>
    <p:cSldViewPr snapToGrid="0">
      <p:cViewPr>
        <p:scale>
          <a:sx n="90" d="100"/>
          <a:sy n="90" d="100"/>
        </p:scale>
        <p:origin x="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C2042-4116-4407-924B-6683EF71DB48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4744A-E2D2-43C1-A958-A92B11DD2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4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FF1F-83BD-4437-BF4E-CE358BD7C5EF}" type="datetime1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99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7028-4737-4993-8D46-09A92A20B6CE}" type="datetime1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5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76A88-5937-437F-B7D4-2FDA1F568AFB}" type="datetime1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AFE2-EC59-4EB3-86FC-F0D2FEB881E2}" type="datetime1">
              <a:rPr lang="en-US" smtClean="0"/>
              <a:t>10/31/2024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fld id="{312CC964-A50B-4C29-B4E4-2C30BB34C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984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D649-3F65-49C1-B50C-03BF701213EE}" type="datetime1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2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A8B8-A5CB-4DC0-A80B-DE294064CF61}" type="datetime1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4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9B836-A7A9-42D6-A6BA-FF7FE7614493}" type="datetime1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80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7D9A-3216-452F-924A-BDBCAB539A45}" type="datetime1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9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4E25-8B2E-4558-BFEF-FCB92EAFE38E}" type="datetime1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83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B4CB-423C-4E7C-B221-59573EBFF621}" type="datetime1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5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4BBB2-2456-478B-BEDC-19C722EE6437}" type="datetime1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62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EF78E1E7-6C12-43DA-B79E-F3F4405C7ED5}" type="datetime1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1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88" r:id="rId4"/>
    <p:sldLayoutId id="2147483689" r:id="rId5"/>
    <p:sldLayoutId id="2147483694" r:id="rId6"/>
    <p:sldLayoutId id="2147483690" r:id="rId7"/>
    <p:sldLayoutId id="2147483691" r:id="rId8"/>
    <p:sldLayoutId id="2147483692" r:id="rId9"/>
    <p:sldLayoutId id="2147483693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409.06837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409.0683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409.06837" TargetMode="Externa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9.06837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409.06837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9.06837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hyperlink" Target="https://arxiv.org/abs/2409.06837" TargetMode="External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5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9.06837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9.06837" TargetMode="External"/><Relationship Id="rId2" Type="http://schemas.openxmlformats.org/officeDocument/2006/relationships/hyperlink" Target="https://musesframework.i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8.png"/><Relationship Id="rId4" Type="http://schemas.openxmlformats.org/officeDocument/2006/relationships/hyperlink" Target="https://arxiv.org/abs/2401.1294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vents.musesframework.io/event/3/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strobites.org/2017/10/05/nuclear-pasta-in-neutron-stars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arxiv.org/abs/2409.06837" TargetMode="Externa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arxiv.org/abs/2409.0683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4.png"/><Relationship Id="rId2" Type="http://schemas.openxmlformats.org/officeDocument/2006/relationships/hyperlink" Target="https://arxiv.org/abs/2409.0683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.png"/><Relationship Id="rId7" Type="http://schemas.openxmlformats.org/officeDocument/2006/relationships/hyperlink" Target="https://arxiv.org/abs/2409.06837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90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4B9A2-B647-BDBF-95F1-77FA91FA0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315" y="0"/>
            <a:ext cx="8579861" cy="1625066"/>
          </a:xfrm>
        </p:spPr>
        <p:txBody>
          <a:bodyPr>
            <a:normAutofit/>
          </a:bodyPr>
          <a:lstStyle/>
          <a:p>
            <a:r>
              <a:rPr lang="en-US" sz="4000" dirty="0" err="1"/>
              <a:t>Hyperonic</a:t>
            </a:r>
            <a:r>
              <a:rPr lang="en-US" sz="4000" dirty="0"/>
              <a:t> phase transitions in dense matter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0E08E-9B02-7B13-CE95-2DA54C236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335" y="2494392"/>
            <a:ext cx="8341822" cy="20983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500" u="sng" dirty="0" err="1"/>
              <a:t>NikolAs</a:t>
            </a:r>
            <a:r>
              <a:rPr lang="en-US" sz="1500" u="sng" dirty="0"/>
              <a:t> Cruz Camacho</a:t>
            </a:r>
            <a:r>
              <a:rPr lang="en-US" sz="1500" b="0" dirty="0"/>
              <a:t>, Jacquelyn Noronha-Hostler,               Andrew T. Manning, Roland Haas,                                                           Rajesh Kumar, Mateus </a:t>
            </a:r>
            <a:r>
              <a:rPr lang="en-US" sz="1500" b="0" dirty="0" err="1"/>
              <a:t>Pelicer</a:t>
            </a:r>
            <a:r>
              <a:rPr lang="en-US" sz="1500" b="0" dirty="0"/>
              <a:t>, Jeff Peterson, Veronica </a:t>
            </a:r>
            <a:r>
              <a:rPr lang="en-US" sz="1500" b="0" dirty="0" err="1"/>
              <a:t>Dexheimer</a:t>
            </a:r>
            <a:r>
              <a:rPr lang="en-US" sz="1500" b="0" dirty="0"/>
              <a:t> </a:t>
            </a: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1700" dirty="0"/>
              <a:t>Dense Nuclear Matter Equation of State from Theory and Experiments (</a:t>
            </a:r>
            <a:r>
              <a:rPr lang="en-US" sz="1600" dirty="0"/>
              <a:t>IRL-NPA FRIB</a:t>
            </a:r>
            <a:r>
              <a:rPr lang="en-US" sz="1700" dirty="0"/>
              <a:t>) 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East Lansing, MI, 11/01/2024</a:t>
            </a:r>
          </a:p>
          <a:p>
            <a:pPr algn="l">
              <a:lnSpc>
                <a:spcPct val="110000"/>
              </a:lnSpc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01603A-99C2-7A65-B991-8D0C4F90B9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901" r="29094" b="-1"/>
          <a:stretch/>
        </p:blipFill>
        <p:spPr>
          <a:xfrm>
            <a:off x="8658226" y="-4762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E10AC2-20ED-4628-9A8E-14F8437B5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586B713-4CFA-C365-A623-C21AD98CF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009" y="4513319"/>
            <a:ext cx="3944093" cy="80404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9496C-9FBB-977A-DF32-436D159A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C6B5C5-1944-0976-2EE1-3B2804C05B7E}"/>
              </a:ext>
            </a:extLst>
          </p:cNvPr>
          <p:cNvGrpSpPr/>
          <p:nvPr/>
        </p:nvGrpSpPr>
        <p:grpSpPr>
          <a:xfrm>
            <a:off x="576298" y="5374255"/>
            <a:ext cx="8139499" cy="1318238"/>
            <a:chOff x="488248" y="5374255"/>
            <a:chExt cx="8139499" cy="1318238"/>
          </a:xfrm>
        </p:grpSpPr>
        <p:pic>
          <p:nvPicPr>
            <p:cNvPr id="7" name="Picture 6" descr="nsf1.eps">
              <a:extLst>
                <a:ext uri="{FF2B5EF4-FFF2-40B4-BE49-F238E27FC236}">
                  <a16:creationId xmlns:a16="http://schemas.microsoft.com/office/drawing/2014/main" id="{EC459ECB-FCA7-1124-2F83-1A145409B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1187" y="5374255"/>
              <a:ext cx="1426560" cy="131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BB3C068-CE7D-8A91-8E2D-C3F6112A8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0574" y="5868670"/>
              <a:ext cx="2829008" cy="470571"/>
            </a:xfrm>
            <a:prstGeom prst="rect">
              <a:avLst/>
            </a:prstGeom>
          </p:spPr>
        </p:pic>
        <p:pic>
          <p:nvPicPr>
            <p:cNvPr id="15" name="Picture 14" descr="A blue background with white text&#10;&#10;Description automatically generated">
              <a:extLst>
                <a:ext uri="{FF2B5EF4-FFF2-40B4-BE49-F238E27FC236}">
                  <a16:creationId xmlns:a16="http://schemas.microsoft.com/office/drawing/2014/main" id="{A15680A0-E3E2-35A5-1BF7-81765C03D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" t="12108" r="4411" b="14683"/>
            <a:stretch/>
          </p:blipFill>
          <p:spPr>
            <a:xfrm>
              <a:off x="1757866" y="5730352"/>
              <a:ext cx="2140389" cy="747209"/>
            </a:xfrm>
            <a:prstGeom prst="rect">
              <a:avLst/>
            </a:prstGeom>
          </p:spPr>
        </p:pic>
        <p:pic>
          <p:nvPicPr>
            <p:cNvPr id="22" name="Picture 21" descr="A orange and white letter on a blue background&#10;&#10;Description automatically generated">
              <a:extLst>
                <a:ext uri="{FF2B5EF4-FFF2-40B4-BE49-F238E27FC236}">
                  <a16:creationId xmlns:a16="http://schemas.microsoft.com/office/drawing/2014/main" id="{9EE8D385-FA5A-C49B-AD6D-15BBD2666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248" y="5661817"/>
              <a:ext cx="840632" cy="84063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AAB5A55-C07E-8CA2-F8F1-B81FA5CD02C7}"/>
              </a:ext>
            </a:extLst>
          </p:cNvPr>
          <p:cNvSpPr txBox="1"/>
          <p:nvPr/>
        </p:nvSpPr>
        <p:spPr>
          <a:xfrm>
            <a:off x="1960132" y="1815764"/>
            <a:ext cx="5363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Based on the preprint </a:t>
            </a:r>
            <a:r>
              <a:rPr lang="en-US" sz="2000" dirty="0">
                <a:hlinkClick r:id="rId8"/>
              </a:rPr>
              <a:t>https://arxiv.org/abs/2409.06837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9303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33B5-B609-DACA-6A07-688BAA1E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75951"/>
            <a:ext cx="7683501" cy="1382156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Fortran vs C++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7A2A6D-9AB5-CC14-C688-0F89764B2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72" y="1182239"/>
            <a:ext cx="6141075" cy="4024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E5904B-A700-9FA1-563A-A9A15FAB1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421" y="9389"/>
            <a:ext cx="5176579" cy="68486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4E20DC-D357-6068-B213-9634B542D335}"/>
              </a:ext>
            </a:extLst>
          </p:cNvPr>
          <p:cNvSpPr txBox="1"/>
          <p:nvPr/>
        </p:nvSpPr>
        <p:spPr>
          <a:xfrm>
            <a:off x="1244599" y="5461993"/>
            <a:ext cx="5176579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Runtime has been improved more than </a:t>
            </a:r>
            <a:r>
              <a:rPr lang="en-US" sz="2000" b="1" dirty="0">
                <a:ea typeface="Calibri"/>
                <a:cs typeface="Calibri"/>
              </a:rPr>
              <a:t>4</a:t>
            </a:r>
            <a:r>
              <a:rPr lang="en-US" sz="2000" dirty="0">
                <a:ea typeface="Calibri"/>
                <a:cs typeface="Calibri"/>
              </a:rPr>
              <a:t> orders of magnitude for 3D </a:t>
            </a:r>
            <a:r>
              <a:rPr lang="en-US" sz="2000" dirty="0" err="1">
                <a:ea typeface="Calibri"/>
                <a:cs typeface="Calibri"/>
              </a:rPr>
              <a:t>EoSs</a:t>
            </a:r>
            <a:r>
              <a:rPr lang="en-US" sz="2000" dirty="0">
                <a:ea typeface="Calibri"/>
                <a:cs typeface="Calibri"/>
              </a:rPr>
              <a:t>, </a:t>
            </a:r>
            <a:r>
              <a:rPr lang="en-US" sz="2000" u="sng" dirty="0">
                <a:ea typeface="Calibri"/>
                <a:cs typeface="Calibri"/>
              </a:rPr>
              <a:t>from 6.4 years to 64 minutes</a:t>
            </a:r>
            <a:r>
              <a:rPr lang="en-US" sz="2000" dirty="0">
                <a:ea typeface="Calibri"/>
                <a:cs typeface="Calibri"/>
              </a:rPr>
              <a:t>.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14694C-A547-EDD6-BD87-952296444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DF7B14-98B0-C9B0-FBA2-F84EE170631D}"/>
              </a:ext>
            </a:extLst>
          </p:cNvPr>
          <p:cNvSpPr txBox="1"/>
          <p:nvPr/>
        </p:nvSpPr>
        <p:spPr>
          <a:xfrm>
            <a:off x="0" y="6512772"/>
            <a:ext cx="357662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Taken from </a:t>
            </a:r>
            <a:r>
              <a:rPr lang="en-US" sz="1600" dirty="0">
                <a:hlinkClick r:id="rId4"/>
              </a:rPr>
              <a:t>https://arxiv.org/abs/2409.06837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606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F8BDFB8-4A4D-4636-C1FF-0C0DA58FE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595"/>
            <a:ext cx="9906000" cy="1382713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1D </a:t>
            </a:r>
            <a:r>
              <a:rPr lang="en-US" sz="3800" dirty="0" err="1"/>
              <a:t>EoS</a:t>
            </a:r>
            <a:r>
              <a:rPr lang="en-US" sz="3800" dirty="0"/>
              <a:t> and Speed of sound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9B4B82-3BED-B427-A8AA-064997039992}"/>
              </a:ext>
            </a:extLst>
          </p:cNvPr>
          <p:cNvSpPr txBox="1"/>
          <p:nvPr/>
        </p:nvSpPr>
        <p:spPr>
          <a:xfrm>
            <a:off x="911790" y="3735415"/>
            <a:ext cx="1872288" cy="70788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First-order phase transitions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985D44-660A-118D-13FE-BD818CC9E726}"/>
              </a:ext>
            </a:extLst>
          </p:cNvPr>
          <p:cNvSpPr txBox="1"/>
          <p:nvPr/>
        </p:nvSpPr>
        <p:spPr>
          <a:xfrm>
            <a:off x="911790" y="4923312"/>
            <a:ext cx="1872288" cy="70788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Higher-order phase transitions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41079-59E5-7C4D-17B1-796A0986F46E}"/>
              </a:ext>
            </a:extLst>
          </p:cNvPr>
          <p:cNvSpPr txBox="1"/>
          <p:nvPr/>
        </p:nvSpPr>
        <p:spPr>
          <a:xfrm>
            <a:off x="911790" y="2547518"/>
            <a:ext cx="1872288" cy="7078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Details are hard to see in the </a:t>
            </a:r>
            <a:r>
              <a:rPr lang="en-US" sz="2000" dirty="0" err="1">
                <a:ea typeface="Calibri"/>
                <a:cs typeface="Calibri"/>
              </a:rPr>
              <a:t>EoS</a:t>
            </a:r>
            <a:endParaRPr lang="en-US" sz="2000" dirty="0"/>
          </a:p>
        </p:txBody>
      </p:sp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F6C5EBA2-11EF-1BEA-2C69-884847864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11</a:t>
            </a:fld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6381D61-9008-D3BB-51E8-88D9FEB1CC09}"/>
              </a:ext>
            </a:extLst>
          </p:cNvPr>
          <p:cNvGrpSpPr/>
          <p:nvPr/>
        </p:nvGrpSpPr>
        <p:grpSpPr>
          <a:xfrm>
            <a:off x="3551541" y="1314688"/>
            <a:ext cx="8069751" cy="2989286"/>
            <a:chOff x="3551541" y="1314688"/>
            <a:chExt cx="8069751" cy="29892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743A76C-DDAC-3CE5-CB7F-6DEB3A53A9B1}"/>
                </a:ext>
              </a:extLst>
            </p:cNvPr>
            <p:cNvGrpSpPr/>
            <p:nvPr/>
          </p:nvGrpSpPr>
          <p:grpSpPr>
            <a:xfrm>
              <a:off x="3551541" y="1314688"/>
              <a:ext cx="8069751" cy="2989286"/>
              <a:chOff x="3551541" y="1314688"/>
              <a:chExt cx="8069751" cy="2989286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659E8C4-71E7-093A-09D9-7DD521743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51541" y="1314688"/>
                <a:ext cx="8013683" cy="2947562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E84DFAF-E25C-55EC-FB08-FE8112C12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9167" b="49655"/>
              <a:stretch/>
            </p:blipFill>
            <p:spPr>
              <a:xfrm>
                <a:off x="7558382" y="1672923"/>
                <a:ext cx="4062910" cy="2631051"/>
              </a:xfrm>
              <a:prstGeom prst="rect">
                <a:avLst/>
              </a:prstGeom>
            </p:spPr>
          </p:pic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FCA24CF-CFE7-84A0-09DA-75A6C2D32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3391" y="2044180"/>
              <a:ext cx="922100" cy="788738"/>
            </a:xfrm>
            <a:prstGeom prst="rect">
              <a:avLst/>
            </a:prstGeom>
          </p:spPr>
        </p:pic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02670F0-2961-AEAB-8D08-6E0395E902B1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784078" y="2901461"/>
            <a:ext cx="6122855" cy="527539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BC50B1CF-1005-438E-5957-BA988351F7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656"/>
          <a:stretch/>
        </p:blipFill>
        <p:spPr>
          <a:xfrm>
            <a:off x="3609860" y="4216400"/>
            <a:ext cx="7992617" cy="2631051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46FE452-93EF-D608-5D11-1E70485B84B9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784078" y="4089358"/>
            <a:ext cx="2291689" cy="2197142"/>
          </a:xfrm>
          <a:prstGeom prst="straightConnector1">
            <a:avLst/>
          </a:prstGeom>
          <a:ln w="19050">
            <a:solidFill>
              <a:srgbClr val="B13B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ABE3525-7FC0-F1D7-C2FD-949606DA7DDA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784078" y="4089358"/>
            <a:ext cx="6842522" cy="1380109"/>
          </a:xfrm>
          <a:prstGeom prst="straightConnector1">
            <a:avLst/>
          </a:prstGeom>
          <a:ln w="19050">
            <a:solidFill>
              <a:srgbClr val="B13B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8BA9A30-CD82-07AE-4508-1BF57AC84608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784078" y="4089358"/>
            <a:ext cx="5547122" cy="2197142"/>
          </a:xfrm>
          <a:prstGeom prst="straightConnector1">
            <a:avLst/>
          </a:prstGeom>
          <a:ln w="19050">
            <a:solidFill>
              <a:srgbClr val="B13B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5EB2F49-C138-3077-F6BD-00B0310949FC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2784078" y="4868333"/>
            <a:ext cx="2156222" cy="408922"/>
          </a:xfrm>
          <a:prstGeom prst="straightConnector1">
            <a:avLst/>
          </a:prstGeom>
          <a:ln w="19050">
            <a:solidFill>
              <a:srgbClr val="B13B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6333A39-1370-9897-B49F-E7BA5298281C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2784078" y="5277255"/>
            <a:ext cx="1933395" cy="54979"/>
          </a:xfrm>
          <a:prstGeom prst="straightConnector1">
            <a:avLst/>
          </a:prstGeom>
          <a:ln w="19050">
            <a:solidFill>
              <a:srgbClr val="B13B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EF788A6-7A07-AF7E-DC52-12443CCAB41B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2784078" y="5277255"/>
            <a:ext cx="2667686" cy="266057"/>
          </a:xfrm>
          <a:prstGeom prst="straightConnector1">
            <a:avLst/>
          </a:prstGeom>
          <a:ln w="19050">
            <a:solidFill>
              <a:srgbClr val="B13B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5825A9F-6DFE-A538-EC24-85DDD18E0285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2784078" y="5277255"/>
            <a:ext cx="3235722" cy="617244"/>
          </a:xfrm>
          <a:prstGeom prst="straightConnector1">
            <a:avLst/>
          </a:prstGeom>
          <a:ln w="19050">
            <a:solidFill>
              <a:srgbClr val="B13B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6548F4B-AE8E-EF52-E944-32B942463953}"/>
              </a:ext>
            </a:extLst>
          </p:cNvPr>
          <p:cNvSpPr txBox="1"/>
          <p:nvPr/>
        </p:nvSpPr>
        <p:spPr>
          <a:xfrm>
            <a:off x="0" y="6512772"/>
            <a:ext cx="357662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Taken from </a:t>
            </a:r>
            <a:r>
              <a:rPr lang="en-US" sz="1600" dirty="0">
                <a:hlinkClick r:id="rId5"/>
              </a:rPr>
              <a:t>https://arxiv.org/abs/2409.06837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914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66A92-55A7-A01B-7BF6-DA5AE40BE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BAF43D-20A3-AF60-E119-925AD2A4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876" y="1285258"/>
            <a:ext cx="8096584" cy="53441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AAF754F-B299-7390-FCCA-F22FFF05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595"/>
            <a:ext cx="9906000" cy="1382713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Diverse phase transitions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6ACB4C-D291-1785-04A7-EFF025560573}"/>
              </a:ext>
            </a:extLst>
          </p:cNvPr>
          <p:cNvSpPr txBox="1"/>
          <p:nvPr/>
        </p:nvSpPr>
        <p:spPr>
          <a:xfrm>
            <a:off x="965130" y="3217255"/>
            <a:ext cx="1872288" cy="70788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First-order phase transitions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BDEC17-B7B6-FC79-58DD-E30EC667BACD}"/>
              </a:ext>
            </a:extLst>
          </p:cNvPr>
          <p:cNvSpPr txBox="1"/>
          <p:nvPr/>
        </p:nvSpPr>
        <p:spPr>
          <a:xfrm>
            <a:off x="965130" y="4177277"/>
            <a:ext cx="1872288" cy="70788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Second-order phase transitions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95E3BE-3B1E-DAAF-1B14-4EBF4EF2FD31}"/>
              </a:ext>
            </a:extLst>
          </p:cNvPr>
          <p:cNvSpPr txBox="1"/>
          <p:nvPr/>
        </p:nvSpPr>
        <p:spPr>
          <a:xfrm>
            <a:off x="965130" y="5137299"/>
            <a:ext cx="1872288" cy="707886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Third-order phase transitions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FF75FC-AF35-6609-2B2F-A15D59F460A6}"/>
              </a:ext>
            </a:extLst>
          </p:cNvPr>
          <p:cNvSpPr txBox="1"/>
          <p:nvPr/>
        </p:nvSpPr>
        <p:spPr>
          <a:xfrm>
            <a:off x="965130" y="2257233"/>
            <a:ext cx="1872288" cy="7078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LG phase transitions</a:t>
            </a:r>
            <a:endParaRPr lang="en-US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6E403D-B64B-8ECE-64FF-B86F69781298}"/>
              </a:ext>
            </a:extLst>
          </p:cNvPr>
          <p:cNvCxnSpPr>
            <a:stCxn id="7" idx="3"/>
          </p:cNvCxnSpPr>
          <p:nvPr/>
        </p:nvCxnSpPr>
        <p:spPr>
          <a:xfrm>
            <a:off x="2837418" y="2611176"/>
            <a:ext cx="1688862" cy="175300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A3B86F-F395-47D0-A2AE-3997E63C4A14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837418" y="2408464"/>
            <a:ext cx="3084411" cy="116273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DB3D2E4-E3CD-7324-5DD3-82E002C8A10A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837418" y="2354036"/>
            <a:ext cx="2964668" cy="1217162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F033AAC-279D-2ED0-373B-48B4E63B5EE1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2837418" y="5029200"/>
            <a:ext cx="6344682" cy="46204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C0C561E-E2A5-4263-0F91-D96D3C854F61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2837418" y="4909038"/>
            <a:ext cx="6945490" cy="582204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46598AB-8227-028B-0D30-E7A6BAEC7D3D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2837418" y="4443845"/>
            <a:ext cx="7283327" cy="1047397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B98573B-5E31-BE98-0D6E-FFEA6B863E8B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837418" y="5491242"/>
            <a:ext cx="7075726" cy="15470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54D114C2-1AFF-0A7A-7B12-AE4B9BA07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12</a:t>
            </a:fld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0292F42-6152-73C1-3A8A-646AA92D131F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2837418" y="4531220"/>
            <a:ext cx="3528003" cy="100651"/>
          </a:xfrm>
          <a:prstGeom prst="straightConnector1">
            <a:avLst/>
          </a:prstGeom>
          <a:ln w="19050">
            <a:solidFill>
              <a:srgbClr val="B13B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00EFDE4-5F55-9B77-72BB-54DA96660689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2837418" y="4531220"/>
            <a:ext cx="3601482" cy="497980"/>
          </a:xfrm>
          <a:prstGeom prst="straightConnector1">
            <a:avLst/>
          </a:prstGeom>
          <a:ln w="19050">
            <a:solidFill>
              <a:srgbClr val="B13B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9374E1E-538B-D4DD-D7C2-A4E0E61CC07E}"/>
              </a:ext>
            </a:extLst>
          </p:cNvPr>
          <p:cNvSpPr txBox="1"/>
          <p:nvPr/>
        </p:nvSpPr>
        <p:spPr>
          <a:xfrm>
            <a:off x="0" y="6512772"/>
            <a:ext cx="357662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Taken from </a:t>
            </a:r>
            <a:r>
              <a:rPr lang="en-US" sz="1600" dirty="0">
                <a:hlinkClick r:id="rId3"/>
              </a:rPr>
              <a:t>https://arxiv.org/abs/2409.06837</a:t>
            </a:r>
            <a:r>
              <a:rPr lang="en-US" sz="1600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3139DC-71F2-7A2A-89CA-24092F4835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8550"/>
          <a:stretch/>
        </p:blipFill>
        <p:spPr>
          <a:xfrm>
            <a:off x="3518883" y="1249372"/>
            <a:ext cx="8013683" cy="3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B5AB-D09D-951C-F2FF-77CF2CBC2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31C65F4-98B5-BC9F-0500-F76C2E2CDDC6}"/>
              </a:ext>
            </a:extLst>
          </p:cNvPr>
          <p:cNvGrpSpPr/>
          <p:nvPr/>
        </p:nvGrpSpPr>
        <p:grpSpPr>
          <a:xfrm>
            <a:off x="3513436" y="1249368"/>
            <a:ext cx="8177024" cy="5380037"/>
            <a:chOff x="3513436" y="1249368"/>
            <a:chExt cx="8177024" cy="53800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339E5E-6E9B-EE6F-A4F2-2BFA44072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3739"/>
            <a:stretch/>
          </p:blipFill>
          <p:spPr>
            <a:xfrm>
              <a:off x="3593876" y="4157133"/>
              <a:ext cx="8096584" cy="247227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5FC9415-8A77-92B7-1584-FBD9809B5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9656" r="49880"/>
            <a:stretch/>
          </p:blipFill>
          <p:spPr>
            <a:xfrm>
              <a:off x="3681823" y="1731447"/>
              <a:ext cx="4005907" cy="26310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FD4742-C03A-CDF0-EDD9-D134817E3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35412" y="2485519"/>
              <a:ext cx="1638442" cy="838273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6E50C0E1-6D6A-7B56-A26A-98E789396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88550"/>
            <a:stretch/>
          </p:blipFill>
          <p:spPr>
            <a:xfrm>
              <a:off x="3513436" y="1249368"/>
              <a:ext cx="8013683" cy="337491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5BA7770D-9E66-F669-C890-4D909AAC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595"/>
            <a:ext cx="12192000" cy="1382713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Speed of sound and susceptibilities</a:t>
            </a:r>
          </a:p>
        </p:txBody>
      </p:sp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77F4F4DA-1552-F188-6529-F3427A99E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E23BCE-2C5C-B1F6-EADB-B3432375D6D5}"/>
              </a:ext>
            </a:extLst>
          </p:cNvPr>
          <p:cNvSpPr txBox="1"/>
          <p:nvPr/>
        </p:nvSpPr>
        <p:spPr>
          <a:xfrm>
            <a:off x="0" y="6512772"/>
            <a:ext cx="357662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Taken from </a:t>
            </a:r>
            <a:r>
              <a:rPr lang="en-US" sz="1600" dirty="0">
                <a:hlinkClick r:id="rId6"/>
              </a:rPr>
              <a:t>https://arxiv.org/abs/2409.06837</a:t>
            </a:r>
            <a:r>
              <a:rPr lang="en-US" sz="1600" dirty="0"/>
              <a:t>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49D58E4-B406-0585-73AB-302C7797D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2119" y="2029487"/>
            <a:ext cx="922100" cy="78873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2C80A5-2ACE-E679-E180-7370E67A3BED}"/>
              </a:ext>
            </a:extLst>
          </p:cNvPr>
          <p:cNvCxnSpPr>
            <a:cxnSpLocks/>
          </p:cNvCxnSpPr>
          <p:nvPr/>
        </p:nvCxnSpPr>
        <p:spPr>
          <a:xfrm flipH="1">
            <a:off x="4504134" y="2756297"/>
            <a:ext cx="4194572" cy="103584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6E77B9-D6E2-2679-23E6-8D92C2A71F8C}"/>
              </a:ext>
            </a:extLst>
          </p:cNvPr>
          <p:cNvCxnSpPr>
            <a:cxnSpLocks/>
          </p:cNvCxnSpPr>
          <p:nvPr/>
        </p:nvCxnSpPr>
        <p:spPr>
          <a:xfrm>
            <a:off x="4470400" y="3886200"/>
            <a:ext cx="59267" cy="476298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F393650-7E16-78CC-AAF7-ADD3ECD18911}"/>
              </a:ext>
            </a:extLst>
          </p:cNvPr>
          <p:cNvCxnSpPr>
            <a:cxnSpLocks/>
          </p:cNvCxnSpPr>
          <p:nvPr/>
        </p:nvCxnSpPr>
        <p:spPr>
          <a:xfrm>
            <a:off x="4610100" y="4489867"/>
            <a:ext cx="3818334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BC95F80-88ED-404B-B436-619C3F0649AC}"/>
              </a:ext>
            </a:extLst>
          </p:cNvPr>
          <p:cNvCxnSpPr>
            <a:cxnSpLocks/>
          </p:cNvCxnSpPr>
          <p:nvPr/>
        </p:nvCxnSpPr>
        <p:spPr>
          <a:xfrm>
            <a:off x="5568043" y="3165021"/>
            <a:ext cx="647700" cy="2620736"/>
          </a:xfrm>
          <a:prstGeom prst="straightConnector1">
            <a:avLst/>
          </a:prstGeom>
          <a:ln w="19050">
            <a:solidFill>
              <a:srgbClr val="B13B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A1B9C2B-24A7-F9F4-F939-30B669CD36E1}"/>
              </a:ext>
            </a:extLst>
          </p:cNvPr>
          <p:cNvSpPr txBox="1"/>
          <p:nvPr/>
        </p:nvSpPr>
        <p:spPr>
          <a:xfrm>
            <a:off x="965130" y="3217255"/>
            <a:ext cx="1872288" cy="70788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First-order phase transitions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1FFC7C-62BA-36CD-6751-13BFF5CBD60D}"/>
              </a:ext>
            </a:extLst>
          </p:cNvPr>
          <p:cNvSpPr txBox="1"/>
          <p:nvPr/>
        </p:nvSpPr>
        <p:spPr>
          <a:xfrm>
            <a:off x="965130" y="4177277"/>
            <a:ext cx="1872288" cy="70788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Second-order phase transitions</a:t>
            </a:r>
            <a:endParaRPr lang="en-US" sz="2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5D86DA-8F7F-3A4A-5C5A-00229B85CD2E}"/>
              </a:ext>
            </a:extLst>
          </p:cNvPr>
          <p:cNvSpPr txBox="1"/>
          <p:nvPr/>
        </p:nvSpPr>
        <p:spPr>
          <a:xfrm>
            <a:off x="965130" y="5137299"/>
            <a:ext cx="1872288" cy="707886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Third-order phase transitions</a:t>
            </a:r>
            <a:endParaRPr lang="en-US" sz="2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E68955-068A-B51C-974B-64FD9C78F70A}"/>
              </a:ext>
            </a:extLst>
          </p:cNvPr>
          <p:cNvSpPr txBox="1"/>
          <p:nvPr/>
        </p:nvSpPr>
        <p:spPr>
          <a:xfrm>
            <a:off x="965130" y="2257233"/>
            <a:ext cx="1872288" cy="7078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LG phase transitions</a:t>
            </a:r>
            <a:endParaRPr lang="en-US" sz="2000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1A12E3B-F509-9543-ED24-0C4C4D0C5714}"/>
              </a:ext>
            </a:extLst>
          </p:cNvPr>
          <p:cNvCxnSpPr>
            <a:cxnSpLocks/>
          </p:cNvCxnSpPr>
          <p:nvPr/>
        </p:nvCxnSpPr>
        <p:spPr>
          <a:xfrm flipH="1">
            <a:off x="5600700" y="2904656"/>
            <a:ext cx="3098006" cy="195051"/>
          </a:xfrm>
          <a:prstGeom prst="straightConnector1">
            <a:avLst/>
          </a:prstGeom>
          <a:ln w="19050">
            <a:solidFill>
              <a:srgbClr val="B13B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2982E5F-3B68-EDB8-9840-2EDC61B7D44E}"/>
              </a:ext>
            </a:extLst>
          </p:cNvPr>
          <p:cNvCxnSpPr>
            <a:cxnSpLocks/>
          </p:cNvCxnSpPr>
          <p:nvPr/>
        </p:nvCxnSpPr>
        <p:spPr>
          <a:xfrm flipV="1">
            <a:off x="6281057" y="5083629"/>
            <a:ext cx="3845379" cy="726621"/>
          </a:xfrm>
          <a:prstGeom prst="straightConnector1">
            <a:avLst/>
          </a:prstGeom>
          <a:ln w="19050">
            <a:solidFill>
              <a:srgbClr val="B13B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899A032-807C-2020-768A-3C074DCB104F}"/>
              </a:ext>
            </a:extLst>
          </p:cNvPr>
          <p:cNvCxnSpPr>
            <a:cxnSpLocks/>
          </p:cNvCxnSpPr>
          <p:nvPr/>
        </p:nvCxnSpPr>
        <p:spPr>
          <a:xfrm flipH="1">
            <a:off x="5259324" y="2828925"/>
            <a:ext cx="3439382" cy="948418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9743F6B-DEB1-8EC3-E137-C41F92532220}"/>
              </a:ext>
            </a:extLst>
          </p:cNvPr>
          <p:cNvCxnSpPr>
            <a:cxnSpLocks/>
          </p:cNvCxnSpPr>
          <p:nvPr/>
        </p:nvCxnSpPr>
        <p:spPr>
          <a:xfrm>
            <a:off x="5245608" y="3886200"/>
            <a:ext cx="618617" cy="49377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846C0E2-FCCC-4D9F-7970-9072FE189F0C}"/>
              </a:ext>
            </a:extLst>
          </p:cNvPr>
          <p:cNvCxnSpPr>
            <a:cxnSpLocks/>
          </p:cNvCxnSpPr>
          <p:nvPr/>
        </p:nvCxnSpPr>
        <p:spPr>
          <a:xfrm>
            <a:off x="5916168" y="4448592"/>
            <a:ext cx="3844576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C63CA8E-169D-F0A2-7961-0FB056D4250E}"/>
              </a:ext>
            </a:extLst>
          </p:cNvPr>
          <p:cNvCxnSpPr>
            <a:cxnSpLocks/>
          </p:cNvCxnSpPr>
          <p:nvPr/>
        </p:nvCxnSpPr>
        <p:spPr>
          <a:xfrm flipH="1" flipV="1">
            <a:off x="4858941" y="2875359"/>
            <a:ext cx="3830240" cy="140494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8CFDBDB-5FC4-3549-8185-893D8698025D}"/>
              </a:ext>
            </a:extLst>
          </p:cNvPr>
          <p:cNvCxnSpPr>
            <a:cxnSpLocks/>
          </p:cNvCxnSpPr>
          <p:nvPr/>
        </p:nvCxnSpPr>
        <p:spPr>
          <a:xfrm>
            <a:off x="4824413" y="2927747"/>
            <a:ext cx="448865" cy="2949178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A264F83-FD95-6A26-FC3D-5EFD2417E25E}"/>
              </a:ext>
            </a:extLst>
          </p:cNvPr>
          <p:cNvCxnSpPr>
            <a:cxnSpLocks/>
          </p:cNvCxnSpPr>
          <p:nvPr/>
        </p:nvCxnSpPr>
        <p:spPr>
          <a:xfrm flipV="1">
            <a:off x="5343525" y="5023247"/>
            <a:ext cx="3832622" cy="903684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82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CF8FA8-952B-87AA-2144-D7BE834E7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550" y="1318168"/>
            <a:ext cx="8196450" cy="548963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4D045D0-C491-F8A0-23C9-754FEBF20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09551"/>
            <a:ext cx="9906000" cy="1382156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1D </a:t>
            </a:r>
            <a:r>
              <a:rPr lang="en-US" sz="3800" dirty="0" err="1"/>
              <a:t>EoS</a:t>
            </a:r>
            <a:r>
              <a:rPr lang="en-US" sz="3800" dirty="0"/>
              <a:t> Populations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EDFD3B-FC86-9625-3A0D-70733AC60002}"/>
              </a:ext>
            </a:extLst>
          </p:cNvPr>
          <p:cNvSpPr txBox="1"/>
          <p:nvPr/>
        </p:nvSpPr>
        <p:spPr>
          <a:xfrm>
            <a:off x="1036280" y="4937218"/>
            <a:ext cx="1872288" cy="707886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Decuplet hyperons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B5E84-E985-F579-DDFC-F9128E996C52}"/>
              </a:ext>
            </a:extLst>
          </p:cNvPr>
          <p:cNvSpPr txBox="1"/>
          <p:nvPr/>
        </p:nvSpPr>
        <p:spPr>
          <a:xfrm>
            <a:off x="1039697" y="3780615"/>
            <a:ext cx="1872288" cy="40011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Decuplet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59E505-251A-2572-CF65-0C66CC7BB5AF}"/>
              </a:ext>
            </a:extLst>
          </p:cNvPr>
          <p:cNvSpPr txBox="1"/>
          <p:nvPr/>
        </p:nvSpPr>
        <p:spPr>
          <a:xfrm>
            <a:off x="1032863" y="2421377"/>
            <a:ext cx="1872288" cy="40011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Octet hyperons</a:t>
            </a:r>
            <a:endParaRPr lang="en-US" sz="2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82BA404-876F-E9C9-9267-C4EC993ED65E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905151" y="2621432"/>
            <a:ext cx="2450016" cy="92764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B39D22-4F43-43B9-F3F2-0D2123EFAF9D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905151" y="2621432"/>
            <a:ext cx="6432070" cy="91748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17AF3F-BFDB-79ED-1A46-14C4E1D3A5B6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905151" y="2621432"/>
            <a:ext cx="2450016" cy="363324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197C79-287E-7E13-C86A-F06BB2D9222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905151" y="2621432"/>
            <a:ext cx="7390013" cy="363324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71CA24E-5190-3FF5-E6B1-5B763C243616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2911985" y="3980670"/>
            <a:ext cx="3107912" cy="227401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AABF93F-4598-28EE-1604-3538B362A95C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2911985" y="2774373"/>
            <a:ext cx="7063288" cy="1206297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BA62C8D-EAC4-3CC4-3CBA-7774EC778ABE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2911985" y="3569395"/>
            <a:ext cx="3140472" cy="411275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0FC1F72-F583-2926-0978-356F82B227DB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908568" y="3601084"/>
            <a:ext cx="3769818" cy="1690077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EDDFF44-1696-8790-D30F-D748785EFD58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908568" y="3577105"/>
            <a:ext cx="7470961" cy="1714056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E5E17CC-5E43-91D2-421D-961ED2DFC5C7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908568" y="5291161"/>
            <a:ext cx="3266353" cy="96352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E8E3A758-528F-3A79-59FB-116CB9529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7078E-500F-1474-13EA-403A5DC62C9E}"/>
              </a:ext>
            </a:extLst>
          </p:cNvPr>
          <p:cNvSpPr txBox="1"/>
          <p:nvPr/>
        </p:nvSpPr>
        <p:spPr>
          <a:xfrm>
            <a:off x="0" y="6512772"/>
            <a:ext cx="357662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Taken from </a:t>
            </a:r>
            <a:r>
              <a:rPr lang="en-US" sz="1600" dirty="0">
                <a:hlinkClick r:id="rId3"/>
              </a:rPr>
              <a:t>https://arxiv.org/abs/2409.06837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88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37769-F177-E736-7591-D0D74119F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DA39CC-2005-137A-3F51-2E5E2D1036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779" b="50000"/>
          <a:stretch/>
        </p:blipFill>
        <p:spPr>
          <a:xfrm>
            <a:off x="2820689" y="1583485"/>
            <a:ext cx="3060422" cy="208218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101C930-5397-683F-A449-67551E0E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551"/>
            <a:ext cx="12192000" cy="1382156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1D </a:t>
            </a:r>
            <a:r>
              <a:rPr lang="en-US" sz="3800" dirty="0" err="1"/>
              <a:t>EoS</a:t>
            </a:r>
            <a:r>
              <a:rPr lang="en-US" sz="3800" dirty="0"/>
              <a:t> Populations</a:t>
            </a: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F6EE1B01-0616-849D-71B5-D7437ED2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70882D-1ECD-F370-93A9-2D0A65AD7AF8}"/>
              </a:ext>
            </a:extLst>
          </p:cNvPr>
          <p:cNvSpPr txBox="1"/>
          <p:nvPr/>
        </p:nvSpPr>
        <p:spPr>
          <a:xfrm>
            <a:off x="0" y="6512772"/>
            <a:ext cx="357662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Taken from </a:t>
            </a:r>
            <a:r>
              <a:rPr lang="en-US" sz="1600" dirty="0">
                <a:hlinkClick r:id="rId3"/>
              </a:rPr>
              <a:t>https://arxiv.org/abs/2409.06837</a:t>
            </a:r>
            <a:r>
              <a:rPr lang="en-US" sz="1600" dirty="0"/>
              <a:t> 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06DE3DDE-FFF9-17C2-8E34-71B5F40F78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222" b="49337"/>
          <a:stretch/>
        </p:blipFill>
        <p:spPr>
          <a:xfrm>
            <a:off x="6306624" y="1591625"/>
            <a:ext cx="3157295" cy="210978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24F84D-7714-B436-F3D0-54A1FC4980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337" r="50779"/>
          <a:stretch/>
        </p:blipFill>
        <p:spPr>
          <a:xfrm>
            <a:off x="2822758" y="4199978"/>
            <a:ext cx="3060422" cy="210978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A0C1A83-9BE2-9F65-C7DD-735F5FA0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70" t="49337"/>
          <a:stretch/>
        </p:blipFill>
        <p:spPr>
          <a:xfrm>
            <a:off x="6278370" y="4203208"/>
            <a:ext cx="3191558" cy="2109788"/>
          </a:xfrm>
          <a:prstGeom prst="rect">
            <a:avLst/>
          </a:prstGeom>
        </p:spPr>
      </p:pic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A2E118B1-3C77-93FA-F569-D8F48EDB4659}"/>
              </a:ext>
            </a:extLst>
          </p:cNvPr>
          <p:cNvSpPr/>
          <p:nvPr/>
        </p:nvSpPr>
        <p:spPr>
          <a:xfrm>
            <a:off x="557115" y="1202090"/>
            <a:ext cx="5529185" cy="2631579"/>
          </a:xfrm>
          <a:prstGeom prst="roundRect">
            <a:avLst/>
          </a:prstGeom>
          <a:noFill/>
          <a:ln w="38100">
            <a:solidFill>
              <a:srgbClr val="C37D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E5808B9B-72BF-395A-DA92-B51BD923A41C}"/>
              </a:ext>
            </a:extLst>
          </p:cNvPr>
          <p:cNvSpPr/>
          <p:nvPr/>
        </p:nvSpPr>
        <p:spPr>
          <a:xfrm>
            <a:off x="6093128" y="1202090"/>
            <a:ext cx="5529185" cy="2631580"/>
          </a:xfrm>
          <a:prstGeom prst="roundRect">
            <a:avLst/>
          </a:prstGeom>
          <a:noFill/>
          <a:ln w="38100">
            <a:solidFill>
              <a:srgbClr val="C37D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8BF0699B-5CE5-83D5-4B2D-53F4D1163D8B}"/>
              </a:ext>
            </a:extLst>
          </p:cNvPr>
          <p:cNvSpPr/>
          <p:nvPr/>
        </p:nvSpPr>
        <p:spPr>
          <a:xfrm>
            <a:off x="547906" y="3834246"/>
            <a:ext cx="5529185" cy="2631579"/>
          </a:xfrm>
          <a:prstGeom prst="roundRect">
            <a:avLst/>
          </a:prstGeom>
          <a:noFill/>
          <a:ln w="38100">
            <a:solidFill>
              <a:srgbClr val="C37D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3C98DD7B-8C73-0BA9-DA76-B0F0E2D698AF}"/>
              </a:ext>
            </a:extLst>
          </p:cNvPr>
          <p:cNvSpPr/>
          <p:nvPr/>
        </p:nvSpPr>
        <p:spPr>
          <a:xfrm>
            <a:off x="6083919" y="3834246"/>
            <a:ext cx="5529185" cy="2631580"/>
          </a:xfrm>
          <a:prstGeom prst="roundRect">
            <a:avLst/>
          </a:prstGeom>
          <a:noFill/>
          <a:ln w="38100">
            <a:solidFill>
              <a:srgbClr val="C37D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4D79D7B-65C0-1173-294F-0E9FEFA54FB5}"/>
              </a:ext>
            </a:extLst>
          </p:cNvPr>
          <p:cNvGrpSpPr/>
          <p:nvPr/>
        </p:nvGrpSpPr>
        <p:grpSpPr>
          <a:xfrm>
            <a:off x="9216940" y="4114535"/>
            <a:ext cx="2143125" cy="2109788"/>
            <a:chOff x="9355060" y="3939295"/>
            <a:chExt cx="2143125" cy="2109788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BE2C27E-4987-B7F2-4DBC-B6539975FA7B}"/>
                </a:ext>
              </a:extLst>
            </p:cNvPr>
            <p:cNvGrpSpPr/>
            <p:nvPr/>
          </p:nvGrpSpPr>
          <p:grpSpPr>
            <a:xfrm>
              <a:off x="9355060" y="3939295"/>
              <a:ext cx="2143125" cy="2109788"/>
              <a:chOff x="1066799" y="1485900"/>
              <a:chExt cx="2143125" cy="2109788"/>
            </a:xfrm>
          </p:grpSpPr>
          <p:sp>
            <p:nvSpPr>
              <p:cNvPr id="51" name="Arc 50">
                <a:extLst>
                  <a:ext uri="{FF2B5EF4-FFF2-40B4-BE49-F238E27FC236}">
                    <a16:creationId xmlns:a16="http://schemas.microsoft.com/office/drawing/2014/main" id="{0CA59309-F9A1-3FBC-DED1-1C887F81F0F4}"/>
                  </a:ext>
                </a:extLst>
              </p:cNvPr>
              <p:cNvSpPr/>
              <p:nvPr/>
            </p:nvSpPr>
            <p:spPr>
              <a:xfrm>
                <a:off x="1066799" y="1485900"/>
                <a:ext cx="2143125" cy="1737664"/>
              </a:xfrm>
              <a:prstGeom prst="arc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314A465-2629-A841-9871-25AC617139F9}"/>
                  </a:ext>
                </a:extLst>
              </p:cNvPr>
              <p:cNvCxnSpPr>
                <a:cxnSpLocks/>
                <a:stCxn id="51" idx="0"/>
              </p:cNvCxnSpPr>
              <p:nvPr/>
            </p:nvCxnSpPr>
            <p:spPr>
              <a:xfrm flipH="1">
                <a:off x="1457325" y="1485900"/>
                <a:ext cx="681036" cy="210978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D0F86ED-DFA4-D435-9132-74361263BBBE}"/>
                  </a:ext>
                </a:extLst>
              </p:cNvPr>
              <p:cNvCxnSpPr>
                <a:cxnSpLocks/>
                <a:stCxn id="51" idx="2"/>
              </p:cNvCxnSpPr>
              <p:nvPr/>
            </p:nvCxnSpPr>
            <p:spPr>
              <a:xfrm flipH="1">
                <a:off x="1457325" y="2354732"/>
                <a:ext cx="1752599" cy="124095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4CE65E1-3FD9-F096-B5B9-5ED5E4E91CE3}"/>
                    </a:ext>
                  </a:extLst>
                </p:cNvPr>
                <p:cNvSpPr txBox="1"/>
                <p:nvPr/>
              </p:nvSpPr>
              <p:spPr>
                <a:xfrm>
                  <a:off x="10683833" y="4311419"/>
                  <a:ext cx="45102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4CE65E1-3FD9-F096-B5B9-5ED5E4E91C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3833" y="4311419"/>
                  <a:ext cx="451021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8108" r="-12162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F1F280F1-9BA7-460F-453D-62C6287EB302}"/>
                    </a:ext>
                  </a:extLst>
                </p:cNvPr>
                <p:cNvSpPr txBox="1"/>
                <p:nvPr/>
              </p:nvSpPr>
              <p:spPr>
                <a:xfrm>
                  <a:off x="10133167" y="5155758"/>
                  <a:ext cx="21319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F1F280F1-9BA7-460F-453D-62C6287EB3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3167" y="5155758"/>
                  <a:ext cx="213199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28571" r="-25714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745E8F0-DB4E-C876-BBED-9972B55197E2}"/>
                </a:ext>
              </a:extLst>
            </p:cNvPr>
            <p:cNvSpPr txBox="1"/>
            <p:nvPr/>
          </p:nvSpPr>
          <p:spPr>
            <a:xfrm>
              <a:off x="9502059" y="3974338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C4</a:t>
              </a:r>
              <a:endParaRPr lang="en-US" dirty="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C4E5DB0-5C3C-FCF5-C825-8566270C70FF}"/>
              </a:ext>
            </a:extLst>
          </p:cNvPr>
          <p:cNvGrpSpPr/>
          <p:nvPr/>
        </p:nvGrpSpPr>
        <p:grpSpPr>
          <a:xfrm>
            <a:off x="9222391" y="1448216"/>
            <a:ext cx="2143125" cy="2156001"/>
            <a:chOff x="9355061" y="1359432"/>
            <a:chExt cx="2143125" cy="215600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4556FA9-5C3B-E0A5-2CA6-8638A8326793}"/>
                </a:ext>
              </a:extLst>
            </p:cNvPr>
            <p:cNvGrpSpPr/>
            <p:nvPr/>
          </p:nvGrpSpPr>
          <p:grpSpPr>
            <a:xfrm>
              <a:off x="9355061" y="1405645"/>
              <a:ext cx="2143125" cy="2109788"/>
              <a:chOff x="1066799" y="1485900"/>
              <a:chExt cx="2143125" cy="2109788"/>
            </a:xfrm>
          </p:grpSpPr>
          <p:sp>
            <p:nvSpPr>
              <p:cNvPr id="47" name="Arc 46">
                <a:extLst>
                  <a:ext uri="{FF2B5EF4-FFF2-40B4-BE49-F238E27FC236}">
                    <a16:creationId xmlns:a16="http://schemas.microsoft.com/office/drawing/2014/main" id="{486D1F0F-2484-3CC0-167C-EA314FDE56AC}"/>
                  </a:ext>
                </a:extLst>
              </p:cNvPr>
              <p:cNvSpPr/>
              <p:nvPr/>
            </p:nvSpPr>
            <p:spPr>
              <a:xfrm>
                <a:off x="1066799" y="1485900"/>
                <a:ext cx="2143125" cy="1737664"/>
              </a:xfrm>
              <a:prstGeom prst="arc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6B2D874-0364-44C9-389E-22D083C44897}"/>
                  </a:ext>
                </a:extLst>
              </p:cNvPr>
              <p:cNvCxnSpPr>
                <a:cxnSpLocks/>
                <a:stCxn id="47" idx="0"/>
              </p:cNvCxnSpPr>
              <p:nvPr/>
            </p:nvCxnSpPr>
            <p:spPr>
              <a:xfrm flipH="1">
                <a:off x="1457325" y="1485900"/>
                <a:ext cx="681036" cy="210978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6456B7F-8610-26AF-A048-A74F22982E72}"/>
                  </a:ext>
                </a:extLst>
              </p:cNvPr>
              <p:cNvCxnSpPr>
                <a:cxnSpLocks/>
                <a:stCxn id="47" idx="2"/>
              </p:cNvCxnSpPr>
              <p:nvPr/>
            </p:nvCxnSpPr>
            <p:spPr>
              <a:xfrm flipH="1">
                <a:off x="1457325" y="2354732"/>
                <a:ext cx="1752599" cy="124095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38C8E1F-7753-1F95-4607-D18D82538E1F}"/>
                    </a:ext>
                  </a:extLst>
                </p:cNvPr>
                <p:cNvSpPr txBox="1"/>
                <p:nvPr/>
              </p:nvSpPr>
              <p:spPr>
                <a:xfrm>
                  <a:off x="10732839" y="1626749"/>
                  <a:ext cx="45102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38C8E1F-7753-1F95-4607-D18D82538E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32839" y="1626749"/>
                  <a:ext cx="451021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8108" r="-12162" b="-254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53E6CA4-B6CA-BBFE-9F8D-912A5B89B09E}"/>
                    </a:ext>
                  </a:extLst>
                </p:cNvPr>
                <p:cNvSpPr txBox="1"/>
                <p:nvPr/>
              </p:nvSpPr>
              <p:spPr>
                <a:xfrm>
                  <a:off x="10633271" y="1956599"/>
                  <a:ext cx="21319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53E6CA4-B6CA-BBFE-9F8D-912A5B89B0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3271" y="1956599"/>
                  <a:ext cx="213199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28571" r="-25714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2FB335D7-1C14-C9A4-2835-79D2F47B66D3}"/>
                    </a:ext>
                  </a:extLst>
                </p:cNvPr>
                <p:cNvSpPr txBox="1"/>
                <p:nvPr/>
              </p:nvSpPr>
              <p:spPr>
                <a:xfrm>
                  <a:off x="9932439" y="2949588"/>
                  <a:ext cx="30732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2FB335D7-1C14-C9A4-2835-79D2F47B66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32439" y="2949588"/>
                  <a:ext cx="307328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0000" r="-4000"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6E8CFA30-342C-22F5-C177-D59EDF21A055}"/>
                    </a:ext>
                  </a:extLst>
                </p:cNvPr>
                <p:cNvSpPr txBox="1"/>
                <p:nvPr/>
              </p:nvSpPr>
              <p:spPr>
                <a:xfrm>
                  <a:off x="10094677" y="2249030"/>
                  <a:ext cx="68666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oMath>
                    </m:oMathPara>
                  </a14:m>
                  <a:endPara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6E8CFA30-342C-22F5-C177-D59EDF21A0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4677" y="2249030"/>
                  <a:ext cx="686663" cy="615553"/>
                </a:xfrm>
                <a:prstGeom prst="rect">
                  <a:avLst/>
                </a:prstGeom>
                <a:blipFill>
                  <a:blip r:embed="rId9"/>
                  <a:stretch>
                    <a:fillRect l="-7965" r="-8850" b="-39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61475DC-06DA-B1C3-1114-21E6B88CC0E0}"/>
                </a:ext>
              </a:extLst>
            </p:cNvPr>
            <p:cNvSpPr txBox="1"/>
            <p:nvPr/>
          </p:nvSpPr>
          <p:spPr>
            <a:xfrm>
              <a:off x="9561287" y="1359432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C2</a:t>
              </a:r>
              <a:endParaRPr lang="en-US" dirty="0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E965646-E266-0F8C-48BE-E3C36CED5E23}"/>
              </a:ext>
            </a:extLst>
          </p:cNvPr>
          <p:cNvGrpSpPr/>
          <p:nvPr/>
        </p:nvGrpSpPr>
        <p:grpSpPr>
          <a:xfrm>
            <a:off x="619155" y="3968300"/>
            <a:ext cx="2143125" cy="2256023"/>
            <a:chOff x="828674" y="3979122"/>
            <a:chExt cx="2143125" cy="225602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DA8A762-9654-6DE6-0C3B-4C85414B1D27}"/>
                </a:ext>
              </a:extLst>
            </p:cNvPr>
            <p:cNvGrpSpPr/>
            <p:nvPr/>
          </p:nvGrpSpPr>
          <p:grpSpPr>
            <a:xfrm>
              <a:off x="828674" y="4125357"/>
              <a:ext cx="2143125" cy="2109788"/>
              <a:chOff x="1066799" y="1485900"/>
              <a:chExt cx="2143125" cy="2109788"/>
            </a:xfrm>
          </p:grpSpPr>
          <p:sp>
            <p:nvSpPr>
              <p:cNvPr id="41" name="Arc 40">
                <a:extLst>
                  <a:ext uri="{FF2B5EF4-FFF2-40B4-BE49-F238E27FC236}">
                    <a16:creationId xmlns:a16="http://schemas.microsoft.com/office/drawing/2014/main" id="{C713EE05-8AC9-6E6A-6300-0BFE66F1DD18}"/>
                  </a:ext>
                </a:extLst>
              </p:cNvPr>
              <p:cNvSpPr/>
              <p:nvPr/>
            </p:nvSpPr>
            <p:spPr>
              <a:xfrm>
                <a:off x="1066799" y="1485900"/>
                <a:ext cx="2143125" cy="1737664"/>
              </a:xfrm>
              <a:prstGeom prst="arc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8D3D8F9-543B-29E9-0227-33FD82BEC9AB}"/>
                  </a:ext>
                </a:extLst>
              </p:cNvPr>
              <p:cNvCxnSpPr>
                <a:cxnSpLocks/>
                <a:stCxn id="41" idx="0"/>
              </p:cNvCxnSpPr>
              <p:nvPr/>
            </p:nvCxnSpPr>
            <p:spPr>
              <a:xfrm flipH="1">
                <a:off x="1457325" y="1485900"/>
                <a:ext cx="681036" cy="210978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BAB635E-B23E-EBA4-45CC-3110D7C3153F}"/>
                  </a:ext>
                </a:extLst>
              </p:cNvPr>
              <p:cNvCxnSpPr>
                <a:cxnSpLocks/>
                <a:stCxn id="41" idx="2"/>
              </p:cNvCxnSpPr>
              <p:nvPr/>
            </p:nvCxnSpPr>
            <p:spPr>
              <a:xfrm flipH="1">
                <a:off x="1457325" y="2354732"/>
                <a:ext cx="1752599" cy="124095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494B6761-1BE1-B074-E9A6-757036F835B3}"/>
                    </a:ext>
                  </a:extLst>
                </p:cNvPr>
                <p:cNvSpPr txBox="1"/>
                <p:nvPr/>
              </p:nvSpPr>
              <p:spPr>
                <a:xfrm>
                  <a:off x="2215131" y="4338771"/>
                  <a:ext cx="45102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494B6761-1BE1-B074-E9A6-757036F835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5131" y="4338771"/>
                  <a:ext cx="451021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6757" r="-12162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DB2785BD-7A9C-55C5-82E0-6342C646A7E0}"/>
                    </a:ext>
                  </a:extLst>
                </p:cNvPr>
                <p:cNvSpPr txBox="1"/>
                <p:nvPr/>
              </p:nvSpPr>
              <p:spPr>
                <a:xfrm>
                  <a:off x="2120584" y="4630587"/>
                  <a:ext cx="21319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DB2785BD-7A9C-55C5-82E0-6342C646A7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0584" y="4630587"/>
                  <a:ext cx="213199" cy="307777"/>
                </a:xfrm>
                <a:prstGeom prst="rect">
                  <a:avLst/>
                </a:prstGeom>
                <a:blipFill>
                  <a:blip r:embed="rId11"/>
                  <a:stretch>
                    <a:fillRect l="-25714" r="-28571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FF2A7567-F176-630D-6857-207F48C4453A}"/>
                    </a:ext>
                  </a:extLst>
                </p:cNvPr>
                <p:cNvSpPr txBox="1"/>
                <p:nvPr/>
              </p:nvSpPr>
              <p:spPr>
                <a:xfrm>
                  <a:off x="1597910" y="5471414"/>
                  <a:ext cx="20839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FF2A7567-F176-630D-6857-207F48C445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7910" y="5471414"/>
                  <a:ext cx="208390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29412" r="-26471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4531B0C1-987E-9AB3-322C-387D51533E05}"/>
                    </a:ext>
                  </a:extLst>
                </p:cNvPr>
                <p:cNvSpPr txBox="1"/>
                <p:nvPr/>
              </p:nvSpPr>
              <p:spPr>
                <a:xfrm>
                  <a:off x="1340051" y="5764957"/>
                  <a:ext cx="30732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4531B0C1-987E-9AB3-322C-387D51533E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0051" y="5764957"/>
                  <a:ext cx="307328" cy="307777"/>
                </a:xfrm>
                <a:prstGeom prst="rect">
                  <a:avLst/>
                </a:prstGeom>
                <a:blipFill>
                  <a:blip r:embed="rId13"/>
                  <a:stretch>
                    <a:fillRect l="-17647" r="-1961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C3CB9EBA-221F-7CB2-BD85-5327AB661E6E}"/>
                    </a:ext>
                  </a:extLst>
                </p:cNvPr>
                <p:cNvSpPr txBox="1"/>
                <p:nvPr/>
              </p:nvSpPr>
              <p:spPr>
                <a:xfrm>
                  <a:off x="1965823" y="4840300"/>
                  <a:ext cx="209994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C3CB9EBA-221F-7CB2-BD85-5327AB661E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5823" y="4840300"/>
                  <a:ext cx="209994" cy="307777"/>
                </a:xfrm>
                <a:prstGeom prst="rect">
                  <a:avLst/>
                </a:prstGeom>
                <a:blipFill>
                  <a:blip r:embed="rId14"/>
                  <a:stretch>
                    <a:fillRect l="-25714" r="-28571"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6B5E155-170C-9C2B-49CF-3AB68774B6E0}"/>
                    </a:ext>
                  </a:extLst>
                </p:cNvPr>
                <p:cNvSpPr txBox="1"/>
                <p:nvPr/>
              </p:nvSpPr>
              <p:spPr>
                <a:xfrm>
                  <a:off x="1634362" y="5144646"/>
                  <a:ext cx="7904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6B5E155-170C-9C2B-49CF-3AB68774B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4362" y="5144646"/>
                  <a:ext cx="790409" cy="307777"/>
                </a:xfrm>
                <a:prstGeom prst="rect">
                  <a:avLst/>
                </a:prstGeom>
                <a:blipFill>
                  <a:blip r:embed="rId15"/>
                  <a:stretch>
                    <a:fillRect l="-7752" r="-1550"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794CA6D-DB13-42D5-467D-1C43FDD93B91}"/>
                </a:ext>
              </a:extLst>
            </p:cNvPr>
            <p:cNvSpPr txBox="1"/>
            <p:nvPr/>
          </p:nvSpPr>
          <p:spPr>
            <a:xfrm>
              <a:off x="1082068" y="3979122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C3</a:t>
              </a:r>
              <a:endParaRPr lang="en-US"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C89E2C0-E61F-7C46-754E-F091A20A38FC}"/>
              </a:ext>
            </a:extLst>
          </p:cNvPr>
          <p:cNvGrpSpPr/>
          <p:nvPr/>
        </p:nvGrpSpPr>
        <p:grpSpPr>
          <a:xfrm>
            <a:off x="620804" y="1261708"/>
            <a:ext cx="2143125" cy="2342509"/>
            <a:chOff x="828674" y="1358986"/>
            <a:chExt cx="2143125" cy="2342509"/>
          </a:xfrm>
        </p:grpSpPr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06BD879F-EF52-2BDB-1FB5-DCC424722EB6}"/>
                </a:ext>
              </a:extLst>
            </p:cNvPr>
            <p:cNvSpPr/>
            <p:nvPr/>
          </p:nvSpPr>
          <p:spPr>
            <a:xfrm>
              <a:off x="828674" y="1591707"/>
              <a:ext cx="2143125" cy="1737664"/>
            </a:xfrm>
            <a:prstGeom prst="arc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5D70337-75EE-4DBC-BE19-C9CA9939E451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H="1">
              <a:off x="1219200" y="1591707"/>
              <a:ext cx="681036" cy="21097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3936042-CCCE-69B2-BC91-2C68E7A60317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1219200" y="2460539"/>
              <a:ext cx="1752599" cy="124095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7651210-F1EC-B030-A8CA-4B43CF7F6837}"/>
                    </a:ext>
                  </a:extLst>
                </p:cNvPr>
                <p:cNvSpPr txBox="1"/>
                <p:nvPr/>
              </p:nvSpPr>
              <p:spPr>
                <a:xfrm>
                  <a:off x="2215131" y="1772860"/>
                  <a:ext cx="45102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7651210-F1EC-B030-A8CA-4B43CF7F68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5131" y="1772860"/>
                  <a:ext cx="451021" cy="307777"/>
                </a:xfrm>
                <a:prstGeom prst="rect">
                  <a:avLst/>
                </a:prstGeom>
                <a:blipFill>
                  <a:blip r:embed="rId16"/>
                  <a:stretch>
                    <a:fillRect l="-6757" r="-12162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EE34AD65-8B3A-11DD-B527-A93BCD1D6E00}"/>
                    </a:ext>
                  </a:extLst>
                </p:cNvPr>
                <p:cNvSpPr txBox="1"/>
                <p:nvPr/>
              </p:nvSpPr>
              <p:spPr>
                <a:xfrm>
                  <a:off x="2191801" y="2050487"/>
                  <a:ext cx="21319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EE34AD65-8B3A-11DD-B527-A93BCD1D6E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1801" y="2050487"/>
                  <a:ext cx="213199" cy="307777"/>
                </a:xfrm>
                <a:prstGeom prst="rect">
                  <a:avLst/>
                </a:prstGeom>
                <a:blipFill>
                  <a:blip r:embed="rId17"/>
                  <a:stretch>
                    <a:fillRect l="-25714" r="-28571"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EF97B71-C260-DA10-F50E-D088E6587B4B}"/>
                    </a:ext>
                  </a:extLst>
                </p:cNvPr>
                <p:cNvSpPr txBox="1"/>
                <p:nvPr/>
              </p:nvSpPr>
              <p:spPr>
                <a:xfrm>
                  <a:off x="2044652" y="2206595"/>
                  <a:ext cx="209994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EF97B71-C260-DA10-F50E-D088E6587B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4652" y="2206595"/>
                  <a:ext cx="209994" cy="307777"/>
                </a:xfrm>
                <a:prstGeom prst="rect">
                  <a:avLst/>
                </a:prstGeom>
                <a:blipFill>
                  <a:blip r:embed="rId18"/>
                  <a:stretch>
                    <a:fillRect l="-25714" r="-28571"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8F07F8EE-1DBC-DFC8-0701-BE5C270741A2}"/>
                    </a:ext>
                  </a:extLst>
                </p:cNvPr>
                <p:cNvSpPr txBox="1"/>
                <p:nvPr/>
              </p:nvSpPr>
              <p:spPr>
                <a:xfrm>
                  <a:off x="1894669" y="2418525"/>
                  <a:ext cx="209994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8F07F8EE-1DBC-DFC8-0701-BE5C27074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4669" y="2418525"/>
                  <a:ext cx="209994" cy="307777"/>
                </a:xfrm>
                <a:prstGeom prst="rect">
                  <a:avLst/>
                </a:prstGeom>
                <a:blipFill>
                  <a:blip r:embed="rId19"/>
                  <a:stretch>
                    <a:fillRect l="-29412" r="-26471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DFEB10D-F5E8-3068-950A-24377DAC4ECA}"/>
                    </a:ext>
                  </a:extLst>
                </p:cNvPr>
                <p:cNvSpPr txBox="1"/>
                <p:nvPr/>
              </p:nvSpPr>
              <p:spPr>
                <a:xfrm>
                  <a:off x="1772568" y="2614427"/>
                  <a:ext cx="19877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DFEB10D-F5E8-3068-950A-24377DAC4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2568" y="2614427"/>
                  <a:ext cx="198772" cy="307777"/>
                </a:xfrm>
                <a:prstGeom prst="rect">
                  <a:avLst/>
                </a:prstGeom>
                <a:blipFill>
                  <a:blip r:embed="rId20"/>
                  <a:stretch>
                    <a:fillRect l="-31250" r="-31250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94A589AF-830C-1BA9-99E6-B8284ACC3C1C}"/>
                    </a:ext>
                  </a:extLst>
                </p:cNvPr>
                <p:cNvSpPr txBox="1"/>
                <p:nvPr/>
              </p:nvSpPr>
              <p:spPr>
                <a:xfrm>
                  <a:off x="1632241" y="2825757"/>
                  <a:ext cx="31213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94A589AF-830C-1BA9-99E6-B8284ACC3C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2241" y="2825757"/>
                  <a:ext cx="312137" cy="307777"/>
                </a:xfrm>
                <a:prstGeom prst="rect">
                  <a:avLst/>
                </a:prstGeom>
                <a:blipFill>
                  <a:blip r:embed="rId21"/>
                  <a:stretch>
                    <a:fillRect l="-19608" r="-3922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7C050BA6-460D-825E-15BC-0D4090B9AA00}"/>
                    </a:ext>
                  </a:extLst>
                </p:cNvPr>
                <p:cNvSpPr txBox="1"/>
                <p:nvPr/>
              </p:nvSpPr>
              <p:spPr>
                <a:xfrm>
                  <a:off x="1493715" y="3015948"/>
                  <a:ext cx="20839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7C050BA6-460D-825E-15BC-0D4090B9AA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3715" y="3015948"/>
                  <a:ext cx="208390" cy="276999"/>
                </a:xfrm>
                <a:prstGeom prst="rect">
                  <a:avLst/>
                </a:prstGeom>
                <a:blipFill>
                  <a:blip r:embed="rId22"/>
                  <a:stretch>
                    <a:fillRect l="-29412" r="-26471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4CE3A526-0B35-D089-12D2-341E0C32D63E}"/>
                    </a:ext>
                  </a:extLst>
                </p:cNvPr>
                <p:cNvSpPr txBox="1"/>
                <p:nvPr/>
              </p:nvSpPr>
              <p:spPr>
                <a:xfrm>
                  <a:off x="1349299" y="3197100"/>
                  <a:ext cx="30732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4CE3A526-0B35-D089-12D2-341E0C32D6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9299" y="3197100"/>
                  <a:ext cx="307328" cy="307777"/>
                </a:xfrm>
                <a:prstGeom prst="rect">
                  <a:avLst/>
                </a:prstGeom>
                <a:blipFill>
                  <a:blip r:embed="rId23"/>
                  <a:stretch>
                    <a:fillRect l="-17647" r="-1961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4DFFD7D-C4C4-8A61-558F-BE532437BC66}"/>
                </a:ext>
              </a:extLst>
            </p:cNvPr>
            <p:cNvSpPr txBox="1"/>
            <p:nvPr/>
          </p:nvSpPr>
          <p:spPr>
            <a:xfrm>
              <a:off x="1135500" y="1358986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C1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357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7" grpId="0" animBg="1"/>
      <p:bldP spid="98" grpId="0" animBg="1"/>
      <p:bldP spid="9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E1EB54DD-3BF6-2A26-4694-433F01719A9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43000" y="109537"/>
                <a:ext cx="9906000" cy="1382156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3600" dirty="0"/>
                  <a:t>2D </a:t>
                </a:r>
                <a:r>
                  <a:rPr lang="en-US" sz="3600" dirty="0" err="1"/>
                  <a:t>EoS</a:t>
                </a:r>
                <a:r>
                  <a:rPr lang="en-US" sz="3600" dirty="0"/>
                  <a:t> -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3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endParaRPr lang="en-US" sz="3800" dirty="0"/>
              </a:p>
            </p:txBody>
          </p:sp>
        </mc:Choice>
        <mc:Fallback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E1EB54DD-3BF6-2A26-4694-433F01719A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43000" y="109537"/>
                <a:ext cx="9906000" cy="138215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24F832-9C92-6BBE-66A1-55EA0F099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E9F7E-F95A-A9DC-5D2A-D45995649706}"/>
              </a:ext>
            </a:extLst>
          </p:cNvPr>
          <p:cNvSpPr txBox="1"/>
          <p:nvPr/>
        </p:nvSpPr>
        <p:spPr>
          <a:xfrm>
            <a:off x="0" y="6512772"/>
            <a:ext cx="357662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Taken from </a:t>
            </a:r>
            <a:r>
              <a:rPr lang="en-US" sz="1600" dirty="0">
                <a:hlinkClick r:id="rId3"/>
              </a:rPr>
              <a:t>https://arxiv.org/abs/2409.06837</a:t>
            </a:r>
            <a:r>
              <a:rPr lang="en-US" sz="1600" dirty="0"/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33DC64-555A-CA3A-7767-E2013E10B1F5}"/>
              </a:ext>
            </a:extLst>
          </p:cNvPr>
          <p:cNvGrpSpPr/>
          <p:nvPr/>
        </p:nvGrpSpPr>
        <p:grpSpPr>
          <a:xfrm>
            <a:off x="100014" y="1132083"/>
            <a:ext cx="7305675" cy="5330630"/>
            <a:chOff x="100014" y="1132083"/>
            <a:chExt cx="7305675" cy="5330630"/>
          </a:xfrm>
        </p:grpSpPr>
        <p:pic>
          <p:nvPicPr>
            <p:cNvPr id="12" name="Picture 11" descr="A group of graphs showing different colors&#10;&#10;Description automatically generated with medium confidence">
              <a:extLst>
                <a:ext uri="{FF2B5EF4-FFF2-40B4-BE49-F238E27FC236}">
                  <a16:creationId xmlns:a16="http://schemas.microsoft.com/office/drawing/2014/main" id="{73ED4BA9-F2DB-53B2-34A9-7A69042F0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02"/>
            <a:stretch/>
          </p:blipFill>
          <p:spPr>
            <a:xfrm>
              <a:off x="100014" y="1132083"/>
              <a:ext cx="7305675" cy="5330630"/>
            </a:xfrm>
            <a:prstGeom prst="rect">
              <a:avLst/>
            </a:prstGeom>
          </p:spPr>
        </p:pic>
        <p:pic>
          <p:nvPicPr>
            <p:cNvPr id="4" name="Picture 3" descr="A group of graphs showing different colors&#10;&#10;Description automatically generated with medium confidence">
              <a:extLst>
                <a:ext uri="{FF2B5EF4-FFF2-40B4-BE49-F238E27FC236}">
                  <a16:creationId xmlns:a16="http://schemas.microsoft.com/office/drawing/2014/main" id="{FB23E79B-5A41-E93C-3388-4C2D86C9D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50" t="70426" r="857" b="619"/>
            <a:stretch/>
          </p:blipFill>
          <p:spPr>
            <a:xfrm>
              <a:off x="3805238" y="4132365"/>
              <a:ext cx="3535383" cy="226651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8971FB-D405-D5F5-7C1A-BF831D58AFF5}"/>
              </a:ext>
            </a:extLst>
          </p:cNvPr>
          <p:cNvSpPr txBox="1"/>
          <p:nvPr/>
        </p:nvSpPr>
        <p:spPr>
          <a:xfrm>
            <a:off x="8345488" y="4587033"/>
            <a:ext cx="2703512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Tri-critical point found: coexistence of quarks, octet and decuplet baryons</a:t>
            </a:r>
            <a:endParaRPr lang="en-US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3E5EC9-E873-EC63-E1F1-24861298F4F9}"/>
              </a:ext>
            </a:extLst>
          </p:cNvPr>
          <p:cNvCxnSpPr>
            <a:cxnSpLocks/>
            <a:stCxn id="8" idx="1"/>
            <a:endCxn id="41" idx="6"/>
          </p:cNvCxnSpPr>
          <p:nvPr/>
        </p:nvCxnSpPr>
        <p:spPr>
          <a:xfrm flipH="1" flipV="1">
            <a:off x="6063944" y="5080758"/>
            <a:ext cx="2281544" cy="14107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52513AF-4179-CB48-A685-DDB6CFAB6EA2}"/>
              </a:ext>
            </a:extLst>
          </p:cNvPr>
          <p:cNvSpPr txBox="1"/>
          <p:nvPr/>
        </p:nvSpPr>
        <p:spPr>
          <a:xfrm>
            <a:off x="8345488" y="1951599"/>
            <a:ext cx="2703512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Light hadron phase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86AE6D-838B-E437-335E-7DC3BBE95EB4}"/>
              </a:ext>
            </a:extLst>
          </p:cNvPr>
          <p:cNvSpPr txBox="1"/>
          <p:nvPr/>
        </p:nvSpPr>
        <p:spPr>
          <a:xfrm>
            <a:off x="8345488" y="2744099"/>
            <a:ext cx="2703512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Strangeness dominated phase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9047E6-FBFC-DCBC-B29C-0FFC94147E7D}"/>
              </a:ext>
            </a:extLst>
          </p:cNvPr>
          <p:cNvSpPr txBox="1"/>
          <p:nvPr/>
        </p:nvSpPr>
        <p:spPr>
          <a:xfrm>
            <a:off x="8345488" y="3844375"/>
            <a:ext cx="2703512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Quarks</a:t>
            </a:r>
            <a:endParaRPr lang="en-US" sz="20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C2FED5-A2AB-188D-757D-5109ABFA55B3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1556788" y="2151654"/>
            <a:ext cx="6788700" cy="279892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23745E8-9BD3-53F5-1E2E-D663A9A9AC6C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2509288" y="3098042"/>
            <a:ext cx="5836200" cy="227632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04381E3-C24F-A117-D6DA-C737F9E2CA98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6141488" y="2269030"/>
            <a:ext cx="2204000" cy="1775400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2EC3B2F-E745-420A-F185-35E1A13DB157}"/>
              </a:ext>
            </a:extLst>
          </p:cNvPr>
          <p:cNvCxnSpPr>
            <a:cxnSpLocks/>
            <a:stCxn id="40" idx="6"/>
            <a:endCxn id="41" idx="2"/>
          </p:cNvCxnSpPr>
          <p:nvPr/>
        </p:nvCxnSpPr>
        <p:spPr>
          <a:xfrm flipV="1">
            <a:off x="2383368" y="5080758"/>
            <a:ext cx="3497696" cy="21595"/>
          </a:xfrm>
          <a:prstGeom prst="straightConnector1">
            <a:avLst/>
          </a:prstGeom>
          <a:ln w="190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CF2E54FE-86C4-59E2-2C44-12D9B84A4E80}"/>
              </a:ext>
            </a:extLst>
          </p:cNvPr>
          <p:cNvSpPr/>
          <p:nvPr/>
        </p:nvSpPr>
        <p:spPr>
          <a:xfrm>
            <a:off x="2188102" y="2522520"/>
            <a:ext cx="182880" cy="1828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BFBEBA3-C1F6-B191-2727-4D41E6319EAF}"/>
              </a:ext>
            </a:extLst>
          </p:cNvPr>
          <p:cNvSpPr/>
          <p:nvPr/>
        </p:nvSpPr>
        <p:spPr>
          <a:xfrm>
            <a:off x="5891950" y="2518673"/>
            <a:ext cx="182880" cy="1828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1BA6C7C-0275-C2C9-2C4E-599A6FD35A19}"/>
              </a:ext>
            </a:extLst>
          </p:cNvPr>
          <p:cNvSpPr/>
          <p:nvPr/>
        </p:nvSpPr>
        <p:spPr>
          <a:xfrm>
            <a:off x="2200488" y="5010913"/>
            <a:ext cx="182880" cy="1828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861A08D-7A44-2EC0-91E4-7414E6D4DA16}"/>
              </a:ext>
            </a:extLst>
          </p:cNvPr>
          <p:cNvSpPr/>
          <p:nvPr/>
        </p:nvSpPr>
        <p:spPr>
          <a:xfrm>
            <a:off x="5881064" y="4989318"/>
            <a:ext cx="182880" cy="1828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EE1D1D1-327F-1976-FA0B-F0111E97A18B}"/>
              </a:ext>
            </a:extLst>
          </p:cNvPr>
          <p:cNvCxnSpPr>
            <a:cxnSpLocks/>
            <a:stCxn id="38" idx="4"/>
            <a:endCxn id="40" idx="0"/>
          </p:cNvCxnSpPr>
          <p:nvPr/>
        </p:nvCxnSpPr>
        <p:spPr>
          <a:xfrm>
            <a:off x="2279542" y="2705400"/>
            <a:ext cx="12386" cy="2305513"/>
          </a:xfrm>
          <a:prstGeom prst="straightConnector1">
            <a:avLst/>
          </a:prstGeom>
          <a:ln w="190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A55AF44-9DE4-964F-875A-7FD0FAE9CA35}"/>
              </a:ext>
            </a:extLst>
          </p:cNvPr>
          <p:cNvCxnSpPr>
            <a:cxnSpLocks/>
            <a:stCxn id="39" idx="4"/>
            <a:endCxn id="41" idx="0"/>
          </p:cNvCxnSpPr>
          <p:nvPr/>
        </p:nvCxnSpPr>
        <p:spPr>
          <a:xfrm flipH="1">
            <a:off x="5972504" y="2701553"/>
            <a:ext cx="10886" cy="2287765"/>
          </a:xfrm>
          <a:prstGeom prst="straightConnector1">
            <a:avLst/>
          </a:prstGeom>
          <a:ln w="190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23B4470-DA5D-AE4E-F33D-34D9FD5F6BA5}"/>
              </a:ext>
            </a:extLst>
          </p:cNvPr>
          <p:cNvCxnSpPr>
            <a:cxnSpLocks/>
            <a:stCxn id="38" idx="6"/>
            <a:endCxn id="39" idx="2"/>
          </p:cNvCxnSpPr>
          <p:nvPr/>
        </p:nvCxnSpPr>
        <p:spPr>
          <a:xfrm flipV="1">
            <a:off x="2370982" y="2610113"/>
            <a:ext cx="3520968" cy="3847"/>
          </a:xfrm>
          <a:prstGeom prst="straightConnector1">
            <a:avLst/>
          </a:prstGeom>
          <a:ln w="190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81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1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BE42FD-7B3C-3AD4-8D29-0E717E10D9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29597" y="1443866"/>
                <a:ext cx="9587259" cy="4983172"/>
              </a:xfrm>
              <a:solidFill>
                <a:schemeClr val="bg1"/>
              </a:solidFill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/>
                  <a:t>CMF++ code will be released in the MUSES (</a:t>
                </a:r>
                <a:r>
                  <a:rPr lang="en-US" sz="2000" dirty="0">
                    <a:hlinkClick r:id="rId2"/>
                  </a:rPr>
                  <a:t>https://musesframework.io/</a:t>
                </a:r>
                <a:r>
                  <a:rPr lang="en-US" sz="2000" dirty="0"/>
                  <a:t>) Beta release soon. For physics and computational details about the CMF++ module see </a:t>
                </a:r>
                <a:r>
                  <a:rPr lang="en-US" sz="2000" dirty="0">
                    <a:hlinkClick r:id="rId3"/>
                  </a:rPr>
                  <a:t>https://arxiv.org/abs/2409.06837</a:t>
                </a:r>
                <a:r>
                  <a:rPr lang="en-US" sz="2000" dirty="0"/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/>
                  <a:t>CMF++ runtime is more than </a:t>
                </a:r>
                <a:r>
                  <a:rPr lang="en-US" sz="2000" b="1" dirty="0"/>
                  <a:t>4</a:t>
                </a:r>
                <a:r>
                  <a:rPr lang="en-US" sz="2000" dirty="0"/>
                  <a:t> orders or magnitude faster than Fortran 77 legacy code, reducing execution time from </a:t>
                </a:r>
                <a:r>
                  <a:rPr lang="en-US" sz="2000" u="sng" dirty="0"/>
                  <a:t>6.4 years to 64 minutes</a:t>
                </a:r>
                <a:r>
                  <a:rPr lang="en-US" sz="2000" dirty="0"/>
                  <a:t> for a 3D </a:t>
                </a:r>
                <a:r>
                  <a:rPr lang="en-US" sz="2000" dirty="0" err="1"/>
                  <a:t>EoS</a:t>
                </a:r>
                <a:r>
                  <a:rPr lang="en-US" sz="2000" dirty="0"/>
                  <a:t>.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/>
                  <a:t>Frist-, Second- and Third-order </a:t>
                </a:r>
                <a:r>
                  <a:rPr lang="en-US" sz="2000" dirty="0" err="1"/>
                  <a:t>hyperonic</a:t>
                </a:r>
                <a:r>
                  <a:rPr lang="en-US" sz="2000" dirty="0"/>
                  <a:t> phase transitions have been observed in C1-C3.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/>
                  <a:t>Tri-critical point found for C3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while varying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000" dirty="0"/>
                  <a:t>.  </a:t>
                </a:r>
              </a:p>
              <a:p>
                <a:pPr>
                  <a:lnSpc>
                    <a:spcPct val="120000"/>
                  </a:lnSpc>
                </a:pPr>
                <a:endParaRPr lang="en-US" sz="2000" dirty="0"/>
              </a:p>
              <a:p>
                <a:pPr>
                  <a:lnSpc>
                    <a:spcPct val="120000"/>
                  </a:lnSpc>
                </a:pPr>
                <a:r>
                  <a:rPr lang="en-US" sz="2000" dirty="0"/>
                  <a:t>Improve the field’s initial condition guesses using a cured subset. (Nikolas Cruz Camacho)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/>
                  <a:t>Extend to finite temperature. (Mateus </a:t>
                </a:r>
                <a:r>
                  <a:rPr lang="en-US" sz="2000" dirty="0" err="1"/>
                  <a:t>Pelicer</a:t>
                </a:r>
                <a:r>
                  <a:rPr lang="en-US" sz="2000" dirty="0"/>
                  <a:t>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/>
                  <a:t>Include additional renormalization vector coupling schemes. (Rajesh Kumar) </a:t>
                </a:r>
                <a:r>
                  <a:rPr lang="en-US" sz="2000" dirty="0">
                    <a:hlinkClick r:id="rId4"/>
                  </a:rPr>
                  <a:t>https://arxiv.org/abs/2401.12944</a:t>
                </a:r>
                <a:r>
                  <a:rPr lang="en-US" sz="2000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BE42FD-7B3C-3AD4-8D29-0E717E10D9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29597" y="1443866"/>
                <a:ext cx="9587259" cy="4983172"/>
              </a:xfrm>
              <a:blipFill>
                <a:blip r:embed="rId5"/>
                <a:stretch>
                  <a:fillRect l="-254" t="-122" b="-2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46987F35-D1AD-D3AD-83AB-F0398B579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595"/>
            <a:ext cx="9906000" cy="1382713"/>
          </a:xfrm>
        </p:spPr>
        <p:txBody>
          <a:bodyPr>
            <a:noAutofit/>
          </a:bodyPr>
          <a:lstStyle/>
          <a:p>
            <a:pPr algn="ctr"/>
            <a:r>
              <a:rPr lang="en-US" sz="3800" dirty="0"/>
              <a:t>Conclusions and outlook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94F521-554D-BF6A-9FEF-615F7E5E5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A black circle with white text&#10;&#10;Description automatically generated">
            <a:extLst>
              <a:ext uri="{FF2B5EF4-FFF2-40B4-BE49-F238E27FC236}">
                <a16:creationId xmlns:a16="http://schemas.microsoft.com/office/drawing/2014/main" id="{247A7107-B3D2-15D2-9AAD-E282CA6E0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156" y="3367613"/>
            <a:ext cx="1649550" cy="16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30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pointing at papers on a wall&#10;&#10;Description automatically generated">
            <a:extLst>
              <a:ext uri="{FF2B5EF4-FFF2-40B4-BE49-F238E27FC236}">
                <a16:creationId xmlns:a16="http://schemas.microsoft.com/office/drawing/2014/main" id="{2DD95217-5730-8B1D-FE12-5C61695A0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85E94-2E0A-7E8F-3C4F-B67C1E8FE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169" y="3108879"/>
            <a:ext cx="9144000" cy="28250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 for your time and attention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45BA86-4418-BB08-4E96-DA647DE0A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12CC964-A50B-4C29-B4E4-2C30BB34CCF3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3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3395A-53C2-4C1A-4695-9C8BD7990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862"/>
            <a:ext cx="12192000" cy="1382156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motivation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47F3DE2-D484-D730-8175-C18C3F1EF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150" y="1611154"/>
            <a:ext cx="6353433" cy="37806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421D923-A4F5-1876-266C-D03F054553BF}"/>
              </a:ext>
            </a:extLst>
          </p:cNvPr>
          <p:cNvSpPr txBox="1"/>
          <p:nvPr/>
        </p:nvSpPr>
        <p:spPr>
          <a:xfrm>
            <a:off x="8210448" y="4868832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Liquid-Gas, Nuclei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1DB8390-D53F-9870-EF81-1EA6DC85B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" t="-600" r="22319" b="3922"/>
          <a:stretch/>
        </p:blipFill>
        <p:spPr>
          <a:xfrm>
            <a:off x="5540926" y="5373173"/>
            <a:ext cx="5267025" cy="7560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7815D91-F631-14F2-CC6A-3EC146E27C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304" t="24460" r="-1657" b="202"/>
          <a:stretch/>
        </p:blipFill>
        <p:spPr>
          <a:xfrm>
            <a:off x="4838738" y="2446020"/>
            <a:ext cx="855979" cy="2944747"/>
          </a:xfrm>
          <a:prstGeom prst="rect">
            <a:avLst/>
          </a:prstGeom>
        </p:spPr>
      </p:pic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21ECB301-8996-572F-C63A-6578393F5460}"/>
              </a:ext>
            </a:extLst>
          </p:cNvPr>
          <p:cNvSpPr/>
          <p:nvPr/>
        </p:nvSpPr>
        <p:spPr>
          <a:xfrm rot="10800000">
            <a:off x="10644617" y="1986453"/>
            <a:ext cx="914400" cy="914400"/>
          </a:xfrm>
          <a:prstGeom prst="rtTriangle">
            <a:avLst/>
          </a:prstGeom>
          <a:gradFill flip="none" rotWithShape="1">
            <a:gsLst>
              <a:gs pos="35000">
                <a:srgbClr val="92D050">
                  <a:alpha val="0"/>
                </a:srgbClr>
              </a:gs>
              <a:gs pos="100000">
                <a:schemeClr val="accent1">
                  <a:lumMod val="0"/>
                  <a:lumOff val="100000"/>
                  <a:alpha val="70000"/>
                </a:schemeClr>
              </a:gs>
              <a:gs pos="100000">
                <a:srgbClr val="92D050">
                  <a:alpha val="44000"/>
                </a:srgbClr>
              </a:gs>
              <a:gs pos="20000">
                <a:srgbClr val="00B050">
                  <a:alpha val="83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26129DD-EF0E-76FB-669F-B1EB03752D07}"/>
              </a:ext>
            </a:extLst>
          </p:cNvPr>
          <p:cNvSpPr/>
          <p:nvPr/>
        </p:nvSpPr>
        <p:spPr>
          <a:xfrm>
            <a:off x="5664148" y="1609170"/>
            <a:ext cx="5881222" cy="377283"/>
          </a:xfrm>
          <a:prstGeom prst="rect">
            <a:avLst/>
          </a:prstGeom>
          <a:gradFill flip="none" rotWithShape="1">
            <a:gsLst>
              <a:gs pos="100000">
                <a:srgbClr val="92D050">
                  <a:alpha val="9000"/>
                </a:srgbClr>
              </a:gs>
              <a:gs pos="100000">
                <a:schemeClr val="accent1">
                  <a:lumMod val="0"/>
                  <a:lumOff val="100000"/>
                  <a:alpha val="70000"/>
                </a:schemeClr>
              </a:gs>
              <a:gs pos="100000">
                <a:srgbClr val="F6C8C6"/>
              </a:gs>
              <a:gs pos="73000">
                <a:srgbClr val="00B05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F37A6D-1F76-3273-9BF7-35D003DFE570}"/>
              </a:ext>
            </a:extLst>
          </p:cNvPr>
          <p:cNvSpPr/>
          <p:nvPr/>
        </p:nvSpPr>
        <p:spPr>
          <a:xfrm rot="5400000">
            <a:off x="9888089" y="3269088"/>
            <a:ext cx="3782634" cy="470887"/>
          </a:xfrm>
          <a:prstGeom prst="rect">
            <a:avLst/>
          </a:prstGeom>
          <a:gradFill flip="none" rotWithShape="1">
            <a:gsLst>
              <a:gs pos="100000">
                <a:srgbClr val="92D050">
                  <a:alpha val="9000"/>
                </a:srgbClr>
              </a:gs>
              <a:gs pos="100000">
                <a:schemeClr val="accent1">
                  <a:lumMod val="0"/>
                  <a:lumOff val="100000"/>
                  <a:alpha val="70000"/>
                </a:schemeClr>
              </a:gs>
              <a:gs pos="100000">
                <a:srgbClr val="F6C8C6"/>
              </a:gs>
              <a:gs pos="73000">
                <a:srgbClr val="00B05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B26C327-2298-D87B-E2CA-AB722C2C2F81}"/>
              </a:ext>
            </a:extLst>
          </p:cNvPr>
          <p:cNvSpPr/>
          <p:nvPr/>
        </p:nvSpPr>
        <p:spPr>
          <a:xfrm>
            <a:off x="9545320" y="4186927"/>
            <a:ext cx="2595487" cy="1208019"/>
          </a:xfrm>
          <a:prstGeom prst="rect">
            <a:avLst/>
          </a:prstGeom>
          <a:gradFill flip="none" rotWithShape="1">
            <a:gsLst>
              <a:gs pos="0">
                <a:srgbClr val="ED9C23">
                  <a:tint val="66000"/>
                  <a:satMod val="160000"/>
                </a:srgbClr>
              </a:gs>
              <a:gs pos="50000">
                <a:srgbClr val="ED9C23">
                  <a:tint val="44500"/>
                  <a:satMod val="160000"/>
                </a:srgbClr>
              </a:gs>
              <a:gs pos="75000">
                <a:srgbClr val="ED9C23">
                  <a:tint val="23500"/>
                  <a:satMod val="16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B306BD7-21BC-E22A-FC52-8B32067FD81F}"/>
              </a:ext>
            </a:extLst>
          </p:cNvPr>
          <p:cNvSpPr/>
          <p:nvPr/>
        </p:nvSpPr>
        <p:spPr>
          <a:xfrm flipH="1">
            <a:off x="8888446" y="5181007"/>
            <a:ext cx="955405" cy="278209"/>
          </a:xfrm>
          <a:prstGeom prst="ellipse">
            <a:avLst/>
          </a:prstGeom>
          <a:gradFill flip="none" rotWithShape="1">
            <a:gsLst>
              <a:gs pos="93000">
                <a:srgbClr val="F3B8B6">
                  <a:alpha val="47000"/>
                </a:srgbClr>
              </a:gs>
              <a:gs pos="99000">
                <a:srgbClr val="FFFEAB">
                  <a:alpha val="69804"/>
                </a:srgbClr>
              </a:gs>
              <a:gs pos="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E471C8A-4841-68B2-4A3B-48BEFC91CA6F}"/>
              </a:ext>
            </a:extLst>
          </p:cNvPr>
          <p:cNvSpPr txBox="1"/>
          <p:nvPr/>
        </p:nvSpPr>
        <p:spPr>
          <a:xfrm>
            <a:off x="8874242" y="513544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Chiral EFT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36B226A7-EB3E-573D-8275-196067F28352}"/>
              </a:ext>
            </a:extLst>
          </p:cNvPr>
          <p:cNvSpPr txBox="1">
            <a:spLocks/>
          </p:cNvSpPr>
          <p:nvPr/>
        </p:nvSpPr>
        <p:spPr>
          <a:xfrm>
            <a:off x="1111648" y="2035081"/>
            <a:ext cx="3145386" cy="22503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1CADE4"/>
              </a:buClr>
              <a:buFont typeface="Arial,Sans-Serif"/>
              <a:buChar char="•"/>
            </a:pPr>
            <a:r>
              <a:rPr lang="en-US" sz="2000" dirty="0"/>
              <a:t>Is there a critical point in the QCD phase diagram? </a:t>
            </a:r>
          </a:p>
          <a:p>
            <a:pPr marL="285750" indent="-285750">
              <a:buClr>
                <a:srgbClr val="1CADE4"/>
              </a:buClr>
              <a:buFont typeface="Arial,Sans-Serif"/>
              <a:buChar char="•"/>
            </a:pPr>
            <a:r>
              <a:rPr lang="en-US" sz="2000" dirty="0"/>
              <a:t>Where is the transition line at high density?</a:t>
            </a:r>
            <a:endParaRPr lang="en-US" sz="2000" dirty="0">
              <a:cs typeface="Arial"/>
            </a:endParaRPr>
          </a:p>
          <a:p>
            <a:pPr marL="285750" indent="-285750">
              <a:buClr>
                <a:srgbClr val="1CADE4"/>
              </a:buClr>
              <a:buFont typeface="Arial,Sans-Serif"/>
              <a:buChar char="•"/>
            </a:pPr>
            <a:r>
              <a:rPr lang="en-US" sz="2000" dirty="0">
                <a:cs typeface="Arial"/>
              </a:rPr>
              <a:t>What are the phases of QCD at high density?</a:t>
            </a:r>
          </a:p>
          <a:p>
            <a:pPr>
              <a:buClr>
                <a:srgbClr val="1CADE4"/>
              </a:buClr>
            </a:pPr>
            <a:endParaRPr lang="en-US" sz="20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8B54BCB-5730-F5A7-FB5F-E3C8EB023380}"/>
              </a:ext>
            </a:extLst>
          </p:cNvPr>
          <p:cNvSpPr txBox="1"/>
          <p:nvPr/>
        </p:nvSpPr>
        <p:spPr>
          <a:xfrm>
            <a:off x="807659" y="4765508"/>
            <a:ext cx="3903945" cy="8309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ea typeface="Calibri"/>
                <a:cs typeface="Calibri"/>
              </a:rPr>
              <a:t>How to ensure full coverage </a:t>
            </a:r>
          </a:p>
          <a:p>
            <a:pPr algn="ctr"/>
            <a:r>
              <a:rPr lang="en-US" sz="2400" dirty="0">
                <a:ea typeface="Calibri"/>
                <a:cs typeface="Calibri"/>
              </a:rPr>
              <a:t>of the QCD phase diagram ?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774F36-A267-57F0-D609-4EAE932E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2</a:t>
            </a:fld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42E4EC4-7F8A-F978-3BDB-8AA932316586}"/>
              </a:ext>
            </a:extLst>
          </p:cNvPr>
          <p:cNvSpPr txBox="1"/>
          <p:nvPr/>
        </p:nvSpPr>
        <p:spPr>
          <a:xfrm>
            <a:off x="5982188" y="6085669"/>
            <a:ext cx="584006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Modified from Johannes Jahan’s talk at MUSES collaboration meeting 2024</a:t>
            </a:r>
          </a:p>
          <a:p>
            <a:pPr algn="ctr"/>
            <a:r>
              <a:rPr lang="en-US" sz="1600" dirty="0">
                <a:hlinkClick r:id="rId5"/>
              </a:rPr>
              <a:t>https://events.musesframework.io/event/3/</a:t>
            </a:r>
            <a:r>
              <a:rPr lang="en-US" sz="1600" dirty="0"/>
              <a:t> 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EA7FF102-5CAE-D509-0769-4D4A5875B838}"/>
              </a:ext>
            </a:extLst>
          </p:cNvPr>
          <p:cNvSpPr/>
          <p:nvPr/>
        </p:nvSpPr>
        <p:spPr>
          <a:xfrm flipV="1">
            <a:off x="5664149" y="1612283"/>
            <a:ext cx="3240659" cy="3762411"/>
          </a:xfrm>
          <a:prstGeom prst="rtTriangle">
            <a:avLst/>
          </a:prstGeom>
          <a:solidFill>
            <a:srgbClr val="C37D4D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A821F7-D838-450E-1999-62CB5972C659}"/>
              </a:ext>
            </a:extLst>
          </p:cNvPr>
          <p:cNvSpPr txBox="1"/>
          <p:nvPr/>
        </p:nvSpPr>
        <p:spPr>
          <a:xfrm>
            <a:off x="10380553" y="1605641"/>
            <a:ext cx="164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Perturbative QCD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7C1BDD-0087-BEFC-6091-D7ECF5BB6170}"/>
              </a:ext>
            </a:extLst>
          </p:cNvPr>
          <p:cNvSpPr txBox="1"/>
          <p:nvPr/>
        </p:nvSpPr>
        <p:spPr>
          <a:xfrm>
            <a:off x="6008004" y="2654957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Lattice QCD</a:t>
            </a:r>
          </a:p>
        </p:txBody>
      </p:sp>
      <p:sp>
        <p:nvSpPr>
          <p:cNvPr id="50" name="TextBox 42">
            <a:extLst>
              <a:ext uri="{FF2B5EF4-FFF2-40B4-BE49-F238E27FC236}">
                <a16:creationId xmlns:a16="http://schemas.microsoft.com/office/drawing/2014/main" id="{07BCF3B2-351C-A2E7-004E-77C38CDDF758}"/>
              </a:ext>
            </a:extLst>
          </p:cNvPr>
          <p:cNvSpPr txBox="1"/>
          <p:nvPr/>
        </p:nvSpPr>
        <p:spPr>
          <a:xfrm>
            <a:off x="10520680" y="4606543"/>
            <a:ext cx="89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????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A9D198-AD31-0EE2-C503-6046FA493166}"/>
              </a:ext>
            </a:extLst>
          </p:cNvPr>
          <p:cNvGrpSpPr/>
          <p:nvPr/>
        </p:nvGrpSpPr>
        <p:grpSpPr>
          <a:xfrm>
            <a:off x="5664148" y="1986451"/>
            <a:ext cx="5894869" cy="3404315"/>
            <a:chOff x="5664148" y="1986451"/>
            <a:chExt cx="5894869" cy="34043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98DBF36-4BDC-B354-A5F1-70F013E5480B}"/>
                </a:ext>
              </a:extLst>
            </p:cNvPr>
            <p:cNvGrpSpPr/>
            <p:nvPr/>
          </p:nvGrpSpPr>
          <p:grpSpPr>
            <a:xfrm>
              <a:off x="5664148" y="1986451"/>
              <a:ext cx="5894869" cy="3404315"/>
              <a:chOff x="5664148" y="1986451"/>
              <a:chExt cx="5894869" cy="3404315"/>
            </a:xfrm>
            <a:solidFill>
              <a:srgbClr val="852C2D">
                <a:alpha val="85098"/>
              </a:srgbClr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641069C-84F3-4A83-022B-2879CF92709C}"/>
                  </a:ext>
                </a:extLst>
              </p:cNvPr>
              <p:cNvSpPr/>
              <p:nvPr/>
            </p:nvSpPr>
            <p:spPr>
              <a:xfrm>
                <a:off x="5664148" y="1986451"/>
                <a:ext cx="5894869" cy="27694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68F69E8-EBC5-C7FD-7379-4F6378369197}"/>
                  </a:ext>
                </a:extLst>
              </p:cNvPr>
              <p:cNvSpPr/>
              <p:nvPr/>
            </p:nvSpPr>
            <p:spPr>
              <a:xfrm>
                <a:off x="9218095" y="4755887"/>
                <a:ext cx="2340922" cy="6348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F7780D3F-EEC5-9C5F-05B9-B8AD8776D74D}"/>
                  </a:ext>
                </a:extLst>
              </p:cNvPr>
              <p:cNvSpPr/>
              <p:nvPr/>
            </p:nvSpPr>
            <p:spPr>
              <a:xfrm flipH="1" flipV="1">
                <a:off x="5684325" y="4752774"/>
                <a:ext cx="3547705" cy="620397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42">
              <a:extLst>
                <a:ext uri="{FF2B5EF4-FFF2-40B4-BE49-F238E27FC236}">
                  <a16:creationId xmlns:a16="http://schemas.microsoft.com/office/drawing/2014/main" id="{C0FC1CF3-A3C9-F6E3-88DE-ED6273A24BA2}"/>
                </a:ext>
              </a:extLst>
            </p:cNvPr>
            <p:cNvSpPr txBox="1"/>
            <p:nvPr/>
          </p:nvSpPr>
          <p:spPr>
            <a:xfrm>
              <a:off x="7827334" y="3461438"/>
              <a:ext cx="1811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CMF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43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D0D0B17F-2C79-9A36-9CF9-48442B80D145}"/>
              </a:ext>
            </a:extLst>
          </p:cNvPr>
          <p:cNvSpPr txBox="1"/>
          <p:nvPr/>
        </p:nvSpPr>
        <p:spPr>
          <a:xfrm>
            <a:off x="8917870" y="1765345"/>
            <a:ext cx="2540014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/>
              <a:t>CMF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F2BA8-CD57-0059-0B52-BAB02ED7B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80027"/>
            <a:ext cx="9906000" cy="1382156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NS 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6B2E6-A7D3-263E-4F2C-F9599E7AB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 descr="A diagram of a structure&#10;&#10;Description automatically generated">
            <a:extLst>
              <a:ext uri="{FF2B5EF4-FFF2-40B4-BE49-F238E27FC236}">
                <a16:creationId xmlns:a16="http://schemas.microsoft.com/office/drawing/2014/main" id="{16F5B310-451E-22CC-63CB-544D37424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652670"/>
            <a:ext cx="8271773" cy="29904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892519-7BC3-0437-9017-9FB3EFE7E54E}"/>
              </a:ext>
            </a:extLst>
          </p:cNvPr>
          <p:cNvSpPr txBox="1"/>
          <p:nvPr/>
        </p:nvSpPr>
        <p:spPr>
          <a:xfrm>
            <a:off x="1614988" y="4800558"/>
            <a:ext cx="6723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Taken from </a:t>
            </a:r>
            <a:r>
              <a:rPr lang="en-US" dirty="0">
                <a:hlinkClick r:id="rId3"/>
              </a:rPr>
              <a:t>https://astrobites.org/2017/10/05/nuclear-pasta-in-neutron-stars/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C19BB-749D-8AB2-944D-D03AF04822E7}"/>
              </a:ext>
            </a:extLst>
          </p:cNvPr>
          <p:cNvSpPr txBox="1"/>
          <p:nvPr/>
        </p:nvSpPr>
        <p:spPr>
          <a:xfrm>
            <a:off x="1970269" y="5529067"/>
            <a:ext cx="4464584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What is the content of the exotic phases? What are the phase transition orders?</a:t>
            </a:r>
            <a:endParaRPr lang="en-US" sz="2000" dirty="0"/>
          </a:p>
        </p:txBody>
      </p:sp>
      <p:pic>
        <p:nvPicPr>
          <p:cNvPr id="13" name="Picture 12" descr="A black circle with white text&#10;&#10;Description automatically generated">
            <a:extLst>
              <a:ext uri="{FF2B5EF4-FFF2-40B4-BE49-F238E27FC236}">
                <a16:creationId xmlns:a16="http://schemas.microsoft.com/office/drawing/2014/main" id="{1DF02489-3B17-0D02-439F-0CDBE337C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103" y="3389385"/>
            <a:ext cx="1649550" cy="16495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8429309-173A-48DE-0CF9-F66B350442B1}"/>
                  </a:ext>
                </a:extLst>
              </p:cNvPr>
              <p:cNvSpPr txBox="1"/>
              <p:nvPr/>
            </p:nvSpPr>
            <p:spPr>
              <a:xfrm>
                <a:off x="9504138" y="2117023"/>
                <a:ext cx="1390894" cy="3654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bar>
                        <m:bar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ba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8429309-173A-48DE-0CF9-F66B35044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4138" y="2117023"/>
                <a:ext cx="1390894" cy="365421"/>
              </a:xfrm>
              <a:prstGeom prst="rect">
                <a:avLst/>
              </a:prstGeom>
              <a:blipFill>
                <a:blip r:embed="rId5"/>
                <a:stretch>
                  <a:fillRect l="-5702" r="-614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F9FDEA-095E-CDCF-5595-62D6DA78469A}"/>
                  </a:ext>
                </a:extLst>
              </p:cNvPr>
              <p:cNvSpPr txBox="1"/>
              <p:nvPr/>
            </p:nvSpPr>
            <p:spPr>
              <a:xfrm>
                <a:off x="9239579" y="4987328"/>
                <a:ext cx="1820498" cy="2965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bar>
                        <m:bar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ba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F9FDEA-095E-CDCF-5595-62D6DA784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579" y="4987328"/>
                <a:ext cx="1820498" cy="296556"/>
              </a:xfrm>
              <a:prstGeom prst="rect">
                <a:avLst/>
              </a:prstGeom>
              <a:blipFill>
                <a:blip r:embed="rId6"/>
                <a:stretch>
                  <a:fillRect l="-4027" r="-4698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30479D97-6CA6-7DB5-40BB-A0404A358254}"/>
              </a:ext>
            </a:extLst>
          </p:cNvPr>
          <p:cNvSpPr txBox="1"/>
          <p:nvPr/>
        </p:nvSpPr>
        <p:spPr>
          <a:xfrm>
            <a:off x="8917870" y="5529067"/>
            <a:ext cx="2540015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Model: </a:t>
            </a:r>
            <a:r>
              <a:rPr lang="en-US" sz="2000" b="1" dirty="0">
                <a:ea typeface="Calibri"/>
                <a:cs typeface="Calibri"/>
              </a:rPr>
              <a:t>CMF++</a:t>
            </a:r>
            <a:r>
              <a:rPr lang="en-US" sz="2000" dirty="0">
                <a:ea typeface="Calibri"/>
                <a:cs typeface="Calibri"/>
              </a:rPr>
              <a:t> (CMF at zero temperature in C++)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A69569-FBE9-9BBC-2D53-41D767C5CE15}"/>
              </a:ext>
            </a:extLst>
          </p:cNvPr>
          <p:cNvSpPr txBox="1"/>
          <p:nvPr/>
        </p:nvSpPr>
        <p:spPr>
          <a:xfrm>
            <a:off x="9744489" y="239269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constrained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FCD01796-DA58-A71F-B108-EC62F6CE0D2E}"/>
              </a:ext>
            </a:extLst>
          </p:cNvPr>
          <p:cNvSpPr/>
          <p:nvPr/>
        </p:nvSpPr>
        <p:spPr>
          <a:xfrm>
            <a:off x="10060827" y="2880339"/>
            <a:ext cx="254102" cy="510640"/>
          </a:xfrm>
          <a:prstGeom prst="downArrow">
            <a:avLst>
              <a:gd name="adj1" fmla="val 50000"/>
              <a:gd name="adj2" fmla="val 4706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9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2" grpId="0" animBg="1"/>
      <p:bldP spid="21" grpId="0"/>
      <p:bldP spid="26" grpId="0"/>
      <p:bldP spid="27" grpId="0" animBg="1"/>
      <p:bldP spid="28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9A656-4544-2C66-D43A-D9A8193C4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FCA70-58B0-B9C2-CF89-9F1D1B154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80027"/>
            <a:ext cx="9906000" cy="1382156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CMF++ Particles considered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5D442D-DBEA-1AB2-FCD6-FD8CA8605A09}"/>
              </a:ext>
            </a:extLst>
          </p:cNvPr>
          <p:cNvGrpSpPr/>
          <p:nvPr/>
        </p:nvGrpSpPr>
        <p:grpSpPr>
          <a:xfrm>
            <a:off x="104352" y="1589531"/>
            <a:ext cx="4167485" cy="3984960"/>
            <a:chOff x="1217315" y="37872949"/>
            <a:chExt cx="4167485" cy="3984960"/>
          </a:xfrm>
        </p:grpSpPr>
        <p:pic>
          <p:nvPicPr>
            <p:cNvPr id="16" name="Picture 15" descr="Bubble chart&#10;&#10;Description automatically generated">
              <a:extLst>
                <a:ext uri="{FF2B5EF4-FFF2-40B4-BE49-F238E27FC236}">
                  <a16:creationId xmlns:a16="http://schemas.microsoft.com/office/drawing/2014/main" id="{7F337B01-BC5D-D023-8041-6F572E1A2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7315" y="37872949"/>
              <a:ext cx="4167485" cy="3386908"/>
            </a:xfrm>
            <a:prstGeom prst="rect">
              <a:avLst/>
            </a:prstGeom>
          </p:spPr>
        </p:pic>
        <p:sp>
          <p:nvSpPr>
            <p:cNvPr id="17" name="Text Box 20">
              <a:extLst>
                <a:ext uri="{FF2B5EF4-FFF2-40B4-BE49-F238E27FC236}">
                  <a16:creationId xmlns:a16="http://schemas.microsoft.com/office/drawing/2014/main" id="{490CB3D3-9257-CC17-B2AC-A77AFD500D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0190" y="41396244"/>
              <a:ext cx="1981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400" dirty="0">
                  <a:latin typeface="+mn-lt"/>
                </a:rPr>
                <a:t>Baryon octet </a:t>
              </a:r>
              <a:endParaRPr lang="en-AU" sz="2400" dirty="0">
                <a:latin typeface="+mn-l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314DCF-C66D-76FB-DFDC-DFDE7178E4C4}"/>
              </a:ext>
            </a:extLst>
          </p:cNvPr>
          <p:cNvGrpSpPr/>
          <p:nvPr/>
        </p:nvGrpSpPr>
        <p:grpSpPr>
          <a:xfrm>
            <a:off x="4277150" y="1562183"/>
            <a:ext cx="4846425" cy="4940778"/>
            <a:chOff x="5765800" y="37840292"/>
            <a:chExt cx="4846425" cy="4940778"/>
          </a:xfrm>
        </p:grpSpPr>
        <p:pic>
          <p:nvPicPr>
            <p:cNvPr id="19" name="Picture 18" descr="Bubble chart&#10;&#10;Description automatically generated">
              <a:extLst>
                <a:ext uri="{FF2B5EF4-FFF2-40B4-BE49-F238E27FC236}">
                  <a16:creationId xmlns:a16="http://schemas.microsoft.com/office/drawing/2014/main" id="{DB2112AB-78FB-C6E3-5670-8320D6B73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5800" y="37840292"/>
              <a:ext cx="4846425" cy="4326713"/>
            </a:xfrm>
            <a:prstGeom prst="rect">
              <a:avLst/>
            </a:prstGeom>
          </p:spPr>
        </p:pic>
        <p:sp>
          <p:nvSpPr>
            <p:cNvPr id="20" name="Text Box 20">
              <a:extLst>
                <a:ext uri="{FF2B5EF4-FFF2-40B4-BE49-F238E27FC236}">
                  <a16:creationId xmlns:a16="http://schemas.microsoft.com/office/drawing/2014/main" id="{A38DD7D0-07B8-74D4-8451-65AEDEE442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9825" y="42319405"/>
              <a:ext cx="2743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400" dirty="0">
                  <a:latin typeface="+mn-lt"/>
                </a:rPr>
                <a:t>Baryon decuplet </a:t>
              </a:r>
              <a:endParaRPr lang="en-AU" sz="2400" dirty="0">
                <a:latin typeface="+mn-lt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218361-2021-2AEE-59F5-3C9C3CD20811}"/>
              </a:ext>
            </a:extLst>
          </p:cNvPr>
          <p:cNvSpPr/>
          <p:nvPr/>
        </p:nvSpPr>
        <p:spPr>
          <a:xfrm>
            <a:off x="157942" y="2676698"/>
            <a:ext cx="11881658" cy="4001275"/>
          </a:xfrm>
          <a:prstGeom prst="roundRect">
            <a:avLst/>
          </a:prstGeom>
          <a:noFill/>
          <a:ln w="38100">
            <a:solidFill>
              <a:srgbClr val="C37D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CE95E4-3C26-E0DA-6A53-F604A5E0D8F3}"/>
              </a:ext>
            </a:extLst>
          </p:cNvPr>
          <p:cNvSpPr txBox="1"/>
          <p:nvPr/>
        </p:nvSpPr>
        <p:spPr>
          <a:xfrm>
            <a:off x="8360829" y="4835826"/>
            <a:ext cx="3678767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Hyperons (particles with strangeness) can be systematically turned       </a:t>
            </a:r>
            <a:r>
              <a:rPr lang="en-US" sz="2000" b="1" dirty="0">
                <a:ea typeface="Calibri"/>
                <a:cs typeface="Calibri"/>
              </a:rPr>
              <a:t>on/off</a:t>
            </a:r>
            <a:r>
              <a:rPr lang="en-US" sz="2000" dirty="0">
                <a:ea typeface="Calibri"/>
                <a:cs typeface="Calibri"/>
              </a:rPr>
              <a:t> in CMF++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30EAE-5DC6-2A47-FA75-54411E510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4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74672A-C8E9-1882-B9BD-16E6133A15DD}"/>
              </a:ext>
            </a:extLst>
          </p:cNvPr>
          <p:cNvGrpSpPr/>
          <p:nvPr/>
        </p:nvGrpSpPr>
        <p:grpSpPr>
          <a:xfrm>
            <a:off x="9638845" y="1831595"/>
            <a:ext cx="1981200" cy="2328482"/>
            <a:chOff x="9638845" y="1831595"/>
            <a:chExt cx="1981200" cy="2328482"/>
          </a:xfrm>
        </p:grpSpPr>
        <p:sp>
          <p:nvSpPr>
            <p:cNvPr id="25" name="Text Box 20">
              <a:extLst>
                <a:ext uri="{FF2B5EF4-FFF2-40B4-BE49-F238E27FC236}">
                  <a16:creationId xmlns:a16="http://schemas.microsoft.com/office/drawing/2014/main" id="{FAF84674-AE0D-DFB8-6E83-16C8F2F60F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38845" y="3698412"/>
              <a:ext cx="1981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400" dirty="0">
                  <a:latin typeface="+mn-lt"/>
                </a:rPr>
                <a:t>SU(3) quarks</a:t>
              </a:r>
              <a:endParaRPr lang="en-AU" sz="2400" dirty="0">
                <a:latin typeface="+mn-lt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7E979B7-3D09-593D-01D0-E72E50B2E89C}"/>
                </a:ext>
              </a:extLst>
            </p:cNvPr>
            <p:cNvGrpSpPr/>
            <p:nvPr/>
          </p:nvGrpSpPr>
          <p:grpSpPr>
            <a:xfrm>
              <a:off x="9774298" y="1831595"/>
              <a:ext cx="1675881" cy="1547140"/>
              <a:chOff x="9774298" y="1831595"/>
              <a:chExt cx="1675881" cy="1547140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B0E8EAE0-AED2-5085-9921-FC7CE6D34556}"/>
                      </a:ext>
                    </a:extLst>
                  </p:cNvPr>
                  <p:cNvSpPr/>
                  <p:nvPr/>
                </p:nvSpPr>
                <p:spPr>
                  <a:xfrm>
                    <a:off x="9774298" y="1831595"/>
                    <a:ext cx="512064" cy="512064"/>
                  </a:xfrm>
                  <a:prstGeom prst="ellipse">
                    <a:avLst/>
                  </a:prstGeom>
                  <a:solidFill>
                    <a:srgbClr val="FF81B3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B0E8EAE0-AED2-5085-9921-FC7CE6D3455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4298" y="1831595"/>
                    <a:ext cx="512064" cy="512064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6DA0C6B3-178E-5A71-E7B6-CCC0DB2796FE}"/>
                      </a:ext>
                    </a:extLst>
                  </p:cNvPr>
                  <p:cNvSpPr/>
                  <p:nvPr/>
                </p:nvSpPr>
                <p:spPr>
                  <a:xfrm>
                    <a:off x="10938115" y="1831595"/>
                    <a:ext cx="512064" cy="512064"/>
                  </a:xfrm>
                  <a:prstGeom prst="ellipse">
                    <a:avLst/>
                  </a:prstGeom>
                  <a:solidFill>
                    <a:srgbClr val="FF81B3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6DA0C6B3-178E-5A71-E7B6-CCC0DB2796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38115" y="1831595"/>
                    <a:ext cx="512064" cy="512064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02FC245F-7282-F509-C1F7-44D06C69FC6C}"/>
                      </a:ext>
                    </a:extLst>
                  </p:cNvPr>
                  <p:cNvSpPr/>
                  <p:nvPr/>
                </p:nvSpPr>
                <p:spPr>
                  <a:xfrm>
                    <a:off x="10370418" y="2866671"/>
                    <a:ext cx="512064" cy="512064"/>
                  </a:xfrm>
                  <a:prstGeom prst="ellipse">
                    <a:avLst/>
                  </a:prstGeom>
                  <a:solidFill>
                    <a:srgbClr val="FF81B3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02FC245F-7282-F509-C1F7-44D06C69FC6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70418" y="2866671"/>
                    <a:ext cx="512064" cy="512064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568668B-943F-54E7-A260-1B010DB47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21929" y="1972836"/>
                <a:ext cx="222792" cy="236983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AF2C7F8-2E49-02A7-E28B-41582BB4C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00476" y="1947024"/>
                <a:ext cx="193331" cy="28182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A99D27F4-1CB4-80FE-0CD9-09DEB60304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48061" y="3022663"/>
                <a:ext cx="162768" cy="196678"/>
              </a:xfrm>
              <a:prstGeom prst="rect">
                <a:avLst/>
              </a:prstGeom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3658C0-5762-1995-DDA4-BC33B78878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1161" y="4777758"/>
            <a:ext cx="834370" cy="1156258"/>
          </a:xfrm>
          <a:prstGeom prst="rect">
            <a:avLst/>
          </a:prstGeom>
        </p:spPr>
      </p:pic>
      <p:pic>
        <p:nvPicPr>
          <p:cNvPr id="6" name="Picture 5" descr="A black circle with white text&#10;&#10;Description automatically generated">
            <a:extLst>
              <a:ext uri="{FF2B5EF4-FFF2-40B4-BE49-F238E27FC236}">
                <a16:creationId xmlns:a16="http://schemas.microsoft.com/office/drawing/2014/main" id="{6A88B7E5-55C6-C0FA-7C91-7BD14230DE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040" y="15316"/>
            <a:ext cx="1649550" cy="16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6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E7EE867-30BF-C5D7-8A2E-E24B1CD2D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797" y="4070488"/>
            <a:ext cx="2867363" cy="9217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DF4D2E-B9A5-2E0B-D95A-9CA590E63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111"/>
            <a:ext cx="12192000" cy="1382156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Chiral </a:t>
            </a:r>
            <a:r>
              <a:rPr lang="en-US" sz="3800" dirty="0" err="1"/>
              <a:t>Lagrangian</a:t>
            </a:r>
            <a:endParaRPr lang="en-US" sz="3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9B63A-1C78-5735-2169-1718FB23F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795" y="2232214"/>
            <a:ext cx="4135852" cy="12737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DEC2EF-89B4-3CC1-8423-494AAE47A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736" y="3833097"/>
            <a:ext cx="3435560" cy="17207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5037DE-FAE4-5DAF-663B-155DF04EB55B}"/>
              </a:ext>
            </a:extLst>
          </p:cNvPr>
          <p:cNvSpPr txBox="1"/>
          <p:nvPr/>
        </p:nvSpPr>
        <p:spPr>
          <a:xfrm>
            <a:off x="942574" y="6223823"/>
            <a:ext cx="3576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Taken from </a:t>
            </a:r>
            <a:r>
              <a:rPr lang="en-US" sz="1600" dirty="0">
                <a:hlinkClick r:id="rId5"/>
              </a:rPr>
              <a:t>https://arxiv.org/abs/2409.06837</a:t>
            </a:r>
            <a:r>
              <a:rPr lang="en-US" sz="160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F731F1-1BAD-0591-52DA-5CC649BC22BD}"/>
              </a:ext>
            </a:extLst>
          </p:cNvPr>
          <p:cNvSpPr txBox="1"/>
          <p:nvPr/>
        </p:nvSpPr>
        <p:spPr>
          <a:xfrm>
            <a:off x="5011797" y="5880995"/>
            <a:ext cx="6653852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CMF is a non-linear extension of the linear sigma model with quarks</a:t>
            </a:r>
            <a:endParaRPr lang="en-US" sz="2000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1250099C-D262-EB2F-D917-A9087909E820}"/>
              </a:ext>
            </a:extLst>
          </p:cNvPr>
          <p:cNvSpPr/>
          <p:nvPr/>
        </p:nvSpPr>
        <p:spPr>
          <a:xfrm>
            <a:off x="7951203" y="3916413"/>
            <a:ext cx="253538" cy="1591887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4242BD-1556-E14A-04F8-A20F85F13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7D6DAD-48D1-FAAE-C6A4-1D512CB4C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53" y="1256654"/>
            <a:ext cx="3913982" cy="487670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3963E06-9E5E-886D-B31B-A50A06DFFE9C}"/>
              </a:ext>
            </a:extLst>
          </p:cNvPr>
          <p:cNvCxnSpPr>
            <a:cxnSpLocks/>
          </p:cNvCxnSpPr>
          <p:nvPr/>
        </p:nvCxnSpPr>
        <p:spPr>
          <a:xfrm>
            <a:off x="2252749" y="2385753"/>
            <a:ext cx="366704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E54FB39-3C73-7559-7010-2241F44617CC}"/>
              </a:ext>
            </a:extLst>
          </p:cNvPr>
          <p:cNvCxnSpPr>
            <a:cxnSpLocks/>
          </p:cNvCxnSpPr>
          <p:nvPr/>
        </p:nvCxnSpPr>
        <p:spPr>
          <a:xfrm>
            <a:off x="3074323" y="2566067"/>
            <a:ext cx="1999327" cy="17011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BF80FEB-EED7-D8E3-DF23-511940E4038D}"/>
              </a:ext>
            </a:extLst>
          </p:cNvPr>
          <p:cNvSpPr txBox="1"/>
          <p:nvPr/>
        </p:nvSpPr>
        <p:spPr>
          <a:xfrm>
            <a:off x="5016030" y="1547318"/>
            <a:ext cx="3276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Before mean field approximation:</a:t>
            </a:r>
          </a:p>
        </p:txBody>
      </p:sp>
    </p:spTree>
    <p:extLst>
      <p:ext uri="{BB962C8B-B14F-4D97-AF65-F5344CB8AC3E}">
        <p14:creationId xmlns:p14="http://schemas.microsoft.com/office/powerpoint/2010/main" val="217478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9EF2A-7CA2-644B-EA80-6FC3E8F0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7195"/>
            <a:ext cx="12192001" cy="1382156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CMF++ </a:t>
            </a:r>
            <a:r>
              <a:rPr lang="en-US" sz="3800" dirty="0" err="1"/>
              <a:t>Lagrangian</a:t>
            </a:r>
            <a:endParaRPr lang="en-US" sz="3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CB549-E572-B271-0E62-C5400655E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043" y="2071081"/>
            <a:ext cx="2963706" cy="639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17E4AF-E624-69AB-E05C-543ACA65F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629" y="5230947"/>
            <a:ext cx="4187286" cy="3938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BB348A-B58F-C02D-8507-7C873C5EBFBF}"/>
              </a:ext>
            </a:extLst>
          </p:cNvPr>
          <p:cNvSpPr txBox="1"/>
          <p:nvPr/>
        </p:nvSpPr>
        <p:spPr>
          <a:xfrm>
            <a:off x="942574" y="6223823"/>
            <a:ext cx="3576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Taken from </a:t>
            </a:r>
            <a:r>
              <a:rPr lang="en-US" sz="1600" dirty="0">
                <a:hlinkClick r:id="rId4"/>
              </a:rPr>
              <a:t>https://arxiv.org/abs/2409.06837</a:t>
            </a:r>
            <a:r>
              <a:rPr lang="en-US" sz="1600" dirty="0"/>
              <a:t>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038A0B-2C99-833A-AF4B-46A3B7D36056}"/>
              </a:ext>
            </a:extLst>
          </p:cNvPr>
          <p:cNvGrpSpPr/>
          <p:nvPr/>
        </p:nvGrpSpPr>
        <p:grpSpPr>
          <a:xfrm>
            <a:off x="4839492" y="3004289"/>
            <a:ext cx="6873348" cy="1160698"/>
            <a:chOff x="4834549" y="2803305"/>
            <a:chExt cx="6873348" cy="11606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5E6CB7-3B94-703E-2E2D-5D9B1FDDF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38516" b="72888"/>
            <a:stretch/>
          </p:blipFill>
          <p:spPr>
            <a:xfrm>
              <a:off x="4834549" y="3176619"/>
              <a:ext cx="2652104" cy="42694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62FBD8-97BA-F78A-3F52-61BF17367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369" t="26294"/>
            <a:stretch/>
          </p:blipFill>
          <p:spPr>
            <a:xfrm>
              <a:off x="7496587" y="2803305"/>
              <a:ext cx="4211310" cy="116069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FC71C91-85E4-8F27-D031-3E7922E09B3C}"/>
              </a:ext>
            </a:extLst>
          </p:cNvPr>
          <p:cNvGrpSpPr/>
          <p:nvPr/>
        </p:nvGrpSpPr>
        <p:grpSpPr>
          <a:xfrm>
            <a:off x="5244800" y="4425272"/>
            <a:ext cx="5969856" cy="609831"/>
            <a:chOff x="5186798" y="4059493"/>
            <a:chExt cx="5844191" cy="5685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EBD3FB3-86D9-41C3-9C77-F18DF2B98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1628" b="48896"/>
            <a:stretch/>
          </p:blipFill>
          <p:spPr>
            <a:xfrm>
              <a:off x="5186798" y="4059493"/>
              <a:ext cx="3578973" cy="5291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1347530-7A69-1FEA-9C0A-7ABCB2C1D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8212" t="50434" r="18269"/>
            <a:stretch/>
          </p:blipFill>
          <p:spPr>
            <a:xfrm>
              <a:off x="8720050" y="4114799"/>
              <a:ext cx="2310939" cy="513196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9A65977-BA11-7B20-5DD5-25E09AB3FEEC}"/>
                  </a:ext>
                </a:extLst>
              </p:cNvPr>
              <p:cNvSpPr txBox="1"/>
              <p:nvPr/>
            </p:nvSpPr>
            <p:spPr>
              <a:xfrm>
                <a:off x="4966120" y="5779416"/>
                <a:ext cx="6486312" cy="70788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2000" dirty="0">
                    <a:ea typeface="Calibri"/>
                    <a:cs typeface="Calibri"/>
                  </a:rPr>
                  <a:t>CMF interactions are mediated by the mean fields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𝜎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𝜁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𝛿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𝜌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𝜙</m:t>
                    </m:r>
                  </m:oMath>
                </a14:m>
                <a:r>
                  <a:rPr lang="en-US" sz="2000" dirty="0"/>
                  <a:t>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000" dirty="0"/>
                  <a:t> acts as an order parameter between baryons and quarks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9A65977-BA11-7B20-5DD5-25E09AB3F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120" y="5779416"/>
                <a:ext cx="6486312" cy="707886"/>
              </a:xfrm>
              <a:prstGeom prst="rect">
                <a:avLst/>
              </a:prstGeom>
              <a:blipFill>
                <a:blip r:embed="rId7"/>
                <a:stretch>
                  <a:fillRect t="-1639" r="-93" b="-11475"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9D4E16-5A11-EA0C-7479-A2D44362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04C1A-A390-8F84-4901-4FD6352042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653" y="1256654"/>
            <a:ext cx="3913982" cy="487670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39955E-576B-A1F1-7036-461D9D3C2B0C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1978819" y="2390606"/>
            <a:ext cx="4706224" cy="11464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43D441F-0DDB-F7BF-D429-162CECA20C5C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892669" y="3537065"/>
            <a:ext cx="1946823" cy="540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515330A-DFF7-E0DA-6FF7-5E75EB16CCBC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586163" y="3667125"/>
            <a:ext cx="1658637" cy="104194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FAB14C4-7F78-A48B-19C5-0EE9B3DEB257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862754" y="3667125"/>
            <a:ext cx="2389875" cy="176075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D1EFB71-8025-DE30-7AFB-0FF1F28E3A6F}"/>
              </a:ext>
            </a:extLst>
          </p:cNvPr>
          <p:cNvSpPr txBox="1"/>
          <p:nvPr/>
        </p:nvSpPr>
        <p:spPr>
          <a:xfrm>
            <a:off x="5016030" y="1547318"/>
            <a:ext cx="3134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After mean field approximation:</a:t>
            </a:r>
          </a:p>
        </p:txBody>
      </p:sp>
    </p:spTree>
    <p:extLst>
      <p:ext uri="{BB962C8B-B14F-4D97-AF65-F5344CB8AC3E}">
        <p14:creationId xmlns:p14="http://schemas.microsoft.com/office/powerpoint/2010/main" val="185065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E2768-CB50-62AD-BBF4-F231F578B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F2077-86FF-9CAD-2A7B-A647D1029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7195"/>
            <a:ext cx="12192001" cy="1382156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CMF++ </a:t>
            </a:r>
            <a:r>
              <a:rPr lang="en-US" sz="3800" dirty="0" err="1"/>
              <a:t>Lagrangian</a:t>
            </a:r>
            <a:endParaRPr lang="en-US" sz="3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45737E-94F9-A6FC-0A14-5F94A5FACD7D}"/>
              </a:ext>
            </a:extLst>
          </p:cNvPr>
          <p:cNvSpPr txBox="1"/>
          <p:nvPr/>
        </p:nvSpPr>
        <p:spPr>
          <a:xfrm>
            <a:off x="942574" y="6223823"/>
            <a:ext cx="357662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Taken from </a:t>
            </a:r>
            <a:r>
              <a:rPr lang="en-US" sz="1600" dirty="0">
                <a:hlinkClick r:id="rId2"/>
              </a:rPr>
              <a:t>https://arxiv.org/abs/2409.06837</a:t>
            </a:r>
            <a:r>
              <a:rPr lang="en-US" sz="1600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BC897F-6B6D-7466-53E5-B45FF52B6552}"/>
                  </a:ext>
                </a:extLst>
              </p:cNvPr>
              <p:cNvSpPr txBox="1"/>
              <p:nvPr/>
            </p:nvSpPr>
            <p:spPr>
              <a:xfrm>
                <a:off x="4928909" y="5458117"/>
                <a:ext cx="6486312" cy="70788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2000" dirty="0">
                    <a:ea typeface="Calibri"/>
                    <a:cs typeface="Calibri"/>
                  </a:rPr>
                  <a:t>The explicit symmetry breaking term for hyperons mediates the </a:t>
                </a:r>
                <a:r>
                  <a:rPr lang="en-US" sz="2000" dirty="0" err="1">
                    <a:ea typeface="Calibri"/>
                    <a:cs typeface="Calibri"/>
                  </a:rPr>
                  <a:t>hyperonic</a:t>
                </a:r>
                <a:r>
                  <a:rPr lang="en-US" sz="2000" dirty="0">
                    <a:ea typeface="Calibri"/>
                    <a:cs typeface="Calibri"/>
                  </a:rPr>
                  <a:t> interactions via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𝜎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𝜁</m:t>
                    </m:r>
                  </m:oMath>
                </a14:m>
                <a:r>
                  <a:rPr lang="en-US" sz="2000" dirty="0">
                    <a:ea typeface="Cambria Math" panose="02040503050406030204" pitchFamily="18" charset="0"/>
                    <a:cs typeface="Calibri"/>
                  </a:rPr>
                  <a:t>, and a free parameter. </a:t>
                </a:r>
                <a:endParaRPr lang="en-US" sz="20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BC897F-6B6D-7466-53E5-B45FF52B6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909" y="5458117"/>
                <a:ext cx="6486312" cy="707886"/>
              </a:xfrm>
              <a:prstGeom prst="rect">
                <a:avLst/>
              </a:prstGeom>
              <a:blipFill>
                <a:blip r:embed="rId3"/>
                <a:stretch>
                  <a:fillRect t="-1639" b="-11475"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FD8BAE-EF21-24DD-71C9-18624D92F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EFBB8D-34FE-1883-7978-EBA3A1D19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931" y="2224347"/>
            <a:ext cx="1722269" cy="331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5B49D-790C-7A8E-CE40-C57D61119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934" y="3205074"/>
            <a:ext cx="4071132" cy="587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0EF25E-47B3-D72E-7033-F692F502F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9370" y="4353573"/>
            <a:ext cx="3911112" cy="54366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A1CAAB3-4006-3283-CDE5-FA55D6B7AB2B}"/>
              </a:ext>
            </a:extLst>
          </p:cNvPr>
          <p:cNvCxnSpPr>
            <a:cxnSpLocks/>
          </p:cNvCxnSpPr>
          <p:nvPr/>
        </p:nvCxnSpPr>
        <p:spPr>
          <a:xfrm flipH="1">
            <a:off x="6633210" y="2565070"/>
            <a:ext cx="1524423" cy="7580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4E17881-D661-A678-8766-BC16184CDDB6}"/>
              </a:ext>
            </a:extLst>
          </p:cNvPr>
          <p:cNvCxnSpPr>
            <a:cxnSpLocks/>
          </p:cNvCxnSpPr>
          <p:nvPr/>
        </p:nvCxnSpPr>
        <p:spPr>
          <a:xfrm flipH="1">
            <a:off x="6548967" y="2613393"/>
            <a:ext cx="2254781" cy="183160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601C83C-21C2-F80E-E74A-0FFEF960A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653" y="1256654"/>
            <a:ext cx="3913982" cy="487670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B5F578A-0349-6C50-2715-CEABC7B87873}"/>
              </a:ext>
            </a:extLst>
          </p:cNvPr>
          <p:cNvCxnSpPr>
            <a:cxnSpLocks/>
          </p:cNvCxnSpPr>
          <p:nvPr/>
        </p:nvCxnSpPr>
        <p:spPr>
          <a:xfrm flipV="1">
            <a:off x="3186160" y="2507523"/>
            <a:ext cx="4133273" cy="10295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EF8F79A-D807-F8EF-DDB7-0080A1296E31}"/>
              </a:ext>
            </a:extLst>
          </p:cNvPr>
          <p:cNvSpPr txBox="1"/>
          <p:nvPr/>
        </p:nvSpPr>
        <p:spPr>
          <a:xfrm>
            <a:off x="5016030" y="1547318"/>
            <a:ext cx="5598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Hyperonic</a:t>
            </a:r>
            <a:r>
              <a:rPr lang="en-US" sz="2000" dirty="0"/>
              <a:t> details in the explicit symmetry breaking sector:</a:t>
            </a:r>
          </a:p>
        </p:txBody>
      </p:sp>
    </p:spTree>
    <p:extLst>
      <p:ext uri="{BB962C8B-B14F-4D97-AF65-F5344CB8AC3E}">
        <p14:creationId xmlns:p14="http://schemas.microsoft.com/office/powerpoint/2010/main" val="230749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CEA0D1D-7C3E-4316-39C4-AC66AFADDDA8}"/>
              </a:ext>
            </a:extLst>
          </p:cNvPr>
          <p:cNvGrpSpPr/>
          <p:nvPr/>
        </p:nvGrpSpPr>
        <p:grpSpPr>
          <a:xfrm>
            <a:off x="1557654" y="1233486"/>
            <a:ext cx="8710655" cy="5507524"/>
            <a:chOff x="1468754" y="1233487"/>
            <a:chExt cx="8710655" cy="55075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171185-0794-CF90-05C6-7A348A946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94597"/>
            <a:stretch/>
          </p:blipFill>
          <p:spPr>
            <a:xfrm>
              <a:off x="1468754" y="1233487"/>
              <a:ext cx="470887" cy="550752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92B9FC1-1A54-7A88-E69D-571DFBCD608E}"/>
                </a:ext>
              </a:extLst>
            </p:cNvPr>
            <p:cNvSpPr/>
            <p:nvPr/>
          </p:nvSpPr>
          <p:spPr>
            <a:xfrm>
              <a:off x="9858374" y="6239413"/>
              <a:ext cx="321035" cy="282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DE6983-3D8F-DAA8-CE78-66C4B827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88426"/>
            <a:ext cx="9906000" cy="1382156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Equations of motion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1D01A9-74DA-00B3-0D39-AFB7B618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67519-361F-9FE8-256D-6DD24DF7DAF3}"/>
              </a:ext>
            </a:extLst>
          </p:cNvPr>
          <p:cNvSpPr txBox="1"/>
          <p:nvPr/>
        </p:nvSpPr>
        <p:spPr>
          <a:xfrm>
            <a:off x="462482" y="3325528"/>
            <a:ext cx="109517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After </a:t>
            </a:r>
          </a:p>
          <a:p>
            <a:pPr algn="ctr"/>
            <a:r>
              <a:rPr lang="en-US" sz="2000" dirty="0"/>
              <a:t>Euler-</a:t>
            </a:r>
          </a:p>
          <a:p>
            <a:pPr algn="ctr"/>
            <a:r>
              <a:rPr lang="en-US" sz="2000" dirty="0"/>
              <a:t>Lagrange </a:t>
            </a:r>
          </a:p>
          <a:p>
            <a:pPr algn="ctr"/>
            <a:r>
              <a:rPr lang="en-US" sz="2000" dirty="0"/>
              <a:t>equation: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71F08A-6A78-6C9B-9951-5758A6E72F5F}"/>
              </a:ext>
            </a:extLst>
          </p:cNvPr>
          <p:cNvGrpSpPr/>
          <p:nvPr/>
        </p:nvGrpSpPr>
        <p:grpSpPr>
          <a:xfrm>
            <a:off x="2028541" y="1233486"/>
            <a:ext cx="8244388" cy="5507524"/>
            <a:chOff x="1939641" y="1233487"/>
            <a:chExt cx="8244388" cy="55075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4966D3-69DA-C532-6BD8-E3C5BFE6D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403"/>
            <a:stretch/>
          </p:blipFill>
          <p:spPr>
            <a:xfrm>
              <a:off x="1939641" y="1233487"/>
              <a:ext cx="8244388" cy="550752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6EF675-1B27-8900-54FF-6F6B637D5A69}"/>
                </a:ext>
              </a:extLst>
            </p:cNvPr>
            <p:cNvSpPr/>
            <p:nvPr/>
          </p:nvSpPr>
          <p:spPr>
            <a:xfrm>
              <a:off x="9858374" y="6239413"/>
              <a:ext cx="321035" cy="282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14D841-3F9C-46CC-0BE5-D59D2EBC9A2D}"/>
                  </a:ext>
                </a:extLst>
              </p:cNvPr>
              <p:cNvSpPr txBox="1"/>
              <p:nvPr/>
            </p:nvSpPr>
            <p:spPr>
              <a:xfrm>
                <a:off x="7539890" y="3325529"/>
                <a:ext cx="4062587" cy="1323439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2000" dirty="0">
                    <a:ea typeface="Calibri"/>
                    <a:cs typeface="Calibri"/>
                  </a:rPr>
                  <a:t>These equations must be solved in a self-consistent way, where the LHS densities are non-trivial functions of the mean fields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Φ</m:t>
                    </m:r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14D841-3F9C-46CC-0BE5-D59D2EBC9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890" y="3325529"/>
                <a:ext cx="4062587" cy="1323439"/>
              </a:xfrm>
              <a:prstGeom prst="rect">
                <a:avLst/>
              </a:prstGeom>
              <a:blipFill>
                <a:blip r:embed="rId3"/>
                <a:stretch>
                  <a:fillRect l="-446" t="-1345" r="-595" b="-5830"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19C5AF0-47D1-ED6A-E466-0C135F74C519}"/>
              </a:ext>
            </a:extLst>
          </p:cNvPr>
          <p:cNvSpPr txBox="1"/>
          <p:nvPr/>
        </p:nvSpPr>
        <p:spPr>
          <a:xfrm>
            <a:off x="7952062" y="5154392"/>
            <a:ext cx="3238241" cy="7078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In our approach we used </a:t>
            </a:r>
            <a:r>
              <a:rPr lang="en-US" sz="2000" dirty="0" err="1">
                <a:ea typeface="Calibri"/>
                <a:cs typeface="Calibri"/>
              </a:rPr>
              <a:t>fsolve</a:t>
            </a:r>
            <a:r>
              <a:rPr lang="en-US" sz="2000" dirty="0">
                <a:ea typeface="Calibri"/>
                <a:cs typeface="Calibri"/>
              </a:rPr>
              <a:t>, which is based on MINPACK.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794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2C7A49-AFA5-E022-9282-F3345CCF0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323" y="0"/>
            <a:ext cx="642067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1DD084-B5AA-7A78-C7C8-45421C60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738"/>
            <a:ext cx="7302731" cy="1382156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Algorithm flowchart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58CD68-3C03-DD25-FAC8-7AE4A058D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993" y="2175554"/>
            <a:ext cx="2746687" cy="60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B3B02A-FAF6-4270-F0C7-5AFEFF6FB7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635" t="68437" b="16162"/>
          <a:stretch/>
        </p:blipFill>
        <p:spPr>
          <a:xfrm>
            <a:off x="1697519" y="5281612"/>
            <a:ext cx="2731014" cy="4498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ECE920-25A9-E16D-48B7-5668CC3C66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5539" r="5894"/>
          <a:stretch/>
        </p:blipFill>
        <p:spPr>
          <a:xfrm>
            <a:off x="2032253" y="5835939"/>
            <a:ext cx="3238224" cy="4224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3DA364-28B1-935A-FD5D-AD83755604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904" t="-594" r="9057" b="87529"/>
          <a:stretch/>
        </p:blipFill>
        <p:spPr>
          <a:xfrm>
            <a:off x="1785608" y="3104558"/>
            <a:ext cx="2786810" cy="381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F357DB-2DDC-1433-499B-F6FFD5D55A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099" t="11192" r="17461" b="41228"/>
          <a:stretch/>
        </p:blipFill>
        <p:spPr>
          <a:xfrm>
            <a:off x="2293049" y="3648838"/>
            <a:ext cx="1771928" cy="13898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9D276E-978B-0875-CFE1-0B61991B4BD0}"/>
              </a:ext>
            </a:extLst>
          </p:cNvPr>
          <p:cNvSpPr txBox="1"/>
          <p:nvPr/>
        </p:nvSpPr>
        <p:spPr>
          <a:xfrm>
            <a:off x="930440" y="315891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F7695B-C468-8B14-262F-EBF12DB2B60B}"/>
              </a:ext>
            </a:extLst>
          </p:cNvPr>
          <p:cNvSpPr txBox="1"/>
          <p:nvPr/>
        </p:nvSpPr>
        <p:spPr>
          <a:xfrm>
            <a:off x="969725" y="417986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9E03FA-C3CF-4DFE-B546-945570ABA3BE}"/>
              </a:ext>
            </a:extLst>
          </p:cNvPr>
          <p:cNvSpPr txBox="1"/>
          <p:nvPr/>
        </p:nvSpPr>
        <p:spPr>
          <a:xfrm>
            <a:off x="986351" y="560855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E39BD2-B7B9-4E5B-33BC-2B8E6EE68146}"/>
                  </a:ext>
                </a:extLst>
              </p:cNvPr>
              <p:cNvSpPr txBox="1"/>
              <p:nvPr/>
            </p:nvSpPr>
            <p:spPr>
              <a:xfrm>
                <a:off x="1697519" y="1562705"/>
                <a:ext cx="2962988" cy="400110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2000" dirty="0">
                    <a:ea typeface="Calibri"/>
                    <a:cs typeface="Calibri"/>
                  </a:rPr>
                  <a:t>Stability conditions for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libri"/>
                        <a:cs typeface="Calibri"/>
                      </a:rPr>
                      <m:t>𝑇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Calibri"/>
                        <a:cs typeface="Calibri"/>
                      </a:rPr>
                      <m:t>=0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E39BD2-B7B9-4E5B-33BC-2B8E6EE68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519" y="1562705"/>
                <a:ext cx="2962988" cy="400110"/>
              </a:xfrm>
              <a:prstGeom prst="rect">
                <a:avLst/>
              </a:prstGeom>
              <a:blipFill>
                <a:blip r:embed="rId5"/>
                <a:stretch>
                  <a:fillRect l="-1014" t="-2778" b="-19444"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FDB760D-DF12-4BB7-AA99-5B27DD40F24A}"/>
              </a:ext>
            </a:extLst>
          </p:cNvPr>
          <p:cNvCxnSpPr>
            <a:cxnSpLocks/>
          </p:cNvCxnSpPr>
          <p:nvPr/>
        </p:nvCxnSpPr>
        <p:spPr>
          <a:xfrm flipV="1">
            <a:off x="728935" y="3562636"/>
            <a:ext cx="469080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DD5C6CD-263E-1B31-4619-704B02092F86}"/>
              </a:ext>
            </a:extLst>
          </p:cNvPr>
          <p:cNvCxnSpPr>
            <a:cxnSpLocks/>
          </p:cNvCxnSpPr>
          <p:nvPr/>
        </p:nvCxnSpPr>
        <p:spPr>
          <a:xfrm flipV="1">
            <a:off x="728934" y="5177124"/>
            <a:ext cx="469080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circle with white text&#10;&#10;Description automatically generated">
            <a:extLst>
              <a:ext uri="{FF2B5EF4-FFF2-40B4-BE49-F238E27FC236}">
                <a16:creationId xmlns:a16="http://schemas.microsoft.com/office/drawing/2014/main" id="{C38D7412-D9BE-77BC-BFF0-8F539E6C0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37" y="4906676"/>
            <a:ext cx="1649550" cy="16495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952B7F-003C-D5D9-4E28-CA0F4063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9</a:t>
            </a:fld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B358F33-9A65-88BC-CE36-140FD56E4871}"/>
              </a:ext>
            </a:extLst>
          </p:cNvPr>
          <p:cNvCxnSpPr>
            <a:cxnSpLocks/>
            <a:endCxn id="26" idx="3"/>
          </p:cNvCxnSpPr>
          <p:nvPr/>
        </p:nvCxnSpPr>
        <p:spPr>
          <a:xfrm flipH="1" flipV="1">
            <a:off x="4660507" y="1762760"/>
            <a:ext cx="1257230" cy="16180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E45CC77-3EAE-3991-D6C8-123FA2A2B1AA}"/>
              </a:ext>
            </a:extLst>
          </p:cNvPr>
          <p:cNvSpPr txBox="1"/>
          <p:nvPr/>
        </p:nvSpPr>
        <p:spPr>
          <a:xfrm>
            <a:off x="9493825" y="0"/>
            <a:ext cx="2698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Taken from </a:t>
            </a:r>
          </a:p>
          <a:p>
            <a:pPr algn="r"/>
            <a:r>
              <a:rPr lang="en-US" sz="1600" dirty="0">
                <a:hlinkClick r:id="rId7"/>
              </a:rPr>
              <a:t>https://arxiv.org/abs/2409.06837</a:t>
            </a:r>
            <a:r>
              <a:rPr lang="en-US" sz="16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E80C0A-91E8-CA85-A1D7-A781725C20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4068" y="1560649"/>
            <a:ext cx="1954487" cy="3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2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 animBg="1"/>
    </p:bldLst>
  </p:timing>
</p:sld>
</file>

<file path=ppt/theme/theme1.xml><?xml version="1.0" encoding="utf-8"?>
<a:theme xmlns:a="http://schemas.openxmlformats.org/drawingml/2006/main" name="AngleLinesVTI">
  <a:themeElements>
    <a:clrScheme name="AnalogousFromDarkSeedLeftStep">
      <a:dk1>
        <a:srgbClr val="000000"/>
      </a:dk1>
      <a:lt1>
        <a:srgbClr val="FFFFFF"/>
      </a:lt1>
      <a:dk2>
        <a:srgbClr val="30241B"/>
      </a:dk2>
      <a:lt2>
        <a:srgbClr val="F0F2F3"/>
      </a:lt2>
      <a:accent1>
        <a:srgbClr val="C37D4D"/>
      </a:accent1>
      <a:accent2>
        <a:srgbClr val="B13B3C"/>
      </a:accent2>
      <a:accent3>
        <a:srgbClr val="C34D7F"/>
      </a:accent3>
      <a:accent4>
        <a:srgbClr val="B13B9F"/>
      </a:accent4>
      <a:accent5>
        <a:srgbClr val="A44DC3"/>
      </a:accent5>
      <a:accent6>
        <a:srgbClr val="643EB3"/>
      </a:accent6>
      <a:hlink>
        <a:srgbClr val="B33FBF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5753</TotalTime>
  <Words>824</Words>
  <Application>Microsoft Office PowerPoint</Application>
  <PresentationFormat>Widescreen</PresentationFormat>
  <Paragraphs>147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Arial</vt:lpstr>
      <vt:lpstr>Arial,Sans-Serif</vt:lpstr>
      <vt:lpstr>Calibri</vt:lpstr>
      <vt:lpstr>Cambria Math</vt:lpstr>
      <vt:lpstr>Univers Condensed Light</vt:lpstr>
      <vt:lpstr>Walbaum Display Light</vt:lpstr>
      <vt:lpstr>AngleLinesVTI</vt:lpstr>
      <vt:lpstr>Hyperonic phase transitions in dense matter</vt:lpstr>
      <vt:lpstr>motivation</vt:lpstr>
      <vt:lpstr>NS structure</vt:lpstr>
      <vt:lpstr>CMF++ Particles considered</vt:lpstr>
      <vt:lpstr>Chiral Lagrangian</vt:lpstr>
      <vt:lpstr>CMF++ Lagrangian</vt:lpstr>
      <vt:lpstr>CMF++ Lagrangian</vt:lpstr>
      <vt:lpstr>Equations of motion</vt:lpstr>
      <vt:lpstr>Algorithm flowchart</vt:lpstr>
      <vt:lpstr>Fortran vs C++</vt:lpstr>
      <vt:lpstr>1D EoS and Speed of sound</vt:lpstr>
      <vt:lpstr>Diverse phase transitions</vt:lpstr>
      <vt:lpstr>Speed of sound and susceptibilities</vt:lpstr>
      <vt:lpstr>1D EoS Populations</vt:lpstr>
      <vt:lpstr>1D EoS Populations</vt:lpstr>
      <vt:lpstr>2D EoS - Constant μ_Q</vt:lpstr>
      <vt:lpstr>Conclusions and outlook</vt:lpstr>
      <vt:lpstr>Thank you for your time and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C. Nikolás Cruz C.</dc:creator>
  <cp:lastModifiedBy>C. Nikolás Cruz C.</cp:lastModifiedBy>
  <cp:revision>112</cp:revision>
  <dcterms:created xsi:type="dcterms:W3CDTF">2024-09-20T01:27:06Z</dcterms:created>
  <dcterms:modified xsi:type="dcterms:W3CDTF">2024-10-31T19:04:43Z</dcterms:modified>
</cp:coreProperties>
</file>