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79" r:id="rId9"/>
    <p:sldId id="262" r:id="rId10"/>
    <p:sldId id="284" r:id="rId11"/>
    <p:sldId id="277" r:id="rId12"/>
    <p:sldId id="285" r:id="rId13"/>
    <p:sldId id="278" r:id="rId14"/>
    <p:sldId id="275" r:id="rId15"/>
    <p:sldId id="280" r:id="rId16"/>
    <p:sldId id="263" r:id="rId17"/>
    <p:sldId id="270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806" autoAdjust="0"/>
  </p:normalViewPr>
  <p:slideViewPr>
    <p:cSldViewPr snapToGrid="0">
      <p:cViewPr varScale="1">
        <p:scale>
          <a:sx n="62" d="100"/>
          <a:sy n="62" d="100"/>
        </p:scale>
        <p:origin x="14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897F2-F3FA-4F1E-8B4C-8A6F774D109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04B7B9-379A-4868-B600-68E3E0F779D8}">
      <dgm:prSet/>
      <dgm:spPr/>
      <dgm:t>
        <a:bodyPr/>
        <a:lstStyle/>
        <a:p>
          <a:r>
            <a:rPr lang="en-US"/>
            <a:t>Velocity relative to host galaxy &gt; 50km/s</a:t>
          </a:r>
        </a:p>
      </dgm:t>
    </dgm:pt>
    <dgm:pt modelId="{96AA36EB-03A7-4D29-8989-D3AB14BB7B66}" type="parTrans" cxnId="{3B56E0BD-B8AD-4424-9F94-4A5FEE2DC49D}">
      <dgm:prSet/>
      <dgm:spPr/>
      <dgm:t>
        <a:bodyPr/>
        <a:lstStyle/>
        <a:p>
          <a:endParaRPr lang="en-US"/>
        </a:p>
      </dgm:t>
    </dgm:pt>
    <dgm:pt modelId="{C5B04761-15CE-441C-B4E6-49D618D30203}" type="sibTrans" cxnId="{3B56E0BD-B8AD-4424-9F94-4A5FEE2DC49D}">
      <dgm:prSet/>
      <dgm:spPr/>
      <dgm:t>
        <a:bodyPr/>
        <a:lstStyle/>
        <a:p>
          <a:endParaRPr lang="en-US"/>
        </a:p>
      </dgm:t>
    </dgm:pt>
    <dgm:pt modelId="{A74C4F10-FD1D-4B53-BACB-F2439665300B}">
      <dgm:prSet/>
      <dgm:spPr/>
      <dgm:t>
        <a:bodyPr/>
        <a:lstStyle/>
        <a:p>
          <a:r>
            <a:rPr lang="en-US"/>
            <a:t>Maintains star formation rate</a:t>
          </a:r>
        </a:p>
      </dgm:t>
    </dgm:pt>
    <dgm:pt modelId="{C582B84A-B8FA-4893-AFDD-850E82446C30}" type="parTrans" cxnId="{668CB632-2B70-4E28-B732-E8275AF2207D}">
      <dgm:prSet/>
      <dgm:spPr/>
      <dgm:t>
        <a:bodyPr/>
        <a:lstStyle/>
        <a:p>
          <a:endParaRPr lang="en-US"/>
        </a:p>
      </dgm:t>
    </dgm:pt>
    <dgm:pt modelId="{E7089EA1-CB3C-42EA-A585-E0F17DA8DA0E}" type="sibTrans" cxnId="{668CB632-2B70-4E28-B732-E8275AF2207D}">
      <dgm:prSet/>
      <dgm:spPr/>
      <dgm:t>
        <a:bodyPr/>
        <a:lstStyle/>
        <a:p>
          <a:endParaRPr lang="en-US"/>
        </a:p>
      </dgm:t>
    </dgm:pt>
    <dgm:pt modelId="{0C836307-0D25-464E-A112-6BA569DCA115}">
      <dgm:prSet/>
      <dgm:spPr/>
      <dgm:t>
        <a:bodyPr/>
        <a:lstStyle/>
        <a:p>
          <a:r>
            <a:rPr lang="en-US"/>
            <a:t>Origin : unknown (nearby galaxies, supernovae,…)</a:t>
          </a:r>
        </a:p>
      </dgm:t>
    </dgm:pt>
    <dgm:pt modelId="{3832D02A-B010-4B0C-998E-DABDD04DF0EC}" type="parTrans" cxnId="{BAB635C3-D624-4DAF-B153-433490154DFD}">
      <dgm:prSet/>
      <dgm:spPr/>
      <dgm:t>
        <a:bodyPr/>
        <a:lstStyle/>
        <a:p>
          <a:endParaRPr lang="en-US"/>
        </a:p>
      </dgm:t>
    </dgm:pt>
    <dgm:pt modelId="{CE355814-5C18-4C61-8031-7FE7ACB28A28}" type="sibTrans" cxnId="{BAB635C3-D624-4DAF-B153-433490154DFD}">
      <dgm:prSet/>
      <dgm:spPr/>
      <dgm:t>
        <a:bodyPr/>
        <a:lstStyle/>
        <a:p>
          <a:endParaRPr lang="en-US"/>
        </a:p>
      </dgm:t>
    </dgm:pt>
    <dgm:pt modelId="{A4AB5C31-A282-4D80-881B-315C24FE702F}" type="pres">
      <dgm:prSet presAssocID="{294897F2-F3FA-4F1E-8B4C-8A6F774D10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62AE6D-5D75-4FE9-BD9B-E44C8EAD9BA5}" type="pres">
      <dgm:prSet presAssocID="{6704B7B9-379A-4868-B600-68E3E0F779D8}" presName="hierRoot1" presStyleCnt="0"/>
      <dgm:spPr/>
    </dgm:pt>
    <dgm:pt modelId="{990B11AB-7867-4AA9-AD86-50C219F24F54}" type="pres">
      <dgm:prSet presAssocID="{6704B7B9-379A-4868-B600-68E3E0F779D8}" presName="composite" presStyleCnt="0"/>
      <dgm:spPr/>
    </dgm:pt>
    <dgm:pt modelId="{B8B7AC0D-7788-473C-9AB5-E39EC1A9F334}" type="pres">
      <dgm:prSet presAssocID="{6704B7B9-379A-4868-B600-68E3E0F779D8}" presName="background" presStyleLbl="node0" presStyleIdx="0" presStyleCnt="3"/>
      <dgm:spPr/>
    </dgm:pt>
    <dgm:pt modelId="{176685C7-08DE-4947-8D6D-86C0D01DFBBD}" type="pres">
      <dgm:prSet presAssocID="{6704B7B9-379A-4868-B600-68E3E0F779D8}" presName="text" presStyleLbl="fgAcc0" presStyleIdx="0" presStyleCnt="3">
        <dgm:presLayoutVars>
          <dgm:chPref val="3"/>
        </dgm:presLayoutVars>
      </dgm:prSet>
      <dgm:spPr/>
    </dgm:pt>
    <dgm:pt modelId="{80978ED2-8FBB-450B-82AD-310199729644}" type="pres">
      <dgm:prSet presAssocID="{6704B7B9-379A-4868-B600-68E3E0F779D8}" presName="hierChild2" presStyleCnt="0"/>
      <dgm:spPr/>
    </dgm:pt>
    <dgm:pt modelId="{44D4311E-B2F8-4205-9F03-2C00FEF12281}" type="pres">
      <dgm:prSet presAssocID="{A74C4F10-FD1D-4B53-BACB-F2439665300B}" presName="hierRoot1" presStyleCnt="0"/>
      <dgm:spPr/>
    </dgm:pt>
    <dgm:pt modelId="{9A890CAB-4831-41E0-9DE1-98F2BC87662A}" type="pres">
      <dgm:prSet presAssocID="{A74C4F10-FD1D-4B53-BACB-F2439665300B}" presName="composite" presStyleCnt="0"/>
      <dgm:spPr/>
    </dgm:pt>
    <dgm:pt modelId="{4724FA31-4397-45A7-80AA-08D0E26B4209}" type="pres">
      <dgm:prSet presAssocID="{A74C4F10-FD1D-4B53-BACB-F2439665300B}" presName="background" presStyleLbl="node0" presStyleIdx="1" presStyleCnt="3"/>
      <dgm:spPr/>
    </dgm:pt>
    <dgm:pt modelId="{059CFD93-9E8F-4D9F-8101-B0C5A9F2A211}" type="pres">
      <dgm:prSet presAssocID="{A74C4F10-FD1D-4B53-BACB-F2439665300B}" presName="text" presStyleLbl="fgAcc0" presStyleIdx="1" presStyleCnt="3">
        <dgm:presLayoutVars>
          <dgm:chPref val="3"/>
        </dgm:presLayoutVars>
      </dgm:prSet>
      <dgm:spPr/>
    </dgm:pt>
    <dgm:pt modelId="{BF9F924F-6BDF-4CE5-B83A-BD24F5A82719}" type="pres">
      <dgm:prSet presAssocID="{A74C4F10-FD1D-4B53-BACB-F2439665300B}" presName="hierChild2" presStyleCnt="0"/>
      <dgm:spPr/>
    </dgm:pt>
    <dgm:pt modelId="{D8DF0BF0-5BB2-4247-96C3-292627A5E197}" type="pres">
      <dgm:prSet presAssocID="{0C836307-0D25-464E-A112-6BA569DCA115}" presName="hierRoot1" presStyleCnt="0"/>
      <dgm:spPr/>
    </dgm:pt>
    <dgm:pt modelId="{CC08EC2B-8193-4DF8-99BF-874136C4E294}" type="pres">
      <dgm:prSet presAssocID="{0C836307-0D25-464E-A112-6BA569DCA115}" presName="composite" presStyleCnt="0"/>
      <dgm:spPr/>
    </dgm:pt>
    <dgm:pt modelId="{B55F92F6-E15C-4A35-AFB5-6AE1353247E9}" type="pres">
      <dgm:prSet presAssocID="{0C836307-0D25-464E-A112-6BA569DCA115}" presName="background" presStyleLbl="node0" presStyleIdx="2" presStyleCnt="3"/>
      <dgm:spPr/>
    </dgm:pt>
    <dgm:pt modelId="{C4219A5A-8A57-4A89-AF1A-16B4F47FD7DA}" type="pres">
      <dgm:prSet presAssocID="{0C836307-0D25-464E-A112-6BA569DCA115}" presName="text" presStyleLbl="fgAcc0" presStyleIdx="2" presStyleCnt="3">
        <dgm:presLayoutVars>
          <dgm:chPref val="3"/>
        </dgm:presLayoutVars>
      </dgm:prSet>
      <dgm:spPr/>
    </dgm:pt>
    <dgm:pt modelId="{A5C1B83F-AC36-4217-BB4C-7729FF721031}" type="pres">
      <dgm:prSet presAssocID="{0C836307-0D25-464E-A112-6BA569DCA115}" presName="hierChild2" presStyleCnt="0"/>
      <dgm:spPr/>
    </dgm:pt>
  </dgm:ptLst>
  <dgm:cxnLst>
    <dgm:cxn modelId="{B525EF0D-E6E0-4328-9E9F-8CECBC00CB35}" type="presOf" srcId="{A74C4F10-FD1D-4B53-BACB-F2439665300B}" destId="{059CFD93-9E8F-4D9F-8101-B0C5A9F2A211}" srcOrd="0" destOrd="0" presId="urn:microsoft.com/office/officeart/2005/8/layout/hierarchy1"/>
    <dgm:cxn modelId="{668CB632-2B70-4E28-B732-E8275AF2207D}" srcId="{294897F2-F3FA-4F1E-8B4C-8A6F774D109E}" destId="{A74C4F10-FD1D-4B53-BACB-F2439665300B}" srcOrd="1" destOrd="0" parTransId="{C582B84A-B8FA-4893-AFDD-850E82446C30}" sibTransId="{E7089EA1-CB3C-42EA-A585-E0F17DA8DA0E}"/>
    <dgm:cxn modelId="{147E7BA6-2441-4588-A147-6AD95CA75F62}" type="presOf" srcId="{294897F2-F3FA-4F1E-8B4C-8A6F774D109E}" destId="{A4AB5C31-A282-4D80-881B-315C24FE702F}" srcOrd="0" destOrd="0" presId="urn:microsoft.com/office/officeart/2005/8/layout/hierarchy1"/>
    <dgm:cxn modelId="{3B56E0BD-B8AD-4424-9F94-4A5FEE2DC49D}" srcId="{294897F2-F3FA-4F1E-8B4C-8A6F774D109E}" destId="{6704B7B9-379A-4868-B600-68E3E0F779D8}" srcOrd="0" destOrd="0" parTransId="{96AA36EB-03A7-4D29-8989-D3AB14BB7B66}" sibTransId="{C5B04761-15CE-441C-B4E6-49D618D30203}"/>
    <dgm:cxn modelId="{BAB635C3-D624-4DAF-B153-433490154DFD}" srcId="{294897F2-F3FA-4F1E-8B4C-8A6F774D109E}" destId="{0C836307-0D25-464E-A112-6BA569DCA115}" srcOrd="2" destOrd="0" parTransId="{3832D02A-B010-4B0C-998E-DABDD04DF0EC}" sibTransId="{CE355814-5C18-4C61-8031-7FE7ACB28A28}"/>
    <dgm:cxn modelId="{7D67F1D7-9296-48B4-9C66-6B9BD26D8B92}" type="presOf" srcId="{0C836307-0D25-464E-A112-6BA569DCA115}" destId="{C4219A5A-8A57-4A89-AF1A-16B4F47FD7DA}" srcOrd="0" destOrd="0" presId="urn:microsoft.com/office/officeart/2005/8/layout/hierarchy1"/>
    <dgm:cxn modelId="{C5CAC4E0-C2F7-4CCA-A633-D91AB56E6D83}" type="presOf" srcId="{6704B7B9-379A-4868-B600-68E3E0F779D8}" destId="{176685C7-08DE-4947-8D6D-86C0D01DFBBD}" srcOrd="0" destOrd="0" presId="urn:microsoft.com/office/officeart/2005/8/layout/hierarchy1"/>
    <dgm:cxn modelId="{003E0BAD-FDCB-4BB8-9384-28E6A36AA604}" type="presParOf" srcId="{A4AB5C31-A282-4D80-881B-315C24FE702F}" destId="{DF62AE6D-5D75-4FE9-BD9B-E44C8EAD9BA5}" srcOrd="0" destOrd="0" presId="urn:microsoft.com/office/officeart/2005/8/layout/hierarchy1"/>
    <dgm:cxn modelId="{7E357B54-ECD5-4B2A-977E-20F834AC34B4}" type="presParOf" srcId="{DF62AE6D-5D75-4FE9-BD9B-E44C8EAD9BA5}" destId="{990B11AB-7867-4AA9-AD86-50C219F24F54}" srcOrd="0" destOrd="0" presId="urn:microsoft.com/office/officeart/2005/8/layout/hierarchy1"/>
    <dgm:cxn modelId="{D864114D-F371-44D9-96FC-563A7CC9A2BA}" type="presParOf" srcId="{990B11AB-7867-4AA9-AD86-50C219F24F54}" destId="{B8B7AC0D-7788-473C-9AB5-E39EC1A9F334}" srcOrd="0" destOrd="0" presId="urn:microsoft.com/office/officeart/2005/8/layout/hierarchy1"/>
    <dgm:cxn modelId="{2B60A45D-0A00-4273-9ADF-8C22AA234771}" type="presParOf" srcId="{990B11AB-7867-4AA9-AD86-50C219F24F54}" destId="{176685C7-08DE-4947-8D6D-86C0D01DFBBD}" srcOrd="1" destOrd="0" presId="urn:microsoft.com/office/officeart/2005/8/layout/hierarchy1"/>
    <dgm:cxn modelId="{7AC7E9B3-C5BE-4165-BFC6-1BF5A6D2DD5F}" type="presParOf" srcId="{DF62AE6D-5D75-4FE9-BD9B-E44C8EAD9BA5}" destId="{80978ED2-8FBB-450B-82AD-310199729644}" srcOrd="1" destOrd="0" presId="urn:microsoft.com/office/officeart/2005/8/layout/hierarchy1"/>
    <dgm:cxn modelId="{FE4BD57A-990E-4FBB-BA34-71A8DD78C307}" type="presParOf" srcId="{A4AB5C31-A282-4D80-881B-315C24FE702F}" destId="{44D4311E-B2F8-4205-9F03-2C00FEF12281}" srcOrd="1" destOrd="0" presId="urn:microsoft.com/office/officeart/2005/8/layout/hierarchy1"/>
    <dgm:cxn modelId="{5CE050E1-C221-4DA7-82F7-29BB4C0CC8C7}" type="presParOf" srcId="{44D4311E-B2F8-4205-9F03-2C00FEF12281}" destId="{9A890CAB-4831-41E0-9DE1-98F2BC87662A}" srcOrd="0" destOrd="0" presId="urn:microsoft.com/office/officeart/2005/8/layout/hierarchy1"/>
    <dgm:cxn modelId="{85228F31-2B60-489A-911C-C391E0F40FF3}" type="presParOf" srcId="{9A890CAB-4831-41E0-9DE1-98F2BC87662A}" destId="{4724FA31-4397-45A7-80AA-08D0E26B4209}" srcOrd="0" destOrd="0" presId="urn:microsoft.com/office/officeart/2005/8/layout/hierarchy1"/>
    <dgm:cxn modelId="{DCE6DE19-9388-4E73-A514-AE0F7D9877A1}" type="presParOf" srcId="{9A890CAB-4831-41E0-9DE1-98F2BC87662A}" destId="{059CFD93-9E8F-4D9F-8101-B0C5A9F2A211}" srcOrd="1" destOrd="0" presId="urn:microsoft.com/office/officeart/2005/8/layout/hierarchy1"/>
    <dgm:cxn modelId="{E792E2DD-5A18-4259-99BB-D3AF6599009B}" type="presParOf" srcId="{44D4311E-B2F8-4205-9F03-2C00FEF12281}" destId="{BF9F924F-6BDF-4CE5-B83A-BD24F5A82719}" srcOrd="1" destOrd="0" presId="urn:microsoft.com/office/officeart/2005/8/layout/hierarchy1"/>
    <dgm:cxn modelId="{391710FF-A250-45B9-9635-35642DEE5612}" type="presParOf" srcId="{A4AB5C31-A282-4D80-881B-315C24FE702F}" destId="{D8DF0BF0-5BB2-4247-96C3-292627A5E197}" srcOrd="2" destOrd="0" presId="urn:microsoft.com/office/officeart/2005/8/layout/hierarchy1"/>
    <dgm:cxn modelId="{F1670001-AF23-45D9-90B1-03A11AB1AD93}" type="presParOf" srcId="{D8DF0BF0-5BB2-4247-96C3-292627A5E197}" destId="{CC08EC2B-8193-4DF8-99BF-874136C4E294}" srcOrd="0" destOrd="0" presId="urn:microsoft.com/office/officeart/2005/8/layout/hierarchy1"/>
    <dgm:cxn modelId="{EB426E08-56E1-4E2F-8EC0-61C9B3C54D6E}" type="presParOf" srcId="{CC08EC2B-8193-4DF8-99BF-874136C4E294}" destId="{B55F92F6-E15C-4A35-AFB5-6AE1353247E9}" srcOrd="0" destOrd="0" presId="urn:microsoft.com/office/officeart/2005/8/layout/hierarchy1"/>
    <dgm:cxn modelId="{46C76B22-7F12-4AA7-84CD-C20055C96E0D}" type="presParOf" srcId="{CC08EC2B-8193-4DF8-99BF-874136C4E294}" destId="{C4219A5A-8A57-4A89-AF1A-16B4F47FD7DA}" srcOrd="1" destOrd="0" presId="urn:microsoft.com/office/officeart/2005/8/layout/hierarchy1"/>
    <dgm:cxn modelId="{F21A53BE-177A-48B5-A622-8CD9DBD84D3D}" type="presParOf" srcId="{D8DF0BF0-5BB2-4247-96C3-292627A5E197}" destId="{A5C1B83F-AC36-4217-BB4C-7729FF7210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3219F-3972-4E49-A8B8-A03F16A9FD0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EB7BB0-F6F4-4C80-94F5-11BDBDECEA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Subtract noise and apply mask</a:t>
          </a:r>
        </a:p>
      </dgm:t>
    </dgm:pt>
    <dgm:pt modelId="{7FF6D12A-6B95-4B05-8638-CBC54913C102}" type="parTrans" cxnId="{ABA41156-61F7-4EDA-8EB5-F5F99BC841E4}">
      <dgm:prSet/>
      <dgm:spPr/>
      <dgm:t>
        <a:bodyPr/>
        <a:lstStyle/>
        <a:p>
          <a:endParaRPr lang="en-US"/>
        </a:p>
      </dgm:t>
    </dgm:pt>
    <dgm:pt modelId="{394B0243-1A37-4670-863F-118BDC830D2C}" type="sibTrans" cxnId="{ABA41156-61F7-4EDA-8EB5-F5F99BC841E4}">
      <dgm:prSet/>
      <dgm:spPr/>
      <dgm:t>
        <a:bodyPr/>
        <a:lstStyle/>
        <a:p>
          <a:endParaRPr lang="en-US"/>
        </a:p>
      </dgm:t>
    </dgm:pt>
    <dgm:pt modelId="{B245AE46-68CF-433B-BD0D-8F8DEE7746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Detect maximums of emission</a:t>
          </a:r>
        </a:p>
      </dgm:t>
    </dgm:pt>
    <dgm:pt modelId="{8C77E490-C876-400B-8640-70CFB4BF94B2}" type="parTrans" cxnId="{288435D3-B96B-4D0B-B662-C4C5D5F71936}">
      <dgm:prSet/>
      <dgm:spPr/>
      <dgm:t>
        <a:bodyPr/>
        <a:lstStyle/>
        <a:p>
          <a:endParaRPr lang="en-US"/>
        </a:p>
      </dgm:t>
    </dgm:pt>
    <dgm:pt modelId="{C1407823-E309-41B6-9D57-6C92DDF67780}" type="sibTrans" cxnId="{288435D3-B96B-4D0B-B662-C4C5D5F71936}">
      <dgm:prSet/>
      <dgm:spPr/>
      <dgm:t>
        <a:bodyPr/>
        <a:lstStyle/>
        <a:p>
          <a:endParaRPr lang="en-US"/>
        </a:p>
      </dgm:t>
    </dgm:pt>
    <dgm:pt modelId="{45369A31-44A4-496E-8274-7DC620DFB0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Associate emission pixels (watershed algorithm)</a:t>
          </a:r>
        </a:p>
      </dgm:t>
    </dgm:pt>
    <dgm:pt modelId="{13689061-8611-47BD-A086-B0A889C205DD}" type="parTrans" cxnId="{8C02CFAB-C9CC-43A2-BE4D-6746D18BA64E}">
      <dgm:prSet/>
      <dgm:spPr/>
      <dgm:t>
        <a:bodyPr/>
        <a:lstStyle/>
        <a:p>
          <a:endParaRPr lang="en-US"/>
        </a:p>
      </dgm:t>
    </dgm:pt>
    <dgm:pt modelId="{9EC04AD8-E0B8-4C32-BDF4-DB4D723AD464}" type="sibTrans" cxnId="{8C02CFAB-C9CC-43A2-BE4D-6746D18BA64E}">
      <dgm:prSet/>
      <dgm:spPr/>
      <dgm:t>
        <a:bodyPr/>
        <a:lstStyle/>
        <a:p>
          <a:endParaRPr lang="en-US"/>
        </a:p>
      </dgm:t>
    </dgm:pt>
    <dgm:pt modelId="{AB2A9B06-A4B6-459C-988F-F57FA64D5F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Compute properties (mass, velocity dispersion, …)</a:t>
          </a:r>
        </a:p>
      </dgm:t>
    </dgm:pt>
    <dgm:pt modelId="{33147BFB-617B-4A35-A4E1-7AE2E5DA0A8D}" type="parTrans" cxnId="{9FEE4468-3852-48AE-9FC0-35C2CE13A356}">
      <dgm:prSet/>
      <dgm:spPr/>
      <dgm:t>
        <a:bodyPr/>
        <a:lstStyle/>
        <a:p>
          <a:endParaRPr lang="en-US"/>
        </a:p>
      </dgm:t>
    </dgm:pt>
    <dgm:pt modelId="{4D5F2C86-29EF-41F9-9F44-FCC9EF55D05C}" type="sibTrans" cxnId="{9FEE4468-3852-48AE-9FC0-35C2CE13A356}">
      <dgm:prSet/>
      <dgm:spPr/>
      <dgm:t>
        <a:bodyPr/>
        <a:lstStyle/>
        <a:p>
          <a:endParaRPr lang="en-US"/>
        </a:p>
      </dgm:t>
    </dgm:pt>
    <dgm:pt modelId="{87EFA5B9-5260-4A4A-89C9-E84AD92927E7}" type="pres">
      <dgm:prSet presAssocID="{7253219F-3972-4E49-A8B8-A03F16A9FD08}" presName="root" presStyleCnt="0">
        <dgm:presLayoutVars>
          <dgm:dir/>
          <dgm:resizeHandles val="exact"/>
        </dgm:presLayoutVars>
      </dgm:prSet>
      <dgm:spPr/>
    </dgm:pt>
    <dgm:pt modelId="{EE1F919D-2FD3-46C2-82F4-7B2CF4A948BB}" type="pres">
      <dgm:prSet presAssocID="{76EB7BB0-F6F4-4C80-94F5-11BDBDECEA0D}" presName="compNode" presStyleCnt="0"/>
      <dgm:spPr/>
    </dgm:pt>
    <dgm:pt modelId="{6A190964-CE21-458F-8B48-6E671EE45737}" type="pres">
      <dgm:prSet presAssocID="{76EB7BB0-F6F4-4C80-94F5-11BDBDECEA0D}" presName="iconRect" presStyleLbl="node1" presStyleIdx="0" presStyleCnt="4"/>
      <dgm:spPr>
        <a:noFill/>
      </dgm:spPr>
    </dgm:pt>
    <dgm:pt modelId="{DA0F3614-C33B-4466-AEB1-CE44DAA14C3A}" type="pres">
      <dgm:prSet presAssocID="{76EB7BB0-F6F4-4C80-94F5-11BDBDECEA0D}" presName="spaceRect" presStyleCnt="0"/>
      <dgm:spPr/>
    </dgm:pt>
    <dgm:pt modelId="{2DFC78E4-244F-4DDC-A690-B99F1A2990BF}" type="pres">
      <dgm:prSet presAssocID="{76EB7BB0-F6F4-4C80-94F5-11BDBDECEA0D}" presName="textRect" presStyleLbl="revTx" presStyleIdx="0" presStyleCnt="4">
        <dgm:presLayoutVars>
          <dgm:chMax val="1"/>
          <dgm:chPref val="1"/>
        </dgm:presLayoutVars>
      </dgm:prSet>
      <dgm:spPr/>
    </dgm:pt>
    <dgm:pt modelId="{2DD42F5B-9615-4D61-9C67-58570255E18C}" type="pres">
      <dgm:prSet presAssocID="{394B0243-1A37-4670-863F-118BDC830D2C}" presName="sibTrans" presStyleCnt="0"/>
      <dgm:spPr/>
    </dgm:pt>
    <dgm:pt modelId="{F029FAF4-4872-49E2-AB27-A704ADD99EF6}" type="pres">
      <dgm:prSet presAssocID="{B245AE46-68CF-433B-BD0D-8F8DEE77461F}" presName="compNode" presStyleCnt="0"/>
      <dgm:spPr/>
    </dgm:pt>
    <dgm:pt modelId="{9F775C6C-D236-4E5E-A617-187D7C2B8494}" type="pres">
      <dgm:prSet presAssocID="{B245AE46-68CF-433B-BD0D-8F8DEE77461F}" presName="iconRect" presStyleLbl="node1" presStyleIdx="1" presStyleCnt="4"/>
      <dgm:spPr>
        <a:noFill/>
      </dgm:spPr>
    </dgm:pt>
    <dgm:pt modelId="{6475683E-C438-440E-A714-6E742DD90DD4}" type="pres">
      <dgm:prSet presAssocID="{B245AE46-68CF-433B-BD0D-8F8DEE77461F}" presName="spaceRect" presStyleCnt="0"/>
      <dgm:spPr/>
    </dgm:pt>
    <dgm:pt modelId="{B51E0353-9B99-4AFC-92C1-DDB1256BDBD5}" type="pres">
      <dgm:prSet presAssocID="{B245AE46-68CF-433B-BD0D-8F8DEE77461F}" presName="textRect" presStyleLbl="revTx" presStyleIdx="1" presStyleCnt="4">
        <dgm:presLayoutVars>
          <dgm:chMax val="1"/>
          <dgm:chPref val="1"/>
        </dgm:presLayoutVars>
      </dgm:prSet>
      <dgm:spPr/>
    </dgm:pt>
    <dgm:pt modelId="{2382DBBA-D42A-4834-B253-DB8F70B8D960}" type="pres">
      <dgm:prSet presAssocID="{C1407823-E309-41B6-9D57-6C92DDF67780}" presName="sibTrans" presStyleCnt="0"/>
      <dgm:spPr/>
    </dgm:pt>
    <dgm:pt modelId="{D2ED07B2-6119-4D00-96D0-5A26AAC93813}" type="pres">
      <dgm:prSet presAssocID="{45369A31-44A4-496E-8274-7DC620DFB0EC}" presName="compNode" presStyleCnt="0"/>
      <dgm:spPr/>
    </dgm:pt>
    <dgm:pt modelId="{8B8F0613-718E-4219-9BDA-298C0466354E}" type="pres">
      <dgm:prSet presAssocID="{45369A31-44A4-496E-8274-7DC620DFB0EC}" presName="iconRect" presStyleLbl="node1" presStyleIdx="2" presStyleCnt="4"/>
      <dgm:spPr>
        <a:noFill/>
      </dgm:spPr>
    </dgm:pt>
    <dgm:pt modelId="{5D3E4ED8-E102-4C46-B34C-1A60F2A49C9C}" type="pres">
      <dgm:prSet presAssocID="{45369A31-44A4-496E-8274-7DC620DFB0EC}" presName="spaceRect" presStyleCnt="0"/>
      <dgm:spPr/>
    </dgm:pt>
    <dgm:pt modelId="{4FCDE6E0-E5C2-45DC-9FCF-2BD538604A25}" type="pres">
      <dgm:prSet presAssocID="{45369A31-44A4-496E-8274-7DC620DFB0EC}" presName="textRect" presStyleLbl="revTx" presStyleIdx="2" presStyleCnt="4">
        <dgm:presLayoutVars>
          <dgm:chMax val="1"/>
          <dgm:chPref val="1"/>
        </dgm:presLayoutVars>
      </dgm:prSet>
      <dgm:spPr/>
    </dgm:pt>
    <dgm:pt modelId="{5E223EA7-8050-41DD-AD26-FA06E884637C}" type="pres">
      <dgm:prSet presAssocID="{9EC04AD8-E0B8-4C32-BDF4-DB4D723AD464}" presName="sibTrans" presStyleCnt="0"/>
      <dgm:spPr/>
    </dgm:pt>
    <dgm:pt modelId="{C1C616CC-785C-456B-A507-47FF5C04FCFB}" type="pres">
      <dgm:prSet presAssocID="{AB2A9B06-A4B6-459C-988F-F57FA64D5F05}" presName="compNode" presStyleCnt="0"/>
      <dgm:spPr/>
    </dgm:pt>
    <dgm:pt modelId="{FF5A0A40-8F8D-4573-990A-584149CB1603}" type="pres">
      <dgm:prSet presAssocID="{AB2A9B06-A4B6-459C-988F-F57FA64D5F05}" presName="iconRect" presStyleLbl="node1" presStyleIdx="3" presStyleCnt="4"/>
      <dgm:spPr>
        <a:noFill/>
      </dgm:spPr>
    </dgm:pt>
    <dgm:pt modelId="{106878F4-B39F-4F6E-B50E-4366BC64B15A}" type="pres">
      <dgm:prSet presAssocID="{AB2A9B06-A4B6-459C-988F-F57FA64D5F05}" presName="spaceRect" presStyleCnt="0"/>
      <dgm:spPr/>
    </dgm:pt>
    <dgm:pt modelId="{D2FABF2B-9D10-499B-B30B-5E21B25B8EBE}" type="pres">
      <dgm:prSet presAssocID="{AB2A9B06-A4B6-459C-988F-F57FA64D5F0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FEE4468-3852-48AE-9FC0-35C2CE13A356}" srcId="{7253219F-3972-4E49-A8B8-A03F16A9FD08}" destId="{AB2A9B06-A4B6-459C-988F-F57FA64D5F05}" srcOrd="3" destOrd="0" parTransId="{33147BFB-617B-4A35-A4E1-7AE2E5DA0A8D}" sibTransId="{4D5F2C86-29EF-41F9-9F44-FCC9EF55D05C}"/>
    <dgm:cxn modelId="{1DF07772-808D-4A84-8006-2DF126E0BDA3}" type="presOf" srcId="{B245AE46-68CF-433B-BD0D-8F8DEE77461F}" destId="{B51E0353-9B99-4AFC-92C1-DDB1256BDBD5}" srcOrd="0" destOrd="0" presId="urn:microsoft.com/office/officeart/2018/2/layout/IconLabelList"/>
    <dgm:cxn modelId="{ABA41156-61F7-4EDA-8EB5-F5F99BC841E4}" srcId="{7253219F-3972-4E49-A8B8-A03F16A9FD08}" destId="{76EB7BB0-F6F4-4C80-94F5-11BDBDECEA0D}" srcOrd="0" destOrd="0" parTransId="{7FF6D12A-6B95-4B05-8638-CBC54913C102}" sibTransId="{394B0243-1A37-4670-863F-118BDC830D2C}"/>
    <dgm:cxn modelId="{8C02CFAB-C9CC-43A2-BE4D-6746D18BA64E}" srcId="{7253219F-3972-4E49-A8B8-A03F16A9FD08}" destId="{45369A31-44A4-496E-8274-7DC620DFB0EC}" srcOrd="2" destOrd="0" parTransId="{13689061-8611-47BD-A086-B0A889C205DD}" sibTransId="{9EC04AD8-E0B8-4C32-BDF4-DB4D723AD464}"/>
    <dgm:cxn modelId="{886414AC-D526-40C3-8DFB-EE1680226A41}" type="presOf" srcId="{AB2A9B06-A4B6-459C-988F-F57FA64D5F05}" destId="{D2FABF2B-9D10-499B-B30B-5E21B25B8EBE}" srcOrd="0" destOrd="0" presId="urn:microsoft.com/office/officeart/2018/2/layout/IconLabelList"/>
    <dgm:cxn modelId="{B9A37ABB-F54A-4B65-B279-54CABA988154}" type="presOf" srcId="{45369A31-44A4-496E-8274-7DC620DFB0EC}" destId="{4FCDE6E0-E5C2-45DC-9FCF-2BD538604A25}" srcOrd="0" destOrd="0" presId="urn:microsoft.com/office/officeart/2018/2/layout/IconLabelList"/>
    <dgm:cxn modelId="{288435D3-B96B-4D0B-B662-C4C5D5F71936}" srcId="{7253219F-3972-4E49-A8B8-A03F16A9FD08}" destId="{B245AE46-68CF-433B-BD0D-8F8DEE77461F}" srcOrd="1" destOrd="0" parTransId="{8C77E490-C876-400B-8640-70CFB4BF94B2}" sibTransId="{C1407823-E309-41B6-9D57-6C92DDF67780}"/>
    <dgm:cxn modelId="{2711C5DB-4E73-4D91-947D-DE81190CE8CC}" type="presOf" srcId="{7253219F-3972-4E49-A8B8-A03F16A9FD08}" destId="{87EFA5B9-5260-4A4A-89C9-E84AD92927E7}" srcOrd="0" destOrd="0" presId="urn:microsoft.com/office/officeart/2018/2/layout/IconLabelList"/>
    <dgm:cxn modelId="{503307EE-DE4F-44D2-B2C9-2988C4E928EC}" type="presOf" srcId="{76EB7BB0-F6F4-4C80-94F5-11BDBDECEA0D}" destId="{2DFC78E4-244F-4DDC-A690-B99F1A2990BF}" srcOrd="0" destOrd="0" presId="urn:microsoft.com/office/officeart/2018/2/layout/IconLabelList"/>
    <dgm:cxn modelId="{5AB28375-4743-499D-8BA7-5060BE7177FC}" type="presParOf" srcId="{87EFA5B9-5260-4A4A-89C9-E84AD92927E7}" destId="{EE1F919D-2FD3-46C2-82F4-7B2CF4A948BB}" srcOrd="0" destOrd="0" presId="urn:microsoft.com/office/officeart/2018/2/layout/IconLabelList"/>
    <dgm:cxn modelId="{ED46152B-8E68-41B4-8647-42042BA54C98}" type="presParOf" srcId="{EE1F919D-2FD3-46C2-82F4-7B2CF4A948BB}" destId="{6A190964-CE21-458F-8B48-6E671EE45737}" srcOrd="0" destOrd="0" presId="urn:microsoft.com/office/officeart/2018/2/layout/IconLabelList"/>
    <dgm:cxn modelId="{9CB6F061-D269-49FF-A08D-DE9275178DF5}" type="presParOf" srcId="{EE1F919D-2FD3-46C2-82F4-7B2CF4A948BB}" destId="{DA0F3614-C33B-4466-AEB1-CE44DAA14C3A}" srcOrd="1" destOrd="0" presId="urn:microsoft.com/office/officeart/2018/2/layout/IconLabelList"/>
    <dgm:cxn modelId="{C2CA3F29-7B35-4336-93BB-677A2E572179}" type="presParOf" srcId="{EE1F919D-2FD3-46C2-82F4-7B2CF4A948BB}" destId="{2DFC78E4-244F-4DDC-A690-B99F1A2990BF}" srcOrd="2" destOrd="0" presId="urn:microsoft.com/office/officeart/2018/2/layout/IconLabelList"/>
    <dgm:cxn modelId="{431FFC7E-515B-4B07-85F5-A84D95453136}" type="presParOf" srcId="{87EFA5B9-5260-4A4A-89C9-E84AD92927E7}" destId="{2DD42F5B-9615-4D61-9C67-58570255E18C}" srcOrd="1" destOrd="0" presId="urn:microsoft.com/office/officeart/2018/2/layout/IconLabelList"/>
    <dgm:cxn modelId="{D810D0B0-6B72-4C51-87C3-21E108F27DDF}" type="presParOf" srcId="{87EFA5B9-5260-4A4A-89C9-E84AD92927E7}" destId="{F029FAF4-4872-49E2-AB27-A704ADD99EF6}" srcOrd="2" destOrd="0" presId="urn:microsoft.com/office/officeart/2018/2/layout/IconLabelList"/>
    <dgm:cxn modelId="{4DAE19CD-711A-4DE3-BA38-49756859021E}" type="presParOf" srcId="{F029FAF4-4872-49E2-AB27-A704ADD99EF6}" destId="{9F775C6C-D236-4E5E-A617-187D7C2B8494}" srcOrd="0" destOrd="0" presId="urn:microsoft.com/office/officeart/2018/2/layout/IconLabelList"/>
    <dgm:cxn modelId="{1C849B33-2B4E-4CD8-B2B2-42F05443396A}" type="presParOf" srcId="{F029FAF4-4872-49E2-AB27-A704ADD99EF6}" destId="{6475683E-C438-440E-A714-6E742DD90DD4}" srcOrd="1" destOrd="0" presId="urn:microsoft.com/office/officeart/2018/2/layout/IconLabelList"/>
    <dgm:cxn modelId="{F82EA9E2-FB52-440A-998F-AA270036F0B8}" type="presParOf" srcId="{F029FAF4-4872-49E2-AB27-A704ADD99EF6}" destId="{B51E0353-9B99-4AFC-92C1-DDB1256BDBD5}" srcOrd="2" destOrd="0" presId="urn:microsoft.com/office/officeart/2018/2/layout/IconLabelList"/>
    <dgm:cxn modelId="{F5BBCCA8-6127-4DEF-B7FC-AA7A2AE9F90F}" type="presParOf" srcId="{87EFA5B9-5260-4A4A-89C9-E84AD92927E7}" destId="{2382DBBA-D42A-4834-B253-DB8F70B8D960}" srcOrd="3" destOrd="0" presId="urn:microsoft.com/office/officeart/2018/2/layout/IconLabelList"/>
    <dgm:cxn modelId="{FD4EC8EB-08C4-4EA0-820A-C8240B415E87}" type="presParOf" srcId="{87EFA5B9-5260-4A4A-89C9-E84AD92927E7}" destId="{D2ED07B2-6119-4D00-96D0-5A26AAC93813}" srcOrd="4" destOrd="0" presId="urn:microsoft.com/office/officeart/2018/2/layout/IconLabelList"/>
    <dgm:cxn modelId="{C2E68CF9-CEFD-4E98-B3D4-EEDD4E0DA560}" type="presParOf" srcId="{D2ED07B2-6119-4D00-96D0-5A26AAC93813}" destId="{8B8F0613-718E-4219-9BDA-298C0466354E}" srcOrd="0" destOrd="0" presId="urn:microsoft.com/office/officeart/2018/2/layout/IconLabelList"/>
    <dgm:cxn modelId="{11A7F0F5-F946-422F-A91B-5410C6012E96}" type="presParOf" srcId="{D2ED07B2-6119-4D00-96D0-5A26AAC93813}" destId="{5D3E4ED8-E102-4C46-B34C-1A60F2A49C9C}" srcOrd="1" destOrd="0" presId="urn:microsoft.com/office/officeart/2018/2/layout/IconLabelList"/>
    <dgm:cxn modelId="{570EE453-C465-4123-94DF-204619B0DEB5}" type="presParOf" srcId="{D2ED07B2-6119-4D00-96D0-5A26AAC93813}" destId="{4FCDE6E0-E5C2-45DC-9FCF-2BD538604A25}" srcOrd="2" destOrd="0" presId="urn:microsoft.com/office/officeart/2018/2/layout/IconLabelList"/>
    <dgm:cxn modelId="{DB4B1600-C125-4098-8539-C76CFBB77020}" type="presParOf" srcId="{87EFA5B9-5260-4A4A-89C9-E84AD92927E7}" destId="{5E223EA7-8050-41DD-AD26-FA06E884637C}" srcOrd="5" destOrd="0" presId="urn:microsoft.com/office/officeart/2018/2/layout/IconLabelList"/>
    <dgm:cxn modelId="{CEF7017F-5183-44C1-B355-24C084F744B4}" type="presParOf" srcId="{87EFA5B9-5260-4A4A-89C9-E84AD92927E7}" destId="{C1C616CC-785C-456B-A507-47FF5C04FCFB}" srcOrd="6" destOrd="0" presId="urn:microsoft.com/office/officeart/2018/2/layout/IconLabelList"/>
    <dgm:cxn modelId="{DA7F5E56-69EE-497E-957D-B997F4B43528}" type="presParOf" srcId="{C1C616CC-785C-456B-A507-47FF5C04FCFB}" destId="{FF5A0A40-8F8D-4573-990A-584149CB1603}" srcOrd="0" destOrd="0" presId="urn:microsoft.com/office/officeart/2018/2/layout/IconLabelList"/>
    <dgm:cxn modelId="{977FD9CD-371D-4630-A367-FB56CD8F4682}" type="presParOf" srcId="{C1C616CC-785C-456B-A507-47FF5C04FCFB}" destId="{106878F4-B39F-4F6E-B50E-4366BC64B15A}" srcOrd="1" destOrd="0" presId="urn:microsoft.com/office/officeart/2018/2/layout/IconLabelList"/>
    <dgm:cxn modelId="{51245003-D93A-4E4D-86AD-F1713E0E2E05}" type="presParOf" srcId="{C1C616CC-785C-456B-A507-47FF5C04FCFB}" destId="{D2FABF2B-9D10-499B-B30B-5E21B25B8EB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7AC0D-7788-473C-9AB5-E39EC1A9F334}">
      <dsp:nvSpPr>
        <dsp:cNvPr id="0" name=""/>
        <dsp:cNvSpPr/>
      </dsp:nvSpPr>
      <dsp:spPr>
        <a:xfrm>
          <a:off x="0" y="1074100"/>
          <a:ext cx="2772616" cy="176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6685C7-08DE-4947-8D6D-86C0D01DFBBD}">
      <dsp:nvSpPr>
        <dsp:cNvPr id="0" name=""/>
        <dsp:cNvSpPr/>
      </dsp:nvSpPr>
      <dsp:spPr>
        <a:xfrm>
          <a:off x="308068" y="1366765"/>
          <a:ext cx="2772616" cy="1760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Velocity relative to host galaxy &gt; 50km/s</a:t>
          </a:r>
        </a:p>
      </dsp:txBody>
      <dsp:txXfrm>
        <a:off x="359635" y="1418332"/>
        <a:ext cx="2669482" cy="1657477"/>
      </dsp:txXfrm>
    </dsp:sp>
    <dsp:sp modelId="{4724FA31-4397-45A7-80AA-08D0E26B4209}">
      <dsp:nvSpPr>
        <dsp:cNvPr id="0" name=""/>
        <dsp:cNvSpPr/>
      </dsp:nvSpPr>
      <dsp:spPr>
        <a:xfrm>
          <a:off x="3388753" y="1074100"/>
          <a:ext cx="2772616" cy="176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9CFD93-9E8F-4D9F-8101-B0C5A9F2A211}">
      <dsp:nvSpPr>
        <dsp:cNvPr id="0" name=""/>
        <dsp:cNvSpPr/>
      </dsp:nvSpPr>
      <dsp:spPr>
        <a:xfrm>
          <a:off x="3696821" y="1366765"/>
          <a:ext cx="2772616" cy="1760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Maintains star formation rate</a:t>
          </a:r>
        </a:p>
      </dsp:txBody>
      <dsp:txXfrm>
        <a:off x="3748388" y="1418332"/>
        <a:ext cx="2669482" cy="1657477"/>
      </dsp:txXfrm>
    </dsp:sp>
    <dsp:sp modelId="{B55F92F6-E15C-4A35-AFB5-6AE1353247E9}">
      <dsp:nvSpPr>
        <dsp:cNvPr id="0" name=""/>
        <dsp:cNvSpPr/>
      </dsp:nvSpPr>
      <dsp:spPr>
        <a:xfrm>
          <a:off x="6777506" y="1074100"/>
          <a:ext cx="2772616" cy="176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219A5A-8A57-4A89-AF1A-16B4F47FD7DA}">
      <dsp:nvSpPr>
        <dsp:cNvPr id="0" name=""/>
        <dsp:cNvSpPr/>
      </dsp:nvSpPr>
      <dsp:spPr>
        <a:xfrm>
          <a:off x="7085574" y="1366765"/>
          <a:ext cx="2772616" cy="1760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Origin : unknown (nearby galaxies, supernovae,…)</a:t>
          </a:r>
        </a:p>
      </dsp:txBody>
      <dsp:txXfrm>
        <a:off x="7137141" y="1418332"/>
        <a:ext cx="2669482" cy="1657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90964-CE21-458F-8B48-6E671EE45737}">
      <dsp:nvSpPr>
        <dsp:cNvPr id="0" name=""/>
        <dsp:cNvSpPr/>
      </dsp:nvSpPr>
      <dsp:spPr>
        <a:xfrm>
          <a:off x="720179" y="1275666"/>
          <a:ext cx="810000" cy="810000"/>
        </a:xfrm>
        <a:prstGeom prst="rect">
          <a:avLst/>
        </a:prstGeom>
        <a:noFill/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C78E4-244F-4DDC-A690-B99F1A2990BF}">
      <dsp:nvSpPr>
        <dsp:cNvPr id="0" name=""/>
        <dsp:cNvSpPr/>
      </dsp:nvSpPr>
      <dsp:spPr>
        <a:xfrm>
          <a:off x="225179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Subtract noise and apply mask</a:t>
          </a:r>
        </a:p>
      </dsp:txBody>
      <dsp:txXfrm>
        <a:off x="225179" y="2355670"/>
        <a:ext cx="1800000" cy="720000"/>
      </dsp:txXfrm>
    </dsp:sp>
    <dsp:sp modelId="{9F775C6C-D236-4E5E-A617-187D7C2B8494}">
      <dsp:nvSpPr>
        <dsp:cNvPr id="0" name=""/>
        <dsp:cNvSpPr/>
      </dsp:nvSpPr>
      <dsp:spPr>
        <a:xfrm>
          <a:off x="2835180" y="1275666"/>
          <a:ext cx="810000" cy="810000"/>
        </a:xfrm>
        <a:prstGeom prst="rect">
          <a:avLst/>
        </a:prstGeom>
        <a:noFill/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E0353-9B99-4AFC-92C1-DDB1256BDBD5}">
      <dsp:nvSpPr>
        <dsp:cNvPr id="0" name=""/>
        <dsp:cNvSpPr/>
      </dsp:nvSpPr>
      <dsp:spPr>
        <a:xfrm>
          <a:off x="234018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Detect maximums of emission</a:t>
          </a:r>
        </a:p>
      </dsp:txBody>
      <dsp:txXfrm>
        <a:off x="2340180" y="2355670"/>
        <a:ext cx="1800000" cy="720000"/>
      </dsp:txXfrm>
    </dsp:sp>
    <dsp:sp modelId="{8B8F0613-718E-4219-9BDA-298C0466354E}">
      <dsp:nvSpPr>
        <dsp:cNvPr id="0" name=""/>
        <dsp:cNvSpPr/>
      </dsp:nvSpPr>
      <dsp:spPr>
        <a:xfrm>
          <a:off x="4950180" y="1275666"/>
          <a:ext cx="810000" cy="810000"/>
        </a:xfrm>
        <a:prstGeom prst="rect">
          <a:avLst/>
        </a:prstGeom>
        <a:noFill/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DE6E0-E5C2-45DC-9FCF-2BD538604A25}">
      <dsp:nvSpPr>
        <dsp:cNvPr id="0" name=""/>
        <dsp:cNvSpPr/>
      </dsp:nvSpPr>
      <dsp:spPr>
        <a:xfrm>
          <a:off x="445518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Associate emission pixels (watershed algorithm)</a:t>
          </a:r>
        </a:p>
      </dsp:txBody>
      <dsp:txXfrm>
        <a:off x="4455180" y="2355670"/>
        <a:ext cx="1800000" cy="720000"/>
      </dsp:txXfrm>
    </dsp:sp>
    <dsp:sp modelId="{FF5A0A40-8F8D-4573-990A-584149CB1603}">
      <dsp:nvSpPr>
        <dsp:cNvPr id="0" name=""/>
        <dsp:cNvSpPr/>
      </dsp:nvSpPr>
      <dsp:spPr>
        <a:xfrm>
          <a:off x="7065180" y="1275666"/>
          <a:ext cx="810000" cy="810000"/>
        </a:xfrm>
        <a:prstGeom prst="rect">
          <a:avLst/>
        </a:prstGeom>
        <a:noFill/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ABF2B-9D10-499B-B30B-5E21B25B8EBE}">
      <dsp:nvSpPr>
        <dsp:cNvPr id="0" name=""/>
        <dsp:cNvSpPr/>
      </dsp:nvSpPr>
      <dsp:spPr>
        <a:xfrm>
          <a:off x="657018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Compute properties (mass, velocity dispersion, …)</a:t>
          </a:r>
        </a:p>
      </dsp:txBody>
      <dsp:txXfrm>
        <a:off x="6570180" y="235567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988FB-6D5D-44D2-9570-622EBC54C255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665BC-E29F-4245-B0B0-C2037F54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1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part is 2 min except 6 min for my work and 1 min for conclusion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3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Zoom in on one </a:t>
            </a:r>
            <a:r>
              <a:rPr lang="fr-FR" dirty="0" err="1"/>
              <a:t>galaxy</a:t>
            </a:r>
            <a:r>
              <a:rPr lang="fr-FR" dirty="0"/>
              <a:t> + the speed channels of one cloud</a:t>
            </a:r>
          </a:p>
          <a:p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visual</a:t>
            </a:r>
            <a:r>
              <a:rPr lang="fr-FR" dirty="0"/>
              <a:t>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85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Show the </a:t>
            </a:r>
            <a:r>
              <a:rPr lang="fr-FR" dirty="0" err="1"/>
              <a:t>clouds</a:t>
            </a:r>
            <a:r>
              <a:rPr lang="fr-FR" dirty="0"/>
              <a:t> </a:t>
            </a:r>
            <a:r>
              <a:rPr lang="fr-FR" dirty="0" err="1"/>
              <a:t>spectra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9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Slide </a:t>
            </a:r>
            <a:r>
              <a:rPr lang="fr-FR" dirty="0" err="1"/>
              <a:t>with</a:t>
            </a:r>
            <a:r>
              <a:rPr lang="fr-FR" dirty="0"/>
              <a:t> the noise </a:t>
            </a:r>
            <a:r>
              <a:rPr lang="fr-FR" dirty="0" err="1"/>
              <a:t>estimate</a:t>
            </a:r>
            <a:r>
              <a:rPr lang="fr-FR" dirty="0"/>
              <a:t> of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galaxy+add</a:t>
            </a:r>
            <a:r>
              <a:rPr lang="fr-FR" dirty="0"/>
              <a:t> the </a:t>
            </a:r>
            <a:r>
              <a:rPr lang="fr-FR" dirty="0" err="1"/>
              <a:t>neighbourg</a:t>
            </a:r>
            <a:r>
              <a:rPr lang="fr-FR" dirty="0"/>
              <a:t> </a:t>
            </a:r>
            <a:r>
              <a:rPr lang="fr-FR" dirty="0" err="1"/>
              <a:t>correlation</a:t>
            </a:r>
            <a:endParaRPr lang="fr-FR" dirty="0"/>
          </a:p>
          <a:p>
            <a:r>
              <a:rPr lang="fr-FR" dirty="0"/>
              <a:t>Link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history</a:t>
            </a:r>
            <a:r>
              <a:rPr lang="fr-FR" dirty="0"/>
              <a:t> of the </a:t>
            </a:r>
            <a:r>
              <a:rPr lang="fr-FR" dirty="0" err="1"/>
              <a:t>galaxy</a:t>
            </a:r>
            <a:r>
              <a:rPr lang="fr-FR" dirty="0"/>
              <a:t> (</a:t>
            </a:r>
            <a:r>
              <a:rPr lang="fr-FR" dirty="0" err="1"/>
              <a:t>previous</a:t>
            </a:r>
            <a:r>
              <a:rPr lang="fr-FR" dirty="0"/>
              <a:t> collisions </a:t>
            </a:r>
            <a:r>
              <a:rPr lang="fr-FR" dirty="0" err="1"/>
              <a:t>etc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93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7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discovered in 1951 by Ewen and Purcell, (21cm line of hydrogen)</a:t>
            </a:r>
          </a:p>
          <a:p>
            <a:r>
              <a:rPr lang="en-US" dirty="0"/>
              <a:t>Can also find methanol, ethanol, benzene and polycyclic aromatic hydrocarbons</a:t>
            </a:r>
          </a:p>
          <a:p>
            <a:r>
              <a:rPr lang="en-US" dirty="0"/>
              <a:t>Less than one percent but the densest part of it -&gt; place were stars form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1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detected in 1963 by </a:t>
            </a:r>
            <a:r>
              <a:rPr lang="en-US" dirty="0">
                <a:highlight>
                  <a:srgbClr val="FFFF00"/>
                </a:highlight>
              </a:rPr>
              <a:t>H2 line </a:t>
            </a:r>
            <a:r>
              <a:rPr lang="en-US" dirty="0"/>
              <a:t>but supposed in  1956 by Jan Oort (</a:t>
            </a:r>
            <a:r>
              <a:rPr lang="en-US" dirty="0" err="1"/>
              <a:t>netherlands</a:t>
            </a:r>
            <a:r>
              <a:rPr lang="en-US" dirty="0"/>
              <a:t> Leiden University)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5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1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7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Slide </a:t>
            </a:r>
            <a:r>
              <a:rPr lang="fr-FR" dirty="0" err="1"/>
              <a:t>with</a:t>
            </a:r>
            <a:r>
              <a:rPr lang="fr-FR" dirty="0"/>
              <a:t> all four galaxies and the </a:t>
            </a:r>
            <a:r>
              <a:rPr lang="fr-FR" dirty="0" err="1"/>
              <a:t>found</a:t>
            </a:r>
            <a:r>
              <a:rPr lang="fr-FR" dirty="0"/>
              <a:t> </a:t>
            </a:r>
            <a:r>
              <a:rPr lang="fr-FR" dirty="0" err="1"/>
              <a:t>clouds</a:t>
            </a:r>
            <a:r>
              <a:rPr lang="fr-FR" dirty="0"/>
              <a:t> :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Some</a:t>
            </a:r>
            <a:r>
              <a:rPr lang="fr-FR" dirty="0"/>
              <a:t> galaxies </a:t>
            </a:r>
            <a:r>
              <a:rPr lang="fr-FR" dirty="0" err="1"/>
              <a:t>seem</a:t>
            </a:r>
            <a:r>
              <a:rPr lang="fr-FR" dirty="0"/>
              <a:t> to have no </a:t>
            </a:r>
            <a:r>
              <a:rPr lang="fr-FR" dirty="0" err="1"/>
              <a:t>clouds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Bars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seems</a:t>
            </a:r>
            <a:r>
              <a:rPr lang="fr-FR" dirty="0"/>
              <a:t> to </a:t>
            </a:r>
            <a:r>
              <a:rPr lang="fr-FR" dirty="0" err="1"/>
              <a:t>induce</a:t>
            </a:r>
            <a:r>
              <a:rPr lang="fr-FR" dirty="0"/>
              <a:t> high </a:t>
            </a:r>
            <a:r>
              <a:rPr lang="fr-FR" dirty="0" err="1"/>
              <a:t>width</a:t>
            </a:r>
            <a:r>
              <a:rPr lang="fr-FR" dirty="0"/>
              <a:t> </a:t>
            </a:r>
            <a:r>
              <a:rPr lang="fr-FR" dirty="0" err="1"/>
              <a:t>clouds</a:t>
            </a:r>
            <a:r>
              <a:rPr lang="fr-FR" dirty="0"/>
              <a:t> </a:t>
            </a:r>
            <a:r>
              <a:rPr lang="fr-FR" dirty="0" err="1"/>
              <a:t>wich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mistaken</a:t>
            </a:r>
            <a:r>
              <a:rPr lang="fr-FR" dirty="0"/>
              <a:t> </a:t>
            </a:r>
            <a:r>
              <a:rPr lang="fr-FR" dirty="0" err="1"/>
              <a:t>fot</a:t>
            </a:r>
            <a:r>
              <a:rPr lang="fr-FR" dirty="0"/>
              <a:t> high </a:t>
            </a:r>
            <a:r>
              <a:rPr lang="fr-FR" dirty="0" err="1"/>
              <a:t>velocity</a:t>
            </a:r>
            <a:r>
              <a:rPr lang="fr-FR" dirty="0"/>
              <a:t> </a:t>
            </a:r>
            <a:r>
              <a:rPr lang="fr-FR" dirty="0" err="1"/>
              <a:t>GMCs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Noise </a:t>
            </a:r>
            <a:r>
              <a:rPr lang="fr-FR" dirty="0" err="1"/>
              <a:t>quickly</a:t>
            </a:r>
            <a:r>
              <a:rPr lang="fr-FR" dirty="0"/>
              <a:t> starts </a:t>
            </a:r>
            <a:r>
              <a:rPr lang="fr-FR" dirty="0" err="1"/>
              <a:t>being</a:t>
            </a:r>
            <a:r>
              <a:rPr lang="fr-FR" dirty="0"/>
              <a:t> an issue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9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Zoom in on one </a:t>
            </a:r>
            <a:r>
              <a:rPr lang="fr-FR" dirty="0" err="1"/>
              <a:t>galaxy</a:t>
            </a:r>
            <a:r>
              <a:rPr lang="fr-FR" dirty="0"/>
              <a:t> + the speed channels of one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4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Zoom in on one </a:t>
            </a:r>
            <a:r>
              <a:rPr lang="fr-FR" dirty="0" err="1"/>
              <a:t>galaxy</a:t>
            </a:r>
            <a:r>
              <a:rPr lang="fr-FR" dirty="0"/>
              <a:t> + the speed channels of one cloud</a:t>
            </a:r>
          </a:p>
          <a:p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visual</a:t>
            </a:r>
            <a:r>
              <a:rPr lang="fr-FR" dirty="0"/>
              <a:t>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65BC-E29F-4245-B0B0-C2037F549B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2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1A26004-1A0E-4C4F-834E-0E4A714F5EE2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981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F0E1-DC7A-4655-A0B3-C19D1AD76A69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4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5C12-5E40-4DA8-950B-93558598044A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4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411D-4FAE-4812-84B8-ABC3E91EEA11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FF3-581D-479C-901E-6ED30D051AD4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645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BF2-50D8-43CF-83DA-A31BCA266A88}" type="datetime1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6A1-105E-4D71-A727-9C690BBCAD5E}" type="datetime1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6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1720-A802-4FEC-AEAB-EDCD855D776D}" type="datetime1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4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6B1-822E-4E61-AE06-7BE044145003}" type="datetime1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DA58-34CE-47D8-B8F6-63DAEB2F55AD}" type="datetime1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0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BC4C-9053-47D1-9C69-886A58A32ACE}" type="datetime1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2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FE76218-8C94-431A-9EC9-8233983CE845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AA19CEA-1C78-4B7C-AD7B-206391F9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1E08-F367-966F-AECE-DD4734968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 detection of high velocity clouds in nearby galaxies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E34A6-BF41-B9EB-886C-89A186887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ILANCE internship</a:t>
            </a:r>
          </a:p>
          <a:p>
            <a:r>
              <a:rPr lang="en-US" dirty="0"/>
              <a:t>Gabriel LARUELLE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D1B28-E097-43DF-0122-0EC9D75A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6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988111-C744-058C-9E06-39A7C6887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3958" y="6935"/>
            <a:ext cx="7570236" cy="68510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04AD1D-B5AE-35FE-ECCC-34003DC0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A19CEA-1C78-4B7C-AD7B-206391F96B5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5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988111-C744-058C-9E06-39A7C6887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3958" y="6935"/>
            <a:ext cx="7570236" cy="68510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04AD1D-B5AE-35FE-ECCC-34003DC0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A19CEA-1C78-4B7C-AD7B-206391F96B5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67D6EA-3622-52A0-17C2-9A1D58854E7D}"/>
              </a:ext>
            </a:extLst>
          </p:cNvPr>
          <p:cNvSpPr/>
          <p:nvPr/>
        </p:nvSpPr>
        <p:spPr>
          <a:xfrm>
            <a:off x="5585253" y="939114"/>
            <a:ext cx="448962" cy="4324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988111-C744-058C-9E06-39A7C6887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3958" y="6935"/>
            <a:ext cx="7570236" cy="68510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04AD1D-B5AE-35FE-ECCC-34003DC0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A19CEA-1C78-4B7C-AD7B-206391F96B5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67D6EA-3622-52A0-17C2-9A1D58854E7D}"/>
              </a:ext>
            </a:extLst>
          </p:cNvPr>
          <p:cNvSpPr/>
          <p:nvPr/>
        </p:nvSpPr>
        <p:spPr>
          <a:xfrm>
            <a:off x="5585253" y="939114"/>
            <a:ext cx="448962" cy="4324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C3AB98-6BF3-405F-DCC0-FC20734AA206}"/>
              </a:ext>
            </a:extLst>
          </p:cNvPr>
          <p:cNvSpPr/>
          <p:nvPr/>
        </p:nvSpPr>
        <p:spPr>
          <a:xfrm>
            <a:off x="4868562" y="4856205"/>
            <a:ext cx="1371599" cy="1909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C1DCF-0D86-DC6A-605D-EF97CE01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600" dirty="0">
                <a:solidFill>
                  <a:srgbClr val="FFFFFF"/>
                </a:solidFill>
              </a:rPr>
              <a:t>Spectra of a single cloud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6D48CC-C554-E0FD-4484-CD945237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A63C2B-C799-3464-FB83-F953B5E7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C1690-E106-274E-5905-F8FF6AB4F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0"/>
            <a:ext cx="9217053" cy="53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9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FBB176-B6C1-4B5A-AADA-F930947E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20400" cy="4949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18CDC34-0F26-409D-B10F-578D4DCC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AC653-7AAC-6ED9-2A6B-FE2ADA32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dirty="0"/>
              <a:t>An example: NGC 4826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58C28-E8D6-B32A-734E-C94069C03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17" y="640081"/>
            <a:ext cx="4169199" cy="38252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8D0CD4-A233-4B48-5E0B-7338C736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854D78-0CCB-299F-21D5-719AB73D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673" y="1"/>
            <a:ext cx="6707667" cy="49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69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F75B4-1A06-0370-E541-E5451828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dirty="0">
                <a:solidFill>
                  <a:srgbClr val="FFFFFF"/>
                </a:solidFill>
              </a:rPr>
              <a:t>A single spectrum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B8C18B2-E698-C850-6594-F02A75A52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805" y="19996"/>
            <a:ext cx="8511135" cy="508540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69453-DB00-4C51-0FD6-747518A8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A19CEA-1C78-4B7C-AD7B-206391F96B5D}" type="slidenum">
              <a:rPr lang="en-US">
                <a:solidFill>
                  <a:srgbClr val="A6A6A6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3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F100-0A97-B5D6-09FA-F606E8AF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parameters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25EA6A-98C1-1E0C-EE12-2A6B8EFBC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034674"/>
              </p:ext>
            </p:extLst>
          </p:nvPr>
        </p:nvGraphicFramePr>
        <p:xfrm>
          <a:off x="1261871" y="1990307"/>
          <a:ext cx="8594725" cy="252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45">
                  <a:extLst>
                    <a:ext uri="{9D8B030D-6E8A-4147-A177-3AD203B41FA5}">
                      <a16:colId xmlns:a16="http://schemas.microsoft.com/office/drawing/2014/main" val="482715692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178455163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1443797013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3376816140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3895866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Gas mass Sensitivity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Neighbors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Inclination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84804"/>
                  </a:ext>
                </a:extLst>
              </a:tr>
              <a:tr h="404664">
                <a:tc>
                  <a:txBody>
                    <a:bodyPr/>
                    <a:lstStyle/>
                    <a:p>
                      <a:r>
                        <a:rPr lang="fr-FR" dirty="0"/>
                        <a:t>M74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53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63.10</a:t>
                      </a:r>
                      <a:r>
                        <a:rPr lang="en-US" baseline="30000" dirty="0"/>
                        <a:t>4 </a:t>
                      </a:r>
                      <a:r>
                        <a:rPr lang="en-US" baseline="0" dirty="0" err="1"/>
                        <a:t>M</a:t>
                      </a:r>
                      <a:r>
                        <a:rPr lang="en-US" baseline="-25000" dirty="0" err="1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5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NGC 1637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130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154</a:t>
                      </a:r>
                      <a:r>
                        <a:rPr lang="en-US" dirty="0"/>
                        <a:t>.10</a:t>
                      </a:r>
                      <a:r>
                        <a:rPr lang="en-US" baseline="30000" dirty="0"/>
                        <a:t>4 </a:t>
                      </a:r>
                      <a:r>
                        <a:rPr lang="en-US" baseline="0" dirty="0" err="1"/>
                        <a:t>M</a:t>
                      </a:r>
                      <a:r>
                        <a:rPr lang="en-US" baseline="-25000" dirty="0" err="1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31°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88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NGC 2903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99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117</a:t>
                      </a:r>
                      <a:r>
                        <a:rPr lang="en-US" dirty="0"/>
                        <a:t>.10</a:t>
                      </a:r>
                      <a:r>
                        <a:rPr lang="en-US" baseline="30000" dirty="0"/>
                        <a:t>4 </a:t>
                      </a:r>
                      <a:r>
                        <a:rPr lang="en-US" baseline="0" dirty="0" err="1"/>
                        <a:t>M</a:t>
                      </a:r>
                      <a:r>
                        <a:rPr lang="en-US" baseline="-25000" dirty="0" err="1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60°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31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NGC 3521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73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108</a:t>
                      </a:r>
                      <a:r>
                        <a:rPr lang="en-US" dirty="0"/>
                        <a:t>.10</a:t>
                      </a:r>
                      <a:r>
                        <a:rPr lang="en-US" baseline="30000" dirty="0"/>
                        <a:t>4 </a:t>
                      </a:r>
                      <a:r>
                        <a:rPr lang="en-US" baseline="0" dirty="0" err="1"/>
                        <a:t>M</a:t>
                      </a:r>
                      <a:r>
                        <a:rPr lang="en-US" baseline="-25000" dirty="0" err="1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73°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24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NGC 4826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28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33</a:t>
                      </a:r>
                      <a:r>
                        <a:rPr lang="en-US" dirty="0"/>
                        <a:t>.10</a:t>
                      </a:r>
                      <a:r>
                        <a:rPr lang="en-US" baseline="30000" dirty="0"/>
                        <a:t>4 </a:t>
                      </a:r>
                      <a:r>
                        <a:rPr lang="en-US" baseline="0" dirty="0" err="1"/>
                        <a:t>M</a:t>
                      </a:r>
                      <a:r>
                        <a:rPr lang="en-US" baseline="-25000" dirty="0" err="1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CVI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60°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7513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D492233-67FA-D8F8-CA08-B5F55FAD95CA}"/>
              </a:ext>
            </a:extLst>
          </p:cNvPr>
          <p:cNvSpPr txBox="1"/>
          <p:nvPr/>
        </p:nvSpPr>
        <p:spPr>
          <a:xfrm>
            <a:off x="1261872" y="4867693"/>
            <a:ext cx="8594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Inclination influence on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E064C-EDCF-F8E6-0555-F7E290B4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47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5D03-8EBF-A087-8951-EA8DFB23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56711-0F89-8F0A-CE75-AE5FEF31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631990"/>
            <a:ext cx="8595360" cy="43513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Extracting clouds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Calculate characteristics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Filter to obtain HVC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Bias proofing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Correlate with presence </a:t>
            </a:r>
            <a:r>
              <a:rPr lang="fr-FR" dirty="0"/>
              <a:t>of </a:t>
            </a:r>
            <a:r>
              <a:rPr lang="en-US" dirty="0"/>
              <a:t>neighboring</a:t>
            </a:r>
            <a:r>
              <a:rPr lang="fr-FR" dirty="0"/>
              <a:t> galaxies / </a:t>
            </a:r>
            <a:r>
              <a:rPr lang="en-US" dirty="0"/>
              <a:t>other</a:t>
            </a:r>
            <a:r>
              <a:rPr lang="fr-FR" dirty="0"/>
              <a:t> sources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7AA40-1B5D-F791-AE4B-85799C3E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25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1597D9F-36BC-EEE1-497C-1446CB8AC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58" t="8856" r="14950" b="8856"/>
          <a:stretch/>
        </p:blipFill>
        <p:spPr>
          <a:xfrm>
            <a:off x="10710653" y="-1"/>
            <a:ext cx="1504909" cy="6897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CD439-D499-D5E6-1279-83196F0E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0C7E-934D-14CE-DA69-7231A4E58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	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CDFEA-2BE9-FBA0-0298-5D6130FD2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87" t="3603" r="17284" b="6847"/>
          <a:stretch/>
        </p:blipFill>
        <p:spPr>
          <a:xfrm>
            <a:off x="9158566" y="0"/>
            <a:ext cx="2454876" cy="3516063"/>
          </a:xfrm>
          <a:prstGeom prst="rect">
            <a:avLst/>
          </a:prstGeom>
        </p:spPr>
      </p:pic>
      <p:pic>
        <p:nvPicPr>
          <p:cNvPr id="6" name="Picture 5" descr="A colorful image of a cloud&#10;&#10;Description automatically generated">
            <a:extLst>
              <a:ext uri="{FF2B5EF4-FFF2-40B4-BE49-F238E27FC236}">
                <a16:creationId xmlns:a16="http://schemas.microsoft.com/office/drawing/2014/main" id="{30079DF9-EA28-510E-CC54-E6D0248D6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40" t="5017" r="22267" b="8381"/>
          <a:stretch/>
        </p:blipFill>
        <p:spPr>
          <a:xfrm>
            <a:off x="6617770" y="0"/>
            <a:ext cx="2551630" cy="3516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CA09E3-24D5-1DDA-C702-2408234A9F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90" t="6111" r="16061" b="8855"/>
          <a:stretch/>
        </p:blipFill>
        <p:spPr>
          <a:xfrm>
            <a:off x="3121053" y="0"/>
            <a:ext cx="3545540" cy="3516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7632D2-EBC4-E69D-6A70-FF5ECC06CD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419" t="9884" r="16823" b="9884"/>
          <a:stretch/>
        </p:blipFill>
        <p:spPr>
          <a:xfrm>
            <a:off x="0" y="0"/>
            <a:ext cx="3276928" cy="3516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ECCE58-02BB-D037-96D9-767FF39DD9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54" t="5334" r="16134" b="7568"/>
          <a:stretch/>
        </p:blipFill>
        <p:spPr>
          <a:xfrm>
            <a:off x="-1" y="3516063"/>
            <a:ext cx="2644347" cy="3381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E815AE-EC96-A5E4-A3DF-F79BF4C0555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259" t="3964" r="19270" b="7207"/>
          <a:stretch/>
        </p:blipFill>
        <p:spPr>
          <a:xfrm>
            <a:off x="2608539" y="3446299"/>
            <a:ext cx="1975875" cy="345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66E84-CD90-F4B5-E8EC-D98B6CE7DEF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52" t="8288" r="15867" b="11171"/>
          <a:stretch/>
        </p:blipFill>
        <p:spPr>
          <a:xfrm>
            <a:off x="8161259" y="3500545"/>
            <a:ext cx="3141505" cy="33972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13460D-B96D-3B68-FFE2-6EBCB96605C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76" t="14594" r="15844" b="15856"/>
          <a:stretch/>
        </p:blipFill>
        <p:spPr>
          <a:xfrm>
            <a:off x="4537978" y="3485480"/>
            <a:ext cx="3669717" cy="3412269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D95A10C-C4F5-5A88-5FB3-B6048576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401A-E426-40EA-BCC0-0A1C036D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AD351-2FBC-F2F9-8DB4-6DFB5C10A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F7EB7-4E91-9363-43B5-AEC498E1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6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CC3E-A576-736F-F1E1-59EAA713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07CA-4EA4-A25C-A177-BBBEDB5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What is a molecular cloud?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Why are we interested in high velocity Molecular clouds?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PHANGS ALMA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High velocity giant molecular clouds in nearby galaxies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EE208-4BE4-523B-577B-BDEE2470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3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47973-56AC-7283-A14B-C2E0E07C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539087"/>
            <a:ext cx="4534047" cy="1584895"/>
          </a:xfrm>
        </p:spPr>
        <p:txBody>
          <a:bodyPr>
            <a:normAutofit/>
          </a:bodyPr>
          <a:lstStyle/>
          <a:p>
            <a:r>
              <a:rPr lang="en-US" dirty="0"/>
              <a:t>Giant Molecular Clouds (GMCs)</a:t>
            </a:r>
          </a:p>
        </p:txBody>
      </p:sp>
      <p:pic>
        <p:nvPicPr>
          <p:cNvPr id="9" name="Picture 8" descr="A cloud in space with stars&#10;&#10;Description automatically generated">
            <a:extLst>
              <a:ext uri="{FF2B5EF4-FFF2-40B4-BE49-F238E27FC236}">
                <a16:creationId xmlns:a16="http://schemas.microsoft.com/office/drawing/2014/main" id="{048CA32D-792A-0C09-47BD-51F69207AA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r="21987" b="1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6141B-D4E7-56B4-732B-FF5A2C4B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2438399"/>
            <a:ext cx="4572002" cy="3880514"/>
          </a:xfrm>
        </p:spPr>
        <p:txBody>
          <a:bodyPr>
            <a:normAutofit/>
          </a:bodyPr>
          <a:lstStyle/>
          <a:p>
            <a:r>
              <a:rPr lang="en-US" dirty="0"/>
              <a:t>Part of the interstellar medium (ISM)</a:t>
            </a:r>
          </a:p>
          <a:p>
            <a:r>
              <a:rPr lang="en-US" dirty="0"/>
              <a:t>Dense and cold </a:t>
            </a:r>
          </a:p>
          <a:p>
            <a:r>
              <a:rPr lang="en-US" dirty="0"/>
              <a:t>H</a:t>
            </a:r>
            <a:r>
              <a:rPr lang="en-US" baseline="-25000" dirty="0"/>
              <a:t>2 </a:t>
            </a:r>
            <a:r>
              <a:rPr lang="en-US" dirty="0"/>
              <a:t>(mostly), H</a:t>
            </a:r>
            <a:r>
              <a:rPr lang="en-US" baseline="-25000" dirty="0"/>
              <a:t>2</a:t>
            </a:r>
            <a:r>
              <a:rPr lang="en-US" dirty="0"/>
              <a:t>O, CO, NH</a:t>
            </a:r>
            <a:r>
              <a:rPr lang="en-US" baseline="-25000" dirty="0"/>
              <a:t>3</a:t>
            </a:r>
          </a:p>
          <a:p>
            <a:r>
              <a:rPr lang="en-US" dirty="0"/>
              <a:t>&lt;1% of volume in the Milky Way but 50% mass of gas</a:t>
            </a:r>
          </a:p>
          <a:p>
            <a:r>
              <a:rPr lang="en-US" dirty="0"/>
              <a:t>Giant if M &gt; 10</a:t>
            </a:r>
            <a:r>
              <a:rPr lang="en-US" baseline="30000" dirty="0"/>
              <a:t>4 </a:t>
            </a:r>
            <a:r>
              <a:rPr lang="fr-FR" dirty="0" err="1"/>
              <a:t>M</a:t>
            </a:r>
            <a:r>
              <a:rPr lang="fr-FR" baseline="-25000" dirty="0" err="1"/>
              <a:t>sun</a:t>
            </a:r>
            <a:endParaRPr lang="fr-FR" baseline="-25000" dirty="0"/>
          </a:p>
          <a:p>
            <a:r>
              <a:rPr lang="fr-FR" dirty="0"/>
              <a:t>5-200pc in </a:t>
            </a:r>
            <a:r>
              <a:rPr lang="en-US" dirty="0"/>
              <a:t>diameter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16DB48-A281-DA60-C5A7-2162C602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4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1D3DD-813D-2096-AED4-06CE40C9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 dirty="0"/>
              <a:t>High Velocity GMCs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35B4EF-2E8E-9F1D-BB8C-E7BB8C8B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441952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A6B72-FD26-5BA2-88BD-23CC36A3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7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8B77-2D24-293B-B029-4C14AB84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PHANGS-ALMA data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ED1BFF-A62E-2531-49B3-7ACCC98E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178251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Physics at High Angular resolution in Nearby Galaxies</a:t>
            </a:r>
          </a:p>
          <a:p>
            <a:r>
              <a:rPr lang="en-US" sz="2200" dirty="0"/>
              <a:t>Atacama Large Millimeter Array</a:t>
            </a:r>
          </a:p>
          <a:p>
            <a:r>
              <a:rPr lang="en-US" sz="2200" dirty="0"/>
              <a:t>Radio interferometer</a:t>
            </a:r>
          </a:p>
          <a:p>
            <a:r>
              <a:rPr lang="en-US" sz="2200" dirty="0"/>
              <a:t>CO (1-0) transition data</a:t>
            </a:r>
          </a:p>
          <a:p>
            <a:r>
              <a:rPr lang="en-US" sz="2200" dirty="0"/>
              <a:t>Cube data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" name="Content Placeholder 6" descr="A large array of satellite dishes&#10;&#10;Description automatically generated">
            <a:extLst>
              <a:ext uri="{FF2B5EF4-FFF2-40B4-BE49-F238E27FC236}">
                <a16:creationId xmlns:a16="http://schemas.microsoft.com/office/drawing/2014/main" id="{FE31FAE4-8E4B-0E27-31EE-6675F30AD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r="2029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FA2D18-8F3F-ACCD-C7AD-14970C69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B5C1CD-B020-EECB-B06E-7E10622AA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03118"/>
              </p:ext>
            </p:extLst>
          </p:nvPr>
        </p:nvGraphicFramePr>
        <p:xfrm>
          <a:off x="0" y="5394960"/>
          <a:ext cx="531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567">
                  <a:extLst>
                    <a:ext uri="{9D8B030D-6E8A-4147-A177-3AD203B41FA5}">
                      <a16:colId xmlns:a16="http://schemas.microsoft.com/office/drawing/2014/main" val="1004719840"/>
                    </a:ext>
                  </a:extLst>
                </a:gridCol>
                <a:gridCol w="1770567">
                  <a:extLst>
                    <a:ext uri="{9D8B030D-6E8A-4147-A177-3AD203B41FA5}">
                      <a16:colId xmlns:a16="http://schemas.microsoft.com/office/drawing/2014/main" val="2938462682"/>
                    </a:ext>
                  </a:extLst>
                </a:gridCol>
                <a:gridCol w="1770567">
                  <a:extLst>
                    <a:ext uri="{9D8B030D-6E8A-4147-A177-3AD203B41FA5}">
                      <a16:colId xmlns:a16="http://schemas.microsoft.com/office/drawing/2014/main" val="273211536"/>
                    </a:ext>
                  </a:extLst>
                </a:gridCol>
              </a:tblGrid>
              <a:tr h="259492">
                <a:tc>
                  <a:txBody>
                    <a:bodyPr/>
                    <a:lstStyle/>
                    <a:p>
                      <a:r>
                        <a:rPr lang="fr-FR" dirty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Beam size (°)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Pixel size (°)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972748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r>
                        <a:rPr lang="fr-FR" dirty="0"/>
                        <a:t>M74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3,1.10</a:t>
                      </a:r>
                      <a:r>
                        <a:rPr lang="fr-FR" baseline="30000" dirty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5,6.10</a:t>
                      </a:r>
                      <a:r>
                        <a:rPr lang="fr-FR" baseline="30000" dirty="0"/>
                        <a:t>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7172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r>
                        <a:rPr lang="fr-FR" dirty="0"/>
                        <a:t>M64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4,0.10</a:t>
                      </a:r>
                      <a:r>
                        <a:rPr lang="fr-FR" baseline="30000" dirty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8,3.10</a:t>
                      </a:r>
                      <a:r>
                        <a:rPr lang="fr-FR" baseline="30000" dirty="0"/>
                        <a:t>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11317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r>
                        <a:rPr lang="fr-FR" dirty="0"/>
                        <a:t>NGC 2903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3,5.10</a:t>
                      </a:r>
                      <a:r>
                        <a:rPr lang="fr-FR" baseline="30000" dirty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8,3.10</a:t>
                      </a:r>
                      <a:r>
                        <a:rPr lang="fr-FR" baseline="30000" dirty="0"/>
                        <a:t>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3140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4A5E28-4AA9-9F4D-55E2-05A53C7D279C}"/>
              </a:ext>
            </a:extLst>
          </p:cNvPr>
          <p:cNvSpPr txBox="1"/>
          <p:nvPr/>
        </p:nvSpPr>
        <p:spPr>
          <a:xfrm>
            <a:off x="5739735" y="6335038"/>
            <a:ext cx="62154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Encyclopedia Britannica - </a:t>
            </a:r>
            <a:r>
              <a:rPr lang="fr-FR" sz="1600" dirty="0" err="1">
                <a:effectLst/>
              </a:rPr>
              <a:t>Artist's</a:t>
            </a:r>
            <a:r>
              <a:rPr lang="fr-FR" sz="1600" dirty="0">
                <a:effectLst/>
              </a:rPr>
              <a:t> rendering of the Atacama Large </a:t>
            </a:r>
            <a:r>
              <a:rPr lang="fr-FR" sz="1600" dirty="0" err="1">
                <a:effectLst/>
              </a:rPr>
              <a:t>Millimeter</a:t>
            </a:r>
            <a:r>
              <a:rPr lang="fr-FR" sz="1600" dirty="0">
                <a:effectLst/>
              </a:rPr>
              <a:t> </a:t>
            </a:r>
            <a:r>
              <a:rPr lang="fr-FR" sz="1600" dirty="0" err="1">
                <a:effectLst/>
              </a:rPr>
              <a:t>Array</a:t>
            </a:r>
            <a:r>
              <a:rPr lang="fr-FR" sz="1600" dirty="0">
                <a:effectLst/>
              </a:rPr>
              <a:t> (ALMA) in an </a:t>
            </a:r>
            <a:r>
              <a:rPr lang="fr-FR" sz="1600" dirty="0" err="1">
                <a:effectLst/>
              </a:rPr>
              <a:t>extended</a:t>
            </a:r>
            <a:r>
              <a:rPr lang="fr-FR" sz="1600" dirty="0">
                <a:effectLst/>
              </a:rPr>
              <a:t> configuration.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2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67BB-693F-9114-055F-1287DB92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/>
              <a:t>Objects of study </a:t>
            </a:r>
            <a:endParaRPr lang="en-US" dirty="0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73EEE14E-9F41-61C8-DDA1-16DF0F215E8E}"/>
              </a:ext>
            </a:extLst>
          </p:cNvPr>
          <p:cNvSpPr/>
          <p:nvPr/>
        </p:nvSpPr>
        <p:spPr>
          <a:xfrm>
            <a:off x="1614050" y="2013054"/>
            <a:ext cx="3144027" cy="4201478"/>
          </a:xfrm>
          <a:prstGeom prst="cub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olorful explosion in space&#10;&#10;Description automatically generated">
            <a:extLst>
              <a:ext uri="{FF2B5EF4-FFF2-40B4-BE49-F238E27FC236}">
                <a16:creationId xmlns:a16="http://schemas.microsoft.com/office/drawing/2014/main" id="{2D427D12-EDD3-25B7-929C-2C896F93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49" y="2807802"/>
            <a:ext cx="2362504" cy="340673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1EC6A7-D4E9-A4BC-0B64-24F56DD76C2C}"/>
              </a:ext>
            </a:extLst>
          </p:cNvPr>
          <p:cNvCxnSpPr>
            <a:cxnSpLocks/>
          </p:cNvCxnSpPr>
          <p:nvPr/>
        </p:nvCxnSpPr>
        <p:spPr>
          <a:xfrm flipV="1">
            <a:off x="3963897" y="4834553"/>
            <a:ext cx="1388991" cy="13673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D4D9E3-773B-55DE-3777-AEE5F07BB594}"/>
              </a:ext>
            </a:extLst>
          </p:cNvPr>
          <p:cNvSpPr txBox="1"/>
          <p:nvPr/>
        </p:nvSpPr>
        <p:spPr>
          <a:xfrm>
            <a:off x="5055482" y="5053916"/>
            <a:ext cx="919635" cy="5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476">
              <a:spcAft>
                <a:spcPts val="600"/>
              </a:spcAft>
            </a:pPr>
            <a:r>
              <a:rPr lang="fr-FR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Velocity (km/s)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AAB0E-1095-C916-E3BF-AB696D270DE8}"/>
              </a:ext>
            </a:extLst>
          </p:cNvPr>
          <p:cNvSpPr txBox="1"/>
          <p:nvPr/>
        </p:nvSpPr>
        <p:spPr>
          <a:xfrm>
            <a:off x="7933604" y="5755975"/>
            <a:ext cx="349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NGC 3521</a:t>
            </a:r>
            <a:endParaRPr lang="en-US" dirty="0"/>
          </a:p>
        </p:txBody>
      </p:sp>
      <p:pic>
        <p:nvPicPr>
          <p:cNvPr id="7" name="Picture 6" descr="A galaxy in space with stars with Gallery Arcturus in the background&#10;&#10;Description automatically generated">
            <a:extLst>
              <a:ext uri="{FF2B5EF4-FFF2-40B4-BE49-F238E27FC236}">
                <a16:creationId xmlns:a16="http://schemas.microsoft.com/office/drawing/2014/main" id="{1C627CCB-A1FF-CA46-1102-0AC9026EE0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14131" r="22908" b="12260"/>
          <a:stretch/>
        </p:blipFill>
        <p:spPr>
          <a:xfrm>
            <a:off x="6839114" y="1878226"/>
            <a:ext cx="3380589" cy="369084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7DC94B-3D2A-5FC3-12A3-614FD1A1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3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37D6-85F2-E60C-9546-608CA575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High Velocity clouds in the cube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20CAD9D-19DA-7353-CC42-1E92DED38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776062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F9B25-8E89-BEB0-7F69-BCCDBE1F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AA19CEA-1C78-4B7C-AD7B-206391F96B5D}" type="slidenum">
              <a:rPr lang="en-US" smtClean="0"/>
              <a:t>7</a:t>
            </a:fld>
            <a:endParaRPr lang="en-US"/>
          </a:p>
        </p:txBody>
      </p:sp>
      <p:pic>
        <p:nvPicPr>
          <p:cNvPr id="6" name="Graphic 5" descr="Cloud outline">
            <a:extLst>
              <a:ext uri="{FF2B5EF4-FFF2-40B4-BE49-F238E27FC236}">
                <a16:creationId xmlns:a16="http://schemas.microsoft.com/office/drawing/2014/main" id="{FAA8C3A5-80AE-1B96-A687-426B9B9C06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0624" y="2820428"/>
            <a:ext cx="1217139" cy="1217139"/>
          </a:xfrm>
          <a:prstGeom prst="rect">
            <a:avLst/>
          </a:prstGeom>
        </p:spPr>
      </p:pic>
      <p:pic>
        <p:nvPicPr>
          <p:cNvPr id="8" name="Graphic 7" descr="Splash outline">
            <a:extLst>
              <a:ext uri="{FF2B5EF4-FFF2-40B4-BE49-F238E27FC236}">
                <a16:creationId xmlns:a16="http://schemas.microsoft.com/office/drawing/2014/main" id="{C41912B7-667B-3C17-3E83-7406AB43D6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60057" y="2820427"/>
            <a:ext cx="1367499" cy="1367499"/>
          </a:xfrm>
          <a:prstGeom prst="rect">
            <a:avLst/>
          </a:prstGeom>
        </p:spPr>
      </p:pic>
      <p:pic>
        <p:nvPicPr>
          <p:cNvPr id="10" name="Graphic 9" descr="Mathematics outline">
            <a:extLst>
              <a:ext uri="{FF2B5EF4-FFF2-40B4-BE49-F238E27FC236}">
                <a16:creationId xmlns:a16="http://schemas.microsoft.com/office/drawing/2014/main" id="{AF2F66A4-964D-0489-493D-4926CC51F3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76621" y="2820426"/>
            <a:ext cx="1367499" cy="1367499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0FB63F-CB13-2D42-CBEF-521B908428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3" y="2234334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8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5F9F1-F7D0-18E3-6FC9-636BC683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956" y="62835"/>
            <a:ext cx="10156435" cy="1152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dirty="0"/>
              <a:t>One Example : NGC 2903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78D352-5FE8-21B0-D096-858F7DDD2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955"/>
          <a:stretch/>
        </p:blipFill>
        <p:spPr>
          <a:xfrm>
            <a:off x="5755627" y="1177685"/>
            <a:ext cx="4327636" cy="5680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E3FF0B-DAE9-B1D9-E87E-FE8C90D55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698"/>
          <a:stretch/>
        </p:blipFill>
        <p:spPr>
          <a:xfrm>
            <a:off x="1260952" y="1177685"/>
            <a:ext cx="3599919" cy="57017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72BB9-48FB-84F1-9543-D587C820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A19CEA-1C78-4B7C-AD7B-206391F96B5D}" type="slidenum">
              <a:rPr lang="en-US" smtClean="0">
                <a:solidFill>
                  <a:schemeClr val="tx1">
                    <a:lumMod val="65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2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FBB176-B6C1-4B5A-AADA-F930947E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20400" cy="4949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18CDC34-0F26-409D-B10F-578D4DCC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5E607-3778-7D71-76E3-2CE689D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/>
              <a:t>Progress and results</a:t>
            </a:r>
          </a:p>
        </p:txBody>
      </p:sp>
      <p:pic>
        <p:nvPicPr>
          <p:cNvPr id="5" name="Picture 4" descr="A galaxy in space with stars&#10;&#10;Description automatically generated">
            <a:extLst>
              <a:ext uri="{FF2B5EF4-FFF2-40B4-BE49-F238E27FC236}">
                <a16:creationId xmlns:a16="http://schemas.microsoft.com/office/drawing/2014/main" id="{8A54BFD4-7DA4-E1FE-D964-51A5F8D85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76" y="590654"/>
            <a:ext cx="4608722" cy="38252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DDD6D-1BA2-1A7F-AEAF-73676DAC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A19CEA-1C78-4B7C-AD7B-206391F96B5D}" type="slidenum">
              <a:rPr lang="en-US" smtClean="0">
                <a:solidFill>
                  <a:schemeClr val="tx1">
                    <a:lumMod val="65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8495D-1CC3-8A4B-E620-F963F8CAB0D0}"/>
              </a:ext>
            </a:extLst>
          </p:cNvPr>
          <p:cNvSpPr txBox="1"/>
          <p:nvPr/>
        </p:nvSpPr>
        <p:spPr>
          <a:xfrm>
            <a:off x="6236125" y="4376647"/>
            <a:ext cx="426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NGC 2903 Adam Block Arizona </a:t>
            </a:r>
            <a:r>
              <a:rPr lang="fr-FR" dirty="0" err="1"/>
              <a:t>University</a:t>
            </a:r>
            <a:r>
              <a:rPr lang="fr-FR" dirty="0"/>
              <a:t> Mount Lemon Sky Center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85F08E-01E7-88C6-8E79-F87B6BB4F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67" y="234780"/>
            <a:ext cx="4669576" cy="46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481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558</Words>
  <Application>Microsoft Office PowerPoint</Application>
  <PresentationFormat>Widescreen</PresentationFormat>
  <Paragraphs>144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Century Schoolbook</vt:lpstr>
      <vt:lpstr>Wingdings</vt:lpstr>
      <vt:lpstr>Wingdings 2</vt:lpstr>
      <vt:lpstr>View</vt:lpstr>
      <vt:lpstr>Radio detection of high velocity clouds in nearby galaxies</vt:lpstr>
      <vt:lpstr>Plan</vt:lpstr>
      <vt:lpstr>Giant Molecular Clouds (GMCs)</vt:lpstr>
      <vt:lpstr>High Velocity GMCs</vt:lpstr>
      <vt:lpstr>PHANGS-ALMA data</vt:lpstr>
      <vt:lpstr>Objects of study </vt:lpstr>
      <vt:lpstr>Detecting High Velocity clouds in the cube</vt:lpstr>
      <vt:lpstr>One Example : NGC 2903</vt:lpstr>
      <vt:lpstr>Progress and results</vt:lpstr>
      <vt:lpstr>PowerPoint Presentation</vt:lpstr>
      <vt:lpstr>PowerPoint Presentation</vt:lpstr>
      <vt:lpstr>PowerPoint Presentation</vt:lpstr>
      <vt:lpstr>Spectra of a single cloud</vt:lpstr>
      <vt:lpstr>An example: NGC 4826</vt:lpstr>
      <vt:lpstr>A single spectrum</vt:lpstr>
      <vt:lpstr>Other parameters</vt:lpstr>
      <vt:lpstr>Conclusion</vt:lpstr>
      <vt:lpstr>PowerPoint Presentation</vt:lpstr>
      <vt:lpstr>Interferometry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 Laruelle X2021</dc:creator>
  <cp:lastModifiedBy>Gabriel Laruelle X2021</cp:lastModifiedBy>
  <cp:revision>21</cp:revision>
  <dcterms:created xsi:type="dcterms:W3CDTF">2024-06-03T04:08:51Z</dcterms:created>
  <dcterms:modified xsi:type="dcterms:W3CDTF">2024-06-05T08:15:20Z</dcterms:modified>
</cp:coreProperties>
</file>