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310" r:id="rId5"/>
    <p:sldId id="262" r:id="rId6"/>
    <p:sldId id="268" r:id="rId7"/>
    <p:sldId id="289" r:id="rId8"/>
    <p:sldId id="270" r:id="rId9"/>
    <p:sldId id="309" r:id="rId10"/>
    <p:sldId id="272" r:id="rId11"/>
    <p:sldId id="296" r:id="rId12"/>
    <p:sldId id="297" r:id="rId13"/>
    <p:sldId id="311" r:id="rId14"/>
    <p:sldId id="276" r:id="rId15"/>
    <p:sldId id="300" r:id="rId16"/>
    <p:sldId id="302" r:id="rId17"/>
    <p:sldId id="299" r:id="rId18"/>
    <p:sldId id="292" r:id="rId19"/>
    <p:sldId id="303" r:id="rId20"/>
    <p:sldId id="30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547"/>
  </p:normalViewPr>
  <p:slideViewPr>
    <p:cSldViewPr snapToGrid="0" snapToObjects="1">
      <p:cViewPr varScale="1">
        <p:scale>
          <a:sx n="119" d="100"/>
          <a:sy n="119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C65A-D153-5341-8358-44A61A1BEB10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4EB80-0BDA-C04F-91ED-C6922E6C86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3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4FF4D-59A1-634C-A5C8-CCC1C0807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EBB5E8-9E93-B547-84A8-A7A3E9198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B348C0-845C-224D-838E-C61518FE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1342-2C5B-9345-BD67-6D47E2440BFB}" type="datetime1">
              <a:rPr lang="fr-FR" smtClean="0"/>
              <a:t>05/06/2024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EB6268-3DD0-2A43-A873-D3620DB2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9190F2-5ADA-314C-AE87-A0839867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1B19A-A85E-1C43-994A-48CD129D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B01A5C-D932-304D-A866-05AA6FC2B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707F0-9EE9-1A43-838E-426A74AF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C00-F1E6-A141-8BF9-E305AA8F0509}" type="datetime1">
              <a:rPr lang="fr-FR" smtClean="0"/>
              <a:t>05/06/2024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B8C20D-A072-164F-880E-6890B676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E5836D-8472-554C-9E96-15D1DB6E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5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09512D-EDE6-7B44-9AC1-5944F3474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E34281-D0CA-8843-A3E5-99655A168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BB20E-A920-DB45-A226-103B3571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EFBF-4F89-9440-A8EA-8AFFD7F4A779}" type="datetime1">
              <a:rPr lang="fr-FR" smtClean="0"/>
              <a:t>05/06/2024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D70E1-DCF1-2F4C-A44A-0E00AFC9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DEAEF-7AEB-CA44-90DD-05FC0485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5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02953-E4E4-3746-A083-22336411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3F95E-B660-D541-B219-E3AA70C5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0D32D8-554A-E941-A545-78C4832D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0FDE-A5BF-C742-BBCA-3F126666EF1D}" type="datetime1">
              <a:rPr lang="fr-FR" smtClean="0"/>
              <a:t>05/06/2024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BAF15-2782-DA4E-9BE2-B0940336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6E1EC1-B391-CB4B-A104-E8C89139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4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04938-EAC7-0349-9FF4-5C911176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7F1E78-B2D3-EF45-9166-8327D7B97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6A21A7-72B4-DA45-83E9-C3BC22FB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2876-3725-2446-8764-F00BF24DBD71}" type="datetime1">
              <a:rPr lang="fr-FR" smtClean="0"/>
              <a:t>05/06/2024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F9177-2F2B-7549-83F0-986FC828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E63672-DBC8-1846-9E1E-E5546C50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5DC2F-71D5-714B-82E4-211BA60D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EA426-F19C-E84D-AF1C-25E0CF8F4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8E22B7-E094-2A4C-801C-53604B14A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7C8082-7B6D-B04D-B0CB-8E88FE6B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B354-3087-884A-896F-082B0FD5E619}" type="datetime1">
              <a:rPr lang="fr-FR" smtClean="0"/>
              <a:t>05/06/2024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1B748D-AD7F-C047-9FC9-E35C2ACF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599BB5-45B4-BC44-AD86-A56246DC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ACF94-F64C-C14E-9C82-ABE135FB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86E60A-1BF0-9440-A709-E00FF062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DADF00-B60E-1444-9799-4D1B1BC83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986311-1203-8840-8451-FAE4502D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F62C04-5A27-744A-8887-AF4CBD92D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D5AE58-D4D9-3B44-9AD8-2E12A158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493B-A10B-3344-9042-07B3A155C880}" type="datetime1">
              <a:rPr lang="fr-FR" smtClean="0"/>
              <a:t>05/06/2024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FDC52CF-6537-B944-92E7-AD35C580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D61B6E-A5FA-8445-8EC2-1C859C74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3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ECCA9-7ED3-5440-B770-3425602B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06ADCB-52CB-464F-BA6A-A514BAAF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7821-E74C-9648-AED4-1C458EDFC527}" type="datetime1">
              <a:rPr lang="fr-FR" smtClean="0"/>
              <a:t>05/06/2024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1C0A08-4305-4146-ADC9-127325DF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E42EA-9854-6745-B1DA-9B5E004F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2B37BD-377C-5344-930D-93C6238B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EE5B-1E5D-ED4D-890F-2DF80C3A34D7}" type="datetime1">
              <a:rPr lang="fr-FR" smtClean="0"/>
              <a:t>05/06/2024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64CE46-9D60-2A44-91B2-F3594532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D2FB47-0BD1-374B-A73C-EF4FCFDB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9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259C2-7254-2749-92D0-CB876FA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B09CE2-4AD1-2D4B-9F6E-B773D85B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A2D999-B2AF-9F47-A75A-D43E9DD03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F6F657-2999-7749-BBD1-7FB067C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C770-B2E7-CA44-90DD-FF1549CDBBF6}" type="datetime1">
              <a:rPr lang="fr-FR" smtClean="0"/>
              <a:t>05/06/2024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8F8BAE-1912-BB44-912D-E535E167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1C191-4B02-C345-A283-BA77B7B4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9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F40BB-CCFE-F645-888D-C4FC2B3E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E46550-2210-1640-9600-E42FAF7FA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281A44-3F99-9540-AF7D-F0DB0E7CE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37FE66-43C0-1F49-B7C7-9EB20634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A920-2E86-A140-9A54-E10664765793}" type="datetime1">
              <a:rPr lang="fr-FR" smtClean="0"/>
              <a:t>05/06/2024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774D77-2A36-D142-A2B6-B4558120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B42DC7-2E56-C84E-92CC-7F6C9751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3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C16A29-0F34-B443-8167-AC5BC87C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48481A-063E-594F-8F1E-6060C5740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F443B6-1FA8-7944-892E-13F8AC0C6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FF1D-B421-1544-9515-BE80C9AD25D2}" type="datetime1">
              <a:rPr lang="fr-FR" smtClean="0"/>
              <a:t>05/06/2024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94DD2-3B4B-3E43-9C42-D6AA2932F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B98063-F0BC-4144-86A2-A43E76150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DF96-7509-D74D-96E4-45F03963C0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6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0473A-5D4E-B64C-881E-960BE68A3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Identifying new high redshift radio galaxies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E95122-4610-034E-8F7C-C547BB382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Kadri Victor</a:t>
            </a:r>
          </a:p>
          <a:p>
            <a:r>
              <a:rPr lang="en-GB" dirty="0"/>
              <a:t>June 6</a:t>
            </a:r>
            <a:r>
              <a:rPr lang="en-GB" baseline="30000" dirty="0"/>
              <a:t>th</a:t>
            </a:r>
            <a:r>
              <a:rPr lang="en-GB" dirty="0"/>
              <a:t> ILANCE meeting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9587E7-AE9F-9742-9A09-7AE1EF2D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4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FF4BB-F673-304B-BA91-AD2CEC50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Spectral Energy Distribution (SED) modelling of the g-dropout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554180B-C553-854B-B523-2004620A7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0543"/>
            <a:ext cx="6217418" cy="46664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AB95081-7AF6-BD4A-B470-06985512415F}"/>
                  </a:ext>
                </a:extLst>
              </p:cNvPr>
              <p:cNvSpPr txBox="1"/>
              <p:nvPr/>
            </p:nvSpPr>
            <p:spPr>
              <a:xfrm>
                <a:off x="7055618" y="3608020"/>
                <a:ext cx="47212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redshift obtained from SED modelling is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=3.7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AB95081-7AF6-BD4A-B470-069855124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18" y="3608020"/>
                <a:ext cx="4721205" cy="830997"/>
              </a:xfrm>
              <a:prstGeom prst="rect">
                <a:avLst/>
              </a:prstGeom>
              <a:blipFill>
                <a:blip r:embed="rId3"/>
                <a:stretch>
                  <a:fillRect t="-447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7D564D-519D-7A48-A1DF-6B61D758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204FE-58EA-8A47-95A4-D2CBCDE4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Quantitative criteria to select g, r and </a:t>
            </a:r>
            <a:r>
              <a:rPr lang="en-GB" dirty="0" err="1"/>
              <a:t>i</a:t>
            </a:r>
            <a:r>
              <a:rPr lang="en-GB" dirty="0"/>
              <a:t>-dropouts</a:t>
            </a:r>
            <a:endParaRPr lang="en-GB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69B3407-EB70-BA4B-AD4C-AC64F6B3E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32" y="1970158"/>
            <a:ext cx="3446425" cy="24950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A79203-AE80-9C45-8392-E01D4AC8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303" y="4537935"/>
            <a:ext cx="2156747" cy="1452209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003E1DF9-886A-5241-9CD6-1084D93E1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479" y="1959045"/>
            <a:ext cx="3446425" cy="24950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AAB8B3-B921-3842-892C-80096623F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465" y="4533117"/>
            <a:ext cx="2189165" cy="1457027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BFE84C1C-F7E4-5047-BA12-6E71EAB26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726" y="1970158"/>
            <a:ext cx="3431074" cy="24839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1D3430-DE72-9C46-8D94-98BA9FE51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6507" y="4533117"/>
            <a:ext cx="2291394" cy="145702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8DB5B66-F202-B14C-A7E2-B816462B6335}"/>
              </a:ext>
            </a:extLst>
          </p:cNvPr>
          <p:cNvSpPr txBox="1"/>
          <p:nvPr/>
        </p:nvSpPr>
        <p:spPr>
          <a:xfrm>
            <a:off x="3058141" y="6145258"/>
            <a:ext cx="60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Ono et. al. 2018. </a:t>
            </a:r>
            <a:r>
              <a:rPr lang="fr-FR" sz="1200" i="1" dirty="0"/>
              <a:t>Great </a:t>
            </a:r>
            <a:r>
              <a:rPr lang="fr-FR" sz="1200" i="1" dirty="0" err="1"/>
              <a:t>Optically</a:t>
            </a:r>
            <a:r>
              <a:rPr lang="fr-FR" sz="1200" i="1" dirty="0"/>
              <a:t> </a:t>
            </a:r>
            <a:r>
              <a:rPr lang="fr-FR" sz="1200" i="1" dirty="0" err="1"/>
              <a:t>Luminous</a:t>
            </a:r>
            <a:r>
              <a:rPr lang="fr-FR" sz="1200" i="1" dirty="0"/>
              <a:t> Dropout </a:t>
            </a:r>
            <a:r>
              <a:rPr lang="fr-FR" sz="1200" i="1" dirty="0" err="1"/>
              <a:t>Research</a:t>
            </a:r>
            <a:r>
              <a:rPr lang="fr-FR" sz="1200" i="1" dirty="0"/>
              <a:t> </a:t>
            </a:r>
            <a:r>
              <a:rPr lang="fr-FR" sz="1200" i="1" dirty="0" err="1"/>
              <a:t>Using</a:t>
            </a:r>
            <a:r>
              <a:rPr lang="fr-FR" sz="1200" i="1" dirty="0"/>
              <a:t> Subaru HSC (GOLDRUSH). I.</a:t>
            </a:r>
            <a:br>
              <a:rPr lang="fr-FR" sz="1200" i="1" dirty="0"/>
            </a:br>
            <a:r>
              <a:rPr lang="fr-FR" sz="1200" i="1" dirty="0"/>
              <a:t>UV </a:t>
            </a:r>
            <a:r>
              <a:rPr lang="fr-FR" sz="1200" i="1" dirty="0" err="1"/>
              <a:t>luminosity</a:t>
            </a:r>
            <a:r>
              <a:rPr lang="fr-FR" sz="1200" i="1" dirty="0"/>
              <a:t> </a:t>
            </a:r>
            <a:r>
              <a:rPr lang="fr-FR" sz="1200" i="1" dirty="0" err="1"/>
              <a:t>functions</a:t>
            </a:r>
            <a:r>
              <a:rPr lang="fr-FR" sz="1200" i="1" dirty="0"/>
              <a:t> at z ∼ 4–7 </a:t>
            </a:r>
            <a:r>
              <a:rPr lang="fr-FR" sz="1200" i="1" dirty="0" err="1"/>
              <a:t>derived</a:t>
            </a:r>
            <a:r>
              <a:rPr lang="fr-FR" sz="1200" i="1" dirty="0"/>
              <a:t> </a:t>
            </a:r>
            <a:r>
              <a:rPr lang="fr-FR" sz="1200" i="1" dirty="0" err="1"/>
              <a:t>with</a:t>
            </a:r>
            <a:r>
              <a:rPr lang="fr-FR" sz="1200" i="1" dirty="0"/>
              <a:t> the </a:t>
            </a:r>
            <a:r>
              <a:rPr lang="fr-FR" sz="1200" i="1" dirty="0" err="1"/>
              <a:t>half</a:t>
            </a:r>
            <a:r>
              <a:rPr lang="fr-FR" sz="1200" i="1" dirty="0"/>
              <a:t>-million </a:t>
            </a:r>
            <a:r>
              <a:rPr lang="fr-FR" sz="1200" i="1" dirty="0" err="1"/>
              <a:t>dropouts</a:t>
            </a:r>
            <a:r>
              <a:rPr lang="fr-FR" sz="1200" i="1" dirty="0"/>
              <a:t> on the 100 deg2 </a:t>
            </a:r>
            <a:r>
              <a:rPr lang="fr-FR" sz="1200" i="1" dirty="0" err="1"/>
              <a:t>sky</a:t>
            </a:r>
            <a:r>
              <a:rPr lang="fr-FR" sz="1200" i="1" dirty="0"/>
              <a:t>.</a:t>
            </a:r>
            <a:r>
              <a:rPr lang="fr-FR" sz="1200" dirty="0"/>
              <a:t> </a:t>
            </a:r>
          </a:p>
          <a:p>
            <a:r>
              <a:rPr lang="fr-FR" sz="1200" dirty="0"/>
              <a:t>Publications of the </a:t>
            </a:r>
            <a:r>
              <a:rPr lang="fr-FR" sz="1200" dirty="0" err="1"/>
              <a:t>Astronomical</a:t>
            </a:r>
            <a:r>
              <a:rPr lang="fr-FR" sz="1200" dirty="0"/>
              <a:t> Society of </a:t>
            </a:r>
            <a:r>
              <a:rPr lang="fr-FR" sz="1200" dirty="0" err="1"/>
              <a:t>Japan</a:t>
            </a:r>
            <a:r>
              <a:rPr lang="fr-FR" sz="1200" dirty="0"/>
              <a:t>, Volume 70, S10.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BFEC3C-F7C8-B64A-8DC4-42DA5BFA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6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204FE-58EA-8A47-95A4-D2CBCDE4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Expected redshifts for g, r and </a:t>
            </a:r>
            <a:r>
              <a:rPr lang="en-GB" dirty="0" err="1"/>
              <a:t>i</a:t>
            </a:r>
            <a:r>
              <a:rPr lang="en-GB" dirty="0"/>
              <a:t>-dropouts</a:t>
            </a:r>
            <a:endParaRPr lang="en-GB" sz="4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69B3407-EB70-BA4B-AD4C-AC64F6B3E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32" y="1959045"/>
            <a:ext cx="3446425" cy="2495068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003E1DF9-886A-5241-9CD6-1084D93E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479" y="1959045"/>
            <a:ext cx="3446425" cy="2495068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BFE84C1C-F7E4-5047-BA12-6E71EAB26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726" y="1970158"/>
            <a:ext cx="3431074" cy="2483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DB2B1EC-4E1B-0F47-961D-1251A0270CF7}"/>
                  </a:ext>
                </a:extLst>
              </p:cNvPr>
              <p:cNvSpPr txBox="1"/>
              <p:nvPr/>
            </p:nvSpPr>
            <p:spPr>
              <a:xfrm>
                <a:off x="1301675" y="4787153"/>
                <a:ext cx="268941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𝑒𝑥𝑝𝑒𝑐𝑡𝑒𝑑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DB2B1EC-4E1B-0F47-961D-1251A027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75" y="4787153"/>
                <a:ext cx="2689412" cy="390748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47DAA49-5320-044B-83D6-923127DFD5D8}"/>
                  </a:ext>
                </a:extLst>
              </p:cNvPr>
              <p:cNvSpPr txBox="1"/>
              <p:nvPr/>
            </p:nvSpPr>
            <p:spPr>
              <a:xfrm>
                <a:off x="4638338" y="4787153"/>
                <a:ext cx="268941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𝑒𝑥𝑝𝑒𝑐𝑡𝑒𝑑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47DAA49-5320-044B-83D6-923127DFD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8" y="4787153"/>
                <a:ext cx="2689412" cy="390748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47D5C7A-E810-634D-8287-D0034CDF3E43}"/>
                  </a:ext>
                </a:extLst>
              </p:cNvPr>
              <p:cNvSpPr txBox="1"/>
              <p:nvPr/>
            </p:nvSpPr>
            <p:spPr>
              <a:xfrm>
                <a:off x="8489576" y="4787153"/>
                <a:ext cx="268941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𝑒𝑥𝑝𝑒𝑐𝑡𝑒𝑑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47D5C7A-E810-634D-8287-D0034CDF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576" y="4787153"/>
                <a:ext cx="2689412" cy="390748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F7CBBF-3FE2-E043-A922-DEFC5728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7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F1FFE-89DA-0B43-B94A-19120FCF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Lyman “</a:t>
            </a:r>
            <a:r>
              <a:rPr lang="en-GB" dirty="0" err="1"/>
              <a:t>i</a:t>
            </a:r>
            <a:r>
              <a:rPr lang="en-GB" dirty="0"/>
              <a:t>-dropout”</a:t>
            </a:r>
            <a:endParaRPr lang="en-GB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FB8539-E2B9-594E-B734-E4A7168F2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034" y="4250430"/>
            <a:ext cx="3000109" cy="252238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043F47-0801-7D4A-8BED-BD3524F5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13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EB04F2-A240-4D4D-943A-D2A29615F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86" y="1700420"/>
            <a:ext cx="2970520" cy="25215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AA4D25D-975E-7F45-97D3-A248B48CF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63" y="1690687"/>
            <a:ext cx="2914639" cy="25311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E578DC-1FC1-4943-9F59-28AF5D74C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034" y="1699437"/>
            <a:ext cx="2904563" cy="25223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B6758E-492A-464F-BE4C-DF7F6F39F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886" y="4230571"/>
            <a:ext cx="2970520" cy="25215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FB6D14-1ADF-7B43-A5F5-DF034352E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938" y="4250430"/>
            <a:ext cx="2904564" cy="2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5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134C0-97FC-1A4B-B94A-37F20975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Lyman “</a:t>
            </a:r>
            <a:r>
              <a:rPr lang="en-GB" dirty="0" err="1"/>
              <a:t>i</a:t>
            </a:r>
            <a:r>
              <a:rPr lang="en-GB" dirty="0"/>
              <a:t>-dropout” is actually a low redshift source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D25615-749D-AA4D-8277-A6767F7E9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524" y="1868655"/>
            <a:ext cx="5797591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54FC14-6777-2248-950A-3CC5700D302F}"/>
                  </a:ext>
                </a:extLst>
              </p:cNvPr>
              <p:cNvSpPr txBox="1"/>
              <p:nvPr/>
            </p:nvSpPr>
            <p:spPr>
              <a:xfrm>
                <a:off x="6983115" y="2944341"/>
                <a:ext cx="47212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The redshift obtained from SED modelling is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1.9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0.07</m:t>
                    </m:r>
                  </m:oMath>
                </a14:m>
                <a:r>
                  <a:rPr lang="en-GB" sz="2400" dirty="0"/>
                  <a:t> !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54FC14-6777-2248-950A-3CC5700D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115" y="2944341"/>
                <a:ext cx="4721205" cy="830997"/>
              </a:xfrm>
              <a:prstGeom prst="rect">
                <a:avLst/>
              </a:prstGeom>
              <a:blipFill>
                <a:blip r:embed="rId3"/>
                <a:stretch>
                  <a:fillRect t="-454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62B2F-2B08-5C4C-BB38-86A6A66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14</a:t>
            </a:fld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94567E-305C-8743-85D3-F5FCF247B173}"/>
              </a:ext>
            </a:extLst>
          </p:cNvPr>
          <p:cNvSpPr txBox="1"/>
          <p:nvPr/>
        </p:nvSpPr>
        <p:spPr>
          <a:xfrm>
            <a:off x="6983114" y="4271700"/>
            <a:ext cx="490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Dusty galaxy =&gt; mistaken for a high redshift source</a:t>
            </a:r>
          </a:p>
        </p:txBody>
      </p:sp>
    </p:spTree>
    <p:extLst>
      <p:ext uri="{BB962C8B-B14F-4D97-AF65-F5344CB8AC3E}">
        <p14:creationId xmlns:p14="http://schemas.microsoft.com/office/powerpoint/2010/main" val="309835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02743-70E0-2C4F-9E7F-265CD663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SED properties of g and r-dropouts : redshift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6B68C2-9A64-334A-8AA0-F366F5489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g-dropouts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ABEA3D9-4469-6049-B031-9C1F9857E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r-dropouts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7DC3A90-2424-7743-9B19-F03849342D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981" y="2582069"/>
            <a:ext cx="4851400" cy="3530600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AC072C0-0544-BA41-AA30-10EAC8CAA4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76194" y="2582069"/>
            <a:ext cx="4775200" cy="3530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D30111-2521-1748-93CC-EB43F83F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0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02743-70E0-2C4F-9E7F-265CD663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SED properties of g and r-dropouts : redshift error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6B68C2-9A64-334A-8AA0-F366F5489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g-dropouts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ABEA3D9-4469-6049-B031-9C1F9857E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r-dropouts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1C9A22B-F96F-1942-ADAD-8C1B64DDD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7581" y="2582069"/>
            <a:ext cx="4902200" cy="3530600"/>
          </a:xfrm>
          <a:prstGeom prst="rect">
            <a:avLst/>
          </a:prstGeom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F875BB7D-C639-334D-BA52-4E6DFE4109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2694" y="2582069"/>
            <a:ext cx="4902200" cy="3530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A436B1-31D3-724D-9662-84625072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8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02743-70E0-2C4F-9E7F-265CD663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SED properties of g and r-dropouts : stellar mass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66B68C2-9A64-334A-8AA0-F366F5489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g-dropouts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1FC2BE1-2391-4E48-AF5A-ED495CF2CA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981" y="2582069"/>
            <a:ext cx="4851400" cy="3530600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ABEA3D9-4469-6049-B031-9C1F9857E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r-dropouts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DB0D2D6A-5321-EF4D-892D-15319E7704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7144" y="2582069"/>
            <a:ext cx="4813300" cy="3530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67CFB0-5D4E-804B-BB4B-AB79677D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9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A0541-BE2B-FB4D-80DB-5E6257A5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SED properties of g and r-dropouts : stellar mass error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08D4AC3-FCAD-F841-8668-C5C2B44EA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g-dropouts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975B66D-777E-2C4B-8F6D-41A882348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r-dropouts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B0FD8F5-2BF8-D147-8B4A-2990AAA8F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3131" y="2556669"/>
            <a:ext cx="4991100" cy="3581400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741FE0-1C81-804B-A030-68C752FE06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7444" y="2556669"/>
            <a:ext cx="5092700" cy="35814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F40841-AF7C-6740-A50A-68B01EFF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2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91958BA-C2B7-7C4C-B8C9-1D4DC9C0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Future work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121B88E-1676-FA4B-A39C-E586304D0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Add infrared data to better constrain the stellar mass and other physical properties derived from SED modelling</a:t>
            </a:r>
          </a:p>
          <a:p>
            <a:endParaRPr lang="en-GB" dirty="0"/>
          </a:p>
          <a:p>
            <a:r>
              <a:rPr lang="en-GB" dirty="0"/>
              <a:t>Include radio data as well (requires to use additional SED modules)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8486AB-0E83-D54C-8413-D40A17FE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5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5F9AB-D3D9-154F-A4C3-673601D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Radio galaxies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330244E-1460-6C4A-9621-2AF7B02F3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Among the most luminous objects in radio wavelengths</a:t>
                </a:r>
              </a:p>
              <a:p>
                <a:endParaRPr lang="en-GB" dirty="0"/>
              </a:p>
              <a:p>
                <a:r>
                  <a:rPr lang="en-GB" dirty="0"/>
                  <a:t>This emission results from the presence of an accreting (super-) massive black hole at their centre</a:t>
                </a:r>
              </a:p>
              <a:p>
                <a:endParaRPr lang="en-GB" dirty="0"/>
              </a:p>
              <a:p>
                <a:r>
                  <a:rPr lang="en-GB" dirty="0"/>
                  <a:t>The black hole activity is believed to regulate star formation</a:t>
                </a:r>
              </a:p>
              <a:p>
                <a:endParaRPr lang="en-GB" dirty="0"/>
              </a:p>
              <a:p>
                <a:r>
                  <a:rPr lang="en-GB" dirty="0"/>
                  <a:t>Only a limited number of radio galaxies are known at redshift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≳4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330244E-1460-6C4A-9621-2AF7B02F3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50CE59-58DB-314F-A8B8-E5EB2F84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5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ACF7F-1358-7547-82DF-743F49AA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Appendix: expected redshifts for g, r and </a:t>
            </a:r>
            <a:r>
              <a:rPr lang="en-GB" dirty="0" err="1"/>
              <a:t>i</a:t>
            </a:r>
            <a:r>
              <a:rPr lang="en-GB" dirty="0"/>
              <a:t>-dropouts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B95804-B6C6-4340-9EBD-748A1B619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537" y="1797870"/>
            <a:ext cx="8832925" cy="353026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AAAAC1E-EC8F-0648-83EC-C289686BDC15}"/>
              </a:ext>
            </a:extLst>
          </p:cNvPr>
          <p:cNvSpPr txBox="1"/>
          <p:nvPr/>
        </p:nvSpPr>
        <p:spPr>
          <a:xfrm>
            <a:off x="1719313" y="5669280"/>
            <a:ext cx="963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Ono et. al. 2018. </a:t>
            </a:r>
            <a:r>
              <a:rPr lang="fr-FR" i="1" dirty="0"/>
              <a:t>Great </a:t>
            </a:r>
            <a:r>
              <a:rPr lang="fr-FR" i="1" dirty="0" err="1"/>
              <a:t>Optically</a:t>
            </a:r>
            <a:r>
              <a:rPr lang="fr-FR" i="1" dirty="0"/>
              <a:t> </a:t>
            </a:r>
            <a:r>
              <a:rPr lang="fr-FR" i="1" dirty="0" err="1"/>
              <a:t>Luminous</a:t>
            </a:r>
            <a:r>
              <a:rPr lang="fr-FR" i="1" dirty="0"/>
              <a:t> Dropout </a:t>
            </a:r>
            <a:r>
              <a:rPr lang="fr-FR" i="1" dirty="0" err="1"/>
              <a:t>Research</a:t>
            </a:r>
            <a:r>
              <a:rPr lang="fr-FR" i="1" dirty="0"/>
              <a:t> </a:t>
            </a:r>
            <a:r>
              <a:rPr lang="fr-FR" i="1" dirty="0" err="1"/>
              <a:t>Using</a:t>
            </a:r>
            <a:r>
              <a:rPr lang="fr-FR" i="1" dirty="0"/>
              <a:t> Subaru HSC (GOLDRUSH). I.</a:t>
            </a:r>
            <a:br>
              <a:rPr lang="fr-FR" i="1" dirty="0"/>
            </a:br>
            <a:r>
              <a:rPr lang="fr-FR" i="1" dirty="0"/>
              <a:t>UV </a:t>
            </a:r>
            <a:r>
              <a:rPr lang="fr-FR" i="1" dirty="0" err="1"/>
              <a:t>luminosity</a:t>
            </a:r>
            <a:r>
              <a:rPr lang="fr-FR" i="1" dirty="0"/>
              <a:t> </a:t>
            </a:r>
            <a:r>
              <a:rPr lang="fr-FR" i="1" dirty="0" err="1"/>
              <a:t>functions</a:t>
            </a:r>
            <a:r>
              <a:rPr lang="fr-FR" i="1" dirty="0"/>
              <a:t> at z ∼ 4–7 </a:t>
            </a:r>
            <a:r>
              <a:rPr lang="fr-FR" i="1" dirty="0" err="1"/>
              <a:t>derived</a:t>
            </a:r>
            <a:r>
              <a:rPr lang="fr-FR" i="1" dirty="0"/>
              <a:t> </a:t>
            </a:r>
            <a:r>
              <a:rPr lang="fr-FR" i="1" dirty="0" err="1"/>
              <a:t>with</a:t>
            </a:r>
            <a:r>
              <a:rPr lang="fr-FR" i="1" dirty="0"/>
              <a:t> the </a:t>
            </a:r>
            <a:r>
              <a:rPr lang="fr-FR" i="1" dirty="0" err="1"/>
              <a:t>half</a:t>
            </a:r>
            <a:r>
              <a:rPr lang="fr-FR" i="1" dirty="0"/>
              <a:t>-million </a:t>
            </a:r>
            <a:r>
              <a:rPr lang="fr-FR" i="1" dirty="0" err="1"/>
              <a:t>dropouts</a:t>
            </a:r>
            <a:r>
              <a:rPr lang="fr-FR" i="1" dirty="0"/>
              <a:t> on the 100 deg2 </a:t>
            </a:r>
            <a:r>
              <a:rPr lang="fr-FR" i="1" dirty="0" err="1"/>
              <a:t>sky</a:t>
            </a:r>
            <a:r>
              <a:rPr lang="fr-FR" i="1" dirty="0"/>
              <a:t>.</a:t>
            </a:r>
            <a:r>
              <a:rPr lang="fr-FR" dirty="0"/>
              <a:t> Publications of the </a:t>
            </a:r>
            <a:r>
              <a:rPr lang="fr-FR" dirty="0" err="1"/>
              <a:t>Astronomical</a:t>
            </a:r>
            <a:r>
              <a:rPr lang="fr-FR" dirty="0"/>
              <a:t> Society of </a:t>
            </a:r>
            <a:r>
              <a:rPr lang="fr-FR" dirty="0" err="1"/>
              <a:t>Japan</a:t>
            </a:r>
            <a:r>
              <a:rPr lang="fr-FR" dirty="0"/>
              <a:t>, Volume 70, S10.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725290-49AD-354B-B696-6015B182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2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40397-2AEC-1740-9A0D-2A370ACF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to detect high redshift sources : the Lyman break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FA7AB4D-8A01-E448-AAFD-04CF2678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GB" dirty="0"/>
              </a:p>
              <a:p>
                <a:r>
                  <a:rPr lang="en-GB" dirty="0"/>
                  <a:t>Lyman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) break : energy required for the electron of an hydrogen atom to go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wavelength : 121.6 nm</a:t>
                </a:r>
              </a:p>
              <a:p>
                <a:endParaRPr lang="en-GB" dirty="0"/>
              </a:p>
              <a:p>
                <a:r>
                  <a:rPr lang="en-GB" dirty="0"/>
                  <a:t>Light emitted by galaxies at wavelengths lower than 121.6 nm is absorbed =&gt; “dropout” or “break”</a:t>
                </a:r>
              </a:p>
              <a:p>
                <a:endParaRPr lang="en-GB" dirty="0"/>
              </a:p>
              <a:p>
                <a:r>
                  <a:rPr lang="en-GB" dirty="0"/>
                  <a:t>In the observed spectra of galaxies, the Lyman break is redshifted at a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𝑏𝑟𝑒𝑎𝑘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121.6</m:t>
                    </m:r>
                  </m:oMath>
                </a14:m>
                <a:r>
                  <a:rPr lang="en-GB" dirty="0"/>
                  <a:t> nm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FA7AB4D-8A01-E448-AAFD-04CF2678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r="-1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A406F0-35B1-3D4B-9650-B1B50C56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4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5C813-4028-1C43-B763-B18A22E1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example of a Lyman dropout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EDED575-8D7A-B841-A4F0-4F4A251BED83}"/>
                  </a:ext>
                </a:extLst>
              </p:cNvPr>
              <p:cNvSpPr txBox="1"/>
              <p:nvPr/>
            </p:nvSpPr>
            <p:spPr>
              <a:xfrm>
                <a:off x="3607867" y="4964943"/>
                <a:ext cx="5263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Faint in g-band, detected in r and </a:t>
                </a:r>
                <a:r>
                  <a:rPr lang="en-GB" dirty="0" err="1"/>
                  <a:t>i</a:t>
                </a:r>
                <a:r>
                  <a:rPr lang="en-GB" dirty="0"/>
                  <a:t> band </a:t>
                </a:r>
              </a:p>
              <a:p>
                <a:pPr marL="285750" indent="-285750" algn="ctr">
                  <a:buFont typeface="Symbol" pitchFamily="2" charset="2"/>
                  <a:buChar char="Þ"/>
                </a:pPr>
                <a:r>
                  <a:rPr lang="en-GB" dirty="0"/>
                  <a:t>Lyman dropout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EDED575-8D7A-B841-A4F0-4F4A251BE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867" y="4964943"/>
                <a:ext cx="5263673" cy="646331"/>
              </a:xfrm>
              <a:prstGeom prst="rect">
                <a:avLst/>
              </a:prstGeom>
              <a:blipFill>
                <a:blip r:embed="rId2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613B85-C8C9-3949-87D8-AC2AF6AA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4</a:t>
            </a:fld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682A674-E662-1540-ADE4-4E2286B4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5" y="1694154"/>
            <a:ext cx="3497132" cy="2867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04C3011-D657-D44B-8D38-D9519CFBB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170" y="1695545"/>
            <a:ext cx="3430303" cy="28658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2E3684-0413-6E47-81B1-C3E5D530D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586" y="1690688"/>
            <a:ext cx="3436117" cy="28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9BD1F-7AB2-C24E-A096-C2543C10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Selecting high redshift radio galaxy candidates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7C019F-C518-AF43-BD25-DCFD263E7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Powerful radio sources : detected at 1.4 GHz (VLA FIRST survey)</a:t>
            </a:r>
          </a:p>
          <a:p>
            <a:endParaRPr lang="en-GB" dirty="0"/>
          </a:p>
          <a:p>
            <a:r>
              <a:rPr lang="en-GB" dirty="0"/>
              <a:t>If the source has a high redshift, then the Lyman break is redshifted in optical wavelengths (Subaru HSC survey)</a:t>
            </a:r>
          </a:p>
          <a:p>
            <a:endParaRPr lang="en-GB" dirty="0"/>
          </a:p>
          <a:p>
            <a:r>
              <a:rPr lang="en-GB" dirty="0"/>
              <a:t>Cross-matching the two surveys to select Lyman dropouts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33C5F5-9699-A742-B0D3-1C9D59D9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6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381DF-93E3-4B41-AE24-6A919038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Spectral flux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0BE6CC-0E20-1247-9397-29AF8BB6A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For photons in a frequency band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coming from a solid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crossing a surface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during a time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 the specific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defined as :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dΩ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spectral flux density is then defined as 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dΩ</m:t>
                    </m:r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It is usually expressed in Jansky (symbol </a:t>
                </a:r>
                <a:r>
                  <a:rPr lang="en-GB" dirty="0" err="1"/>
                  <a:t>Jy</a:t>
                </a:r>
                <a:r>
                  <a:rPr lang="en-GB" dirty="0"/>
                  <a:t>),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Jy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0BE6CC-0E20-1247-9397-29AF8BB6A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65" t="-3801" b="-3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23012F38-E77F-3E4C-985C-CDB478B0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386" y="2576774"/>
            <a:ext cx="3599052" cy="284903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583CD6-5518-E341-85D5-7FAF985A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9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9F4F8-181B-5749-BAC7-A1585395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AB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2C575A2-075A-5246-8030-6253C83BF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The AB magnitude corresponding to a </a:t>
                </a:r>
                <a:r>
                  <a:rPr lang="en-US" dirty="0">
                    <a:latin typeface="Cambria Math" panose="02040503050406030204" pitchFamily="18" charset="0"/>
                  </a:rPr>
                  <a:t>spectral flux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GB" dirty="0"/>
                  <a:t>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=−2.5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=3631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𝐽𝑦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Subaru HSC provides the spectral flux densities and AB magnitudes for :</a:t>
                </a:r>
              </a:p>
              <a:p>
                <a:pPr lvl="1"/>
                <a:r>
                  <a:rPr lang="en-GB" dirty="0"/>
                  <a:t>g-band : 473 nm (magnitude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denoted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r-band : 623 nm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 err="1"/>
                  <a:t>i</a:t>
                </a:r>
                <a:r>
                  <a:rPr lang="en-GB" dirty="0"/>
                  <a:t>-band : 777 nm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z-band : 892 nm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y-band 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1005</m:t>
                    </m:r>
                  </m:oMath>
                </a14:m>
                <a:r>
                  <a:rPr lang="en-GB" dirty="0"/>
                  <a:t> nm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2C575A2-075A-5246-8030-6253C83BF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F63100-C04F-524D-B430-4F1E1CAE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7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4DC0F-369F-6049-8576-6B2AF8C2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 quantitative criterion to select g-dropouts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78A3C6A-DA37-FB42-86F5-020EF5264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1406" y="1696642"/>
            <a:ext cx="5422394" cy="39255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95DAB2-7516-4B4D-9B9E-8BAC41D2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3790"/>
            <a:ext cx="3067758" cy="20656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5E364B-A163-1343-8BF7-C11F4B981D6E}"/>
              </a:ext>
            </a:extLst>
          </p:cNvPr>
          <p:cNvSpPr txBox="1"/>
          <p:nvPr/>
        </p:nvSpPr>
        <p:spPr>
          <a:xfrm>
            <a:off x="838200" y="4882515"/>
            <a:ext cx="4904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Ono et. al. 2018. </a:t>
            </a:r>
            <a:r>
              <a:rPr lang="fr-FR" sz="1600" i="1" dirty="0"/>
              <a:t>Great </a:t>
            </a:r>
            <a:r>
              <a:rPr lang="fr-FR" sz="1600" i="1" dirty="0" err="1"/>
              <a:t>Optically</a:t>
            </a:r>
            <a:r>
              <a:rPr lang="fr-FR" sz="1600" i="1" dirty="0"/>
              <a:t> </a:t>
            </a:r>
            <a:r>
              <a:rPr lang="fr-FR" sz="1600" i="1" dirty="0" err="1"/>
              <a:t>Luminous</a:t>
            </a:r>
            <a:r>
              <a:rPr lang="fr-FR" sz="1600" i="1" dirty="0"/>
              <a:t> Dropout </a:t>
            </a:r>
            <a:r>
              <a:rPr lang="fr-FR" sz="1600" i="1" dirty="0" err="1"/>
              <a:t>Research</a:t>
            </a:r>
            <a:r>
              <a:rPr lang="fr-FR" sz="1600" i="1" dirty="0"/>
              <a:t> </a:t>
            </a:r>
            <a:r>
              <a:rPr lang="fr-FR" sz="1600" i="1" dirty="0" err="1"/>
              <a:t>Using</a:t>
            </a:r>
            <a:r>
              <a:rPr lang="fr-FR" sz="1600" i="1" dirty="0"/>
              <a:t> Subaru HSC (GOLDRUSH). I.</a:t>
            </a:r>
            <a:br>
              <a:rPr lang="fr-FR" sz="1600" i="1" dirty="0"/>
            </a:br>
            <a:r>
              <a:rPr lang="fr-FR" sz="1600" i="1" dirty="0"/>
              <a:t>UV </a:t>
            </a:r>
            <a:r>
              <a:rPr lang="fr-FR" sz="1600" i="1" dirty="0" err="1"/>
              <a:t>luminosity</a:t>
            </a:r>
            <a:r>
              <a:rPr lang="fr-FR" sz="1600" i="1" dirty="0"/>
              <a:t> </a:t>
            </a:r>
            <a:r>
              <a:rPr lang="fr-FR" sz="1600" i="1" dirty="0" err="1"/>
              <a:t>functions</a:t>
            </a:r>
            <a:r>
              <a:rPr lang="fr-FR" sz="1600" i="1" dirty="0"/>
              <a:t> at z ∼ 4–7 </a:t>
            </a:r>
            <a:r>
              <a:rPr lang="fr-FR" sz="1600" i="1" dirty="0" err="1"/>
              <a:t>derived</a:t>
            </a:r>
            <a:r>
              <a:rPr lang="fr-FR" sz="1600" i="1" dirty="0"/>
              <a:t> </a:t>
            </a:r>
            <a:r>
              <a:rPr lang="fr-FR" sz="1600" i="1" dirty="0" err="1"/>
              <a:t>with</a:t>
            </a:r>
            <a:r>
              <a:rPr lang="fr-FR" sz="1600" i="1" dirty="0"/>
              <a:t> the </a:t>
            </a:r>
            <a:r>
              <a:rPr lang="fr-FR" sz="1600" i="1" dirty="0" err="1"/>
              <a:t>half</a:t>
            </a:r>
            <a:r>
              <a:rPr lang="fr-FR" sz="1600" i="1" dirty="0"/>
              <a:t>-million </a:t>
            </a:r>
            <a:r>
              <a:rPr lang="fr-FR" sz="1600" i="1" dirty="0" err="1"/>
              <a:t>dropouts</a:t>
            </a:r>
            <a:r>
              <a:rPr lang="fr-FR" sz="1600" i="1" dirty="0"/>
              <a:t> on the 100 deg2 </a:t>
            </a:r>
            <a:r>
              <a:rPr lang="fr-FR" sz="1600" i="1" dirty="0" err="1"/>
              <a:t>sky</a:t>
            </a:r>
            <a:r>
              <a:rPr lang="fr-FR" sz="1600" i="1" dirty="0"/>
              <a:t>.</a:t>
            </a:r>
            <a:r>
              <a:rPr lang="fr-FR" sz="1600" dirty="0"/>
              <a:t> Publications of the </a:t>
            </a:r>
            <a:r>
              <a:rPr lang="fr-FR" sz="1600" dirty="0" err="1"/>
              <a:t>Astronomical</a:t>
            </a:r>
            <a:r>
              <a:rPr lang="fr-FR" sz="1600" dirty="0"/>
              <a:t> Society of </a:t>
            </a:r>
            <a:r>
              <a:rPr lang="fr-FR" sz="1600" dirty="0" err="1"/>
              <a:t>Japan</a:t>
            </a:r>
            <a:r>
              <a:rPr lang="fr-FR" sz="1600" dirty="0"/>
              <a:t>, Volume 70, S10.</a:t>
            </a:r>
          </a:p>
          <a:p>
            <a:endParaRPr lang="fr-FR" sz="16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CC7F93-7527-B942-92A2-6FC7BFA0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2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5C813-4028-1C43-B763-B18A22E1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example of a g-dropout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EDED575-8D7A-B841-A4F0-4F4A251BED83}"/>
                  </a:ext>
                </a:extLst>
              </p:cNvPr>
              <p:cNvSpPr txBox="1"/>
              <p:nvPr/>
            </p:nvSpPr>
            <p:spPr>
              <a:xfrm>
                <a:off x="3607867" y="4964943"/>
                <a:ext cx="52636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Faint in g-band, detected in r and </a:t>
                </a:r>
                <a:r>
                  <a:rPr lang="en-GB" dirty="0" err="1"/>
                  <a:t>i</a:t>
                </a:r>
                <a:r>
                  <a:rPr lang="en-GB" dirty="0"/>
                  <a:t> band </a:t>
                </a:r>
              </a:p>
              <a:p>
                <a:pPr marL="285750" indent="-285750" algn="ctr">
                  <a:buFont typeface="Symbol" pitchFamily="2" charset="2"/>
                  <a:buChar char="Þ"/>
                </a:pPr>
                <a:r>
                  <a:rPr lang="en-GB" dirty="0"/>
                  <a:t>g-dropout</a:t>
                </a:r>
              </a:p>
              <a:p>
                <a:pPr marL="285750" indent="-285750" algn="ctr">
                  <a:buFont typeface="Symbol" pitchFamily="2" charset="2"/>
                  <a:buChar char="Þ"/>
                </a:pPr>
                <a:r>
                  <a:rPr lang="en-GB" dirty="0"/>
                  <a:t>Redshift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EDED575-8D7A-B841-A4F0-4F4A251BE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867" y="4964943"/>
                <a:ext cx="5263673" cy="923330"/>
              </a:xfrm>
              <a:prstGeom prst="rect">
                <a:avLst/>
              </a:prstGeom>
              <a:blipFill>
                <a:blip r:embed="rId2"/>
                <a:stretch>
                  <a:fillRect t="-2703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CA4D32-7518-E444-81B7-FAEDBBD7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DF96-7509-D74D-96E4-45F03963C0BC}" type="slidenum">
              <a:rPr lang="en-GB" smtClean="0"/>
              <a:t>9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1707AF-5D1A-AB4A-89D0-7263B584F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5" y="1694154"/>
            <a:ext cx="3497132" cy="28672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60F0C9-F6DF-0F48-96D0-EBC21A9E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170" y="1695545"/>
            <a:ext cx="3430303" cy="28658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A66030-7B54-0E48-A04A-5F859EAFB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586" y="1690688"/>
            <a:ext cx="3436117" cy="28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1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756</Words>
  <Application>Microsoft Macintosh PowerPoint</Application>
  <PresentationFormat>Grand écran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Thème Office</vt:lpstr>
      <vt:lpstr>Identifying new high redshift radio galaxies</vt:lpstr>
      <vt:lpstr>Radio galaxies</vt:lpstr>
      <vt:lpstr>How to detect high redshift sources : the Lyman break</vt:lpstr>
      <vt:lpstr>The example of a Lyman dropout</vt:lpstr>
      <vt:lpstr>Selecting high redshift radio galaxy candidates</vt:lpstr>
      <vt:lpstr>Spectral flux density</vt:lpstr>
      <vt:lpstr>AB magnitude</vt:lpstr>
      <vt:lpstr>A quantitative criterion to select g-dropouts</vt:lpstr>
      <vt:lpstr>The example of a g-dropout</vt:lpstr>
      <vt:lpstr>Spectral Energy Distribution (SED) modelling of the g-dropout</vt:lpstr>
      <vt:lpstr>Quantitative criteria to select g, r and i-dropouts</vt:lpstr>
      <vt:lpstr>Expected redshifts for g, r and i-dropouts</vt:lpstr>
      <vt:lpstr>The Lyman “i-dropout”</vt:lpstr>
      <vt:lpstr>The Lyman “i-dropout” is actually a low redshift source </vt:lpstr>
      <vt:lpstr>SED properties of g and r-dropouts : redshift</vt:lpstr>
      <vt:lpstr>SED properties of g and r-dropouts : redshift error</vt:lpstr>
      <vt:lpstr>SED properties of g and r-dropouts : stellar mass</vt:lpstr>
      <vt:lpstr>SED properties of g and r-dropouts : stellar mass error</vt:lpstr>
      <vt:lpstr>Future work</vt:lpstr>
      <vt:lpstr>Appendix: expected redshifts for g, r and i-dropouts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Uncovering new high redshift radio galaxies</dc:title>
  <dc:creator>Victor Kadri</dc:creator>
  <cp:lastModifiedBy>Victor Kadri</cp:lastModifiedBy>
  <cp:revision>261</cp:revision>
  <dcterms:created xsi:type="dcterms:W3CDTF">2024-06-03T12:14:44Z</dcterms:created>
  <dcterms:modified xsi:type="dcterms:W3CDTF">2024-06-05T12:15:16Z</dcterms:modified>
</cp:coreProperties>
</file>