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3"/>
  </p:notesMasterIdLst>
  <p:sldIdLst>
    <p:sldId id="283" r:id="rId2"/>
    <p:sldId id="293" r:id="rId3"/>
    <p:sldId id="291" r:id="rId4"/>
    <p:sldId id="295" r:id="rId5"/>
    <p:sldId id="300" r:id="rId6"/>
    <p:sldId id="301" r:id="rId7"/>
    <p:sldId id="297" r:id="rId8"/>
    <p:sldId id="294" r:id="rId9"/>
    <p:sldId id="296" r:id="rId10"/>
    <p:sldId id="298" r:id="rId11"/>
    <p:sldId id="274" r:id="rId12"/>
  </p:sldIdLst>
  <p:sldSz cx="18288000" cy="10287000"/>
  <p:notesSz cx="6858000" cy="9144000"/>
  <p:embeddedFontLst>
    <p:embeddedFont>
      <p:font typeface="Avenir Heavy" panose="020B0703020203020204" pitchFamily="34" charset="0"/>
      <p:bold r:id="rId14"/>
      <p:boldItalic r:id="rId15"/>
    </p:embeddedFont>
    <p:embeddedFont>
      <p:font typeface="Avenir Medium" panose="02000603020000020003" pitchFamily="2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venir Black" panose="020B0803020203020204" pitchFamily="3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86395" autoAdjust="0"/>
  </p:normalViewPr>
  <p:slideViewPr>
    <p:cSldViewPr>
      <p:cViewPr>
        <p:scale>
          <a:sx n="75" d="100"/>
          <a:sy n="75" d="100"/>
        </p:scale>
        <p:origin x="81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52DCA-4374-4BB6-8E4C-959F0F93E79E}" type="datetimeFigureOut">
              <a:rPr lang="fr-FR" smtClean="0"/>
              <a:t>30/05/2024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3DA5-130C-45FE-BD59-408CDAF4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99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3200" y="3775348"/>
            <a:ext cx="14401600" cy="1470025"/>
          </a:xfrm>
        </p:spPr>
        <p:txBody>
          <a:bodyPr/>
          <a:lstStyle/>
          <a:p>
            <a:r>
              <a:rPr lang="fr-FR" sz="96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5741112"/>
            <a:ext cx="13105928" cy="811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venir Medium" panose="02000603020000020003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Talk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3462" y="8671891"/>
            <a:ext cx="6560604" cy="1220325"/>
          </a:xfr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59170" y="8671891"/>
            <a:ext cx="8064896" cy="1219200"/>
          </a:xfrm>
        </p:spPr>
        <p:txBody>
          <a:bodyPr anchor="ctr"/>
          <a:lstStyle>
            <a:lvl4pPr marL="1371600" indent="0" algn="ctr">
              <a:buNone/>
              <a:defRPr baseline="0">
                <a:solidFill>
                  <a:srgbClr val="BFBFBF"/>
                </a:solidFill>
              </a:defRPr>
            </a:lvl4pPr>
          </a:lstStyle>
          <a:p>
            <a:pPr lvl="3"/>
            <a:r>
              <a:rPr lang="fr-FR" dirty="0" smtClean="0"/>
              <a:t>Nathan </a:t>
            </a:r>
            <a:r>
              <a:rPr lang="fr-FR" dirty="0" err="1" smtClean="0"/>
              <a:t>Amouroux</a:t>
            </a:r>
            <a:r>
              <a:rPr lang="fr-FR" dirty="0" smtClean="0"/>
              <a:t> – PhD </a:t>
            </a:r>
            <a:r>
              <a:rPr lang="fr-FR" dirty="0" err="1" smtClean="0"/>
              <a:t>Student</a:t>
            </a:r>
            <a:r>
              <a:rPr lang="fr-FR" dirty="0" smtClean="0"/>
              <a:t> at LAPP, Annecy</a:t>
            </a:r>
          </a:p>
          <a:p>
            <a:pPr lvl="3"/>
            <a:r>
              <a:rPr lang="fr-FR" dirty="0" err="1" smtClean="0"/>
              <a:t>Supervised</a:t>
            </a:r>
            <a:r>
              <a:rPr lang="fr-FR" dirty="0" smtClean="0"/>
              <a:t> by Thibault </a:t>
            </a:r>
            <a:r>
              <a:rPr lang="fr-FR" dirty="0" err="1" smtClean="0"/>
              <a:t>Guillemnin</a:t>
            </a:r>
            <a:endParaRPr lang="fr-FR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3200" y="3775348"/>
            <a:ext cx="14401600" cy="1470025"/>
          </a:xfrm>
        </p:spPr>
        <p:txBody>
          <a:bodyPr/>
          <a:lstStyle/>
          <a:p>
            <a:r>
              <a:rPr lang="fr-FR" sz="96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5741112"/>
            <a:ext cx="13105928" cy="811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venir Medium" panose="02000603020000020003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0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graphique 15"/>
          <p:cNvSpPr>
            <a:spLocks noGrp="1"/>
          </p:cNvSpPr>
          <p:nvPr>
            <p:ph type="chart" sz="quarter" idx="14"/>
          </p:nvPr>
        </p:nvSpPr>
        <p:spPr>
          <a:xfrm>
            <a:off x="9982200" y="3083248"/>
            <a:ext cx="7489825" cy="4829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27841"/>
            <a:ext cx="15921880" cy="1143000"/>
          </a:xfrm>
        </p:spPr>
        <p:txBody>
          <a:bodyPr/>
          <a:lstStyle/>
          <a:p>
            <a:r>
              <a:rPr lang="fr-FR" sz="72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Diapo basique</a:t>
            </a:r>
            <a:endParaRPr lang="fr-FR" sz="72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340" y="2381072"/>
            <a:ext cx="8229600" cy="6164368"/>
          </a:xfrm>
        </p:spPr>
        <p:txBody>
          <a:bodyPr/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Add a main point :</a:t>
            </a:r>
          </a:p>
          <a:p>
            <a:pPr marL="1371600" lvl="2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Bullet point 1</a:t>
            </a:r>
          </a:p>
          <a:p>
            <a:pPr marL="1371600" lvl="2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2</a:t>
            </a:r>
          </a:p>
          <a:p>
            <a:pPr marL="1371600" lvl="2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3</a:t>
            </a:r>
          </a:p>
          <a:p>
            <a:pPr marL="1371600" lvl="2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4</a:t>
            </a:r>
          </a:p>
          <a:p>
            <a:pPr marL="1371600" lvl="2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5</a:t>
            </a:r>
          </a:p>
          <a:p>
            <a:pPr marL="144000" lvl="2">
              <a:lnSpc>
                <a:spcPts val="2500"/>
              </a:lnSpc>
              <a:spcBef>
                <a:spcPct val="0"/>
              </a:spcBef>
            </a:pPr>
            <a:endParaRPr lang="en-US" sz="3200" dirty="0" smtClean="0">
              <a:solidFill>
                <a:srgbClr val="FFFFFF"/>
              </a:solidFill>
              <a:latin typeface="Avenir Medium" panose="02000603020000020003" pitchFamily="2" charset="0"/>
            </a:endParaRPr>
          </a:p>
          <a:p>
            <a:pPr marL="36000" lvl="2">
              <a:lnSpc>
                <a:spcPts val="4480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Another point :</a:t>
            </a:r>
          </a:p>
          <a:p>
            <a:pPr marL="1407600" lvl="4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1</a:t>
            </a:r>
          </a:p>
          <a:p>
            <a:pPr marL="1407600" lvl="4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056" y="9740447"/>
            <a:ext cx="52844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2025" y="9774985"/>
            <a:ext cx="544263" cy="3467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Box 5"/>
          <p:cNvSpPr txBox="1"/>
          <p:nvPr userDrawn="1"/>
        </p:nvSpPr>
        <p:spPr>
          <a:xfrm>
            <a:off x="914399" y="9045337"/>
            <a:ext cx="164592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600" u="none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Conclusion / Punchline</a:t>
            </a:r>
            <a:endParaRPr lang="en-US" sz="2600" u="none" dirty="0">
              <a:solidFill>
                <a:srgbClr val="FFFFFF"/>
              </a:solidFill>
              <a:latin typeface="Avenir Medium" panose="02000603020000020003" pitchFamily="2" charset="0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92" y="1300163"/>
            <a:ext cx="14545615" cy="67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fr-FR" sz="54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Sous Titre</a:t>
            </a:r>
            <a:endParaRPr lang="fr-FR" dirty="0"/>
          </a:p>
        </p:txBody>
      </p:sp>
      <p:sp>
        <p:nvSpPr>
          <p:cNvPr id="19" name="Rectangle à coins arrondis 18"/>
          <p:cNvSpPr/>
          <p:nvPr userDrawn="1"/>
        </p:nvSpPr>
        <p:spPr>
          <a:xfrm>
            <a:off x="409940" y="9555671"/>
            <a:ext cx="17388000" cy="7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5"/>
          </p:nvPr>
        </p:nvSpPr>
        <p:spPr>
          <a:xfrm>
            <a:off x="3455368" y="9740446"/>
            <a:ext cx="2133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8"/>
          <p:cNvSpPr txBox="1">
            <a:spLocks/>
          </p:cNvSpPr>
          <p:nvPr userDrawn="1"/>
        </p:nvSpPr>
        <p:spPr>
          <a:xfrm>
            <a:off x="2771474" y="419100"/>
            <a:ext cx="1379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80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056" y="9740447"/>
            <a:ext cx="52844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2025" y="9774985"/>
            <a:ext cx="544263" cy="3467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409940" y="9555671"/>
            <a:ext cx="17388000" cy="7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27841"/>
            <a:ext cx="15921880" cy="1143000"/>
          </a:xfrm>
        </p:spPr>
        <p:txBody>
          <a:bodyPr/>
          <a:lstStyle/>
          <a:p>
            <a:r>
              <a:rPr lang="fr-FR" sz="72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Diapo basique</a:t>
            </a:r>
            <a:endParaRPr lang="fr-FR" sz="72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92" y="1300163"/>
            <a:ext cx="14545615" cy="67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fr-FR" sz="54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Sous Titre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2982913"/>
            <a:ext cx="15770225" cy="5832475"/>
          </a:xfrm>
        </p:spPr>
        <p:txBody>
          <a:bodyPr/>
          <a:lstStyle>
            <a:lvl2pPr marL="457200" indent="0"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 smtClean="0"/>
              <a:t>Seulement du texte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graphique 22"/>
          <p:cNvSpPr>
            <a:spLocks noGrp="1"/>
          </p:cNvSpPr>
          <p:nvPr>
            <p:ph type="chart" sz="quarter" idx="17"/>
          </p:nvPr>
        </p:nvSpPr>
        <p:spPr>
          <a:xfrm>
            <a:off x="9441002" y="2443163"/>
            <a:ext cx="7531100" cy="55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graphique 22"/>
          <p:cNvSpPr>
            <a:spLocks noGrp="1"/>
          </p:cNvSpPr>
          <p:nvPr>
            <p:ph type="chart" sz="quarter" idx="16"/>
          </p:nvPr>
        </p:nvSpPr>
        <p:spPr>
          <a:xfrm>
            <a:off x="1327381" y="2443163"/>
            <a:ext cx="7531100" cy="55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3" name="Titre 8"/>
          <p:cNvSpPr txBox="1">
            <a:spLocks/>
          </p:cNvSpPr>
          <p:nvPr userDrawn="1"/>
        </p:nvSpPr>
        <p:spPr>
          <a:xfrm>
            <a:off x="2771474" y="419100"/>
            <a:ext cx="1379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80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056" y="9740447"/>
            <a:ext cx="52844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2025" y="9774985"/>
            <a:ext cx="544263" cy="3467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Rectangle à coins arrondis 15"/>
          <p:cNvSpPr/>
          <p:nvPr userDrawn="1"/>
        </p:nvSpPr>
        <p:spPr>
          <a:xfrm>
            <a:off x="409940" y="9555671"/>
            <a:ext cx="17388000" cy="7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27841"/>
            <a:ext cx="15921880" cy="1143000"/>
          </a:xfrm>
        </p:spPr>
        <p:txBody>
          <a:bodyPr/>
          <a:lstStyle/>
          <a:p>
            <a:r>
              <a:rPr lang="fr-FR" sz="72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Diapo basique</a:t>
            </a:r>
            <a:endParaRPr lang="fr-FR" sz="72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92" y="1300163"/>
            <a:ext cx="14545615" cy="67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fr-FR" sz="54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Sous Titre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8743950"/>
            <a:ext cx="16448088" cy="633413"/>
          </a:xfrm>
        </p:spPr>
        <p:txBody>
          <a:bodyPr>
            <a:normAutofit/>
          </a:bodyPr>
          <a:lstStyle>
            <a:lvl3pPr marL="914400" indent="0" algn="ctr">
              <a:buNone/>
              <a:defRPr sz="3200">
                <a:solidFill>
                  <a:schemeClr val="bg1"/>
                </a:solidFill>
              </a:defRPr>
            </a:lvl3pPr>
          </a:lstStyle>
          <a:p>
            <a:pPr lvl="2"/>
            <a:r>
              <a:rPr lang="fr-FR" dirty="0" smtClean="0"/>
              <a:t>Juste un peu de texte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bg>
      <p:bgPr>
        <a:blipFill dpi="0" rotWithShape="1">
          <a:blip r:embed="rId2">
            <a:alphaModFix amt="8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056" y="9740447"/>
            <a:ext cx="52844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2025" y="9774985"/>
            <a:ext cx="544263" cy="3467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663280" y="4207396"/>
            <a:ext cx="1288943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fr-FR" sz="72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Titre pleine page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graphique 15"/>
          <p:cNvSpPr>
            <a:spLocks noGrp="1"/>
          </p:cNvSpPr>
          <p:nvPr>
            <p:ph type="chart" sz="quarter" idx="14"/>
          </p:nvPr>
        </p:nvSpPr>
        <p:spPr>
          <a:xfrm>
            <a:off x="9982200" y="3083248"/>
            <a:ext cx="7489825" cy="4829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27841"/>
            <a:ext cx="15921880" cy="1143000"/>
          </a:xfrm>
        </p:spPr>
        <p:txBody>
          <a:bodyPr/>
          <a:lstStyle/>
          <a:p>
            <a:r>
              <a:rPr lang="fr-FR" sz="72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Diapo basique</a:t>
            </a:r>
            <a:endParaRPr lang="fr-FR" sz="72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340" y="2381072"/>
            <a:ext cx="8229600" cy="6164368"/>
          </a:xfrm>
        </p:spPr>
        <p:txBody>
          <a:bodyPr/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Add a main point :</a:t>
            </a:r>
          </a:p>
          <a:p>
            <a:pPr marL="1371600" lvl="2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Bullet point 1</a:t>
            </a:r>
          </a:p>
          <a:p>
            <a:pPr marL="1371600" lvl="2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2</a:t>
            </a:r>
          </a:p>
          <a:p>
            <a:pPr marL="1371600" lvl="2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3</a:t>
            </a:r>
          </a:p>
          <a:p>
            <a:pPr marL="1371600" lvl="2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4</a:t>
            </a:r>
          </a:p>
          <a:p>
            <a:pPr marL="1371600" lvl="2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5</a:t>
            </a:r>
          </a:p>
          <a:p>
            <a:pPr marL="144000" lvl="2">
              <a:lnSpc>
                <a:spcPts val="2500"/>
              </a:lnSpc>
              <a:spcBef>
                <a:spcPct val="0"/>
              </a:spcBef>
            </a:pPr>
            <a:endParaRPr lang="en-US" sz="3200" dirty="0" smtClean="0">
              <a:solidFill>
                <a:srgbClr val="FFFFFF"/>
              </a:solidFill>
              <a:latin typeface="Avenir Medium" panose="02000603020000020003" pitchFamily="2" charset="0"/>
            </a:endParaRPr>
          </a:p>
          <a:p>
            <a:pPr marL="36000" lvl="2">
              <a:lnSpc>
                <a:spcPts val="4480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Another point :</a:t>
            </a:r>
          </a:p>
          <a:p>
            <a:pPr marL="1407600" lvl="4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1</a:t>
            </a:r>
          </a:p>
          <a:p>
            <a:pPr marL="1407600" lvl="4" indent="-457200">
              <a:lnSpc>
                <a:spcPts val="448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056" y="9740447"/>
            <a:ext cx="52844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2025" y="9774985"/>
            <a:ext cx="544263" cy="3467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Box 5"/>
          <p:cNvSpPr txBox="1"/>
          <p:nvPr/>
        </p:nvSpPr>
        <p:spPr>
          <a:xfrm>
            <a:off x="914399" y="9045337"/>
            <a:ext cx="164592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600" u="none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Conclusion / Punchline</a:t>
            </a:r>
            <a:endParaRPr lang="en-US" sz="2600" u="none" dirty="0">
              <a:solidFill>
                <a:srgbClr val="FFFFFF"/>
              </a:solidFill>
              <a:latin typeface="Avenir Medium" panose="02000603020000020003" pitchFamily="2" charset="0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92" y="1300163"/>
            <a:ext cx="14545615" cy="67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fr-FR" sz="54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Sous Titre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09940" y="9555671"/>
            <a:ext cx="17388000" cy="7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5"/>
          <p:cNvSpPr txBox="1"/>
          <p:nvPr userDrawn="1"/>
        </p:nvSpPr>
        <p:spPr>
          <a:xfrm>
            <a:off x="914399" y="9045337"/>
            <a:ext cx="164592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600" u="none" dirty="0" smtClean="0">
                <a:solidFill>
                  <a:srgbClr val="FFFFFF"/>
                </a:solidFill>
                <a:latin typeface="Avenir Medium" panose="02000603020000020003" pitchFamily="2" charset="0"/>
              </a:rPr>
              <a:t>Conclusion / Punchline</a:t>
            </a:r>
            <a:endParaRPr lang="en-US" sz="2600" u="none" dirty="0">
              <a:solidFill>
                <a:srgbClr val="FFFFFF"/>
              </a:solidFill>
              <a:latin typeface="Avenir Medium" panose="02000603020000020003" pitchFamily="2" charset="0"/>
            </a:endParaRPr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409940" y="9555671"/>
            <a:ext cx="17388000" cy="7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35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8"/>
          <p:cNvSpPr txBox="1">
            <a:spLocks/>
          </p:cNvSpPr>
          <p:nvPr/>
        </p:nvSpPr>
        <p:spPr>
          <a:xfrm>
            <a:off x="2771474" y="419100"/>
            <a:ext cx="1379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80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056" y="9740447"/>
            <a:ext cx="52844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2025" y="9774985"/>
            <a:ext cx="544263" cy="3467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09940" y="9555671"/>
            <a:ext cx="17388000" cy="7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27841"/>
            <a:ext cx="15921880" cy="1143000"/>
          </a:xfrm>
        </p:spPr>
        <p:txBody>
          <a:bodyPr/>
          <a:lstStyle/>
          <a:p>
            <a:r>
              <a:rPr lang="fr-FR" sz="72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Diapo basique</a:t>
            </a:r>
            <a:endParaRPr lang="fr-FR" sz="72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92" y="1300163"/>
            <a:ext cx="14545615" cy="67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fr-FR" sz="54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Sous Titre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2982913"/>
            <a:ext cx="15770225" cy="5832475"/>
          </a:xfrm>
        </p:spPr>
        <p:txBody>
          <a:bodyPr/>
          <a:lstStyle>
            <a:lvl2pPr marL="457200" indent="0"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 smtClean="0"/>
              <a:t>Seulement du texte</a:t>
            </a:r>
          </a:p>
        </p:txBody>
      </p:sp>
      <p:sp>
        <p:nvSpPr>
          <p:cNvPr id="9" name="Titre 8"/>
          <p:cNvSpPr txBox="1">
            <a:spLocks/>
          </p:cNvSpPr>
          <p:nvPr userDrawn="1"/>
        </p:nvSpPr>
        <p:spPr>
          <a:xfrm>
            <a:off x="2771474" y="419100"/>
            <a:ext cx="1379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80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13" name="Rectangle à coins arrondis 12"/>
          <p:cNvSpPr/>
          <p:nvPr userDrawn="1"/>
        </p:nvSpPr>
        <p:spPr>
          <a:xfrm>
            <a:off x="409940" y="9555671"/>
            <a:ext cx="17388000" cy="7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0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graphique 22"/>
          <p:cNvSpPr>
            <a:spLocks noGrp="1"/>
          </p:cNvSpPr>
          <p:nvPr>
            <p:ph type="chart" sz="quarter" idx="17"/>
          </p:nvPr>
        </p:nvSpPr>
        <p:spPr>
          <a:xfrm>
            <a:off x="9441002" y="2443163"/>
            <a:ext cx="7531100" cy="55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23" name="Espace réservé du graphique 22"/>
          <p:cNvSpPr>
            <a:spLocks noGrp="1"/>
          </p:cNvSpPr>
          <p:nvPr>
            <p:ph type="chart" sz="quarter" idx="16"/>
          </p:nvPr>
        </p:nvSpPr>
        <p:spPr>
          <a:xfrm>
            <a:off x="1327381" y="2443163"/>
            <a:ext cx="7531100" cy="55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3" name="Titre 8"/>
          <p:cNvSpPr txBox="1">
            <a:spLocks/>
          </p:cNvSpPr>
          <p:nvPr/>
        </p:nvSpPr>
        <p:spPr>
          <a:xfrm>
            <a:off x="2771474" y="419100"/>
            <a:ext cx="1379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80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056" y="9740447"/>
            <a:ext cx="52844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2025" y="9774985"/>
            <a:ext cx="544263" cy="3467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09940" y="9555671"/>
            <a:ext cx="17388000" cy="7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27841"/>
            <a:ext cx="15921880" cy="1143000"/>
          </a:xfrm>
        </p:spPr>
        <p:txBody>
          <a:bodyPr/>
          <a:lstStyle/>
          <a:p>
            <a:r>
              <a:rPr lang="fr-FR" sz="72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Diapo basique</a:t>
            </a:r>
            <a:endParaRPr lang="fr-FR" sz="72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92" y="1300163"/>
            <a:ext cx="14545615" cy="67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fr-FR" sz="54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Sous Titre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8743950"/>
            <a:ext cx="16448088" cy="633413"/>
          </a:xfrm>
        </p:spPr>
        <p:txBody>
          <a:bodyPr>
            <a:normAutofit/>
          </a:bodyPr>
          <a:lstStyle>
            <a:lvl3pPr marL="914400" indent="0" algn="ctr">
              <a:buNone/>
              <a:defRPr sz="3200">
                <a:solidFill>
                  <a:schemeClr val="bg1"/>
                </a:solidFill>
              </a:defRPr>
            </a:lvl3pPr>
          </a:lstStyle>
          <a:p>
            <a:pPr lvl="2"/>
            <a:r>
              <a:rPr lang="fr-FR" dirty="0" smtClean="0"/>
              <a:t>Juste un peu de texte</a:t>
            </a:r>
            <a:endParaRPr lang="fr-FR" dirty="0"/>
          </a:p>
        </p:txBody>
      </p:sp>
      <p:sp>
        <p:nvSpPr>
          <p:cNvPr id="11" name="Titre 8"/>
          <p:cNvSpPr txBox="1">
            <a:spLocks/>
          </p:cNvSpPr>
          <p:nvPr userDrawn="1"/>
        </p:nvSpPr>
        <p:spPr>
          <a:xfrm>
            <a:off x="2771474" y="419100"/>
            <a:ext cx="1379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80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409940" y="9555671"/>
            <a:ext cx="17388000" cy="7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bg>
      <p:bgPr>
        <a:blipFill dpi="0" rotWithShape="1">
          <a:blip r:embed="rId2">
            <a:alphaModFix amt="8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056" y="9740447"/>
            <a:ext cx="52844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2025" y="9774985"/>
            <a:ext cx="544263" cy="3467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663280" y="4207396"/>
            <a:ext cx="1288943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fr-FR" sz="72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Titre pleine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2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6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5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50" r:id="rId11"/>
    <p:sldLayoutId id="2147483651" r:id="rId12"/>
    <p:sldLayoutId id="2147483652" r:id="rId13"/>
    <p:sldLayoutId id="214748365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3200" y="3487316"/>
            <a:ext cx="14401600" cy="1470025"/>
          </a:xfrm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Colimated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Beam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Projector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90800" y="5453080"/>
            <a:ext cx="13105928" cy="81168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in2p3 focal plane </a:t>
            </a:r>
            <a:r>
              <a:rPr lang="fr-FR" dirty="0" smtClean="0"/>
              <a:t>meeting </a:t>
            </a:r>
            <a:r>
              <a:rPr lang="fr-FR" dirty="0" smtClean="0"/>
              <a:t>30/05/24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379568" y="98240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Nathan </a:t>
            </a:r>
            <a:r>
              <a:rPr lang="fr-FR" dirty="0" err="1" smtClean="0">
                <a:solidFill>
                  <a:schemeClr val="bg1"/>
                </a:solidFill>
              </a:rPr>
              <a:t>Amouroux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1" y="3212698"/>
            <a:ext cx="8110035" cy="6082526"/>
          </a:xfrm>
          <a:prstGeom prst="rect">
            <a:avLst/>
          </a:prstGeom>
        </p:spPr>
      </p:pic>
      <p:sp>
        <p:nvSpPr>
          <p:cNvPr id="14" name="Titre 2"/>
          <p:cNvSpPr txBox="1">
            <a:spLocks/>
          </p:cNvSpPr>
          <p:nvPr/>
        </p:nvSpPr>
        <p:spPr>
          <a:xfrm>
            <a:off x="1143000" y="227841"/>
            <a:ext cx="159218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ComCam’s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ghosts</a:t>
            </a:r>
            <a:r>
              <a:rPr lang="fr-FR" dirty="0" smtClean="0">
                <a:solidFill>
                  <a:schemeClr val="bg1"/>
                </a:solidFill>
              </a:rPr>
              <a:t> Image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07696" y="137084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One spot</a:t>
            </a:r>
            <a:endParaRPr lang="fr-FR" sz="4000" dirty="0">
              <a:solidFill>
                <a:schemeClr val="bg1">
                  <a:lumMod val="85000"/>
                </a:schemeClr>
              </a:solidFill>
              <a:latin typeface="Avenir Black" panose="020B0803020203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167336" y="248310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Main spot CCD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64" y="3221727"/>
            <a:ext cx="8110035" cy="608252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2586949" y="24831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</a:rPr>
              <a:t>Lower</a:t>
            </a:r>
            <a:r>
              <a:rPr lang="fr-FR" sz="2800" dirty="0" smtClean="0">
                <a:solidFill>
                  <a:schemeClr val="bg1"/>
                </a:solidFill>
              </a:rPr>
              <a:t> CCD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5903640" y="5215508"/>
            <a:ext cx="2905346" cy="46805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819985" y="9673526"/>
            <a:ext cx="337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</a:rPr>
              <a:t>Very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bright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ghosts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8256" y="8646108"/>
            <a:ext cx="6146941" cy="13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749" y="4229100"/>
            <a:ext cx="18288000" cy="114300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fr-FR" sz="8000" dirty="0" err="1" smtClean="0">
                <a:solidFill>
                  <a:schemeClr val="bg1"/>
                </a:solidFill>
                <a:latin typeface="Avenir Heavy" panose="020B0703020203020204" pitchFamily="34" charset="0"/>
              </a:rPr>
              <a:t>Thanks</a:t>
            </a:r>
            <a:r>
              <a:rPr lang="fr-FR" sz="80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 for </a:t>
            </a:r>
            <a:r>
              <a:rPr lang="fr-FR" sz="8000" dirty="0" err="1" smtClean="0">
                <a:solidFill>
                  <a:schemeClr val="bg1"/>
                </a:solidFill>
                <a:latin typeface="Avenir Heavy" panose="020B0703020203020204" pitchFamily="34" charset="0"/>
              </a:rPr>
              <a:t>your</a:t>
            </a:r>
            <a:r>
              <a:rPr lang="fr-FR" sz="8000" dirty="0" smtClean="0">
                <a:solidFill>
                  <a:schemeClr val="bg1"/>
                </a:solidFill>
                <a:latin typeface="Avenir Heavy" panose="020B0703020203020204" pitchFamily="34" charset="0"/>
              </a:rPr>
              <a:t> attention !</a:t>
            </a:r>
            <a:endParaRPr lang="fr-FR" sz="8000" dirty="0">
              <a:solidFill>
                <a:schemeClr val="bg1"/>
              </a:solidFill>
              <a:latin typeface="Avenir Heavy" panose="020B0703020203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/>
          <p:cNvSpPr txBox="1">
            <a:spLocks/>
          </p:cNvSpPr>
          <p:nvPr/>
        </p:nvSpPr>
        <p:spPr>
          <a:xfrm>
            <a:off x="1143000" y="227841"/>
            <a:ext cx="159218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Batoid</a:t>
            </a:r>
            <a:r>
              <a:rPr lang="fr-FR" dirty="0" smtClean="0">
                <a:solidFill>
                  <a:schemeClr val="bg1"/>
                </a:solidFill>
              </a:rPr>
              <a:t> : CBP photons in </a:t>
            </a:r>
            <a:r>
              <a:rPr lang="fr-FR" dirty="0" err="1" smtClean="0">
                <a:solidFill>
                  <a:schemeClr val="bg1"/>
                </a:solidFill>
              </a:rPr>
              <a:t>ComCam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21011" r="12370" b="15959"/>
          <a:stretch/>
        </p:blipFill>
        <p:spPr>
          <a:xfrm>
            <a:off x="5255568" y="2767236"/>
            <a:ext cx="8136904" cy="659749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835688" y="32712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CBP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956368" y="61137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M1/M3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076048" y="44234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868136" y="53713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ComCam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/>
          <p:cNvSpPr txBox="1">
            <a:spLocks/>
          </p:cNvSpPr>
          <p:nvPr/>
        </p:nvSpPr>
        <p:spPr>
          <a:xfrm>
            <a:off x="1143000" y="227841"/>
            <a:ext cx="159218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Propagating</a:t>
            </a:r>
            <a:r>
              <a:rPr lang="fr-FR" dirty="0" smtClean="0">
                <a:solidFill>
                  <a:schemeClr val="bg1"/>
                </a:solidFill>
              </a:rPr>
              <a:t> CBP spots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07696" y="137084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Masks</a:t>
            </a:r>
            <a:endParaRPr lang="fr-FR" sz="4000" dirty="0">
              <a:solidFill>
                <a:schemeClr val="bg1">
                  <a:lumMod val="85000"/>
                </a:schemeClr>
              </a:solidFill>
              <a:latin typeface="Avenir Black" panose="020B0803020203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8875" r="6116" b="4591"/>
          <a:stretch/>
        </p:blipFill>
        <p:spPr>
          <a:xfrm>
            <a:off x="1121735" y="2457292"/>
            <a:ext cx="7776864" cy="7488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512" y="1894061"/>
            <a:ext cx="2351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1 star per CCD</a:t>
            </a:r>
            <a:endParaRPr lang="fr-FR" sz="2400" dirty="0">
              <a:solidFill>
                <a:schemeClr val="bg1">
                  <a:lumMod val="85000"/>
                </a:schemeClr>
              </a:solidFill>
              <a:latin typeface="Avenir Black" panose="020B08030202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3914" y="1894060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1 </a:t>
            </a:r>
            <a:r>
              <a:rPr lang="fr-FR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star per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amp</a:t>
            </a:r>
            <a:endParaRPr lang="fr-FR" sz="2400" dirty="0">
              <a:solidFill>
                <a:schemeClr val="bg1">
                  <a:lumMod val="85000"/>
                </a:schemeClr>
              </a:solidFill>
              <a:latin typeface="Avenir Black" panose="020B0803020203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9019" r="8086" b="6157"/>
          <a:stretch/>
        </p:blipFill>
        <p:spPr>
          <a:xfrm>
            <a:off x="9936088" y="2457292"/>
            <a:ext cx="7657122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/>
          <p:cNvSpPr txBox="1">
            <a:spLocks/>
          </p:cNvSpPr>
          <p:nvPr/>
        </p:nvSpPr>
        <p:spPr>
          <a:xfrm>
            <a:off x="1143000" y="227841"/>
            <a:ext cx="159218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ComCamSim</a:t>
            </a:r>
            <a:r>
              <a:rPr lang="fr-FR" dirty="0" smtClean="0">
                <a:solidFill>
                  <a:schemeClr val="bg1"/>
                </a:solidFill>
              </a:rPr>
              <a:t> image simulation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07696" y="137084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One CBP spot</a:t>
            </a:r>
            <a:endParaRPr lang="fr-FR" sz="4000" dirty="0">
              <a:solidFill>
                <a:schemeClr val="bg1">
                  <a:lumMod val="85000"/>
                </a:schemeClr>
              </a:solidFill>
              <a:latin typeface="Avenir Black" panose="020B0803020203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7912" r="5929" b="4170"/>
          <a:stretch/>
        </p:blipFill>
        <p:spPr>
          <a:xfrm>
            <a:off x="431032" y="3148291"/>
            <a:ext cx="5678816" cy="562259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6109848" y="5921858"/>
            <a:ext cx="411125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109848" y="4736918"/>
            <a:ext cx="411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Focal plane positions (</a:t>
            </a:r>
            <a:r>
              <a:rPr lang="fr-FR" sz="2800" dirty="0" err="1" smtClean="0">
                <a:solidFill>
                  <a:schemeClr val="bg1"/>
                </a:solidFill>
              </a:rPr>
              <a:t>x,y</a:t>
            </a:r>
            <a:r>
              <a:rPr lang="fr-FR" sz="2800" dirty="0" smtClean="0">
                <a:solidFill>
                  <a:schemeClr val="bg1"/>
                </a:solidFill>
              </a:rPr>
              <a:t>) </a:t>
            </a:r>
            <a:r>
              <a:rPr lang="fr-FR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px position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3148291"/>
            <a:ext cx="7496787" cy="562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/>
          <p:cNvSpPr txBox="1">
            <a:spLocks/>
          </p:cNvSpPr>
          <p:nvPr/>
        </p:nvSpPr>
        <p:spPr>
          <a:xfrm>
            <a:off x="1143000" y="227841"/>
            <a:ext cx="159218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ComCamSim</a:t>
            </a:r>
            <a:r>
              <a:rPr lang="fr-FR" dirty="0" smtClean="0">
                <a:solidFill>
                  <a:schemeClr val="bg1"/>
                </a:solidFill>
              </a:rPr>
              <a:t> image simulation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07696" y="137084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One CBP spot</a:t>
            </a:r>
            <a:endParaRPr lang="fr-FR" sz="4000" dirty="0">
              <a:solidFill>
                <a:schemeClr val="bg1">
                  <a:lumMod val="85000"/>
                </a:schemeClr>
              </a:solidFill>
              <a:latin typeface="Avenir Black" panose="020B0803020203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109848" y="5921858"/>
            <a:ext cx="411125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407696" y="452147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Photon </a:t>
            </a:r>
            <a:r>
              <a:rPr lang="fr-FR" sz="2800" dirty="0" err="1" smtClean="0">
                <a:solidFill>
                  <a:schemeClr val="bg1"/>
                </a:solidFill>
              </a:rPr>
              <a:t>array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sz="2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sensor</a:t>
            </a:r>
            <a:r>
              <a:rPr lang="fr-FR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accumulation  </a:t>
            </a:r>
            <a:r>
              <a:rPr lang="fr-FR" sz="2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Galsim</a:t>
            </a:r>
            <a:r>
              <a:rPr lang="fr-FR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image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7992" r="8696" b="3641"/>
          <a:stretch/>
        </p:blipFill>
        <p:spPr>
          <a:xfrm>
            <a:off x="215008" y="3437582"/>
            <a:ext cx="6192688" cy="49685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7875" r="9665" b="3925"/>
          <a:stretch/>
        </p:blipFill>
        <p:spPr>
          <a:xfrm>
            <a:off x="10440144" y="3016671"/>
            <a:ext cx="7366724" cy="58103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55168" y="853465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Photon </a:t>
            </a:r>
            <a:r>
              <a:rPr lang="fr-FR" sz="3200" dirty="0" err="1" smtClean="0">
                <a:solidFill>
                  <a:schemeClr val="bg1"/>
                </a:solidFill>
              </a:rPr>
              <a:t>array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467322" y="899090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chemeClr val="bg1"/>
                </a:solidFill>
              </a:rPr>
              <a:t>Galsim</a:t>
            </a:r>
            <a:r>
              <a:rPr lang="fr-FR" sz="3200" dirty="0" smtClean="0">
                <a:solidFill>
                  <a:schemeClr val="bg1"/>
                </a:solidFill>
              </a:rPr>
              <a:t> Image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/>
          <p:cNvSpPr txBox="1">
            <a:spLocks/>
          </p:cNvSpPr>
          <p:nvPr/>
        </p:nvSpPr>
        <p:spPr>
          <a:xfrm>
            <a:off x="1143000" y="227841"/>
            <a:ext cx="159218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ComCamSim</a:t>
            </a:r>
            <a:r>
              <a:rPr lang="fr-FR" dirty="0" smtClean="0">
                <a:solidFill>
                  <a:schemeClr val="bg1"/>
                </a:solidFill>
              </a:rPr>
              <a:t> image simulation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07696" y="137084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One CBP spot</a:t>
            </a:r>
            <a:endParaRPr lang="fr-FR" sz="4000" dirty="0">
              <a:solidFill>
                <a:schemeClr val="bg1">
                  <a:lumMod val="85000"/>
                </a:schemeClr>
              </a:solidFill>
              <a:latin typeface="Avenir Black" panose="020B0803020203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8" y="3221727"/>
            <a:ext cx="7966941" cy="597520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6109848" y="5921858"/>
            <a:ext cx="411125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123076" y="5213972"/>
            <a:ext cx="4011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bg1"/>
                </a:solidFill>
              </a:rPr>
              <a:t>GalSim</a:t>
            </a:r>
            <a:r>
              <a:rPr lang="fr-FR" sz="2000" dirty="0" smtClean="0">
                <a:solidFill>
                  <a:schemeClr val="bg1"/>
                </a:solidFill>
              </a:rPr>
              <a:t> image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ImSim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image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7875" r="9665" b="3925"/>
          <a:stretch/>
        </p:blipFill>
        <p:spPr>
          <a:xfrm>
            <a:off x="84117" y="3532848"/>
            <a:ext cx="6057846" cy="477801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56856" y="845586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chemeClr val="bg1"/>
                </a:solidFill>
              </a:rPr>
              <a:t>Galsim</a:t>
            </a:r>
            <a:r>
              <a:rPr lang="fr-FR" sz="3200" dirty="0" smtClean="0">
                <a:solidFill>
                  <a:schemeClr val="bg1"/>
                </a:solidFill>
              </a:rPr>
              <a:t> Image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548384" y="921042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chemeClr val="bg1"/>
                </a:solidFill>
              </a:rPr>
              <a:t>ImSim</a:t>
            </a:r>
            <a:r>
              <a:rPr lang="fr-FR" sz="3200" dirty="0" smtClean="0">
                <a:solidFill>
                  <a:schemeClr val="bg1"/>
                </a:solidFill>
              </a:rPr>
              <a:t> Image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09065" y="6009275"/>
            <a:ext cx="4011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Config file + headers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/>
          <p:cNvSpPr txBox="1">
            <a:spLocks/>
          </p:cNvSpPr>
          <p:nvPr/>
        </p:nvSpPr>
        <p:spPr>
          <a:xfrm>
            <a:off x="1143000" y="227841"/>
            <a:ext cx="159218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ComCamSim</a:t>
            </a:r>
            <a:r>
              <a:rPr lang="fr-FR" dirty="0" smtClean="0">
                <a:solidFill>
                  <a:schemeClr val="bg1"/>
                </a:solidFill>
              </a:rPr>
              <a:t> image simulation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07696" y="137084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One CBP spot</a:t>
            </a:r>
            <a:endParaRPr lang="fr-FR" sz="4000" dirty="0">
              <a:solidFill>
                <a:schemeClr val="bg1">
                  <a:lumMod val="85000"/>
                </a:schemeClr>
              </a:solidFill>
              <a:latin typeface="Avenir Black" panose="020B0803020203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" y="2623220"/>
            <a:ext cx="9025002" cy="67687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296128" y="2760553"/>
            <a:ext cx="75523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 smtClean="0">
                <a:solidFill>
                  <a:schemeClr val="bg1"/>
                </a:solidFill>
              </a:rPr>
              <a:t>Arbitrary</a:t>
            </a:r>
            <a:r>
              <a:rPr lang="fr-FR" sz="3200" dirty="0" smtClean="0">
                <a:solidFill>
                  <a:schemeClr val="bg1"/>
                </a:solidFill>
              </a:rPr>
              <a:t> flux : </a:t>
            </a:r>
            <a:r>
              <a:rPr lang="fr-FR" sz="3200" dirty="0" err="1" smtClean="0">
                <a:solidFill>
                  <a:schemeClr val="bg1"/>
                </a:solidFill>
              </a:rPr>
              <a:t>need</a:t>
            </a:r>
            <a:r>
              <a:rPr lang="fr-FR" sz="3200" dirty="0" smtClean="0">
                <a:solidFill>
                  <a:schemeClr val="bg1"/>
                </a:solidFill>
              </a:rPr>
              <a:t> to </a:t>
            </a:r>
            <a:r>
              <a:rPr lang="fr-FR" sz="3200" dirty="0" err="1" smtClean="0">
                <a:solidFill>
                  <a:schemeClr val="bg1"/>
                </a:solidFill>
              </a:rPr>
              <a:t>take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exptime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into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account</a:t>
            </a:r>
            <a:endParaRPr lang="fr-FR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Some</a:t>
            </a:r>
            <a:r>
              <a:rPr lang="fr-FR" sz="3200" dirty="0" smtClean="0">
                <a:solidFill>
                  <a:schemeClr val="bg1"/>
                </a:solidFill>
              </a:rPr>
              <a:t> configuration arguments not </a:t>
            </a:r>
            <a:r>
              <a:rPr lang="fr-FR" sz="3200" dirty="0" err="1" smtClean="0">
                <a:solidFill>
                  <a:schemeClr val="bg1"/>
                </a:solidFill>
              </a:rPr>
              <a:t>well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controlled</a:t>
            </a:r>
            <a:r>
              <a:rPr lang="fr-FR" sz="3200" dirty="0" smtClean="0">
                <a:solidFill>
                  <a:schemeClr val="bg1"/>
                </a:solidFill>
              </a:rPr>
              <a:t>/</a:t>
            </a:r>
            <a:r>
              <a:rPr lang="fr-FR" sz="3200" dirty="0" err="1" smtClean="0">
                <a:solidFill>
                  <a:schemeClr val="bg1"/>
                </a:solidFill>
              </a:rPr>
              <a:t>understood</a:t>
            </a:r>
            <a:endParaRPr lang="fr-FR" sz="3200" dirty="0">
              <a:solidFill>
                <a:schemeClr val="bg1"/>
              </a:solidFill>
            </a:endParaRPr>
          </a:p>
          <a:p>
            <a:pPr lvl="2"/>
            <a:r>
              <a:rPr lang="fr-FR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In discussion </a:t>
            </a:r>
            <a:r>
              <a:rPr lang="fr-FR" sz="3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with</a:t>
            </a:r>
            <a:r>
              <a:rPr lang="fr-FR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Josh</a:t>
            </a:r>
            <a:endParaRPr lang="fr-FR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>
                <a:solidFill>
                  <a:schemeClr val="bg1"/>
                </a:solidFill>
              </a:rPr>
              <a:t>R</a:t>
            </a:r>
            <a:r>
              <a:rPr lang="fr-FR" sz="3200" dirty="0" err="1" smtClean="0">
                <a:solidFill>
                  <a:schemeClr val="bg1"/>
                </a:solidFill>
              </a:rPr>
              <a:t>ealistic</a:t>
            </a:r>
            <a:r>
              <a:rPr lang="fr-FR" sz="3200" dirty="0" smtClean="0">
                <a:solidFill>
                  <a:schemeClr val="bg1"/>
                </a:solidFill>
              </a:rPr>
              <a:t> calibration </a:t>
            </a:r>
            <a:r>
              <a:rPr lang="fr-FR" sz="3200" dirty="0" err="1" smtClean="0">
                <a:solidFill>
                  <a:schemeClr val="bg1"/>
                </a:solidFill>
              </a:rPr>
              <a:t>quantities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values?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 smtClean="0">
                <a:solidFill>
                  <a:schemeClr val="bg1"/>
                </a:solidFill>
              </a:rPr>
              <a:t>Selected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sensor</a:t>
            </a:r>
            <a:r>
              <a:rPr lang="fr-FR" sz="3200" dirty="0" smtClean="0">
                <a:solidFill>
                  <a:schemeClr val="bg1"/>
                </a:solidFill>
              </a:rPr>
              <a:t> not an LSST one </a:t>
            </a:r>
            <a:r>
              <a:rPr lang="fr-FR" sz="3200" dirty="0" err="1" smtClean="0">
                <a:solidFill>
                  <a:schemeClr val="bg1"/>
                </a:solidFill>
              </a:rPr>
              <a:t>e.g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basic </a:t>
            </a:r>
            <a:r>
              <a:rPr lang="fr-FR" sz="3200" dirty="0" err="1" smtClean="0">
                <a:solidFill>
                  <a:schemeClr val="bg1"/>
                </a:solidFill>
              </a:rPr>
              <a:t>sensor</a:t>
            </a:r>
            <a:r>
              <a:rPr lang="fr-FR" sz="32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dirty="0" err="1" smtClean="0">
                <a:solidFill>
                  <a:schemeClr val="bg1"/>
                </a:solidFill>
              </a:rPr>
              <a:t>Next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step</a:t>
            </a:r>
            <a:r>
              <a:rPr lang="fr-FR" sz="3200" dirty="0" smtClean="0">
                <a:solidFill>
                  <a:schemeClr val="bg1"/>
                </a:solidFill>
              </a:rPr>
              <a:t> : </a:t>
            </a:r>
            <a:r>
              <a:rPr lang="fr-FR" sz="3200" dirty="0" err="1" smtClean="0">
                <a:solidFill>
                  <a:schemeClr val="bg1"/>
                </a:solidFill>
              </a:rPr>
              <a:t>photometry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with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this</a:t>
            </a:r>
            <a:r>
              <a:rPr lang="fr-FR" sz="3200" dirty="0" smtClean="0">
                <a:solidFill>
                  <a:schemeClr val="bg1"/>
                </a:solidFill>
              </a:rPr>
              <a:t> spot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/>
          <p:cNvSpPr txBox="1">
            <a:spLocks/>
          </p:cNvSpPr>
          <p:nvPr/>
        </p:nvSpPr>
        <p:spPr>
          <a:xfrm>
            <a:off x="1143000" y="227841"/>
            <a:ext cx="159218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ComCam’s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ghosts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35488" y="1356405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One spot &amp; one spot per </a:t>
            </a:r>
            <a:r>
              <a:rPr lang="fr-FR" sz="4000" dirty="0" err="1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amp</a:t>
            </a:r>
            <a:endParaRPr lang="fr-FR" sz="4000" dirty="0">
              <a:solidFill>
                <a:schemeClr val="bg1">
                  <a:lumMod val="85000"/>
                </a:schemeClr>
              </a:solidFill>
              <a:latin typeface="Avenir Black" panose="020B0803020203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1980" r="3420" b="8642"/>
          <a:stretch/>
        </p:blipFill>
        <p:spPr>
          <a:xfrm>
            <a:off x="719064" y="2445457"/>
            <a:ext cx="7675063" cy="660558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467536" y="9432210"/>
            <a:ext cx="7272808" cy="67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chemeClr val="bg1"/>
                </a:solidFill>
              </a:rPr>
              <a:t>Pixels 10 000x </a:t>
            </a:r>
            <a:r>
              <a:rPr lang="fr-FR" sz="2800" dirty="0" err="1" smtClean="0">
                <a:solidFill>
                  <a:schemeClr val="bg1"/>
                </a:solidFill>
              </a:rPr>
              <a:t>too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wide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sz="2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Wrong</a:t>
            </a:r>
            <a:r>
              <a:rPr lang="fr-FR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scale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11519" r="4094" b="8517"/>
          <a:stretch/>
        </p:blipFill>
        <p:spPr>
          <a:xfrm>
            <a:off x="10439292" y="2445456"/>
            <a:ext cx="7576996" cy="66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/>
          <p:cNvSpPr txBox="1">
            <a:spLocks/>
          </p:cNvSpPr>
          <p:nvPr/>
        </p:nvSpPr>
        <p:spPr>
          <a:xfrm>
            <a:off x="1143000" y="227841"/>
            <a:ext cx="159218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ComCam’s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ghosts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07696" y="137084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</a:rPr>
              <a:t>One spot</a:t>
            </a:r>
            <a:endParaRPr lang="fr-FR" sz="4000" dirty="0">
              <a:solidFill>
                <a:schemeClr val="bg1">
                  <a:lumMod val="85000"/>
                </a:schemeClr>
              </a:solidFill>
              <a:latin typeface="Avenir Black" panose="020B0803020203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1427" r="3512" b="8174"/>
          <a:stretch/>
        </p:blipFill>
        <p:spPr>
          <a:xfrm>
            <a:off x="1152550" y="2407196"/>
            <a:ext cx="7200800" cy="70888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3401" r="4773" b="8173"/>
          <a:stretch/>
        </p:blipFill>
        <p:spPr>
          <a:xfrm>
            <a:off x="10152112" y="2457171"/>
            <a:ext cx="7128792" cy="695057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476585" y="2683948"/>
            <a:ext cx="640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Reflectiveness</a:t>
            </a:r>
            <a:r>
              <a:rPr lang="fr-FR" sz="2800" dirty="0" smtClean="0"/>
              <a:t> on </a:t>
            </a:r>
            <a:r>
              <a:rPr lang="fr-FR" sz="2800" dirty="0" err="1" smtClean="0"/>
              <a:t>filters</a:t>
            </a:r>
            <a:r>
              <a:rPr lang="fr-FR" sz="2800" dirty="0" smtClean="0"/>
              <a:t> </a:t>
            </a:r>
            <a:r>
              <a:rPr lang="fr-FR" sz="2800" dirty="0" err="1" smtClean="0"/>
              <a:t>only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0139958" y="268394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Reflectiveness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m1">
  <a:themeElements>
    <a:clrScheme name="Pers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2FF"/>
      </a:accent1>
      <a:accent2>
        <a:srgbClr val="B7DDE8"/>
      </a:accent2>
      <a:accent3>
        <a:srgbClr val="C3D69B"/>
      </a:accent3>
      <a:accent4>
        <a:srgbClr val="CCC1D9"/>
      </a:accent4>
      <a:accent5>
        <a:srgbClr val="B8CCE4"/>
      </a:accent5>
      <a:accent6>
        <a:srgbClr val="FBD5B5"/>
      </a:accent6>
      <a:hlink>
        <a:srgbClr val="00B050"/>
      </a:hlink>
      <a:folHlink>
        <a:srgbClr val="FE19FF"/>
      </a:folHlink>
    </a:clrScheme>
    <a:fontScheme name="Avenir">
      <a:majorFont>
        <a:latin typeface="Avenir Heavy"/>
        <a:ea typeface=""/>
        <a:cs typeface=""/>
      </a:majorFont>
      <a:minorFont>
        <a:latin typeface="Avenir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_m1" id="{72CABCFA-C19A-40C0-BEF1-C5D2697B5179}" vid="{82D39A2A-02D3-4E25-BB3C-2AB21985808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Thème_m1</Template>
  <TotalTime>672</TotalTime>
  <Words>186</Words>
  <Application>Microsoft Office PowerPoint</Application>
  <PresentationFormat>Personnalisé</PresentationFormat>
  <Paragraphs>57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Wingdings</vt:lpstr>
      <vt:lpstr>Avenir Heavy</vt:lpstr>
      <vt:lpstr>Avenir Medium</vt:lpstr>
      <vt:lpstr>Calibri</vt:lpstr>
      <vt:lpstr>Avenir Black</vt:lpstr>
      <vt:lpstr>Thème_m1</vt:lpstr>
      <vt:lpstr>Colimated Beam Projector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Thanks for your attention !</vt:lpstr>
    </vt:vector>
  </TitlesOfParts>
  <Company>LAPP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Nathan AMOUROUX</dc:creator>
  <cp:lastModifiedBy>Nathan AMOUROUX</cp:lastModifiedBy>
  <cp:revision>42</cp:revision>
  <dcterms:created xsi:type="dcterms:W3CDTF">2024-05-06T12:52:13Z</dcterms:created>
  <dcterms:modified xsi:type="dcterms:W3CDTF">2024-05-30T08:02:37Z</dcterms:modified>
  <dc:identifier>DAGBcLh-wJU</dc:identifier>
</cp:coreProperties>
</file>