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6" r:id="rId2"/>
    <p:sldId id="290" r:id="rId3"/>
    <p:sldId id="291" r:id="rId4"/>
    <p:sldId id="292" r:id="rId5"/>
    <p:sldId id="293" r:id="rId6"/>
    <p:sldId id="294" r:id="rId7"/>
    <p:sldId id="295" r:id="rId8"/>
    <p:sldId id="297" r:id="rId9"/>
    <p:sldId id="298" r:id="rId10"/>
    <p:sldId id="299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1" autoAdjust="0"/>
    <p:restoredTop sz="94660"/>
  </p:normalViewPr>
  <p:slideViewPr>
    <p:cSldViewPr snapToGrid="0">
      <p:cViewPr varScale="1">
        <p:scale>
          <a:sx n="69" d="100"/>
          <a:sy n="69" d="100"/>
        </p:scale>
        <p:origin x="8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24DF2A-DAD1-41A0-9EC5-44B0DD4626CF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2965BA27-7866-422A-AD03-042BE4AA33D5}">
      <dgm:prSet phldrT="[Texte]"/>
      <dgm:spPr/>
      <dgm:t>
        <a:bodyPr/>
        <a:lstStyle/>
        <a:p>
          <a:r>
            <a:rPr lang="fr-FR" dirty="0"/>
            <a:t>1: </a:t>
          </a:r>
          <a:r>
            <a:rPr lang="en-US" dirty="0"/>
            <a:t>All beam elements or only quadrupoles</a:t>
          </a:r>
          <a:endParaRPr lang="fr-FR" dirty="0"/>
        </a:p>
      </dgm:t>
    </dgm:pt>
    <dgm:pt modelId="{05C8617F-2FA0-47DC-BC9C-597B59E38EF4}" type="parTrans" cxnId="{6A208148-EAB2-4B9E-97C5-ECE6A173FC5F}">
      <dgm:prSet/>
      <dgm:spPr/>
      <dgm:t>
        <a:bodyPr/>
        <a:lstStyle/>
        <a:p>
          <a:endParaRPr lang="fr-FR"/>
        </a:p>
      </dgm:t>
    </dgm:pt>
    <dgm:pt modelId="{8372B60C-4CDB-490C-B0FE-D4AD277CE995}" type="sibTrans" cxnId="{6A208148-EAB2-4B9E-97C5-ECE6A173FC5F}">
      <dgm:prSet/>
      <dgm:spPr/>
      <dgm:t>
        <a:bodyPr/>
        <a:lstStyle/>
        <a:p>
          <a:endParaRPr lang="fr-FR"/>
        </a:p>
      </dgm:t>
    </dgm:pt>
    <dgm:pt modelId="{4F82CC72-38B2-429B-88C4-B22B2C5BED51}">
      <dgm:prSet phldrT="[Texte]"/>
      <dgm:spPr/>
      <dgm:t>
        <a:bodyPr/>
        <a:lstStyle/>
        <a:p>
          <a:r>
            <a:rPr lang="fr-FR" dirty="0"/>
            <a:t>2: </a:t>
          </a:r>
          <a:r>
            <a:rPr lang="en-US" dirty="0"/>
            <a:t>Only quadrupoles when </a:t>
          </a:r>
          <a:r>
            <a:rPr lang="en-US" dirty="0" err="1"/>
            <a:t>sextupoles</a:t>
          </a:r>
          <a:r>
            <a:rPr lang="en-US" dirty="0"/>
            <a:t> are on or off </a:t>
          </a:r>
          <a:endParaRPr lang="fr-FR" dirty="0"/>
        </a:p>
      </dgm:t>
    </dgm:pt>
    <dgm:pt modelId="{51728978-B41E-4CBD-A38A-ACD10FF41F2A}" type="parTrans" cxnId="{C56DF7FB-979F-406B-919D-7DC83D17DAEC}">
      <dgm:prSet/>
      <dgm:spPr/>
      <dgm:t>
        <a:bodyPr/>
        <a:lstStyle/>
        <a:p>
          <a:endParaRPr lang="fr-FR"/>
        </a:p>
      </dgm:t>
    </dgm:pt>
    <dgm:pt modelId="{DD83D4B7-12C3-4587-97F2-0D2D72DA5828}" type="sibTrans" cxnId="{C56DF7FB-979F-406B-919D-7DC83D17DAEC}">
      <dgm:prSet/>
      <dgm:spPr/>
      <dgm:t>
        <a:bodyPr/>
        <a:lstStyle/>
        <a:p>
          <a:endParaRPr lang="fr-FR"/>
        </a:p>
      </dgm:t>
    </dgm:pt>
    <dgm:pt modelId="{9E8BC828-44B0-4F30-8805-856A554D194A}">
      <dgm:prSet phldrT="[Texte]"/>
      <dgm:spPr/>
      <dgm:t>
        <a:bodyPr/>
        <a:lstStyle/>
        <a:p>
          <a:r>
            <a:rPr lang="fr-FR" dirty="0"/>
            <a:t>3: </a:t>
          </a:r>
          <a:r>
            <a:rPr lang="fr-FR" dirty="0" err="1"/>
            <a:t>Both</a:t>
          </a:r>
          <a:r>
            <a:rPr lang="fr-FR" dirty="0"/>
            <a:t> </a:t>
          </a:r>
          <a:r>
            <a:rPr lang="fr-FR" dirty="0" err="1"/>
            <a:t>quadrupoles</a:t>
          </a:r>
          <a:r>
            <a:rPr lang="fr-FR" dirty="0"/>
            <a:t> and </a:t>
          </a:r>
          <a:r>
            <a:rPr lang="fr-FR" dirty="0" err="1"/>
            <a:t>sextupoles</a:t>
          </a:r>
          <a:r>
            <a:rPr lang="fr-FR" dirty="0"/>
            <a:t> or </a:t>
          </a:r>
          <a:r>
            <a:rPr lang="fr-FR" dirty="0" err="1"/>
            <a:t>quadrupoles</a:t>
          </a:r>
          <a:r>
            <a:rPr lang="fr-FR" dirty="0"/>
            <a:t> </a:t>
          </a:r>
          <a:r>
            <a:rPr lang="fr-FR" dirty="0" err="1"/>
            <a:t>only</a:t>
          </a:r>
          <a:endParaRPr lang="fr-FR" dirty="0"/>
        </a:p>
      </dgm:t>
    </dgm:pt>
    <dgm:pt modelId="{C3F7EF36-901B-4CD5-8BDF-E30C609032CC}" type="parTrans" cxnId="{F270A7F5-A48D-4B3B-A546-BEA2A498FF16}">
      <dgm:prSet/>
      <dgm:spPr/>
      <dgm:t>
        <a:bodyPr/>
        <a:lstStyle/>
        <a:p>
          <a:endParaRPr lang="fr-FR"/>
        </a:p>
      </dgm:t>
    </dgm:pt>
    <dgm:pt modelId="{6A2C9AC6-3EB9-4F65-8E3C-4A3123705C53}" type="sibTrans" cxnId="{F270A7F5-A48D-4B3B-A546-BEA2A498FF16}">
      <dgm:prSet/>
      <dgm:spPr/>
      <dgm:t>
        <a:bodyPr/>
        <a:lstStyle/>
        <a:p>
          <a:endParaRPr lang="fr-FR"/>
        </a:p>
      </dgm:t>
    </dgm:pt>
    <dgm:pt modelId="{66347967-75D4-4C85-9E56-5D1E90D2EE96}">
      <dgm:prSet phldrT="[Texte]"/>
      <dgm:spPr/>
      <dgm:t>
        <a:bodyPr/>
        <a:lstStyle/>
        <a:p>
          <a:r>
            <a:rPr lang="fr-FR" dirty="0"/>
            <a:t>4: </a:t>
          </a:r>
          <a:r>
            <a:rPr lang="en-US" dirty="0"/>
            <a:t>Only dipoles</a:t>
          </a:r>
          <a:endParaRPr lang="fr-FR" dirty="0"/>
        </a:p>
      </dgm:t>
    </dgm:pt>
    <dgm:pt modelId="{79B528DE-9E8C-49EF-B878-0BA9324A4E47}" type="parTrans" cxnId="{2E056BF8-EA81-44F9-B9E5-17E4F74D29C5}">
      <dgm:prSet/>
      <dgm:spPr/>
      <dgm:t>
        <a:bodyPr/>
        <a:lstStyle/>
        <a:p>
          <a:endParaRPr lang="fr-FR"/>
        </a:p>
      </dgm:t>
    </dgm:pt>
    <dgm:pt modelId="{0B963296-0B46-4F37-995B-5DFDB8176A37}" type="sibTrans" cxnId="{2E056BF8-EA81-44F9-B9E5-17E4F74D29C5}">
      <dgm:prSet/>
      <dgm:spPr/>
      <dgm:t>
        <a:bodyPr/>
        <a:lstStyle/>
        <a:p>
          <a:endParaRPr lang="fr-FR"/>
        </a:p>
      </dgm:t>
    </dgm:pt>
    <dgm:pt modelId="{FB05CB8A-7F83-4455-AB6D-C677B55B94ED}">
      <dgm:prSet phldrT="[Texte]"/>
      <dgm:spPr/>
      <dgm:t>
        <a:bodyPr/>
        <a:lstStyle/>
        <a:p>
          <a:r>
            <a:rPr lang="fr-FR" dirty="0"/>
            <a:t>5: </a:t>
          </a:r>
          <a:r>
            <a:rPr lang="en-US" dirty="0"/>
            <a:t>Only IR quadrupoles </a:t>
          </a:r>
          <a:endParaRPr lang="fr-FR" dirty="0"/>
        </a:p>
      </dgm:t>
    </dgm:pt>
    <dgm:pt modelId="{7ACF2461-9888-4EB9-9D56-58FA23103909}" type="parTrans" cxnId="{BF89910A-5EB7-414C-B2F7-FF9A59461633}">
      <dgm:prSet/>
      <dgm:spPr/>
      <dgm:t>
        <a:bodyPr/>
        <a:lstStyle/>
        <a:p>
          <a:endParaRPr lang="fr-FR"/>
        </a:p>
      </dgm:t>
    </dgm:pt>
    <dgm:pt modelId="{6E7135FC-123A-4099-8463-39B54BA81E7C}" type="sibTrans" cxnId="{BF89910A-5EB7-414C-B2F7-FF9A59461633}">
      <dgm:prSet/>
      <dgm:spPr/>
      <dgm:t>
        <a:bodyPr/>
        <a:lstStyle/>
        <a:p>
          <a:endParaRPr lang="fr-FR"/>
        </a:p>
      </dgm:t>
    </dgm:pt>
    <dgm:pt modelId="{10068DBC-37C0-4C6C-8257-B93F78C2FF2B}">
      <dgm:prSet/>
      <dgm:spPr/>
      <dgm:t>
        <a:bodyPr/>
        <a:lstStyle/>
        <a:p>
          <a:r>
            <a:rPr lang="fr-FR" dirty="0"/>
            <a:t>6: All </a:t>
          </a:r>
          <a:r>
            <a:rPr lang="fr-FR" dirty="0" err="1"/>
            <a:t>quadrupoles</a:t>
          </a:r>
          <a:r>
            <a:rPr lang="fr-FR" dirty="0"/>
            <a:t> </a:t>
          </a:r>
          <a:r>
            <a:rPr lang="fr-FR" dirty="0" err="1"/>
            <a:t>except</a:t>
          </a:r>
          <a:r>
            <a:rPr lang="fr-FR" dirty="0"/>
            <a:t> IR </a:t>
          </a:r>
          <a:r>
            <a:rPr lang="fr-FR" dirty="0" err="1"/>
            <a:t>quadrupoles</a:t>
          </a:r>
          <a:endParaRPr lang="fr-FR" dirty="0"/>
        </a:p>
      </dgm:t>
    </dgm:pt>
    <dgm:pt modelId="{1BA196C5-D8E9-4D04-ABEB-52764560B058}" type="parTrans" cxnId="{EFB18665-4721-4940-9FC7-0D6DB3885999}">
      <dgm:prSet/>
      <dgm:spPr/>
      <dgm:t>
        <a:bodyPr/>
        <a:lstStyle/>
        <a:p>
          <a:endParaRPr lang="fr-FR"/>
        </a:p>
      </dgm:t>
    </dgm:pt>
    <dgm:pt modelId="{F6D37DA9-FDFD-439F-B8B5-E977C3E29331}" type="sibTrans" cxnId="{EFB18665-4721-4940-9FC7-0D6DB3885999}">
      <dgm:prSet/>
      <dgm:spPr/>
      <dgm:t>
        <a:bodyPr/>
        <a:lstStyle/>
        <a:p>
          <a:endParaRPr lang="fr-FR"/>
        </a:p>
      </dgm:t>
    </dgm:pt>
    <dgm:pt modelId="{07745D0F-3F24-4C6D-AD51-671AC58F593F}" type="pres">
      <dgm:prSet presAssocID="{E724DF2A-DAD1-41A0-9EC5-44B0DD4626CF}" presName="compositeShape" presStyleCnt="0">
        <dgm:presLayoutVars>
          <dgm:chMax val="7"/>
          <dgm:dir/>
          <dgm:resizeHandles val="exact"/>
        </dgm:presLayoutVars>
      </dgm:prSet>
      <dgm:spPr/>
    </dgm:pt>
    <dgm:pt modelId="{557C8001-CA68-45F5-AD9E-026007D32F25}" type="pres">
      <dgm:prSet presAssocID="{2965BA27-7866-422A-AD03-042BE4AA33D5}" presName="circ1" presStyleLbl="vennNode1" presStyleIdx="0" presStyleCnt="6"/>
      <dgm:spPr/>
    </dgm:pt>
    <dgm:pt modelId="{F843A221-4FA0-4060-BF55-59967429BAE4}" type="pres">
      <dgm:prSet presAssocID="{2965BA27-7866-422A-AD03-042BE4AA33D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9A7B80-FB8B-483E-BEA0-A5C30D2F5AEC}" type="pres">
      <dgm:prSet presAssocID="{4F82CC72-38B2-429B-88C4-B22B2C5BED51}" presName="circ2" presStyleLbl="vennNode1" presStyleIdx="1" presStyleCnt="6"/>
      <dgm:spPr/>
    </dgm:pt>
    <dgm:pt modelId="{15A477D6-6036-4669-B97F-0191DD792A83}" type="pres">
      <dgm:prSet presAssocID="{4F82CC72-38B2-429B-88C4-B22B2C5BED5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2F81F74-EF69-4773-901A-E258AD357305}" type="pres">
      <dgm:prSet presAssocID="{9E8BC828-44B0-4F30-8805-856A554D194A}" presName="circ3" presStyleLbl="vennNode1" presStyleIdx="2" presStyleCnt="6"/>
      <dgm:spPr/>
    </dgm:pt>
    <dgm:pt modelId="{ACF9A889-C927-4502-A812-687C45ABBCCA}" type="pres">
      <dgm:prSet presAssocID="{9E8BC828-44B0-4F30-8805-856A554D194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E944DA3-FB12-4521-A7B5-07DAD4EA6736}" type="pres">
      <dgm:prSet presAssocID="{66347967-75D4-4C85-9E56-5D1E90D2EE96}" presName="circ4" presStyleLbl="vennNode1" presStyleIdx="3" presStyleCnt="6"/>
      <dgm:spPr/>
    </dgm:pt>
    <dgm:pt modelId="{A8E75703-5B32-4B13-95BF-33FD5A2EF0E6}" type="pres">
      <dgm:prSet presAssocID="{66347967-75D4-4C85-9E56-5D1E90D2EE96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06A8CDE-CA4B-4FEA-A9EF-E4D352781D53}" type="pres">
      <dgm:prSet presAssocID="{FB05CB8A-7F83-4455-AB6D-C677B55B94ED}" presName="circ5" presStyleLbl="vennNode1" presStyleIdx="4" presStyleCnt="6"/>
      <dgm:spPr/>
    </dgm:pt>
    <dgm:pt modelId="{6EED3ECA-72C4-4BB0-9A6F-B4BE508040D0}" type="pres">
      <dgm:prSet presAssocID="{FB05CB8A-7F83-4455-AB6D-C677B55B94ED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1452746-11FF-4413-AE08-3479FB6DEA66}" type="pres">
      <dgm:prSet presAssocID="{10068DBC-37C0-4C6C-8257-B93F78C2FF2B}" presName="circ6" presStyleLbl="vennNode1" presStyleIdx="5" presStyleCnt="6"/>
      <dgm:spPr/>
    </dgm:pt>
    <dgm:pt modelId="{7891918C-8D1C-46B0-9624-F1DE6CB553F8}" type="pres">
      <dgm:prSet presAssocID="{10068DBC-37C0-4C6C-8257-B93F78C2FF2B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FB18665-4721-4940-9FC7-0D6DB3885999}" srcId="{E724DF2A-DAD1-41A0-9EC5-44B0DD4626CF}" destId="{10068DBC-37C0-4C6C-8257-B93F78C2FF2B}" srcOrd="5" destOrd="0" parTransId="{1BA196C5-D8E9-4D04-ABEB-52764560B058}" sibTransId="{F6D37DA9-FDFD-439F-B8B5-E977C3E29331}"/>
    <dgm:cxn modelId="{792505ED-F70A-4050-B72C-9EEBDB3FC2D0}" type="presOf" srcId="{FB05CB8A-7F83-4455-AB6D-C677B55B94ED}" destId="{6EED3ECA-72C4-4BB0-9A6F-B4BE508040D0}" srcOrd="0" destOrd="0" presId="urn:microsoft.com/office/officeart/2005/8/layout/venn1"/>
    <dgm:cxn modelId="{F270A7F5-A48D-4B3B-A546-BEA2A498FF16}" srcId="{E724DF2A-DAD1-41A0-9EC5-44B0DD4626CF}" destId="{9E8BC828-44B0-4F30-8805-856A554D194A}" srcOrd="2" destOrd="0" parTransId="{C3F7EF36-901B-4CD5-8BDF-E30C609032CC}" sibTransId="{6A2C9AC6-3EB9-4F65-8E3C-4A3123705C53}"/>
    <dgm:cxn modelId="{209E1F59-733B-4179-AF07-F34B99E1F11E}" type="presOf" srcId="{2965BA27-7866-422A-AD03-042BE4AA33D5}" destId="{F843A221-4FA0-4060-BF55-59967429BAE4}" srcOrd="0" destOrd="0" presId="urn:microsoft.com/office/officeart/2005/8/layout/venn1"/>
    <dgm:cxn modelId="{BFFA5295-4D9C-44D5-87F9-3A72DD6F5078}" type="presOf" srcId="{4F82CC72-38B2-429B-88C4-B22B2C5BED51}" destId="{15A477D6-6036-4669-B97F-0191DD792A83}" srcOrd="0" destOrd="0" presId="urn:microsoft.com/office/officeart/2005/8/layout/venn1"/>
    <dgm:cxn modelId="{2E056BF8-EA81-44F9-B9E5-17E4F74D29C5}" srcId="{E724DF2A-DAD1-41A0-9EC5-44B0DD4626CF}" destId="{66347967-75D4-4C85-9E56-5D1E90D2EE96}" srcOrd="3" destOrd="0" parTransId="{79B528DE-9E8C-49EF-B878-0BA9324A4E47}" sibTransId="{0B963296-0B46-4F37-995B-5DFDB8176A37}"/>
    <dgm:cxn modelId="{AD78DED9-DA44-4DC0-BF93-27FD6477A123}" type="presOf" srcId="{9E8BC828-44B0-4F30-8805-856A554D194A}" destId="{ACF9A889-C927-4502-A812-687C45ABBCCA}" srcOrd="0" destOrd="0" presId="urn:microsoft.com/office/officeart/2005/8/layout/venn1"/>
    <dgm:cxn modelId="{BF89910A-5EB7-414C-B2F7-FF9A59461633}" srcId="{E724DF2A-DAD1-41A0-9EC5-44B0DD4626CF}" destId="{FB05CB8A-7F83-4455-AB6D-C677B55B94ED}" srcOrd="4" destOrd="0" parTransId="{7ACF2461-9888-4EB9-9D56-58FA23103909}" sibTransId="{6E7135FC-123A-4099-8463-39B54BA81E7C}"/>
    <dgm:cxn modelId="{549146DC-B52D-450F-AD78-B5E967A67C49}" type="presOf" srcId="{10068DBC-37C0-4C6C-8257-B93F78C2FF2B}" destId="{7891918C-8D1C-46B0-9624-F1DE6CB553F8}" srcOrd="0" destOrd="0" presId="urn:microsoft.com/office/officeart/2005/8/layout/venn1"/>
    <dgm:cxn modelId="{C56DF7FB-979F-406B-919D-7DC83D17DAEC}" srcId="{E724DF2A-DAD1-41A0-9EC5-44B0DD4626CF}" destId="{4F82CC72-38B2-429B-88C4-B22B2C5BED51}" srcOrd="1" destOrd="0" parTransId="{51728978-B41E-4CBD-A38A-ACD10FF41F2A}" sibTransId="{DD83D4B7-12C3-4587-97F2-0D2D72DA5828}"/>
    <dgm:cxn modelId="{B5D053DB-2D65-4F9D-BA59-25E5727434FF}" type="presOf" srcId="{E724DF2A-DAD1-41A0-9EC5-44B0DD4626CF}" destId="{07745D0F-3F24-4C6D-AD51-671AC58F593F}" srcOrd="0" destOrd="0" presId="urn:microsoft.com/office/officeart/2005/8/layout/venn1"/>
    <dgm:cxn modelId="{6A208148-EAB2-4B9E-97C5-ECE6A173FC5F}" srcId="{E724DF2A-DAD1-41A0-9EC5-44B0DD4626CF}" destId="{2965BA27-7866-422A-AD03-042BE4AA33D5}" srcOrd="0" destOrd="0" parTransId="{05C8617F-2FA0-47DC-BC9C-597B59E38EF4}" sibTransId="{8372B60C-4CDB-490C-B0FE-D4AD277CE995}"/>
    <dgm:cxn modelId="{BB1017E6-6255-46BC-9AA8-B14890477793}" type="presOf" srcId="{66347967-75D4-4C85-9E56-5D1E90D2EE96}" destId="{A8E75703-5B32-4B13-95BF-33FD5A2EF0E6}" srcOrd="0" destOrd="0" presId="urn:microsoft.com/office/officeart/2005/8/layout/venn1"/>
    <dgm:cxn modelId="{CAC485B0-1195-431D-B04A-DD39E176CB68}" type="presParOf" srcId="{07745D0F-3F24-4C6D-AD51-671AC58F593F}" destId="{557C8001-CA68-45F5-AD9E-026007D32F25}" srcOrd="0" destOrd="0" presId="urn:microsoft.com/office/officeart/2005/8/layout/venn1"/>
    <dgm:cxn modelId="{DC25149F-B798-414E-A982-C634F06CF303}" type="presParOf" srcId="{07745D0F-3F24-4C6D-AD51-671AC58F593F}" destId="{F843A221-4FA0-4060-BF55-59967429BAE4}" srcOrd="1" destOrd="0" presId="urn:microsoft.com/office/officeart/2005/8/layout/venn1"/>
    <dgm:cxn modelId="{F09F05B7-F95E-43E5-9D39-F01C02BA5C5C}" type="presParOf" srcId="{07745D0F-3F24-4C6D-AD51-671AC58F593F}" destId="{859A7B80-FB8B-483E-BEA0-A5C30D2F5AEC}" srcOrd="2" destOrd="0" presId="urn:microsoft.com/office/officeart/2005/8/layout/venn1"/>
    <dgm:cxn modelId="{31E6C202-7D33-4E8A-B59C-E0F5CF7C50F6}" type="presParOf" srcId="{07745D0F-3F24-4C6D-AD51-671AC58F593F}" destId="{15A477D6-6036-4669-B97F-0191DD792A83}" srcOrd="3" destOrd="0" presId="urn:microsoft.com/office/officeart/2005/8/layout/venn1"/>
    <dgm:cxn modelId="{3FBBD9A7-E6DE-42E5-81D3-36495519BC63}" type="presParOf" srcId="{07745D0F-3F24-4C6D-AD51-671AC58F593F}" destId="{D2F81F74-EF69-4773-901A-E258AD357305}" srcOrd="4" destOrd="0" presId="urn:microsoft.com/office/officeart/2005/8/layout/venn1"/>
    <dgm:cxn modelId="{B4E6676A-6C9A-42BF-AB6E-761773CB8CDF}" type="presParOf" srcId="{07745D0F-3F24-4C6D-AD51-671AC58F593F}" destId="{ACF9A889-C927-4502-A812-687C45ABBCCA}" srcOrd="5" destOrd="0" presId="urn:microsoft.com/office/officeart/2005/8/layout/venn1"/>
    <dgm:cxn modelId="{F8327207-2CEE-42C9-BBB1-C886988E201A}" type="presParOf" srcId="{07745D0F-3F24-4C6D-AD51-671AC58F593F}" destId="{4E944DA3-FB12-4521-A7B5-07DAD4EA6736}" srcOrd="6" destOrd="0" presId="urn:microsoft.com/office/officeart/2005/8/layout/venn1"/>
    <dgm:cxn modelId="{4A370626-C41D-4944-A652-39DC4D74F707}" type="presParOf" srcId="{07745D0F-3F24-4C6D-AD51-671AC58F593F}" destId="{A8E75703-5B32-4B13-95BF-33FD5A2EF0E6}" srcOrd="7" destOrd="0" presId="urn:microsoft.com/office/officeart/2005/8/layout/venn1"/>
    <dgm:cxn modelId="{A2460066-E3E2-48FA-8300-34A98A9288E7}" type="presParOf" srcId="{07745D0F-3F24-4C6D-AD51-671AC58F593F}" destId="{406A8CDE-CA4B-4FEA-A9EF-E4D352781D53}" srcOrd="8" destOrd="0" presId="urn:microsoft.com/office/officeart/2005/8/layout/venn1"/>
    <dgm:cxn modelId="{98812802-9CD1-447F-87C0-829A2C1BEB4B}" type="presParOf" srcId="{07745D0F-3F24-4C6D-AD51-671AC58F593F}" destId="{6EED3ECA-72C4-4BB0-9A6F-B4BE508040D0}" srcOrd="9" destOrd="0" presId="urn:microsoft.com/office/officeart/2005/8/layout/venn1"/>
    <dgm:cxn modelId="{5AC942B4-310C-451F-89EE-1E4938EF5D25}" type="presParOf" srcId="{07745D0F-3F24-4C6D-AD51-671AC58F593F}" destId="{21452746-11FF-4413-AE08-3479FB6DEA66}" srcOrd="10" destOrd="0" presId="urn:microsoft.com/office/officeart/2005/8/layout/venn1"/>
    <dgm:cxn modelId="{DE480B6D-6F03-45EE-98D9-C833185866EE}" type="presParOf" srcId="{07745D0F-3F24-4C6D-AD51-671AC58F593F}" destId="{7891918C-8D1C-46B0-9624-F1DE6CB553F8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7C8001-CA68-45F5-AD9E-026007D32F25}">
      <dsp:nvSpPr>
        <dsp:cNvPr id="0" name=""/>
        <dsp:cNvSpPr/>
      </dsp:nvSpPr>
      <dsp:spPr>
        <a:xfrm>
          <a:off x="2421331" y="935532"/>
          <a:ext cx="1253337" cy="125333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843A221-4FA0-4060-BF55-59967429BAE4}">
      <dsp:nvSpPr>
        <dsp:cNvPr id="0" name=""/>
        <dsp:cNvSpPr/>
      </dsp:nvSpPr>
      <dsp:spPr>
        <a:xfrm>
          <a:off x="2264664" y="0"/>
          <a:ext cx="1566672" cy="85344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/>
            <a:t>1: </a:t>
          </a:r>
          <a:r>
            <a:rPr lang="en-US" sz="1600" kern="1200" dirty="0"/>
            <a:t>All beam elements or only quadrupoles</a:t>
          </a:r>
          <a:endParaRPr lang="fr-FR" sz="1600" kern="1200" dirty="0"/>
        </a:p>
      </dsp:txBody>
      <dsp:txXfrm>
        <a:off x="2264664" y="0"/>
        <a:ext cx="1566672" cy="853440"/>
      </dsp:txXfrm>
    </dsp:sp>
    <dsp:sp modelId="{859A7B80-FB8B-483E-BEA0-A5C30D2F5AEC}">
      <dsp:nvSpPr>
        <dsp:cNvPr id="0" name=""/>
        <dsp:cNvSpPr/>
      </dsp:nvSpPr>
      <dsp:spPr>
        <a:xfrm>
          <a:off x="2828143" y="1170432"/>
          <a:ext cx="1253337" cy="125333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5A477D6-6036-4669-B97F-0191DD792A83}">
      <dsp:nvSpPr>
        <dsp:cNvPr id="0" name=""/>
        <dsp:cNvSpPr/>
      </dsp:nvSpPr>
      <dsp:spPr>
        <a:xfrm>
          <a:off x="4174437" y="812800"/>
          <a:ext cx="1484682" cy="93472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/>
            <a:t>2: </a:t>
          </a:r>
          <a:r>
            <a:rPr lang="en-US" sz="1600" kern="1200" dirty="0"/>
            <a:t>Only quadrupoles when </a:t>
          </a:r>
          <a:r>
            <a:rPr lang="en-US" sz="1600" kern="1200" dirty="0" err="1"/>
            <a:t>sextupoles</a:t>
          </a:r>
          <a:r>
            <a:rPr lang="en-US" sz="1600" kern="1200" dirty="0"/>
            <a:t> are on or off </a:t>
          </a:r>
          <a:endParaRPr lang="fr-FR" sz="1600" kern="1200" dirty="0"/>
        </a:p>
      </dsp:txBody>
      <dsp:txXfrm>
        <a:off x="4174437" y="812800"/>
        <a:ext cx="1484682" cy="934720"/>
      </dsp:txXfrm>
    </dsp:sp>
    <dsp:sp modelId="{D2F81F74-EF69-4773-901A-E258AD357305}">
      <dsp:nvSpPr>
        <dsp:cNvPr id="0" name=""/>
        <dsp:cNvSpPr/>
      </dsp:nvSpPr>
      <dsp:spPr>
        <a:xfrm>
          <a:off x="2828143" y="1640230"/>
          <a:ext cx="1253337" cy="125333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CF9A889-C927-4502-A812-687C45ABBCCA}">
      <dsp:nvSpPr>
        <dsp:cNvPr id="0" name=""/>
        <dsp:cNvSpPr/>
      </dsp:nvSpPr>
      <dsp:spPr>
        <a:xfrm>
          <a:off x="4174437" y="2206752"/>
          <a:ext cx="1484682" cy="10444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/>
            <a:t>3: </a:t>
          </a:r>
          <a:r>
            <a:rPr lang="fr-FR" sz="1600" kern="1200" dirty="0" err="1"/>
            <a:t>Both</a:t>
          </a:r>
          <a:r>
            <a:rPr lang="fr-FR" sz="1600" kern="1200" dirty="0"/>
            <a:t> </a:t>
          </a:r>
          <a:r>
            <a:rPr lang="fr-FR" sz="1600" kern="1200" dirty="0" err="1"/>
            <a:t>quadrupoles</a:t>
          </a:r>
          <a:r>
            <a:rPr lang="fr-FR" sz="1600" kern="1200" dirty="0"/>
            <a:t> and </a:t>
          </a:r>
          <a:r>
            <a:rPr lang="fr-FR" sz="1600" kern="1200" dirty="0" err="1"/>
            <a:t>sextupoles</a:t>
          </a:r>
          <a:r>
            <a:rPr lang="fr-FR" sz="1600" kern="1200" dirty="0"/>
            <a:t> or </a:t>
          </a:r>
          <a:r>
            <a:rPr lang="fr-FR" sz="1600" kern="1200" dirty="0" err="1"/>
            <a:t>quadrupoles</a:t>
          </a:r>
          <a:r>
            <a:rPr lang="fr-FR" sz="1600" kern="1200" dirty="0"/>
            <a:t> </a:t>
          </a:r>
          <a:r>
            <a:rPr lang="fr-FR" sz="1600" kern="1200" dirty="0" err="1"/>
            <a:t>only</a:t>
          </a:r>
          <a:endParaRPr lang="fr-FR" sz="1600" kern="1200" dirty="0"/>
        </a:p>
      </dsp:txBody>
      <dsp:txXfrm>
        <a:off x="4174437" y="2206752"/>
        <a:ext cx="1484682" cy="1044448"/>
      </dsp:txXfrm>
    </dsp:sp>
    <dsp:sp modelId="{4E944DA3-FB12-4521-A7B5-07DAD4EA6736}">
      <dsp:nvSpPr>
        <dsp:cNvPr id="0" name=""/>
        <dsp:cNvSpPr/>
      </dsp:nvSpPr>
      <dsp:spPr>
        <a:xfrm>
          <a:off x="2421331" y="1875536"/>
          <a:ext cx="1253337" cy="125333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8E75703-5B32-4B13-95BF-33FD5A2EF0E6}">
      <dsp:nvSpPr>
        <dsp:cNvPr id="0" name=""/>
        <dsp:cNvSpPr/>
      </dsp:nvSpPr>
      <dsp:spPr>
        <a:xfrm>
          <a:off x="2264664" y="3210560"/>
          <a:ext cx="1566672" cy="85344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/>
            <a:t>4: </a:t>
          </a:r>
          <a:r>
            <a:rPr lang="en-US" sz="1600" kern="1200" dirty="0"/>
            <a:t>Only dipoles</a:t>
          </a:r>
          <a:endParaRPr lang="fr-FR" sz="1600" kern="1200" dirty="0"/>
        </a:p>
      </dsp:txBody>
      <dsp:txXfrm>
        <a:off x="2264664" y="3210560"/>
        <a:ext cx="1566672" cy="853440"/>
      </dsp:txXfrm>
    </dsp:sp>
    <dsp:sp modelId="{406A8CDE-CA4B-4FEA-A9EF-E4D352781D53}">
      <dsp:nvSpPr>
        <dsp:cNvPr id="0" name=""/>
        <dsp:cNvSpPr/>
      </dsp:nvSpPr>
      <dsp:spPr>
        <a:xfrm>
          <a:off x="2014518" y="1640230"/>
          <a:ext cx="1253337" cy="1253337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EED3ECA-72C4-4BB0-9A6F-B4BE508040D0}">
      <dsp:nvSpPr>
        <dsp:cNvPr id="0" name=""/>
        <dsp:cNvSpPr/>
      </dsp:nvSpPr>
      <dsp:spPr>
        <a:xfrm>
          <a:off x="436880" y="2206752"/>
          <a:ext cx="1484682" cy="10444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/>
            <a:t>5: </a:t>
          </a:r>
          <a:r>
            <a:rPr lang="en-US" sz="1600" kern="1200" dirty="0"/>
            <a:t>Only IR quadrupoles </a:t>
          </a:r>
          <a:endParaRPr lang="fr-FR" sz="1600" kern="1200" dirty="0"/>
        </a:p>
      </dsp:txBody>
      <dsp:txXfrm>
        <a:off x="436880" y="2206752"/>
        <a:ext cx="1484682" cy="1044448"/>
      </dsp:txXfrm>
    </dsp:sp>
    <dsp:sp modelId="{21452746-11FF-4413-AE08-3479FB6DEA66}">
      <dsp:nvSpPr>
        <dsp:cNvPr id="0" name=""/>
        <dsp:cNvSpPr/>
      </dsp:nvSpPr>
      <dsp:spPr>
        <a:xfrm>
          <a:off x="2014518" y="1170432"/>
          <a:ext cx="1253337" cy="125333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891918C-8D1C-46B0-9624-F1DE6CB553F8}">
      <dsp:nvSpPr>
        <dsp:cNvPr id="0" name=""/>
        <dsp:cNvSpPr/>
      </dsp:nvSpPr>
      <dsp:spPr>
        <a:xfrm>
          <a:off x="436880" y="812800"/>
          <a:ext cx="1484682" cy="10444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/>
            <a:t>6: All </a:t>
          </a:r>
          <a:r>
            <a:rPr lang="fr-FR" sz="1600" kern="1200" dirty="0" err="1"/>
            <a:t>quadrupoles</a:t>
          </a:r>
          <a:r>
            <a:rPr lang="fr-FR" sz="1600" kern="1200" dirty="0"/>
            <a:t> </a:t>
          </a:r>
          <a:r>
            <a:rPr lang="fr-FR" sz="1600" kern="1200" dirty="0" err="1"/>
            <a:t>except</a:t>
          </a:r>
          <a:r>
            <a:rPr lang="fr-FR" sz="1600" kern="1200" dirty="0"/>
            <a:t> IR </a:t>
          </a:r>
          <a:r>
            <a:rPr lang="fr-FR" sz="1600" kern="1200" dirty="0" err="1"/>
            <a:t>quadrupoles</a:t>
          </a:r>
          <a:endParaRPr lang="fr-FR" sz="1600" kern="1200" dirty="0"/>
        </a:p>
      </dsp:txBody>
      <dsp:txXfrm>
        <a:off x="436880" y="812800"/>
        <a:ext cx="1484682" cy="10444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BAD94-BB30-43D9-B2A4-3CF37AEE9651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F1737-9050-491A-AA81-B05A2B4C2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920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fik 9">
            <a:extLst>
              <a:ext uri="{FF2B5EF4-FFF2-40B4-BE49-F238E27FC236}">
                <a16:creationId xmlns:a16="http://schemas.microsoft.com/office/drawing/2014/main" id="{0B76ECB0-B71D-454C-9911-8489B91E5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69517B-FA4A-4693-A73F-75823C3FCB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72" y="1629864"/>
            <a:ext cx="4099482" cy="3599100"/>
          </a:xfrm>
          <a:prstGeom prst="rect">
            <a:avLst/>
          </a:prstGeom>
        </p:spPr>
      </p:pic>
      <p:pic>
        <p:nvPicPr>
          <p:cNvPr id="9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084546" cy="4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7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37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679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911123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610752" y="-1920"/>
            <a:ext cx="581247" cy="367045"/>
          </a:xfrm>
        </p:spPr>
        <p:txBody>
          <a:bodyPr/>
          <a:lstStyle/>
          <a:p>
            <a:fld id="{F1002F47-251C-4976-B61E-D19873C7D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398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713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48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462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284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672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89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45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02F47-251C-4976-B61E-D19873C7D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1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em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57" y="356659"/>
            <a:ext cx="11967351" cy="659735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44BA46-2E4C-4857-9639-40D78313F3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1" y="129898"/>
            <a:ext cx="385972" cy="226761"/>
          </a:xfrm>
        </p:spPr>
        <p:txBody>
          <a:bodyPr/>
          <a:lstStyle/>
          <a:p>
            <a:fld id="{88A1DFE4-5FC5-43BD-BB7E-75EAD82B965F}" type="slidenum">
              <a:rPr lang="de-AT" smtClean="0"/>
              <a:pPr/>
              <a:t>1</a:t>
            </a:fld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EB1A91-989E-4FD6-BF4B-3E6E7CE1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346"/>
            <a:ext cx="5283811" cy="1014389"/>
          </a:xfrm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FCC LAPP simulation: </a:t>
            </a:r>
            <a:r>
              <a:rPr lang="en-US" sz="2133" dirty="0">
                <a:solidFill>
                  <a:srgbClr val="00B050"/>
                </a:solidFill>
              </a:rPr>
              <a:t>Kind of global view of the present work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C71D3045-FAD4-499F-B1A6-8A63B5FF2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872" y="2689877"/>
            <a:ext cx="1728192" cy="553828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224" y="3655335"/>
            <a:ext cx="812720" cy="663069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9085" y="3721429"/>
            <a:ext cx="872916" cy="538435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957" y="4904847"/>
            <a:ext cx="1440160" cy="6104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7355" y="954137"/>
            <a:ext cx="341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Note: a parallel work is being done with SAD on </a:t>
            </a:r>
            <a:r>
              <a:rPr lang="en-US" sz="1200" dirty="0" err="1" smtClean="0"/>
              <a:t>superKeKB</a:t>
            </a:r>
            <a:r>
              <a:rPr lang="en-US" sz="1200" dirty="0" smtClean="0"/>
              <a:t>. 2 beams</a:t>
            </a:r>
            <a:endParaRPr lang="fr-FR" sz="12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0125" y="30165"/>
            <a:ext cx="850276" cy="22341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799074" y="595896"/>
            <a:ext cx="2247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Note: similar scheme for Engineering at LAPP </a:t>
            </a:r>
            <a:endParaRPr lang="fr-FR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17" y="1802871"/>
            <a:ext cx="861237" cy="47903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456" y="1867562"/>
            <a:ext cx="1382323" cy="41434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8125" y="4904847"/>
            <a:ext cx="804268" cy="5281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183955" y="1226927"/>
            <a:ext cx="100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</a:rPr>
              <a:t>Presented at FCC tuning meeting (May 2024)</a:t>
            </a:r>
            <a:endParaRPr lang="fr-FR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12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37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186" y="0"/>
            <a:ext cx="10515600" cy="99957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Plane Ground wave Studies: a corrugated model (</a:t>
            </a:r>
            <a:r>
              <a:rPr lang="en-US" sz="2800" b="1" dirty="0" err="1" smtClean="0">
                <a:solidFill>
                  <a:srgbClr val="00B050"/>
                </a:solidFill>
              </a:rPr>
              <a:t>E.Montbarbon</a:t>
            </a:r>
            <a:r>
              <a:rPr lang="en-US" sz="2800" b="1" dirty="0" smtClean="0">
                <a:solidFill>
                  <a:srgbClr val="00B050"/>
                </a:solidFill>
              </a:rPr>
              <a:t> et al)</a:t>
            </a:r>
            <a:endParaRPr lang="fr-FR" sz="2800" b="1" dirty="0">
              <a:solidFill>
                <a:srgbClr val="00B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2776" y="814685"/>
            <a:ext cx="7728032" cy="2001506"/>
          </a:xfrm>
          <a:ln>
            <a:solidFill>
              <a:schemeClr val="accent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US" dirty="0"/>
              <a:t>Aims of the study: </a:t>
            </a:r>
          </a:p>
          <a:p>
            <a:pPr lvl="1"/>
            <a:r>
              <a:rPr lang="en-US" dirty="0"/>
              <a:t>Compute the response of a potential spatial coherence on the performances of FCC-</a:t>
            </a:r>
            <a:r>
              <a:rPr lang="en-US" dirty="0" err="1"/>
              <a:t>ee</a:t>
            </a:r>
            <a:endParaRPr lang="en-US" dirty="0"/>
          </a:p>
          <a:p>
            <a:pPr lvl="1"/>
            <a:r>
              <a:rPr lang="en-US" dirty="0"/>
              <a:t>Compare simulation results obtained to the ones of other machines (e.g. LEP, LHC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Definition: </a:t>
            </a:r>
          </a:p>
          <a:p>
            <a:pPr lvl="1"/>
            <a:r>
              <a:rPr lang="en-US" dirty="0"/>
              <a:t>The coherence length is the maximum distance of two points oscillating on a same ground wave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In our study: </a:t>
            </a:r>
          </a:p>
          <a:p>
            <a:pPr lvl="1"/>
            <a:r>
              <a:rPr lang="en-US" dirty="0"/>
              <a:t>Vertical </a:t>
            </a:r>
            <a:r>
              <a:rPr lang="en-US" dirty="0" err="1"/>
              <a:t>misalignement</a:t>
            </a:r>
            <a:r>
              <a:rPr lang="en-US" dirty="0"/>
              <a:t> of beam elements according a plane sinusoidal wave</a:t>
            </a:r>
          </a:p>
          <a:p>
            <a:pPr lvl="1"/>
            <a:r>
              <a:rPr lang="en-US" dirty="0"/>
              <a:t>Photography of the wave impact on the accelerator</a:t>
            </a:r>
          </a:p>
          <a:p>
            <a:endParaRPr lang="fr-FR" dirty="0"/>
          </a:p>
        </p:txBody>
      </p:sp>
      <p:pic>
        <p:nvPicPr>
          <p:cNvPr id="5" name="Picture 2" descr="part1">
            <a:extLst>
              <a:ext uri="{FF2B5EF4-FFF2-40B4-BE49-F238E27FC236}">
                <a16:creationId xmlns:a16="http://schemas.microsoft.com/office/drawing/2014/main" id="{801EFB93-AC7D-4F11-94BD-A8336667B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1" y="2767831"/>
            <a:ext cx="4954820" cy="391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8474109-0B49-4DC3-99ED-BED64406558E}"/>
              </a:ext>
            </a:extLst>
          </p:cNvPr>
          <p:cNvSpPr txBox="1"/>
          <p:nvPr/>
        </p:nvSpPr>
        <p:spPr>
          <a:xfrm>
            <a:off x="979282" y="6627168"/>
            <a:ext cx="39868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i="1" dirty="0" err="1">
                <a:solidFill>
                  <a:srgbClr val="000000"/>
                </a:solidFill>
              </a:rPr>
              <a:t>Schematics</a:t>
            </a:r>
            <a:r>
              <a:rPr lang="fr-FR" sz="900" i="1" dirty="0">
                <a:solidFill>
                  <a:srgbClr val="000000"/>
                </a:solidFill>
              </a:rPr>
              <a:t> of the plane </a:t>
            </a:r>
            <a:r>
              <a:rPr lang="fr-FR" sz="900" i="1" dirty="0" err="1">
                <a:solidFill>
                  <a:srgbClr val="000000"/>
                </a:solidFill>
              </a:rPr>
              <a:t>ground</a:t>
            </a:r>
            <a:r>
              <a:rPr lang="fr-FR" sz="900" i="1" dirty="0">
                <a:solidFill>
                  <a:srgbClr val="000000"/>
                </a:solidFill>
              </a:rPr>
              <a:t> </a:t>
            </a:r>
            <a:r>
              <a:rPr lang="fr-FR" sz="900" i="1" dirty="0" err="1">
                <a:solidFill>
                  <a:srgbClr val="000000"/>
                </a:solidFill>
              </a:rPr>
              <a:t>wave</a:t>
            </a:r>
            <a:r>
              <a:rPr lang="fr-FR" sz="900" i="1" dirty="0">
                <a:solidFill>
                  <a:srgbClr val="000000"/>
                </a:solidFill>
              </a:rPr>
              <a:t> </a:t>
            </a:r>
            <a:r>
              <a:rPr lang="fr-FR" sz="900" i="1" dirty="0" err="1">
                <a:solidFill>
                  <a:srgbClr val="000000"/>
                </a:solidFill>
              </a:rPr>
              <a:t>impacting</a:t>
            </a:r>
            <a:r>
              <a:rPr lang="fr-FR" sz="900" i="1" dirty="0">
                <a:solidFill>
                  <a:srgbClr val="000000"/>
                </a:solidFill>
              </a:rPr>
              <a:t> FCC-</a:t>
            </a:r>
            <a:r>
              <a:rPr lang="fr-FR" sz="900" i="1" dirty="0" err="1">
                <a:solidFill>
                  <a:srgbClr val="000000"/>
                </a:solidFill>
              </a:rPr>
              <a:t>ee</a:t>
            </a:r>
            <a:r>
              <a:rPr lang="fr-FR" sz="900" i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151E0C-EF0A-4183-94AC-A3D973A98F5F}"/>
              </a:ext>
            </a:extLst>
          </p:cNvPr>
          <p:cNvSpPr txBox="1"/>
          <p:nvPr/>
        </p:nvSpPr>
        <p:spPr>
          <a:xfrm rot="5214510">
            <a:off x="-735342" y="4483710"/>
            <a:ext cx="207414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rgbClr val="000000"/>
                </a:solidFill>
              </a:rPr>
              <a:t>Amplitude (m)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C55522F-2EAF-47FB-9198-9527EBEAAD3F}"/>
              </a:ext>
            </a:extLst>
          </p:cNvPr>
          <p:cNvSpPr txBox="1"/>
          <p:nvPr/>
        </p:nvSpPr>
        <p:spPr>
          <a:xfrm>
            <a:off x="4237367" y="3509079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1600" dirty="0">
                <a:solidFill>
                  <a:schemeClr val="accent1"/>
                </a:solidFill>
              </a:rPr>
              <a:t>FCC-</a:t>
            </a:r>
            <a:r>
              <a:rPr lang="fr-FR" sz="1600" dirty="0" err="1">
                <a:solidFill>
                  <a:schemeClr val="accent1"/>
                </a:solidFill>
              </a:rPr>
              <a:t>ee</a:t>
            </a:r>
            <a:endParaRPr lang="fr-FR" sz="1600" dirty="0">
              <a:solidFill>
                <a:schemeClr val="accent1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02331EC-D903-44B2-A049-40A400A84DDC}"/>
              </a:ext>
            </a:extLst>
          </p:cNvPr>
          <p:cNvCxnSpPr>
            <a:cxnSpLocks/>
          </p:cNvCxnSpPr>
          <p:nvPr/>
        </p:nvCxnSpPr>
        <p:spPr>
          <a:xfrm flipH="1">
            <a:off x="4003618" y="3812255"/>
            <a:ext cx="377765" cy="2883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Étoile : 4 branches 25">
            <a:extLst>
              <a:ext uri="{FF2B5EF4-FFF2-40B4-BE49-F238E27FC236}">
                <a16:creationId xmlns:a16="http://schemas.microsoft.com/office/drawing/2014/main" id="{51E71018-0390-4EC8-A863-A59915A18FBD}"/>
              </a:ext>
            </a:extLst>
          </p:cNvPr>
          <p:cNvSpPr/>
          <p:nvPr/>
        </p:nvSpPr>
        <p:spPr>
          <a:xfrm>
            <a:off x="3573232" y="4466286"/>
            <a:ext cx="288032" cy="230832"/>
          </a:xfrm>
          <a:prstGeom prst="star4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90271A6-B406-44EB-8030-97E997A33466}"/>
              </a:ext>
            </a:extLst>
          </p:cNvPr>
          <p:cNvSpPr txBox="1"/>
          <p:nvPr/>
        </p:nvSpPr>
        <p:spPr>
          <a:xfrm>
            <a:off x="3379707" y="4697118"/>
            <a:ext cx="61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accent5"/>
                </a:solidFill>
              </a:rPr>
              <a:t>IP.8/1</a:t>
            </a:r>
          </a:p>
        </p:txBody>
      </p:sp>
      <p:sp>
        <p:nvSpPr>
          <p:cNvPr id="12" name="Étoile : 4 branches 27">
            <a:extLst>
              <a:ext uri="{FF2B5EF4-FFF2-40B4-BE49-F238E27FC236}">
                <a16:creationId xmlns:a16="http://schemas.microsoft.com/office/drawing/2014/main" id="{173A3551-3FE6-474B-A4F2-66D5A88FAC23}"/>
              </a:ext>
            </a:extLst>
          </p:cNvPr>
          <p:cNvSpPr/>
          <p:nvPr/>
        </p:nvSpPr>
        <p:spPr>
          <a:xfrm>
            <a:off x="3408184" y="4235454"/>
            <a:ext cx="288032" cy="230832"/>
          </a:xfrm>
          <a:prstGeom prst="star4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363ECA3-C43D-4D2C-8A9F-4218C06C37AC}"/>
              </a:ext>
            </a:extLst>
          </p:cNvPr>
          <p:cNvSpPr txBox="1"/>
          <p:nvPr/>
        </p:nvSpPr>
        <p:spPr>
          <a:xfrm>
            <a:off x="3264168" y="3939647"/>
            <a:ext cx="61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accent5"/>
                </a:solidFill>
              </a:rPr>
              <a:t>IP.2/3</a:t>
            </a:r>
          </a:p>
        </p:txBody>
      </p:sp>
      <p:sp>
        <p:nvSpPr>
          <p:cNvPr id="14" name="Étoile : 4 branches 29">
            <a:extLst>
              <a:ext uri="{FF2B5EF4-FFF2-40B4-BE49-F238E27FC236}">
                <a16:creationId xmlns:a16="http://schemas.microsoft.com/office/drawing/2014/main" id="{C7789935-77D8-4F77-BC10-6712F86F7199}"/>
              </a:ext>
            </a:extLst>
          </p:cNvPr>
          <p:cNvSpPr/>
          <p:nvPr/>
        </p:nvSpPr>
        <p:spPr>
          <a:xfrm>
            <a:off x="1930773" y="4049167"/>
            <a:ext cx="288032" cy="230832"/>
          </a:xfrm>
          <a:prstGeom prst="star4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31B6963-6AF5-4471-A939-D182400A793A}"/>
              </a:ext>
            </a:extLst>
          </p:cNvPr>
          <p:cNvSpPr txBox="1"/>
          <p:nvPr/>
        </p:nvSpPr>
        <p:spPr>
          <a:xfrm>
            <a:off x="1744693" y="3799894"/>
            <a:ext cx="61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accent5"/>
                </a:solidFill>
              </a:rPr>
              <a:t>IP.4/5</a:t>
            </a:r>
          </a:p>
        </p:txBody>
      </p:sp>
      <p:sp>
        <p:nvSpPr>
          <p:cNvPr id="16" name="Étoile : 4 branches 31">
            <a:extLst>
              <a:ext uri="{FF2B5EF4-FFF2-40B4-BE49-F238E27FC236}">
                <a16:creationId xmlns:a16="http://schemas.microsoft.com/office/drawing/2014/main" id="{CCD9F295-D5C5-49E0-B504-36B790F43C91}"/>
              </a:ext>
            </a:extLst>
          </p:cNvPr>
          <p:cNvSpPr/>
          <p:nvPr/>
        </p:nvSpPr>
        <p:spPr>
          <a:xfrm>
            <a:off x="2042173" y="4727236"/>
            <a:ext cx="288032" cy="230832"/>
          </a:xfrm>
          <a:prstGeom prst="star4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76D0919-356E-4803-9D59-D3D17D0B6B3B}"/>
              </a:ext>
            </a:extLst>
          </p:cNvPr>
          <p:cNvSpPr txBox="1"/>
          <p:nvPr/>
        </p:nvSpPr>
        <p:spPr>
          <a:xfrm>
            <a:off x="1869091" y="4930342"/>
            <a:ext cx="61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accent5"/>
                </a:solidFill>
              </a:rPr>
              <a:t>IP.6/7</a:t>
            </a:r>
          </a:p>
        </p:txBody>
      </p:sp>
      <p:sp>
        <p:nvSpPr>
          <p:cNvPr id="18" name="Flèche : gauche 36">
            <a:extLst>
              <a:ext uri="{FF2B5EF4-FFF2-40B4-BE49-F238E27FC236}">
                <a16:creationId xmlns:a16="http://schemas.microsoft.com/office/drawing/2014/main" id="{BDD41D83-67EA-4574-8EF5-6E7837E6A713}"/>
              </a:ext>
            </a:extLst>
          </p:cNvPr>
          <p:cNvSpPr/>
          <p:nvPr/>
        </p:nvSpPr>
        <p:spPr>
          <a:xfrm rot="1199755">
            <a:off x="3920357" y="4673675"/>
            <a:ext cx="486331" cy="230832"/>
          </a:xfrm>
          <a:prstGeom prst="leftArrow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210ACDA-0419-44F9-9CE3-2AB2B21DDF38}"/>
              </a:ext>
            </a:extLst>
          </p:cNvPr>
          <p:cNvSpPr txBox="1"/>
          <p:nvPr/>
        </p:nvSpPr>
        <p:spPr>
          <a:xfrm rot="813782">
            <a:off x="4142870" y="4479142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i="1" dirty="0" err="1">
                <a:solidFill>
                  <a:schemeClr val="bg1">
                    <a:lumMod val="50000"/>
                  </a:schemeClr>
                </a:solidFill>
              </a:rPr>
              <a:t>wavefront</a:t>
            </a:r>
            <a:endParaRPr lang="fr-FR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Flèche : gauche 33">
            <a:extLst>
              <a:ext uri="{FF2B5EF4-FFF2-40B4-BE49-F238E27FC236}">
                <a16:creationId xmlns:a16="http://schemas.microsoft.com/office/drawing/2014/main" id="{3BB4E6B2-560F-4C61-9794-895D488F648C}"/>
              </a:ext>
            </a:extLst>
          </p:cNvPr>
          <p:cNvSpPr/>
          <p:nvPr/>
        </p:nvSpPr>
        <p:spPr>
          <a:xfrm rot="1199755">
            <a:off x="2817869" y="4406137"/>
            <a:ext cx="309688" cy="217522"/>
          </a:xfrm>
          <a:prstGeom prst="leftArrow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F8EE8A8-0A7E-4AF5-88B7-D8E76C9F5575}"/>
              </a:ext>
            </a:extLst>
          </p:cNvPr>
          <p:cNvSpPr txBox="1"/>
          <p:nvPr/>
        </p:nvSpPr>
        <p:spPr>
          <a:xfrm rot="1157821">
            <a:off x="3766629" y="4917682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Direction of</a:t>
            </a:r>
          </a:p>
          <a:p>
            <a:pPr algn="l"/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Espace réservé du texte 3">
                <a:extLst>
                  <a:ext uri="{FF2B5EF4-FFF2-40B4-BE49-F238E27FC236}">
                    <a16:creationId xmlns:a16="http://schemas.microsoft.com/office/drawing/2014/main" id="{36B94C3D-FDE1-47C2-BA5D-61F3635D2C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94502" y="2941017"/>
                <a:ext cx="6146234" cy="378919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vert="horz" lIns="91440" tIns="45720" rIns="91440" bIns="45720" rtlCol="0" anchor="ctr"/>
              <a:lstStyle>
                <a:defPPr>
                  <a:defRPr lang="fr-FR"/>
                </a:defPPr>
                <a:lvl1pPr marL="0" algn="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Aft>
                    <a:spcPts val="600"/>
                  </a:spcAft>
                </a:pP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Study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performed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MAD-X,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the TWISS </a:t>
                </a:r>
                <a:r>
                  <a:rPr lang="fr-FR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module &amp; </a:t>
                </a:r>
                <a:r>
                  <a:rPr lang="fr-FR" sz="14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analytical</a:t>
                </a:r>
                <a:r>
                  <a:rPr lang="fr-FR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model</a:t>
                </a:r>
                <a:endParaRPr lang="fr-FR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Vertical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misalignment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attributed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to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each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quadrupole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fr-FR" sz="14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j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along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the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accelerator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ring,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fr-FR" sz="14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in </a:t>
                </a:r>
                <a:r>
                  <a:rPr lang="fr-FR" sz="1400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terms</a:t>
                </a:r>
                <a:r>
                  <a:rPr lang="fr-FR" sz="14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of </a:t>
                </a:r>
                <a:r>
                  <a:rPr lang="fr-FR" sz="14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harmonic</a:t>
                </a:r>
                <a:r>
                  <a:rPr lang="fr-FR" sz="14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fr-FR" sz="14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number</a:t>
                </a:r>
                <a:r>
                  <a:rPr lang="fr-FR" sz="14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, to </a:t>
                </a:r>
                <a:r>
                  <a:rPr lang="fr-FR" sz="1400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be</a:t>
                </a:r>
                <a:r>
                  <a:rPr lang="fr-FR" sz="14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fr-FR" sz="1400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fully</a:t>
                </a:r>
                <a:r>
                  <a:rPr lang="fr-FR" sz="14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fr-FR" sz="1400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independent</a:t>
                </a:r>
                <a:r>
                  <a:rPr lang="fr-FR" sz="14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fr-FR" sz="1400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from</a:t>
                </a:r>
                <a:r>
                  <a:rPr lang="fr-FR" sz="14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the </a:t>
                </a:r>
                <a:r>
                  <a:rPr lang="fr-FR" sz="1400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wave</a:t>
                </a:r>
                <a:r>
                  <a:rPr lang="fr-FR" sz="14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fr-FR" sz="1400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velocity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:</a:t>
                </a:r>
              </a:p>
              <a:p>
                <a:pPr algn="just"/>
                <a:endParaRPr lang="fr-FR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𝜀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𝑗</m:t>
                          </m:r>
                        </m:e>
                      </m:d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fr-FR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d>
                        <m:d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fr-F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𝑋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𝑗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)×</m:t>
                              </m:r>
                              <m:func>
                                <m:func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𝑍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𝑗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)×</m:t>
                              </m:r>
                              <m:func>
                                <m:func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fr-FR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amplitude of oscillation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fr-FR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harmonic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𝐶𝑓</m:t>
                        </m:r>
                      </m:num>
                      <m:den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𝑤𝑎𝑣𝑒</m:t>
                            </m:r>
                          </m:sub>
                        </m:sSub>
                      </m:den>
                    </m:f>
                  </m:oMath>
                </a14:m>
                <a:endParaRPr lang="fr-FR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circumference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FCC-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ee</a:t>
                </a:r>
                <a:endParaRPr lang="fr-FR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fr-FR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: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wavefront</a:t>
                </a:r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tilt angle </a:t>
                </a:r>
              </a:p>
              <a:p>
                <a:pPr algn="just"/>
                <a:r>
                  <a:rPr lang="fr-F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: phasing </a:t>
                </a:r>
                <a:r>
                  <a:rPr lang="fr-FR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advance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Espace réservé du texte 3">
                <a:extLst>
                  <a:ext uri="{FF2B5EF4-FFF2-40B4-BE49-F238E27FC236}">
                    <a16:creationId xmlns:a16="http://schemas.microsoft.com/office/drawing/2014/main" id="{36B94C3D-FDE1-47C2-BA5D-61F3635D2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502" y="2941017"/>
                <a:ext cx="6146234" cy="3789199"/>
              </a:xfrm>
              <a:prstGeom prst="rect">
                <a:avLst/>
              </a:prstGeom>
              <a:blipFill>
                <a:blip r:embed="rId3"/>
                <a:stretch>
                  <a:fillRect l="-198" r="-19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8198354" y="943091"/>
            <a:ext cx="3050698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1200" i="1" dirty="0"/>
              <a:t>Computer </a:t>
            </a:r>
            <a:r>
              <a:rPr lang="fr-FR" sz="1200" i="1" dirty="0" err="1"/>
              <a:t>tools</a:t>
            </a:r>
            <a:r>
              <a:rPr lang="fr-FR" sz="1200" i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err="1"/>
              <a:t>Optics</a:t>
            </a:r>
            <a:r>
              <a:rPr lang="fr-FR" sz="1200" dirty="0"/>
              <a:t> simulations </a:t>
            </a:r>
            <a:r>
              <a:rPr lang="fr-FR" sz="1200" dirty="0" err="1"/>
              <a:t>carried</a:t>
            </a:r>
            <a:r>
              <a:rPr lang="fr-FR" sz="1200" dirty="0"/>
              <a:t> out </a:t>
            </a:r>
            <a:r>
              <a:rPr lang="fr-FR" sz="1200" dirty="0" err="1"/>
              <a:t>with</a:t>
            </a:r>
            <a:r>
              <a:rPr lang="fr-FR" sz="1200" dirty="0"/>
              <a:t> MAD-X (5.09.00)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Post-</a:t>
            </a:r>
            <a:r>
              <a:rPr lang="fr-FR" sz="1200" dirty="0" err="1"/>
              <a:t>treatment</a:t>
            </a:r>
            <a:r>
              <a:rPr lang="fr-FR" sz="1200" dirty="0"/>
              <a:t> </a:t>
            </a:r>
            <a:r>
              <a:rPr lang="fr-FR" sz="1200" dirty="0" err="1"/>
              <a:t>held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Python, </a:t>
            </a:r>
            <a:r>
              <a:rPr lang="fr-FR" sz="1200" dirty="0" err="1"/>
              <a:t>thanks</a:t>
            </a:r>
            <a:r>
              <a:rPr lang="fr-FR" sz="1200" dirty="0"/>
              <a:t> to </a:t>
            </a:r>
            <a:r>
              <a:rPr lang="fr-FR" sz="1200" dirty="0" err="1"/>
              <a:t>cpymad</a:t>
            </a:r>
            <a:r>
              <a:rPr lang="fr-FR" sz="1200" dirty="0"/>
              <a:t> module (3.6.9)</a:t>
            </a:r>
          </a:p>
          <a:p>
            <a:r>
              <a:rPr lang="fr-FR" sz="1200" i="1" dirty="0" err="1" smtClean="0"/>
              <a:t>Optics-related</a:t>
            </a:r>
            <a:r>
              <a:rPr lang="fr-FR" sz="1200" i="1" dirty="0" smtClean="0"/>
              <a:t> </a:t>
            </a:r>
            <a:r>
              <a:rPr lang="fr-FR" sz="1200" i="1" dirty="0" err="1"/>
              <a:t>matters</a:t>
            </a:r>
            <a:r>
              <a:rPr lang="fr-FR" sz="1200" i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Z </a:t>
            </a:r>
            <a:r>
              <a:rPr lang="fr-FR" sz="1200" dirty="0" err="1"/>
              <a:t>lattice</a:t>
            </a:r>
            <a:r>
              <a:rPr lang="fr-FR" sz="1200" dirty="0"/>
              <a:t> (V22</a:t>
            </a:r>
            <a:r>
              <a:rPr lang="fr-FR" sz="1200" dirty="0" smtClean="0"/>
              <a:t>), </a:t>
            </a:r>
            <a:r>
              <a:rPr lang="fr-FR" sz="1200" dirty="0" err="1" smtClean="0"/>
              <a:t>with</a:t>
            </a:r>
            <a:r>
              <a:rPr lang="fr-FR" sz="1200" dirty="0" smtClean="0"/>
              <a:t> 4 </a:t>
            </a:r>
            <a:r>
              <a:rPr lang="fr-FR" sz="1200" dirty="0" err="1" smtClean="0"/>
              <a:t>IPs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Start of the </a:t>
            </a:r>
            <a:r>
              <a:rPr lang="fr-FR" sz="1200" dirty="0" err="1"/>
              <a:t>sequence</a:t>
            </a:r>
            <a:r>
              <a:rPr lang="fr-FR" sz="1200" dirty="0"/>
              <a:t> at IP.1</a:t>
            </a:r>
          </a:p>
        </p:txBody>
      </p:sp>
      <p:sp>
        <p:nvSpPr>
          <p:cNvPr id="24" name="ZoneTexte 23"/>
          <p:cNvSpPr txBox="1"/>
          <p:nvPr/>
        </p:nvSpPr>
        <p:spPr>
          <a:xfrm rot="20932146">
            <a:off x="1362738" y="3031043"/>
            <a:ext cx="8306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Lattice V22, IP naming here</a:t>
            </a:r>
            <a:endParaRPr lang="fr-FR" sz="1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2</a:t>
            </a:fld>
            <a:endParaRPr lang="fr-FR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125" y="30165"/>
            <a:ext cx="850276" cy="223418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1106226" y="498126"/>
            <a:ext cx="100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</a:rPr>
              <a:t>Presented at FCC tuning meeting (May 2024)</a:t>
            </a:r>
            <a:endParaRPr lang="fr-FR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273096" y="880005"/>
                <a:ext cx="11665688" cy="1730354"/>
              </a:xfrm>
              <a:ln>
                <a:solidFill>
                  <a:schemeClr val="accent1"/>
                </a:solidFill>
              </a:ln>
            </p:spPr>
            <p:txBody>
              <a:bodyPr>
                <a:normAutofit fontScale="62500" lnSpcReduction="20000"/>
              </a:bodyPr>
              <a:lstStyle/>
              <a:p>
                <a:pPr marL="285750" indent="-285750"/>
                <a:r>
                  <a:rPr lang="fr-FR" dirty="0">
                    <a:cs typeface="Arial" panose="020B0604020202020204" pitchFamily="34" charset="0"/>
                  </a:rPr>
                  <a:t>Variables </a:t>
                </a:r>
                <a:r>
                  <a:rPr lang="fr-FR" dirty="0" err="1">
                    <a:cs typeface="Arial" panose="020B0604020202020204" pitchFamily="34" charset="0"/>
                  </a:rPr>
                  <a:t>evaluated</a:t>
                </a:r>
                <a:r>
                  <a:rPr lang="fr-FR" dirty="0">
                    <a:cs typeface="Arial" panose="020B0604020202020204" pitchFamily="34" charset="0"/>
                  </a:rPr>
                  <a:t> by MAD-X: </a:t>
                </a:r>
              </a:p>
              <a:p>
                <a:pPr lvl="2"/>
                <a:r>
                  <a:rPr lang="fr-FR" sz="1400" dirty="0" err="1">
                    <a:solidFill>
                      <a:srgbClr val="0070C0"/>
                    </a:solidFill>
                    <a:cs typeface="Arial" panose="020B0604020202020204" pitchFamily="34" charset="0"/>
                  </a:rPr>
                  <a:t>yco</a:t>
                </a:r>
                <a:r>
                  <a:rPr lang="fr-FR" sz="1400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: </a:t>
                </a:r>
                <a:r>
                  <a:rPr lang="en-US" sz="1400" dirty="0">
                    <a:cs typeface="Arial" panose="020B0604020202020204" pitchFamily="34" charset="0"/>
                  </a:rPr>
                  <a:t>vertical </a:t>
                </a:r>
                <a:r>
                  <a:rPr lang="en-US" sz="1400" dirty="0"/>
                  <a:t>position y of the orbit, referred to the ideal orbit</a:t>
                </a:r>
                <a:r>
                  <a:rPr lang="fr-FR" sz="1400" dirty="0">
                    <a:cs typeface="Arial" panose="020B0604020202020204" pitchFamily="34" charset="0"/>
                  </a:rPr>
                  <a:t>, </a:t>
                </a:r>
                <a:r>
                  <a:rPr lang="fr-FR" sz="1200" dirty="0" err="1">
                    <a:cs typeface="Arial" panose="020B0604020202020204" pitchFamily="34" charset="0"/>
                  </a:rPr>
                  <a:t>given</a:t>
                </a:r>
                <a:r>
                  <a:rPr lang="fr-FR" sz="1200" dirty="0">
                    <a:cs typeface="Arial" panose="020B0604020202020204" pitchFamily="34" charset="0"/>
                  </a:rPr>
                  <a:t> by the TWISS table </a:t>
                </a:r>
                <a:r>
                  <a:rPr lang="en-US" sz="1200" dirty="0"/>
                  <a:t>(m)</a:t>
                </a:r>
                <a:endParaRPr lang="fr-FR" sz="1200" dirty="0">
                  <a:cs typeface="Arial" panose="020B0604020202020204" pitchFamily="34" charset="0"/>
                </a:endParaRPr>
              </a:p>
              <a:p>
                <a:pPr lvl="2"/>
                <a:r>
                  <a:rPr lang="fr-FR" sz="1400" dirty="0" err="1">
                    <a:solidFill>
                      <a:srgbClr val="0070C0"/>
                    </a:solidFill>
                    <a:cs typeface="Arial" panose="020B0604020202020204" pitchFamily="34" charset="0"/>
                  </a:rPr>
                  <a:t>ycorms</a:t>
                </a:r>
                <a:r>
                  <a:rPr lang="fr-FR" sz="1400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 :</a:t>
                </a:r>
                <a:r>
                  <a:rPr lang="fr-FR" sz="1400" dirty="0">
                    <a:cs typeface="Arial" panose="020B0604020202020204" pitchFamily="34" charset="0"/>
                  </a:rPr>
                  <a:t> vertical RMS value of the vertical </a:t>
                </a:r>
                <a:r>
                  <a:rPr lang="fr-FR" sz="1400" dirty="0" err="1">
                    <a:cs typeface="Arial" panose="020B0604020202020204" pitchFamily="34" charset="0"/>
                  </a:rPr>
                  <a:t>closed</a:t>
                </a:r>
                <a:r>
                  <a:rPr lang="fr-FR" sz="1400" dirty="0"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cs typeface="Arial" panose="020B0604020202020204" pitchFamily="34" charset="0"/>
                  </a:rPr>
                  <a:t>orbit</a:t>
                </a:r>
                <a:r>
                  <a:rPr lang="fr-FR" sz="1400" dirty="0">
                    <a:cs typeface="Arial" panose="020B0604020202020204" pitchFamily="34" charset="0"/>
                  </a:rPr>
                  <a:t> offset over the </a:t>
                </a:r>
                <a:r>
                  <a:rPr lang="fr-FR" sz="1400" dirty="0" err="1">
                    <a:cs typeface="Arial" panose="020B0604020202020204" pitchFamily="34" charset="0"/>
                  </a:rPr>
                  <a:t>whole</a:t>
                </a:r>
                <a:r>
                  <a:rPr lang="fr-FR" sz="1400" dirty="0">
                    <a:cs typeface="Arial" panose="020B0604020202020204" pitchFamily="34" charset="0"/>
                  </a:rPr>
                  <a:t> ring, </a:t>
                </a:r>
                <a:r>
                  <a:rPr lang="fr-FR" sz="1200" dirty="0" err="1">
                    <a:cs typeface="Arial" panose="020B0604020202020204" pitchFamily="34" charset="0"/>
                  </a:rPr>
                  <a:t>written</a:t>
                </a:r>
                <a:r>
                  <a:rPr lang="fr-FR" sz="1200" dirty="0">
                    <a:cs typeface="Arial" panose="020B0604020202020204" pitchFamily="34" charset="0"/>
                  </a:rPr>
                  <a:t> in the SUMM table </a:t>
                </a:r>
                <a:r>
                  <a:rPr lang="en-US" sz="1200" dirty="0"/>
                  <a:t>(m</a:t>
                </a:r>
                <a:r>
                  <a:rPr lang="en-US" sz="1200" dirty="0" smtClean="0"/>
                  <a:t>)</a:t>
                </a:r>
              </a:p>
              <a:p>
                <a:pPr marL="285750" indent="-285750"/>
                <a:r>
                  <a:rPr lang="fr-FR" dirty="0">
                    <a:cs typeface="Arial" panose="020B0604020202020204" pitchFamily="34" charset="0"/>
                  </a:rPr>
                  <a:t>Calculation of the </a:t>
                </a:r>
                <a:r>
                  <a:rPr lang="fr-FR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amplification factor</a:t>
                </a:r>
                <a:r>
                  <a:rPr lang="fr-FR" dirty="0">
                    <a:cs typeface="Arial" panose="020B0604020202020204" pitchFamily="34" charset="0"/>
                  </a:rPr>
                  <a:t> to </a:t>
                </a:r>
                <a:r>
                  <a:rPr lang="fr-FR" dirty="0" err="1">
                    <a:cs typeface="Arial" panose="020B0604020202020204" pitchFamily="34" charset="0"/>
                  </a:rPr>
                  <a:t>normalize</a:t>
                </a:r>
                <a:r>
                  <a:rPr lang="fr-FR" dirty="0"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cs typeface="Arial" panose="020B0604020202020204" pitchFamily="34" charset="0"/>
                  </a:rPr>
                  <a:t>from</a:t>
                </a:r>
                <a:r>
                  <a:rPr lang="fr-FR" dirty="0">
                    <a:cs typeface="Arial" panose="020B0604020202020204" pitchFamily="34" charset="0"/>
                  </a:rPr>
                  <a:t> the maximum </a:t>
                </a:r>
                <a:r>
                  <a:rPr lang="fr-FR" dirty="0" smtClean="0">
                    <a:cs typeface="Arial" panose="020B0604020202020204" pitchFamily="34" charset="0"/>
                  </a:rPr>
                  <a:t>amplitude:</a:t>
                </a:r>
              </a:p>
              <a:p>
                <a:pPr marL="285750" indent="-285750"/>
                <a:endParaRPr lang="fr-FR" dirty="0">
                  <a:cs typeface="Arial" panose="020B0604020202020204" pitchFamily="34" charset="0"/>
                </a:endParaRPr>
              </a:p>
              <a:p>
                <a:r>
                  <a:rPr lang="en-US" dirty="0" smtClean="0"/>
                  <a:t>To </a:t>
                </a:r>
                <a:r>
                  <a:rPr lang="en-US" dirty="0"/>
                  <a:t>refer to literature, enhancement </a:t>
                </a:r>
                <a:r>
                  <a:rPr lang="fr-FR" dirty="0"/>
                  <a:t>factor: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𝑐𝑙𝑜𝑠𝑒𝑑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𝑜𝑟𝑏𝑖𝑡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𝑜𝑓𝑓𝑠𝑒𝑡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𝑚𝑎𝑥𝑖𝑚𝑢𝑚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𝑎𝑚𝑝𝑙𝑖𝑡𝑢𝑑𝑒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𝑤𝑎𝑣𝑒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fr-F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 can be 1 or another value (for comparison with previous work)</a:t>
                </a:r>
              </a:p>
              <a:p>
                <a:endParaRPr lang="fr-F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fr-F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3096" y="880005"/>
                <a:ext cx="11665688" cy="1730354"/>
              </a:xfrm>
              <a:blipFill>
                <a:blip r:embed="rId2"/>
                <a:stretch>
                  <a:fillRect l="-313" t="-5245" b="-35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C897E2-E329-44CE-96D4-563568247A8F}"/>
              </a:ext>
            </a:extLst>
          </p:cNvPr>
          <p:cNvSpPr txBox="1">
            <a:spLocks/>
          </p:cNvSpPr>
          <p:nvPr/>
        </p:nvSpPr>
        <p:spPr>
          <a:xfrm>
            <a:off x="1062054" y="5325537"/>
            <a:ext cx="8562134" cy="80406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Similar</a:t>
            </a:r>
            <a:r>
              <a:rPr lang="fr-FR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shape</a:t>
            </a:r>
            <a:r>
              <a:rPr lang="fr-FR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of </a:t>
            </a:r>
            <a:r>
              <a:rPr lang="fr-FR" sz="1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ycorms</a:t>
            </a:r>
            <a:r>
              <a:rPr lang="fr-FR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spectra</a:t>
            </a:r>
            <a:r>
              <a:rPr lang="fr-FR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for FCC-</a:t>
            </a:r>
            <a:r>
              <a:rPr lang="fr-FR" sz="1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ee</a:t>
            </a:r>
            <a:r>
              <a:rPr lang="fr-FR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and LEP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fr-FR" sz="1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owever</a:t>
            </a:r>
            <a:r>
              <a:rPr lang="fr-FR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, more </a:t>
            </a:r>
            <a:r>
              <a:rPr lang="fr-FR" sz="1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sensitivity</a:t>
            </a:r>
            <a:r>
              <a:rPr lang="fr-FR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in the case of FCC-</a:t>
            </a:r>
            <a:r>
              <a:rPr lang="fr-FR" sz="1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ee</a:t>
            </a:r>
            <a:r>
              <a:rPr lang="fr-FR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: at h = </a:t>
            </a:r>
            <a:r>
              <a:rPr lang="fr-FR" sz="1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Q</a:t>
            </a:r>
            <a:r>
              <a:rPr lang="fr-FR" sz="1400" baseline="-250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y</a:t>
            </a:r>
            <a:r>
              <a:rPr lang="fr-FR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: 4 times </a:t>
            </a:r>
            <a:r>
              <a:rPr lang="fr-FR" sz="1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bigger</a:t>
            </a:r>
            <a:r>
              <a:rPr lang="fr-FR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amplitude for FCC-</a:t>
            </a:r>
            <a:r>
              <a:rPr lang="fr-FR" sz="14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ee</a:t>
            </a:r>
            <a:endParaRPr lang="fr-FR" sz="1400" baseline="-2500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Now it has to be investigated the induced effects on the machine with further analysis.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1B1F396-0404-4119-99C2-84409F619381}"/>
              </a:ext>
            </a:extLst>
          </p:cNvPr>
          <p:cNvSpPr txBox="1">
            <a:spLocks/>
          </p:cNvSpPr>
          <p:nvPr/>
        </p:nvSpPr>
        <p:spPr>
          <a:xfrm>
            <a:off x="135860" y="180575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B050"/>
                </a:solidFill>
              </a:rPr>
              <a:t>FCC-</a:t>
            </a:r>
            <a:r>
              <a:rPr lang="en-US" b="1" dirty="0" err="1" smtClean="0">
                <a:solidFill>
                  <a:srgbClr val="00B050"/>
                </a:solidFill>
              </a:rPr>
              <a:t>ee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ycorms</a:t>
            </a:r>
            <a:r>
              <a:rPr lang="en-US" b="1" dirty="0" smtClean="0">
                <a:solidFill>
                  <a:srgbClr val="00B050"/>
                </a:solidFill>
              </a:rPr>
              <a:t> results: comparison with LEP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715076D1-B2FC-4130-BC15-82B68782A88A}"/>
              </a:ext>
            </a:extLst>
          </p:cNvPr>
          <p:cNvSpPr txBox="1">
            <a:spLocks/>
          </p:cNvSpPr>
          <p:nvPr/>
        </p:nvSpPr>
        <p:spPr>
          <a:xfrm>
            <a:off x="1322054" y="6166816"/>
            <a:ext cx="6793383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Keil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Effect of Plane Ground Waves on the Closed Orbit in Circular Colliders, CERN SL/97-61 (AP), 1997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 smtClean="0"/>
              <a:t>R. J. </a:t>
            </a:r>
            <a:r>
              <a:rPr lang="en-US" sz="1000" dirty="0" err="1" smtClean="0"/>
              <a:t>Steinhagen</a:t>
            </a:r>
            <a:r>
              <a:rPr lang="en-US" sz="1000" dirty="0" smtClean="0"/>
              <a:t>, "LHC Beam Stability and Feedback Control", 2007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 smtClean="0"/>
              <a:t>M. </a:t>
            </a:r>
            <a:r>
              <a:rPr lang="en-US" sz="1000" dirty="0" err="1" smtClean="0"/>
              <a:t>Schaumann</a:t>
            </a:r>
            <a:r>
              <a:rPr lang="en-US" sz="1000" dirty="0" smtClean="0"/>
              <a:t>, "The effect of ground motion on the LHC and HL-LHC beam orbit", 2023</a:t>
            </a:r>
            <a:endParaRPr lang="en-US" sz="1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262C91A-4BF7-4FCB-8606-EEA97F7EA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54" y="2795073"/>
            <a:ext cx="3887686" cy="23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8B1879-9498-4ADE-A5D1-A91954D87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09" r="9338"/>
          <a:stretch/>
        </p:blipFill>
        <p:spPr>
          <a:xfrm>
            <a:off x="6007501" y="2795073"/>
            <a:ext cx="3343716" cy="23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7465E1C-539A-4A27-AFC3-95B2AFF8FE4E}"/>
              </a:ext>
            </a:extLst>
          </p:cNvPr>
          <p:cNvSpPr txBox="1"/>
          <p:nvPr/>
        </p:nvSpPr>
        <p:spPr>
          <a:xfrm>
            <a:off x="8971767" y="2715839"/>
            <a:ext cx="474810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dirty="0"/>
              <a:t>LEP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FAABC7-4E79-4730-BE36-980B478CF40D}"/>
              </a:ext>
            </a:extLst>
          </p:cNvPr>
          <p:cNvSpPr txBox="1"/>
          <p:nvPr/>
        </p:nvSpPr>
        <p:spPr>
          <a:xfrm>
            <a:off x="4343632" y="2712732"/>
            <a:ext cx="829198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FCC-</a:t>
            </a:r>
            <a:r>
              <a:rPr lang="fr-FR" sz="1200" dirty="0" err="1"/>
              <a:t>ee</a:t>
            </a:r>
            <a:endParaRPr lang="fr-FR" sz="1200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D843718-0FFD-496B-8AFE-DEB581A1C7E9}"/>
              </a:ext>
            </a:extLst>
          </p:cNvPr>
          <p:cNvCxnSpPr>
            <a:cxnSpLocks/>
          </p:cNvCxnSpPr>
          <p:nvPr/>
        </p:nvCxnSpPr>
        <p:spPr>
          <a:xfrm>
            <a:off x="2296218" y="3582580"/>
            <a:ext cx="0" cy="1296144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058A1E81-3A2D-4C0A-ACC0-1DE1C82E58B4}"/>
              </a:ext>
            </a:extLst>
          </p:cNvPr>
          <p:cNvSpPr txBox="1"/>
          <p:nvPr/>
        </p:nvSpPr>
        <p:spPr>
          <a:xfrm>
            <a:off x="2008186" y="3297342"/>
            <a:ext cx="1224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3"/>
                </a:solidFill>
                <a:latin typeface="+mj-lt"/>
                <a:cs typeface="Times New Roman" panose="02020603050405020304" pitchFamily="18" charset="0"/>
              </a:rPr>
              <a:t>Q</a:t>
            </a:r>
            <a:r>
              <a:rPr lang="en-US" sz="1200" baseline="-25000" dirty="0" err="1">
                <a:solidFill>
                  <a:schemeClr val="accent3"/>
                </a:solidFill>
                <a:latin typeface="+mj-lt"/>
                <a:cs typeface="Times New Roman" panose="02020603050405020304" pitchFamily="18" charset="0"/>
              </a:rPr>
              <a:t>y</a:t>
            </a:r>
            <a:r>
              <a:rPr lang="en-US" sz="1200" dirty="0">
                <a:solidFill>
                  <a:schemeClr val="accent3"/>
                </a:solidFill>
                <a:latin typeface="+mj-lt"/>
                <a:cs typeface="Times New Roman" panose="02020603050405020304" pitchFamily="18" charset="0"/>
              </a:rPr>
              <a:t> = 214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FD0E4C0-5DED-4F23-96C2-6AF338E53820}"/>
              </a:ext>
            </a:extLst>
          </p:cNvPr>
          <p:cNvCxnSpPr>
            <a:cxnSpLocks/>
          </p:cNvCxnSpPr>
          <p:nvPr/>
        </p:nvCxnSpPr>
        <p:spPr>
          <a:xfrm>
            <a:off x="7408786" y="3628953"/>
            <a:ext cx="0" cy="1249771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02F6A06C-E0F2-41BE-9F71-1F9116614E3A}"/>
              </a:ext>
            </a:extLst>
          </p:cNvPr>
          <p:cNvSpPr txBox="1"/>
          <p:nvPr/>
        </p:nvSpPr>
        <p:spPr>
          <a:xfrm>
            <a:off x="7067291" y="3297342"/>
            <a:ext cx="1224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3"/>
                </a:solidFill>
                <a:latin typeface="+mj-lt"/>
                <a:cs typeface="Times New Roman" panose="02020603050405020304" pitchFamily="18" charset="0"/>
              </a:rPr>
              <a:t>Q</a:t>
            </a:r>
            <a:r>
              <a:rPr lang="en-US" sz="1200" baseline="-25000" dirty="0" err="1">
                <a:solidFill>
                  <a:schemeClr val="accent3"/>
                </a:solidFill>
                <a:latin typeface="+mj-lt"/>
                <a:cs typeface="Times New Roman" panose="02020603050405020304" pitchFamily="18" charset="0"/>
              </a:rPr>
              <a:t>y</a:t>
            </a:r>
            <a:r>
              <a:rPr lang="en-US" sz="1200" dirty="0">
                <a:solidFill>
                  <a:schemeClr val="accent3"/>
                </a:solidFill>
                <a:latin typeface="+mj-lt"/>
                <a:cs typeface="Times New Roman" panose="02020603050405020304" pitchFamily="18" charset="0"/>
              </a:rPr>
              <a:t> = 76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EFA22D0-53A6-4096-B923-39A53DDE6E41}"/>
              </a:ext>
            </a:extLst>
          </p:cNvPr>
          <p:cNvSpPr/>
          <p:nvPr/>
        </p:nvSpPr>
        <p:spPr>
          <a:xfrm>
            <a:off x="1144090" y="3977082"/>
            <a:ext cx="288027" cy="1440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51D76E-4F8F-4C54-B09C-7893E4A1D3FB}"/>
              </a:ext>
            </a:extLst>
          </p:cNvPr>
          <p:cNvSpPr/>
          <p:nvPr/>
        </p:nvSpPr>
        <p:spPr>
          <a:xfrm>
            <a:off x="6112647" y="4302660"/>
            <a:ext cx="288027" cy="1440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3</a:t>
            </a:fld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125" y="30165"/>
            <a:ext cx="850276" cy="22341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1106226" y="486999"/>
            <a:ext cx="100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</a:rPr>
              <a:t>Presented at FCC tuning meeting (May 2024)</a:t>
            </a:r>
            <a:endParaRPr lang="fr-FR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3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127" y="5057847"/>
            <a:ext cx="6172163" cy="1800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735" y="1"/>
            <a:ext cx="11879918" cy="10109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More exhaustive studies (would need much more slides!)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74897" y="1153034"/>
            <a:ext cx="5707756" cy="520352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i="1" dirty="0" smtClean="0"/>
              <a:t>1: Misalignment </a:t>
            </a:r>
            <a:r>
              <a:rPr lang="en-US" i="1" dirty="0"/>
              <a:t>of all beam elements or only quadrupoles relative to the </a:t>
            </a:r>
            <a:r>
              <a:rPr lang="en-US" i="1" dirty="0" smtClean="0"/>
              <a:t>wave:</a:t>
            </a:r>
            <a:endParaRPr lang="en-US" i="1" dirty="0"/>
          </a:p>
          <a:p>
            <a:pPr marL="742950" lvl="1" indent="-285750"/>
            <a:r>
              <a:rPr lang="en-US" dirty="0"/>
              <a:t>Maximum relative difference: 0.016%</a:t>
            </a:r>
          </a:p>
          <a:p>
            <a:pPr marL="742950" lvl="1" indent="-285750"/>
            <a:r>
              <a:rPr lang="en-US" dirty="0"/>
              <a:t>The impact on the closed orbit is dominated by quadrupoles misalignments: no peculiar characteristic added by other beam elements</a:t>
            </a:r>
          </a:p>
          <a:p>
            <a:pPr marL="742950" lvl="1" indent="-285750"/>
            <a:r>
              <a:rPr lang="en-US" dirty="0"/>
              <a:t>Consistent with results obtained for the comparison between the analytical model and MAD-X </a:t>
            </a:r>
            <a:r>
              <a:rPr lang="en-US" dirty="0" smtClean="0"/>
              <a:t>simulations</a:t>
            </a:r>
          </a:p>
          <a:p>
            <a:pPr marL="285750" indent="-285750"/>
            <a:r>
              <a:rPr lang="en-US" i="1" dirty="0" smtClean="0"/>
              <a:t>2: Misalignment </a:t>
            </a:r>
            <a:r>
              <a:rPr lang="en-US" i="1" dirty="0"/>
              <a:t>of only quadrupoles when </a:t>
            </a:r>
            <a:r>
              <a:rPr lang="en-US" i="1" dirty="0" err="1"/>
              <a:t>sextupoles</a:t>
            </a:r>
            <a:r>
              <a:rPr lang="en-US" i="1" dirty="0"/>
              <a:t> are on/off </a:t>
            </a:r>
          </a:p>
          <a:p>
            <a:pPr marL="628650" lvl="1" indent="-171450">
              <a:lnSpc>
                <a:spcPct val="100000"/>
              </a:lnSpc>
            </a:pPr>
            <a:r>
              <a:rPr lang="fr-FR" dirty="0"/>
              <a:t>Maximum relative </a:t>
            </a:r>
            <a:r>
              <a:rPr lang="fr-FR" dirty="0" err="1"/>
              <a:t>difference</a:t>
            </a:r>
            <a:r>
              <a:rPr lang="fr-FR" dirty="0"/>
              <a:t>: 0,3%</a:t>
            </a:r>
          </a:p>
          <a:p>
            <a:pPr marL="628650" lvl="1" indent="-171450">
              <a:lnSpc>
                <a:spcPct val="100000"/>
              </a:lnSpc>
            </a:pPr>
            <a:r>
              <a:rPr lang="fr-FR" dirty="0"/>
              <a:t>Peak at h = 677 </a:t>
            </a:r>
            <a:r>
              <a:rPr lang="fr-FR" dirty="0" err="1"/>
              <a:t>observed</a:t>
            </a:r>
            <a:endParaRPr lang="fr-FR" dirty="0"/>
          </a:p>
          <a:p>
            <a:pPr marL="742950" lvl="1" indent="-285750"/>
            <a:r>
              <a:rPr lang="en-US" dirty="0"/>
              <a:t>N</a:t>
            </a:r>
            <a:r>
              <a:rPr lang="fr-FR" dirty="0"/>
              <a:t>o </a:t>
            </a:r>
            <a:r>
              <a:rPr lang="fr-FR" dirty="0" err="1"/>
              <a:t>considerable</a:t>
            </a:r>
            <a:r>
              <a:rPr lang="fr-FR" dirty="0"/>
              <a:t> impact on </a:t>
            </a:r>
            <a:r>
              <a:rPr lang="fr-FR" dirty="0" err="1"/>
              <a:t>yco</a:t>
            </a:r>
            <a:r>
              <a:rPr lang="fr-FR" dirty="0"/>
              <a:t> </a:t>
            </a:r>
            <a:r>
              <a:rPr lang="fr-FR" dirty="0" err="1"/>
              <a:t>given</a:t>
            </a:r>
            <a:r>
              <a:rPr lang="fr-FR" dirty="0"/>
              <a:t> by the </a:t>
            </a:r>
            <a:r>
              <a:rPr lang="fr-FR" dirty="0" err="1"/>
              <a:t>sextupoles</a:t>
            </a:r>
            <a:endParaRPr lang="fr-FR" dirty="0"/>
          </a:p>
          <a:p>
            <a:pPr marL="285750" indent="-285750"/>
            <a:r>
              <a:rPr lang="fr-FR" i="1" dirty="0" smtClean="0"/>
              <a:t>3: </a:t>
            </a:r>
            <a:r>
              <a:rPr lang="fr-FR" i="1" dirty="0" err="1" smtClean="0"/>
              <a:t>Misalignment</a:t>
            </a:r>
            <a:r>
              <a:rPr lang="fr-FR" i="1" dirty="0" smtClean="0"/>
              <a:t> </a:t>
            </a:r>
            <a:r>
              <a:rPr lang="fr-FR" i="1" dirty="0"/>
              <a:t>of </a:t>
            </a:r>
            <a:r>
              <a:rPr lang="fr-FR" i="1" dirty="0" err="1"/>
              <a:t>both</a:t>
            </a:r>
            <a:r>
              <a:rPr lang="fr-FR" i="1" dirty="0"/>
              <a:t> </a:t>
            </a:r>
            <a:r>
              <a:rPr lang="fr-FR" i="1" dirty="0" err="1"/>
              <a:t>quadrupoles</a:t>
            </a:r>
            <a:r>
              <a:rPr lang="fr-FR" i="1" dirty="0"/>
              <a:t> and </a:t>
            </a:r>
            <a:r>
              <a:rPr lang="fr-FR" i="1" dirty="0" err="1" smtClean="0"/>
              <a:t>sextupoles</a:t>
            </a:r>
            <a:endParaRPr lang="fr-FR" i="1" dirty="0" smtClean="0"/>
          </a:p>
          <a:p>
            <a:pPr marL="742950" lvl="1" indent="-285750"/>
            <a:r>
              <a:rPr lang="fr-FR" dirty="0"/>
              <a:t>Maximum relative </a:t>
            </a:r>
            <a:r>
              <a:rPr lang="fr-FR" dirty="0" err="1"/>
              <a:t>difference</a:t>
            </a:r>
            <a:r>
              <a:rPr lang="fr-FR" dirty="0"/>
              <a:t>: 0,015</a:t>
            </a:r>
            <a:r>
              <a:rPr lang="fr-FR" dirty="0" smtClean="0"/>
              <a:t>%</a:t>
            </a:r>
          </a:p>
          <a:p>
            <a:pPr marL="285750" indent="-285750"/>
            <a:r>
              <a:rPr lang="en-US" i="1" dirty="0" smtClean="0"/>
              <a:t>4: Only </a:t>
            </a:r>
            <a:r>
              <a:rPr lang="en-US" i="1" dirty="0"/>
              <a:t>dipoles affected by the plane wave:</a:t>
            </a:r>
          </a:p>
          <a:p>
            <a:pPr marL="742950" lvl="1" indent="-285750"/>
            <a:r>
              <a:rPr lang="en-US" dirty="0" smtClean="0"/>
              <a:t>Maximum </a:t>
            </a:r>
            <a:r>
              <a:rPr lang="en-US" dirty="0" err="1" smtClean="0"/>
              <a:t>yco</a:t>
            </a:r>
            <a:r>
              <a:rPr lang="en-US" dirty="0" smtClean="0"/>
              <a:t> = 3 nm</a:t>
            </a:r>
          </a:p>
          <a:p>
            <a:pPr marL="742950" lvl="1" indent="-285750"/>
            <a:r>
              <a:rPr lang="en-US" dirty="0"/>
              <a:t>No relevant impact on dipoles misalignment because of the plane ground wave</a:t>
            </a:r>
            <a:endParaRPr lang="fr-FR" dirty="0"/>
          </a:p>
          <a:p>
            <a:pPr marL="285750" indent="-285750"/>
            <a:r>
              <a:rPr lang="en-US" i="1" dirty="0" smtClean="0"/>
              <a:t>5: Only </a:t>
            </a:r>
            <a:r>
              <a:rPr lang="en-US" i="1" dirty="0"/>
              <a:t>IR quadrupoles affected by the plane ground wave:</a:t>
            </a:r>
          </a:p>
          <a:p>
            <a:pPr marL="742950" lvl="1" indent="-285750"/>
            <a:r>
              <a:rPr lang="en-US" dirty="0"/>
              <a:t>Periodic structure of </a:t>
            </a:r>
            <a:r>
              <a:rPr lang="en-US" dirty="0" err="1"/>
              <a:t>yco</a:t>
            </a:r>
            <a:r>
              <a:rPr lang="en-US" dirty="0"/>
              <a:t> at IP.8 relative to h</a:t>
            </a:r>
            <a:endParaRPr lang="fr-FR" dirty="0"/>
          </a:p>
          <a:p>
            <a:pPr marL="742950" lvl="1" indent="-285750"/>
            <a:endParaRPr lang="fr-FR" i="1" dirty="0"/>
          </a:p>
          <a:p>
            <a:pPr marL="285750" indent="-285750"/>
            <a:endParaRPr lang="fr-FR" dirty="0"/>
          </a:p>
          <a:p>
            <a:endParaRPr lang="fr-FR" dirty="0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AA15EE14-56FB-4767-9C3C-A59F5CC2B1EA}"/>
              </a:ext>
            </a:extLst>
          </p:cNvPr>
          <p:cNvGraphicFramePr/>
          <p:nvPr>
            <p:extLst/>
          </p:nvPr>
        </p:nvGraphicFramePr>
        <p:xfrm>
          <a:off x="0" y="132556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787" y="5381012"/>
            <a:ext cx="3038027" cy="15083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A23C05B-65A2-4E63-A3DA-5EFB885FF34D}"/>
                  </a:ext>
                </a:extLst>
              </p:cNvPr>
              <p:cNvSpPr txBox="1"/>
              <p:nvPr/>
            </p:nvSpPr>
            <p:spPr>
              <a:xfrm>
                <a:off x="202734" y="5824750"/>
                <a:ext cx="2845266" cy="387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fr-FR" sz="1200" dirty="0"/>
                  <a:t>Relative </a:t>
                </a:r>
                <a:r>
                  <a:rPr lang="fr-FR" sz="1200" dirty="0" err="1"/>
                  <a:t>difference</a:t>
                </a:r>
                <a:r>
                  <a:rPr lang="fr-FR" sz="1200" dirty="0"/>
                  <a:t> @ IP.8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𝑦𝑐𝑜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𝑦𝑐𝑜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𝑆𝑄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𝑦𝑐𝑜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sz="1200" dirty="0"/>
                  <a:t> 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A23C05B-65A2-4E63-A3DA-5EFB885FF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34" y="5824750"/>
                <a:ext cx="2845266" cy="3877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02734" y="50578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1: Misalignment of all beam elements or only quadrupoles relative to the wave: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573186" y="6441323"/>
            <a:ext cx="490552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More ongoing: scan of plane wave parameters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4</a:t>
            </a:fld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7050" y="887234"/>
            <a:ext cx="850276" cy="22341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48062" y="762189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E.Montbarbon</a:t>
            </a:r>
            <a:r>
              <a:rPr lang="en-US" dirty="0">
                <a:solidFill>
                  <a:srgbClr val="00B050"/>
                </a:solidFill>
              </a:rPr>
              <a:t> + </a:t>
            </a:r>
            <a:r>
              <a:rPr lang="en-US" dirty="0" err="1">
                <a:solidFill>
                  <a:srgbClr val="00B050"/>
                </a:solidFill>
              </a:rPr>
              <a:t>I.Debonis</a:t>
            </a:r>
            <a:r>
              <a:rPr lang="en-US" dirty="0">
                <a:solidFill>
                  <a:srgbClr val="00B050"/>
                </a:solidFill>
              </a:rPr>
              <a:t> + </a:t>
            </a:r>
            <a:r>
              <a:rPr lang="en-US" dirty="0" err="1" smtClean="0">
                <a:solidFill>
                  <a:srgbClr val="00B050"/>
                </a:solidFill>
              </a:rPr>
              <a:t>F.Poirier</a:t>
            </a:r>
            <a:r>
              <a:rPr lang="en-US" dirty="0" smtClean="0">
                <a:solidFill>
                  <a:srgbClr val="00B050"/>
                </a:solidFill>
              </a:rPr>
              <a:t> + MSc </a:t>
            </a:r>
            <a:r>
              <a:rPr lang="en-US" dirty="0">
                <a:solidFill>
                  <a:srgbClr val="00B050"/>
                </a:solidFill>
              </a:rPr>
              <a:t>Student et al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6993" y="1191169"/>
            <a:ext cx="1588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MAD-X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9634025" y="768110"/>
            <a:ext cx="100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</a:rPr>
              <a:t>Presented at FCC tuning meeting (May 2024)</a:t>
            </a:r>
            <a:endParaRPr lang="fr-FR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9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665" y="55564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00B050"/>
                </a:solidFill>
              </a:rPr>
              <a:t>To go </a:t>
            </a:r>
            <a:r>
              <a:rPr lang="fr-FR" dirty="0" err="1">
                <a:solidFill>
                  <a:srgbClr val="00B050"/>
                </a:solidFill>
              </a:rPr>
              <a:t>beyond</a:t>
            </a:r>
            <a:r>
              <a:rPr lang="fr-FR" dirty="0">
                <a:solidFill>
                  <a:srgbClr val="00B050"/>
                </a:solidFill>
              </a:rPr>
              <a:t> the Plane Ground </a:t>
            </a:r>
            <a:r>
              <a:rPr lang="fr-FR" dirty="0" err="1">
                <a:solidFill>
                  <a:srgbClr val="00B050"/>
                </a:solidFill>
              </a:rPr>
              <a:t>Wave</a:t>
            </a:r>
            <a:r>
              <a:rPr lang="fr-FR" dirty="0">
                <a:solidFill>
                  <a:srgbClr val="00B050"/>
                </a:solidFill>
              </a:rPr>
              <a:t> model: </a:t>
            </a:r>
            <a:r>
              <a:rPr lang="fr-FR" dirty="0" err="1">
                <a:solidFill>
                  <a:srgbClr val="00B050"/>
                </a:solidFill>
              </a:rPr>
              <a:t>random</a:t>
            </a:r>
            <a:r>
              <a:rPr lang="fr-FR" dirty="0">
                <a:solidFill>
                  <a:srgbClr val="00B050"/>
                </a:solidFill>
              </a:rPr>
              <a:t> vibration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5612" y="1151105"/>
            <a:ext cx="5655937" cy="4148079"/>
          </a:xfrm>
          <a:prstGeom prst="rect">
            <a:avLst/>
          </a:prstGeom>
        </p:spPr>
      </p:pic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BE325EA-B924-4EFB-8D79-C14CF058722B}"/>
              </a:ext>
            </a:extLst>
          </p:cNvPr>
          <p:cNvSpPr txBox="1">
            <a:spLocks/>
          </p:cNvSpPr>
          <p:nvPr/>
        </p:nvSpPr>
        <p:spPr>
          <a:xfrm>
            <a:off x="161491" y="1274334"/>
            <a:ext cx="4645058" cy="218078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tx1"/>
                </a:solidFill>
              </a:rPr>
              <a:t>No plane </a:t>
            </a:r>
            <a:r>
              <a:rPr lang="fr-FR" sz="1400" dirty="0" err="1" smtClean="0">
                <a:solidFill>
                  <a:schemeClr val="tx1"/>
                </a:solidFill>
              </a:rPr>
              <a:t>wave</a:t>
            </a:r>
            <a:r>
              <a:rPr lang="fr-FR" sz="1400" dirty="0" smtClean="0">
                <a:solidFill>
                  <a:schemeClr val="tx1"/>
                </a:solidFill>
              </a:rPr>
              <a:t> in </a:t>
            </a:r>
            <a:r>
              <a:rPr lang="fr-FR" sz="1400" dirty="0" err="1" smtClean="0">
                <a:solidFill>
                  <a:schemeClr val="tx1"/>
                </a:solidFill>
              </a:rPr>
              <a:t>this</a:t>
            </a:r>
            <a:r>
              <a:rPr lang="fr-FR" sz="1400" dirty="0" smtClean="0">
                <a:solidFill>
                  <a:schemeClr val="tx1"/>
                </a:solidFill>
              </a:rPr>
              <a:t> case!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err="1" smtClean="0">
                <a:solidFill>
                  <a:schemeClr val="tx1"/>
                </a:solidFill>
              </a:rPr>
              <a:t>Analytical</a:t>
            </a:r>
            <a:r>
              <a:rPr lang="fr-FR" sz="1400" dirty="0" smtClean="0">
                <a:solidFill>
                  <a:schemeClr val="tx1"/>
                </a:solidFill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</a:rPr>
              <a:t>method</a:t>
            </a:r>
            <a:r>
              <a:rPr lang="fr-FR" sz="1400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“Vibrations” model: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400" dirty="0" err="1" smtClean="0"/>
              <a:t>Random</a:t>
            </a:r>
            <a:r>
              <a:rPr lang="fr-FR" sz="1400" dirty="0" smtClean="0"/>
              <a:t> vertical </a:t>
            </a:r>
            <a:r>
              <a:rPr lang="fr-FR" sz="1400" dirty="0" err="1" smtClean="0"/>
              <a:t>displacements</a:t>
            </a:r>
            <a:r>
              <a:rPr lang="fr-FR" sz="1400" dirty="0" smtClean="0"/>
              <a:t> of the </a:t>
            </a:r>
            <a:r>
              <a:rPr lang="fr-FR" sz="1400" dirty="0" err="1" smtClean="0"/>
              <a:t>quadrupoles</a:t>
            </a:r>
            <a:r>
              <a:rPr lang="fr-FR" sz="1400" dirty="0" smtClean="0"/>
              <a:t>, </a:t>
            </a:r>
            <a:r>
              <a:rPr lang="fr-FR" sz="1400" dirty="0" err="1" smtClean="0"/>
              <a:t>following</a:t>
            </a:r>
            <a:r>
              <a:rPr lang="fr-FR" sz="1400" dirty="0" smtClean="0"/>
              <a:t> a </a:t>
            </a:r>
            <a:r>
              <a:rPr lang="fr-FR" sz="1400" dirty="0" err="1" smtClean="0"/>
              <a:t>gaussian</a:t>
            </a:r>
            <a:r>
              <a:rPr lang="fr-FR" sz="1400" dirty="0" smtClean="0"/>
              <a:t> distribution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400" dirty="0" smtClean="0"/>
              <a:t>1000 </a:t>
            </a:r>
            <a:r>
              <a:rPr lang="fr-FR" sz="1400" dirty="0" err="1" smtClean="0"/>
              <a:t>seeds</a:t>
            </a:r>
            <a:endParaRPr lang="fr-FR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Focus on the MDI region: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5 quadrupoles for V22/V23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4 quadrupoles for </a:t>
            </a:r>
            <a:r>
              <a:rPr lang="en-US" sz="1400" dirty="0" err="1" smtClean="0"/>
              <a:t>lcco</a:t>
            </a:r>
            <a:r>
              <a:rPr lang="en-US" sz="1400" dirty="0" smtClean="0"/>
              <a:t>	</a:t>
            </a:r>
            <a:endParaRPr lang="fr-FR" sz="1400" dirty="0" smtClean="0"/>
          </a:p>
        </p:txBody>
      </p:sp>
      <p:pic>
        <p:nvPicPr>
          <p:cNvPr id="6" name="Picture 2" descr="part1">
            <a:extLst>
              <a:ext uri="{FF2B5EF4-FFF2-40B4-BE49-F238E27FC236}">
                <a16:creationId xmlns:a16="http://schemas.microsoft.com/office/drawing/2014/main" id="{1C743212-F902-489E-AE0C-8CF1B84F3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77" y="3539337"/>
            <a:ext cx="3965460" cy="123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1790" y="4837595"/>
            <a:ext cx="51002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If the “vibrations” in the IR region are reduced by a factor 10 compared to the rest of FCC-</a:t>
            </a:r>
            <a:r>
              <a:rPr lang="en-US" dirty="0" err="1"/>
              <a:t>ee</a:t>
            </a:r>
            <a:r>
              <a:rPr lang="en-US" dirty="0"/>
              <a:t>, the vertical closed orbit is </a:t>
            </a:r>
            <a:r>
              <a:rPr lang="en-US" b="1" dirty="0">
                <a:sym typeface="Symbol" panose="05050102010706020507" pitchFamily="18" charset="2"/>
              </a:rPr>
              <a:t> </a:t>
            </a:r>
            <a:r>
              <a:rPr lang="en-US" b="1" dirty="0"/>
              <a:t>5 times </a:t>
            </a:r>
            <a:r>
              <a:rPr lang="en-US" b="1" dirty="0" smtClean="0"/>
              <a:t>less </a:t>
            </a:r>
            <a:r>
              <a:rPr lang="en-US" b="1" dirty="0" err="1" smtClean="0"/>
              <a:t>mouving</a:t>
            </a:r>
            <a:r>
              <a:rPr lang="en-US" b="1" dirty="0" smtClean="0"/>
              <a:t> (&amp; closer </a:t>
            </a:r>
            <a:r>
              <a:rPr lang="en-US" dirty="0"/>
              <a:t>to the </a:t>
            </a:r>
            <a:r>
              <a:rPr lang="en-US" dirty="0" smtClean="0"/>
              <a:t>nominal orbit). </a:t>
            </a:r>
          </a:p>
          <a:p>
            <a:pPr algn="just"/>
            <a:r>
              <a:rPr lang="en-US" sz="1400" dirty="0" smtClean="0"/>
              <a:t>In </a:t>
            </a:r>
            <a:r>
              <a:rPr lang="en-US" sz="1400" dirty="0"/>
              <a:t>the case of QC1 vibrations (3 quadrupoles), the maximum gain is equal to 2.</a:t>
            </a:r>
            <a:endParaRPr lang="en-US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54F1145-B750-4800-8602-CFF981EA0590}"/>
              </a:ext>
            </a:extLst>
          </p:cNvPr>
          <p:cNvCxnSpPr/>
          <p:nvPr/>
        </p:nvCxnSpPr>
        <p:spPr>
          <a:xfrm>
            <a:off x="7898371" y="2831168"/>
            <a:ext cx="589" cy="185779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54F1145-B750-4800-8602-CFF981EA0590}"/>
              </a:ext>
            </a:extLst>
          </p:cNvPr>
          <p:cNvCxnSpPr/>
          <p:nvPr/>
        </p:nvCxnSpPr>
        <p:spPr>
          <a:xfrm>
            <a:off x="6803807" y="3479240"/>
            <a:ext cx="109456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54F1145-B750-4800-8602-CFF981EA0590}"/>
              </a:ext>
            </a:extLst>
          </p:cNvPr>
          <p:cNvCxnSpPr/>
          <p:nvPr/>
        </p:nvCxnSpPr>
        <p:spPr>
          <a:xfrm>
            <a:off x="6803807" y="2805207"/>
            <a:ext cx="109456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54F1145-B750-4800-8602-CFF981EA0590}"/>
              </a:ext>
            </a:extLst>
          </p:cNvPr>
          <p:cNvCxnSpPr/>
          <p:nvPr/>
        </p:nvCxnSpPr>
        <p:spPr>
          <a:xfrm>
            <a:off x="6803807" y="3766001"/>
            <a:ext cx="109456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4786848" y="3479240"/>
            <a:ext cx="2016959" cy="1358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au 18"/>
          <p:cNvGraphicFramePr>
            <a:graphicFrameLocks noGrp="1"/>
          </p:cNvGraphicFramePr>
          <p:nvPr>
            <p:extLst/>
          </p:nvPr>
        </p:nvGraphicFramePr>
        <p:xfrm>
          <a:off x="5644858" y="5425695"/>
          <a:ext cx="2317898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8949">
                  <a:extLst>
                    <a:ext uri="{9D8B030D-6E8A-4147-A177-3AD203B41FA5}">
                      <a16:colId xmlns:a16="http://schemas.microsoft.com/office/drawing/2014/main" val="3748877051"/>
                    </a:ext>
                  </a:extLst>
                </a:gridCol>
                <a:gridCol w="1158949">
                  <a:extLst>
                    <a:ext uri="{9D8B030D-6E8A-4147-A177-3AD203B41FA5}">
                      <a16:colId xmlns:a16="http://schemas.microsoft.com/office/drawing/2014/main" val="978766246"/>
                    </a:ext>
                  </a:extLst>
                </a:gridCol>
              </a:tblGrid>
              <a:tr h="36947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lattice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Gain if factor=10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476445"/>
                  </a:ext>
                </a:extLst>
              </a:tr>
              <a:tr h="22168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V22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4.37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486174"/>
                  </a:ext>
                </a:extLst>
              </a:tr>
              <a:tr h="22168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V23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3.35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252902"/>
                  </a:ext>
                </a:extLst>
              </a:tr>
              <a:tr h="22168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lcco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6.81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162745"/>
                  </a:ext>
                </a:extLst>
              </a:tr>
            </a:tbl>
          </a:graphicData>
        </a:graphic>
      </p:graphicFrame>
      <p:sp>
        <p:nvSpPr>
          <p:cNvPr id="22" name="ZoneTexte 21"/>
          <p:cNvSpPr txBox="1"/>
          <p:nvPr/>
        </p:nvSpPr>
        <p:spPr>
          <a:xfrm>
            <a:off x="8461281" y="5468536"/>
            <a:ext cx="323229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Points at an effort of lowering vibration closest to IP = gain 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8461281" y="6116013"/>
            <a:ext cx="3232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Study could be extended further away from IP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5</a:t>
            </a:fld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125" y="30165"/>
            <a:ext cx="850276" cy="22341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1155875" y="562929"/>
            <a:ext cx="100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</a:rPr>
              <a:t>Presented at FCC tuning meeting (May 2024)</a:t>
            </a:r>
            <a:endParaRPr lang="fr-FR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6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034" y="3681709"/>
            <a:ext cx="4578493" cy="3176291"/>
          </a:xfrm>
          <a:prstGeom prst="rect">
            <a:avLst/>
          </a:prstGeom>
        </p:spPr>
      </p:pic>
      <p:cxnSp>
        <p:nvCxnSpPr>
          <p:cNvPr id="31" name="Connecteur droit avec flèche 30"/>
          <p:cNvCxnSpPr/>
          <p:nvPr/>
        </p:nvCxnSpPr>
        <p:spPr>
          <a:xfrm flipH="1">
            <a:off x="3251200" y="2995517"/>
            <a:ext cx="4351867" cy="621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7855" y="823342"/>
            <a:ext cx="10515600" cy="37727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Beta function in the arcs as seen by the analytical code for each lattice: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-14110"/>
            <a:ext cx="12192000" cy="10260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Arc-cell (AC) Quadrupoles random distribution impact at IP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10" y="1338248"/>
            <a:ext cx="3207053" cy="16585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386" y="1338248"/>
            <a:ext cx="3207054" cy="16585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748" y="1338248"/>
            <a:ext cx="3207053" cy="165856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690830" y="1176818"/>
            <a:ext cx="68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V22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121379" y="1176818"/>
            <a:ext cx="68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V23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8931379" y="1169427"/>
            <a:ext cx="68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lcco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87" y="3638121"/>
            <a:ext cx="3551569" cy="2215600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>
            <a:off x="3957948" y="5935133"/>
            <a:ext cx="3670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580466" y="3391214"/>
            <a:ext cx="705273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Response at IP to random </a:t>
            </a:r>
            <a:r>
              <a:rPr lang="en-US" dirty="0" err="1" smtClean="0"/>
              <a:t>gaussian</a:t>
            </a:r>
            <a:r>
              <a:rPr lang="en-US" dirty="0" smtClean="0"/>
              <a:t> (RG) displacement of quads in arcs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9051377" y="3916268"/>
            <a:ext cx="2937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i.e. if the arc quads only are moved by a RG of 200nm, the sigma of the centroid is:</a:t>
            </a:r>
            <a:endParaRPr lang="fr-FR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4088" y="4995321"/>
            <a:ext cx="2821557" cy="858400"/>
          </a:xfrm>
          <a:prstGeom prst="rect">
            <a:avLst/>
          </a:prstGeom>
        </p:spPr>
      </p:pic>
      <p:cxnSp>
        <p:nvCxnSpPr>
          <p:cNvPr id="26" name="Connecteur droit avec flèche 25"/>
          <p:cNvCxnSpPr>
            <a:endCxn id="13" idx="0"/>
          </p:cNvCxnSpPr>
          <p:nvPr/>
        </p:nvCxnSpPr>
        <p:spPr>
          <a:xfrm>
            <a:off x="1591733" y="3108561"/>
            <a:ext cx="439339" cy="529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>
            <a:off x="2667000" y="3024509"/>
            <a:ext cx="2454380" cy="608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9051377" y="6100332"/>
            <a:ext cx="260457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- Least sensitive </a:t>
            </a:r>
            <a:r>
              <a:rPr lang="en-US" dirty="0" smtClean="0">
                <a:sym typeface="Wingdings" panose="05000000000000000000" pitchFamily="2" charset="2"/>
              </a:rPr>
              <a:t> V22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- Sensitivity is global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5286506" y="4051041"/>
            <a:ext cx="15206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1000 seeds/point</a:t>
            </a:r>
          </a:p>
          <a:p>
            <a:r>
              <a:rPr lang="en-US" sz="1000" dirty="0" smtClean="0"/>
              <a:t>Same seeds for each lattice runs </a:t>
            </a:r>
            <a:r>
              <a:rPr lang="en-US" sz="1000" dirty="0" smtClean="0">
                <a:sym typeface="Wingdings" panose="05000000000000000000" pitchFamily="2" charset="2"/>
              </a:rPr>
              <a:t> ok for comparison (but no systematics)</a:t>
            </a:r>
            <a:endParaRPr lang="fr-FR" sz="1000" dirty="0"/>
          </a:p>
        </p:txBody>
      </p:sp>
      <p:sp>
        <p:nvSpPr>
          <p:cNvPr id="2" name="ZoneTexte 1"/>
          <p:cNvSpPr txBox="1"/>
          <p:nvPr/>
        </p:nvSpPr>
        <p:spPr>
          <a:xfrm>
            <a:off x="567352" y="5850878"/>
            <a:ext cx="320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relevant characteristics</a:t>
            </a:r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54F1145-B750-4800-8602-CFF981EA0590}"/>
              </a:ext>
            </a:extLst>
          </p:cNvPr>
          <p:cNvCxnSpPr/>
          <p:nvPr/>
        </p:nvCxnSpPr>
        <p:spPr>
          <a:xfrm>
            <a:off x="5692557" y="5424521"/>
            <a:ext cx="0" cy="417189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54F1145-B750-4800-8602-CFF981EA0590}"/>
              </a:ext>
            </a:extLst>
          </p:cNvPr>
          <p:cNvCxnSpPr/>
          <p:nvPr/>
        </p:nvCxnSpPr>
        <p:spPr>
          <a:xfrm flipH="1" flipV="1">
            <a:off x="5721968" y="5527237"/>
            <a:ext cx="3329409" cy="1691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lg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6</a:t>
            </a:fld>
            <a:endParaRPr lang="fr-FR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0125" y="30165"/>
            <a:ext cx="850276" cy="223418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10943191" y="856327"/>
            <a:ext cx="100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</a:rPr>
              <a:t>Presented at FCC tuning meeting (May 2024)</a:t>
            </a:r>
            <a:endParaRPr lang="fr-FR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9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0147" y="196795"/>
            <a:ext cx="10515600" cy="840948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More </a:t>
            </a:r>
            <a:r>
              <a:rPr lang="en-US" dirty="0" err="1" smtClean="0">
                <a:solidFill>
                  <a:srgbClr val="00B050"/>
                </a:solidFill>
              </a:rPr>
              <a:t>complexe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studied scenario 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11836" y="1161154"/>
            <a:ext cx="7627700" cy="143938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Vibration models have been built and used with the analytic model based on suggestion from </a:t>
            </a:r>
            <a:r>
              <a:rPr lang="en-US" dirty="0" err="1" smtClean="0"/>
              <a:t>T.Raubenheimer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The model is easily adaptable to various scenarios studies</a:t>
            </a:r>
            <a:endParaRPr lang="en-US" dirty="0" smtClean="0"/>
          </a:p>
          <a:p>
            <a:r>
              <a:rPr lang="en-US" dirty="0" smtClean="0"/>
              <a:t>At </a:t>
            </a:r>
            <a:r>
              <a:rPr lang="en-US" dirty="0" smtClean="0"/>
              <a:t>IP, what is the beam displacement (at the 3000</a:t>
            </a:r>
            <a:r>
              <a:rPr lang="en-US" baseline="30000" dirty="0" smtClean="0"/>
              <a:t>th</a:t>
            </a:r>
            <a:r>
              <a:rPr lang="en-US" dirty="0" smtClean="0"/>
              <a:t> turn)?</a:t>
            </a:r>
          </a:p>
          <a:p>
            <a:r>
              <a:rPr lang="en-US" dirty="0" smtClean="0"/>
              <a:t>Study with the modification of amplitudes within the model:</a:t>
            </a:r>
          </a:p>
          <a:p>
            <a:pPr lvl="1"/>
            <a:r>
              <a:rPr lang="en-US" dirty="0" err="1" smtClean="0"/>
              <a:t>Scenarii</a:t>
            </a:r>
            <a:r>
              <a:rPr lang="en-US" dirty="0" smtClean="0"/>
              <a:t> not necessarily wise (i.e. testing the outcome)</a:t>
            </a:r>
          </a:p>
          <a:p>
            <a:pPr lvl="1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071488" y="5992611"/>
            <a:ext cx="129983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S2, gain of 4%</a:t>
            </a:r>
            <a:endParaRPr lang="fr-FR" sz="1013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683" y="4042053"/>
            <a:ext cx="4431267" cy="1748863"/>
          </a:xfrm>
          <a:prstGeom prst="rect">
            <a:avLst/>
          </a:prstGeom>
        </p:spPr>
      </p:pic>
      <p:sp>
        <p:nvSpPr>
          <p:cNvPr id="8" name="Accolade fermante 7"/>
          <p:cNvSpPr/>
          <p:nvPr/>
        </p:nvSpPr>
        <p:spPr>
          <a:xfrm rot="5400000">
            <a:off x="5489825" y="4792556"/>
            <a:ext cx="282401" cy="201752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9" name="Accolade fermante 8"/>
          <p:cNvSpPr/>
          <p:nvPr/>
        </p:nvSpPr>
        <p:spPr>
          <a:xfrm rot="5400000">
            <a:off x="6100549" y="4948466"/>
            <a:ext cx="235853" cy="842630"/>
          </a:xfrm>
          <a:prstGeom prst="rightBrac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6229390" y="5588475"/>
            <a:ext cx="1510146" cy="27016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768740" y="5616264"/>
            <a:ext cx="1284790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S3, MDI, gain of 0.06%</a:t>
            </a:r>
            <a:endParaRPr lang="fr-FR" sz="1013" dirty="0"/>
          </a:p>
        </p:txBody>
      </p:sp>
      <p:sp>
        <p:nvSpPr>
          <p:cNvPr id="12" name="Accolade fermante 11"/>
          <p:cNvSpPr/>
          <p:nvPr/>
        </p:nvSpPr>
        <p:spPr>
          <a:xfrm rot="5400000">
            <a:off x="4971388" y="4801656"/>
            <a:ext cx="197979" cy="313882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13" name="ZoneTexte 12"/>
          <p:cNvSpPr txBox="1"/>
          <p:nvPr/>
        </p:nvSpPr>
        <p:spPr>
          <a:xfrm>
            <a:off x="4450813" y="6609791"/>
            <a:ext cx="129983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S1, gain of 50%</a:t>
            </a:r>
            <a:endParaRPr lang="fr-FR" sz="1013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7</a:t>
            </a:fld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125" y="30165"/>
            <a:ext cx="850276" cy="223418"/>
          </a:xfrm>
          <a:prstGeom prst="rect">
            <a:avLst/>
          </a:prstGeom>
        </p:spPr>
      </p:pic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129037"/>
              </p:ext>
            </p:extLst>
          </p:nvPr>
        </p:nvGraphicFramePr>
        <p:xfrm>
          <a:off x="453508" y="2741970"/>
          <a:ext cx="6760441" cy="1237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057">
                  <a:extLst>
                    <a:ext uri="{9D8B030D-6E8A-4147-A177-3AD203B41FA5}">
                      <a16:colId xmlns:a16="http://schemas.microsoft.com/office/drawing/2014/main" val="3231788305"/>
                    </a:ext>
                  </a:extLst>
                </a:gridCol>
                <a:gridCol w="3775318">
                  <a:extLst>
                    <a:ext uri="{9D8B030D-6E8A-4147-A177-3AD203B41FA5}">
                      <a16:colId xmlns:a16="http://schemas.microsoft.com/office/drawing/2014/main" val="3812443304"/>
                    </a:ext>
                  </a:extLst>
                </a:gridCol>
                <a:gridCol w="1133885">
                  <a:extLst>
                    <a:ext uri="{9D8B030D-6E8A-4147-A177-3AD203B41FA5}">
                      <a16:colId xmlns:a16="http://schemas.microsoft.com/office/drawing/2014/main" val="2545429320"/>
                    </a:ext>
                  </a:extLst>
                </a:gridCol>
                <a:gridCol w="876181">
                  <a:extLst>
                    <a:ext uri="{9D8B030D-6E8A-4147-A177-3AD203B41FA5}">
                      <a16:colId xmlns:a16="http://schemas.microsoft.com/office/drawing/2014/main" val="504852182"/>
                    </a:ext>
                  </a:extLst>
                </a:gridCol>
              </a:tblGrid>
              <a:tr h="2618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Scenario name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Type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Std</a:t>
                      </a:r>
                      <a:r>
                        <a:rPr lang="en-US" sz="1000" dirty="0" smtClean="0"/>
                        <a:t> (centroid) [m]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Gain </a:t>
                      </a:r>
                      <a:r>
                        <a:rPr lang="en-US" sz="1000" dirty="0" err="1" smtClean="0"/>
                        <a:t>wrt</a:t>
                      </a:r>
                      <a:r>
                        <a:rPr lang="en-US" sz="1000" dirty="0" smtClean="0"/>
                        <a:t> S0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707287"/>
                  </a:ext>
                </a:extLst>
              </a:tr>
              <a:tr h="2366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S0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Nominal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7.3399 10-8 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888455"/>
                  </a:ext>
                </a:extLst>
              </a:tr>
              <a:tr h="2366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S1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All quads move by a factor 2 less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3.6700 10-8 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50%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159612"/>
                  </a:ext>
                </a:extLst>
              </a:tr>
              <a:tr h="2366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S2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All quads move by a factor 2 less in the range 1Hz to 3000Hz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7.0404 10-8 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4%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823011"/>
                  </a:ext>
                </a:extLst>
              </a:tr>
              <a:tr h="2366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S3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MDI quads move by a factor 2 less in the range 100 Hz to 3000Hz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7.3354 10-8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0.06%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793051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8806931" y="4001180"/>
            <a:ext cx="29664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realistic scenario but we could easily think of other scenario:</a:t>
            </a:r>
          </a:p>
          <a:p>
            <a:r>
              <a:rPr lang="en-US" dirty="0" smtClean="0"/>
              <a:t>i.e. mitigating the vibration within a range (with a perfect feedback?)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862783" y="141874"/>
            <a:ext cx="268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Presented at FCC tuning meeting (May 2024)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015" y="960843"/>
            <a:ext cx="3044313" cy="131249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242" y="2291972"/>
            <a:ext cx="1922631" cy="115416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3495" y="2297092"/>
            <a:ext cx="1833739" cy="1085937"/>
          </a:xfrm>
          <a:prstGeom prst="rect">
            <a:avLst/>
          </a:prstGeom>
        </p:spPr>
      </p:pic>
      <p:cxnSp>
        <p:nvCxnSpPr>
          <p:cNvPr id="21" name="Connecteur droit avec flèche 20"/>
          <p:cNvCxnSpPr/>
          <p:nvPr/>
        </p:nvCxnSpPr>
        <p:spPr>
          <a:xfrm>
            <a:off x="9568873" y="2627758"/>
            <a:ext cx="43229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11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8893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 few words to finish on present vibrations studies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407" y="755089"/>
            <a:ext cx="11273268" cy="601785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 naïve approach for the simulation of the vibration:</a:t>
            </a:r>
          </a:p>
          <a:p>
            <a:pPr lvl="1"/>
            <a:r>
              <a:rPr lang="en-US" dirty="0" smtClean="0"/>
              <a:t>Analytical accelerator model:</a:t>
            </a:r>
          </a:p>
          <a:p>
            <a:pPr lvl="2"/>
            <a:r>
              <a:rPr lang="en-US" dirty="0" smtClean="0"/>
              <a:t>Fast (1.18 billions data for the spectrum: runs for 4h)</a:t>
            </a:r>
          </a:p>
          <a:p>
            <a:pPr lvl="2"/>
            <a:r>
              <a:rPr lang="en-US" dirty="0" smtClean="0"/>
              <a:t>Ok for first scenario studies and some comparison studies</a:t>
            </a:r>
          </a:p>
          <a:p>
            <a:pPr lvl="2"/>
            <a:r>
              <a:rPr lang="en-US" dirty="0" smtClean="0"/>
              <a:t>The model </a:t>
            </a:r>
            <a:r>
              <a:rPr lang="en-US" dirty="0"/>
              <a:t>has its limit and limited parameters </a:t>
            </a:r>
            <a:r>
              <a:rPr lang="en-US" dirty="0" smtClean="0"/>
              <a:t>check (Here centroid, can be extended though)</a:t>
            </a:r>
          </a:p>
          <a:p>
            <a:pPr lvl="1"/>
            <a:r>
              <a:rPr lang="en-US" dirty="0" smtClean="0"/>
              <a:t>A first vibration model spectrum that needs to be “played with” to check various vibration scenario (spectrum and amplitude)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t is versatile and can relatively quickly produce some results</a:t>
            </a:r>
          </a:p>
          <a:p>
            <a:pPr lvl="2"/>
            <a:r>
              <a:rPr lang="en-US" dirty="0" smtClean="0"/>
              <a:t>point out to the needs and what to do (in terms of simulation)</a:t>
            </a:r>
          </a:p>
          <a:p>
            <a:pPr lvl="2"/>
            <a:r>
              <a:rPr lang="en-US" dirty="0" smtClean="0"/>
              <a:t>But very naïve approach here (better approach would start-up from a modeled/real PSD and translate that in a temporal displacement)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Focus on 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MDI: tightening there will help to be less sensitive to vibration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ARCs: some differences between the lattices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 Much more 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detailed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work 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required*. (work with </a:t>
            </a:r>
            <a:r>
              <a:rPr lang="en-US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F.Carra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 group)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/>
              <a:t>Though this will need:</a:t>
            </a:r>
          </a:p>
          <a:p>
            <a:pPr lvl="1"/>
            <a:r>
              <a:rPr lang="en-US" dirty="0" smtClean="0"/>
              <a:t>A more refined/thorough and in-depth scrutiny for the accelerator and vibration model:</a:t>
            </a:r>
          </a:p>
          <a:p>
            <a:pPr lvl="2"/>
            <a:r>
              <a:rPr lang="en-US" dirty="0" smtClean="0"/>
              <a:t>MAD-X (and other codes. We might explore Xsuite if adapted?)</a:t>
            </a:r>
          </a:p>
          <a:p>
            <a:pPr lvl="3"/>
            <a:r>
              <a:rPr lang="en-US" dirty="0" smtClean="0"/>
              <a:t>Tracking (not yet)? Quadrupole Slicing (not yet) useful when mechanics come into play? </a:t>
            </a:r>
          </a:p>
          <a:p>
            <a:pPr lvl="2"/>
            <a:r>
              <a:rPr lang="en-US" dirty="0" smtClean="0"/>
              <a:t>Modeled and more real spectrum will be included</a:t>
            </a:r>
          </a:p>
          <a:p>
            <a:pPr lvl="3"/>
            <a:r>
              <a:rPr lang="en-US" dirty="0" smtClean="0"/>
              <a:t>A suggestion with the ARC-Cell group is to take in PSD for LHC (low and high amplitude model)</a:t>
            </a:r>
          </a:p>
          <a:p>
            <a:pPr lvl="3"/>
            <a:r>
              <a:rPr lang="en-US" dirty="0" smtClean="0"/>
              <a:t>Use of more real model and/or measurements </a:t>
            </a:r>
          </a:p>
          <a:p>
            <a:pPr lvl="4"/>
            <a:r>
              <a:rPr lang="en-US" dirty="0" smtClean="0"/>
              <a:t>LAPP is discussing with experts from local branch of earth science Institute</a:t>
            </a:r>
          </a:p>
          <a:p>
            <a:pPr lvl="4"/>
            <a:r>
              <a:rPr lang="en-US" dirty="0" smtClean="0"/>
              <a:t>Discussed also with the SLAC/</a:t>
            </a:r>
            <a:r>
              <a:rPr lang="en-US" dirty="0" err="1" smtClean="0"/>
              <a:t>Lucretia</a:t>
            </a:r>
            <a:r>
              <a:rPr lang="en-US" dirty="0" smtClean="0"/>
              <a:t> team on their Algorithm (</a:t>
            </a:r>
            <a:r>
              <a:rPr lang="en-US" dirty="0" err="1" smtClean="0"/>
              <a:t>G.White</a:t>
            </a:r>
            <a:r>
              <a:rPr lang="en-US" dirty="0" smtClean="0"/>
              <a:t> thanks to </a:t>
            </a:r>
            <a:r>
              <a:rPr lang="en-US" dirty="0" err="1" smtClean="0"/>
              <a:t>T.Raubenheimer</a:t>
            </a:r>
            <a:r>
              <a:rPr lang="en-US" dirty="0" smtClean="0"/>
              <a:t>)</a:t>
            </a:r>
          </a:p>
          <a:p>
            <a:pPr lvl="3"/>
            <a:r>
              <a:rPr lang="en-US" dirty="0" smtClean="0"/>
              <a:t>Integration of the spectrum in a MAD-X study?</a:t>
            </a:r>
          </a:p>
          <a:p>
            <a:pPr lvl="1"/>
            <a:r>
              <a:rPr lang="en-US" dirty="0" smtClean="0"/>
              <a:t>Simulation with MAD-X does take a lot of time so we need to point to what could be done (here is the need for the analytics)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The use of a data center: MUST**, at University of Haute </a:t>
            </a:r>
            <a:r>
              <a:rPr lang="en-US" dirty="0" err="1" smtClean="0">
                <a:solidFill>
                  <a:srgbClr val="0070C0"/>
                </a:solidFill>
              </a:rPr>
              <a:t>Savoie</a:t>
            </a:r>
            <a:r>
              <a:rPr lang="en-US" dirty="0" smtClean="0">
                <a:solidFill>
                  <a:srgbClr val="0070C0"/>
                </a:solidFill>
              </a:rPr>
              <a:t>, is being  assessed for MAD-X simulation</a:t>
            </a:r>
            <a:r>
              <a:rPr lang="en-US" dirty="0" smtClean="0"/>
              <a:t>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631" y="4440990"/>
            <a:ext cx="2567673" cy="10891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950" y="3794446"/>
            <a:ext cx="1100354" cy="88882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459" y="3962490"/>
            <a:ext cx="1306491" cy="478500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flipV="1">
            <a:off x="11174819" y="5530111"/>
            <a:ext cx="457200" cy="1109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0005237" y="6641762"/>
            <a:ext cx="11908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8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7976356" y="6639307"/>
            <a:ext cx="3925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**MUST: </a:t>
            </a:r>
            <a:r>
              <a:rPr lang="fr-FR" sz="800" dirty="0" err="1" smtClean="0"/>
              <a:t>Mésocentre</a:t>
            </a:r>
            <a:r>
              <a:rPr lang="fr-FR" sz="800" dirty="0" smtClean="0"/>
              <a:t> </a:t>
            </a:r>
            <a:r>
              <a:rPr lang="fr-FR" sz="800" dirty="0"/>
              <a:t>de calcul et de stockage de l'Université Savoie Mont Blanc </a:t>
            </a:r>
          </a:p>
          <a:p>
            <a:endParaRPr lang="fr-FR" sz="8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125" y="30165"/>
            <a:ext cx="850276" cy="2234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700862"/>
            <a:ext cx="68804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ym typeface="Wingdings" panose="05000000000000000000" pitchFamily="2" charset="2"/>
              </a:rPr>
              <a:t>*Will the </a:t>
            </a:r>
            <a:r>
              <a:rPr lang="en-US" sz="800" dirty="0">
                <a:sym typeface="Wingdings" panose="05000000000000000000" pitchFamily="2" charset="2"/>
              </a:rPr>
              <a:t>amplitude &amp; dispersion of an uncorrelated High </a:t>
            </a:r>
            <a:r>
              <a:rPr lang="en-US" sz="800" dirty="0" err="1">
                <a:sym typeface="Wingdings" panose="05000000000000000000" pitchFamily="2" charset="2"/>
              </a:rPr>
              <a:t>Freq</a:t>
            </a:r>
            <a:r>
              <a:rPr lang="en-US" sz="800" dirty="0">
                <a:sym typeface="Wingdings" panose="05000000000000000000" pitchFamily="2" charset="2"/>
              </a:rPr>
              <a:t> over large amount of </a:t>
            </a:r>
            <a:r>
              <a:rPr lang="en-US" sz="800" dirty="0" err="1">
                <a:sym typeface="Wingdings" panose="05000000000000000000" pitchFamily="2" charset="2"/>
              </a:rPr>
              <a:t>quadripoles</a:t>
            </a:r>
            <a:r>
              <a:rPr lang="en-US" sz="800" dirty="0">
                <a:sym typeface="Wingdings" panose="05000000000000000000" pitchFamily="2" charset="2"/>
              </a:rPr>
              <a:t> </a:t>
            </a:r>
            <a:r>
              <a:rPr lang="en-US" sz="800" dirty="0" smtClean="0">
                <a:sym typeface="Wingdings" panose="05000000000000000000" pitchFamily="2" charset="2"/>
              </a:rPr>
              <a:t>plays </a:t>
            </a:r>
            <a:r>
              <a:rPr lang="en-US" sz="800" dirty="0">
                <a:sym typeface="Wingdings" panose="05000000000000000000" pitchFamily="2" charset="2"/>
              </a:rPr>
              <a:t>a substantial </a:t>
            </a:r>
            <a:r>
              <a:rPr lang="en-US" sz="800" dirty="0" smtClean="0">
                <a:sym typeface="Wingdings" panose="05000000000000000000" pitchFamily="2" charset="2"/>
              </a:rPr>
              <a:t>role at IP: to be checked in simulation!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34026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18" y="0"/>
            <a:ext cx="10515600" cy="850179"/>
          </a:xfrm>
        </p:spPr>
        <p:txBody>
          <a:bodyPr/>
          <a:lstStyle/>
          <a:p>
            <a:r>
              <a:rPr lang="en-US" b="1" dirty="0" err="1" smtClean="0">
                <a:solidFill>
                  <a:srgbClr val="00B050"/>
                </a:solidFill>
              </a:rPr>
              <a:t>Developpement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en</a:t>
            </a:r>
            <a:r>
              <a:rPr lang="en-US" b="1" dirty="0" smtClean="0">
                <a:solidFill>
                  <a:srgbClr val="00B050"/>
                </a:solidFill>
              </a:rPr>
              <a:t> simulation FCC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2418" y="628072"/>
            <a:ext cx="11898746" cy="6068292"/>
          </a:xfrm>
        </p:spPr>
        <p:txBody>
          <a:bodyPr>
            <a:normAutofit fontScale="47500" lnSpcReduction="20000"/>
          </a:bodyPr>
          <a:lstStyle/>
          <a:p>
            <a:r>
              <a:rPr lang="fr-FR" dirty="0" err="1" smtClean="0"/>
              <a:t>Recapitulation</a:t>
            </a:r>
            <a:r>
              <a:rPr lang="fr-FR" dirty="0" smtClean="0"/>
              <a:t>: Les simulations en vue de la prise en compte des mouvements du sol s’</a:t>
            </a:r>
            <a:r>
              <a:rPr lang="fr-FR" dirty="0" err="1" smtClean="0"/>
              <a:t>etablissent</a:t>
            </a:r>
            <a:r>
              <a:rPr lang="fr-FR" dirty="0" smtClean="0"/>
              <a:t> et se développent autour:</a:t>
            </a:r>
          </a:p>
          <a:p>
            <a:pPr lvl="1"/>
            <a:r>
              <a:rPr lang="fr-FR" dirty="0" smtClean="0"/>
              <a:t>De travaux sur un modélisation analytique: Celle-ci a depuis le début 2023 permis de mettre en place des grandes lignes et tester des scenarios (onde plane et vibrations) pour le FCC </a:t>
            </a:r>
            <a:r>
              <a:rPr lang="fr-FR" dirty="0" smtClean="0">
                <a:sym typeface="Wingdings" panose="05000000000000000000" pitchFamily="2" charset="2"/>
              </a:rPr>
              <a:t> il semble permettre de:</a:t>
            </a:r>
          </a:p>
          <a:p>
            <a:pPr lvl="2"/>
            <a:r>
              <a:rPr lang="fr-FR" dirty="0" smtClean="0">
                <a:sym typeface="Wingdings" panose="05000000000000000000" pitchFamily="2" charset="2"/>
              </a:rPr>
              <a:t>définir une méthodologie et des grandes lignes d’</a:t>
            </a:r>
            <a:r>
              <a:rPr lang="fr-FR" dirty="0" smtClean="0"/>
              <a:t>é</a:t>
            </a:r>
            <a:r>
              <a:rPr lang="fr-FR" dirty="0" smtClean="0">
                <a:sym typeface="Wingdings" panose="05000000000000000000" pitchFamily="2" charset="2"/>
              </a:rPr>
              <a:t>tudes </a:t>
            </a:r>
          </a:p>
          <a:p>
            <a:pPr lvl="2"/>
            <a:r>
              <a:rPr lang="fr-FR" dirty="0" smtClean="0">
                <a:sym typeface="Wingdings" panose="05000000000000000000" pitchFamily="2" charset="2"/>
              </a:rPr>
              <a:t>répondre rapidement a quelques questions de la communauté physique accélérateur</a:t>
            </a:r>
            <a:endParaRPr lang="fr-FR" dirty="0" smtClean="0"/>
          </a:p>
          <a:p>
            <a:pPr lvl="1"/>
            <a:r>
              <a:rPr lang="fr-FR" dirty="0" smtClean="0"/>
              <a:t>De travaux sur une modélisation dans MAD-X: plus complexe et prenant plus d’effets et est plus précis. Il permet de répondre plus spécifiquement aux questions posées</a:t>
            </a:r>
          </a:p>
          <a:p>
            <a:pPr lvl="2"/>
            <a:r>
              <a:rPr lang="fr-FR" dirty="0" smtClean="0"/>
              <a:t>Stage Master M2 en cours sur MAD-X (comparaison pour les </a:t>
            </a:r>
            <a:r>
              <a:rPr lang="fr-FR" dirty="0" err="1" smtClean="0"/>
              <a:t>lattices</a:t>
            </a:r>
            <a:r>
              <a:rPr lang="fr-FR" dirty="0" smtClean="0"/>
              <a:t> et études paramétriques en développement)</a:t>
            </a:r>
          </a:p>
          <a:p>
            <a:pPr lvl="1"/>
            <a:r>
              <a:rPr lang="fr-FR" dirty="0" smtClean="0"/>
              <a:t>Ces deux modélisations vont pour l’instant main dans la main grâce a un benchmark fait en 2023 et ne répondent pas au même problématique.</a:t>
            </a:r>
          </a:p>
          <a:p>
            <a:r>
              <a:rPr lang="fr-FR" dirty="0" smtClean="0"/>
              <a:t>Les simulations </a:t>
            </a:r>
            <a:r>
              <a:rPr lang="fr-FR" dirty="0"/>
              <a:t>permettent d’intégrer </a:t>
            </a:r>
            <a:r>
              <a:rPr lang="fr-FR" dirty="0" smtClean="0"/>
              <a:t>les travaux en ingénierie mécanique. Même plus: les modélisations ont besoin des travaux en mécanique et peuvent orienter des demandes envers la mécanique:</a:t>
            </a:r>
          </a:p>
          <a:p>
            <a:pPr lvl="1"/>
            <a:r>
              <a:rPr lang="fr-FR" dirty="0" smtClean="0"/>
              <a:t>Que se soit sur </a:t>
            </a:r>
            <a:r>
              <a:rPr lang="fr-FR" dirty="0" err="1" smtClean="0"/>
              <a:t>SuperKeKB</a:t>
            </a:r>
            <a:r>
              <a:rPr lang="fr-FR" dirty="0" smtClean="0"/>
              <a:t> avec les mesures in-situ</a:t>
            </a:r>
          </a:p>
          <a:p>
            <a:pPr lvl="1"/>
            <a:r>
              <a:rPr lang="fr-FR" dirty="0" smtClean="0"/>
              <a:t>les travaux internes (modèles de vibration, </a:t>
            </a:r>
            <a:r>
              <a:rPr lang="fr-FR" dirty="0" err="1" smtClean="0"/>
              <a:t>psd</a:t>
            </a:r>
            <a:r>
              <a:rPr lang="fr-FR" dirty="0" smtClean="0"/>
              <a:t>, et support pour “</a:t>
            </a:r>
            <a:r>
              <a:rPr lang="fr-FR" dirty="0" err="1" smtClean="0"/>
              <a:t>girder</a:t>
            </a:r>
            <a:r>
              <a:rPr lang="fr-FR" dirty="0" smtClean="0"/>
              <a:t>” simplifi</a:t>
            </a:r>
            <a:r>
              <a:rPr lang="fr-FR" dirty="0"/>
              <a:t>é</a:t>
            </a:r>
            <a:r>
              <a:rPr lang="fr-FR" dirty="0" smtClean="0"/>
              <a:t>)</a:t>
            </a:r>
          </a:p>
          <a:p>
            <a:r>
              <a:rPr lang="fr-FR" dirty="0" smtClean="0"/>
              <a:t>Besoins actuels:</a:t>
            </a:r>
          </a:p>
          <a:p>
            <a:pPr lvl="1"/>
            <a:r>
              <a:rPr lang="fr-FR" dirty="0" smtClean="0"/>
              <a:t>Disposer de premiers modèles de vibrations temporelles (mécanique) pour les intégrer dans les modélisations accélérateurs (analytique et MAD-X). Ces modèles permettront d’affiner les méthodologies et axes prioritaires.</a:t>
            </a:r>
          </a:p>
          <a:p>
            <a:pPr lvl="1"/>
            <a:r>
              <a:rPr lang="fr-FR" dirty="0" smtClean="0"/>
              <a:t>Préparer les intégrations pour les modèles plus élaborés (provenant d’ISTERRE) </a:t>
            </a:r>
          </a:p>
          <a:p>
            <a:r>
              <a:rPr lang="fr-FR" dirty="0" smtClean="0"/>
              <a:t>Futur Modélisation:</a:t>
            </a:r>
          </a:p>
          <a:p>
            <a:pPr lvl="1"/>
            <a:r>
              <a:rPr lang="fr-FR" dirty="0" smtClean="0"/>
              <a:t>Continuer les études avec les </a:t>
            </a:r>
          </a:p>
          <a:p>
            <a:pPr lvl="2"/>
            <a:r>
              <a:rPr lang="fr-FR" dirty="0"/>
              <a:t>M</a:t>
            </a:r>
            <a:r>
              <a:rPr lang="fr-FR" dirty="0" smtClean="0"/>
              <a:t>odèles analytiques sur la vibration </a:t>
            </a:r>
          </a:p>
          <a:p>
            <a:pPr lvl="2"/>
            <a:r>
              <a:rPr lang="fr-FR" dirty="0" smtClean="0"/>
              <a:t>MAD-X sur les ondes planes</a:t>
            </a:r>
          </a:p>
          <a:p>
            <a:pPr lvl="1"/>
            <a:r>
              <a:rPr lang="en-US" dirty="0" smtClean="0"/>
              <a:t>Inclusion des </a:t>
            </a:r>
            <a:r>
              <a:rPr lang="fr-FR" dirty="0"/>
              <a:t>é</a:t>
            </a:r>
            <a:r>
              <a:rPr lang="en-US" dirty="0" err="1" smtClean="0"/>
              <a:t>tudes</a:t>
            </a:r>
            <a:r>
              <a:rPr lang="en-US" dirty="0" smtClean="0"/>
              <a:t> de vibrations </a:t>
            </a:r>
            <a:r>
              <a:rPr lang="en-US" dirty="0" err="1" smtClean="0"/>
              <a:t>dans</a:t>
            </a:r>
            <a:r>
              <a:rPr lang="en-US" dirty="0" smtClean="0"/>
              <a:t> MAD-X (reprise des </a:t>
            </a:r>
            <a:r>
              <a:rPr lang="en-US" dirty="0" err="1" smtClean="0"/>
              <a:t>Travaux</a:t>
            </a:r>
            <a:r>
              <a:rPr lang="en-US" dirty="0" smtClean="0"/>
              <a:t> pre-2023)</a:t>
            </a:r>
          </a:p>
          <a:p>
            <a:pPr lvl="1"/>
            <a:r>
              <a:rPr lang="en-US" dirty="0" smtClean="0"/>
              <a:t>Integration des </a:t>
            </a:r>
            <a:r>
              <a:rPr lang="en-US" dirty="0" err="1" smtClean="0"/>
              <a:t>travaux</a:t>
            </a:r>
            <a:r>
              <a:rPr lang="en-US" dirty="0" smtClean="0"/>
              <a:t> sur les </a:t>
            </a:r>
            <a:r>
              <a:rPr lang="en-US" dirty="0" err="1" smtClean="0"/>
              <a:t>modeles</a:t>
            </a:r>
            <a:r>
              <a:rPr lang="en-US" dirty="0" smtClean="0"/>
              <a:t> de vibrations (collaboration ISTERRE et </a:t>
            </a:r>
            <a:r>
              <a:rPr lang="en-US" dirty="0" err="1" smtClean="0"/>
              <a:t>autres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Apprentissage</a:t>
            </a:r>
            <a:r>
              <a:rPr lang="en-US" dirty="0" smtClean="0"/>
              <a:t> de generation de </a:t>
            </a:r>
            <a:r>
              <a:rPr lang="en-US" dirty="0" err="1" smtClean="0"/>
              <a:t>donnees</a:t>
            </a:r>
            <a:r>
              <a:rPr lang="en-US" dirty="0" smtClean="0"/>
              <a:t> </a:t>
            </a:r>
            <a:r>
              <a:rPr lang="en-US" dirty="0" err="1" smtClean="0"/>
              <a:t>modelisees</a:t>
            </a:r>
            <a:r>
              <a:rPr lang="en-US" dirty="0" smtClean="0"/>
              <a:t> de vibrations</a:t>
            </a:r>
            <a:endParaRPr lang="fr-FR" dirty="0" smtClean="0"/>
          </a:p>
          <a:p>
            <a:r>
              <a:rPr lang="fr-FR" dirty="0" err="1" smtClean="0"/>
              <a:t>Délivrables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A prévoir papier sur Vibrations et papier sur ondes </a:t>
            </a:r>
            <a:r>
              <a:rPr lang="fr-FR" dirty="0" smtClean="0"/>
              <a:t>planes</a:t>
            </a:r>
          </a:p>
          <a:p>
            <a:pPr lvl="1"/>
            <a:r>
              <a:rPr lang="en-US" dirty="0" smtClean="0"/>
              <a:t>Communication a </a:t>
            </a:r>
            <a:r>
              <a:rPr lang="en-US" dirty="0" err="1" smtClean="0"/>
              <a:t>venir</a:t>
            </a:r>
            <a:r>
              <a:rPr lang="en-US" dirty="0" smtClean="0"/>
              <a:t>: FCC week, </a:t>
            </a:r>
            <a:r>
              <a:rPr lang="en-US" dirty="0" err="1" smtClean="0"/>
              <a:t>juin</a:t>
            </a:r>
            <a:r>
              <a:rPr lang="en-US" dirty="0" smtClean="0"/>
              <a:t> 2024 sur les vibrations (</a:t>
            </a:r>
            <a:r>
              <a:rPr lang="en-US" dirty="0" err="1" smtClean="0"/>
              <a:t>SuperKeKB</a:t>
            </a:r>
            <a:r>
              <a:rPr lang="en-US" dirty="0" smtClean="0"/>
              <a:t>, FCC)</a:t>
            </a:r>
            <a:endParaRPr lang="fr-FR" dirty="0" smtClean="0"/>
          </a:p>
          <a:p>
            <a:r>
              <a:rPr lang="en-US" dirty="0" err="1" smtClean="0"/>
              <a:t>Ressources</a:t>
            </a:r>
            <a:r>
              <a:rPr lang="en-US" dirty="0" smtClean="0"/>
              <a:t> </a:t>
            </a:r>
            <a:r>
              <a:rPr lang="en-US" dirty="0" err="1" smtClean="0"/>
              <a:t>humaines</a:t>
            </a:r>
            <a:r>
              <a:rPr lang="en-US" dirty="0" smtClean="0"/>
              <a:t>:</a:t>
            </a:r>
            <a:endParaRPr lang="fr-FR" dirty="0" smtClean="0"/>
          </a:p>
          <a:p>
            <a:pPr lvl="1"/>
            <a:r>
              <a:rPr lang="en-US" dirty="0" err="1" smtClean="0"/>
              <a:t>Travaux</a:t>
            </a:r>
            <a:r>
              <a:rPr lang="en-US" dirty="0" smtClean="0"/>
              <a:t> avec MUST (</a:t>
            </a:r>
            <a:r>
              <a:rPr lang="en-US" dirty="0" err="1" smtClean="0"/>
              <a:t>F.Chollet</a:t>
            </a:r>
            <a:r>
              <a:rPr lang="en-US" dirty="0" smtClean="0"/>
              <a:t>)</a:t>
            </a:r>
            <a:endParaRPr lang="fr-FR" dirty="0" smtClean="0"/>
          </a:p>
          <a:p>
            <a:pPr lvl="1"/>
            <a:r>
              <a:rPr lang="fr-FR" dirty="0" smtClean="0"/>
              <a:t>Sujet de thèse doctorat proposé: « </a:t>
            </a:r>
            <a:r>
              <a:rPr lang="en-US" dirty="0" smtClean="0"/>
              <a:t>Impact </a:t>
            </a:r>
            <a:r>
              <a:rPr lang="en-US" dirty="0"/>
              <a:t>of Vibrations on the Performance of Electron Positron Circular </a:t>
            </a:r>
            <a:r>
              <a:rPr lang="en-US" dirty="0" smtClean="0"/>
              <a:t>Colliders”</a:t>
            </a:r>
            <a:r>
              <a:rPr lang="fr-FR" dirty="0" smtClean="0"/>
              <a:t> </a:t>
            </a:r>
          </a:p>
          <a:p>
            <a:pPr lvl="2"/>
            <a:r>
              <a:rPr lang="en-US" dirty="0" err="1" smtClean="0"/>
              <a:t>Essentiel</a:t>
            </a:r>
            <a:r>
              <a:rPr lang="en-US" dirty="0" smtClean="0"/>
              <a:t> </a:t>
            </a:r>
            <a:r>
              <a:rPr lang="en-US" dirty="0" err="1" smtClean="0"/>
              <a:t>afin</a:t>
            </a:r>
            <a:r>
              <a:rPr lang="en-US" dirty="0" smtClean="0"/>
              <a:t> de </a:t>
            </a:r>
            <a:r>
              <a:rPr lang="en-US" dirty="0" err="1" smtClean="0"/>
              <a:t>dynamiser</a:t>
            </a:r>
            <a:r>
              <a:rPr lang="en-US" dirty="0" smtClean="0"/>
              <a:t> les </a:t>
            </a:r>
            <a:r>
              <a:rPr lang="en-US" dirty="0" err="1" smtClean="0"/>
              <a:t>travaux</a:t>
            </a:r>
            <a:r>
              <a:rPr lang="en-US" dirty="0" smtClean="0"/>
              <a:t> sur les </a:t>
            </a:r>
            <a:r>
              <a:rPr lang="en-US" dirty="0" err="1" smtClean="0"/>
              <a:t>modeles</a:t>
            </a:r>
            <a:r>
              <a:rPr lang="en-US" dirty="0" smtClean="0"/>
              <a:t> MAD-X</a:t>
            </a:r>
          </a:p>
          <a:p>
            <a:pPr lvl="2"/>
            <a:r>
              <a:rPr lang="en-US" dirty="0" err="1" smtClean="0"/>
              <a:t>Etudiant</a:t>
            </a:r>
            <a:r>
              <a:rPr lang="en-US" dirty="0" smtClean="0"/>
              <a:t> M2 du LAPP = </a:t>
            </a:r>
            <a:r>
              <a:rPr lang="en-US" dirty="0" err="1" smtClean="0"/>
              <a:t>meilleur</a:t>
            </a:r>
            <a:r>
              <a:rPr lang="en-US" dirty="0" smtClean="0"/>
              <a:t> </a:t>
            </a:r>
            <a:r>
              <a:rPr lang="en-US" dirty="0" err="1" smtClean="0"/>
              <a:t>candidat</a:t>
            </a:r>
            <a:endParaRPr lang="en-US" dirty="0" smtClean="0"/>
          </a:p>
          <a:p>
            <a:pPr lvl="1"/>
            <a:r>
              <a:rPr lang="en-US" dirty="0" smtClean="0"/>
              <a:t>Integration du Post-Doc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02F47-251C-4976-B61E-D19873C7DD9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01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3365</TotalTime>
  <Words>1888</Words>
  <Application>Microsoft Office PowerPoint</Application>
  <PresentationFormat>Grand écran</PresentationFormat>
  <Paragraphs>223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Thème Office</vt:lpstr>
      <vt:lpstr>FCC LAPP simulation: Kind of global view of the present work</vt:lpstr>
      <vt:lpstr>Plane Ground wave Studies: a corrugated model (E.Montbarbon et al)</vt:lpstr>
      <vt:lpstr>Présentation PowerPoint</vt:lpstr>
      <vt:lpstr>More exhaustive studies (would need much more slides!)</vt:lpstr>
      <vt:lpstr>To go beyond the Plane Ground Wave model: random vibration</vt:lpstr>
      <vt:lpstr>Arc-cell (AC) Quadrupoles random distribution impact at IP</vt:lpstr>
      <vt:lpstr>More complexe studied scenario </vt:lpstr>
      <vt:lpstr>A few words to finish on present vibrations studies</vt:lpstr>
      <vt:lpstr>Developpement en simulation FCC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freddy poirier</dc:creator>
  <cp:lastModifiedBy>freddy poirier</cp:lastModifiedBy>
  <cp:revision>103</cp:revision>
  <dcterms:created xsi:type="dcterms:W3CDTF">2024-04-24T12:07:33Z</dcterms:created>
  <dcterms:modified xsi:type="dcterms:W3CDTF">2024-05-23T11:16:34Z</dcterms:modified>
</cp:coreProperties>
</file>