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59" r:id="rId5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1" d="100"/>
          <a:sy n="141" d="100"/>
        </p:scale>
        <p:origin x="1268" y="9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797" y="0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219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797" y="10157219"/>
            <a:ext cx="3280528" cy="53421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895A24-72C1-4491-B723-32AF68C62BFC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3088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fld id="{4DD8C777-6AD8-4FF8-9A41-003825C8BD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10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Source Sans Pro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904D54-8ABA-4899-B3E5-807EF9B55E2C}" type="slidenum">
              <a:t>1</a:t>
            </a:fld>
            <a:endParaRPr lang="en-US" sz="14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CF335A1-EDD6-4A64-89A7-7C5C9FE60343}" type="slidenum">
              <a:t>2</a:t>
            </a:fld>
            <a:endParaRPr lang="en-US" sz="14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045B91-83CB-4EC8-9988-2B4A03EF3660}" type="slidenum">
              <a:t>3</a:t>
            </a:fld>
            <a:endParaRPr lang="en-US" sz="14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5FB167-4796-41B4-B333-6D4E95752E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2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0820E0-259F-49E9-BC7C-38BB699AB2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69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80286" y="360365"/>
            <a:ext cx="2339977" cy="629920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60365" y="360365"/>
            <a:ext cx="6867528" cy="629920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9B19E6-BAE5-4F63-B545-A965BD84F2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82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B3E681-9910-499B-A3E2-0E7F55FE241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5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F37AD9-951D-486D-AF58-BB108D7333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47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DA2FF5-26E9-4810-8DE9-8D0233C74F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39752" y="4679954"/>
            <a:ext cx="4513258" cy="251936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05414" y="4679954"/>
            <a:ext cx="4514850" cy="251936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7F135A-1FA3-469C-8CBB-BEB5BCDF74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5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899701-7415-4B8D-9EAE-914D1D733A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38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793CF9-2989-4A47-9C29-FDFDC9BA6F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44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78ED8A-47AF-4BFA-93EA-5CEF4574E6A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88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B98953-0EF5-412A-8314-158148A629D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80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E4C67-6B1A-474E-A257-A4F5F698D12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57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FBA52B-85DC-4C79-9723-C54B9AECB6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3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ACDFBF-FFBE-4691-9EFF-CE76DCC90FA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9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80286" y="3330573"/>
            <a:ext cx="2339977" cy="38687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60365" y="3330573"/>
            <a:ext cx="6867528" cy="38687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8D295E-1CC8-4AD7-96F1-3D71F122A2E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BF4626-4A5B-4187-A213-42E18BBDD0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36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60365" y="1979611"/>
            <a:ext cx="4513258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26027" y="1979611"/>
            <a:ext cx="4513258" cy="46799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A8C24F-1244-4908-B561-B2B031BDCA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32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8B80FC-E030-4F70-BFEF-F1D76C6B10E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7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C2050B-0DC0-4DEB-8513-F5510773A2D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1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4EF6AB-BF30-4C35-BC2F-D132BAC4F5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25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BAB5BD-D56D-4BB0-8D4A-0DA7D32095B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33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083FED-DB2D-498E-B0DE-8B4DB7008C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8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179999"/>
            <a:ext cx="9719998" cy="1259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4C3C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7560003" y="6839995"/>
            <a:ext cx="2520004" cy="53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4C3C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99998" y="6839995"/>
            <a:ext cx="6479996" cy="53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BDC3C7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79999" y="6839995"/>
            <a:ext cx="539998" cy="53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359999" y="359999"/>
            <a:ext cx="9359999" cy="89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359999" y="1979996"/>
            <a:ext cx="9179999" cy="467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 txBox="1">
            <a:spLocks noGrp="1"/>
          </p:cNvSpPr>
          <p:nvPr>
            <p:ph type="dt" sz="half" idx="2"/>
          </p:nvPr>
        </p:nvSpPr>
        <p:spPr>
          <a:xfrm>
            <a:off x="7560003" y="6839995"/>
            <a:ext cx="2340004" cy="5216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9" name="Footer Placeholder 8"/>
          <p:cNvSpPr txBox="1">
            <a:spLocks noGrp="1"/>
          </p:cNvSpPr>
          <p:nvPr>
            <p:ph type="ftr" sz="quarter" idx="3"/>
          </p:nvPr>
        </p:nvSpPr>
        <p:spPr>
          <a:xfrm>
            <a:off x="1079997" y="6839995"/>
            <a:ext cx="3240002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10" name="Slide Number Placeholder 9"/>
          <p:cNvSpPr txBox="1">
            <a:spLocks noGrp="1"/>
          </p:cNvSpPr>
          <p:nvPr>
            <p:ph type="sldNum" sz="quarter" idx="4"/>
          </p:nvPr>
        </p:nvSpPr>
        <p:spPr>
          <a:xfrm>
            <a:off x="179999" y="6839995"/>
            <a:ext cx="539998" cy="539998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fld id="{EEEC7BF8-194C-4281-8B77-DA0F8374C5FA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hdr="0"/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200" b="1" i="0" u="none" strike="noStrike" kern="1200" cap="none" spc="0" baseline="0">
          <a:solidFill>
            <a:srgbClr val="FFFFFF"/>
          </a:solidFill>
          <a:uFillTx/>
          <a:latin typeface="Source Sans Pro Black" pitchFamily="34"/>
        </a:defRPr>
      </a:lvl1pPr>
    </p:titleStyle>
    <p:body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1140"/>
        </a:spcAft>
        <a:buNone/>
        <a:tabLst/>
        <a:defRPr lang="en-US" sz="2600" b="1" i="0" u="none" strike="noStrike" kern="1200" cap="none" spc="0" baseline="0">
          <a:solidFill>
            <a:srgbClr val="1C1C1C"/>
          </a:solidFill>
          <a:uFillTx/>
          <a:latin typeface="Source Sans Pro Semibold" pitchFamily="34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3149998"/>
            <a:ext cx="9719998" cy="1259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74C3C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Source Sans Pro" pitchFamily="34"/>
              <a:ea typeface="源ノ角ゴシック Normal" pitchFamily="2"/>
              <a:cs typeface="FreeSans" pitchFamily="2"/>
            </a:endParaRPr>
          </a:p>
        </p:txBody>
      </p:sp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359999" y="3329997"/>
            <a:ext cx="9359999" cy="89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539998" y="4679999"/>
            <a:ext cx="9179999" cy="2520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2"/>
          </p:nvPr>
        </p:nvSpPr>
        <p:spPr>
          <a:xfrm>
            <a:off x="7560003" y="6839995"/>
            <a:ext cx="2340004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E74C3C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3"/>
          </p:nvPr>
        </p:nvSpPr>
        <p:spPr>
          <a:xfrm>
            <a:off x="1079997" y="6839995"/>
            <a:ext cx="3240002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E74C3C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4"/>
          </p:nvPr>
        </p:nvSpPr>
        <p:spPr>
          <a:xfrm>
            <a:off x="179999" y="6839995"/>
            <a:ext cx="539998" cy="539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1" i="0" u="none" strike="noStrike" kern="1200" cap="none" spc="0" baseline="0">
                <a:solidFill>
                  <a:srgbClr val="E74C3C"/>
                </a:solidFill>
                <a:uFillTx/>
                <a:latin typeface="Source Sans Pro Black" pitchFamily="34"/>
                <a:ea typeface="源ノ角ゴシック Heavy" pitchFamily="2"/>
                <a:cs typeface="IPA Pゴシック" pitchFamily="2"/>
              </a:defRPr>
            </a:lvl1pPr>
          </a:lstStyle>
          <a:p>
            <a:pPr lvl="0"/>
            <a:fld id="{A3F4D1B1-BD70-4BBF-B9B8-3B90A9B851A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hdr="0"/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200" b="1" i="0" u="none" strike="noStrike" kern="1200" cap="none" spc="0" baseline="0">
          <a:solidFill>
            <a:srgbClr val="FFFFFF"/>
          </a:solidFill>
          <a:uFillTx/>
          <a:latin typeface="Source Sans Pro Black" pitchFamily="34"/>
        </a:defRPr>
      </a:lvl1pPr>
    </p:titleStyle>
    <p:body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1140"/>
        </a:spcAft>
        <a:buNone/>
        <a:tabLst/>
        <a:defRPr lang="en-US" sz="2600" b="1" i="0" u="none" strike="noStrike" kern="1200" cap="none" spc="0" baseline="0">
          <a:solidFill>
            <a:srgbClr val="1C1C1C"/>
          </a:solidFill>
          <a:uFillTx/>
          <a:latin typeface="Source Sans Pro Semibold" pitchFamily="34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ernbox.cern.ch/files/spaces/eos/user/c/cflouzat/SPAR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SPARC/FIFO status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200" b="0" dirty="0" smtClean="0">
                <a:latin typeface="Source Sans Pro Light" pitchFamily="34"/>
              </a:rPr>
              <a:t>2024-05-17</a:t>
            </a:r>
            <a:endParaRPr lang="en-US" sz="2200" b="0" dirty="0">
              <a:latin typeface="Source Sans Pro Light" pitchFamily="34"/>
            </a:endParaRPr>
          </a:p>
          <a:p>
            <a:pPr lvl="0" algn="l"/>
            <a:r>
              <a:rPr lang="en-US" sz="2200" b="0" dirty="0" smtClean="0">
                <a:latin typeface="Source Sans Pro Light" pitchFamily="34"/>
              </a:rPr>
              <a:t>Ch. </a:t>
            </a:r>
            <a:r>
              <a:rPr lang="en-US" sz="2200" b="0" dirty="0">
                <a:latin typeface="Source Sans Pro Light" pitchFamily="34"/>
              </a:rPr>
              <a:t>Flouzat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DD78ED8A-47AF-4BFA-93EA-5CEF4574E6A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179999" y="6839995"/>
            <a:ext cx="539998" cy="539998"/>
          </a:xfrm>
          <a:prstGeom prst="rect">
            <a:avLst/>
          </a:prstGeom>
          <a:solidFill>
            <a:srgbClr val="E74C3C"/>
          </a:solidFill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946753-3CF8-4FCC-9823-D8FF61BCCB52}" type="slidenum">
              <a:t>2</a:t>
            </a:fld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 smtClean="0"/>
              <a:t>First version of the FIFO/</a:t>
            </a:r>
            <a:r>
              <a:rPr lang="en-US" dirty="0" err="1" smtClean="0"/>
              <a:t>Serializer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19113" y="1707663"/>
            <a:ext cx="6050430" cy="3320122"/>
          </a:xfrm>
          <a:prstGeom prst="rect">
            <a:avLst/>
          </a:prstGeom>
        </p:spPr>
      </p:pic>
      <p:sp>
        <p:nvSpPr>
          <p:cNvPr id="8" name="Rounded Rectangular Callout 8"/>
          <p:cNvSpPr/>
          <p:nvPr/>
        </p:nvSpPr>
        <p:spPr>
          <a:xfrm>
            <a:off x="64345" y="1933827"/>
            <a:ext cx="2183368" cy="350334"/>
          </a:xfrm>
          <a:custGeom>
            <a:avLst>
              <a:gd name="f0" fmla="val 33372"/>
              <a:gd name="f1" fmla="val 86269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0"/>
              <a:gd name="f9" fmla="val 21600"/>
              <a:gd name="f10" fmla="+- 0 0 1"/>
              <a:gd name="f11" fmla="val -2147483647"/>
              <a:gd name="f12" fmla="val 2147483647"/>
              <a:gd name="f13" fmla="val 3590"/>
              <a:gd name="f14" fmla="val 8970"/>
              <a:gd name="f15" fmla="val 12630"/>
              <a:gd name="f16" fmla="val 18010"/>
              <a:gd name="f17" fmla="+- 0 0 180"/>
              <a:gd name="f18" fmla="*/ f6 1 21600"/>
              <a:gd name="f19" fmla="*/ f7 1 21600"/>
              <a:gd name="f20" fmla="pin -2147483647 f0 2147483647"/>
              <a:gd name="f21" fmla="pin -2147483647 f1 2147483647"/>
              <a:gd name="f22" fmla="+- 0 0 f13"/>
              <a:gd name="f23" fmla="+- 3590 0 f8"/>
              <a:gd name="f24" fmla="+- 0 0 f3"/>
              <a:gd name="f25" fmla="+- 21600 0 f16"/>
              <a:gd name="f26" fmla="+- 18010 0 f9"/>
              <a:gd name="f27" fmla="*/ f17 f2 1"/>
              <a:gd name="f28" fmla="+- f20 0 10800"/>
              <a:gd name="f29" fmla="+- f21 0 10800"/>
              <a:gd name="f30" fmla="+- f21 0 21600"/>
              <a:gd name="f31" fmla="+- f20 0 21600"/>
              <a:gd name="f32" fmla="val f20"/>
              <a:gd name="f33" fmla="val f21"/>
              <a:gd name="f34" fmla="*/ f20 f18 1"/>
              <a:gd name="f35" fmla="*/ f21 f19 1"/>
              <a:gd name="f36" fmla="*/ 800 f18 1"/>
              <a:gd name="f37" fmla="*/ 20800 f18 1"/>
              <a:gd name="f38" fmla="*/ 20800 f19 1"/>
              <a:gd name="f39" fmla="*/ 800 f19 1"/>
              <a:gd name="f40" fmla="abs f22"/>
              <a:gd name="f41" fmla="abs f23"/>
              <a:gd name="f42" fmla="?: f22 f24 f3"/>
              <a:gd name="f43" fmla="?: f22 f3 f24"/>
              <a:gd name="f44" fmla="?: f22 f4 f3"/>
              <a:gd name="f45" fmla="?: f22 f3 f4"/>
              <a:gd name="f46" fmla="abs f25"/>
              <a:gd name="f47" fmla="?: f23 f24 f3"/>
              <a:gd name="f48" fmla="?: f23 f3 f24"/>
              <a:gd name="f49" fmla="?: f25 0 f2"/>
              <a:gd name="f50" fmla="?: f25 f2 0"/>
              <a:gd name="f51" fmla="abs f26"/>
              <a:gd name="f52" fmla="?: f25 f24 f3"/>
              <a:gd name="f53" fmla="?: f25 f3 f24"/>
              <a:gd name="f54" fmla="?: f25 f4 f3"/>
              <a:gd name="f55" fmla="?: f25 f3 f4"/>
              <a:gd name="f56" fmla="?: f26 f24 f3"/>
              <a:gd name="f57" fmla="?: f26 f3 f24"/>
              <a:gd name="f58" fmla="?: f22 0 f2"/>
              <a:gd name="f59" fmla="?: f22 f2 0"/>
              <a:gd name="f60" fmla="*/ f27 1 f5"/>
              <a:gd name="f61" fmla="abs f28"/>
              <a:gd name="f62" fmla="abs f29"/>
              <a:gd name="f63" fmla="?: f22 f45 f44"/>
              <a:gd name="f64" fmla="?: f22 f44 f45"/>
              <a:gd name="f65" fmla="?: f23 f43 f42"/>
              <a:gd name="f66" fmla="?: f23 f50 f49"/>
              <a:gd name="f67" fmla="?: f23 f49 f50"/>
              <a:gd name="f68" fmla="?: f25 f47 f48"/>
              <a:gd name="f69" fmla="?: f25 f55 f54"/>
              <a:gd name="f70" fmla="?: f25 f54 f55"/>
              <a:gd name="f71" fmla="?: f26 f53 f52"/>
              <a:gd name="f72" fmla="?: f26 f59 f58"/>
              <a:gd name="f73" fmla="?: f26 f58 f59"/>
              <a:gd name="f74" fmla="?: f22 f56 f57"/>
              <a:gd name="f75" fmla="*/ f32 f18 1"/>
              <a:gd name="f76" fmla="*/ f33 f19 1"/>
              <a:gd name="f77" fmla="+- f60 0 f3"/>
              <a:gd name="f78" fmla="+- f61 0 f62"/>
              <a:gd name="f79" fmla="+- f62 0 f61"/>
              <a:gd name="f80" fmla="?: f23 f64 f63"/>
              <a:gd name="f81" fmla="?: f25 f66 f67"/>
              <a:gd name="f82" fmla="?: f26 f70 f69"/>
              <a:gd name="f83" fmla="?: f22 f72 f73"/>
              <a:gd name="f84" fmla="?: f29 f10 f78"/>
              <a:gd name="f85" fmla="?: f29 f78 f10"/>
              <a:gd name="f86" fmla="?: f28 f10 f79"/>
              <a:gd name="f87" fmla="?: f28 f79 f10"/>
              <a:gd name="f88" fmla="?: f20 f10 f84"/>
              <a:gd name="f89" fmla="?: f20 f10 f85"/>
              <a:gd name="f90" fmla="?: f30 f86 f10"/>
              <a:gd name="f91" fmla="?: f30 f87 f10"/>
              <a:gd name="f92" fmla="?: f31 f85 f10"/>
              <a:gd name="f93" fmla="?: f31 f84 f10"/>
              <a:gd name="f94" fmla="?: f21 f10 f87"/>
              <a:gd name="f95" fmla="?: f21 f10 f86"/>
              <a:gd name="f96" fmla="?: f88 f20 0"/>
              <a:gd name="f97" fmla="?: f88 f21 6280"/>
              <a:gd name="f98" fmla="?: f89 f20 0"/>
              <a:gd name="f99" fmla="?: f89 f21 15320"/>
              <a:gd name="f100" fmla="?: f90 f20 6280"/>
              <a:gd name="f101" fmla="?: f90 f21 21600"/>
              <a:gd name="f102" fmla="?: f91 f20 15320"/>
              <a:gd name="f103" fmla="?: f91 f21 21600"/>
              <a:gd name="f104" fmla="?: f92 f20 21600"/>
              <a:gd name="f105" fmla="?: f92 f21 15320"/>
              <a:gd name="f106" fmla="?: f93 f20 21600"/>
              <a:gd name="f107" fmla="?: f93 f21 6280"/>
              <a:gd name="f108" fmla="?: f94 f20 15320"/>
              <a:gd name="f109" fmla="?: f94 f21 0"/>
              <a:gd name="f110" fmla="?: f95 f20 6280"/>
              <a:gd name="f111" fmla="?: f95 f21 0"/>
            </a:gdLst>
            <a:ahLst>
              <a:ahXY gdRefX="f0" minX="f11" maxX="f12" gdRefY="f1" minY="f11" maxY="f12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75" y="f76"/>
              </a:cxn>
            </a:cxnLst>
            <a:rect l="f36" t="f39" r="f37" b="f38"/>
            <a:pathLst>
              <a:path w="21600" h="21600">
                <a:moveTo>
                  <a:pt x="f13" y="f8"/>
                </a:moveTo>
                <a:arcTo wR="f40" hR="f41" stAng="f80" swAng="f65"/>
                <a:lnTo>
                  <a:pt x="f96" y="f97"/>
                </a:lnTo>
                <a:lnTo>
                  <a:pt x="f8" y="f14"/>
                </a:lnTo>
                <a:lnTo>
                  <a:pt x="f8" y="f15"/>
                </a:lnTo>
                <a:lnTo>
                  <a:pt x="f98" y="f99"/>
                </a:lnTo>
                <a:lnTo>
                  <a:pt x="f8" y="f16"/>
                </a:lnTo>
                <a:arcTo wR="f41" hR="f46" stAng="f81" swAng="f68"/>
                <a:lnTo>
                  <a:pt x="f100" y="f101"/>
                </a:lnTo>
                <a:lnTo>
                  <a:pt x="f14" y="f9"/>
                </a:lnTo>
                <a:lnTo>
                  <a:pt x="f15" y="f9"/>
                </a:lnTo>
                <a:lnTo>
                  <a:pt x="f102" y="f103"/>
                </a:lnTo>
                <a:lnTo>
                  <a:pt x="f16" y="f9"/>
                </a:lnTo>
                <a:arcTo wR="f46" hR="f51" stAng="f82" swAng="f71"/>
                <a:lnTo>
                  <a:pt x="f104" y="f105"/>
                </a:lnTo>
                <a:lnTo>
                  <a:pt x="f9" y="f15"/>
                </a:lnTo>
                <a:lnTo>
                  <a:pt x="f9" y="f14"/>
                </a:lnTo>
                <a:lnTo>
                  <a:pt x="f106" y="f107"/>
                </a:lnTo>
                <a:lnTo>
                  <a:pt x="f9" y="f13"/>
                </a:lnTo>
                <a:arcTo wR="f51" hR="f40" stAng="f83" swAng="f74"/>
                <a:lnTo>
                  <a:pt x="f108" y="f109"/>
                </a:lnTo>
                <a:lnTo>
                  <a:pt x="f15" y="f8"/>
                </a:lnTo>
                <a:lnTo>
                  <a:pt x="f14" y="f8"/>
                </a:lnTo>
                <a:lnTo>
                  <a:pt x="f110" y="f111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size </a:t>
            </a:r>
            <a:r>
              <a:rPr lang="en-US" sz="18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WxL</a:t>
            </a:r>
            <a:r>
              <a:rPr lang="en-US" sz="18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=460x200</a:t>
            </a:r>
            <a:endParaRPr lang="fr-FR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4345" y="2506229"/>
            <a:ext cx="1556093" cy="2547218"/>
          </a:xfrm>
          <a:custGeom>
            <a:avLst>
              <a:gd name="f0" fmla="val 30220"/>
              <a:gd name="f1" fmla="val 15388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0"/>
              <a:gd name="f9" fmla="val 21600"/>
              <a:gd name="f10" fmla="+- 0 0 1"/>
              <a:gd name="f11" fmla="val -2147483647"/>
              <a:gd name="f12" fmla="val 2147483647"/>
              <a:gd name="f13" fmla="val 3590"/>
              <a:gd name="f14" fmla="val 8970"/>
              <a:gd name="f15" fmla="val 12630"/>
              <a:gd name="f16" fmla="val 18010"/>
              <a:gd name="f17" fmla="+- 0 0 180"/>
              <a:gd name="f18" fmla="*/ f6 1 21600"/>
              <a:gd name="f19" fmla="*/ f7 1 21600"/>
              <a:gd name="f20" fmla="pin -2147483647 f0 2147483647"/>
              <a:gd name="f21" fmla="pin -2147483647 f1 2147483647"/>
              <a:gd name="f22" fmla="+- 0 0 f13"/>
              <a:gd name="f23" fmla="+- 3590 0 f8"/>
              <a:gd name="f24" fmla="+- 0 0 f3"/>
              <a:gd name="f25" fmla="+- 21600 0 f16"/>
              <a:gd name="f26" fmla="+- 18010 0 f9"/>
              <a:gd name="f27" fmla="*/ f17 f2 1"/>
              <a:gd name="f28" fmla="+- f20 0 10800"/>
              <a:gd name="f29" fmla="+- f21 0 10800"/>
              <a:gd name="f30" fmla="+- f21 0 21600"/>
              <a:gd name="f31" fmla="+- f20 0 21600"/>
              <a:gd name="f32" fmla="val f20"/>
              <a:gd name="f33" fmla="val f21"/>
              <a:gd name="f34" fmla="*/ f20 f18 1"/>
              <a:gd name="f35" fmla="*/ f21 f19 1"/>
              <a:gd name="f36" fmla="*/ 800 f18 1"/>
              <a:gd name="f37" fmla="*/ 20800 f18 1"/>
              <a:gd name="f38" fmla="*/ 20800 f19 1"/>
              <a:gd name="f39" fmla="*/ 800 f19 1"/>
              <a:gd name="f40" fmla="abs f22"/>
              <a:gd name="f41" fmla="abs f23"/>
              <a:gd name="f42" fmla="?: f22 f24 f3"/>
              <a:gd name="f43" fmla="?: f22 f3 f24"/>
              <a:gd name="f44" fmla="?: f22 f4 f3"/>
              <a:gd name="f45" fmla="?: f22 f3 f4"/>
              <a:gd name="f46" fmla="abs f25"/>
              <a:gd name="f47" fmla="?: f23 f24 f3"/>
              <a:gd name="f48" fmla="?: f23 f3 f24"/>
              <a:gd name="f49" fmla="?: f25 0 f2"/>
              <a:gd name="f50" fmla="?: f25 f2 0"/>
              <a:gd name="f51" fmla="abs f26"/>
              <a:gd name="f52" fmla="?: f25 f24 f3"/>
              <a:gd name="f53" fmla="?: f25 f3 f24"/>
              <a:gd name="f54" fmla="?: f25 f4 f3"/>
              <a:gd name="f55" fmla="?: f25 f3 f4"/>
              <a:gd name="f56" fmla="?: f26 f24 f3"/>
              <a:gd name="f57" fmla="?: f26 f3 f24"/>
              <a:gd name="f58" fmla="?: f22 0 f2"/>
              <a:gd name="f59" fmla="?: f22 f2 0"/>
              <a:gd name="f60" fmla="*/ f27 1 f5"/>
              <a:gd name="f61" fmla="abs f28"/>
              <a:gd name="f62" fmla="abs f29"/>
              <a:gd name="f63" fmla="?: f22 f45 f44"/>
              <a:gd name="f64" fmla="?: f22 f44 f45"/>
              <a:gd name="f65" fmla="?: f23 f43 f42"/>
              <a:gd name="f66" fmla="?: f23 f50 f49"/>
              <a:gd name="f67" fmla="?: f23 f49 f50"/>
              <a:gd name="f68" fmla="?: f25 f47 f48"/>
              <a:gd name="f69" fmla="?: f25 f55 f54"/>
              <a:gd name="f70" fmla="?: f25 f54 f55"/>
              <a:gd name="f71" fmla="?: f26 f53 f52"/>
              <a:gd name="f72" fmla="?: f26 f59 f58"/>
              <a:gd name="f73" fmla="?: f26 f58 f59"/>
              <a:gd name="f74" fmla="?: f22 f56 f57"/>
              <a:gd name="f75" fmla="*/ f32 f18 1"/>
              <a:gd name="f76" fmla="*/ f33 f19 1"/>
              <a:gd name="f77" fmla="+- f60 0 f3"/>
              <a:gd name="f78" fmla="+- f61 0 f62"/>
              <a:gd name="f79" fmla="+- f62 0 f61"/>
              <a:gd name="f80" fmla="?: f23 f64 f63"/>
              <a:gd name="f81" fmla="?: f25 f66 f67"/>
              <a:gd name="f82" fmla="?: f26 f70 f69"/>
              <a:gd name="f83" fmla="?: f22 f72 f73"/>
              <a:gd name="f84" fmla="?: f29 f10 f78"/>
              <a:gd name="f85" fmla="?: f29 f78 f10"/>
              <a:gd name="f86" fmla="?: f28 f10 f79"/>
              <a:gd name="f87" fmla="?: f28 f79 f10"/>
              <a:gd name="f88" fmla="?: f20 f10 f84"/>
              <a:gd name="f89" fmla="?: f20 f10 f85"/>
              <a:gd name="f90" fmla="?: f30 f86 f10"/>
              <a:gd name="f91" fmla="?: f30 f87 f10"/>
              <a:gd name="f92" fmla="?: f31 f85 f10"/>
              <a:gd name="f93" fmla="?: f31 f84 f10"/>
              <a:gd name="f94" fmla="?: f21 f10 f87"/>
              <a:gd name="f95" fmla="?: f21 f10 f86"/>
              <a:gd name="f96" fmla="?: f88 f20 0"/>
              <a:gd name="f97" fmla="?: f88 f21 6280"/>
              <a:gd name="f98" fmla="?: f89 f20 0"/>
              <a:gd name="f99" fmla="?: f89 f21 15320"/>
              <a:gd name="f100" fmla="?: f90 f20 6280"/>
              <a:gd name="f101" fmla="?: f90 f21 21600"/>
              <a:gd name="f102" fmla="?: f91 f20 15320"/>
              <a:gd name="f103" fmla="?: f91 f21 21600"/>
              <a:gd name="f104" fmla="?: f92 f20 21600"/>
              <a:gd name="f105" fmla="?: f92 f21 15320"/>
              <a:gd name="f106" fmla="?: f93 f20 21600"/>
              <a:gd name="f107" fmla="?: f93 f21 6280"/>
              <a:gd name="f108" fmla="?: f94 f20 15320"/>
              <a:gd name="f109" fmla="?: f94 f21 0"/>
              <a:gd name="f110" fmla="?: f95 f20 6280"/>
              <a:gd name="f111" fmla="?: f95 f21 0"/>
            </a:gdLst>
            <a:ahLst>
              <a:ahXY gdRefX="f0" minX="f11" maxX="f12" gdRefY="f1" minY="f11" maxY="f12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75" y="f76"/>
              </a:cxn>
            </a:cxnLst>
            <a:rect l="f36" t="f39" r="f37" b="f38"/>
            <a:pathLst>
              <a:path w="21600" h="21600">
                <a:moveTo>
                  <a:pt x="f13" y="f8"/>
                </a:moveTo>
                <a:arcTo wR="f40" hR="f41" stAng="f80" swAng="f65"/>
                <a:lnTo>
                  <a:pt x="f96" y="f97"/>
                </a:lnTo>
                <a:lnTo>
                  <a:pt x="f8" y="f14"/>
                </a:lnTo>
                <a:lnTo>
                  <a:pt x="f8" y="f15"/>
                </a:lnTo>
                <a:lnTo>
                  <a:pt x="f98" y="f99"/>
                </a:lnTo>
                <a:lnTo>
                  <a:pt x="f8" y="f16"/>
                </a:lnTo>
                <a:arcTo wR="f41" hR="f46" stAng="f81" swAng="f68"/>
                <a:lnTo>
                  <a:pt x="f100" y="f101"/>
                </a:lnTo>
                <a:lnTo>
                  <a:pt x="f14" y="f9"/>
                </a:lnTo>
                <a:lnTo>
                  <a:pt x="f15" y="f9"/>
                </a:lnTo>
                <a:lnTo>
                  <a:pt x="f102" y="f103"/>
                </a:lnTo>
                <a:lnTo>
                  <a:pt x="f16" y="f9"/>
                </a:lnTo>
                <a:arcTo wR="f46" hR="f51" stAng="f82" swAng="f71"/>
                <a:lnTo>
                  <a:pt x="f104" y="f105"/>
                </a:lnTo>
                <a:lnTo>
                  <a:pt x="f9" y="f15"/>
                </a:lnTo>
                <a:lnTo>
                  <a:pt x="f9" y="f14"/>
                </a:lnTo>
                <a:lnTo>
                  <a:pt x="f106" y="f107"/>
                </a:lnTo>
                <a:lnTo>
                  <a:pt x="f9" y="f13"/>
                </a:lnTo>
                <a:arcTo wR="f51" hR="f40" stAng="f83" swAng="f74"/>
                <a:lnTo>
                  <a:pt x="f108" y="f109"/>
                </a:lnTo>
                <a:lnTo>
                  <a:pt x="f15" y="f8"/>
                </a:lnTo>
                <a:lnTo>
                  <a:pt x="f14" y="f8"/>
                </a:lnTo>
                <a:lnTo>
                  <a:pt x="f110" y="f111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data_in</a:t>
            </a:r>
            <a:r>
              <a:rPr lang="en-US" dirty="0" smtClean="0">
                <a:solidFill>
                  <a:srgbClr val="FFFFFF"/>
                </a:solidFill>
              </a:rPr>
              <a:t>[23]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data_in</a:t>
            </a:r>
            <a:r>
              <a:rPr lang="en-US" dirty="0" smtClean="0">
                <a:solidFill>
                  <a:srgbClr val="FFFFFF"/>
                </a:solidFill>
              </a:rPr>
              <a:t>[22]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smtClean="0">
                <a:solidFill>
                  <a:srgbClr val="FFFFFF"/>
                </a:solidFill>
              </a:rPr>
              <a:t>…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data_in</a:t>
            </a:r>
            <a:r>
              <a:rPr lang="en-US" dirty="0" smtClean="0">
                <a:solidFill>
                  <a:srgbClr val="FFFFFF"/>
                </a:solidFill>
              </a:rPr>
              <a:t>[2]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data_in</a:t>
            </a:r>
            <a:r>
              <a:rPr lang="en-US" dirty="0" smtClean="0">
                <a:solidFill>
                  <a:srgbClr val="FFFFFF"/>
                </a:solidFill>
              </a:rPr>
              <a:t>[1]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data_in</a:t>
            </a:r>
            <a:r>
              <a:rPr lang="en-US" dirty="0" smtClean="0">
                <a:solidFill>
                  <a:srgbClr val="FFFFFF"/>
                </a:solidFill>
              </a:rPr>
              <a:t>[0]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smtClean="0">
                <a:solidFill>
                  <a:srgbClr val="FFFFFF"/>
                </a:solidFill>
              </a:rPr>
              <a:t>RN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clk_push</a:t>
            </a:r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74EF6AB-BF30-4C35-BC2F-D132BAC4F58C}" type="slidenum">
              <a:rPr lang="en-US" smtClean="0"/>
              <a:t>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345" y="5023718"/>
            <a:ext cx="9831538" cy="1923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-------------------------------------------------------------------------------------------------------------------------------------------------------------------------------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Snapshot    | WNS (ns) | TNS (ns) | FEPS | WNS_R2R (ns) | TNS_R2R (ns) | FEPS_R2R | DRV(T)    | DRV(C)    | POWER(L)     | UTIL        | INSTS | AREA (um^2) | DRC | WALL (s)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            |          |          |      |              |              |          | Tran (ns) | Load (pF) | Leakage (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mW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 Density (%) |       |             |     |        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|-------------+----------+----------+------+--------------+--------------+----------+-----------+-----------+--------------+-------------+-------+-------------+-----+----------|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syn_generic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 0.890 |        0 |    0 |        0.890 |            0 |        0 |         0 |         0 |         0.02 |        0.00 | 10096 |      116959 |     | 0:01:54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syn_map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|    0.002 |        0 |    0 |        0.002 |            0 |        0 |         0 |         0 |         0.01 |        0.00 |  2937 |       46194 |     | 0:02:01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syn_opt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|    0.002 |        0 |    0 |        0.002 |            0 |        0 |         0 |         0 |         0.01 |        0.00 |  2929 |       46175 |     | 0:01:46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floorplan   |          |          |      |              |              |          |           |           |              |       50.52 |  2929 |       46175 |     | 0:02:01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prects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|    0.424 |        0 |    0 |        0.424 |            0 |        0 |         0 |         0 |         0.01 |       50.72 |  2997 |       46354 |     | 0:03:14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cts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|    0.271 |        0 |    0 |        0.271 |            0 |        0 |         0 |         0 |         0.01 |       53.29 |  4555 |       48700 |   0 | 0:05:04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postcts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|    0.271 |        0 |    0 |        0.271 |            0 |        0 |         0 |         0 |         0.01 |       53.74 |  4632 |       49118 |     | 0:03:16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route       |    0.084 |        0 |    0 |        0.084 |            0 |        0 |         0 |         0 |         0.01 |       53.74 |  4629 |       49114 |   0 | 0:08:01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postroute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|    0.295 |        0 |    0 |        0.295 |            0 |        0 |         0 |         0 |         0.01 |       54.34 |  4817 |       49667 |   0 | 0:06:10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signoff     |    0.542 |        0 |    0 |        0.542 |            0 |        0 |           |      1545 |              |             |       |             |     | 0:04:40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sz="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opt_signoff</a:t>
            </a:r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   0.295 |        0 |    0 |        0.295 |            0 |        0 |         0 |         0 |         0.01 |       54.34 |  4817 |       49667 |   0 | 0:11:45  |</a:t>
            </a:r>
          </a:p>
          <a:p>
            <a:r>
              <a:rPr lang="en-US" sz="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-------------------------------------------------------------------------------------------------------------------------------------------------------------------------------</a:t>
            </a:r>
          </a:p>
          <a:p>
            <a:endParaRPr lang="fr-FR" sz="7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ular Callout 8"/>
          <p:cNvSpPr/>
          <p:nvPr/>
        </p:nvSpPr>
        <p:spPr>
          <a:xfrm>
            <a:off x="8394700" y="1489327"/>
            <a:ext cx="1556093" cy="4760811"/>
          </a:xfrm>
          <a:custGeom>
            <a:avLst>
              <a:gd name="f0" fmla="val -13500"/>
              <a:gd name="f1" fmla="val 13205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0"/>
              <a:gd name="f9" fmla="val 21600"/>
              <a:gd name="f10" fmla="+- 0 0 1"/>
              <a:gd name="f11" fmla="val -2147483647"/>
              <a:gd name="f12" fmla="val 2147483647"/>
              <a:gd name="f13" fmla="val 3590"/>
              <a:gd name="f14" fmla="val 8970"/>
              <a:gd name="f15" fmla="val 12630"/>
              <a:gd name="f16" fmla="val 18010"/>
              <a:gd name="f17" fmla="+- 0 0 180"/>
              <a:gd name="f18" fmla="*/ f6 1 21600"/>
              <a:gd name="f19" fmla="*/ f7 1 21600"/>
              <a:gd name="f20" fmla="pin -2147483647 f0 2147483647"/>
              <a:gd name="f21" fmla="pin -2147483647 f1 2147483647"/>
              <a:gd name="f22" fmla="+- 0 0 f13"/>
              <a:gd name="f23" fmla="+- 3590 0 f8"/>
              <a:gd name="f24" fmla="+- 0 0 f3"/>
              <a:gd name="f25" fmla="+- 21600 0 f16"/>
              <a:gd name="f26" fmla="+- 18010 0 f9"/>
              <a:gd name="f27" fmla="*/ f17 f2 1"/>
              <a:gd name="f28" fmla="+- f20 0 10800"/>
              <a:gd name="f29" fmla="+- f21 0 10800"/>
              <a:gd name="f30" fmla="+- f21 0 21600"/>
              <a:gd name="f31" fmla="+- f20 0 21600"/>
              <a:gd name="f32" fmla="val f20"/>
              <a:gd name="f33" fmla="val f21"/>
              <a:gd name="f34" fmla="*/ f20 f18 1"/>
              <a:gd name="f35" fmla="*/ f21 f19 1"/>
              <a:gd name="f36" fmla="*/ 800 f18 1"/>
              <a:gd name="f37" fmla="*/ 20800 f18 1"/>
              <a:gd name="f38" fmla="*/ 20800 f19 1"/>
              <a:gd name="f39" fmla="*/ 800 f19 1"/>
              <a:gd name="f40" fmla="abs f22"/>
              <a:gd name="f41" fmla="abs f23"/>
              <a:gd name="f42" fmla="?: f22 f24 f3"/>
              <a:gd name="f43" fmla="?: f22 f3 f24"/>
              <a:gd name="f44" fmla="?: f22 f4 f3"/>
              <a:gd name="f45" fmla="?: f22 f3 f4"/>
              <a:gd name="f46" fmla="abs f25"/>
              <a:gd name="f47" fmla="?: f23 f24 f3"/>
              <a:gd name="f48" fmla="?: f23 f3 f24"/>
              <a:gd name="f49" fmla="?: f25 0 f2"/>
              <a:gd name="f50" fmla="?: f25 f2 0"/>
              <a:gd name="f51" fmla="abs f26"/>
              <a:gd name="f52" fmla="?: f25 f24 f3"/>
              <a:gd name="f53" fmla="?: f25 f3 f24"/>
              <a:gd name="f54" fmla="?: f25 f4 f3"/>
              <a:gd name="f55" fmla="?: f25 f3 f4"/>
              <a:gd name="f56" fmla="?: f26 f24 f3"/>
              <a:gd name="f57" fmla="?: f26 f3 f24"/>
              <a:gd name="f58" fmla="?: f22 0 f2"/>
              <a:gd name="f59" fmla="?: f22 f2 0"/>
              <a:gd name="f60" fmla="*/ f27 1 f5"/>
              <a:gd name="f61" fmla="abs f28"/>
              <a:gd name="f62" fmla="abs f29"/>
              <a:gd name="f63" fmla="?: f22 f45 f44"/>
              <a:gd name="f64" fmla="?: f22 f44 f45"/>
              <a:gd name="f65" fmla="?: f23 f43 f42"/>
              <a:gd name="f66" fmla="?: f23 f50 f49"/>
              <a:gd name="f67" fmla="?: f23 f49 f50"/>
              <a:gd name="f68" fmla="?: f25 f47 f48"/>
              <a:gd name="f69" fmla="?: f25 f55 f54"/>
              <a:gd name="f70" fmla="?: f25 f54 f55"/>
              <a:gd name="f71" fmla="?: f26 f53 f52"/>
              <a:gd name="f72" fmla="?: f26 f59 f58"/>
              <a:gd name="f73" fmla="?: f26 f58 f59"/>
              <a:gd name="f74" fmla="?: f22 f56 f57"/>
              <a:gd name="f75" fmla="*/ f32 f18 1"/>
              <a:gd name="f76" fmla="*/ f33 f19 1"/>
              <a:gd name="f77" fmla="+- f60 0 f3"/>
              <a:gd name="f78" fmla="+- f61 0 f62"/>
              <a:gd name="f79" fmla="+- f62 0 f61"/>
              <a:gd name="f80" fmla="?: f23 f64 f63"/>
              <a:gd name="f81" fmla="?: f25 f66 f67"/>
              <a:gd name="f82" fmla="?: f26 f70 f69"/>
              <a:gd name="f83" fmla="?: f22 f72 f73"/>
              <a:gd name="f84" fmla="?: f29 f10 f78"/>
              <a:gd name="f85" fmla="?: f29 f78 f10"/>
              <a:gd name="f86" fmla="?: f28 f10 f79"/>
              <a:gd name="f87" fmla="?: f28 f79 f10"/>
              <a:gd name="f88" fmla="?: f20 f10 f84"/>
              <a:gd name="f89" fmla="?: f20 f10 f85"/>
              <a:gd name="f90" fmla="?: f30 f86 f10"/>
              <a:gd name="f91" fmla="?: f30 f87 f10"/>
              <a:gd name="f92" fmla="?: f31 f85 f10"/>
              <a:gd name="f93" fmla="?: f31 f84 f10"/>
              <a:gd name="f94" fmla="?: f21 f10 f87"/>
              <a:gd name="f95" fmla="?: f21 f10 f86"/>
              <a:gd name="f96" fmla="?: f88 f20 0"/>
              <a:gd name="f97" fmla="?: f88 f21 6280"/>
              <a:gd name="f98" fmla="?: f89 f20 0"/>
              <a:gd name="f99" fmla="?: f89 f21 15320"/>
              <a:gd name="f100" fmla="?: f90 f20 6280"/>
              <a:gd name="f101" fmla="?: f90 f21 21600"/>
              <a:gd name="f102" fmla="?: f91 f20 15320"/>
              <a:gd name="f103" fmla="?: f91 f21 21600"/>
              <a:gd name="f104" fmla="?: f92 f20 21600"/>
              <a:gd name="f105" fmla="?: f92 f21 15320"/>
              <a:gd name="f106" fmla="?: f93 f20 21600"/>
              <a:gd name="f107" fmla="?: f93 f21 6280"/>
              <a:gd name="f108" fmla="?: f94 f20 15320"/>
              <a:gd name="f109" fmla="?: f94 f21 0"/>
              <a:gd name="f110" fmla="?: f95 f20 6280"/>
              <a:gd name="f111" fmla="?: f95 f21 0"/>
            </a:gdLst>
            <a:ahLst>
              <a:ahXY gdRefX="f0" minX="f11" maxX="f12" gdRefY="f1" minY="f11" maxY="f12">
                <a:pos x="f34" y="f3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7">
                <a:pos x="f75" y="f76"/>
              </a:cxn>
            </a:cxnLst>
            <a:rect l="f36" t="f39" r="f37" b="f38"/>
            <a:pathLst>
              <a:path w="21600" h="21600">
                <a:moveTo>
                  <a:pt x="f13" y="f8"/>
                </a:moveTo>
                <a:arcTo wR="f40" hR="f41" stAng="f80" swAng="f65"/>
                <a:lnTo>
                  <a:pt x="f96" y="f97"/>
                </a:lnTo>
                <a:lnTo>
                  <a:pt x="f8" y="f14"/>
                </a:lnTo>
                <a:lnTo>
                  <a:pt x="f8" y="f15"/>
                </a:lnTo>
                <a:lnTo>
                  <a:pt x="f98" y="f99"/>
                </a:lnTo>
                <a:lnTo>
                  <a:pt x="f8" y="f16"/>
                </a:lnTo>
                <a:arcTo wR="f41" hR="f46" stAng="f81" swAng="f68"/>
                <a:lnTo>
                  <a:pt x="f100" y="f101"/>
                </a:lnTo>
                <a:lnTo>
                  <a:pt x="f14" y="f9"/>
                </a:lnTo>
                <a:lnTo>
                  <a:pt x="f15" y="f9"/>
                </a:lnTo>
                <a:lnTo>
                  <a:pt x="f102" y="f103"/>
                </a:lnTo>
                <a:lnTo>
                  <a:pt x="f16" y="f9"/>
                </a:lnTo>
                <a:arcTo wR="f46" hR="f51" stAng="f82" swAng="f71"/>
                <a:lnTo>
                  <a:pt x="f104" y="f105"/>
                </a:lnTo>
                <a:lnTo>
                  <a:pt x="f9" y="f15"/>
                </a:lnTo>
                <a:lnTo>
                  <a:pt x="f9" y="f14"/>
                </a:lnTo>
                <a:lnTo>
                  <a:pt x="f106" y="f107"/>
                </a:lnTo>
                <a:lnTo>
                  <a:pt x="f9" y="f13"/>
                </a:lnTo>
                <a:arcTo wR="f51" hR="f40" stAng="f83" swAng="f74"/>
                <a:lnTo>
                  <a:pt x="f108" y="f109"/>
                </a:lnTo>
                <a:lnTo>
                  <a:pt x="f15" y="f8"/>
                </a:lnTo>
                <a:lnTo>
                  <a:pt x="f14" y="f8"/>
                </a:lnTo>
                <a:lnTo>
                  <a:pt x="f110" y="f111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pop_error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pop_full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pop_af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>
                <a:solidFill>
                  <a:srgbClr val="FFFFFF"/>
                </a:solidFill>
              </a:rPr>
              <a:t>pop_hf</a:t>
            </a:r>
            <a:endParaRPr lang="en-US" dirty="0">
              <a:solidFill>
                <a:srgbClr val="FFFFFF"/>
              </a:solidFill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pop_ae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pop_empty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push_error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push_full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push_hf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push_ae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push_empty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clk_pop_fifo</a:t>
            </a:r>
            <a:endParaRPr lang="en-US" dirty="0" smtClean="0">
              <a:solidFill>
                <a:srgbClr val="FFFFFF"/>
              </a:solidFill>
            </a:endParaRP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data_out</a:t>
            </a:r>
            <a:r>
              <a:rPr lang="en-US" dirty="0" smtClean="0">
                <a:solidFill>
                  <a:srgbClr val="FFFFFF"/>
                </a:solidFill>
              </a:rPr>
              <a:t>[2]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data_out</a:t>
            </a:r>
            <a:r>
              <a:rPr lang="en-US" dirty="0" smtClean="0">
                <a:solidFill>
                  <a:srgbClr val="FFFFFF"/>
                </a:solidFill>
              </a:rPr>
              <a:t>[1]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data_out</a:t>
            </a:r>
            <a:r>
              <a:rPr lang="en-US" dirty="0" smtClean="0">
                <a:solidFill>
                  <a:srgbClr val="FFFFFF"/>
                </a:solidFill>
              </a:rPr>
              <a:t>[0]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push_af</a:t>
            </a:r>
            <a:endParaRPr lang="en-US" dirty="0" smtClean="0">
              <a:solidFill>
                <a:srgbClr val="FFFFFF"/>
              </a:solidFill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 err="1" smtClean="0">
                <a:solidFill>
                  <a:srgbClr val="FFFFFF"/>
                </a:solidFill>
              </a:rPr>
              <a:t>clk_pop</a:t>
            </a:r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45594" y="1384497"/>
            <a:ext cx="7227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4"/>
              </a:rPr>
              <a:t>https://cernbox.cern.ch/files/spaces/eos/user/c/cflouzat/SPARC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179999" y="6839995"/>
            <a:ext cx="539998" cy="539998"/>
          </a:xfrm>
          <a:prstGeom prst="rect">
            <a:avLst/>
          </a:prstGeom>
          <a:solidFill>
            <a:srgbClr val="E74C3C"/>
          </a:solidFill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5C3C47C-06DE-4DF7-8312-3C9178CA01A4}" type="slidenum">
              <a:t>3</a:t>
            </a:fld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Source Sans Pro Black" pitchFamily="34"/>
              <a:ea typeface="源ノ角ゴシック Heavy" pitchFamily="2"/>
              <a:cs typeface="IPA Pゴシック" pitchFamily="2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 err="1" smtClean="0"/>
              <a:t>Serializer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7"/>
          </p:nvPr>
        </p:nvSpPr>
        <p:spPr/>
        <p:txBody>
          <a:bodyPr/>
          <a:lstStyle/>
          <a:p>
            <a:pPr lvl="0"/>
            <a:r>
              <a:rPr lang="fr-FR" smtClean="0"/>
              <a:t>20240517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9"/>
          </p:nvPr>
        </p:nvSpPr>
        <p:spPr/>
        <p:txBody>
          <a:bodyPr/>
          <a:lstStyle/>
          <a:p>
            <a:pPr lvl="0"/>
            <a:r>
              <a:rPr lang="en-US" smtClean="0"/>
              <a:t>Ch. Flouzat - SPARC FIFO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74EF6AB-BF30-4C35-BC2F-D132BAC4F58C}" type="slidenum">
              <a:rPr lang="en-US" smtClean="0"/>
              <a:t>3</a:t>
            </a:fld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387381" y="5720320"/>
            <a:ext cx="9396250" cy="1071833"/>
            <a:chOff x="387381" y="4292420"/>
            <a:chExt cx="9396250" cy="107183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683" r="744" b="10824"/>
            <a:stretch/>
          </p:blipFill>
          <p:spPr>
            <a:xfrm>
              <a:off x="387381" y="4292420"/>
              <a:ext cx="9396250" cy="82011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387182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BIT0</a:t>
              </a:r>
              <a:endParaRPr lang="fr-FR" sz="8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97290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BIT1</a:t>
              </a:r>
              <a:endParaRPr lang="fr-FR" sz="8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07398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BIT2</a:t>
              </a:r>
              <a:endParaRPr lang="fr-FR" sz="8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17506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BIT3</a:t>
              </a:r>
              <a:endParaRPr lang="fr-FR" sz="8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27614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BIT4</a:t>
              </a:r>
              <a:endParaRPr lang="fr-FR" sz="8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37722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BIT5</a:t>
              </a:r>
              <a:endParaRPr lang="fr-FR" sz="8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47830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BIT6</a:t>
              </a:r>
              <a:endParaRPr lang="fr-FR" sz="8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57938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BIT7</a:t>
              </a:r>
              <a:endParaRPr lang="fr-FR" sz="800" b="1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659248" y="4728560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870641" y="4728560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079388" y="4728560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290781" y="4762595"/>
              <a:ext cx="0" cy="580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503687" y="4749359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715080" y="4749359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923827" y="4749359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135220" y="4749359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447475" y="4711164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068046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BIT0</a:t>
              </a:r>
              <a:endParaRPr lang="fr-FR" sz="8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78154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BIT1</a:t>
              </a:r>
              <a:endParaRPr lang="fr-FR" sz="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88262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BIT2</a:t>
              </a:r>
              <a:endParaRPr lang="fr-FR" sz="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98370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BIT3</a:t>
              </a:r>
              <a:endParaRPr lang="fr-FR" sz="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08478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BIT4</a:t>
              </a:r>
              <a:endParaRPr lang="fr-FR" sz="8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18586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BIT5</a:t>
              </a:r>
              <a:endParaRPr lang="fr-FR" sz="8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28694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BIT6</a:t>
              </a:r>
              <a:endParaRPr lang="fr-FR" sz="8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38796" y="5109325"/>
              <a:ext cx="3722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BIT7</a:t>
              </a:r>
              <a:endParaRPr lang="fr-FR" sz="800" b="1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4348126" y="4722147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559519" y="4722147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768266" y="4722147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979659" y="4756182"/>
              <a:ext cx="0" cy="580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192565" y="4742946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403958" y="4742946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612705" y="4742946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824098" y="4742946"/>
              <a:ext cx="0" cy="61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840145" y="5037141"/>
              <a:ext cx="39707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451636" y="5037141"/>
              <a:ext cx="1463115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135220" y="5037141"/>
              <a:ext cx="2469788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37217" y="4987980"/>
              <a:ext cx="210258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2239488" y="4990438"/>
              <a:ext cx="0" cy="49539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2448613" y="4990438"/>
              <a:ext cx="0" cy="49539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922693" y="4987980"/>
              <a:ext cx="210258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3924964" y="4990438"/>
              <a:ext cx="0" cy="49539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4134089" y="4990438"/>
              <a:ext cx="0" cy="49539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>
          <a:xfrm>
            <a:off x="2505519" y="3113760"/>
            <a:ext cx="4289706" cy="433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serializer_fsm</a:t>
            </a:r>
            <a:endParaRPr lang="fr-FR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167550" y="1463941"/>
            <a:ext cx="8278043" cy="4114296"/>
            <a:chOff x="151816" y="1478505"/>
            <a:chExt cx="8278043" cy="5127349"/>
          </a:xfrm>
        </p:grpSpPr>
        <p:sp>
          <p:nvSpPr>
            <p:cNvPr id="66" name="Rectangle 65"/>
            <p:cNvSpPr/>
            <p:nvPr/>
          </p:nvSpPr>
          <p:spPr>
            <a:xfrm>
              <a:off x="1574951" y="1552004"/>
              <a:ext cx="1862771" cy="1249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FIFO</a:t>
              </a:r>
              <a:endParaRPr lang="fr-FR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932595" y="1524980"/>
              <a:ext cx="1862771" cy="324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ser</a:t>
              </a:r>
              <a:r>
                <a:rPr lang="en-US" dirty="0" smtClean="0"/>
                <a:t> 8b</a:t>
              </a:r>
              <a:r>
                <a:rPr lang="en-US" dirty="0" smtClean="0">
                  <a:sym typeface="Wingdings" panose="05000000000000000000" pitchFamily="2" charset="2"/>
                </a:rPr>
                <a:t>1b</a:t>
              </a:r>
              <a:endParaRPr lang="fr-FR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932595" y="2011238"/>
              <a:ext cx="1862771" cy="324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ser</a:t>
              </a:r>
              <a:r>
                <a:rPr lang="en-US" dirty="0" smtClean="0"/>
                <a:t> 8b</a:t>
              </a:r>
              <a:r>
                <a:rPr lang="en-US" dirty="0" smtClean="0">
                  <a:sym typeface="Wingdings" panose="05000000000000000000" pitchFamily="2" charset="2"/>
                </a:rPr>
                <a:t>1b</a:t>
              </a:r>
              <a:endParaRPr lang="fr-FR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941676" y="2454247"/>
              <a:ext cx="1862771" cy="324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ser</a:t>
              </a:r>
              <a:r>
                <a:rPr lang="en-US" dirty="0" smtClean="0"/>
                <a:t> 8b</a:t>
              </a:r>
              <a:r>
                <a:rPr lang="en-US" dirty="0" smtClean="0">
                  <a:sym typeface="Wingdings" panose="05000000000000000000" pitchFamily="2" charset="2"/>
                </a:rPr>
                <a:t>1b</a:t>
              </a:r>
              <a:endParaRPr lang="fr-FR" dirty="0"/>
            </a:p>
          </p:txBody>
        </p:sp>
        <p:cxnSp>
          <p:nvCxnSpPr>
            <p:cNvPr id="71" name="Elbow Connector 70"/>
            <p:cNvCxnSpPr>
              <a:stCxn id="66" idx="3"/>
              <a:endCxn id="67" idx="1"/>
            </p:cNvCxnSpPr>
            <p:nvPr/>
          </p:nvCxnSpPr>
          <p:spPr>
            <a:xfrm flipV="1">
              <a:off x="3437722" y="1687030"/>
              <a:ext cx="1494873" cy="489794"/>
            </a:xfrm>
            <a:prstGeom prst="bentConnector3">
              <a:avLst/>
            </a:prstGeom>
            <a:ln w="603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Elbow Connector 71"/>
            <p:cNvCxnSpPr>
              <a:stCxn id="66" idx="3"/>
              <a:endCxn id="68" idx="1"/>
            </p:cNvCxnSpPr>
            <p:nvPr/>
          </p:nvCxnSpPr>
          <p:spPr>
            <a:xfrm flipV="1">
              <a:off x="3437722" y="2173288"/>
              <a:ext cx="1494873" cy="3536"/>
            </a:xfrm>
            <a:prstGeom prst="bentConnector3">
              <a:avLst/>
            </a:prstGeom>
            <a:ln w="603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66" idx="3"/>
              <a:endCxn id="69" idx="1"/>
            </p:cNvCxnSpPr>
            <p:nvPr/>
          </p:nvCxnSpPr>
          <p:spPr>
            <a:xfrm>
              <a:off x="3437722" y="2176824"/>
              <a:ext cx="1503954" cy="439473"/>
            </a:xfrm>
            <a:prstGeom prst="bentConnector3">
              <a:avLst/>
            </a:prstGeom>
            <a:ln w="603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472432" y="183396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24</a:t>
              </a:r>
              <a:endParaRPr lang="fr-FR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331389" y="2561959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7..0</a:t>
              </a:r>
              <a:endParaRPr lang="fr-FR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204158" y="2117725"/>
              <a:ext cx="651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15..8</a:t>
              </a:r>
              <a:endParaRPr lang="fr-FR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095243" y="1619798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23..16</a:t>
              </a:r>
              <a:endParaRPr lang="fr-FR" dirty="0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3179616" y="2774839"/>
              <a:ext cx="0" cy="748229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1959350" y="2912564"/>
              <a:ext cx="786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empty</a:t>
              </a:r>
              <a:endParaRPr lang="fr-FR" dirty="0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>
              <a:off x="2759400" y="2801644"/>
              <a:ext cx="0" cy="73720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227614" y="2963694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</a:t>
              </a:r>
              <a:endParaRPr lang="fr-FR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V="1">
              <a:off x="5646649" y="2822399"/>
              <a:ext cx="0" cy="748229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5694647" y="3011254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load</a:t>
              </a:r>
              <a:endParaRPr lang="fr-FR" dirty="0"/>
            </a:p>
          </p:txBody>
        </p:sp>
        <p:cxnSp>
          <p:nvCxnSpPr>
            <p:cNvPr id="92" name="Straight Arrow Connector 91"/>
            <p:cNvCxnSpPr>
              <a:stCxn id="67" idx="3"/>
            </p:cNvCxnSpPr>
            <p:nvPr/>
          </p:nvCxnSpPr>
          <p:spPr>
            <a:xfrm>
              <a:off x="6795366" y="1687030"/>
              <a:ext cx="90721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7666508" y="1478505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out[2]</a:t>
              </a:r>
              <a:endParaRPr lang="fr-FR" dirty="0"/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>
              <a:off x="6774183" y="2173288"/>
              <a:ext cx="90721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645325" y="1964763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out[1]</a:t>
              </a:r>
              <a:endParaRPr lang="fr-FR" dirty="0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6795366" y="2609146"/>
              <a:ext cx="90721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7666508" y="2400621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out[0]</a:t>
              </a:r>
              <a:endParaRPr lang="fr-FR" dirty="0"/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667736" y="2100027"/>
              <a:ext cx="90721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911992" y="177602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24</a:t>
              </a:r>
              <a:endParaRPr lang="fr-FR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51816" y="1679044"/>
              <a:ext cx="889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data_in</a:t>
              </a:r>
              <a:endParaRPr lang="fr-FR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959350" y="5390463"/>
              <a:ext cx="598241" cy="3260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accent1">
                      <a:lumMod val="50000"/>
                    </a:schemeClr>
                  </a:solidFill>
                </a:rPr>
                <a:t>!empty</a:t>
              </a:r>
              <a:endParaRPr lang="fr-FR" sz="11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982514" y="5107471"/>
              <a:ext cx="461986" cy="3260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accent1">
                      <a:lumMod val="50000"/>
                    </a:schemeClr>
                  </a:solidFill>
                </a:rPr>
                <a:t>&lt;N-2</a:t>
              </a:r>
              <a:endParaRPr lang="fr-FR" sz="11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789779" y="4878118"/>
              <a:ext cx="822661" cy="5369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accent1">
                      <a:lumMod val="50000"/>
                    </a:schemeClr>
                  </a:solidFill>
                </a:rPr>
                <a:t>(==N-2)</a:t>
              </a:r>
            </a:p>
            <a:p>
              <a:r>
                <a:rPr lang="en-US" sz="1100" dirty="0" smtClean="0">
                  <a:solidFill>
                    <a:schemeClr val="accent1">
                      <a:lumMod val="50000"/>
                    </a:schemeClr>
                  </a:solidFill>
                </a:rPr>
                <a:t>&amp;&amp; !empty</a:t>
              </a:r>
              <a:endParaRPr lang="fr-FR" sz="11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084344" y="4291929"/>
              <a:ext cx="776175" cy="5369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accent1">
                      <a:lumMod val="50000"/>
                    </a:schemeClr>
                  </a:solidFill>
                </a:rPr>
                <a:t>(==N-2)</a:t>
              </a:r>
            </a:p>
            <a:p>
              <a:r>
                <a:rPr lang="en-US" sz="1100" dirty="0" smtClean="0">
                  <a:solidFill>
                    <a:schemeClr val="accent1">
                      <a:lumMod val="50000"/>
                    </a:schemeClr>
                  </a:solidFill>
                </a:rPr>
                <a:t>&amp;&amp; empty</a:t>
              </a:r>
              <a:endParaRPr lang="fr-FR" sz="11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916899" y="6131105"/>
              <a:ext cx="732893" cy="3260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FIFO_pop</a:t>
              </a:r>
              <a:endParaRPr lang="fr-FR" sz="11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409553" y="6279828"/>
              <a:ext cx="1016625" cy="3260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serializer_load</a:t>
              </a:r>
              <a:endParaRPr lang="fr-FR" sz="1100" dirty="0"/>
            </a:p>
          </p:txBody>
        </p:sp>
      </p:grpSp>
      <p:cxnSp>
        <p:nvCxnSpPr>
          <p:cNvPr id="104" name="Straight Arrow Connector 103"/>
          <p:cNvCxnSpPr/>
          <p:nvPr/>
        </p:nvCxnSpPr>
        <p:spPr>
          <a:xfrm>
            <a:off x="6789917" y="3304305"/>
            <a:ext cx="698672" cy="677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488589" y="3126412"/>
            <a:ext cx="134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r>
              <a:rPr lang="en-US" dirty="0" err="1"/>
              <a:t>_</a:t>
            </a:r>
            <a:r>
              <a:rPr lang="en-US" dirty="0" err="1" smtClean="0"/>
              <a:t>pop_fifo</a:t>
            </a:r>
            <a:endParaRPr lang="fr-FR" dirty="0"/>
          </a:p>
        </p:txBody>
      </p:sp>
      <p:sp>
        <p:nvSpPr>
          <p:cNvPr id="109" name="Cloud 108"/>
          <p:cNvSpPr/>
          <p:nvPr/>
        </p:nvSpPr>
        <p:spPr>
          <a:xfrm>
            <a:off x="1767987" y="3939348"/>
            <a:ext cx="1321925" cy="46846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EMPTY</a:t>
            </a:r>
            <a:endParaRPr lang="fr-FR" dirty="0"/>
          </a:p>
        </p:txBody>
      </p:sp>
      <p:sp>
        <p:nvSpPr>
          <p:cNvPr id="110" name="Cloud 109"/>
          <p:cNvSpPr/>
          <p:nvPr/>
        </p:nvSpPr>
        <p:spPr>
          <a:xfrm>
            <a:off x="2999441" y="4918299"/>
            <a:ext cx="1267605" cy="46846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</a:t>
            </a:r>
            <a:endParaRPr lang="fr-FR" dirty="0"/>
          </a:p>
        </p:txBody>
      </p:sp>
      <p:sp>
        <p:nvSpPr>
          <p:cNvPr id="111" name="Cloud 110"/>
          <p:cNvSpPr/>
          <p:nvPr/>
        </p:nvSpPr>
        <p:spPr>
          <a:xfrm>
            <a:off x="5032531" y="4860132"/>
            <a:ext cx="1267605" cy="46846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TX0</a:t>
            </a:r>
            <a:endParaRPr lang="fr-FR" dirty="0"/>
          </a:p>
        </p:txBody>
      </p:sp>
      <p:sp>
        <p:nvSpPr>
          <p:cNvPr id="112" name="Cloud 111"/>
          <p:cNvSpPr/>
          <p:nvPr/>
        </p:nvSpPr>
        <p:spPr>
          <a:xfrm>
            <a:off x="5192565" y="4002507"/>
            <a:ext cx="1267605" cy="46846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</a:t>
            </a:r>
            <a:endParaRPr lang="fr-FR" dirty="0"/>
          </a:p>
        </p:txBody>
      </p:sp>
      <p:cxnSp>
        <p:nvCxnSpPr>
          <p:cNvPr id="114" name="Curved Connector 113"/>
          <p:cNvCxnSpPr>
            <a:stCxn id="109" idx="1"/>
            <a:endCxn id="110" idx="2"/>
          </p:cNvCxnSpPr>
          <p:nvPr/>
        </p:nvCxnSpPr>
        <p:spPr>
          <a:xfrm rot="16200000" flipH="1">
            <a:off x="2343551" y="4492708"/>
            <a:ext cx="745220" cy="57442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urved Connector 118"/>
          <p:cNvCxnSpPr>
            <a:stCxn id="110" idx="1"/>
            <a:endCxn id="111" idx="1"/>
          </p:cNvCxnSpPr>
          <p:nvPr/>
        </p:nvCxnSpPr>
        <p:spPr>
          <a:xfrm rot="5400000" flipH="1" flipV="1">
            <a:off x="4620705" y="4340633"/>
            <a:ext cx="58167" cy="2033090"/>
          </a:xfrm>
          <a:prstGeom prst="curvedConnector3">
            <a:avLst>
              <a:gd name="adj1" fmla="val -3938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urved Connector 122"/>
          <p:cNvCxnSpPr>
            <a:stCxn id="111" idx="0"/>
            <a:endCxn id="112" idx="0"/>
          </p:cNvCxnSpPr>
          <p:nvPr/>
        </p:nvCxnSpPr>
        <p:spPr>
          <a:xfrm flipV="1">
            <a:off x="6299080" y="4236738"/>
            <a:ext cx="160034" cy="857625"/>
          </a:xfrm>
          <a:prstGeom prst="curvedConnector3">
            <a:avLst>
              <a:gd name="adj1" fmla="val 24350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12" idx="1"/>
            <a:endCxn id="112" idx="2"/>
          </p:cNvCxnSpPr>
          <p:nvPr/>
        </p:nvCxnSpPr>
        <p:spPr>
          <a:xfrm rot="5400000" flipH="1">
            <a:off x="5394567" y="4038669"/>
            <a:ext cx="233731" cy="629871"/>
          </a:xfrm>
          <a:prstGeom prst="curvedConnector4">
            <a:avLst>
              <a:gd name="adj1" fmla="val -98018"/>
              <a:gd name="adj2" fmla="val 1369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urved Connector 132"/>
          <p:cNvCxnSpPr>
            <a:stCxn id="112" idx="3"/>
            <a:endCxn id="109" idx="3"/>
          </p:cNvCxnSpPr>
          <p:nvPr/>
        </p:nvCxnSpPr>
        <p:spPr>
          <a:xfrm rot="16200000" flipV="1">
            <a:off x="4096080" y="2299004"/>
            <a:ext cx="63159" cy="3397418"/>
          </a:xfrm>
          <a:prstGeom prst="curvedConnector3">
            <a:avLst>
              <a:gd name="adj1" fmla="val 5043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urved Connector 135"/>
          <p:cNvCxnSpPr>
            <a:stCxn id="112" idx="3"/>
            <a:endCxn id="110" idx="3"/>
          </p:cNvCxnSpPr>
          <p:nvPr/>
        </p:nvCxnSpPr>
        <p:spPr>
          <a:xfrm rot="16200000" flipH="1" flipV="1">
            <a:off x="4271910" y="3390626"/>
            <a:ext cx="915792" cy="2193124"/>
          </a:xfrm>
          <a:prstGeom prst="curvedConnector3">
            <a:avLst>
              <a:gd name="adj1" fmla="val -278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Alizar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lizarin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561</Words>
  <Application>Microsoft Office PowerPoint</Application>
  <PresentationFormat>Widescreen</PresentationFormat>
  <Paragraphs>108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7" baseType="lpstr">
      <vt:lpstr>Arial</vt:lpstr>
      <vt:lpstr>Calibri</vt:lpstr>
      <vt:lpstr>Courier New</vt:lpstr>
      <vt:lpstr>FreeSans</vt:lpstr>
      <vt:lpstr>IPA Pゴシック</vt:lpstr>
      <vt:lpstr>Source Sans Pro</vt:lpstr>
      <vt:lpstr>Source Sans Pro Black</vt:lpstr>
      <vt:lpstr>Source Sans Pro Light</vt:lpstr>
      <vt:lpstr>Source Sans Pro Semibold</vt:lpstr>
      <vt:lpstr>Wingdings</vt:lpstr>
      <vt:lpstr>源ノ角ゴシック Heavy</vt:lpstr>
      <vt:lpstr>源ノ角ゴシック Normal</vt:lpstr>
      <vt:lpstr>Alizarin</vt:lpstr>
      <vt:lpstr>Alizarin0</vt:lpstr>
      <vt:lpstr>SPARC/FIFO status</vt:lpstr>
      <vt:lpstr>First version of the FIFO/Serializer</vt:lpstr>
      <vt:lpstr>Serializer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SPARC/FIFO status</dc:title>
  <dc:creator>FLOUZAT Christophe</dc:creator>
  <cp:lastModifiedBy>FLOUZAT Christophe</cp:lastModifiedBy>
  <cp:revision>20</cp:revision>
  <dcterms:created xsi:type="dcterms:W3CDTF">2024-03-25T11:36:06Z</dcterms:created>
  <dcterms:modified xsi:type="dcterms:W3CDTF">2024-05-17T16:14:58Z</dcterms:modified>
</cp:coreProperties>
</file>