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63" r:id="rId2"/>
    <p:sldId id="730" r:id="rId3"/>
    <p:sldId id="753" r:id="rId4"/>
    <p:sldId id="713" r:id="rId5"/>
    <p:sldId id="747" r:id="rId6"/>
    <p:sldId id="758" r:id="rId7"/>
    <p:sldId id="748" r:id="rId8"/>
    <p:sldId id="749" r:id="rId9"/>
    <p:sldId id="750" r:id="rId10"/>
    <p:sldId id="751" r:id="rId11"/>
    <p:sldId id="759" r:id="rId12"/>
    <p:sldId id="737" r:id="rId13"/>
    <p:sldId id="732" r:id="rId14"/>
    <p:sldId id="738" r:id="rId15"/>
    <p:sldId id="75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FF9300"/>
    <a:srgbClr val="00FA00"/>
    <a:srgbClr val="7030A0"/>
    <a:srgbClr val="FF0000"/>
    <a:srgbClr val="FFFC00"/>
    <a:srgbClr val="D883FF"/>
    <a:srgbClr val="57C704"/>
    <a:srgbClr val="8AC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2"/>
    <p:restoredTop sz="89377"/>
  </p:normalViewPr>
  <p:slideViewPr>
    <p:cSldViewPr snapToGrid="0" snapToObjects="1">
      <p:cViewPr varScale="1">
        <p:scale>
          <a:sx n="96" d="100"/>
          <a:sy n="96" d="100"/>
        </p:scale>
        <p:origin x="16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316EE-5EFE-9044-A20D-8E0610732A85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77310-7581-ED4D-8B2F-724C6569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74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8790F-AF9B-7147-BA5F-856AAC3A390E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0E0F4-C1CA-384A-923F-33C5B622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29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10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3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80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7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2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8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7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0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4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upgrade,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Photon, top, </a:t>
            </a:r>
            <a:r>
              <a:rPr lang="en-US" dirty="0" err="1"/>
              <a:t>bozon</a:t>
            </a:r>
            <a:r>
              <a:rPr lang="en-US" dirty="0"/>
              <a:t> </a:t>
            </a:r>
            <a:r>
              <a:rPr lang="en-US" dirty="0" err="1"/>
              <a:t>icoupling</a:t>
            </a:r>
            <a:r>
              <a:rPr lang="en-US" dirty="0"/>
              <a:t>, higher cross-section with Pb</a:t>
            </a:r>
          </a:p>
          <a:p>
            <a:r>
              <a:rPr lang="en-US" dirty="0"/>
              <a:t>B-factory (Y) and Charm (J/psi) factory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E0F4-C1CA-384A-923F-33C5B622A5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Axion 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Experimental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BDD181-C145-4142-A625-57F8BB1317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64B4FC-01D5-A5B8-368A-98F05E99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650"/>
            <a:ext cx="9144000" cy="6362700"/>
          </a:xfrm>
          <a:prstGeom prst="rect">
            <a:avLst/>
          </a:prstGeom>
        </p:spPr>
      </p:pic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425885" y="257418"/>
            <a:ext cx="8292230" cy="169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4400" cap="none" dirty="0"/>
              <a:t>Experimental 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885" y="4505739"/>
            <a:ext cx="8292229" cy="2094843"/>
          </a:xfrm>
        </p:spPr>
        <p:txBody>
          <a:bodyPr>
            <a:normAutofit/>
          </a:bodyPr>
          <a:lstStyle/>
          <a:p>
            <a:pPr algn="r"/>
            <a:r>
              <a:rPr lang="en-US" sz="2400" b="1" i="1" dirty="0" err="1">
                <a:solidFill>
                  <a:srgbClr val="7030A0"/>
                </a:solidFill>
              </a:rPr>
              <a:t>SungWoo</a:t>
            </a:r>
            <a:r>
              <a:rPr lang="en-US" sz="2400" b="1" i="1" dirty="0">
                <a:solidFill>
                  <a:srgbClr val="7030A0"/>
                </a:solidFill>
              </a:rPr>
              <a:t> YOUN</a:t>
            </a:r>
          </a:p>
          <a:p>
            <a:pPr algn="r"/>
            <a:r>
              <a:rPr lang="en-US" sz="2000" i="1" dirty="0">
                <a:solidFill>
                  <a:srgbClr val="7030A0"/>
                </a:solidFill>
              </a:rPr>
              <a:t>On behalf of Exp. speakers</a:t>
            </a:r>
            <a:endParaRPr lang="en-KR" sz="2000" dirty="0"/>
          </a:p>
          <a:p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Axion Quest 2024</a:t>
            </a:r>
          </a:p>
          <a:p>
            <a:r>
              <a:rPr lang="en-US" sz="2000" b="1" i="1" dirty="0">
                <a:solidFill>
                  <a:schemeClr val="bg1"/>
                </a:solidFill>
              </a:rPr>
              <a:t>09. 08. 2024, ICISE, </a:t>
            </a:r>
            <a:r>
              <a:rPr lang="en-US" sz="2000" b="1" i="1" dirty="0" err="1">
                <a:solidFill>
                  <a:schemeClr val="bg1"/>
                </a:solidFill>
              </a:rPr>
              <a:t>Quy</a:t>
            </a:r>
            <a:r>
              <a:rPr lang="en-US" sz="2000" b="1" i="1" dirty="0">
                <a:solidFill>
                  <a:schemeClr val="bg1"/>
                </a:solidFill>
              </a:rPr>
              <a:t> Nhon, Vietnam</a:t>
            </a:r>
          </a:p>
        </p:txBody>
      </p:sp>
    </p:spTree>
    <p:extLst>
      <p:ext uri="{BB962C8B-B14F-4D97-AF65-F5344CB8AC3E}">
        <p14:creationId xmlns:p14="http://schemas.microsoft.com/office/powerpoint/2010/main" val="274844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720"/>
            <a:ext cx="8229600" cy="517128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Atomic/molecular clocks </a:t>
            </a:r>
          </a:p>
          <a:p>
            <a:pPr lvl="1"/>
            <a:r>
              <a:rPr lang="en-US" i="1" dirty="0"/>
              <a:t>Fundamental constants </a:t>
            </a:r>
            <a:r>
              <a:rPr lang="en-US" i="1" dirty="0">
                <a:solidFill>
                  <a:srgbClr val="00B050"/>
                </a:solidFill>
              </a:rPr>
              <a:t>(Dmitry </a:t>
            </a:r>
            <a:r>
              <a:rPr lang="en-US" i="1" dirty="0" err="1">
                <a:solidFill>
                  <a:srgbClr val="00B050"/>
                </a:solidFill>
              </a:rPr>
              <a:t>Budker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Global network</a:t>
            </a:r>
          </a:p>
          <a:p>
            <a:pPr lvl="1"/>
            <a:r>
              <a:rPr lang="en-US" i="1" dirty="0"/>
              <a:t>GNOME/interferometer </a:t>
            </a:r>
            <a:r>
              <a:rPr lang="en-US" i="1" dirty="0">
                <a:solidFill>
                  <a:srgbClr val="00B050"/>
                </a:solidFill>
              </a:rPr>
              <a:t>(Daniel Gavilan Martin)</a:t>
            </a: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r>
              <a:rPr lang="en-US" i="1" dirty="0">
                <a:solidFill>
                  <a:srgbClr val="0432FF"/>
                </a:solidFill>
              </a:rPr>
              <a:t>ALP as a mediator </a:t>
            </a:r>
          </a:p>
          <a:p>
            <a:pPr lvl="1"/>
            <a:r>
              <a:rPr lang="en-US" i="1" dirty="0"/>
              <a:t>ARIADNE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(Yun Chang Shin)</a:t>
            </a:r>
          </a:p>
          <a:p>
            <a:pPr lvl="1"/>
            <a:r>
              <a:rPr lang="en-US" i="1" dirty="0"/>
              <a:t>UCN at PSI </a:t>
            </a:r>
            <a:r>
              <a:rPr lang="en-US" i="1" dirty="0">
                <a:solidFill>
                  <a:srgbClr val="00B050"/>
                </a:solidFill>
              </a:rPr>
              <a:t>(Pin-Jung Chiu)</a:t>
            </a:r>
          </a:p>
          <a:p>
            <a:pPr lvl="1"/>
            <a:r>
              <a:rPr lang="en-US" i="1" baseline="30000" dirty="0"/>
              <a:t>129</a:t>
            </a:r>
            <a:r>
              <a:rPr lang="en-US" i="1" dirty="0"/>
              <a:t>X-</a:t>
            </a:r>
            <a:r>
              <a:rPr lang="en-US" i="1" baseline="30000" dirty="0"/>
              <a:t>131</a:t>
            </a:r>
            <a:r>
              <a:rPr lang="en-US" i="1" dirty="0"/>
              <a:t>Xe-Rb comagnetometer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(Dong Sheng)</a:t>
            </a:r>
          </a:p>
          <a:p>
            <a:endParaRPr lang="en-US" i="1" dirty="0">
              <a:solidFill>
                <a:srgbClr val="00B050"/>
              </a:solidFill>
            </a:endParaRPr>
          </a:p>
          <a:p>
            <a:pPr lvl="1"/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Other frontier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10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5F0CBD-D3EE-D330-6315-1B91332BD52A}"/>
              </a:ext>
            </a:extLst>
          </p:cNvPr>
          <p:cNvGrpSpPr>
            <a:grpSpLocks noChangeAspect="1"/>
          </p:cNvGrpSpPr>
          <p:nvPr/>
        </p:nvGrpSpPr>
        <p:grpSpPr>
          <a:xfrm>
            <a:off x="5102695" y="3296341"/>
            <a:ext cx="3686400" cy="2796344"/>
            <a:chOff x="980661" y="560221"/>
            <a:chExt cx="7808434" cy="59231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4D2A20-AC28-90CF-1C55-F3B2BC99A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661" y="560221"/>
              <a:ext cx="7808434" cy="5923141"/>
            </a:xfrm>
            <a:prstGeom prst="rect">
              <a:avLst/>
            </a:prstGeom>
          </p:spPr>
        </p:pic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37F882B-F098-9850-351B-794F6A89D096}"/>
                </a:ext>
              </a:extLst>
            </p:cNvPr>
            <p:cNvSpPr/>
            <p:nvPr/>
          </p:nvSpPr>
          <p:spPr>
            <a:xfrm>
              <a:off x="6215271" y="1245703"/>
              <a:ext cx="450572" cy="927649"/>
            </a:xfrm>
            <a:custGeom>
              <a:avLst/>
              <a:gdLst>
                <a:gd name="connsiteX0" fmla="*/ 0 w 1232452"/>
                <a:gd name="connsiteY0" fmla="*/ 874644 h 874644"/>
                <a:gd name="connsiteX1" fmla="*/ 768626 w 1232452"/>
                <a:gd name="connsiteY1" fmla="*/ 450574 h 874644"/>
                <a:gd name="connsiteX2" fmla="*/ 1232452 w 1232452"/>
                <a:gd name="connsiteY2" fmla="*/ 0 h 8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452" h="874644">
                  <a:moveTo>
                    <a:pt x="0" y="874644"/>
                  </a:moveTo>
                  <a:cubicBezTo>
                    <a:pt x="281608" y="735496"/>
                    <a:pt x="563217" y="596348"/>
                    <a:pt x="768626" y="450574"/>
                  </a:cubicBezTo>
                  <a:cubicBezTo>
                    <a:pt x="974035" y="304800"/>
                    <a:pt x="1103243" y="152400"/>
                    <a:pt x="1232452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</p:spTree>
    <p:extLst>
      <p:ext uri="{BB962C8B-B14F-4D97-AF65-F5344CB8AC3E}">
        <p14:creationId xmlns:p14="http://schemas.microsoft.com/office/powerpoint/2010/main" val="250342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720"/>
            <a:ext cx="8229600" cy="5171280"/>
          </a:xfrm>
        </p:spPr>
        <p:txBody>
          <a:bodyPr/>
          <a:lstStyle/>
          <a:p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Axion research frontiers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85EE5B-E3A6-C557-1C6F-DF43DBF7396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9800" y="1305718"/>
            <a:ext cx="5364400" cy="517128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E144931-DACB-DEC4-2243-CDE66ED29F66}"/>
              </a:ext>
            </a:extLst>
          </p:cNvPr>
          <p:cNvSpPr>
            <a:spLocks noChangeAspect="1"/>
          </p:cNvSpPr>
          <p:nvPr/>
        </p:nvSpPr>
        <p:spPr>
          <a:xfrm>
            <a:off x="3081606" y="1752918"/>
            <a:ext cx="2951999" cy="295199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8DDA53-E763-E2C0-4789-60666F1571FF}"/>
              </a:ext>
            </a:extLst>
          </p:cNvPr>
          <p:cNvSpPr>
            <a:spLocks noChangeAspect="1"/>
          </p:cNvSpPr>
          <p:nvPr/>
        </p:nvSpPr>
        <p:spPr>
          <a:xfrm>
            <a:off x="3836210" y="3008357"/>
            <a:ext cx="2951999" cy="295199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F7D1E9-DE28-4F4B-C6BF-BACA7452ED94}"/>
              </a:ext>
            </a:extLst>
          </p:cNvPr>
          <p:cNvSpPr>
            <a:spLocks noChangeAspect="1"/>
          </p:cNvSpPr>
          <p:nvPr/>
        </p:nvSpPr>
        <p:spPr>
          <a:xfrm>
            <a:off x="2339906" y="3021609"/>
            <a:ext cx="2951999" cy="295199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F9401-6680-C4DC-BAE2-DB3C942F9C0C}"/>
              </a:ext>
            </a:extLst>
          </p:cNvPr>
          <p:cNvSpPr txBox="1"/>
          <p:nvPr/>
        </p:nvSpPr>
        <p:spPr>
          <a:xfrm>
            <a:off x="2723952" y="3243038"/>
            <a:ext cx="188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1600" b="1" i="1" dirty="0">
                <a:solidFill>
                  <a:srgbClr val="FF9300"/>
                </a:solidFill>
              </a:rPr>
              <a:t>Fixed target</a:t>
            </a:r>
          </a:p>
          <a:p>
            <a:pPr algn="ctr"/>
            <a:r>
              <a:rPr lang="en-US" sz="1600" b="1" i="1" dirty="0">
                <a:solidFill>
                  <a:srgbClr val="FF9300"/>
                </a:solidFill>
              </a:rPr>
              <a:t>B</a:t>
            </a:r>
            <a:r>
              <a:rPr lang="en-KR" sz="1600" b="1" i="1" dirty="0">
                <a:solidFill>
                  <a:srgbClr val="FF9300"/>
                </a:solidFill>
              </a:rPr>
              <a:t>eam dump</a:t>
            </a:r>
          </a:p>
          <a:p>
            <a:pPr algn="ctr"/>
            <a:r>
              <a:rPr lang="en-KR" sz="1600" b="1" i="1" dirty="0">
                <a:solidFill>
                  <a:srgbClr val="FF9300"/>
                </a:solidFill>
              </a:rPr>
              <a:t>(5)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061DB-61E4-80B4-B4FF-E286E260D8B3}"/>
              </a:ext>
            </a:extLst>
          </p:cNvPr>
          <p:cNvSpPr txBox="1"/>
          <p:nvPr/>
        </p:nvSpPr>
        <p:spPr>
          <a:xfrm>
            <a:off x="3631046" y="2132495"/>
            <a:ext cx="188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Accelerator</a:t>
            </a:r>
          </a:p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Collider</a:t>
            </a:r>
          </a:p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(5)</a:t>
            </a:r>
            <a:endParaRPr lang="en-KR" sz="1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A534D-7BE4-8EF0-5B3F-0166262FC895}"/>
              </a:ext>
            </a:extLst>
          </p:cNvPr>
          <p:cNvSpPr txBox="1"/>
          <p:nvPr/>
        </p:nvSpPr>
        <p:spPr>
          <a:xfrm>
            <a:off x="2149208" y="4539278"/>
            <a:ext cx="188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C00"/>
                </a:solidFill>
              </a:rPr>
              <a:t>LSW</a:t>
            </a:r>
          </a:p>
          <a:p>
            <a:pPr algn="ctr"/>
            <a:r>
              <a:rPr lang="en-US" sz="1600" b="1" i="1" dirty="0">
                <a:solidFill>
                  <a:srgbClr val="FFFC00"/>
                </a:solidFill>
              </a:rPr>
              <a:t>EDM</a:t>
            </a:r>
          </a:p>
          <a:p>
            <a:pPr algn="ctr"/>
            <a:r>
              <a:rPr lang="en-US" sz="1600" b="1" i="1" dirty="0">
                <a:solidFill>
                  <a:srgbClr val="FFFC00"/>
                </a:solidFill>
              </a:rPr>
              <a:t>CLFV</a:t>
            </a:r>
          </a:p>
          <a:p>
            <a:pPr algn="ctr"/>
            <a:r>
              <a:rPr lang="en-US" sz="1600" b="1" i="1" dirty="0">
                <a:solidFill>
                  <a:srgbClr val="FFFC00"/>
                </a:solidFill>
              </a:rPr>
              <a:t>(6)</a:t>
            </a:r>
            <a:endParaRPr lang="en-KR" sz="1600" b="1" i="1" dirty="0">
              <a:solidFill>
                <a:srgbClr val="FFFC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20B34-ABB1-061F-7533-5A3E9B303716}"/>
              </a:ext>
            </a:extLst>
          </p:cNvPr>
          <p:cNvSpPr txBox="1"/>
          <p:nvPr/>
        </p:nvSpPr>
        <p:spPr>
          <a:xfrm>
            <a:off x="4728380" y="4415320"/>
            <a:ext cx="239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432FF"/>
                </a:solidFill>
              </a:rPr>
              <a:t>Haloscope</a:t>
            </a:r>
          </a:p>
          <a:p>
            <a:pPr algn="ctr"/>
            <a:r>
              <a:rPr lang="en-US" sz="1600" b="1" i="1" dirty="0">
                <a:solidFill>
                  <a:srgbClr val="0432FF"/>
                </a:solidFill>
              </a:rPr>
              <a:t>Helioscope</a:t>
            </a:r>
          </a:p>
          <a:p>
            <a:pPr algn="ctr"/>
            <a:r>
              <a:rPr lang="en-US" sz="1600" b="1" i="1" dirty="0">
                <a:solidFill>
                  <a:srgbClr val="0432FF"/>
                </a:solidFill>
              </a:rPr>
              <a:t>Magnetometer</a:t>
            </a:r>
          </a:p>
          <a:p>
            <a:pPr algn="ctr"/>
            <a:r>
              <a:rPr lang="en-US" sz="1600" b="1" i="1" dirty="0">
                <a:solidFill>
                  <a:srgbClr val="0432FF"/>
                </a:solidFill>
              </a:rPr>
              <a:t>Underground</a:t>
            </a:r>
          </a:p>
          <a:p>
            <a:pPr algn="ctr"/>
            <a:r>
              <a:rPr lang="en-US" sz="1600" b="1" i="1" dirty="0">
                <a:solidFill>
                  <a:srgbClr val="0432FF"/>
                </a:solidFill>
              </a:rPr>
              <a:t>(10)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747292-BE8A-54A3-BE80-DD2BD47FCB8F}"/>
              </a:ext>
            </a:extLst>
          </p:cNvPr>
          <p:cNvSpPr txBox="1"/>
          <p:nvPr/>
        </p:nvSpPr>
        <p:spPr>
          <a:xfrm>
            <a:off x="3631046" y="4921106"/>
            <a:ext cx="188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B050"/>
                </a:solidFill>
              </a:rPr>
              <a:t>Axion echo</a:t>
            </a:r>
          </a:p>
          <a:p>
            <a:pPr algn="ctr"/>
            <a:r>
              <a:rPr lang="en-US" sz="1600" b="1" i="1" dirty="0">
                <a:solidFill>
                  <a:srgbClr val="00B050"/>
                </a:solidFill>
              </a:rPr>
              <a:t>(1)</a:t>
            </a:r>
            <a:endParaRPr lang="en-KR" sz="1600" b="1" i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A570B-3554-574D-D843-9BAB8EBAD5F6}"/>
              </a:ext>
            </a:extLst>
          </p:cNvPr>
          <p:cNvSpPr txBox="1"/>
          <p:nvPr/>
        </p:nvSpPr>
        <p:spPr>
          <a:xfrm>
            <a:off x="4537703" y="3350760"/>
            <a:ext cx="188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Telescope</a:t>
            </a:r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(0)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08505B-640D-AE78-6283-440A706BBAD1}"/>
              </a:ext>
            </a:extLst>
          </p:cNvPr>
          <p:cNvSpPr txBox="1"/>
          <p:nvPr/>
        </p:nvSpPr>
        <p:spPr>
          <a:xfrm>
            <a:off x="4148807" y="3759418"/>
            <a:ext cx="84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b="1" i="1" dirty="0"/>
              <a:t>Axion</a:t>
            </a:r>
          </a:p>
          <a:p>
            <a:pPr algn="ctr"/>
            <a:r>
              <a:rPr lang="en-KR" b="1" i="1" dirty="0"/>
              <a:t>(32)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E6FEB7-A223-5F1C-1A13-D56FE64E6D93}"/>
              </a:ext>
            </a:extLst>
          </p:cNvPr>
          <p:cNvSpPr>
            <a:spLocks noChangeAspect="1"/>
          </p:cNvSpPr>
          <p:nvPr/>
        </p:nvSpPr>
        <p:spPr>
          <a:xfrm>
            <a:off x="6314076" y="1318536"/>
            <a:ext cx="2376000" cy="237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>
                <a:solidFill>
                  <a:schemeClr val="bg1"/>
                </a:solidFill>
              </a:rPr>
              <a:t>Other fronteier</a:t>
            </a:r>
          </a:p>
          <a:p>
            <a:pPr algn="ctr"/>
            <a:r>
              <a:rPr lang="en-KR" sz="1600" b="1" dirty="0">
                <a:solidFill>
                  <a:schemeClr val="bg1"/>
                </a:solidFill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8625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CBBDB43-92CA-E813-A121-B7B0A71B6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76953"/>
            <a:ext cx="8229600" cy="4629606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Axion business is expanding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3DD8A3-F82A-59EA-4A5B-0FBDAE30E8DB}"/>
              </a:ext>
            </a:extLst>
          </p:cNvPr>
          <p:cNvSpPr txBox="1"/>
          <p:nvPr/>
        </p:nvSpPr>
        <p:spPr>
          <a:xfrm>
            <a:off x="7052153" y="1273798"/>
            <a:ext cx="1634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KR" sz="1400" i="1" dirty="0">
                <a:solidFill>
                  <a:srgbClr val="00B050"/>
                </a:solidFill>
              </a:rPr>
              <a:t>I. Ripp-Baudot</a:t>
            </a:r>
          </a:p>
        </p:txBody>
      </p:sp>
    </p:spTree>
    <p:extLst>
      <p:ext uri="{BB962C8B-B14F-4D97-AF65-F5344CB8AC3E}">
        <p14:creationId xmlns:p14="http://schemas.microsoft.com/office/powerpoint/2010/main" val="396210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BBD8301-4043-3D93-09F2-3AC52BFCE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77181"/>
            <a:ext cx="8229600" cy="462915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Experiment 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8E7D8-1562-137A-B920-30C558503EB0}"/>
              </a:ext>
            </a:extLst>
          </p:cNvPr>
          <p:cNvSpPr txBox="1"/>
          <p:nvPr/>
        </p:nvSpPr>
        <p:spPr>
          <a:xfrm>
            <a:off x="6889315" y="1269403"/>
            <a:ext cx="179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KR" sz="1400" i="1" dirty="0"/>
              <a:t>C. O’Hare (2020)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DFE58-0DFE-D743-F623-E9E18DD5DAE4}"/>
              </a:ext>
            </a:extLst>
          </p:cNvPr>
          <p:cNvSpPr txBox="1"/>
          <p:nvPr/>
        </p:nvSpPr>
        <p:spPr>
          <a:xfrm>
            <a:off x="457200" y="1577180"/>
            <a:ext cx="469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KR" b="1" i="1" dirty="0"/>
              <a:t>Axion is </a:t>
            </a:r>
            <a:r>
              <a:rPr lang="en-KR" b="1" i="1" dirty="0">
                <a:solidFill>
                  <a:srgbClr val="FF0000"/>
                </a:solidFill>
              </a:rPr>
              <a:t>theoretically well-motivated</a:t>
            </a:r>
          </a:p>
          <a:p>
            <a:r>
              <a:rPr lang="en-US" b="1" i="1" dirty="0"/>
              <a:t>	b</a:t>
            </a:r>
            <a:r>
              <a:rPr lang="en-KR" b="1" i="1" dirty="0"/>
              <a:t>ut </a:t>
            </a:r>
            <a:r>
              <a:rPr lang="en-KR" b="1" i="1" dirty="0">
                <a:solidFill>
                  <a:srgbClr val="FF0000"/>
                </a:solidFill>
              </a:rPr>
              <a:t>experimentally very challenging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1CA8A-303E-BC66-0AEC-F1DF99050518}"/>
              </a:ext>
            </a:extLst>
          </p:cNvPr>
          <p:cNvSpPr txBox="1"/>
          <p:nvPr/>
        </p:nvSpPr>
        <p:spPr>
          <a:xfrm>
            <a:off x="3631096" y="5837031"/>
            <a:ext cx="505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KR" b="1" i="1" dirty="0"/>
              <a:t>Axion</a:t>
            </a:r>
            <a:r>
              <a:rPr lang="en-KR" b="1" i="1" dirty="0">
                <a:solidFill>
                  <a:srgbClr val="FF0000"/>
                </a:solidFill>
              </a:rPr>
              <a:t> community is getting larger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Next few decades must be </a:t>
            </a:r>
            <a:r>
              <a:rPr lang="en-US" b="1" i="1" dirty="0">
                <a:solidFill>
                  <a:srgbClr val="FF0000"/>
                </a:solidFill>
              </a:rPr>
              <a:t>exciting/crucial</a:t>
            </a:r>
            <a:endParaRPr lang="en-KR" b="1" i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B8F25F-8E31-DB0F-588B-6851A921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8086" y="2830339"/>
            <a:ext cx="3821099" cy="21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83864A-FC32-1809-59D4-0418B1469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80604"/>
            <a:ext cx="8229600" cy="462230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Deep gratitude 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FACA4-FDBD-AB7E-EEAF-9E3116499C4F}"/>
              </a:ext>
            </a:extLst>
          </p:cNvPr>
          <p:cNvSpPr txBox="1"/>
          <p:nvPr/>
        </p:nvSpPr>
        <p:spPr>
          <a:xfrm>
            <a:off x="7052153" y="1273798"/>
            <a:ext cx="1634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KR" sz="1400" i="1" dirty="0">
                <a:solidFill>
                  <a:srgbClr val="00B050"/>
                </a:solidFill>
              </a:rPr>
              <a:t>I. Ripp-Baudot</a:t>
            </a:r>
          </a:p>
        </p:txBody>
      </p:sp>
    </p:spTree>
    <p:extLst>
      <p:ext uri="{BB962C8B-B14F-4D97-AF65-F5344CB8AC3E}">
        <p14:creationId xmlns:p14="http://schemas.microsoft.com/office/powerpoint/2010/main" val="203664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AB833F4-078C-88AA-3C9D-EFF89C8E4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77181"/>
            <a:ext cx="8229600" cy="462915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Deep gratitude 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1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1319E5D-85F3-2E71-5C75-77D34FF45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81576"/>
            <a:ext cx="8229600" cy="462036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Introduction = Conclusion (?)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A6E97-43BF-9DBB-167F-303CD2D58007}"/>
              </a:ext>
            </a:extLst>
          </p:cNvPr>
          <p:cNvSpPr txBox="1"/>
          <p:nvPr/>
        </p:nvSpPr>
        <p:spPr>
          <a:xfrm>
            <a:off x="7052153" y="1273798"/>
            <a:ext cx="1634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KR" sz="1400" i="1" dirty="0">
                <a:solidFill>
                  <a:srgbClr val="00B050"/>
                </a:solidFill>
              </a:rPr>
              <a:t>Y. Semetzidis</a:t>
            </a:r>
          </a:p>
        </p:txBody>
      </p:sp>
    </p:spTree>
    <p:extLst>
      <p:ext uri="{BB962C8B-B14F-4D97-AF65-F5344CB8AC3E}">
        <p14:creationId xmlns:p14="http://schemas.microsoft.com/office/powerpoint/2010/main" val="290518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720"/>
            <a:ext cx="8229600" cy="517128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00FF"/>
                </a:solidFill>
              </a:rPr>
              <a:t>31 talks (out of </a:t>
            </a:r>
            <a:r>
              <a:rPr lang="en-US" altLang="ko-KR" sz="3600" b="1" i="1" dirty="0">
                <a:solidFill>
                  <a:srgbClr val="0000FF"/>
                </a:solidFill>
              </a:rPr>
              <a:t>49</a:t>
            </a:r>
            <a:r>
              <a:rPr lang="en-US" sz="3600" b="1" i="1" dirty="0">
                <a:solidFill>
                  <a:srgbClr val="0000FF"/>
                </a:solidFill>
              </a:rPr>
              <a:t>)!</a:t>
            </a:r>
          </a:p>
          <a:p>
            <a:pPr marL="0" indent="0" algn="ctr">
              <a:buNone/>
            </a:pPr>
            <a:r>
              <a:rPr lang="en-US" sz="2400" i="1" dirty="0"/>
              <a:t>6 review talks (30’)</a:t>
            </a:r>
          </a:p>
          <a:p>
            <a:pPr marL="0" indent="0" algn="ctr">
              <a:buNone/>
            </a:pPr>
            <a:r>
              <a:rPr lang="en-US" i="1" dirty="0"/>
              <a:t>2</a:t>
            </a:r>
            <a:r>
              <a:rPr lang="en-US" altLang="ko-KR" i="1" dirty="0"/>
              <a:t>5</a:t>
            </a:r>
            <a:r>
              <a:rPr lang="en-US" i="1" dirty="0"/>
              <a:t> individual experiment talks (20’)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Experimental talks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4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720"/>
            <a:ext cx="8229600" cy="5171280"/>
          </a:xfrm>
        </p:spPr>
        <p:txBody>
          <a:bodyPr/>
          <a:lstStyle/>
          <a:p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Particle physics frontiers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85EE5B-E3A6-C557-1C6F-DF43DBF73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800" y="1305718"/>
            <a:ext cx="5364400" cy="5171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C7C21A-957F-6E10-84AB-5B6CB58FAC28}"/>
              </a:ext>
            </a:extLst>
          </p:cNvPr>
          <p:cNvSpPr txBox="1"/>
          <p:nvPr/>
        </p:nvSpPr>
        <p:spPr>
          <a:xfrm>
            <a:off x="5744818" y="43177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b="1" i="1" dirty="0">
                <a:solidFill>
                  <a:schemeClr val="bg1"/>
                </a:solidFill>
              </a:rPr>
              <a:t>Axion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A148F4-F5F1-8AA7-D505-48CCFA78DD2B}"/>
              </a:ext>
            </a:extLst>
          </p:cNvPr>
          <p:cNvSpPr txBox="1"/>
          <p:nvPr/>
        </p:nvSpPr>
        <p:spPr>
          <a:xfrm>
            <a:off x="4114800" y="4903415"/>
            <a:ext cx="914400" cy="369332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KR" b="1" i="1" dirty="0">
                <a:solidFill>
                  <a:schemeClr val="bg1"/>
                </a:solidFill>
              </a:rPr>
              <a:t>Axion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F91181-B152-B240-365A-78C8A9A93902}"/>
              </a:ext>
            </a:extLst>
          </p:cNvPr>
          <p:cNvSpPr txBox="1"/>
          <p:nvPr/>
        </p:nvSpPr>
        <p:spPr>
          <a:xfrm>
            <a:off x="3134140" y="3281724"/>
            <a:ext cx="914400" cy="369332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KR" b="1" i="1" dirty="0">
                <a:solidFill>
                  <a:schemeClr val="bg1"/>
                </a:solidFill>
              </a:rPr>
              <a:t>Axion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67BBE-83C0-3E1D-2B98-DD0754D40AA9}"/>
              </a:ext>
            </a:extLst>
          </p:cNvPr>
          <p:cNvSpPr txBox="1"/>
          <p:nvPr/>
        </p:nvSpPr>
        <p:spPr>
          <a:xfrm>
            <a:off x="5068958" y="328172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b="1" i="1" dirty="0">
                <a:solidFill>
                  <a:schemeClr val="bg1"/>
                </a:solidFill>
              </a:rPr>
              <a:t>Axion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75219F-6AB1-8D42-E85F-41C8772B189D}"/>
              </a:ext>
            </a:extLst>
          </p:cNvPr>
          <p:cNvSpPr txBox="1"/>
          <p:nvPr/>
        </p:nvSpPr>
        <p:spPr>
          <a:xfrm>
            <a:off x="2445709" y="44701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b="1" i="1" dirty="0">
                <a:solidFill>
                  <a:schemeClr val="bg1"/>
                </a:solidFill>
              </a:rPr>
              <a:t>Axion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1E8DD5-4972-8FDC-5625-FD8355D569D4}"/>
              </a:ext>
            </a:extLst>
          </p:cNvPr>
          <p:cNvSpPr txBox="1"/>
          <p:nvPr/>
        </p:nvSpPr>
        <p:spPr>
          <a:xfrm>
            <a:off x="4114800" y="2102430"/>
            <a:ext cx="914400" cy="369332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KR" b="1" i="1" dirty="0">
                <a:solidFill>
                  <a:schemeClr val="bg1"/>
                </a:solidFill>
              </a:rPr>
              <a:t>Axion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9E397-4817-8529-6FAD-56C4C01BA3AD}"/>
              </a:ext>
            </a:extLst>
          </p:cNvPr>
          <p:cNvSpPr txBox="1"/>
          <p:nvPr/>
        </p:nvSpPr>
        <p:spPr>
          <a:xfrm>
            <a:off x="4031974" y="3928228"/>
            <a:ext cx="108005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KR" b="1" i="1" dirty="0">
                <a:solidFill>
                  <a:srgbClr val="FF0000"/>
                </a:solidFill>
              </a:rPr>
              <a:t>Nature</a:t>
            </a:r>
          </a:p>
        </p:txBody>
      </p:sp>
    </p:spTree>
    <p:extLst>
      <p:ext uri="{BB962C8B-B14F-4D97-AF65-F5344CB8AC3E}">
        <p14:creationId xmlns:p14="http://schemas.microsoft.com/office/powerpoint/2010/main" val="16653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720"/>
            <a:ext cx="8229600" cy="5171280"/>
          </a:xfrm>
        </p:spPr>
        <p:txBody>
          <a:bodyPr/>
          <a:lstStyle/>
          <a:p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Axion (ALP) frontiers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85EE5B-E3A6-C557-1C6F-DF43DBF7396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9800" y="1305718"/>
            <a:ext cx="5364400" cy="517128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E144931-DACB-DEC4-2243-CDE66ED29F66}"/>
              </a:ext>
            </a:extLst>
          </p:cNvPr>
          <p:cNvSpPr>
            <a:spLocks noChangeAspect="1"/>
          </p:cNvSpPr>
          <p:nvPr/>
        </p:nvSpPr>
        <p:spPr>
          <a:xfrm>
            <a:off x="3081606" y="1752918"/>
            <a:ext cx="2951999" cy="295199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8DDA53-E763-E2C0-4789-60666F1571FF}"/>
              </a:ext>
            </a:extLst>
          </p:cNvPr>
          <p:cNvSpPr>
            <a:spLocks noChangeAspect="1"/>
          </p:cNvSpPr>
          <p:nvPr/>
        </p:nvSpPr>
        <p:spPr>
          <a:xfrm>
            <a:off x="3836210" y="3008357"/>
            <a:ext cx="2951999" cy="295199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F7D1E9-DE28-4F4B-C6BF-BACA7452ED94}"/>
              </a:ext>
            </a:extLst>
          </p:cNvPr>
          <p:cNvSpPr>
            <a:spLocks noChangeAspect="1"/>
          </p:cNvSpPr>
          <p:nvPr/>
        </p:nvSpPr>
        <p:spPr>
          <a:xfrm>
            <a:off x="2339906" y="3021609"/>
            <a:ext cx="2951999" cy="295199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F9401-6680-C4DC-BAE2-DB3C942F9C0C}"/>
              </a:ext>
            </a:extLst>
          </p:cNvPr>
          <p:cNvSpPr txBox="1"/>
          <p:nvPr/>
        </p:nvSpPr>
        <p:spPr>
          <a:xfrm>
            <a:off x="2723952" y="3243038"/>
            <a:ext cx="188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1600" b="1" i="1" dirty="0">
                <a:solidFill>
                  <a:srgbClr val="FF9300"/>
                </a:solidFill>
              </a:rPr>
              <a:t>Fixed target</a:t>
            </a:r>
          </a:p>
          <a:p>
            <a:pPr algn="ctr"/>
            <a:r>
              <a:rPr lang="en-US" sz="1600" b="1" i="1" dirty="0">
                <a:solidFill>
                  <a:srgbClr val="FF9300"/>
                </a:solidFill>
              </a:rPr>
              <a:t>B</a:t>
            </a:r>
            <a:r>
              <a:rPr lang="en-KR" sz="1600" b="1" i="1" dirty="0">
                <a:solidFill>
                  <a:srgbClr val="FF9300"/>
                </a:solidFill>
              </a:rPr>
              <a:t>eam dump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061DB-61E4-80B4-B4FF-E286E260D8B3}"/>
              </a:ext>
            </a:extLst>
          </p:cNvPr>
          <p:cNvSpPr txBox="1"/>
          <p:nvPr/>
        </p:nvSpPr>
        <p:spPr>
          <a:xfrm>
            <a:off x="3631046" y="2132495"/>
            <a:ext cx="188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Accelerator</a:t>
            </a:r>
          </a:p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Collider</a:t>
            </a:r>
            <a:endParaRPr lang="en-KR" sz="1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A534D-7BE4-8EF0-5B3F-0166262FC895}"/>
              </a:ext>
            </a:extLst>
          </p:cNvPr>
          <p:cNvSpPr txBox="1"/>
          <p:nvPr/>
        </p:nvSpPr>
        <p:spPr>
          <a:xfrm>
            <a:off x="2149208" y="4539278"/>
            <a:ext cx="188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C00"/>
                </a:solidFill>
              </a:rPr>
              <a:t>LSW</a:t>
            </a:r>
          </a:p>
          <a:p>
            <a:pPr algn="ctr"/>
            <a:r>
              <a:rPr lang="en-US" sz="1600" b="1" i="1" dirty="0">
                <a:solidFill>
                  <a:srgbClr val="FFFC00"/>
                </a:solidFill>
              </a:rPr>
              <a:t>EDM</a:t>
            </a:r>
          </a:p>
          <a:p>
            <a:pPr algn="ctr"/>
            <a:r>
              <a:rPr lang="en-US" sz="1600" b="1" i="1" dirty="0">
                <a:solidFill>
                  <a:srgbClr val="FFFC00"/>
                </a:solidFill>
              </a:rPr>
              <a:t>CLFV</a:t>
            </a:r>
            <a:endParaRPr lang="en-KR" sz="1600" b="1" i="1" dirty="0">
              <a:solidFill>
                <a:srgbClr val="FFFC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20B34-ABB1-061F-7533-5A3E9B303716}"/>
              </a:ext>
            </a:extLst>
          </p:cNvPr>
          <p:cNvSpPr txBox="1"/>
          <p:nvPr/>
        </p:nvSpPr>
        <p:spPr>
          <a:xfrm>
            <a:off x="4728380" y="4415320"/>
            <a:ext cx="2394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432FF"/>
                </a:solidFill>
              </a:rPr>
              <a:t>Haloscope</a:t>
            </a:r>
          </a:p>
          <a:p>
            <a:pPr algn="ctr"/>
            <a:r>
              <a:rPr lang="en-US" sz="1600" b="1" i="1" dirty="0">
                <a:solidFill>
                  <a:srgbClr val="0432FF"/>
                </a:solidFill>
              </a:rPr>
              <a:t>Helioscope</a:t>
            </a:r>
          </a:p>
          <a:p>
            <a:pPr algn="ctr"/>
            <a:r>
              <a:rPr lang="en-US" sz="1600" b="1" i="1" dirty="0">
                <a:solidFill>
                  <a:srgbClr val="0432FF"/>
                </a:solidFill>
              </a:rPr>
              <a:t>Magnetometer</a:t>
            </a:r>
          </a:p>
          <a:p>
            <a:pPr algn="ctr"/>
            <a:r>
              <a:rPr lang="en-US" sz="1600" b="1" i="1" dirty="0">
                <a:solidFill>
                  <a:srgbClr val="0432FF"/>
                </a:solidFill>
              </a:rPr>
              <a:t>Underground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747292-BE8A-54A3-BE80-DD2BD47FCB8F}"/>
              </a:ext>
            </a:extLst>
          </p:cNvPr>
          <p:cNvSpPr txBox="1"/>
          <p:nvPr/>
        </p:nvSpPr>
        <p:spPr>
          <a:xfrm>
            <a:off x="3631046" y="4921106"/>
            <a:ext cx="188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B050"/>
                </a:solidFill>
              </a:rPr>
              <a:t>Axion echo</a:t>
            </a:r>
            <a:endParaRPr lang="en-KR" sz="1600" b="1" i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A570B-3554-574D-D843-9BAB8EBAD5F6}"/>
              </a:ext>
            </a:extLst>
          </p:cNvPr>
          <p:cNvSpPr txBox="1"/>
          <p:nvPr/>
        </p:nvSpPr>
        <p:spPr>
          <a:xfrm>
            <a:off x="4537703" y="3350760"/>
            <a:ext cx="188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Telescope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08505B-640D-AE78-6283-440A706BBAD1}"/>
              </a:ext>
            </a:extLst>
          </p:cNvPr>
          <p:cNvSpPr txBox="1"/>
          <p:nvPr/>
        </p:nvSpPr>
        <p:spPr>
          <a:xfrm>
            <a:off x="4148807" y="3759418"/>
            <a:ext cx="84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b="1" i="1" dirty="0"/>
              <a:t>Axion</a:t>
            </a:r>
          </a:p>
          <a:p>
            <a:pPr algn="ctr"/>
            <a:r>
              <a:rPr lang="en-KR" b="1" i="1" dirty="0"/>
              <a:t>(ALP)</a:t>
            </a:r>
          </a:p>
        </p:txBody>
      </p:sp>
    </p:spTree>
    <p:extLst>
      <p:ext uri="{BB962C8B-B14F-4D97-AF65-F5344CB8AC3E}">
        <p14:creationId xmlns:p14="http://schemas.microsoft.com/office/powerpoint/2010/main" val="128854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720"/>
            <a:ext cx="8229600" cy="5171280"/>
          </a:xfrm>
        </p:spPr>
        <p:txBody>
          <a:bodyPr/>
          <a:lstStyle/>
          <a:p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Axion mass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6</a:t>
            </a:fld>
            <a:endParaRPr lang="en-US"/>
          </a:p>
        </p:txBody>
      </p:sp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AEAB5408-F24F-B176-C7CB-BC7382C81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796" y="3783362"/>
            <a:ext cx="3948214" cy="27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B1FEBF-870F-EAC3-622F-E6AE8282A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000" y="1298695"/>
            <a:ext cx="3600000" cy="2437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633275-E8AF-CAAB-E9B1-4D44E9218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15" y="3963362"/>
            <a:ext cx="3510851" cy="25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52658-77C1-AE65-91CA-08DA1697C63F}"/>
              </a:ext>
            </a:extLst>
          </p:cNvPr>
          <p:cNvSpPr txBox="1"/>
          <p:nvPr/>
        </p:nvSpPr>
        <p:spPr>
          <a:xfrm>
            <a:off x="1032627" y="1298695"/>
            <a:ext cx="17447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KR" sz="1600" b="1" i="1" dirty="0"/>
              <a:t>High mass</a:t>
            </a:r>
          </a:p>
          <a:p>
            <a:pPr algn="r"/>
            <a:r>
              <a:rPr lang="en-KR" sz="1400" i="1" dirty="0"/>
              <a:t>Colliders</a:t>
            </a:r>
          </a:p>
          <a:p>
            <a:pPr algn="r"/>
            <a:r>
              <a:rPr lang="en-KR" sz="1400" i="1" dirty="0"/>
              <a:t>Fixed targets </a:t>
            </a:r>
          </a:p>
          <a:p>
            <a:pPr algn="r"/>
            <a:r>
              <a:rPr lang="en-KR" sz="1400" i="1" dirty="0"/>
              <a:t>Beam dump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5FDDE9-2D85-34F2-AD99-A8C2ED925636}"/>
              </a:ext>
            </a:extLst>
          </p:cNvPr>
          <p:cNvSpPr txBox="1"/>
          <p:nvPr/>
        </p:nvSpPr>
        <p:spPr>
          <a:xfrm>
            <a:off x="446615" y="3189692"/>
            <a:ext cx="1744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1600" b="1" i="1" dirty="0"/>
              <a:t>Low mass</a:t>
            </a:r>
          </a:p>
          <a:p>
            <a:r>
              <a:rPr lang="en-KR" sz="1400" i="1" dirty="0"/>
              <a:t>EDM</a:t>
            </a:r>
          </a:p>
          <a:p>
            <a:r>
              <a:rPr lang="en-KR" sz="1400" i="1" dirty="0"/>
              <a:t>Magnetometer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CF93F-FF25-2AA5-7877-111B639D58B4}"/>
              </a:ext>
            </a:extLst>
          </p:cNvPr>
          <p:cNvSpPr txBox="1"/>
          <p:nvPr/>
        </p:nvSpPr>
        <p:spPr>
          <a:xfrm>
            <a:off x="6685035" y="2583033"/>
            <a:ext cx="200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KR" sz="1600" b="1" i="1" dirty="0"/>
              <a:t>Intermediate mass</a:t>
            </a:r>
          </a:p>
          <a:p>
            <a:pPr algn="r"/>
            <a:r>
              <a:rPr lang="en-KR" sz="1400" i="1" dirty="0"/>
              <a:t>Halsoscope</a:t>
            </a:r>
          </a:p>
          <a:p>
            <a:pPr algn="r"/>
            <a:r>
              <a:rPr lang="en-KR" sz="1400" i="1" dirty="0"/>
              <a:t>Helioscope</a:t>
            </a:r>
          </a:p>
          <a:p>
            <a:pPr algn="r"/>
            <a:r>
              <a:rPr lang="en-KR" sz="1400" i="1" dirty="0"/>
              <a:t>Photon regeneration</a:t>
            </a:r>
          </a:p>
          <a:p>
            <a:pPr algn="r"/>
            <a:r>
              <a:rPr lang="en-KR" sz="1400" i="1" dirty="0"/>
              <a:t>Axion mediator</a:t>
            </a:r>
          </a:p>
        </p:txBody>
      </p:sp>
    </p:spTree>
    <p:extLst>
      <p:ext uri="{BB962C8B-B14F-4D97-AF65-F5344CB8AC3E}">
        <p14:creationId xmlns:p14="http://schemas.microsoft.com/office/powerpoint/2010/main" val="182812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720"/>
            <a:ext cx="8229600" cy="517128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Haloscope</a:t>
            </a:r>
          </a:p>
          <a:p>
            <a:pPr lvl="1"/>
            <a:r>
              <a:rPr lang="en-US" i="1" dirty="0"/>
              <a:t>ADMX</a:t>
            </a:r>
            <a:r>
              <a:rPr lang="en-US" i="1" dirty="0">
                <a:solidFill>
                  <a:srgbClr val="00B050"/>
                </a:solidFill>
              </a:rPr>
              <a:t> (Nick Du)</a:t>
            </a:r>
          </a:p>
          <a:p>
            <a:pPr lvl="1"/>
            <a:r>
              <a:rPr lang="en-US" i="1" dirty="0"/>
              <a:t>CAPP </a:t>
            </a:r>
            <a:r>
              <a:rPr lang="en-US" i="1" dirty="0">
                <a:solidFill>
                  <a:srgbClr val="00B050"/>
                </a:solidFill>
              </a:rPr>
              <a:t>(</a:t>
            </a:r>
            <a:r>
              <a:rPr lang="en-US" i="1" dirty="0" err="1">
                <a:solidFill>
                  <a:srgbClr val="00B050"/>
                </a:solidFill>
              </a:rPr>
              <a:t>Saebyeok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Ahn</a:t>
            </a:r>
            <a:r>
              <a:rPr lang="en-US" i="1" dirty="0">
                <a:solidFill>
                  <a:srgbClr val="00B050"/>
                </a:solidFill>
              </a:rPr>
              <a:t>, </a:t>
            </a:r>
            <a:r>
              <a:rPr lang="en-US" i="1" dirty="0" err="1">
                <a:solidFill>
                  <a:srgbClr val="00B050"/>
                </a:solidFill>
              </a:rPr>
              <a:t>Danho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Ahn</a:t>
            </a:r>
            <a:r>
              <a:rPr lang="en-US" i="1" dirty="0">
                <a:solidFill>
                  <a:srgbClr val="00B050"/>
                </a:solidFill>
              </a:rPr>
              <a:t>, </a:t>
            </a:r>
            <a:r>
              <a:rPr lang="en-US" i="1" dirty="0" err="1">
                <a:solidFill>
                  <a:srgbClr val="00B050"/>
                </a:solidFill>
              </a:rPr>
              <a:t>SungWoo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Youn</a:t>
            </a:r>
            <a:r>
              <a:rPr lang="en-US" i="1" dirty="0">
                <a:solidFill>
                  <a:srgbClr val="00B050"/>
                </a:solidFill>
              </a:rPr>
              <a:t>, Boris Ivanov)</a:t>
            </a:r>
            <a:endParaRPr lang="en-US" i="1" dirty="0"/>
          </a:p>
          <a:p>
            <a:pPr lvl="1"/>
            <a:r>
              <a:rPr lang="en-US" i="1" dirty="0"/>
              <a:t>MADMAX </a:t>
            </a:r>
            <a:r>
              <a:rPr lang="en-US" i="1" dirty="0">
                <a:solidFill>
                  <a:srgbClr val="00B050"/>
                </a:solidFill>
              </a:rPr>
              <a:t>(Anton Ivanov)</a:t>
            </a:r>
            <a:endParaRPr lang="en-US" i="1" dirty="0"/>
          </a:p>
          <a:p>
            <a:pPr lvl="1"/>
            <a:r>
              <a:rPr lang="en-US" i="1" dirty="0"/>
              <a:t>ORGAN </a:t>
            </a:r>
            <a:r>
              <a:rPr lang="en-US" i="1" dirty="0">
                <a:solidFill>
                  <a:srgbClr val="00B050"/>
                </a:solidFill>
              </a:rPr>
              <a:t>(Aaron </a:t>
            </a:r>
            <a:r>
              <a:rPr lang="en-US" i="1" dirty="0" err="1">
                <a:solidFill>
                  <a:srgbClr val="00B050"/>
                </a:solidFill>
              </a:rPr>
              <a:t>Quickamp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i="1" dirty="0" err="1"/>
              <a:t>GrAHal</a:t>
            </a:r>
            <a:r>
              <a:rPr lang="en-US" i="1" dirty="0"/>
              <a:t> </a:t>
            </a:r>
            <a:r>
              <a:rPr lang="en-US" i="1" dirty="0">
                <a:solidFill>
                  <a:srgbClr val="00B050"/>
                </a:solidFill>
              </a:rPr>
              <a:t>(Pierre </a:t>
            </a:r>
            <a:r>
              <a:rPr lang="en-US" i="1" dirty="0" err="1">
                <a:solidFill>
                  <a:srgbClr val="00B050"/>
                </a:solidFill>
              </a:rPr>
              <a:t>Pugnat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pPr lvl="8"/>
            <a:endParaRPr lang="en-US" i="1" dirty="0"/>
          </a:p>
          <a:p>
            <a:r>
              <a:rPr lang="en-US" i="1" dirty="0">
                <a:solidFill>
                  <a:srgbClr val="0432FF"/>
                </a:solidFill>
              </a:rPr>
              <a:t>Helioscope</a:t>
            </a:r>
          </a:p>
          <a:p>
            <a:pPr lvl="1"/>
            <a:r>
              <a:rPr lang="en-US" i="1" dirty="0"/>
              <a:t>(Baby) IAXO </a:t>
            </a:r>
            <a:r>
              <a:rPr lang="en-US" i="1" dirty="0">
                <a:solidFill>
                  <a:srgbClr val="00B050"/>
                </a:solidFill>
              </a:rPr>
              <a:t>(Christoph </a:t>
            </a:r>
            <a:r>
              <a:rPr lang="en-US" i="1" dirty="0" err="1">
                <a:solidFill>
                  <a:srgbClr val="00B050"/>
                </a:solidFill>
              </a:rPr>
              <a:t>Wiesinger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pPr lvl="8"/>
            <a:endParaRPr lang="en-US" i="1" dirty="0"/>
          </a:p>
          <a:p>
            <a:pPr lvl="1"/>
            <a:r>
              <a:rPr lang="en-US" i="1" dirty="0" err="1"/>
              <a:t>XENONnT</a:t>
            </a:r>
            <a:r>
              <a:rPr lang="en-US" i="1" dirty="0"/>
              <a:t> @ LNGS </a:t>
            </a:r>
            <a:r>
              <a:rPr lang="en-US" i="1" dirty="0">
                <a:solidFill>
                  <a:srgbClr val="00B050"/>
                </a:solidFill>
              </a:rPr>
              <a:t>(</a:t>
            </a:r>
            <a:r>
              <a:rPr lang="en-US" i="1" dirty="0" err="1">
                <a:solidFill>
                  <a:srgbClr val="00B050"/>
                </a:solidFill>
              </a:rPr>
              <a:t>Jingqiang</a:t>
            </a:r>
            <a:r>
              <a:rPr lang="en-US" i="1" dirty="0">
                <a:solidFill>
                  <a:srgbClr val="00B050"/>
                </a:solidFill>
              </a:rPr>
              <a:t> Ye)</a:t>
            </a: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Axion echo </a:t>
            </a:r>
          </a:p>
          <a:p>
            <a:pPr lvl="1"/>
            <a:r>
              <a:rPr lang="en-US" i="1" dirty="0"/>
              <a:t>Axion streams </a:t>
            </a:r>
            <a:r>
              <a:rPr lang="en-US" i="1" dirty="0">
                <a:solidFill>
                  <a:srgbClr val="00B050"/>
                </a:solidFill>
              </a:rPr>
              <a:t>(Ariel </a:t>
            </a:r>
            <a:r>
              <a:rPr lang="en-US" i="1" dirty="0" err="1">
                <a:solidFill>
                  <a:srgbClr val="00B050"/>
                </a:solidFill>
              </a:rPr>
              <a:t>Arza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pPr lvl="1"/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Cosmic frontier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7</a:t>
            </a:fld>
            <a:endParaRPr lang="en-US"/>
          </a:p>
        </p:txBody>
      </p:sp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EA50A2E3-47EF-490D-60A5-6D35A3CEC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094" y="3957000"/>
            <a:ext cx="368500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6CC826C-323D-A609-D3DB-63B465F97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094" y="3957000"/>
            <a:ext cx="3685001" cy="2520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Intensity frontier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04304-D97C-1676-3D89-33E826D34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094" y="3830995"/>
            <a:ext cx="3686400" cy="2646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998FA-23F6-5781-17A7-98936C7F6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8793" y="3830995"/>
            <a:ext cx="3528007" cy="26460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78ADC8-1A4C-0317-2F39-1636AC7D2397}"/>
              </a:ext>
            </a:extLst>
          </p:cNvPr>
          <p:cNvSpPr txBox="1"/>
          <p:nvPr/>
        </p:nvSpPr>
        <p:spPr>
          <a:xfrm>
            <a:off x="5446644" y="4465983"/>
            <a:ext cx="1789043" cy="461665"/>
          </a:xfrm>
          <a:prstGeom prst="rect">
            <a:avLst/>
          </a:prstGeom>
          <a:solidFill>
            <a:srgbClr val="0432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KR" sz="2400" b="1" dirty="0">
                <a:solidFill>
                  <a:schemeClr val="bg1"/>
                </a:solidFill>
                <a:latin typeface="DIN Condensed" pitchFamily="2" charset="0"/>
              </a:rPr>
              <a:t>EDM HOT AXION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720"/>
            <a:ext cx="8229600" cy="517128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Photon regeneration</a:t>
            </a:r>
          </a:p>
          <a:p>
            <a:pPr lvl="1"/>
            <a:r>
              <a:rPr lang="en-GB" sz="2000" i="1" dirty="0"/>
              <a:t>OSQAR-LSW, -CHASE</a:t>
            </a:r>
            <a:r>
              <a:rPr lang="en-US" i="1" dirty="0"/>
              <a:t> at CERN </a:t>
            </a:r>
            <a:r>
              <a:rPr lang="en-US" i="1" dirty="0">
                <a:solidFill>
                  <a:srgbClr val="00B050"/>
                </a:solidFill>
              </a:rPr>
              <a:t>(Pierre </a:t>
            </a:r>
            <a:r>
              <a:rPr lang="en-US" i="1" dirty="0" err="1">
                <a:solidFill>
                  <a:srgbClr val="00B050"/>
                </a:solidFill>
              </a:rPr>
              <a:t>Pugnat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r>
              <a:rPr lang="en-US" i="1" dirty="0">
                <a:solidFill>
                  <a:srgbClr val="0432FF"/>
                </a:solidFill>
              </a:rPr>
              <a:t>EDM </a:t>
            </a:r>
          </a:p>
          <a:p>
            <a:pPr lvl="1"/>
            <a:r>
              <a:rPr lang="en-US" i="1" dirty="0"/>
              <a:t>Permanent/oscillating </a:t>
            </a:r>
            <a:r>
              <a:rPr lang="en-US" i="1" dirty="0" err="1"/>
              <a:t>nEDM</a:t>
            </a:r>
            <a:r>
              <a:rPr lang="en-US" i="1" dirty="0"/>
              <a:t> at PSI </a:t>
            </a:r>
            <a:r>
              <a:rPr lang="en-US" i="1" dirty="0">
                <a:solidFill>
                  <a:srgbClr val="00B050"/>
                </a:solidFill>
              </a:rPr>
              <a:t>(Gilles Ban, </a:t>
            </a:r>
            <a:r>
              <a:rPr lang="en-US" i="1" dirty="0" err="1">
                <a:solidFill>
                  <a:srgbClr val="00B050"/>
                </a:solidFill>
              </a:rPr>
              <a:t>Guilaume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Pignol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i="1" dirty="0"/>
              <a:t>Beam EDM at ILL </a:t>
            </a:r>
            <a:r>
              <a:rPr lang="en-US" i="1" dirty="0">
                <a:solidFill>
                  <a:srgbClr val="00B050"/>
                </a:solidFill>
              </a:rPr>
              <a:t>(Ivo </a:t>
            </a:r>
            <a:r>
              <a:rPr lang="en-US" i="1" dirty="0" err="1">
                <a:solidFill>
                  <a:srgbClr val="00B050"/>
                </a:solidFill>
              </a:rPr>
              <a:t>Schulthess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i="1" dirty="0"/>
              <a:t>Storage ring EDM by JEDI at COSY </a:t>
            </a:r>
            <a:r>
              <a:rPr lang="en-US" i="1" dirty="0">
                <a:solidFill>
                  <a:srgbClr val="00B050"/>
                </a:solidFill>
              </a:rPr>
              <a:t>(Aleksandra </a:t>
            </a:r>
            <a:r>
              <a:rPr lang="en-US" i="1" dirty="0" err="1">
                <a:solidFill>
                  <a:srgbClr val="00B050"/>
                </a:solidFill>
              </a:rPr>
              <a:t>Wronska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r>
              <a:rPr lang="en-US" i="1" dirty="0">
                <a:solidFill>
                  <a:srgbClr val="0432FF"/>
                </a:solidFill>
                <a:latin typeface="Helvetica" pitchFamily="2" charset="0"/>
              </a:rPr>
              <a:t>C</a:t>
            </a:r>
            <a:r>
              <a:rPr lang="en-US" i="1" dirty="0">
                <a:solidFill>
                  <a:srgbClr val="0432FF"/>
                </a:solidFill>
                <a:effectLst/>
                <a:latin typeface="Helvetica" pitchFamily="2" charset="0"/>
              </a:rPr>
              <a:t>LFV (</a:t>
            </a:r>
            <a:r>
              <a:rPr lang="el-GR" i="1" dirty="0">
                <a:solidFill>
                  <a:srgbClr val="0432FF"/>
                </a:solidFill>
                <a:effectLst/>
                <a:latin typeface="Helvetica" pitchFamily="2" charset="0"/>
              </a:rPr>
              <a:t>μ</a:t>
            </a:r>
            <a:r>
              <a:rPr lang="el-GR" dirty="0">
                <a:solidFill>
                  <a:srgbClr val="0432FF"/>
                </a:solidFill>
                <a:effectLst/>
                <a:latin typeface="Helvetica" pitchFamily="2" charset="0"/>
              </a:rPr>
              <a:t>→</a:t>
            </a:r>
            <a:r>
              <a:rPr lang="en-US" i="1" dirty="0">
                <a:solidFill>
                  <a:srgbClr val="0432FF"/>
                </a:solidFill>
                <a:effectLst/>
                <a:latin typeface="Helvetica" pitchFamily="2" charset="0"/>
              </a:rPr>
              <a:t>e)</a:t>
            </a:r>
            <a:r>
              <a:rPr lang="en-US" i="1" dirty="0">
                <a:solidFill>
                  <a:srgbClr val="0432FF"/>
                </a:solidFill>
              </a:rPr>
              <a:t> </a:t>
            </a:r>
          </a:p>
          <a:p>
            <a:pPr lvl="1"/>
            <a:r>
              <a:rPr lang="en-US" i="1" dirty="0">
                <a:latin typeface="Helvetica" pitchFamily="2" charset="0"/>
              </a:rPr>
              <a:t>MEG II at PSI </a:t>
            </a:r>
            <a:r>
              <a:rPr lang="en-US" i="1" dirty="0">
                <a:solidFill>
                  <a:srgbClr val="00B050"/>
                </a:solidFill>
              </a:rPr>
              <a:t>(</a:t>
            </a:r>
            <a:r>
              <a:rPr lang="en-US" i="1" dirty="0" err="1">
                <a:solidFill>
                  <a:srgbClr val="00B050"/>
                </a:solidFill>
              </a:rPr>
              <a:t>Toshinori</a:t>
            </a:r>
            <a:r>
              <a:rPr lang="en-US" i="1" dirty="0">
                <a:solidFill>
                  <a:srgbClr val="00B050"/>
                </a:solidFill>
              </a:rPr>
              <a:t> Mori)</a:t>
            </a:r>
            <a:endParaRPr lang="en-US" i="1" dirty="0">
              <a:latin typeface="Helvetica" pitchFamily="2" charset="0"/>
            </a:endParaRPr>
          </a:p>
          <a:p>
            <a:pPr lvl="1"/>
            <a:r>
              <a:rPr lang="en-US" i="1" dirty="0">
                <a:effectLst/>
                <a:latin typeface="Helvetica" pitchFamily="2" charset="0"/>
              </a:rPr>
              <a:t>COMET at J-PARC </a:t>
            </a:r>
            <a:r>
              <a:rPr lang="en-US" i="1" dirty="0">
                <a:solidFill>
                  <a:srgbClr val="00B050"/>
                </a:solidFill>
                <a:effectLst/>
                <a:latin typeface="Helvetica" pitchFamily="2" charset="0"/>
              </a:rPr>
              <a:t>(</a:t>
            </a:r>
            <a:r>
              <a:rPr lang="en-US" i="1" dirty="0">
                <a:solidFill>
                  <a:srgbClr val="00B050"/>
                </a:solidFill>
              </a:rPr>
              <a:t>Thomas </a:t>
            </a:r>
            <a:r>
              <a:rPr lang="en-US" i="1" dirty="0" err="1">
                <a:solidFill>
                  <a:srgbClr val="00B050"/>
                </a:solidFill>
              </a:rPr>
              <a:t>Bouillaud</a:t>
            </a:r>
            <a:r>
              <a:rPr lang="en-US" i="1" dirty="0">
                <a:solidFill>
                  <a:srgbClr val="00B050"/>
                </a:solidFill>
              </a:rPr>
              <a:t>)</a:t>
            </a:r>
            <a:endParaRPr lang="en-US" i="1" dirty="0">
              <a:solidFill>
                <a:srgbClr val="0000FF"/>
              </a:solidFill>
            </a:endParaRPr>
          </a:p>
          <a:p>
            <a:pPr lvl="8"/>
            <a:endParaRPr lang="en-US" i="1" dirty="0"/>
          </a:p>
          <a:p>
            <a:pPr lvl="1"/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178" y="374638"/>
            <a:ext cx="7700917" cy="719999"/>
          </a:xfrm>
        </p:spPr>
        <p:txBody>
          <a:bodyPr>
            <a:normAutofit/>
          </a:bodyPr>
          <a:lstStyle/>
          <a:p>
            <a:r>
              <a:rPr lang="en-US" dirty="0"/>
              <a:t>Energy frontier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38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095" y="374637"/>
            <a:ext cx="720000" cy="72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Axion Quest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Experimental conclusion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D181-C145-4142-A625-57F8BB131799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3DD9D-0B1A-D652-E250-D666D9DD7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171" y="3138298"/>
            <a:ext cx="3721924" cy="252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720"/>
            <a:ext cx="8229600" cy="517128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Accelerator-related</a:t>
            </a:r>
            <a:endParaRPr lang="en-US" i="1" dirty="0"/>
          </a:p>
          <a:p>
            <a:pPr lvl="1"/>
            <a:r>
              <a:rPr lang="en-US" i="1" dirty="0"/>
              <a:t>Comprehensive review </a:t>
            </a:r>
            <a:r>
              <a:rPr lang="en-US" i="1" dirty="0">
                <a:solidFill>
                  <a:srgbClr val="00B050"/>
                </a:solidFill>
              </a:rPr>
              <a:t>(</a:t>
            </a:r>
            <a:r>
              <a:rPr lang="en-US" b="0" i="1" u="none" strike="noStrike" dirty="0">
                <a:solidFill>
                  <a:srgbClr val="00B050"/>
                </a:solidFill>
                <a:effectLst/>
              </a:rPr>
              <a:t>David </a:t>
            </a:r>
            <a:r>
              <a:rPr lang="en-US" b="0" i="1" u="none" strike="noStrike" dirty="0" err="1">
                <a:solidFill>
                  <a:srgbClr val="00B050"/>
                </a:solidFill>
                <a:effectLst/>
              </a:rPr>
              <a:t>d'Enterria</a:t>
            </a:r>
            <a:r>
              <a:rPr lang="en-US" b="0" i="1" u="none" strike="noStrike" dirty="0">
                <a:solidFill>
                  <a:srgbClr val="00B050"/>
                </a:solidFill>
                <a:effectLst/>
              </a:rPr>
              <a:t>)</a:t>
            </a:r>
          </a:p>
          <a:p>
            <a:pPr lvl="8"/>
            <a:endParaRPr lang="en-US" i="1" dirty="0"/>
          </a:p>
          <a:p>
            <a:r>
              <a:rPr lang="en-US" i="1" dirty="0">
                <a:solidFill>
                  <a:srgbClr val="0432FF"/>
                </a:solidFill>
              </a:rPr>
              <a:t>Fixed targets / beam dump</a:t>
            </a:r>
          </a:p>
          <a:p>
            <a:pPr lvl="1"/>
            <a:r>
              <a:rPr lang="en-US" i="1" dirty="0">
                <a:effectLst/>
                <a:latin typeface="Helvetica" pitchFamily="2" charset="0"/>
              </a:rPr>
              <a:t>Proton (</a:t>
            </a:r>
            <a:r>
              <a:rPr lang="en-US" i="1" dirty="0" err="1">
                <a:effectLst/>
                <a:latin typeface="Helvetica" pitchFamily="2" charset="0"/>
              </a:rPr>
              <a:t>DarkQuest</a:t>
            </a:r>
            <a:r>
              <a:rPr lang="en-US" i="1" dirty="0">
                <a:effectLst/>
                <a:latin typeface="Helvetica" pitchFamily="2" charset="0"/>
              </a:rPr>
              <a:t>, </a:t>
            </a:r>
            <a:r>
              <a:rPr lang="en-US" i="1" dirty="0" err="1">
                <a:effectLst/>
                <a:latin typeface="Helvetica" pitchFamily="2" charset="0"/>
              </a:rPr>
              <a:t>SHiP</a:t>
            </a:r>
            <a:r>
              <a:rPr lang="en-US" i="1" dirty="0">
                <a:effectLst/>
                <a:latin typeface="Helvetica" pitchFamily="2" charset="0"/>
              </a:rPr>
              <a:t>) / electron (NA64, LDMX) </a:t>
            </a:r>
            <a:r>
              <a:rPr lang="en-US" i="1" dirty="0">
                <a:solidFill>
                  <a:srgbClr val="00B050"/>
                </a:solidFill>
              </a:rPr>
              <a:t>(</a:t>
            </a:r>
            <a:r>
              <a:rPr lang="en-US" b="0" i="1" u="none" strike="noStrike" dirty="0">
                <a:solidFill>
                  <a:srgbClr val="00B050"/>
                </a:solidFill>
                <a:effectLst/>
              </a:rPr>
              <a:t>Stefania Gori)</a:t>
            </a:r>
          </a:p>
          <a:p>
            <a:pPr lvl="1"/>
            <a:r>
              <a:rPr lang="en-US" i="1" dirty="0"/>
              <a:t>FASER (II) </a:t>
            </a:r>
            <a:r>
              <a:rPr lang="en-US" i="1" dirty="0">
                <a:solidFill>
                  <a:srgbClr val="00B050"/>
                </a:solidFill>
              </a:rPr>
              <a:t>(</a:t>
            </a:r>
            <a:r>
              <a:rPr lang="en-US" i="1" dirty="0" err="1">
                <a:solidFill>
                  <a:srgbClr val="00B050"/>
                </a:solidFill>
              </a:rPr>
              <a:t>Shunliang</a:t>
            </a:r>
            <a:r>
              <a:rPr lang="en-US" i="1" dirty="0">
                <a:solidFill>
                  <a:srgbClr val="00B050"/>
                </a:solidFill>
              </a:rPr>
              <a:t> Zhang, Xin Chen)</a:t>
            </a:r>
          </a:p>
          <a:p>
            <a:pPr lvl="1"/>
            <a:r>
              <a:rPr lang="en-US" i="1" dirty="0"/>
              <a:t>LUXE-NPOD </a:t>
            </a:r>
            <a:r>
              <a:rPr lang="en-US" i="1" dirty="0">
                <a:solidFill>
                  <a:srgbClr val="00B050"/>
                </a:solidFill>
              </a:rPr>
              <a:t>(Ivo </a:t>
            </a:r>
            <a:r>
              <a:rPr lang="en-US" i="1" dirty="0" err="1">
                <a:solidFill>
                  <a:srgbClr val="00B050"/>
                </a:solidFill>
              </a:rPr>
              <a:t>Schulthess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i="1" dirty="0"/>
              <a:t>Kaon factories </a:t>
            </a:r>
            <a:r>
              <a:rPr lang="en-US" i="1" dirty="0">
                <a:solidFill>
                  <a:srgbClr val="00B050"/>
                </a:solidFill>
              </a:rPr>
              <a:t>(</a:t>
            </a:r>
            <a:r>
              <a:rPr lang="en-US" i="1" dirty="0" err="1">
                <a:solidFill>
                  <a:srgbClr val="00B050"/>
                </a:solidFill>
              </a:rPr>
              <a:t>Evgueni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Goudzovski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pPr lvl="8"/>
            <a:endParaRPr lang="en-US" i="1" dirty="0"/>
          </a:p>
          <a:p>
            <a:r>
              <a:rPr lang="en-US" i="1" dirty="0">
                <a:solidFill>
                  <a:srgbClr val="0432FF"/>
                </a:solidFill>
              </a:rPr>
              <a:t>pp (</a:t>
            </a:r>
            <a:r>
              <a:rPr lang="en-US" i="1" dirty="0" err="1">
                <a:solidFill>
                  <a:srgbClr val="0432FF"/>
                </a:solidFill>
              </a:rPr>
              <a:t>PbPb</a:t>
            </a:r>
            <a:r>
              <a:rPr lang="en-US" i="1" dirty="0">
                <a:solidFill>
                  <a:srgbClr val="0432FF"/>
                </a:solidFill>
              </a:rPr>
              <a:t>) colliders</a:t>
            </a:r>
          </a:p>
          <a:p>
            <a:pPr lvl="1"/>
            <a:r>
              <a:rPr lang="en-US" i="1" dirty="0"/>
              <a:t>CMS/ATLAS at LHC </a:t>
            </a:r>
            <a:r>
              <a:rPr lang="en-US" i="1" dirty="0">
                <a:solidFill>
                  <a:srgbClr val="00B050"/>
                </a:solidFill>
              </a:rPr>
              <a:t>(</a:t>
            </a:r>
            <a:r>
              <a:rPr lang="en-US" b="0" i="1" u="none" strike="noStrike" dirty="0" err="1">
                <a:solidFill>
                  <a:srgbClr val="00B050"/>
                </a:solidFill>
                <a:effectLst/>
              </a:rPr>
              <a:t>Jeremi</a:t>
            </a:r>
            <a:r>
              <a:rPr lang="en-US" b="0" i="1" u="none" strike="noStrike" dirty="0">
                <a:solidFill>
                  <a:srgbClr val="00B050"/>
                </a:solidFill>
                <a:effectLst/>
              </a:rPr>
              <a:t> </a:t>
            </a:r>
            <a:r>
              <a:rPr lang="en-US" b="0" i="1" u="none" strike="noStrike" dirty="0" err="1">
                <a:solidFill>
                  <a:srgbClr val="00B050"/>
                </a:solidFill>
                <a:effectLst/>
              </a:rPr>
              <a:t>Niedziela</a:t>
            </a:r>
            <a:r>
              <a:rPr lang="en-US" b="0" i="1" u="none" strike="noStrike" dirty="0">
                <a:solidFill>
                  <a:srgbClr val="00B050"/>
                </a:solidFill>
                <a:effectLst/>
              </a:rPr>
              <a:t>)</a:t>
            </a:r>
          </a:p>
          <a:p>
            <a:pPr lvl="1"/>
            <a:r>
              <a:rPr lang="en-US" i="1" dirty="0" err="1"/>
              <a:t>LHCb</a:t>
            </a:r>
            <a:r>
              <a:rPr lang="en-US" i="1" dirty="0"/>
              <a:t> </a:t>
            </a:r>
            <a:r>
              <a:rPr lang="en-US" i="1" dirty="0">
                <a:solidFill>
                  <a:srgbClr val="00B050"/>
                </a:solidFill>
              </a:rPr>
              <a:t>(Louis Henry)</a:t>
            </a:r>
          </a:p>
          <a:p>
            <a:pPr lvl="8"/>
            <a:endParaRPr lang="en-US" i="1" dirty="0">
              <a:solidFill>
                <a:srgbClr val="00B050"/>
              </a:solidFill>
            </a:endParaRPr>
          </a:p>
          <a:p>
            <a:r>
              <a:rPr lang="en-US" i="1" dirty="0" err="1">
                <a:solidFill>
                  <a:srgbClr val="0432FF"/>
                </a:solidFill>
              </a:rPr>
              <a:t>e</a:t>
            </a:r>
            <a:r>
              <a:rPr lang="en-US" i="1" baseline="30000" dirty="0" err="1">
                <a:solidFill>
                  <a:srgbClr val="0432FF"/>
                </a:solidFill>
              </a:rPr>
              <a:t>+</a:t>
            </a:r>
            <a:r>
              <a:rPr lang="en-US" i="1" dirty="0" err="1">
                <a:solidFill>
                  <a:srgbClr val="0432FF"/>
                </a:solidFill>
              </a:rPr>
              <a:t>e</a:t>
            </a:r>
            <a:r>
              <a:rPr lang="en-US" i="1" baseline="30000" dirty="0">
                <a:solidFill>
                  <a:srgbClr val="0432FF"/>
                </a:solidFill>
              </a:rPr>
              <a:t>-</a:t>
            </a:r>
            <a:r>
              <a:rPr lang="en-US" i="1" dirty="0">
                <a:solidFill>
                  <a:srgbClr val="0432FF"/>
                </a:solidFill>
              </a:rPr>
              <a:t> colliders </a:t>
            </a:r>
          </a:p>
          <a:p>
            <a:pPr lvl="1"/>
            <a:r>
              <a:rPr lang="en-US" i="1" dirty="0"/>
              <a:t>B/charm factories (Belle II, </a:t>
            </a:r>
            <a:r>
              <a:rPr lang="en-US" i="1" dirty="0" err="1"/>
              <a:t>BaBar</a:t>
            </a:r>
            <a:r>
              <a:rPr lang="en-US" i="1" dirty="0"/>
              <a:t>, and BESIII) </a:t>
            </a:r>
            <a:r>
              <a:rPr lang="en-US" i="1" dirty="0">
                <a:solidFill>
                  <a:srgbClr val="00B050"/>
                </a:solidFill>
              </a:rPr>
              <a:t>(</a:t>
            </a:r>
            <a:r>
              <a:rPr lang="en-US" b="0" i="1" u="none" strike="noStrike" dirty="0">
                <a:solidFill>
                  <a:srgbClr val="00B050"/>
                </a:solidFill>
                <a:effectLst/>
              </a:rPr>
              <a:t>Marcello </a:t>
            </a:r>
            <a:r>
              <a:rPr lang="en-US" b="0" i="1" u="none" strike="noStrike" dirty="0" err="1">
                <a:solidFill>
                  <a:srgbClr val="00B050"/>
                </a:solidFill>
                <a:effectLst/>
              </a:rPr>
              <a:t>Campajola</a:t>
            </a:r>
            <a:r>
              <a:rPr lang="en-US" b="0" i="1" u="none" strike="noStrike" dirty="0">
                <a:solidFill>
                  <a:srgbClr val="00B050"/>
                </a:solidFill>
                <a:effectLst/>
              </a:rPr>
              <a:t>)</a:t>
            </a:r>
          </a:p>
          <a:p>
            <a:pPr lvl="1"/>
            <a:r>
              <a:rPr lang="en-US" i="1" dirty="0"/>
              <a:t>ALP production at Belle (II) </a:t>
            </a:r>
            <a:r>
              <a:rPr lang="en-US" i="1" dirty="0">
                <a:solidFill>
                  <a:srgbClr val="00B050"/>
                </a:solidFill>
              </a:rPr>
              <a:t>(Daniel Marcantonio)</a:t>
            </a:r>
          </a:p>
          <a:p>
            <a:pPr lvl="1"/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63856</TotalTime>
  <Words>597</Words>
  <Application>Microsoft Macintosh PowerPoint</Application>
  <PresentationFormat>On-screen Show (4:3)</PresentationFormat>
  <Paragraphs>207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DIN Condensed</vt:lpstr>
      <vt:lpstr>Helvetica</vt:lpstr>
      <vt:lpstr>Clarity</vt:lpstr>
      <vt:lpstr>Experimental Conclusion</vt:lpstr>
      <vt:lpstr>Introduction = Conclusion (?)</vt:lpstr>
      <vt:lpstr>Experimental talks</vt:lpstr>
      <vt:lpstr>Particle physics frontiers</vt:lpstr>
      <vt:lpstr>Axion (ALP) frontiers</vt:lpstr>
      <vt:lpstr>Axion mass</vt:lpstr>
      <vt:lpstr>Cosmic frontier</vt:lpstr>
      <vt:lpstr>Intensity frontier</vt:lpstr>
      <vt:lpstr>Energy frontier</vt:lpstr>
      <vt:lpstr>Other frontier</vt:lpstr>
      <vt:lpstr>Axion research frontiers</vt:lpstr>
      <vt:lpstr>Axion business is expanding</vt:lpstr>
      <vt:lpstr>Experiment map</vt:lpstr>
      <vt:lpstr>Deep gratitude to</vt:lpstr>
      <vt:lpstr>Deep gratitude to</vt:lpstr>
    </vt:vector>
  </TitlesOfParts>
  <Company>Institute for Basic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Multi-cell Cavity</dc:title>
  <dc:creator>SungWoo YOUN</dc:creator>
  <cp:lastModifiedBy>Microsoft Office User</cp:lastModifiedBy>
  <cp:revision>830</cp:revision>
  <cp:lastPrinted>2017-11-04T23:18:58Z</cp:lastPrinted>
  <dcterms:created xsi:type="dcterms:W3CDTF">2017-10-29T07:04:28Z</dcterms:created>
  <dcterms:modified xsi:type="dcterms:W3CDTF">2024-08-09T07:42:18Z</dcterms:modified>
</cp:coreProperties>
</file>