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17" r:id="rId3"/>
    <p:sldId id="323" r:id="rId4"/>
    <p:sldId id="324" r:id="rId5"/>
    <p:sldId id="326" r:id="rId6"/>
    <p:sldId id="327" r:id="rId7"/>
    <p:sldId id="328" r:id="rId8"/>
    <p:sldId id="331" r:id="rId9"/>
    <p:sldId id="329" r:id="rId10"/>
    <p:sldId id="282" r:id="rId11"/>
    <p:sldId id="287" r:id="rId12"/>
    <p:sldId id="289" r:id="rId13"/>
    <p:sldId id="300" r:id="rId14"/>
    <p:sldId id="294" r:id="rId15"/>
    <p:sldId id="333" r:id="rId16"/>
    <p:sldId id="314" r:id="rId17"/>
    <p:sldId id="330" r:id="rId18"/>
    <p:sldId id="303" r:id="rId19"/>
    <p:sldId id="305" r:id="rId20"/>
    <p:sldId id="310" r:id="rId21"/>
    <p:sldId id="318" r:id="rId22"/>
    <p:sldId id="332" r:id="rId23"/>
    <p:sldId id="277" r:id="rId24"/>
    <p:sldId id="297" r:id="rId25"/>
    <p:sldId id="298" r:id="rId26"/>
    <p:sldId id="299" r:id="rId27"/>
    <p:sldId id="325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89A90-3AC9-4A96-BD72-0A2E6C0C3055}" type="datetimeFigureOut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A625-0C99-43DC-B8EE-D33D702270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4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6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5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07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154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41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27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62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1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798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56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4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60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27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75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4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7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77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82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86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2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20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E560F-4718-4D46-A2E7-D8C4280A02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1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D9798-2491-4EF6-8688-4EE3CD7EF529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939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EBA60-4727-4372-956E-A99D06D1A477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22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C5B5-517C-4821-B1DC-97B3462FDB2E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484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F3116-9FEE-465B-9C0E-96091DE1AE94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11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55DE1-6618-4550-9324-8DF5F3CD0651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523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0052-7E25-4D47-971A-A3CCB1F5D2EC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65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8EC0-57FC-4360-AA67-7125CF519F73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38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48B87-C4FD-40FD-BE7E-00499F93382C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30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43C60-0945-4FCB-9F4B-D8FF4A6C84C3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83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6B9D-8044-405E-AA6E-84788846797B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89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1A39-F845-4632-A6E0-60B42C6EBD41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0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3181E-E419-41CF-8B85-9314320AB018}" type="datetime1">
              <a:rPr lang="zh-CN" altLang="en-US" smtClean="0"/>
              <a:t>2024/8/9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1A589-2F2F-48D8-9B31-F9D5A5C8FA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2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397169"/>
            <a:ext cx="9144000" cy="1059414"/>
          </a:xfrm>
        </p:spPr>
        <p:txBody>
          <a:bodyPr>
            <a:normAutofit/>
          </a:bodyPr>
          <a:lstStyle/>
          <a:p>
            <a:r>
              <a:rPr kumimoji="1"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Dong Sheng</a:t>
            </a:r>
          </a:p>
          <a:p>
            <a:r>
              <a:rPr kumimoji="1"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University of Science and Technology of China</a:t>
            </a:r>
          </a:p>
        </p:txBody>
      </p:sp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566530" y="1461052"/>
            <a:ext cx="11181521" cy="1678964"/>
          </a:xfrm>
          <a:solidFill>
            <a:srgbClr val="0000FF"/>
          </a:solidFill>
        </p:spPr>
        <p:txBody>
          <a:bodyPr>
            <a:normAutofit fontScale="90000"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Search for New</a:t>
            </a:r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Physics</a:t>
            </a:r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using</a:t>
            </a:r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a</a:t>
            </a:r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 </a:t>
            </a:r>
            <a:r>
              <a:rPr kumimoji="1" lang="en-US" altLang="zh-CN" b="1" baseline="30000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129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Xe-</a:t>
            </a:r>
            <a:r>
              <a:rPr kumimoji="1" lang="en-US" altLang="zh-CN" b="1" baseline="30000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131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Xe-Rb</a:t>
            </a:r>
            <a:r>
              <a:rPr kumimoji="1"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 </a:t>
            </a:r>
            <a:r>
              <a:rPr kumimoji="1"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黑体"/>
              </a:rPr>
              <a:t>Comagnetometer</a:t>
            </a:r>
            <a:endParaRPr kumimoji="1" lang="zh-CN" altLang="en-US" b="1" dirty="0">
              <a:solidFill>
                <a:schemeClr val="bg1"/>
              </a:solidFill>
              <a:latin typeface="Arial" panose="020B0604020202020204" pitchFamily="34" charset="0"/>
              <a:ea typeface="黑体"/>
              <a:cs typeface="黑体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4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38200" y="1882843"/>
            <a:ext cx="105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To extract the new physics, we need to first suppress the fluctuation/drift of the bias field</a:t>
            </a:r>
          </a:p>
          <a:p>
            <a:pPr lvl="1"/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Atomic comagnetometer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10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22" y="2979838"/>
            <a:ext cx="2975996" cy="576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702B34-A65B-640C-A9C7-EF4C911D8EB4}"/>
              </a:ext>
            </a:extLst>
          </p:cNvPr>
          <p:cNvSpPr/>
          <p:nvPr/>
        </p:nvSpPr>
        <p:spPr>
          <a:xfrm>
            <a:off x="838200" y="3629390"/>
            <a:ext cx="10515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Two kinds of atoms simultaneously measure the bias field in the same space, we can assume B</a:t>
            </a:r>
            <a:r>
              <a:rPr lang="en-US" altLang="zh-CN" sz="2800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=B</a:t>
            </a:r>
            <a:r>
              <a:rPr lang="en-US" altLang="zh-CN" sz="2800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=B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Nuclear spin</a:t>
            </a:r>
            <a:r>
              <a:rPr lang="zh-CN" altLang="en-US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Long coherence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lvl="1"/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5" name="图片 4" descr="Com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56" y="5087938"/>
            <a:ext cx="605948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205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</a:rPr>
              <a:t>Add a third kind of atom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11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1775508"/>
            <a:ext cx="10515600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Polarized electron </a:t>
            </a:r>
            <a:r>
              <a:rPr lang="en-US" altLang="zh-CN">
                <a:latin typeface="Arial Unicode MS" panose="020B0604020202020204" pitchFamily="34" charset="-122"/>
                <a:ea typeface="黑体" panose="02010609060101010101" pitchFamily="49" charset="-122"/>
              </a:rPr>
              <a:t>spin atoms</a:t>
            </a: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Hyper-polarize nuclear spin atoms (</a:t>
            </a:r>
            <a:r>
              <a:rPr lang="en-US" altLang="zh-CN" sz="2000" dirty="0" err="1">
                <a:latin typeface="Arial Unicode MS" panose="020B0604020202020204" pitchFamily="34" charset="-122"/>
                <a:ea typeface="黑体" panose="02010609060101010101" pitchFamily="49" charset="-122"/>
              </a:rPr>
              <a:t>Bouchiat</a:t>
            </a:r>
            <a:r>
              <a:rPr lang="en-US" altLang="zh-CN" sz="2000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sz="2000" i="1" dirty="0">
                <a:latin typeface="Arial Unicode MS" panose="020B0604020202020204" pitchFamily="34" charset="-122"/>
                <a:ea typeface="黑体" panose="02010609060101010101" pitchFamily="49" charset="-122"/>
              </a:rPr>
              <a:t>et al.</a:t>
            </a:r>
            <a:r>
              <a:rPr lang="en-US" altLang="zh-CN" sz="2000" dirty="0">
                <a:latin typeface="Arial Unicode MS" panose="020B0604020202020204" pitchFamily="34" charset="-122"/>
                <a:ea typeface="黑体" panose="02010609060101010101" pitchFamily="49" charset="-122"/>
              </a:rPr>
              <a:t>, PRL 5, 373 (1960)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)</a:t>
            </a:r>
            <a:r>
              <a:rPr lang="en-US" altLang="zh-CN" sz="2000" i="1" dirty="0">
                <a:latin typeface="Arial Unicode MS" panose="020B0604020202020204" pitchFamily="34" charset="-122"/>
                <a:ea typeface="黑体" panose="02010609060101010101" pitchFamily="49" charset="-122"/>
              </a:rPr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Probe the polarized nuclear spin signals as an in-situ magnetometer (</a:t>
            </a:r>
            <a:r>
              <a:rPr lang="en-US" altLang="zh-CN" sz="2000" dirty="0">
                <a:latin typeface="Arial Unicode MS" panose="020B0604020202020204" pitchFamily="34" charset="-122"/>
                <a:ea typeface="黑体" panose="02010609060101010101" pitchFamily="49" charset="-122"/>
              </a:rPr>
              <a:t>Grover, PRL40, 391 (1977)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Nuclear spin signals detected by the Rb magnetometer are amplified by a factor of </a:t>
            </a:r>
            <a:r>
              <a:rPr lang="en-US" altLang="zh-CN" dirty="0">
                <a:latin typeface="Symbol" panose="05050102010706020507" pitchFamily="18" charset="2"/>
                <a:ea typeface="黑体" panose="02010609060101010101" pitchFamily="49" charset="-122"/>
              </a:rPr>
              <a:t>k</a:t>
            </a:r>
            <a:r>
              <a:rPr lang="en-US" altLang="zh-CN" baseline="-25000" dirty="0">
                <a:latin typeface="Arial Unicode MS" panose="020B0604020202020204" pitchFamily="34" charset="-122"/>
                <a:ea typeface="黑体" panose="02010609060101010101" pitchFamily="49" charset="-122"/>
              </a:rPr>
              <a:t>0</a:t>
            </a:r>
            <a:r>
              <a:rPr lang="zh-CN" altLang="en-US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due to Fermi-contact interactions</a:t>
            </a:r>
          </a:p>
        </p:txBody>
      </p:sp>
      <p:pic>
        <p:nvPicPr>
          <p:cNvPr id="6" name="图片 4" descr="XeRbspinexchange2.png">
            <a:extLst>
              <a:ext uri="{FF2B5EF4-FFF2-40B4-BE49-F238E27FC236}">
                <a16:creationId xmlns:a16="http://schemas.microsoft.com/office/drawing/2014/main" id="{E39E39D7-DF61-EFAA-2D02-BD9CE20E6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33" y="4921475"/>
            <a:ext cx="1732525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68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altLang="zh-CN" baseline="30000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</a:rPr>
              <a:t>129</a:t>
            </a:r>
            <a:r>
              <a:rPr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</a:rPr>
              <a:t>Xe-</a:t>
            </a:r>
            <a:r>
              <a:rPr lang="en-US" altLang="zh-CN" baseline="30000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</a:rPr>
              <a:t>131</a:t>
            </a:r>
            <a:r>
              <a:rPr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</a:rPr>
              <a:t>Xe-Rb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kumimoji="1" lang="en-US" altLang="zh-CN" dirty="0" err="1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comagnetometer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12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1904818"/>
            <a:ext cx="10515600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Pros of the </a:t>
            </a:r>
            <a:r>
              <a:rPr lang="en-US" altLang="zh-CN" baseline="30000" dirty="0">
                <a:latin typeface="Arial Unicode MS" panose="020B0604020202020204" pitchFamily="34" charset="-122"/>
                <a:ea typeface="黑体" panose="02010609060101010101" pitchFamily="49" charset="-122"/>
              </a:rPr>
              <a:t>129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Xe-</a:t>
            </a:r>
            <a:r>
              <a:rPr lang="en-US" altLang="zh-CN" baseline="30000" dirty="0">
                <a:latin typeface="Arial Unicode MS" panose="020B0604020202020204" pitchFamily="34" charset="-122"/>
                <a:ea typeface="黑体" panose="02010609060101010101" pitchFamily="49" charset="-122"/>
              </a:rPr>
              <a:t>131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Xe-Rb</a:t>
            </a:r>
            <a:r>
              <a:rPr lang="zh-CN" altLang="en-US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system</a:t>
            </a:r>
            <a:r>
              <a:rPr lang="zh-CN" altLang="en-US" dirty="0">
                <a:latin typeface="Arial Unicode MS" panose="020B0604020202020204" pitchFamily="34" charset="-122"/>
                <a:ea typeface="黑体" panose="02010609060101010101" pitchFamily="49" charset="-122"/>
              </a:rPr>
              <a:t>：</a:t>
            </a: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  <a:p>
            <a:pPr lvl="1">
              <a:lnSpc>
                <a:spcPct val="100000"/>
              </a:lnSpc>
            </a:pPr>
            <a:r>
              <a:rPr lang="en-US" altLang="zh-CN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Collisional frequency</a:t>
            </a:r>
            <a:r>
              <a:rPr lang="zh-CN" altLang="en-US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shifts between Xe isotopes and Rb are very similar.</a:t>
            </a:r>
          </a:p>
          <a:p>
            <a:pPr lvl="1">
              <a:lnSpc>
                <a:spcPct val="100000"/>
              </a:lnSpc>
            </a:pPr>
            <a:r>
              <a:rPr lang="en-US" altLang="zh-CN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Xe atoms can be polarized in a short time.</a:t>
            </a:r>
          </a:p>
          <a:p>
            <a:pPr lvl="1">
              <a:lnSpc>
                <a:spcPct val="100000"/>
              </a:lnSpc>
            </a:pPr>
            <a:r>
              <a:rPr lang="en-US" altLang="zh-CN" sz="2800" dirty="0">
                <a:latin typeface="Symbol" panose="05050102010706020507" pitchFamily="18" charset="2"/>
                <a:ea typeface="黑体" panose="02010609060101010101" pitchFamily="49" charset="-122"/>
              </a:rPr>
              <a:t>k</a:t>
            </a:r>
            <a:r>
              <a:rPr lang="en-US" altLang="zh-CN" sz="2800" baseline="-25000" dirty="0">
                <a:latin typeface="Arial Unicode MS" panose="020B0604020202020204" pitchFamily="34" charset="-122"/>
                <a:ea typeface="黑体" panose="02010609060101010101" pitchFamily="49" charset="-122"/>
              </a:rPr>
              <a:t>0</a:t>
            </a:r>
            <a:r>
              <a:rPr lang="en-US" altLang="zh-CN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 is large (~500)</a:t>
            </a:r>
            <a:r>
              <a:rPr lang="zh-CN" altLang="en-US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latin typeface="Arial Unicode MS" panose="020B0604020202020204" pitchFamily="34" charset="-122"/>
                <a:ea typeface="黑体" panose="02010609060101010101" pitchFamily="49" charset="-122"/>
              </a:rPr>
              <a:t>for the Xe-Rb system</a:t>
            </a:r>
          </a:p>
        </p:txBody>
      </p:sp>
    </p:spTree>
    <p:extLst>
      <p:ext uri="{BB962C8B-B14F-4D97-AF65-F5344CB8AC3E}">
        <p14:creationId xmlns:p14="http://schemas.microsoft.com/office/powerpoint/2010/main" val="3095625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Spin components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13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C1841B-2C93-0B67-CBE8-1E16FA53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68287"/>
            <a:ext cx="10608185" cy="3240000"/>
          </a:xfrm>
          <a:prstGeom prst="rect">
            <a:avLst/>
          </a:prstGeom>
        </p:spPr>
      </p:pic>
      <p:sp>
        <p:nvSpPr>
          <p:cNvPr id="12" name="矩形 4">
            <a:extLst>
              <a:ext uri="{FF2B5EF4-FFF2-40B4-BE49-F238E27FC236}">
                <a16:creationId xmlns:a16="http://schemas.microsoft.com/office/drawing/2014/main" id="{5C8743D0-719C-0E89-6C26-B75AC2AD6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387" y="5809225"/>
            <a:ext cx="538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Arial" panose="020B0604020202020204" pitchFamily="34" charset="0"/>
              </a:rPr>
              <a:t>D. F. J. Kimball, New J. Phys. 17, 073008 (2015)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52527C3-DA24-4195-B2E7-FF2944036B40}"/>
              </a:ext>
            </a:extLst>
          </p:cNvPr>
          <p:cNvSpPr/>
          <p:nvPr/>
        </p:nvSpPr>
        <p:spPr>
          <a:xfrm>
            <a:off x="2383973" y="2541750"/>
            <a:ext cx="1034143" cy="31568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7EB2DD-2159-BA3B-CBD1-E762D130B4CB}"/>
              </a:ext>
            </a:extLst>
          </p:cNvPr>
          <p:cNvSpPr/>
          <p:nvPr/>
        </p:nvSpPr>
        <p:spPr>
          <a:xfrm>
            <a:off x="7010400" y="2541750"/>
            <a:ext cx="1034143" cy="31568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A0D16B-D58C-CF40-8524-75F92F4339CD}"/>
              </a:ext>
            </a:extLst>
          </p:cNvPr>
          <p:cNvSpPr/>
          <p:nvPr/>
        </p:nvSpPr>
        <p:spPr>
          <a:xfrm>
            <a:off x="8882743" y="2541751"/>
            <a:ext cx="1034143" cy="315685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86737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Implementation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14</a:t>
            </a:fld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199" y="1880551"/>
            <a:ext cx="9024748" cy="1185863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Pump-probe scheme</a:t>
            </a:r>
          </a:p>
          <a:p>
            <a:pPr marL="0" indent="0">
              <a:buNone/>
            </a:pP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7557002-EB5E-113F-C1B0-0D8178407664}"/>
              </a:ext>
            </a:extLst>
          </p:cNvPr>
          <p:cNvGrpSpPr/>
          <p:nvPr/>
        </p:nvGrpSpPr>
        <p:grpSpPr>
          <a:xfrm>
            <a:off x="1045234" y="3119376"/>
            <a:ext cx="10397940" cy="2051998"/>
            <a:chOff x="984638" y="995403"/>
            <a:chExt cx="10397940" cy="2051998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BF3E042-2B61-59C0-313B-3A27B610A3C2}"/>
                </a:ext>
              </a:extLst>
            </p:cNvPr>
            <p:cNvGrpSpPr/>
            <p:nvPr/>
          </p:nvGrpSpPr>
          <p:grpSpPr>
            <a:xfrm>
              <a:off x="984638" y="995403"/>
              <a:ext cx="2667000" cy="2049911"/>
              <a:chOff x="685800" y="1637291"/>
              <a:chExt cx="2667000" cy="1844173"/>
            </a:xfrm>
          </p:grpSpPr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80327D70-388E-6894-FFCD-3B591E6069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26231" y="1798595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577AE855-15BC-CC6E-5323-414A4D8FC3ED}"/>
                  </a:ext>
                </a:extLst>
              </p:cNvPr>
              <p:cNvSpPr/>
              <p:nvPr/>
            </p:nvSpPr>
            <p:spPr bwMode="auto">
              <a:xfrm>
                <a:off x="1335731" y="2027195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F89622B1-66E3-EBAA-CFD2-3B463F298DA6}"/>
                  </a:ext>
                </a:extLst>
              </p:cNvPr>
              <p:cNvSpPr txBox="1"/>
              <p:nvPr/>
            </p:nvSpPr>
            <p:spPr>
              <a:xfrm>
                <a:off x="1292872" y="2033029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A7307B09-EB8A-B898-5100-AECD2E8A83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925434" y="2459826"/>
                <a:ext cx="590829" cy="59082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C306A361-8597-7622-10C9-3EA658531AC6}"/>
                  </a:ext>
                </a:extLst>
              </p:cNvPr>
              <p:cNvSpPr/>
              <p:nvPr/>
            </p:nvSpPr>
            <p:spPr bwMode="auto">
              <a:xfrm>
                <a:off x="1973435" y="2507827"/>
                <a:ext cx="549265" cy="549265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88ED631A-190F-A9F1-39EE-49705330C327}"/>
                  </a:ext>
                </a:extLst>
              </p:cNvPr>
              <p:cNvSpPr txBox="1"/>
              <p:nvPr/>
            </p:nvSpPr>
            <p:spPr>
              <a:xfrm>
                <a:off x="1887702" y="2597793"/>
                <a:ext cx="720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129</a:t>
                </a:r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8" name="直接箭头连接符 57">
                <a:extLst>
                  <a:ext uri="{FF2B5EF4-FFF2-40B4-BE49-F238E27FC236}">
                    <a16:creationId xmlns:a16="http://schemas.microsoft.com/office/drawing/2014/main" id="{AD968B94-CDF1-2BB6-EC32-D2543A1CE2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77504" y="1798595"/>
                <a:ext cx="609600" cy="6096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B545207E-ACD2-50AA-AF21-1F8721D4BF0E}"/>
                  </a:ext>
                </a:extLst>
              </p:cNvPr>
              <p:cNvSpPr/>
              <p:nvPr/>
            </p:nvSpPr>
            <p:spPr bwMode="auto">
              <a:xfrm>
                <a:off x="2486208" y="1850226"/>
                <a:ext cx="549265" cy="549265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F87B105A-4FA8-3C5A-08B3-C277EB22B6D4}"/>
                  </a:ext>
                </a:extLst>
              </p:cNvPr>
              <p:cNvSpPr txBox="1"/>
              <p:nvPr/>
            </p:nvSpPr>
            <p:spPr>
              <a:xfrm>
                <a:off x="2400475" y="1940192"/>
                <a:ext cx="720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131</a:t>
                </a:r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箭头: 下 17">
                <a:extLst>
                  <a:ext uri="{FF2B5EF4-FFF2-40B4-BE49-F238E27FC236}">
                    <a16:creationId xmlns:a16="http://schemas.microsoft.com/office/drawing/2014/main" id="{659B5FF4-2AB3-B2CE-5BAD-C2A49CE6FEC6}"/>
                  </a:ext>
                </a:extLst>
              </p:cNvPr>
              <p:cNvSpPr/>
              <p:nvPr/>
            </p:nvSpPr>
            <p:spPr bwMode="auto">
              <a:xfrm rot="10800000">
                <a:off x="1119263" y="2309524"/>
                <a:ext cx="180420" cy="762000"/>
              </a:xfrm>
              <a:prstGeom prst="down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BE0A304A-A2CE-579B-202A-F05DB478143F}"/>
                  </a:ext>
                </a:extLst>
              </p:cNvPr>
              <p:cNvSpPr txBox="1"/>
              <p:nvPr/>
            </p:nvSpPr>
            <p:spPr>
              <a:xfrm>
                <a:off x="768872" y="3029740"/>
                <a:ext cx="1281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 beam</a:t>
                </a:r>
                <a:endParaRPr lang="zh-CN" altLang="en-US" baseline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C0E76336-B19A-6EAF-8C95-A4DE97D27F7D}"/>
                  </a:ext>
                </a:extLst>
              </p:cNvPr>
              <p:cNvCxnSpPr/>
              <p:nvPr/>
            </p:nvCxnSpPr>
            <p:spPr bwMode="auto">
              <a:xfrm flipV="1">
                <a:off x="987450" y="1865296"/>
                <a:ext cx="0" cy="70496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0951C91C-FC4C-2A59-9632-550F1F6E6102}"/>
                  </a:ext>
                </a:extLst>
              </p:cNvPr>
              <p:cNvSpPr txBox="1"/>
              <p:nvPr/>
            </p:nvSpPr>
            <p:spPr>
              <a:xfrm>
                <a:off x="980305" y="1733661"/>
                <a:ext cx="4238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en-US" b="1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箭头: 左右 21">
                <a:extLst>
                  <a:ext uri="{FF2B5EF4-FFF2-40B4-BE49-F238E27FC236}">
                    <a16:creationId xmlns:a16="http://schemas.microsoft.com/office/drawing/2014/main" id="{BBAC1E89-35C1-96D4-BB90-6A1B7A91ACF2}"/>
                  </a:ext>
                </a:extLst>
              </p:cNvPr>
              <p:cNvSpPr/>
              <p:nvPr/>
            </p:nvSpPr>
            <p:spPr bwMode="auto">
              <a:xfrm rot="811921">
                <a:off x="1805159" y="2226202"/>
                <a:ext cx="534968" cy="160902"/>
              </a:xfrm>
              <a:prstGeom prst="left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6" name="矩形: 圆角 22">
                <a:extLst>
                  <a:ext uri="{FF2B5EF4-FFF2-40B4-BE49-F238E27FC236}">
                    <a16:creationId xmlns:a16="http://schemas.microsoft.com/office/drawing/2014/main" id="{722789EA-CD22-0E76-EBA1-804E3CD8552A}"/>
                  </a:ext>
                </a:extLst>
              </p:cNvPr>
              <p:cNvSpPr/>
              <p:nvPr/>
            </p:nvSpPr>
            <p:spPr bwMode="auto">
              <a:xfrm>
                <a:off x="685800" y="1637291"/>
                <a:ext cx="2667000" cy="1844173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C1710E6-D906-B23E-4258-FD2634ED9DD4}"/>
                </a:ext>
              </a:extLst>
            </p:cNvPr>
            <p:cNvGrpSpPr/>
            <p:nvPr/>
          </p:nvGrpSpPr>
          <p:grpSpPr>
            <a:xfrm>
              <a:off x="5251609" y="1259162"/>
              <a:ext cx="533400" cy="762000"/>
              <a:chOff x="5251609" y="1259162"/>
              <a:chExt cx="533400" cy="762000"/>
            </a:xfrm>
          </p:grpSpPr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79B4CF67-EB5B-971A-5276-658FBE0216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84968" y="1259162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9B413CC7-E900-A9E5-D3EF-20598FA600B4}"/>
                  </a:ext>
                </a:extLst>
              </p:cNvPr>
              <p:cNvSpPr/>
              <p:nvPr/>
            </p:nvSpPr>
            <p:spPr bwMode="auto">
              <a:xfrm>
                <a:off x="5294468" y="1487762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1B4475A2-F2DA-1524-26AB-68CBD021ABF7}"/>
                  </a:ext>
                </a:extLst>
              </p:cNvPr>
              <p:cNvSpPr txBox="1"/>
              <p:nvPr/>
            </p:nvSpPr>
            <p:spPr>
              <a:xfrm>
                <a:off x="5251609" y="1493596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0C824CFB-6828-A34A-4823-9B5438A517F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86501" y="1794911"/>
              <a:ext cx="0" cy="84629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53AFCFE-F464-72D8-6831-6156DB4573BE}"/>
                </a:ext>
              </a:extLst>
            </p:cNvPr>
            <p:cNvSpPr/>
            <p:nvPr/>
          </p:nvSpPr>
          <p:spPr bwMode="auto">
            <a:xfrm>
              <a:off x="5711868" y="1993212"/>
              <a:ext cx="549265" cy="549265"/>
            </a:xfrm>
            <a:prstGeom prst="ellipse">
              <a:avLst/>
            </a:prstGeom>
            <a:solidFill>
              <a:srgbClr val="0070C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DBFD2E9-7FBC-2666-704F-D100AE58EDFF}"/>
                </a:ext>
              </a:extLst>
            </p:cNvPr>
            <p:cNvSpPr txBox="1"/>
            <p:nvPr/>
          </p:nvSpPr>
          <p:spPr>
            <a:xfrm>
              <a:off x="5626135" y="2083178"/>
              <a:ext cx="720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129</a:t>
              </a:r>
              <a:r>
                <a:rPr lang="en-US" altLang="zh-CN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zh-CN" altLang="en-US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49886C00-930B-7FFA-ED6A-A44F8DD73FF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99274" y="1139638"/>
              <a:ext cx="0" cy="87569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ED04546-D2A8-0A97-213E-64C51736385C}"/>
                </a:ext>
              </a:extLst>
            </p:cNvPr>
            <p:cNvSpPr/>
            <p:nvPr/>
          </p:nvSpPr>
          <p:spPr bwMode="auto">
            <a:xfrm>
              <a:off x="6224641" y="1335611"/>
              <a:ext cx="549265" cy="549265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5CABCFE-57DA-2CC7-83D9-2F1C93876ED2}"/>
                </a:ext>
              </a:extLst>
            </p:cNvPr>
            <p:cNvSpPr txBox="1"/>
            <p:nvPr/>
          </p:nvSpPr>
          <p:spPr>
            <a:xfrm>
              <a:off x="6138908" y="1425577"/>
              <a:ext cx="7207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131</a:t>
              </a:r>
              <a:r>
                <a:rPr lang="en-US" altLang="zh-CN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endParaRPr lang="zh-CN" altLang="en-US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53EAFF6A-D8B5-8CD0-2519-4E9B53A9B452}"/>
                </a:ext>
              </a:extLst>
            </p:cNvPr>
            <p:cNvCxnSpPr/>
            <p:nvPr/>
          </p:nvCxnSpPr>
          <p:spPr bwMode="auto">
            <a:xfrm flipV="1">
              <a:off x="4706927" y="1429146"/>
              <a:ext cx="0" cy="70496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5241AF9-C6D9-65AC-28E4-D52725BF3773}"/>
                </a:ext>
              </a:extLst>
            </p:cNvPr>
            <p:cNvSpPr txBox="1"/>
            <p:nvPr/>
          </p:nvSpPr>
          <p:spPr>
            <a:xfrm>
              <a:off x="4699782" y="1297511"/>
              <a:ext cx="42386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b="1" baseline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b="1" baseline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矩形: 圆角 34">
              <a:extLst>
                <a:ext uri="{FF2B5EF4-FFF2-40B4-BE49-F238E27FC236}">
                  <a16:creationId xmlns:a16="http://schemas.microsoft.com/office/drawing/2014/main" id="{0272814F-93C1-87AE-0678-FE8FEC06786F}"/>
                </a:ext>
              </a:extLst>
            </p:cNvPr>
            <p:cNvSpPr/>
            <p:nvPr/>
          </p:nvSpPr>
          <p:spPr bwMode="auto">
            <a:xfrm>
              <a:off x="4405276" y="995403"/>
              <a:ext cx="2667001" cy="2049912"/>
            </a:xfrm>
            <a:prstGeom prst="round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3" name="箭头: 右 35">
              <a:extLst>
                <a:ext uri="{FF2B5EF4-FFF2-40B4-BE49-F238E27FC236}">
                  <a16:creationId xmlns:a16="http://schemas.microsoft.com/office/drawing/2014/main" id="{17C23B4A-848D-5184-F30C-4626D2A234E9}"/>
                </a:ext>
              </a:extLst>
            </p:cNvPr>
            <p:cNvSpPr/>
            <p:nvPr/>
          </p:nvSpPr>
          <p:spPr bwMode="auto">
            <a:xfrm>
              <a:off x="4643093" y="2372679"/>
              <a:ext cx="944610" cy="195372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FCA047B-F7B5-84EE-C333-B3FA0E89EB41}"/>
                </a:ext>
              </a:extLst>
            </p:cNvPr>
            <p:cNvSpPr txBox="1"/>
            <p:nvPr/>
          </p:nvSpPr>
          <p:spPr>
            <a:xfrm>
              <a:off x="4559335" y="2543254"/>
              <a:ext cx="10262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altLang="zh-CN" baseline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US" altLang="zh-CN" baseline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/2 pulse</a:t>
              </a:r>
              <a:endParaRPr lang="zh-CN" altLang="en-US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箭头: 下 38">
              <a:extLst>
                <a:ext uri="{FF2B5EF4-FFF2-40B4-BE49-F238E27FC236}">
                  <a16:creationId xmlns:a16="http://schemas.microsoft.com/office/drawing/2014/main" id="{E8ADB18A-9DE3-72D2-429A-B96A7C4618DF}"/>
                </a:ext>
              </a:extLst>
            </p:cNvPr>
            <p:cNvSpPr/>
            <p:nvPr/>
          </p:nvSpPr>
          <p:spPr bwMode="auto">
            <a:xfrm rot="16200000">
              <a:off x="3906395" y="1757428"/>
              <a:ext cx="294764" cy="411257"/>
            </a:xfrm>
            <a:prstGeom prst="downArrow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8A1C0638-5BC9-2E49-D2E6-693E2B1EFFF0}"/>
                </a:ext>
              </a:extLst>
            </p:cNvPr>
            <p:cNvGrpSpPr/>
            <p:nvPr/>
          </p:nvGrpSpPr>
          <p:grpSpPr>
            <a:xfrm>
              <a:off x="7961136" y="997489"/>
              <a:ext cx="3421442" cy="2049912"/>
              <a:chOff x="4808158" y="4345857"/>
              <a:chExt cx="3421442" cy="2049912"/>
            </a:xfrm>
          </p:grpSpPr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1DDD5EB3-C820-69F1-B5C6-714F5D8531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725723" y="4540224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2CE128A2-858A-B31A-81BD-A3C5D82CCE0B}"/>
                  </a:ext>
                </a:extLst>
              </p:cNvPr>
              <p:cNvSpPr/>
              <p:nvPr/>
            </p:nvSpPr>
            <p:spPr bwMode="auto">
              <a:xfrm>
                <a:off x="5535223" y="4768824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8700FABA-4734-A30F-4597-EBC6E9CEEB88}"/>
                  </a:ext>
                </a:extLst>
              </p:cNvPr>
              <p:cNvSpPr txBox="1"/>
              <p:nvPr/>
            </p:nvSpPr>
            <p:spPr>
              <a:xfrm>
                <a:off x="5492364" y="4774658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B7172930-24F5-5FA0-DC55-0C0D275D8D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62587" y="5878766"/>
                <a:ext cx="938213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0B6C1DD0-519E-016D-907F-45F00FEC1A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05600" y="5199159"/>
                <a:ext cx="938213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直接箭头连接符 32">
                <a:extLst>
                  <a:ext uri="{FF2B5EF4-FFF2-40B4-BE49-F238E27FC236}">
                    <a16:creationId xmlns:a16="http://schemas.microsoft.com/office/drawing/2014/main" id="{580093FC-FAF2-C795-EE16-687F491F2565}"/>
                  </a:ext>
                </a:extLst>
              </p:cNvPr>
              <p:cNvCxnSpPr/>
              <p:nvPr/>
            </p:nvCxnSpPr>
            <p:spPr bwMode="auto">
              <a:xfrm flipV="1">
                <a:off x="7143374" y="4482203"/>
                <a:ext cx="0" cy="70496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9EC1278-EF82-759D-0371-C77F5ABEF2BC}"/>
                  </a:ext>
                </a:extLst>
              </p:cNvPr>
              <p:cNvSpPr/>
              <p:nvPr/>
            </p:nvSpPr>
            <p:spPr bwMode="auto">
              <a:xfrm>
                <a:off x="6582866" y="4953000"/>
                <a:ext cx="1119563" cy="47625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F7C3A0EA-08AE-1CE5-774B-F99F9296A479}"/>
                  </a:ext>
                </a:extLst>
              </p:cNvPr>
              <p:cNvSpPr/>
              <p:nvPr/>
            </p:nvSpPr>
            <p:spPr bwMode="auto">
              <a:xfrm>
                <a:off x="5303436" y="5643136"/>
                <a:ext cx="1184681" cy="488290"/>
              </a:xfrm>
              <a:prstGeom prst="ellipse">
                <a:avLst/>
              </a:prstGeom>
              <a:noFill/>
              <a:ln w="19050" cap="flat" cmpd="sng" algn="ctr">
                <a:solidFill>
                  <a:schemeClr val="bg2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6" name="直接箭头连接符 35">
                <a:extLst>
                  <a:ext uri="{FF2B5EF4-FFF2-40B4-BE49-F238E27FC236}">
                    <a16:creationId xmlns:a16="http://schemas.microsoft.com/office/drawing/2014/main" id="{3F63F3FC-5322-1636-FFDC-FEE2E74308D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175116" y="5526347"/>
                <a:ext cx="0" cy="7620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F81EB1FC-F435-1D26-D486-B853ACE2D1EC}"/>
                  </a:ext>
                </a:extLst>
              </p:cNvPr>
              <p:cNvSpPr/>
              <p:nvPr/>
            </p:nvSpPr>
            <p:spPr bwMode="auto">
              <a:xfrm>
                <a:off x="6984616" y="5754947"/>
                <a:ext cx="381000" cy="3810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6F2A9E9-A901-DD4F-26C1-F6671760EE70}"/>
                  </a:ext>
                </a:extLst>
              </p:cNvPr>
              <p:cNvSpPr txBox="1"/>
              <p:nvPr/>
            </p:nvSpPr>
            <p:spPr>
              <a:xfrm>
                <a:off x="6941757" y="5760781"/>
                <a:ext cx="533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Rb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29AF9E30-F534-6F84-1B51-E7C153D2FAB7}"/>
                  </a:ext>
                </a:extLst>
              </p:cNvPr>
              <p:cNvCxnSpPr/>
              <p:nvPr/>
            </p:nvCxnSpPr>
            <p:spPr bwMode="auto">
              <a:xfrm flipV="1">
                <a:off x="5884482" y="5180862"/>
                <a:ext cx="0" cy="70496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909CFA73-08AC-0CE0-371A-025B4D01FD4D}"/>
                  </a:ext>
                </a:extLst>
              </p:cNvPr>
              <p:cNvSpPr txBox="1"/>
              <p:nvPr/>
            </p:nvSpPr>
            <p:spPr>
              <a:xfrm>
                <a:off x="5877337" y="5049227"/>
                <a:ext cx="4238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en-US" b="1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3F4502B-32E1-B8C1-61CA-E8F94B40213F}"/>
                  </a:ext>
                </a:extLst>
              </p:cNvPr>
              <p:cNvSpPr txBox="1"/>
              <p:nvPr/>
            </p:nvSpPr>
            <p:spPr>
              <a:xfrm>
                <a:off x="7143374" y="4346195"/>
                <a:ext cx="42386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endParaRPr lang="zh-CN" altLang="en-US" b="1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矩形: 圆角 53">
                <a:extLst>
                  <a:ext uri="{FF2B5EF4-FFF2-40B4-BE49-F238E27FC236}">
                    <a16:creationId xmlns:a16="http://schemas.microsoft.com/office/drawing/2014/main" id="{AB5AA765-57B4-9516-2B9D-A033FC0DD1DE}"/>
                  </a:ext>
                </a:extLst>
              </p:cNvPr>
              <p:cNvSpPr/>
              <p:nvPr/>
            </p:nvSpPr>
            <p:spPr bwMode="auto">
              <a:xfrm>
                <a:off x="4808158" y="4345857"/>
                <a:ext cx="3421442" cy="2049912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8AF45659-81EF-8A99-F3D9-EC8A5642AEDF}"/>
                      </a:ext>
                    </a:extLst>
                  </p:cNvPr>
                  <p:cNvSpPr txBox="1"/>
                  <p:nvPr/>
                </p:nvSpPr>
                <p:spPr>
                  <a:xfrm>
                    <a:off x="5055960" y="5327541"/>
                    <a:ext cx="381000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800" i="1" baseline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 baseline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800" i="1" baseline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7" name="文本框 56">
                    <a:extLst>
                      <a:ext uri="{FF2B5EF4-FFF2-40B4-BE49-F238E27FC236}">
                        <a16:creationId xmlns:a16="http://schemas.microsoft.com/office/drawing/2014/main" id="{CD7F1ADF-5133-46D9-9E12-3F1614D377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55960" y="5327541"/>
                    <a:ext cx="381000" cy="36298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8065" b="-169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49941D39-E252-B7E1-9182-C336FB601FEB}"/>
                      </a:ext>
                    </a:extLst>
                  </p:cNvPr>
                  <p:cNvSpPr txBox="1"/>
                  <p:nvPr/>
                </p:nvSpPr>
                <p:spPr>
                  <a:xfrm>
                    <a:off x="6404648" y="4648200"/>
                    <a:ext cx="381000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800" i="1" baseline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 baseline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1800" b="0" i="1" baseline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59" name="文本框 58">
                    <a:extLst>
                      <a:ext uri="{FF2B5EF4-FFF2-40B4-BE49-F238E27FC236}">
                        <a16:creationId xmlns:a16="http://schemas.microsoft.com/office/drawing/2014/main" id="{0189BEDE-E193-412B-9C11-1821A9045D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04648" y="4648200"/>
                    <a:ext cx="381000" cy="36298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967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361B52A3-0860-5599-4F1E-ED752DFEACB3}"/>
                  </a:ext>
                </a:extLst>
              </p:cNvPr>
              <p:cNvSpPr/>
              <p:nvPr/>
            </p:nvSpPr>
            <p:spPr bwMode="auto">
              <a:xfrm>
                <a:off x="6856407" y="4924527"/>
                <a:ext cx="549265" cy="549265"/>
              </a:xfrm>
              <a:prstGeom prst="ellipse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75A5A65-AB57-2A57-564D-ECD77628E5B0}"/>
                  </a:ext>
                </a:extLst>
              </p:cNvPr>
              <p:cNvSpPr txBox="1"/>
              <p:nvPr/>
            </p:nvSpPr>
            <p:spPr>
              <a:xfrm>
                <a:off x="6791318" y="5002505"/>
                <a:ext cx="720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131</a:t>
                </a:r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52D65D2E-576A-54E4-4A40-70F034A07037}"/>
                  </a:ext>
                </a:extLst>
              </p:cNvPr>
              <p:cNvSpPr/>
              <p:nvPr/>
            </p:nvSpPr>
            <p:spPr bwMode="auto">
              <a:xfrm>
                <a:off x="5613394" y="5604134"/>
                <a:ext cx="549265" cy="549265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B35B824-656D-7156-190F-B10342D3377B}"/>
                  </a:ext>
                </a:extLst>
              </p:cNvPr>
              <p:cNvSpPr txBox="1"/>
              <p:nvPr/>
            </p:nvSpPr>
            <p:spPr>
              <a:xfrm>
                <a:off x="5541186" y="5688779"/>
                <a:ext cx="720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129</a:t>
                </a:r>
                <a:r>
                  <a:rPr lang="en-US" altLang="zh-CN" baseline="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endParaRPr lang="zh-CN" altLang="en-US" baseline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箭头: 下 85">
              <a:extLst>
                <a:ext uri="{FF2B5EF4-FFF2-40B4-BE49-F238E27FC236}">
                  <a16:creationId xmlns:a16="http://schemas.microsoft.com/office/drawing/2014/main" id="{E125A693-1612-8B85-0865-687D331B4D88}"/>
                </a:ext>
              </a:extLst>
            </p:cNvPr>
            <p:cNvSpPr/>
            <p:nvPr/>
          </p:nvSpPr>
          <p:spPr bwMode="auto">
            <a:xfrm rot="16200000">
              <a:off x="7386672" y="1732550"/>
              <a:ext cx="294764" cy="411257"/>
            </a:xfrm>
            <a:prstGeom prst="downArrow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63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Typical signals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15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401475"/>
            <a:ext cx="4605343" cy="43200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AADB63-1DA0-1D3A-485E-155688844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45" y="1861475"/>
            <a:ext cx="639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F1406A22-922D-5C03-5E70-E10BC892D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845" y="3429000"/>
            <a:ext cx="126989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0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Experiment result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16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72" y="1818000"/>
            <a:ext cx="6152238" cy="50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22594" y="5165498"/>
            <a:ext cx="392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Feng et al.,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128, 231803 (2022)</a:t>
            </a:r>
          </a:p>
        </p:txBody>
      </p:sp>
    </p:spTree>
    <p:extLst>
      <p:ext uri="{BB962C8B-B14F-4D97-AF65-F5344CB8AC3E}">
        <p14:creationId xmlns:p14="http://schemas.microsoft.com/office/powerpoint/2010/main" val="3553932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Upgraded Experiment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17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D473C8-C067-79ED-5FF1-DA806107E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467" y="1812875"/>
            <a:ext cx="6178218" cy="46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5E2118-80E1-4985-FE5E-C14F0BD30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2464"/>
            <a:ext cx="2125099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05463C-F451-45CE-750E-C8BA8B50F6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5849" r="11432" b="8486"/>
          <a:stretch/>
        </p:blipFill>
        <p:spPr>
          <a:xfrm>
            <a:off x="9173210" y="3338422"/>
            <a:ext cx="2180590" cy="246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8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Earth radius range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18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84" y="2869532"/>
            <a:ext cx="57120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838200" y="1843604"/>
            <a:ext cx="10515600" cy="1185863"/>
          </a:xfrm>
        </p:spPr>
        <p:txBody>
          <a:bodyPr>
            <a:noAutofit/>
          </a:bodyPr>
          <a:lstStyle/>
          <a:p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New physics is extracted by comparing R at two different directions of the bias fields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872016" y="3616145"/>
            <a:ext cx="8012909" cy="1185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Symbol" panose="05050102010706020507" pitchFamily="18" charset="2"/>
                <a:ea typeface="黑体" panose="02010609060101010101" pitchFamily="49" charset="-122"/>
              </a:rPr>
              <a:t>q</a:t>
            </a:r>
            <a:r>
              <a:rPr lang="zh-CN" altLang="en-US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(</a:t>
            </a:r>
            <a:r>
              <a:rPr lang="en-US" altLang="zh-CN" dirty="0">
                <a:latin typeface="Symbol" panose="05050102010706020507" pitchFamily="18" charset="2"/>
                <a:ea typeface="黑体" panose="02010609060101010101" pitchFamily="49" charset="-122"/>
              </a:rPr>
              <a:t>f)</a:t>
            </a:r>
            <a:r>
              <a:rPr lang="zh-CN" altLang="en-US" dirty="0">
                <a:latin typeface="Arial Unicode MS" panose="020B0604020202020204" pitchFamily="34" charset="-122"/>
                <a:ea typeface="黑体" panose="02010609060101010101" pitchFamily="49" charset="-122"/>
              </a:rPr>
              <a:t> 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is the relative angle between Earth rotation axis (gravity) and the bias field direction.</a:t>
            </a:r>
          </a:p>
          <a:p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To extract the new physics</a:t>
            </a:r>
          </a:p>
          <a:p>
            <a:pPr lvl="1"/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Earth rotation effect has to be precisely subtracted</a:t>
            </a:r>
          </a:p>
          <a:p>
            <a:pPr lvl="1"/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It requires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to align the bias field with Earth rotation axis.</a:t>
            </a: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</p:txBody>
      </p:sp>
      <p:pic>
        <p:nvPicPr>
          <p:cNvPr id="8" name="Picture 3" descr="Earth rotation">
            <a:extLst>
              <a:ext uri="{FF2B5EF4-FFF2-40B4-BE49-F238E27FC236}">
                <a16:creationId xmlns:a16="http://schemas.microsoft.com/office/drawing/2014/main" id="{AA9DCDE5-DFE6-405B-99C0-F63C3B29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36" y="398846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382744A6-BCC0-4DDF-AABF-02859FCB6EF1}"/>
              </a:ext>
            </a:extLst>
          </p:cNvPr>
          <p:cNvCxnSpPr/>
          <p:nvPr/>
        </p:nvCxnSpPr>
        <p:spPr>
          <a:xfrm rot="20684621" flipV="1">
            <a:off x="10504482" y="4048598"/>
            <a:ext cx="425450" cy="1273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496746D-68A7-490B-8AE8-C47826B2B3BD}"/>
              </a:ext>
            </a:extLst>
          </p:cNvPr>
          <p:cNvGrpSpPr/>
          <p:nvPr/>
        </p:nvGrpSpPr>
        <p:grpSpPr>
          <a:xfrm rot="2122926">
            <a:off x="10444476" y="4409202"/>
            <a:ext cx="619527" cy="718442"/>
            <a:chOff x="3413357" y="3421468"/>
            <a:chExt cx="619527" cy="70573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CC03BE6-C0B4-43CD-AECC-9D68BE0A0081}"/>
                </a:ext>
              </a:extLst>
            </p:cNvPr>
            <p:cNvGrpSpPr/>
            <p:nvPr/>
          </p:nvGrpSpPr>
          <p:grpSpPr>
            <a:xfrm>
              <a:off x="3450344" y="3421468"/>
              <a:ext cx="472138" cy="705737"/>
              <a:chOff x="3161140" y="2454064"/>
              <a:chExt cx="472138" cy="705737"/>
            </a:xfrm>
          </p:grpSpPr>
          <p:cxnSp>
            <p:nvCxnSpPr>
              <p:cNvPr id="13" name="直接箭头连接符 12">
                <a:extLst>
                  <a:ext uri="{FF2B5EF4-FFF2-40B4-BE49-F238E27FC236}">
                    <a16:creationId xmlns:a16="http://schemas.microsoft.com/office/drawing/2014/main" id="{240E8EEC-2ECA-433C-9BB3-5A27B60CF2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97209" y="2454064"/>
                <a:ext cx="0" cy="70573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6A34B302-AF4B-4091-A187-355758CE85B6}"/>
                  </a:ext>
                </a:extLst>
              </p:cNvPr>
              <p:cNvSpPr/>
              <p:nvPr/>
            </p:nvSpPr>
            <p:spPr bwMode="auto">
              <a:xfrm>
                <a:off x="3161140" y="2611373"/>
                <a:ext cx="472138" cy="458039"/>
              </a:xfrm>
              <a:prstGeom prst="ellipse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86C38C1-FEE9-48D9-A698-1C755C82F9E9}"/>
                </a:ext>
              </a:extLst>
            </p:cNvPr>
            <p:cNvSpPr txBox="1"/>
            <p:nvPr/>
          </p:nvSpPr>
          <p:spPr>
            <a:xfrm rot="19804228">
              <a:off x="3413357" y="3618402"/>
              <a:ext cx="619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aseline="0" dirty="0">
                  <a:solidFill>
                    <a:schemeClr val="bg1"/>
                  </a:solidFill>
                </a:rPr>
                <a:t>Spin</a:t>
              </a:r>
              <a:endParaRPr lang="zh-CN" altLang="en-US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箭头: 左弧形 165">
            <a:extLst>
              <a:ext uri="{FF2B5EF4-FFF2-40B4-BE49-F238E27FC236}">
                <a16:creationId xmlns:a16="http://schemas.microsoft.com/office/drawing/2014/main" id="{AA8088D7-EAA2-48E5-B93A-FA85A2592B0C}"/>
              </a:ext>
            </a:extLst>
          </p:cNvPr>
          <p:cNvSpPr/>
          <p:nvPr/>
        </p:nvSpPr>
        <p:spPr>
          <a:xfrm rot="16134203">
            <a:off x="10722085" y="4263921"/>
            <a:ext cx="59116" cy="378782"/>
          </a:xfrm>
          <a:prstGeom prst="curv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554D9EF-0CBE-42A6-B5B3-CBF670441528}"/>
              </a:ext>
            </a:extLst>
          </p:cNvPr>
          <p:cNvCxnSpPr/>
          <p:nvPr/>
        </p:nvCxnSpPr>
        <p:spPr>
          <a:xfrm rot="20684621" flipV="1">
            <a:off x="10026990" y="4060359"/>
            <a:ext cx="425450" cy="1273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9932029-9AF5-40EE-87EB-E3ED754B58AE}"/>
              </a:ext>
            </a:extLst>
          </p:cNvPr>
          <p:cNvCxnSpPr/>
          <p:nvPr/>
        </p:nvCxnSpPr>
        <p:spPr>
          <a:xfrm rot="20684621" flipV="1">
            <a:off x="9601172" y="4072118"/>
            <a:ext cx="425450" cy="1273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4B23CBD-3CB2-4CB3-A419-615A273B2052}"/>
              </a:ext>
            </a:extLst>
          </p:cNvPr>
          <p:cNvCxnSpPr/>
          <p:nvPr/>
        </p:nvCxnSpPr>
        <p:spPr>
          <a:xfrm rot="20684621" flipV="1">
            <a:off x="9135427" y="4076018"/>
            <a:ext cx="425450" cy="12731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1221114-80C2-466D-BF76-8F7F38831B66}"/>
                  </a:ext>
                </a:extLst>
              </p:cNvPr>
              <p:cNvSpPr txBox="1"/>
              <p:nvPr/>
            </p:nvSpPr>
            <p:spPr>
              <a:xfrm>
                <a:off x="9644684" y="3678791"/>
                <a:ext cx="2087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1221114-80C2-466D-BF76-8F7F38831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4684" y="3678791"/>
                <a:ext cx="208713" cy="369332"/>
              </a:xfrm>
              <a:prstGeom prst="rect">
                <a:avLst/>
              </a:prstGeom>
              <a:blipFill>
                <a:blip r:embed="rId5"/>
                <a:stretch>
                  <a:fillRect r="-202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弧形 19">
            <a:extLst>
              <a:ext uri="{FF2B5EF4-FFF2-40B4-BE49-F238E27FC236}">
                <a16:creationId xmlns:a16="http://schemas.microsoft.com/office/drawing/2014/main" id="{A9CE652E-9FE6-44EE-AF6F-4D4247CB31C2}"/>
              </a:ext>
            </a:extLst>
          </p:cNvPr>
          <p:cNvSpPr/>
          <p:nvPr/>
        </p:nvSpPr>
        <p:spPr>
          <a:xfrm rot="19920658">
            <a:off x="9735780" y="4052592"/>
            <a:ext cx="260876" cy="186251"/>
          </a:xfrm>
          <a:prstGeom prst="arc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726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Coordinates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19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6627EA-C96E-6BF8-F0B5-10BF9C587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94" y="2332204"/>
            <a:ext cx="4457143" cy="3600000"/>
          </a:xfrm>
          <a:prstGeom prst="rect">
            <a:avLst/>
          </a:prstGeom>
        </p:spPr>
      </p:pic>
      <p:pic>
        <p:nvPicPr>
          <p:cNvPr id="9" name="无标题视频——使用Clipchamp制作">
            <a:hlinkClick r:id="" action="ppaction://media"/>
            <a:extLst>
              <a:ext uri="{FF2B5EF4-FFF2-40B4-BE49-F238E27FC236}">
                <a16:creationId xmlns:a16="http://schemas.microsoft.com/office/drawing/2014/main" id="{05C36B8B-8177-0F74-1D7D-2616E39D9E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637" r="19356"/>
          <a:stretch/>
        </p:blipFill>
        <p:spPr>
          <a:xfrm>
            <a:off x="7223940" y="2332204"/>
            <a:ext cx="377640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In collaboration with Prof. Zheng-Tian Lu.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Students: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Yukun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Feng,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Shaobo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Zhang,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Denghui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Ning, </a:t>
            </a:r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Zengli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Ba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Collaboration and group members</a:t>
            </a: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Picture 2" descr="Zheng-Tian Lu">
            <a:extLst>
              <a:ext uri="{FF2B5EF4-FFF2-40B4-BE49-F238E27FC236}">
                <a16:creationId xmlns:a16="http://schemas.microsoft.com/office/drawing/2014/main" id="{349C187A-1F3F-48D3-A3D5-989B68ECD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48" y="3865005"/>
            <a:ext cx="2965792" cy="222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FC7B65A-6175-4C70-BD51-89E9B23D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288" y="3836963"/>
            <a:ext cx="4392295" cy="234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2318" r="11360"/>
          <a:stretch/>
        </p:blipFill>
        <p:spPr>
          <a:xfrm>
            <a:off x="8834061" y="3836963"/>
            <a:ext cx="243069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287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Equivalent measurement of Earth rotation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20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534" y="1873584"/>
            <a:ext cx="4699788" cy="360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45" y="5688127"/>
            <a:ext cx="5314909" cy="2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00" y="5706127"/>
            <a:ext cx="26712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6865F45-C17A-981A-712C-8590D3B20554}"/>
              </a:ext>
            </a:extLst>
          </p:cNvPr>
          <p:cNvSpPr/>
          <p:nvPr/>
        </p:nvSpPr>
        <p:spPr>
          <a:xfrm>
            <a:off x="1314373" y="6123543"/>
            <a:ext cx="4610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Zhang 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PRL 130, 201401 (2023)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C5CBB9A-B779-8420-3C6F-2D6F3CB00B50}"/>
              </a:ext>
            </a:extLst>
          </p:cNvPr>
          <p:cNvSpPr txBox="1"/>
          <p:nvPr/>
        </p:nvSpPr>
        <p:spPr>
          <a:xfrm>
            <a:off x="6327245" y="6033184"/>
            <a:ext cx="4758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E. Groten, Report of special commission 3 of IAG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Int. Astron. Union Colloq. 180, 17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39457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Constraints on new physics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21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B8ECA6-755B-D8DC-700F-E6ABAD68F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98" y="2043519"/>
            <a:ext cx="5100857" cy="3960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BF5A87-20D1-C52C-2DFD-4546D4ED08FE}"/>
              </a:ext>
            </a:extLst>
          </p:cNvPr>
          <p:cNvSpPr/>
          <p:nvPr/>
        </p:nvSpPr>
        <p:spPr>
          <a:xfrm>
            <a:off x="4236697" y="4756865"/>
            <a:ext cx="2702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Zhang </a:t>
            </a:r>
            <a:r>
              <a:rPr lang="zh-CN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PRL 130, 201401 (2023)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580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for monopole-dipole interactions is an indirect method to search for ALPs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We have developed a 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129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Xe-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131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Xe-Rb comagnetometer for this kind of precision measurement,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set</a:t>
            </a:r>
            <a:r>
              <a:rPr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new constraints on neutron-spin related monopole-dipole interactions at the sub-mm range and Earth radius range.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Conclusion</a:t>
            </a: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842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10328" y="2302614"/>
            <a:ext cx="8400472" cy="1143000"/>
          </a:xfrm>
          <a:solidFill>
            <a:srgbClr val="0000FF"/>
          </a:solidFill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Thanks</a:t>
            </a: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23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</p:spTree>
    <p:extLst>
      <p:ext uri="{BB962C8B-B14F-4D97-AF65-F5344CB8AC3E}">
        <p14:creationId xmlns:p14="http://schemas.microsoft.com/office/powerpoint/2010/main" val="3165850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 err="1">
                <a:solidFill>
                  <a:schemeClr val="bg1"/>
                </a:solidFill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Dk</a:t>
            </a:r>
            <a:endParaRPr kumimoji="1" lang="zh-CN" altLang="en-US" dirty="0">
              <a:solidFill>
                <a:schemeClr val="bg1"/>
              </a:solidFill>
              <a:latin typeface="Symbol" panose="05050102010706020507" pitchFamily="18" charset="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24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1983419"/>
            <a:ext cx="10716491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The other main systematic effect in this hybrid system is from the polarized Rb atoms, due to </a:t>
            </a:r>
            <a:r>
              <a:rPr kumimoji="1" lang="en-US" altLang="zh-CN" dirty="0"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Dk=k</a:t>
            </a:r>
            <a:r>
              <a:rPr kumimoji="1" lang="en-US" altLang="zh-CN" baseline="-25000" dirty="0"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129</a:t>
            </a:r>
            <a:r>
              <a:rPr kumimoji="1" lang="en-US" altLang="zh-CN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Xe,Rb</a:t>
            </a:r>
            <a:r>
              <a:rPr kumimoji="1" lang="en-US" altLang="zh-CN" dirty="0"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-k</a:t>
            </a:r>
            <a:r>
              <a:rPr kumimoji="1" lang="en-US" altLang="zh-CN" baseline="-25000" dirty="0"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131</a:t>
            </a:r>
            <a:r>
              <a:rPr kumimoji="1" lang="en-US" altLang="zh-CN" baseline="-25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Xe,Rb</a:t>
            </a:r>
            <a:endParaRPr lang="en-US" altLang="zh-CN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Though </a:t>
            </a:r>
            <a:r>
              <a:rPr kumimoji="1" lang="en-US" altLang="zh-CN" dirty="0">
                <a:latin typeface="Symbol" panose="05050102010706020507" pitchFamily="18" charset="2"/>
                <a:ea typeface="黑体" panose="02010609060101010101" pitchFamily="49" charset="-122"/>
                <a:cs typeface="Arial Unicode MS" panose="020B0604020202020204" pitchFamily="34" charset="-122"/>
              </a:rPr>
              <a:t>Dk/k </a:t>
            </a:r>
            <a:r>
              <a:rPr kumimoji="1"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is less than 1%, it is not small enough as the measurement precision increases. It leads to a</a:t>
            </a:r>
            <a:r>
              <a:rPr kumimoji="1" lang="zh-CN" altLang="en-US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systematic effect correlated with the </a:t>
            </a:r>
            <a:r>
              <a:rPr kumimoji="1"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static</a:t>
            </a:r>
            <a:r>
              <a:rPr kumimoji="1"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Rb polarization (pump beam power).</a:t>
            </a:r>
            <a:endParaRPr lang="en-US" altLang="zh-CN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C49C890-D556-FFCC-DE0A-DC9DA0F74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73" y="4316972"/>
            <a:ext cx="521198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94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Modulating </a:t>
            </a:r>
            <a:r>
              <a:rPr kumimoji="1" lang="en-US" altLang="zh-CN" dirty="0" err="1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Rb</a:t>
            </a:r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 polarization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25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838200" y="1937655"/>
            <a:ext cx="10515600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Rb polarization is needed for the magnetometer, but this polarization needs not to be static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Rb polarization can be modulated by modulating the pump beam polarization.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If the modulation frequency is larger than Xe precession frequencies, the effect from polarized Rb atoms can be time averaged out.</a:t>
            </a:r>
            <a:endParaRPr lang="zh-CN" altLang="en-US" dirty="0">
              <a:latin typeface="Arial Unicode MS" panose="020B0604020202020204" pitchFamily="34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62" y="4692875"/>
            <a:ext cx="3875624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97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43354"/>
            <a:ext cx="10515600" cy="1325563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Reduced field gradient from Rb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26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6" y="2401475"/>
            <a:ext cx="4605343" cy="432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25" y="2401475"/>
            <a:ext cx="4091125" cy="432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2402" y="1801276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Rb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magnetometer without modulations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00220" y="1801276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Rb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magnetometer with modulations</a:t>
            </a:r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28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Reduced frequency shift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27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82" y="2365553"/>
            <a:ext cx="6701118" cy="324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776294" y="5987018"/>
            <a:ext cx="4639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Y.-K. Feng </a:t>
            </a:r>
            <a:r>
              <a:rPr lang="en-US" altLang="zh-CN" i="1" dirty="0">
                <a:latin typeface="Arial Unicode MS" panose="020B0604020202020204" pitchFamily="34" charset="-122"/>
                <a:ea typeface="黑体" panose="02010609060101010101" pitchFamily="49" charset="-122"/>
              </a:rPr>
              <a:t>et al.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, PRL 128, 231803 (2022)</a:t>
            </a:r>
          </a:p>
        </p:txBody>
      </p:sp>
    </p:spTree>
    <p:extLst>
      <p:ext uri="{BB962C8B-B14F-4D97-AF65-F5344CB8AC3E}">
        <p14:creationId xmlns:p14="http://schemas.microsoft.com/office/powerpoint/2010/main" val="161129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Monopole-dipole interactions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129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Xe-</a:t>
            </a:r>
            <a:r>
              <a:rPr lang="en-US" altLang="zh-CN" baseline="300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131</a:t>
            </a: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Xe-Rb comagnetometer</a:t>
            </a:r>
          </a:p>
          <a:p>
            <a:pPr marL="285750" indent="-285750">
              <a:lnSpc>
                <a:spcPct val="100000"/>
              </a:lnSpc>
            </a:pPr>
            <a:r>
              <a:rPr lang="en-US" altLang="zh-CN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Search for new physics using the comagnetometer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/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Outline</a:t>
            </a: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ea typeface="黑体"/>
              <a:cs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1A589-2F2F-48D8-9B31-F9D5A5C8FA9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Monopole-dipole interactions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4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838200" y="1843604"/>
            <a:ext cx="10397957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The monopole-dipole interaction 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P-odd and T-odd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Can be viewed as a spin-mass coupling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Can be propagated by axions or axion-like particles (ALP)</a:t>
            </a: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1055445" y="6024615"/>
            <a:ext cx="7251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Arial" panose="020B0604020202020204" pitchFamily="34" charset="0"/>
              </a:rPr>
              <a:t>J. E. Moody and F. </a:t>
            </a:r>
            <a:r>
              <a:rPr lang="en-US" altLang="zh-CN" sz="1800" dirty="0" err="1">
                <a:latin typeface="Arial" panose="020B0604020202020204" pitchFamily="34" charset="0"/>
              </a:rPr>
              <a:t>Wilczek</a:t>
            </a:r>
            <a:r>
              <a:rPr lang="en-US" altLang="zh-CN" sz="1800" dirty="0">
                <a:latin typeface="Arial" panose="020B0604020202020204" pitchFamily="34" charset="0"/>
              </a:rPr>
              <a:t>, Phys. Rev. D 30, 130 (1984)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49" y="5010045"/>
            <a:ext cx="4536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90857AB-00CE-B9D0-2C15-E9547953D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129" y="4501394"/>
            <a:ext cx="1149409" cy="12002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6A8BAC-9EAB-2FC6-51C9-B557BF2E5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61" y="3831515"/>
            <a:ext cx="2598646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13E9542-1C42-E394-B5E8-B0AF7D580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49" y="4425073"/>
            <a:ext cx="2923200" cy="3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55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Constraints from EDM results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5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838200" y="1843604"/>
            <a:ext cx="10397957" cy="11858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There are two ways to determine the coupling constants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EDM experiments (depending on whether the propagator is QCD axion or ALP)</a:t>
            </a:r>
          </a:p>
          <a:p>
            <a:pPr lvl="1">
              <a:lnSpc>
                <a:spcPct val="10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Other dedicated experiments (5</a:t>
            </a:r>
            <a:r>
              <a:rPr lang="en-US" altLang="zh-CN" baseline="30000" dirty="0">
                <a:latin typeface="Arial Unicode MS" panose="020B0604020202020204" pitchFamily="34" charset="-122"/>
                <a:ea typeface="黑体" panose="02010609060101010101" pitchFamily="49" charset="-122"/>
              </a:rPr>
              <a:t>th</a:t>
            </a:r>
            <a:r>
              <a:rPr lang="en-US" altLang="zh-CN" dirty="0">
                <a:latin typeface="Arial Unicode MS" panose="020B0604020202020204" pitchFamily="34" charset="-122"/>
                <a:ea typeface="黑体" panose="02010609060101010101" pitchFamily="49" charset="-122"/>
              </a:rPr>
              <a:t> force experiments)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6FA7359-7292-246E-21B8-6090BC8B2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3" y="3681023"/>
            <a:ext cx="4534133" cy="2444876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DB776A6D-FDFF-CA9E-8B80-6CABC8D59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09" y="6250182"/>
            <a:ext cx="96229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Arial" panose="020B0604020202020204" pitchFamily="34" charset="0"/>
              </a:rPr>
              <a:t>S. </a:t>
            </a:r>
            <a:r>
              <a:rPr lang="en-US" altLang="zh-CN" sz="1800" dirty="0" err="1">
                <a:latin typeface="Arial" panose="020B0604020202020204" pitchFamily="34" charset="0"/>
              </a:rPr>
              <a:t>Mantry</a:t>
            </a:r>
            <a:r>
              <a:rPr lang="en-US" altLang="zh-CN" sz="1800" dirty="0">
                <a:latin typeface="Arial" panose="020B0604020202020204" pitchFamily="34" charset="0"/>
              </a:rPr>
              <a:t>, M. </a:t>
            </a:r>
            <a:r>
              <a:rPr lang="en-US" altLang="zh-CN" sz="1800" dirty="0" err="1">
                <a:latin typeface="Arial" panose="020B0604020202020204" pitchFamily="34" charset="0"/>
              </a:rPr>
              <a:t>Pitschmann</a:t>
            </a:r>
            <a:r>
              <a:rPr lang="en-US" altLang="zh-CN" sz="1800" dirty="0">
                <a:latin typeface="Arial" panose="020B0604020202020204" pitchFamily="34" charset="0"/>
              </a:rPr>
              <a:t>, and M. Ramsey-</a:t>
            </a:r>
            <a:r>
              <a:rPr lang="en-US" altLang="zh-CN" sz="1800" dirty="0" err="1">
                <a:latin typeface="Arial" panose="020B0604020202020204" pitchFamily="34" charset="0"/>
              </a:rPr>
              <a:t>Musolf</a:t>
            </a:r>
            <a:r>
              <a:rPr lang="en-US" altLang="zh-CN" sz="1800" dirty="0">
                <a:latin typeface="Arial" panose="020B0604020202020204" pitchFamily="34" charset="0"/>
              </a:rPr>
              <a:t>, Phys. Rev. D 90, 054016 (2014)</a:t>
            </a:r>
            <a:endParaRPr lang="zh-CN" altLang="en-US" sz="1800" dirty="0">
              <a:latin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E345598-25E4-BF1D-6993-E1700670B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008" y="4662562"/>
            <a:ext cx="3054507" cy="11621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39DCD07-B7E6-E87A-8AF0-CE87D8093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65" y="3878278"/>
            <a:ext cx="2343270" cy="5715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80E9B97-B605-4B2C-2E7F-5997864BC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008" y="3905060"/>
            <a:ext cx="1714588" cy="46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87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Current Status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6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C5EE6F-D93B-D0F1-204B-27A36638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89" y="1797731"/>
            <a:ext cx="5567010" cy="432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00F037B-CE8C-C5C9-6762-F45385DCAD64}"/>
              </a:ext>
            </a:extLst>
          </p:cNvPr>
          <p:cNvSpPr txBox="1"/>
          <p:nvPr/>
        </p:nvSpPr>
        <p:spPr>
          <a:xfrm>
            <a:off x="1148917" y="6169709"/>
            <a:ext cx="10204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D. F. J. Kimball, D.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Budker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T. E.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Chupp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A. A. Geraci, S.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Kolkowitz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J. T. Singh, and A. O.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Sushkov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Phys. Rev. A  108, 010101 (2023)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34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Current Status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7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C5EE6F-D93B-D0F1-204B-27A366385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89" y="1797731"/>
            <a:ext cx="5567010" cy="432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00F037B-CE8C-C5C9-6762-F45385DCAD64}"/>
              </a:ext>
            </a:extLst>
          </p:cNvPr>
          <p:cNvSpPr txBox="1"/>
          <p:nvPr/>
        </p:nvSpPr>
        <p:spPr>
          <a:xfrm>
            <a:off x="838201" y="6169709"/>
            <a:ext cx="10099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D. F. J. Kimball, D.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Budker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T. E.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Chupp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A. A. Geraci, S.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Kolkowitz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J. T. Singh, and A. O.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Sushkov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Phys. Rev. A  108, 010101 (2023)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60532BD-6732-2FA5-862C-6311B4A324C4}"/>
              </a:ext>
            </a:extLst>
          </p:cNvPr>
          <p:cNvCxnSpPr>
            <a:cxnSpLocks/>
          </p:cNvCxnSpPr>
          <p:nvPr/>
        </p:nvCxnSpPr>
        <p:spPr>
          <a:xfrm flipV="1">
            <a:off x="4421080" y="2911876"/>
            <a:ext cx="0" cy="12695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A29F806-9A7B-AC54-0019-3C47FD2CAF3F}"/>
              </a:ext>
            </a:extLst>
          </p:cNvPr>
          <p:cNvCxnSpPr>
            <a:cxnSpLocks/>
          </p:cNvCxnSpPr>
          <p:nvPr/>
        </p:nvCxnSpPr>
        <p:spPr>
          <a:xfrm flipV="1">
            <a:off x="7769441" y="5069088"/>
            <a:ext cx="0" cy="6836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190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Effective magnetic field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8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A102E-553A-5D8F-0659-A9787744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00" y="2352544"/>
            <a:ext cx="52785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30" y="3429000"/>
            <a:ext cx="431954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38200" y="1882843"/>
            <a:ext cx="10515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For each gas spin atom, its spin precession frequency has three contributions: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Larmor frequency (</a:t>
            </a:r>
            <a:r>
              <a:rPr lang="en-US" altLang="zh-CN" sz="2800" dirty="0" err="1">
                <a:latin typeface="Symbol" panose="05050102010706020507" pitchFamily="18" charset="2"/>
                <a:ea typeface="黑体" panose="02010609060101010101" pitchFamily="49" charset="-122"/>
                <a:cs typeface="Arial" panose="020B0604020202020204" pitchFamily="34" charset="0"/>
              </a:rPr>
              <a:t>g</a:t>
            </a:r>
            <a:r>
              <a:rPr lang="en-US" altLang="zh-CN" sz="28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Rotation frequency of the system (spin-rotation coupling, </a:t>
            </a:r>
            <a:r>
              <a:rPr lang="en-US" altLang="zh-CN" sz="2800" dirty="0" err="1">
                <a:latin typeface="Symbol" panose="05050102010706020507" pitchFamily="18" charset="2"/>
                <a:ea typeface="黑体" panose="02010609060101010101" pitchFamily="49" charset="-122"/>
                <a:cs typeface="Arial" panose="020B0604020202020204" pitchFamily="34" charset="0"/>
              </a:rPr>
              <a:t>W</a:t>
            </a:r>
            <a:r>
              <a:rPr lang="en-US" altLang="zh-CN" sz="2800" baseline="-25000" dirty="0" err="1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</a:t>
            </a: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Anomalous couplings (X)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lvl="1"/>
            <a:endParaRPr lang="en-US" altLang="zh-CN" sz="2800" dirty="0"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 Unicode MS" panose="020B0604020202020204" pitchFamily="34" charset="-122"/>
                <a:ea typeface="黑体" panose="02010609060101010101" pitchFamily="49" charset="-122"/>
                <a:cs typeface="Arial Unicode MS" panose="020B0604020202020204" pitchFamily="34" charset="-122"/>
              </a:rPr>
              <a:t>Atomic magnetometer</a:t>
            </a:r>
            <a:endParaRPr kumimoji="1" lang="zh-CN" altLang="en-US" dirty="0">
              <a:solidFill>
                <a:schemeClr val="bg1"/>
              </a:solidFill>
              <a:latin typeface="Arial Unicode MS" panose="020B0604020202020204" pitchFamily="34" charset="-122"/>
              <a:ea typeface="黑体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E6DB9-012E-5349-9B41-429583071F4E}" type="slidenum">
              <a:rPr kumimoji="1" lang="zh-CN" altLang="en-US" smtClean="0">
                <a:latin typeface="黑体"/>
                <a:ea typeface="黑体"/>
                <a:cs typeface="黑体"/>
              </a:rPr>
              <a:pPr/>
              <a:t>9</a:t>
            </a:fld>
            <a:endParaRPr kumimoji="1" lang="zh-CN" altLang="en-US">
              <a:latin typeface="黑体"/>
              <a:ea typeface="黑体"/>
              <a:cs typeface="黑体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BA102E-553A-5D8F-0659-A9787744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77" y="4344698"/>
            <a:ext cx="5278500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51" y="4103541"/>
            <a:ext cx="431954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7A1CE2-9890-9C93-E9FE-41489FB1E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45" y="5491835"/>
            <a:ext cx="3328491" cy="27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33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13955</TotalTime>
  <Words>895</Words>
  <Application>Microsoft Office PowerPoint</Application>
  <PresentationFormat>宽屏</PresentationFormat>
  <Paragraphs>152</Paragraphs>
  <Slides>27</Slides>
  <Notes>23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 Unicode MS</vt:lpstr>
      <vt:lpstr>等线</vt:lpstr>
      <vt:lpstr>等线 Light</vt:lpstr>
      <vt:lpstr>黑体</vt:lpstr>
      <vt:lpstr>Arial</vt:lpstr>
      <vt:lpstr>Cambria Math</vt:lpstr>
      <vt:lpstr>Symbol</vt:lpstr>
      <vt:lpstr>Times New Roman</vt:lpstr>
      <vt:lpstr>Office 主题​​</vt:lpstr>
      <vt:lpstr>Search for New Physics using a 129Xe-131Xe-Rb Comagnetometer</vt:lpstr>
      <vt:lpstr>Collaboration and group members</vt:lpstr>
      <vt:lpstr>Outline</vt:lpstr>
      <vt:lpstr>Monopole-dipole interactions</vt:lpstr>
      <vt:lpstr>Constraints from EDM results</vt:lpstr>
      <vt:lpstr>Current Status</vt:lpstr>
      <vt:lpstr>Current Status</vt:lpstr>
      <vt:lpstr>Effective magnetic field</vt:lpstr>
      <vt:lpstr>Atomic magnetometer</vt:lpstr>
      <vt:lpstr>Atomic comagnetometer</vt:lpstr>
      <vt:lpstr>Add a third kind of atom</vt:lpstr>
      <vt:lpstr>129Xe-131Xe-Rb comagnetometer</vt:lpstr>
      <vt:lpstr>Spin components</vt:lpstr>
      <vt:lpstr>Implementation</vt:lpstr>
      <vt:lpstr>Typical signals</vt:lpstr>
      <vt:lpstr>Experiment result</vt:lpstr>
      <vt:lpstr>Upgraded Experiment</vt:lpstr>
      <vt:lpstr>Earth radius range</vt:lpstr>
      <vt:lpstr>Coordinates</vt:lpstr>
      <vt:lpstr>Equivalent measurement of Earth rotation</vt:lpstr>
      <vt:lpstr>Constraints on new physics</vt:lpstr>
      <vt:lpstr>Conclusion</vt:lpstr>
      <vt:lpstr>Thanks</vt:lpstr>
      <vt:lpstr>Dk</vt:lpstr>
      <vt:lpstr>Modulating Rb polarization</vt:lpstr>
      <vt:lpstr>Reduced field gradient from Rb</vt:lpstr>
      <vt:lpstr>Reduced frequency shift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述职报告</dc:title>
  <dc:creator>admin</dc:creator>
  <cp:lastModifiedBy>Dong Sheng</cp:lastModifiedBy>
  <cp:revision>415</cp:revision>
  <dcterms:created xsi:type="dcterms:W3CDTF">2022-05-11T01:29:27Z</dcterms:created>
  <dcterms:modified xsi:type="dcterms:W3CDTF">2024-08-09T02:21:43Z</dcterms:modified>
</cp:coreProperties>
</file>