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5" r:id="rId1"/>
    <p:sldMasterId id="2147484098" r:id="rId2"/>
  </p:sldMasterIdLst>
  <p:notesMasterIdLst>
    <p:notesMasterId r:id="rId30"/>
  </p:notesMasterIdLst>
  <p:sldIdLst>
    <p:sldId id="2603" r:id="rId3"/>
    <p:sldId id="2590" r:id="rId4"/>
    <p:sldId id="1086" r:id="rId5"/>
    <p:sldId id="1073" r:id="rId6"/>
    <p:sldId id="981" r:id="rId7"/>
    <p:sldId id="982" r:id="rId8"/>
    <p:sldId id="1074" r:id="rId9"/>
    <p:sldId id="1075" r:id="rId10"/>
    <p:sldId id="1076" r:id="rId11"/>
    <p:sldId id="1011" r:id="rId12"/>
    <p:sldId id="1077" r:id="rId13"/>
    <p:sldId id="1078" r:id="rId14"/>
    <p:sldId id="2600" r:id="rId15"/>
    <p:sldId id="2601" r:id="rId16"/>
    <p:sldId id="2595" r:id="rId17"/>
    <p:sldId id="2597" r:id="rId18"/>
    <p:sldId id="2598" r:id="rId19"/>
    <p:sldId id="2599" r:id="rId20"/>
    <p:sldId id="2593" r:id="rId21"/>
    <p:sldId id="2594" r:id="rId22"/>
    <p:sldId id="2592" r:id="rId23"/>
    <p:sldId id="2613" r:id="rId24"/>
    <p:sldId id="2591" r:id="rId25"/>
    <p:sldId id="2612" r:id="rId26"/>
    <p:sldId id="1009" r:id="rId27"/>
    <p:sldId id="1013" r:id="rId28"/>
    <p:sldId id="25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Budker" initials="DB" lastIdx="1" clrIdx="0">
    <p:extLst>
      <p:ext uri="{19B8F6BF-5375-455C-9EA6-DF929625EA0E}">
        <p15:presenceInfo xmlns:p15="http://schemas.microsoft.com/office/powerpoint/2012/main" userId="Dmitry Bud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3"/>
    <p:restoredTop sz="89116"/>
  </p:normalViewPr>
  <p:slideViewPr>
    <p:cSldViewPr snapToGrid="0" snapToObjects="1">
      <p:cViewPr varScale="1">
        <p:scale>
          <a:sx n="88" d="100"/>
          <a:sy n="88" d="100"/>
        </p:scale>
        <p:origin x="89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F00FA-4E90-6C43-944B-2E0A6C014183}" type="datetimeFigureOut">
              <a:rPr lang="en-US" smtClean="0"/>
              <a:t>8/2/24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8D374-A4CF-364C-ABCE-EC98A9462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74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Exclusion plot for the linear scalar DM coupling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a) to the gluons dg and b) to the quark masses d ˆm as a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function of DM mass m</a:t>
            </a:r>
            <a:r>
              <a:rPr lang="el-GR" b="0" i="0" dirty="0">
                <a:effectLst/>
                <a:latin typeface="Arial" panose="020B0604020202020204" pitchFamily="34" charset="0"/>
              </a:rPr>
              <a:t>φ. </a:t>
            </a:r>
            <a:r>
              <a:rPr lang="en-US" b="0" i="0" dirty="0">
                <a:effectLst/>
                <a:latin typeface="Arial" panose="020B0604020202020204" pitchFamily="34" charset="0"/>
              </a:rPr>
              <a:t>Using the field shift effect,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lim</a:t>
            </a:r>
            <a:r>
              <a:rPr lang="en-US" b="0" i="0" dirty="0">
                <a:effectLst/>
                <a:latin typeface="Arial" panose="020B0604020202020204" pitchFamily="34" charset="0"/>
              </a:rPr>
              <a:t>-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its at the 95% confidence level from long-term measurements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of the frequency ratio </a:t>
            </a:r>
            <a:r>
              <a:rPr lang="el-GR" b="0" i="0" dirty="0">
                <a:effectLst/>
                <a:latin typeface="Arial" panose="020B0604020202020204" pitchFamily="34" charset="0"/>
              </a:rPr>
              <a:t>ν</a:t>
            </a:r>
            <a:r>
              <a:rPr lang="en-US" b="0" i="0" dirty="0">
                <a:effectLst/>
                <a:latin typeface="Arial" panose="020B0604020202020204" pitchFamily="34" charset="0"/>
              </a:rPr>
              <a:t>E3/</a:t>
            </a:r>
            <a:r>
              <a:rPr lang="el-GR" b="0" i="0" dirty="0">
                <a:effectLst/>
                <a:latin typeface="Arial" panose="020B0604020202020204" pitchFamily="34" charset="0"/>
              </a:rPr>
              <a:t>ν</a:t>
            </a:r>
            <a:r>
              <a:rPr lang="en-US" b="0" i="0" dirty="0">
                <a:effectLst/>
                <a:latin typeface="Arial" panose="020B0604020202020204" pitchFamily="34" charset="0"/>
              </a:rPr>
              <a:t>E2 in a single-ion optical clock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are shown in dark red. Based on the same experiment, the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much weaker limit from the mass shift is shown for reference.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The dashed line shows a projection assuming amplitude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lim</a:t>
            </a:r>
            <a:r>
              <a:rPr lang="en-US" b="0" i="0" dirty="0">
                <a:effectLst/>
                <a:latin typeface="Arial" panose="020B0604020202020204" pitchFamily="34" charset="0"/>
              </a:rPr>
              <a:t>-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its at the 1 × 10−18-level. The grey and the blue lines depict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the strongest EP bound [57] and the bound from various fifth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force searches [58], respectively. Bounds from existing spec-</a:t>
            </a:r>
            <a:br>
              <a:rPr lang="en-US" dirty="0"/>
            </a:br>
            <a:r>
              <a:rPr lang="en-US" b="0" i="0" dirty="0" err="1">
                <a:effectLst/>
                <a:latin typeface="Arial" panose="020B0604020202020204" pitchFamily="34" charset="0"/>
              </a:rPr>
              <a:t>troscopy</a:t>
            </a:r>
            <a:r>
              <a:rPr lang="en-US" b="0" i="0" dirty="0">
                <a:effectLst/>
                <a:latin typeface="Arial" panose="020B0604020202020204" pitchFamily="34" charset="0"/>
              </a:rPr>
              <a:t> experiments are also shown: Rb/Cs [12] (turquoise),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Yb/Cs [14] (orange), H/Si [13] (purple).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6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8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39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Stochastic corrections were not appreciated in early work!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9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76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presence of the </a:t>
            </a:r>
            <a:r>
              <a:rPr lang="en-US" dirty="0" err="1"/>
              <a:t>dilaton</a:t>
            </a:r>
            <a:r>
              <a:rPr lang="en-US" dirty="0"/>
              <a:t> field causes oscillation of \alpha at a</a:t>
            </a:r>
            <a:r>
              <a:rPr lang="en-US" baseline="0" dirty="0"/>
              <a:t> frequency equal to the mass of the </a:t>
            </a:r>
            <a:r>
              <a:rPr lang="en-US" baseline="0" dirty="0" err="1"/>
              <a:t>dilaton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Franceso</a:t>
            </a:r>
            <a:r>
              <a:rPr lang="en-US" baseline="0" dirty="0"/>
              <a:t> </a:t>
            </a:r>
            <a:r>
              <a:rPr lang="en-US" baseline="0" dirty="0" err="1"/>
              <a:t>d’Eramo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C73B4-4B99-7549-BCDA-9BEBC5BB3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385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E067F05-C490-4E82-BEA6-E5BBADAA50D0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Dysprosium is, in effect, a differential atomic clock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Regarding the Lorentz </a:t>
            </a:r>
            <a:r>
              <a:rPr lang="en-US">
                <a:latin typeface="Arial" pitchFamily="34" charset="0"/>
              </a:rPr>
              <a:t>Invariance tests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3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Equivalence principle tests are from the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E¨ot-Wash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experiment and Lunar Laser Ranging.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Below</a:t>
            </a:r>
            <a:r>
              <a:rPr lang="en-US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5C73B4-4B99-7549-BCDA-9BEBC5BB3D1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1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1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50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apparatus A we use saturation spectroscopy on the X-B transition 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R.56.32</a:t>
            </a:r>
            <a:r>
              <a:rPr lang="en-US" dirty="0">
                <a:solidFill>
                  <a:srgbClr val="231F20"/>
                </a:solidFill>
                <a:effectLst/>
                <a:latin typeface="Times" pitchFamily="2" charset="0"/>
              </a:rPr>
              <a:t>-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0 </a:t>
            </a:r>
            <a:r>
              <a:rPr lang="en-US" dirty="0">
                <a:solidFill>
                  <a:srgbClr val="231F20"/>
                </a:solidFill>
                <a:effectLst/>
                <a:latin typeface="Times" pitchFamily="2" charset="0"/>
              </a:rPr>
              <a:t>at 532 nm (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v=0</a:t>
            </a:r>
            <a:r>
              <a:rPr lang="el-GR" dirty="0">
                <a:solidFill>
                  <a:srgbClr val="231F20"/>
                </a:solidFill>
                <a:effectLst/>
                <a:latin typeface="Helvetica" pitchFamily="2" charset="0"/>
              </a:rPr>
              <a:t>0</a:t>
            </a:r>
            <a:r>
              <a:rPr lang="el-GR" dirty="0">
                <a:solidFill>
                  <a:srgbClr val="231F20"/>
                </a:solidFill>
                <a:effectLst/>
                <a:latin typeface="Times" pitchFamily="2" charset="0"/>
              </a:rPr>
              <a:t>, 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v’=</a:t>
            </a:r>
            <a:r>
              <a:rPr lang="el-GR" dirty="0">
                <a:solidFill>
                  <a:srgbClr val="231F20"/>
                </a:solidFill>
                <a:effectLst/>
                <a:latin typeface="Helvetica" pitchFamily="2" charset="0"/>
              </a:rPr>
              <a:t>32</a:t>
            </a:r>
            <a:r>
              <a:rPr lang="el-GR" dirty="0">
                <a:solidFill>
                  <a:srgbClr val="231F20"/>
                </a:solidFill>
                <a:effectLst/>
                <a:latin typeface="Times" pitchFamily="2" charset="0"/>
              </a:rPr>
              <a:t>)</a:t>
            </a:r>
            <a:r>
              <a:rPr lang="en-US" dirty="0">
                <a:solidFill>
                  <a:srgbClr val="231F20"/>
                </a:solidFill>
                <a:effectLst/>
                <a:latin typeface="Times" pitchFamily="2" charset="0"/>
              </a:rPr>
              <a:t>; 10 Hz to 100 kHz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>
              <a:solidFill>
                <a:srgbClr val="231F20"/>
              </a:solidFill>
              <a:effectLst/>
              <a:latin typeface="Helvetica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apparatus B: 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R.122.2</a:t>
            </a:r>
            <a:r>
              <a:rPr lang="en-US" dirty="0">
                <a:solidFill>
                  <a:srgbClr val="231F20"/>
                </a:solidFill>
                <a:effectLst/>
                <a:latin typeface="Times" pitchFamily="2" charset="0"/>
              </a:rPr>
              <a:t>-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10 </a:t>
            </a:r>
            <a:r>
              <a:rPr lang="en-US" dirty="0">
                <a:solidFill>
                  <a:srgbClr val="231F20"/>
                </a:solidFill>
                <a:effectLst/>
                <a:latin typeface="Times" pitchFamily="2" charset="0"/>
              </a:rPr>
              <a:t>at 725 nm (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v=</a:t>
            </a:r>
            <a:r>
              <a:rPr lang="el-GR" dirty="0">
                <a:solidFill>
                  <a:srgbClr val="231F20"/>
                </a:solidFill>
                <a:effectLst/>
                <a:latin typeface="Helvetica" pitchFamily="2" charset="0"/>
              </a:rPr>
              <a:t>10</a:t>
            </a:r>
            <a:r>
              <a:rPr lang="el-GR" dirty="0">
                <a:solidFill>
                  <a:srgbClr val="231F20"/>
                </a:solidFill>
                <a:effectLst/>
                <a:latin typeface="Times" pitchFamily="2" charset="0"/>
              </a:rPr>
              <a:t>, 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v’=</a:t>
            </a:r>
            <a:r>
              <a:rPr lang="el-GR" dirty="0">
                <a:solidFill>
                  <a:srgbClr val="231F20"/>
                </a:solidFill>
                <a:effectLst/>
                <a:latin typeface="Helvetica" pitchFamily="2" charset="0"/>
              </a:rPr>
              <a:t> 2</a:t>
            </a:r>
            <a:r>
              <a:rPr lang="el-GR" dirty="0">
                <a:solidFill>
                  <a:srgbClr val="231F20"/>
                </a:solidFill>
                <a:effectLst/>
                <a:latin typeface="Times" pitchFamily="2" charset="0"/>
              </a:rPr>
              <a:t>)</a:t>
            </a:r>
            <a:r>
              <a:rPr lang="en-US" dirty="0">
                <a:solidFill>
                  <a:srgbClr val="231F20"/>
                </a:solidFill>
                <a:effectLst/>
                <a:latin typeface="Times" pitchFamily="2" charset="0"/>
              </a:rPr>
              <a:t>; 100 kHz</a:t>
            </a:r>
            <a:r>
              <a:rPr lang="en-US" dirty="0">
                <a:solidFill>
                  <a:srgbClr val="231F20"/>
                </a:solidFill>
                <a:effectLst/>
                <a:latin typeface="Helvetica" pitchFamily="2" charset="0"/>
              </a:rPr>
              <a:t>–</a:t>
            </a:r>
            <a:r>
              <a:rPr lang="en-US" dirty="0">
                <a:solidFill>
                  <a:srgbClr val="231F20"/>
                </a:solidFill>
                <a:effectLst/>
                <a:latin typeface="Times" pitchFamily="2" charset="0"/>
              </a:rPr>
              <a:t>100 MHz</a:t>
            </a:r>
            <a:endParaRPr lang="el-GR" dirty="0">
              <a:solidFill>
                <a:srgbClr val="231F2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5" y="3962400"/>
            <a:ext cx="11064647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F9A99C-AE55-F84B-85D6-4ADAB58276A3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6717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84800" cy="868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219200"/>
            <a:ext cx="5364480" cy="20269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D5CA8-73EA-1747-9DD1-893469D182DB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75925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960" y="365126"/>
            <a:ext cx="5943600" cy="1003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1600200"/>
            <a:ext cx="59436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F9DFB0-AD7E-3A4F-A430-7915CB305264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800465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8AC1A27F-CC05-E14C-8EFB-CEFD0AA8B4D8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62098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1235765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03A6798-940C-BD4E-88FA-9EB9C12AD1AD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12378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03203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3132084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1"/>
          </p:nvPr>
        </p:nvSpPr>
        <p:spPr>
          <a:xfrm>
            <a:off x="6062137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2"/>
          </p:nvPr>
        </p:nvSpPr>
        <p:spPr>
          <a:xfrm>
            <a:off x="898689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6096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116C1C29-5532-C641-B521-B17B464E76FC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52882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273800" cy="11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812800" y="1676400"/>
            <a:ext cx="62992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2F1AD08-350E-DE43-B54E-659D4E52000B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88264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4045131" y="228602"/>
            <a:ext cx="7416800" cy="4171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6848F901-11DF-5546-B812-86BC854AA1FA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67089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14F383A7-8476-9649-92F7-6E399E57149B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384309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067034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0F1AE41-6613-8A41-A652-02DA1EA16B89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36324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1524004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607034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D29867A-DE56-4444-A5A9-3DBFD4680A44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68815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232" y="5943601"/>
            <a:ext cx="9851136" cy="334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9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1"/>
            <a:ext cx="9855200" cy="55435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21232" y="6324600"/>
            <a:ext cx="9851136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291033929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711002DE-3AD5-9143-9A3F-DABCAA4E8AF4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265092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r>
              <a:rPr lang="en-US"/>
              <a:t>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34DF-015D-194A-8D69-267C8952C85C}" type="datetime1">
              <a:rPr kumimoji="0" lang="en-US" smtClean="0"/>
              <a:t>8/2/24</a:t>
            </a:fld>
            <a:endParaRPr kumimoji="0"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372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12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16" tIns="0" rIns="45716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E87E-E21E-C840-B569-0AE6918B815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767" indent="0" algn="ctr">
              <a:buNone/>
            </a:lvl2pPr>
            <a:lvl3pPr marL="685533" indent="0" algn="ctr">
              <a:buNone/>
            </a:lvl3pPr>
            <a:lvl4pPr marL="1028300" indent="0" algn="ctr">
              <a:buNone/>
            </a:lvl4pPr>
            <a:lvl5pPr marL="1371067" indent="0" algn="ctr">
              <a:buNone/>
            </a:lvl5pPr>
            <a:lvl6pPr marL="1713833" indent="0" algn="ctr">
              <a:buNone/>
            </a:lvl6pPr>
            <a:lvl7pPr marL="2056600" indent="0" algn="ctr">
              <a:buNone/>
            </a:lvl7pPr>
            <a:lvl8pPr marL="2399352" indent="0" algn="ctr">
              <a:buNone/>
            </a:lvl8pPr>
            <a:lvl9pPr marL="274213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9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9854-D1C1-A94F-9C8F-E5287754E9A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54860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22B3-A013-8243-A71D-0A05C5C92FFD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9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545F-CB65-864C-941B-38B8F13287E4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52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0" y="1535152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39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362239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0F20E-5BD3-774B-8F7F-6F7572971EA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13963-4C76-0C42-B772-10560BE92233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2AB2-F28D-C44C-A8E3-7E1547A8E309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28600"/>
            <a:ext cx="46736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559170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2895600"/>
            <a:ext cx="4673600" cy="35052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54EE3EE-19B1-6742-9CE1-764E313A2068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483651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5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10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76EF-CF05-224E-9B89-8EF9F64B0BFB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16" rIns="45716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9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16" tIns="45716" rIns="45716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7338-F235-E446-B4B4-888CB7B2EF9D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7748-6FEF-FE48-93D5-B2D1981E946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654E-4BA8-294A-BDE4-36A5977F72FC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  <p:extLst>
      <p:ext uri="{BB962C8B-B14F-4D97-AF65-F5344CB8AC3E}">
        <p14:creationId xmlns:p14="http://schemas.microsoft.com/office/powerpoint/2010/main" val="399514849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808" y="4575048"/>
            <a:ext cx="10375392" cy="987552"/>
          </a:xfrm>
          <a:prstGeom prst="rect">
            <a:avLst/>
          </a:prstGeom>
        </p:spPr>
        <p:txBody>
          <a:bodyPr bIns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2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9D638AC-FB8C-9D47-93DE-C5F4D67BFF88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33197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1730339" y="1625111"/>
            <a:ext cx="3861288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730341" y="5652342"/>
            <a:ext cx="3861289" cy="748459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0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604004" y="1625601"/>
            <a:ext cx="3863937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607141" y="5652342"/>
            <a:ext cx="3861289" cy="748459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9EE0C13-1AFF-4340-88BF-329F9FD4A304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6900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2"/>
            <a:ext cx="5384800" cy="3028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1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2"/>
            <a:ext cx="5384800" cy="3028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1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E4A037F-A4F8-A34B-9C54-69D4F73D046F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68721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1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2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20B4F6-8F43-0D41-82ED-02F4CB27D28E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022431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0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441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F0510E-09FE-9341-AF0F-32245B511559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6131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1" hangingPunct="1"/>
            <a:r>
              <a:rPr kumimoji="0" lang="en-US"/>
              <a:t>Edit Master text styles</a:t>
            </a:r>
          </a:p>
          <a:p>
            <a:pPr lvl="1" eaLnBrk="1" latinLnBrk="1" hangingPunct="1"/>
            <a:r>
              <a:rPr kumimoji="0" lang="en-US"/>
              <a:t>Second level</a:t>
            </a:r>
          </a:p>
          <a:p>
            <a:pPr lvl="2" eaLnBrk="1" latinLnBrk="1" hangingPunct="1"/>
            <a:r>
              <a:rPr kumimoji="0" lang="en-US"/>
              <a:t>Third level</a:t>
            </a:r>
          </a:p>
          <a:p>
            <a:pPr lvl="3" eaLnBrk="1" latinLnBrk="1" hangingPunct="1"/>
            <a:r>
              <a:rPr kumimoji="0" lang="en-US"/>
              <a:t>Fourth level</a:t>
            </a:r>
          </a:p>
          <a:p>
            <a:pPr lvl="4" eaLnBrk="1" latinLnBrk="1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2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B1DA8DA-8B6B-344E-8FB1-524B015869F3}" type="datetime1">
              <a:rPr kumimoji="0" lang="en-US" sz="1200" smtClean="0">
                <a:solidFill>
                  <a:schemeClr val="tx2"/>
                </a:solidFill>
              </a:rPr>
              <a:t>8/2/24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2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54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 lIns="91436" tIns="45716" rIns="91436" bIns="457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3" y="6416682"/>
            <a:ext cx="2844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7D2B6CB2-9A64-6246-A201-2F09DBB1C3D0}" type="datetime1">
              <a:rPr lang="en-US" smtClean="0">
                <a:solidFill>
                  <a:prstClr val="white">
                    <a:shade val="50000"/>
                  </a:prstClr>
                </a:solidFill>
                <a:sym typeface="Helvetica"/>
              </a:rPr>
              <a:t>8/2/24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7" y="6416682"/>
            <a:ext cx="3860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2"/>
            <a:ext cx="1016000" cy="365125"/>
          </a:xfrm>
          <a:prstGeom prst="rect">
            <a:avLst/>
          </a:prstGeom>
        </p:spPr>
        <p:txBody>
          <a:bodyPr vert="horz" lIns="0" tIns="45716" rIns="0" bIns="45716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685533"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48713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319" indent="-30849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244" indent="-212511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058" indent="-171383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585" indent="-13710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8545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062" indent="-13710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3891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4706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5522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bing.com/images/create/fast-oscillating-fundamental-e2809cconstantse2809d/6526e79d54884d08b7d5b9620d465a41?FORM=SYDBI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arxiv.org/abs/1905.0296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global.oup.com/academic/product/physics-on-your-feet-9780198842378?lang=en&amp;cc=us" TargetMode="External"/><Relationship Id="rId4" Type="http://schemas.openxmlformats.org/officeDocument/2006/relationships/hyperlink" Target="http://ukcatalogue.oup.com/product/9780199681662.do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hyperlink" Target="https://arxiv.org/abs/2301.1078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hyperlink" Target="https://parkersolarprobe.jhuapl.edu/" TargetMode="Externa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710.png"/><Relationship Id="rId4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hyperlink" Target="https://doi.org/10.1002/andp.201900566" TargetMode="External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hyperlink" Target="https://arxiv.org/abs/1912.01335" TargetMode="External"/><Relationship Id="rId9" Type="http://schemas.openxmlformats.org/officeDocument/2006/relationships/image" Target="../media/image7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6.jpg"/><Relationship Id="rId5" Type="http://schemas.openxmlformats.org/officeDocument/2006/relationships/image" Target="../media/image230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arxiv.org/abs/1405.292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physics.aps.org/synopsis-for/10.1103/PhysRevLett.115.011802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tiff"/><Relationship Id="rId5" Type="http://schemas.openxmlformats.org/officeDocument/2006/relationships/hyperlink" Target="https://arxiv.org/abs/1902.08212" TargetMode="External"/><Relationship Id="rId4" Type="http://schemas.openxmlformats.org/officeDocument/2006/relationships/hyperlink" Target="https://www.nature.com/articles/s42005-019-0260-3#citea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udker.uni-mainz.de/wp-content/uploads/2016/01/Antypas2015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5">
            <a:extLst>
              <a:ext uri="{FF2B5EF4-FFF2-40B4-BE49-F238E27FC236}">
                <a16:creationId xmlns:a16="http://schemas.microsoft.com/office/drawing/2014/main" id="{65C7652C-AD2C-3549-9EF4-6E3C237C5434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98473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400" dirty="0">
                <a:effectLst/>
                <a:latin typeface="Times New Roman" panose="02020603050405020304" pitchFamily="18" charset="0"/>
              </a:rPr>
            </a:br>
            <a:endParaRPr lang="en-US" sz="1400" dirty="0">
              <a:effectLst/>
              <a:latin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4400" b="1" dirty="0">
                <a:effectLst/>
                <a:latin typeface="Times New Roman" panose="02020603050405020304" pitchFamily="18" charset="0"/>
              </a:rPr>
              <a:t>Fast oscillating fundamental “constants” </a:t>
            </a:r>
            <a:endParaRPr lang="en-US" sz="14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76ADCBFC-F9FA-FE4C-8388-1287C02645D1}"/>
              </a:ext>
            </a:extLst>
          </p:cNvPr>
          <p:cNvSpPr txBox="1">
            <a:spLocks/>
          </p:cNvSpPr>
          <p:nvPr/>
        </p:nvSpPr>
        <p:spPr>
          <a:xfrm>
            <a:off x="0" y="4978664"/>
            <a:ext cx="12192000" cy="140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18" charset="0"/>
              <a:ea typeface="+mn-ea"/>
              <a:cs typeface="Times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Dmitry Budker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Helmholtz Institute, Johannes Gutenberg University, Mainz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&amp; UC Berkeley</a:t>
            </a:r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5FFAB850-D308-37F4-C154-6E885C81030C}"/>
              </a:ext>
            </a:extLst>
          </p:cNvPr>
          <p:cNvSpPr txBox="1">
            <a:spLocks/>
          </p:cNvSpPr>
          <p:nvPr/>
        </p:nvSpPr>
        <p:spPr>
          <a:xfrm>
            <a:off x="0" y="5990896"/>
            <a:ext cx="12192000" cy="851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de-DE" sz="3200" b="1" dirty="0">
              <a:solidFill>
                <a:srgbClr val="FFC000"/>
              </a:solidFill>
              <a:latin typeface="Times" pitchFamily="18" charset="0"/>
            </a:endParaRPr>
          </a:p>
          <a:p>
            <a:pPr marL="0" indent="0" algn="ctr">
              <a:buNone/>
              <a:defRPr/>
            </a:pPr>
            <a:r>
              <a:rPr lang="en-US" sz="2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Rencontres du Vietnam, August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15CEB-BAB8-376E-DA12-FD96D791D060}"/>
              </a:ext>
            </a:extLst>
          </p:cNvPr>
          <p:cNvSpPr txBox="1"/>
          <p:nvPr/>
        </p:nvSpPr>
        <p:spPr>
          <a:xfrm>
            <a:off x="-8451273" y="-2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Fast oscillating fundamental “constants”. Image 2 of 4">
            <a:extLst>
              <a:ext uri="{FF2B5EF4-FFF2-40B4-BE49-F238E27FC236}">
                <a16:creationId xmlns:a16="http://schemas.microsoft.com/office/drawing/2014/main" id="{3CFCAA10-388D-AB59-6488-877BCD00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093" y="1012678"/>
            <a:ext cx="4032739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CD743C-E976-E7D2-4886-8E40031B574E}"/>
              </a:ext>
            </a:extLst>
          </p:cNvPr>
          <p:cNvSpPr txBox="1"/>
          <p:nvPr/>
        </p:nvSpPr>
        <p:spPr>
          <a:xfrm>
            <a:off x="7719647" y="4099785"/>
            <a:ext cx="43434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111111"/>
                </a:solidFill>
                <a:effectLst/>
                <a:latin typeface="Roboto" panose="020F0502020204030204" pitchFamily="34" charset="0"/>
                <a:hlinkClick r:id="rId4"/>
              </a:rPr>
              <a:t>Fast oscillating fundamental “constants”</a:t>
            </a:r>
            <a:endParaRPr lang="en-US" b="0" i="0" u="none" strike="noStrike" dirty="0">
              <a:solidFill>
                <a:srgbClr val="666666"/>
              </a:solidFill>
              <a:effectLst/>
              <a:latin typeface="Roboto" panose="020F0502020204030204" pitchFamily="34" charset="0"/>
              <a:hlinkClick r:id="rId4"/>
            </a:endParaRPr>
          </a:p>
          <a:p>
            <a:pPr algn="l"/>
            <a:r>
              <a:rPr lang="en-US" b="0" i="0" u="none" strike="noStrike" dirty="0">
                <a:solidFill>
                  <a:srgbClr val="6C6C6C"/>
                </a:solidFill>
                <a:effectLst/>
                <a:latin typeface="Roboto" panose="020F0502020204030204" pitchFamily="34" charset="0"/>
                <a:hlinkClick r:id="rId4"/>
              </a:rPr>
              <a:t>Made by Bing Image Creator</a:t>
            </a:r>
          </a:p>
          <a:p>
            <a:pPr algn="l"/>
            <a:r>
              <a:rPr lang="en-US" b="0" i="0" u="none" strike="noStrike" dirty="0">
                <a:solidFill>
                  <a:srgbClr val="111111"/>
                </a:solidFill>
                <a:effectLst/>
                <a:latin typeface="Roboto" panose="02000000000000000000" pitchFamily="2" charset="0"/>
                <a:hlinkClick r:id="rId4"/>
              </a:rPr>
              <a:t>Powered by DALL·E 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E23F69-C62A-545B-C08E-CA4095D9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ACEF-B812-CC4E-AC73-219FAADE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8893"/>
            <a:ext cx="10972800" cy="5157787"/>
          </a:xfrm>
        </p:spPr>
        <p:txBody>
          <a:bodyPr>
            <a:normAutofit/>
          </a:bodyPr>
          <a:lstStyle/>
          <a:p>
            <a:r>
              <a:rPr lang="en-US" sz="4800" dirty="0"/>
              <a:t>FAST OSCILLATING SCALAR </a:t>
            </a:r>
            <a:r>
              <a:rPr lang="en-US" sz="4800" dirty="0">
                <a:solidFill>
                  <a:schemeClr val="bg1"/>
                </a:solidFill>
              </a:rPr>
              <a:t>DM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W</a:t>
            </a:r>
            <a:r>
              <a:rPr lang="en-US" sz="2000" dirty="0">
                <a:solidFill>
                  <a:schemeClr val="tx1"/>
                </a:solidFill>
              </a:rPr>
              <a:t>eekend </a:t>
            </a:r>
            <a:r>
              <a:rPr lang="en-US" sz="4800" dirty="0">
                <a:solidFill>
                  <a:schemeClr val="tx1"/>
                </a:solidFill>
              </a:rPr>
              <a:t>Re</a:t>
            </a:r>
            <a:r>
              <a:rPr lang="en-US" sz="2000" dirty="0">
                <a:solidFill>
                  <a:schemeClr val="tx1"/>
                </a:solidFill>
              </a:rPr>
              <a:t>laxion </a:t>
            </a:r>
            <a:r>
              <a:rPr lang="en-US" sz="4800" dirty="0">
                <a:solidFill>
                  <a:schemeClr val="tx1"/>
                </a:solidFill>
              </a:rPr>
              <a:t>S</a:t>
            </a:r>
            <a:r>
              <a:rPr lang="en-US" sz="2000" dirty="0">
                <a:solidFill>
                  <a:schemeClr val="tx1"/>
                </a:solidFill>
              </a:rPr>
              <a:t>earch </a:t>
            </a:r>
            <a:r>
              <a:rPr lang="en-US" sz="4800" dirty="0">
                <a:solidFill>
                  <a:schemeClr val="tx1"/>
                </a:solidFill>
              </a:rPr>
              <a:t>L</a:t>
            </a:r>
            <a:r>
              <a:rPr lang="en-US" sz="2000" dirty="0">
                <a:solidFill>
                  <a:schemeClr val="tx1"/>
                </a:solidFill>
              </a:rPr>
              <a:t>aboratory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2438C-EF29-E425-1AB2-F9B7A7E6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1F517-C37D-BA49-9059-1F2937D1D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950" y="93850"/>
            <a:ext cx="8172142" cy="66938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8C1B8-F624-EEFA-D3E9-4B1E12AD0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498E9-2F43-2844-872A-CE445A71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43" y="1023338"/>
            <a:ext cx="10234612" cy="5030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4B98-95D0-9B4E-8F92-93BB034F10FF}"/>
              </a:ext>
            </a:extLst>
          </p:cNvPr>
          <p:cNvSpPr txBox="1"/>
          <p:nvPr/>
        </p:nvSpPr>
        <p:spPr>
          <a:xfrm>
            <a:off x="618978" y="6331343"/>
            <a:ext cx="10832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* Sensitive to variation  of 𝛂 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9A9E1-C2D2-DB43-A3FB-C93AD8A1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44" y="6422296"/>
            <a:ext cx="1143000" cy="31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8E2304-4CC5-6D4E-B033-39D7AD1A8074}"/>
              </a:ext>
            </a:extLst>
          </p:cNvPr>
          <p:cNvSpPr txBox="1"/>
          <p:nvPr/>
        </p:nvSpPr>
        <p:spPr>
          <a:xfrm>
            <a:off x="1371591" y="200028"/>
            <a:ext cx="9420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Cs D2 line (852 nm)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E2D881-5424-1540-9D9A-D2D125444760}"/>
              </a:ext>
            </a:extLst>
          </p:cNvPr>
          <p:cNvSpPr/>
          <p:nvPr/>
        </p:nvSpPr>
        <p:spPr>
          <a:xfrm>
            <a:off x="3351134" y="2017633"/>
            <a:ext cx="6415790" cy="8925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D. Antypas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et 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PHYSICAL REVIEW LETTERS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123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141102 (2019);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hlinkClick r:id="rId4" tooltip="Light scalar DSM in RF band"/>
              </a:rPr>
              <a:t>arXiv:1905.02968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34A3-DA19-DB9A-7C78-7EE6DCFF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F4DE-D74C-1110-8F61-BC701423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179"/>
            <a:ext cx="10972800" cy="1143000"/>
          </a:xfrm>
        </p:spPr>
        <p:txBody>
          <a:bodyPr/>
          <a:lstStyle/>
          <a:p>
            <a:r>
              <a:rPr lang="en-US" dirty="0"/>
              <a:t>The latest: </a:t>
            </a:r>
            <a:br>
              <a:rPr lang="en-US" dirty="0"/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Tretiak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Phys. Rev. Lett. 129, 031301 (2022)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73DA9-34F2-9916-E157-1821C50F2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6" y="95351"/>
            <a:ext cx="1334043" cy="13191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672685B-1A66-75DD-49AD-DE2B80F9325F}"/>
              </a:ext>
            </a:extLst>
          </p:cNvPr>
          <p:cNvGrpSpPr/>
          <p:nvPr/>
        </p:nvGrpSpPr>
        <p:grpSpPr>
          <a:xfrm>
            <a:off x="6395905" y="2647455"/>
            <a:ext cx="3989921" cy="3362767"/>
            <a:chOff x="4875126" y="4377629"/>
            <a:chExt cx="2784936" cy="2271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981B0E-786F-355B-3CAF-D0CBA746A871}"/>
                </a:ext>
              </a:extLst>
            </p:cNvPr>
            <p:cNvSpPr txBox="1"/>
            <p:nvPr/>
          </p:nvSpPr>
          <p:spPr>
            <a:xfrm>
              <a:off x="6948264" y="5310821"/>
              <a:ext cx="7117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113 </a:t>
              </a:r>
              <a:r>
                <a:rPr lang="en-US" sz="1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hrs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A picture containing text, diagram, line, plot&#10;&#10;Description automatically generated">
              <a:extLst>
                <a:ext uri="{FF2B5EF4-FFF2-40B4-BE49-F238E27FC236}">
                  <a16:creationId xmlns:a16="http://schemas.microsoft.com/office/drawing/2014/main" id="{4C2998AD-02CC-D396-D393-E369A6F1C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5126" y="4377629"/>
              <a:ext cx="2784936" cy="22712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5FB6C0A-CEDF-56BE-0B37-A763107A7CB6}"/>
              </a:ext>
            </a:extLst>
          </p:cNvPr>
          <p:cNvSpPr txBox="1"/>
          <p:nvPr/>
        </p:nvSpPr>
        <p:spPr>
          <a:xfrm>
            <a:off x="7012661" y="1709009"/>
            <a:ext cx="3173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Doppler-broadened spectrum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0B2DC-DA8F-657D-3E4C-C2B2AFED8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781" y="2667647"/>
            <a:ext cx="4206815" cy="334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65954-F244-F5B8-2C54-A5FC9C711A1C}"/>
              </a:ext>
            </a:extLst>
          </p:cNvPr>
          <p:cNvSpPr txBox="1"/>
          <p:nvPr/>
        </p:nvSpPr>
        <p:spPr>
          <a:xfrm>
            <a:off x="2278224" y="1709009"/>
            <a:ext cx="3803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Doppler-free polarization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30191-1A57-5984-73BB-7020CE984A23}"/>
              </a:ext>
            </a:extLst>
          </p:cNvPr>
          <p:cNvSpPr txBox="1"/>
          <p:nvPr/>
        </p:nvSpPr>
        <p:spPr>
          <a:xfrm>
            <a:off x="4569983" y="2257797"/>
            <a:ext cx="161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2AB31-A8BC-2269-2520-FDAE7411A907}"/>
              </a:ext>
            </a:extLst>
          </p:cNvPr>
          <p:cNvSpPr txBox="1"/>
          <p:nvPr/>
        </p:nvSpPr>
        <p:spPr>
          <a:xfrm>
            <a:off x="8843416" y="2265492"/>
            <a:ext cx="154241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192B3-0977-548E-593D-7ED332630D4D}"/>
              </a:ext>
            </a:extLst>
          </p:cNvPr>
          <p:cNvSpPr txBox="1"/>
          <p:nvPr/>
        </p:nvSpPr>
        <p:spPr>
          <a:xfrm>
            <a:off x="9136994" y="4180065"/>
            <a:ext cx="91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 hrs.</a:t>
            </a:r>
            <a:endParaRPr lang="en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E36360-E69B-3FC8-6544-1CDE8DD4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F4DE-D74C-1110-8F61-BC701423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179"/>
            <a:ext cx="10972800" cy="1143000"/>
          </a:xfrm>
        </p:spPr>
        <p:txBody>
          <a:bodyPr/>
          <a:lstStyle/>
          <a:p>
            <a:r>
              <a:rPr lang="en-US" dirty="0"/>
              <a:t>The latest: </a:t>
            </a:r>
            <a:br>
              <a:rPr lang="en-US" dirty="0"/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Tretiak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Phys. Rev. Lett. 129, 031301 (2022)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73DA9-34F2-9916-E157-1821C50F2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0" y="95351"/>
            <a:ext cx="1333869" cy="1318940"/>
          </a:xfrm>
          <a:prstGeom prst="rect">
            <a:avLst/>
          </a:prstGeom>
        </p:spPr>
      </p:pic>
      <p:pic>
        <p:nvPicPr>
          <p:cNvPr id="16" name="Picture 1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CF5D8A63-9F39-5715-389D-018B77390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95" y="2552710"/>
            <a:ext cx="4425470" cy="2232248"/>
          </a:xfrm>
          <a:prstGeom prst="rect">
            <a:avLst/>
          </a:prstGeom>
        </p:spPr>
      </p:pic>
      <p:pic>
        <p:nvPicPr>
          <p:cNvPr id="17" name="Picture 16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9D73E909-01CA-8FB2-0D3E-EDF7A9523D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432" y="1431940"/>
            <a:ext cx="3640063" cy="48773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736DE8-756C-BBC6-37FB-50CC09FF10CC}"/>
              </a:ext>
            </a:extLst>
          </p:cNvPr>
          <p:cNvSpPr txBox="1"/>
          <p:nvPr/>
        </p:nvSpPr>
        <p:spPr>
          <a:xfrm>
            <a:off x="625228" y="1785010"/>
            <a:ext cx="3885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Exclusion limits on fractional frequency oscillations at 95% C.L.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29F31C-A7D2-4ACD-F2C9-412EA8C02451}"/>
              </a:ext>
            </a:extLst>
          </p:cNvPr>
          <p:cNvGrpSpPr/>
          <p:nvPr/>
        </p:nvGrpSpPr>
        <p:grpSpPr>
          <a:xfrm>
            <a:off x="842215" y="5033070"/>
            <a:ext cx="3403821" cy="872658"/>
            <a:chOff x="865993" y="2060848"/>
            <a:chExt cx="3403821" cy="8726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FFC15B-6E03-AC94-D452-B8ED0A6E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993" y="2060848"/>
              <a:ext cx="3403821" cy="872658"/>
            </a:xfrm>
            <a:prstGeom prst="rect">
              <a:avLst/>
            </a:prstGeom>
          </p:spPr>
        </p:pic>
        <p:sp>
          <p:nvSpPr>
            <p:cNvPr id="21" name="Google Shape;475;p62">
              <a:extLst>
                <a:ext uri="{FF2B5EF4-FFF2-40B4-BE49-F238E27FC236}">
                  <a16:creationId xmlns:a16="http://schemas.microsoft.com/office/drawing/2014/main" id="{FCB5A299-C1D3-06D0-5A92-0C05B9EB9B17}"/>
                </a:ext>
              </a:extLst>
            </p:cNvPr>
            <p:cNvSpPr/>
            <p:nvPr/>
          </p:nvSpPr>
          <p:spPr>
            <a:xfrm>
              <a:off x="1823894" y="2354700"/>
              <a:ext cx="325844" cy="332869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20000"/>
              </a:srgb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470;p62">
              <a:extLst>
                <a:ext uri="{FF2B5EF4-FFF2-40B4-BE49-F238E27FC236}">
                  <a16:creationId xmlns:a16="http://schemas.microsoft.com/office/drawing/2014/main" id="{EE6D6ED6-86D9-BF0B-7867-B17EFE003E66}"/>
                </a:ext>
              </a:extLst>
            </p:cNvPr>
            <p:cNvSpPr/>
            <p:nvPr/>
          </p:nvSpPr>
          <p:spPr>
            <a:xfrm>
              <a:off x="2627784" y="2191441"/>
              <a:ext cx="462928" cy="273107"/>
            </a:xfrm>
            <a:prstGeom prst="roundRect">
              <a:avLst>
                <a:gd name="adj" fmla="val 16667"/>
              </a:avLst>
            </a:prstGeom>
            <a:solidFill>
              <a:srgbClr val="C1002A">
                <a:alpha val="20000"/>
              </a:srgb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0B130C6-ACBF-1446-AC7E-D7CDF0C3AF01}"/>
              </a:ext>
            </a:extLst>
          </p:cNvPr>
          <p:cNvSpPr txBox="1"/>
          <p:nvPr/>
        </p:nvSpPr>
        <p:spPr>
          <a:xfrm>
            <a:off x="6372200" y="1664019"/>
            <a:ext cx="147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(Hz)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C521C3-EE7B-FA83-C24B-D528BB6864ED}"/>
              </a:ext>
            </a:extLst>
          </p:cNvPr>
          <p:cNvSpPr txBox="1"/>
          <p:nvPr/>
        </p:nvSpPr>
        <p:spPr>
          <a:xfrm>
            <a:off x="6696007" y="592982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(eV)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DEA03-52A7-7F8F-425A-00577CF68E03}"/>
              </a:ext>
            </a:extLst>
          </p:cNvPr>
          <p:cNvSpPr txBox="1"/>
          <p:nvPr/>
        </p:nvSpPr>
        <p:spPr>
          <a:xfrm>
            <a:off x="4039180" y="6350636"/>
            <a:ext cx="4886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 on the UBDM couplings to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CN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AC8412-792C-CF2A-C413-E88508120B27}"/>
              </a:ext>
            </a:extLst>
          </p:cNvPr>
          <p:cNvCxnSpPr/>
          <p:nvPr/>
        </p:nvCxnSpPr>
        <p:spPr bwMode="auto">
          <a:xfrm>
            <a:off x="1043608" y="4437112"/>
            <a:ext cx="0" cy="59595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Down Ribbon 48">
            <a:extLst>
              <a:ext uri="{FF2B5EF4-FFF2-40B4-BE49-F238E27FC236}">
                <a16:creationId xmlns:a16="http://schemas.microsoft.com/office/drawing/2014/main" id="{D9D94CB9-9D30-63E4-D581-DDB6AAF3E214}"/>
              </a:ext>
            </a:extLst>
          </p:cNvPr>
          <p:cNvSpPr/>
          <p:nvPr/>
        </p:nvSpPr>
        <p:spPr>
          <a:xfrm>
            <a:off x="8161488" y="2657978"/>
            <a:ext cx="4030512" cy="2530239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impressive with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Earth and Solar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halo enhancements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32E88-BEA1-F98D-65AD-FA8B629B7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98410-6BBB-9D7A-162E-C13E9B9D4D25}"/>
              </a:ext>
            </a:extLst>
          </p:cNvPr>
          <p:cNvSpPr txBox="1"/>
          <p:nvPr/>
        </p:nvSpPr>
        <p:spPr>
          <a:xfrm>
            <a:off x="8302496" y="1873366"/>
            <a:ext cx="170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Frequency,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B3CD1-74C6-5164-780E-E5EE7B97042D}"/>
              </a:ext>
            </a:extLst>
          </p:cNvPr>
          <p:cNvSpPr txBox="1"/>
          <p:nvPr/>
        </p:nvSpPr>
        <p:spPr>
          <a:xfrm>
            <a:off x="8309754" y="5552742"/>
            <a:ext cx="202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Boson mass, eV</a:t>
            </a:r>
          </a:p>
        </p:txBody>
      </p:sp>
    </p:spTree>
    <p:extLst>
      <p:ext uri="{BB962C8B-B14F-4D97-AF65-F5344CB8AC3E}">
        <p14:creationId xmlns:p14="http://schemas.microsoft.com/office/powerpoint/2010/main" val="12647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93798B-F538-0ADA-8ACB-FD7B3C869506}"/>
              </a:ext>
            </a:extLst>
          </p:cNvPr>
          <p:cNvGrpSpPr>
            <a:grpSpLocks noChangeAspect="1"/>
          </p:cNvGrpSpPr>
          <p:nvPr/>
        </p:nvGrpSpPr>
        <p:grpSpPr>
          <a:xfrm>
            <a:off x="33877" y="59259"/>
            <a:ext cx="7431370" cy="3869273"/>
            <a:chOff x="2209800" y="1075386"/>
            <a:chExt cx="7772400" cy="40468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82929A-9B4A-563A-2C51-D410C76CE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1075386"/>
              <a:ext cx="7772400" cy="33008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768A2D-6C23-F62C-DCE0-DAE418BD1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1422408"/>
              <a:ext cx="7772400" cy="369981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EA8B4D-6EEF-BF91-8F82-016364E59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431" y="59260"/>
            <a:ext cx="4656703" cy="3869272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2780A34E-FFC9-FA02-AB6A-C75A50077E40}"/>
              </a:ext>
            </a:extLst>
          </p:cNvPr>
          <p:cNvSpPr/>
          <p:nvPr/>
        </p:nvSpPr>
        <p:spPr>
          <a:xfrm>
            <a:off x="4402666" y="1430866"/>
            <a:ext cx="2895600" cy="2497666"/>
          </a:xfrm>
          <a:prstGeom prst="wedgeEllipseCallout">
            <a:avLst>
              <a:gd name="adj1" fmla="val -56647"/>
              <a:gd name="adj2" fmla="val -69789"/>
            </a:avLst>
          </a:prstGeom>
          <a:solidFill>
            <a:schemeClr val="accent1">
              <a:alpha val="18888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Sensitive to variation of nuclear mass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CDB650-EEF5-7942-B570-26409054CB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" y="3952806"/>
            <a:ext cx="3589020" cy="28687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B3B325-28F4-81A0-82AF-1F7F6BA8AA40}"/>
              </a:ext>
            </a:extLst>
          </p:cNvPr>
          <p:cNvGrpSpPr/>
          <p:nvPr/>
        </p:nvGrpSpPr>
        <p:grpSpPr>
          <a:xfrm>
            <a:off x="3634740" y="3952806"/>
            <a:ext cx="3866691" cy="2868753"/>
            <a:chOff x="3634740" y="3952806"/>
            <a:chExt cx="3866691" cy="28687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35248-EF31-FB94-1CE6-E9510C33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0924" y="3984861"/>
              <a:ext cx="3830507" cy="283669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5E1811-2595-0FB8-C5F2-228769AED45D}"/>
                </a:ext>
              </a:extLst>
            </p:cNvPr>
            <p:cNvSpPr txBox="1"/>
            <p:nvPr/>
          </p:nvSpPr>
          <p:spPr>
            <a:xfrm>
              <a:off x="3634740" y="3952806"/>
              <a:ext cx="1783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QCD couplings</a:t>
              </a:r>
            </a:p>
          </p:txBody>
        </p:sp>
      </p:grpSp>
      <p:sp>
        <p:nvSpPr>
          <p:cNvPr id="12" name="Down Ribbon 11">
            <a:extLst>
              <a:ext uri="{FF2B5EF4-FFF2-40B4-BE49-F238E27FC236}">
                <a16:creationId xmlns:a16="http://schemas.microsoft.com/office/drawing/2014/main" id="{E465E525-2EF8-1B5D-6010-1BBFB14E4BEB}"/>
              </a:ext>
            </a:extLst>
          </p:cNvPr>
          <p:cNvSpPr/>
          <p:nvPr/>
        </p:nvSpPr>
        <p:spPr>
          <a:xfrm>
            <a:off x="7537615" y="3984861"/>
            <a:ext cx="4656703" cy="2530239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Comparisons with EP are model-dependent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Lots of room for improvement it experiments!</a:t>
            </a:r>
          </a:p>
        </p:txBody>
      </p:sp>
      <p:pic>
        <p:nvPicPr>
          <p:cNvPr id="13" name="Picture 6" descr="NMWP: Prof. Ph.D. Stephan Schiller">
            <a:extLst>
              <a:ext uri="{FF2B5EF4-FFF2-40B4-BE49-F238E27FC236}">
                <a16:creationId xmlns:a16="http://schemas.microsoft.com/office/drawing/2014/main" id="{865E789D-47EA-7EF4-4505-2A036512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656" y="64301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CCEE6C2-0440-2C46-6C88-3AA0329F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E223F-6BDA-F218-0FAF-250701C1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17839"/>
            <a:ext cx="10972800" cy="1143000"/>
          </a:xfrm>
        </p:spPr>
        <p:txBody>
          <a:bodyPr/>
          <a:lstStyle/>
          <a:p>
            <a:r>
              <a:rPr lang="en-US" dirty="0"/>
              <a:t>Some new experiments, ideas, approaches…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CAD0F-BEEB-0F25-16B8-330184CA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8A3CB-1FA5-6422-3779-5250E574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02"/>
            <a:ext cx="10972800" cy="706915"/>
          </a:xfrm>
        </p:spPr>
        <p:txBody>
          <a:bodyPr/>
          <a:lstStyle/>
          <a:p>
            <a:r>
              <a:rPr lang="en-US" dirty="0" err="1"/>
              <a:t>WReSL</a:t>
            </a:r>
            <a:r>
              <a:rPr lang="en-US" dirty="0"/>
              <a:t>-SHAFT </a:t>
            </a:r>
            <a:r>
              <a:rPr lang="en-US" dirty="0">
                <a:solidFill>
                  <a:srgbClr val="92D050"/>
                </a:solidFill>
              </a:rPr>
              <a:t>hybrid sensor “network”</a:t>
            </a:r>
          </a:p>
        </p:txBody>
      </p:sp>
      <p:sp>
        <p:nvSpPr>
          <p:cNvPr id="12" name="Down Ribbon 11">
            <a:extLst>
              <a:ext uri="{FF2B5EF4-FFF2-40B4-BE49-F238E27FC236}">
                <a16:creationId xmlns:a16="http://schemas.microsoft.com/office/drawing/2014/main" id="{289C2F0A-4AD9-275E-89BF-F77AB104DE6C}"/>
              </a:ext>
            </a:extLst>
          </p:cNvPr>
          <p:cNvSpPr/>
          <p:nvPr/>
        </p:nvSpPr>
        <p:spPr>
          <a:xfrm>
            <a:off x="7710614" y="803189"/>
            <a:ext cx="5101281" cy="2944499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WReSL</a:t>
            </a:r>
            <a:r>
              <a:rPr lang="en-US" sz="2400" dirty="0"/>
              <a:t>-SHAFT </a:t>
            </a:r>
            <a:r>
              <a:rPr lang="en-US" dirty="0"/>
              <a:t>joint test run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Data being processed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dirty="0"/>
              <a:t>Hybrid-sensor search: motivated by </a:t>
            </a:r>
            <a:r>
              <a:rPr lang="en-US" b="1" dirty="0">
                <a:solidFill>
                  <a:srgbClr val="002060"/>
                </a:solidFill>
                <a:highlight>
                  <a:srgbClr val="00FF00"/>
                </a:highlight>
              </a:rPr>
              <a:t>relaxions</a:t>
            </a:r>
            <a:endParaRPr lang="en-US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39111F-8382-BCB1-7DD4-2D6173FB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3" y="1038232"/>
            <a:ext cx="7772400" cy="2730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22D524-7E35-3432-3800-7CCC267E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3" y="3837308"/>
            <a:ext cx="4689388" cy="29444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0674A2-867C-144B-89C6-A02F24772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870" y="3837307"/>
            <a:ext cx="4943516" cy="29444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68F50-EA94-CAB8-72C9-0B98FA33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A4C57BE-8257-4D39-42DE-7E5E48B0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096453" y="107772"/>
            <a:ext cx="1811043" cy="1811043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3E828C-2760-0A34-E400-7D1F23F2E7FF}"/>
              </a:ext>
            </a:extLst>
          </p:cNvPr>
          <p:cNvSpPr txBox="1">
            <a:spLocks/>
          </p:cNvSpPr>
          <p:nvPr/>
        </p:nvSpPr>
        <p:spPr>
          <a:xfrm>
            <a:off x="609600" y="-98741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075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Rb-quartz; 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E1836-0514-4FF7-AC68-6661B9BEA5C6}"/>
              </a:ext>
            </a:extLst>
          </p:cNvPr>
          <p:cNvSpPr txBox="1"/>
          <p:nvPr/>
        </p:nvSpPr>
        <p:spPr>
          <a:xfrm>
            <a:off x="3997643" y="884477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Zhang, et al. Phys. Rev. Lett. 130, 251002 (2022)</a:t>
            </a:r>
            <a:endParaRPr lang="en-US" dirty="0"/>
          </a:p>
        </p:txBody>
      </p:sp>
      <p:pic>
        <p:nvPicPr>
          <p:cNvPr id="9" name="Picture 8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D5C9F7AE-C04C-76B3-433B-03A066A2D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414" y="4173851"/>
            <a:ext cx="3696499" cy="2657305"/>
          </a:xfrm>
          <a:prstGeom prst="rect">
            <a:avLst/>
          </a:prstGeom>
        </p:spPr>
      </p:pic>
      <p:pic>
        <p:nvPicPr>
          <p:cNvPr id="10" name="Picture 9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9DBBF748-4222-99D7-6CCF-ACF6F5559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39" y="4221088"/>
            <a:ext cx="3743861" cy="2500182"/>
          </a:xfrm>
          <a:prstGeom prst="rect">
            <a:avLst/>
          </a:prstGeom>
        </p:spPr>
      </p:pic>
      <p:pic>
        <p:nvPicPr>
          <p:cNvPr id="11" name="Picture 10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21048D2E-0266-24D5-7C94-C21A45DC8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414" y="1556792"/>
            <a:ext cx="3696499" cy="2635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151CBD-4926-5BE7-A343-C07B35734D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18" y="3024419"/>
            <a:ext cx="3929075" cy="1090814"/>
          </a:xfrm>
          <a:prstGeom prst="rect">
            <a:avLst/>
          </a:prstGeom>
        </p:spPr>
      </p:pic>
      <p:sp>
        <p:nvSpPr>
          <p:cNvPr id="13" name="Google Shape;475;p62">
            <a:extLst>
              <a:ext uri="{FF2B5EF4-FFF2-40B4-BE49-F238E27FC236}">
                <a16:creationId xmlns:a16="http://schemas.microsoft.com/office/drawing/2014/main" id="{8AF48555-C094-3AA2-3E7C-2A824D388927}"/>
              </a:ext>
            </a:extLst>
          </p:cNvPr>
          <p:cNvSpPr/>
          <p:nvPr/>
        </p:nvSpPr>
        <p:spPr>
          <a:xfrm>
            <a:off x="2267744" y="3645024"/>
            <a:ext cx="288032" cy="288032"/>
          </a:xfrm>
          <a:prstGeom prst="roundRect">
            <a:avLst>
              <a:gd name="adj" fmla="val 16667"/>
            </a:avLst>
          </a:prstGeom>
          <a:solidFill>
            <a:srgbClr val="00B0F0">
              <a:alpha val="20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475;p62">
            <a:extLst>
              <a:ext uri="{FF2B5EF4-FFF2-40B4-BE49-F238E27FC236}">
                <a16:creationId xmlns:a16="http://schemas.microsoft.com/office/drawing/2014/main" id="{68CFC2C1-0861-0910-F064-020A72697723}"/>
              </a:ext>
            </a:extLst>
          </p:cNvPr>
          <p:cNvSpPr/>
          <p:nvPr/>
        </p:nvSpPr>
        <p:spPr>
          <a:xfrm>
            <a:off x="2915816" y="3668193"/>
            <a:ext cx="360040" cy="288032"/>
          </a:xfrm>
          <a:prstGeom prst="roundRect">
            <a:avLst>
              <a:gd name="adj" fmla="val 16667"/>
            </a:avLst>
          </a:prstGeom>
          <a:solidFill>
            <a:srgbClr val="00B0F0">
              <a:alpha val="20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475;p62">
            <a:extLst>
              <a:ext uri="{FF2B5EF4-FFF2-40B4-BE49-F238E27FC236}">
                <a16:creationId xmlns:a16="http://schemas.microsoft.com/office/drawing/2014/main" id="{B871780B-F219-2E2D-814C-6B80FC3E07B3}"/>
              </a:ext>
            </a:extLst>
          </p:cNvPr>
          <p:cNvSpPr/>
          <p:nvPr/>
        </p:nvSpPr>
        <p:spPr>
          <a:xfrm>
            <a:off x="3635896" y="3649017"/>
            <a:ext cx="288032" cy="288032"/>
          </a:xfrm>
          <a:prstGeom prst="roundRect">
            <a:avLst>
              <a:gd name="adj" fmla="val 16667"/>
            </a:avLst>
          </a:prstGeom>
          <a:solidFill>
            <a:srgbClr val="00B0F0">
              <a:alpha val="2000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F2C27-602F-8872-8E40-64B0D073887D}"/>
              </a:ext>
            </a:extLst>
          </p:cNvPr>
          <p:cNvSpPr txBox="1"/>
          <p:nvPr/>
        </p:nvSpPr>
        <p:spPr>
          <a:xfrm>
            <a:off x="469762" y="1957666"/>
            <a:ext cx="4392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 on the UBDM scalar couplings to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endParaRPr lang="en-CN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BE30-7638-5D5D-1DB1-750ADB40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18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1085091-3E09-60CC-E5C2-FEFDCB46661E}"/>
              </a:ext>
            </a:extLst>
          </p:cNvPr>
          <p:cNvGrpSpPr>
            <a:grpSpLocks noChangeAspect="1"/>
          </p:cNvGrpSpPr>
          <p:nvPr/>
        </p:nvGrpSpPr>
        <p:grpSpPr>
          <a:xfrm>
            <a:off x="2015068" y="152403"/>
            <a:ext cx="10096009" cy="1342174"/>
            <a:chOff x="1921933" y="3445518"/>
            <a:chExt cx="7772400" cy="10337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3C4C4A-D64B-AA8D-C4F7-CA1A6D83A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3" y="3445518"/>
              <a:ext cx="7772400" cy="2798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BE9CF9-E005-5A23-2E21-B5FD1C62F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3" y="3725333"/>
              <a:ext cx="7772400" cy="753946"/>
            </a:xfrm>
            <a:prstGeom prst="rect">
              <a:avLst/>
            </a:prstGeom>
          </p:spPr>
        </p:pic>
      </p:grpSp>
      <p:pic>
        <p:nvPicPr>
          <p:cNvPr id="3074" name="Picture 2" descr="Group Members | LBNL Theory">
            <a:extLst>
              <a:ext uri="{FF2B5EF4-FFF2-40B4-BE49-F238E27FC236}">
                <a16:creationId xmlns:a16="http://schemas.microsoft.com/office/drawing/2014/main" id="{713ED693-5CA0-45AF-8657-CCD46518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13990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4D688-A6E3-9396-C9A2-2907E6C6B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067" y="1659898"/>
            <a:ext cx="10096009" cy="4740512"/>
          </a:xfrm>
          <a:prstGeom prst="rect">
            <a:avLst/>
          </a:prstGeom>
        </p:spPr>
      </p:pic>
      <p:pic>
        <p:nvPicPr>
          <p:cNvPr id="7" name="Picture 2" descr="Magnet – Wikipedia">
            <a:extLst>
              <a:ext uri="{FF2B5EF4-FFF2-40B4-BE49-F238E27FC236}">
                <a16:creationId xmlns:a16="http://schemas.microsoft.com/office/drawing/2014/main" id="{6DF25013-04BE-8ED6-439C-6E197CBC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2112439"/>
            <a:ext cx="1835149" cy="13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31982-8633-F22E-FEC3-E5D2D85E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2B84-20E1-58E3-C8FC-B0492335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639"/>
            <a:ext cx="10972800" cy="1143000"/>
          </a:xfr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Dark matter</a:t>
            </a:r>
            <a:r>
              <a:rPr lang="en-US" dirty="0"/>
              <a:t>: an e</a:t>
            </a:r>
            <a:r>
              <a:rPr kumimoji="0" lang="en-US" b="1" kern="1200" cap="none" baseline="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lephant in the room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6EB67-6907-1CCA-3436-79621701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005" y="1271215"/>
            <a:ext cx="3575509" cy="452596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5DDF8-5350-A837-DDCD-2D1CB41FF858}"/>
              </a:ext>
            </a:extLst>
          </p:cNvPr>
          <p:cNvSpPr txBox="1"/>
          <p:nvPr/>
        </p:nvSpPr>
        <p:spPr>
          <a:xfrm>
            <a:off x="4232005" y="5797178"/>
            <a:ext cx="35755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0" i="0" dirty="0">
                <a:effectLst/>
                <a:latin typeface="Arimo"/>
              </a:rPr>
              <a:t>Cover image from D. Budker and A. O. Sushkov, </a:t>
            </a:r>
            <a:r>
              <a:rPr lang="en-US" sz="1400" b="1" i="0" u="sng" dirty="0">
                <a:effectLst/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 on Your Feet</a:t>
            </a:r>
            <a:r>
              <a:rPr lang="en-US" sz="1400" b="0" i="0" dirty="0">
                <a:effectLst/>
                <a:latin typeface="Arimo"/>
              </a:rPr>
              <a:t>; </a:t>
            </a:r>
            <a:r>
              <a:rPr lang="en-US" sz="1400" b="0" i="0" u="sng" dirty="0">
                <a:effectLst/>
                <a:latin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Second Edition</a:t>
            </a:r>
            <a:r>
              <a:rPr lang="en-US" sz="1400" b="0" i="0" dirty="0">
                <a:effectLst/>
                <a:latin typeface="Arimo"/>
              </a:rPr>
              <a:t>, 280 pp, OUP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999B0-919F-A4CE-D776-C87C72E6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rfahrungsberichte von Praktikanten und Praktikantinnen des MetroSommers  2016 - PTB.de">
            <a:extLst>
              <a:ext uri="{FF2B5EF4-FFF2-40B4-BE49-F238E27FC236}">
                <a16:creationId xmlns:a16="http://schemas.microsoft.com/office/drawing/2014/main" id="{34A60292-0836-CD2F-2DEA-5B15849BF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703" y="1699039"/>
            <a:ext cx="1234876" cy="17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093C3-8F91-7885-A266-2A6D165D4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66" y="259740"/>
            <a:ext cx="11111749" cy="13150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25B4A2-DB9C-8BDF-4C8E-0D1D4F09232E}"/>
              </a:ext>
            </a:extLst>
          </p:cNvPr>
          <p:cNvSpPr/>
          <p:nvPr/>
        </p:nvSpPr>
        <p:spPr>
          <a:xfrm>
            <a:off x="449791" y="917268"/>
            <a:ext cx="1149350" cy="110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 1" descr="O:\4-4\4-43\Ytterbium\pictures\Level scheme\Yb_clock_elec_conf-trans.png">
            <a:extLst>
              <a:ext uri="{FF2B5EF4-FFF2-40B4-BE49-F238E27FC236}">
                <a16:creationId xmlns:a16="http://schemas.microsoft.com/office/drawing/2014/main" id="{44FE1AF6-9A6D-6BB5-C2E4-14D10B40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9" y="3100559"/>
            <a:ext cx="3791707" cy="34977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A9CEF7-372A-F9C0-2452-62AADA9BC9C2}"/>
              </a:ext>
            </a:extLst>
          </p:cNvPr>
          <p:cNvSpPr txBox="1"/>
          <p:nvPr/>
        </p:nvSpPr>
        <p:spPr>
          <a:xfrm>
            <a:off x="0" y="2515784"/>
            <a:ext cx="4341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aseline="30000" dirty="0">
                <a:solidFill>
                  <a:srgbClr val="FFFF00"/>
                </a:solidFill>
              </a:rPr>
              <a:t>171</a:t>
            </a:r>
            <a:r>
              <a:rPr lang="en-US" sz="3200" dirty="0">
                <a:solidFill>
                  <a:srgbClr val="FFFF00"/>
                </a:solidFill>
              </a:rPr>
              <a:t>Yb</a:t>
            </a:r>
            <a:r>
              <a:rPr lang="en-US" sz="3200" baseline="30000" dirty="0">
                <a:solidFill>
                  <a:srgbClr val="FFFF00"/>
                </a:solidFill>
              </a:rPr>
              <a:t>+</a:t>
            </a:r>
            <a:r>
              <a:rPr lang="en-US" sz="3200" dirty="0">
                <a:solidFill>
                  <a:srgbClr val="FFFF00"/>
                </a:solidFill>
              </a:rPr>
              <a:t> ion clock @ PTB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864418-2906-BD6E-9E88-5C4AC45877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560" y="3100559"/>
            <a:ext cx="3096923" cy="3497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A38E03-18F4-0507-455C-075F84475EB0}"/>
              </a:ext>
            </a:extLst>
          </p:cNvPr>
          <p:cNvSpPr txBox="1"/>
          <p:nvPr/>
        </p:nvSpPr>
        <p:spPr>
          <a:xfrm>
            <a:off x="7971361" y="4681908"/>
            <a:ext cx="3401723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dirty="0">
                <a:effectLst/>
                <a:latin typeface="Lucida Grande" panose="020B0600040502020204" pitchFamily="34" charset="0"/>
                <a:hlinkClick r:id="rId7"/>
              </a:rPr>
              <a:t>arXiv:2301.10784</a:t>
            </a:r>
            <a:r>
              <a:rPr lang="en-US" sz="2800" dirty="0">
                <a:solidFill>
                  <a:srgbClr val="002060"/>
                </a:solidFill>
                <a:latin typeface="Lucida Grande" panose="020B0600040502020204" pitchFamily="34" charset="0"/>
              </a:rPr>
              <a:t>(2023)</a:t>
            </a:r>
            <a:endParaRPr lang="en-US" sz="2800" dirty="0"/>
          </a:p>
        </p:txBody>
      </p:sp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C3D1F97B-317B-E833-A575-9B2B24AA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5" y="1699038"/>
            <a:ext cx="1233883" cy="17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human face, person, neck, chin&#10;&#10;Description automatically generated">
            <a:extLst>
              <a:ext uri="{FF2B5EF4-FFF2-40B4-BE49-F238E27FC236}">
                <a16:creationId xmlns:a16="http://schemas.microsoft.com/office/drawing/2014/main" id="{B59B38CE-D921-4E36-055D-BC7703E4A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285" y="1699039"/>
            <a:ext cx="1297472" cy="1729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171F8E-5575-0A88-D942-E997FAF49F22}"/>
              </a:ext>
            </a:extLst>
          </p:cNvPr>
          <p:cNvSpPr txBox="1"/>
          <p:nvPr/>
        </p:nvSpPr>
        <p:spPr>
          <a:xfrm>
            <a:off x="7394285" y="3451860"/>
            <a:ext cx="129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Abhishek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943430-7B44-7A6A-5F4B-9242318FD560}"/>
              </a:ext>
            </a:extLst>
          </p:cNvPr>
          <p:cNvSpPr txBox="1"/>
          <p:nvPr/>
        </p:nvSpPr>
        <p:spPr>
          <a:xfrm>
            <a:off x="9418319" y="3451860"/>
            <a:ext cx="252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Melina                  Nils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51CA-A85D-79CB-6711-8D36F7C5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FBA34F5-DC9A-EBF1-3FCA-B4C48397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6237" y="154355"/>
            <a:ext cx="6934200" cy="1143000"/>
          </a:xfrm>
        </p:spPr>
        <p:txBody>
          <a:bodyPr/>
          <a:lstStyle/>
          <a:p>
            <a:r>
              <a:rPr lang="en-US" dirty="0"/>
              <a:t>Sensors </a:t>
            </a:r>
            <a:r>
              <a:rPr lang="en-US" dirty="0">
                <a:solidFill>
                  <a:srgbClr val="92D050"/>
                </a:solidFill>
              </a:rPr>
              <a:t>in space</a:t>
            </a:r>
            <a:r>
              <a:rPr lang="en-US" dirty="0"/>
              <a:t>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282DB9-8734-C72A-139E-36A47924AE8B}"/>
              </a:ext>
            </a:extLst>
          </p:cNvPr>
          <p:cNvGrpSpPr>
            <a:grpSpLocks noChangeAspect="1"/>
          </p:cNvGrpSpPr>
          <p:nvPr/>
        </p:nvGrpSpPr>
        <p:grpSpPr>
          <a:xfrm>
            <a:off x="4923852" y="4246978"/>
            <a:ext cx="7081881" cy="2238479"/>
            <a:chOff x="2209800" y="3959940"/>
            <a:chExt cx="7772400" cy="24567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2E665E-C2F0-DC45-9CAE-BF6BF6D26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3959940"/>
              <a:ext cx="7772400" cy="245674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FBBC1F-2FF1-F562-5573-C7D655865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5607386"/>
              <a:ext cx="7772400" cy="4716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679F22-4219-327D-15C8-800F4F2A6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6" y="1504971"/>
            <a:ext cx="4448711" cy="4448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C5CDE1-CA88-54D0-1312-72F66F4B3523}"/>
              </a:ext>
            </a:extLst>
          </p:cNvPr>
          <p:cNvSpPr txBox="1"/>
          <p:nvPr/>
        </p:nvSpPr>
        <p:spPr>
          <a:xfrm>
            <a:off x="0" y="5914526"/>
            <a:ext cx="4634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“Dark matter halo in the style of Salvador Dali”</a:t>
            </a:r>
          </a:p>
          <a:p>
            <a:pPr algn="ctr"/>
            <a:r>
              <a:rPr lang="en-US" sz="1400" dirty="0"/>
              <a:t>Made with Bing Image Creator. Powered by DALL-E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7E6078-237F-7257-56D2-28D1232F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3DF9B91E-0036-655A-2001-433043942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564" y="233791"/>
            <a:ext cx="4076170" cy="3738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01DDC3-AB83-103B-D20C-DB86785F68F9}"/>
              </a:ext>
            </a:extLst>
          </p:cNvPr>
          <p:cNvSpPr txBox="1"/>
          <p:nvPr/>
        </p:nvSpPr>
        <p:spPr>
          <a:xfrm>
            <a:off x="7980759" y="3514188"/>
            <a:ext cx="4211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parkersolarprobe.jhuapl.edu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688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1C87EF-C16C-F673-6302-93EA91FE1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834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22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9A7FA-404C-6BBB-B350-AFB8D14CD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51"/>
          <a:stretch/>
        </p:blipFill>
        <p:spPr>
          <a:xfrm>
            <a:off x="154326" y="101808"/>
            <a:ext cx="11847953" cy="1059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29AF94-1EF2-8BF1-9CBE-856A01A7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323" y="1262745"/>
            <a:ext cx="9816988" cy="552369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523AA30-778C-AEDB-466C-DA16398EA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4"/>
          <a:stretch/>
        </p:blipFill>
        <p:spPr bwMode="auto">
          <a:xfrm>
            <a:off x="7917454" y="4573220"/>
            <a:ext cx="1647460" cy="21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ianna Safronova | Q-SEnSE: Quantum Systems through Entangled Science and  Engineering | University of Colorado Boulder">
            <a:extLst>
              <a:ext uri="{FF2B5EF4-FFF2-40B4-BE49-F238E27FC236}">
                <a16:creationId xmlns:a16="http://schemas.microsoft.com/office/drawing/2014/main" id="{A4446B53-66D1-39AC-0309-1C9A9CD8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496" y="4573219"/>
            <a:ext cx="1465937" cy="21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D1CFE-0BBA-552D-9B1C-21010280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451"/>
            <a:ext cx="10972800" cy="953682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2" descr="Fast oscillating fundamental “constants”. Image 2 of 4">
            <a:extLst>
              <a:ext uri="{FF2B5EF4-FFF2-40B4-BE49-F238E27FC236}">
                <a16:creationId xmlns:a16="http://schemas.microsoft.com/office/drawing/2014/main" id="{A408A91B-1040-BA97-BE8E-63423BFE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67" y="106753"/>
            <a:ext cx="2018389" cy="20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B5E8E-0329-05C7-80A6-DEBAD3A6910B}"/>
              </a:ext>
            </a:extLst>
          </p:cNvPr>
          <p:cNvSpPr txBox="1"/>
          <p:nvPr/>
        </p:nvSpPr>
        <p:spPr>
          <a:xfrm>
            <a:off x="2153856" y="1134530"/>
            <a:ext cx="10038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Scalar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Dark Matter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 mimics oscillation of fundamental constants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OK to talk about </a:t>
            </a:r>
            <a:r>
              <a:rPr lang="en-US" sz="2400" b="1" dirty="0">
                <a:solidFill>
                  <a:srgbClr val="FFFF00"/>
                </a:solidFill>
              </a:rPr>
              <a:t>fast</a:t>
            </a:r>
            <a:r>
              <a:rPr lang="en-US" sz="2400" dirty="0">
                <a:solidFill>
                  <a:srgbClr val="FFFF00"/>
                </a:solidFill>
              </a:rPr>
              <a:t> oscillation of constants with dimensions (e, m</a:t>
            </a:r>
            <a:r>
              <a:rPr lang="en-US" sz="2400" baseline="-25000" dirty="0">
                <a:solidFill>
                  <a:srgbClr val="FFFF00"/>
                </a:solidFill>
              </a:rPr>
              <a:t>e </a:t>
            </a:r>
            <a:r>
              <a:rPr lang="en-US" sz="2400" dirty="0">
                <a:solidFill>
                  <a:srgbClr val="FFFF00"/>
                </a:solidFill>
              </a:rPr>
              <a:t>...)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E3956D-A264-2CBF-42F6-D4726353C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4294709"/>
            <a:ext cx="1971697" cy="1615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E530E-56BC-E4D9-C6AF-EF9CBFABF2C8}"/>
                  </a:ext>
                </a:extLst>
              </p:cNvPr>
              <p:cNvSpPr txBox="1"/>
              <p:nvPr/>
            </p:nvSpPr>
            <p:spPr>
              <a:xfrm>
                <a:off x="2153857" y="4605235"/>
                <a:ext cx="10038143" cy="86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FF00"/>
                    </a:solidFill>
                  </a:rPr>
                  <a:t>Spectroscopic tests with atoms and </a:t>
                </a:r>
                <a:r>
                  <a:rPr lang="en-US" sz="2400" b="1" dirty="0">
                    <a:solidFill>
                      <a:srgbClr val="92D050"/>
                    </a:solidFill>
                  </a:rPr>
                  <a:t>molecules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FF00"/>
                    </a:solidFill>
                  </a:rPr>
                  <a:t>Near DC-100 MHz</a:t>
                </a:r>
                <a:r>
                  <a:rPr lang="en-US" sz="2400" b="1" dirty="0">
                    <a:solidFill>
                      <a:srgbClr val="92D050"/>
                    </a:solidFill>
                  </a:rPr>
                  <a:t>➙1 GHz</a:t>
                </a:r>
                <a:r>
                  <a:rPr lang="en-US" sz="2400" dirty="0">
                    <a:solidFill>
                      <a:srgbClr val="FFFF00"/>
                    </a:solidFill>
                  </a:rPr>
                  <a:t>; pushing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−18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E530E-56BC-E4D9-C6AF-EF9CBFABF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857" y="4605235"/>
                <a:ext cx="10038143" cy="862608"/>
              </a:xfrm>
              <a:prstGeom prst="rect">
                <a:avLst/>
              </a:prstGeom>
              <a:blipFill>
                <a:blip r:embed="rId5"/>
                <a:stretch>
                  <a:fillRect l="-758" t="-5797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636D7FC-9927-8BDA-6BA0-2802F9DBA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67" y="2308226"/>
            <a:ext cx="1997977" cy="1803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0E0912-765C-4C09-6BFA-A985C73648E4}"/>
              </a:ext>
            </a:extLst>
          </p:cNvPr>
          <p:cNvSpPr txBox="1"/>
          <p:nvPr/>
        </p:nvSpPr>
        <p:spPr>
          <a:xfrm>
            <a:off x="2136927" y="2861104"/>
            <a:ext cx="10038143" cy="86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First experiments with Dy: time scales of days and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</a:rPr>
              <a:t>Advanced clocks</a:t>
            </a:r>
            <a:r>
              <a:rPr lang="en-US" sz="2400" dirty="0">
                <a:solidFill>
                  <a:srgbClr val="FFFF00"/>
                </a:solidFill>
              </a:rPr>
              <a:t> are now doing much better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D08E37-D6F2-9F67-F27C-2479D28E16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666" y="4195341"/>
            <a:ext cx="2607733" cy="26077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200CB9-B07B-3726-E2E9-8B0C9454D85D}"/>
              </a:ext>
            </a:extLst>
          </p:cNvPr>
          <p:cNvSpPr txBox="1"/>
          <p:nvPr/>
        </p:nvSpPr>
        <p:spPr>
          <a:xfrm>
            <a:off x="2153857" y="5887049"/>
            <a:ext cx="10038143" cy="86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92D050"/>
                </a:solidFill>
              </a:rPr>
              <a:t>overdensities</a:t>
            </a:r>
            <a:r>
              <a:rPr lang="en-US" sz="2400" dirty="0">
                <a:solidFill>
                  <a:srgbClr val="FFFF00"/>
                </a:solidFill>
              </a:rPr>
              <a:t> due to Earth and Sun </a:t>
            </a:r>
            <a:r>
              <a:rPr lang="en-US" sz="2400" b="1" dirty="0">
                <a:solidFill>
                  <a:srgbClr val="92D050"/>
                </a:solidFill>
              </a:rPr>
              <a:t>halos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</a:rPr>
              <a:t>Space-borne probes</a:t>
            </a:r>
          </a:p>
        </p:txBody>
      </p:sp>
      <p:pic>
        <p:nvPicPr>
          <p:cNvPr id="15" name="Picture 3 1" descr="O:\4-4\4-43\Ytterbium\pictures\Level scheme\Yb_clock_elec_conf-trans.png">
            <a:extLst>
              <a:ext uri="{FF2B5EF4-FFF2-40B4-BE49-F238E27FC236}">
                <a16:creationId xmlns:a16="http://schemas.microsoft.com/office/drawing/2014/main" id="{27CED7C5-9274-DB29-1997-C878EB65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3424" y="2651493"/>
            <a:ext cx="1536975" cy="14177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EAD29-88C1-8D78-0706-8F835CD4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72BE4C-4301-87A9-4FDB-28577DF9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29F8-7943-EE44-9252-A04B4FB5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8" y="1369281"/>
            <a:ext cx="10972800" cy="1143000"/>
          </a:xfrm>
        </p:spPr>
        <p:txBody>
          <a:bodyPr/>
          <a:lstStyle/>
          <a:p>
            <a:r>
              <a:rPr lang="en-US" dirty="0"/>
              <a:t>Atomic clock searches for scalar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C582E7-FFBB-F97B-8352-7B8F3296D803}"/>
              </a:ext>
            </a:extLst>
          </p:cNvPr>
          <p:cNvSpPr txBox="1">
            <a:spLocks/>
          </p:cNvSpPr>
          <p:nvPr/>
        </p:nvSpPr>
        <p:spPr>
          <a:xfrm>
            <a:off x="257908" y="3321480"/>
            <a:ext cx="10972800" cy="2041827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075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Key idea:</a:t>
            </a:r>
          </a:p>
          <a:p>
            <a:endParaRPr lang="en-US" dirty="0"/>
          </a:p>
          <a:p>
            <a:r>
              <a:rPr lang="en-US" dirty="0"/>
              <a:t>Scalar DM “</a:t>
            </a:r>
            <a:r>
              <a:rPr lang="en-US" u="sng" dirty="0"/>
              <a:t>looks like</a:t>
            </a:r>
            <a:r>
              <a:rPr lang="en-US" dirty="0"/>
              <a:t>” </a:t>
            </a:r>
          </a:p>
          <a:p>
            <a:r>
              <a:rPr lang="en-US" dirty="0"/>
              <a:t>oscillation of fundamental constants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4616F-C2F3-FF8F-F4C5-055E8F26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8E2B-6BE8-AA4B-9D7A-9946CF94B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339"/>
            <a:ext cx="10972800" cy="665161"/>
          </a:xfrm>
        </p:spPr>
        <p:txBody>
          <a:bodyPr>
            <a:normAutofit/>
          </a:bodyPr>
          <a:lstStyle/>
          <a:p>
            <a:r>
              <a:rPr lang="en-US" dirty="0"/>
              <a:t>Fast Variation of Fundamental “Constants”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1D4E1-E124-6C43-9999-401B2E061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698500"/>
            <a:ext cx="11938000" cy="4709160"/>
          </a:xfrm>
        </p:spPr>
        <p:txBody>
          <a:bodyPr/>
          <a:lstStyle/>
          <a:p>
            <a:r>
              <a:rPr lang="en-US" dirty="0"/>
              <a:t>Dionysios Antypas, Dmitry Budker, Victor V. Flambaum, Mikhail G. Kozlov, Gilad Perez, and Jun Ye</a:t>
            </a:r>
            <a:endParaRPr lang="en-US" dirty="0">
              <a:highlight>
                <a:srgbClr val="FFFF00"/>
              </a:highlight>
            </a:endParaRPr>
          </a:p>
          <a:p>
            <a:pPr marL="137103" indent="0" algn="r">
              <a:buNone/>
            </a:pPr>
            <a:r>
              <a:rPr lang="en-US" i="1" u="sng" dirty="0">
                <a:highlight>
                  <a:srgbClr val="FFFF00"/>
                </a:highlight>
                <a:hlinkClick r:id="rId3"/>
              </a:rPr>
              <a:t>ANNALEN DER PHYSIK</a:t>
            </a:r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 </a:t>
            </a:r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2020, 1900566</a:t>
            </a:r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;  </a:t>
            </a:r>
            <a:r>
              <a:rPr lang="en-US" u="sng" dirty="0">
                <a:highlight>
                  <a:srgbClr val="FFFF00"/>
                </a:highlight>
                <a:hlinkClick r:id="rId4"/>
              </a:rPr>
              <a:t>arXiv:1912.01335</a:t>
            </a:r>
            <a:r>
              <a:rPr lang="en-US" dirty="0">
                <a:highlight>
                  <a:srgbClr val="FFFF00"/>
                </a:highlight>
              </a:rPr>
              <a:t> </a:t>
            </a:r>
          </a:p>
          <a:p>
            <a:r>
              <a:rPr lang="en-US" dirty="0">
                <a:solidFill>
                  <a:srgbClr val="92D050"/>
                </a:solidFill>
              </a:rPr>
              <a:t>Old thinking</a:t>
            </a:r>
            <a:r>
              <a:rPr lang="en-US" dirty="0"/>
              <a:t>: only </a:t>
            </a:r>
            <a:r>
              <a:rPr lang="en-US" i="1" dirty="0"/>
              <a:t>dimensionless</a:t>
            </a:r>
            <a:r>
              <a:rPr lang="en-US" dirty="0"/>
              <a:t> constants may vary</a:t>
            </a:r>
          </a:p>
          <a:p>
            <a:r>
              <a:rPr lang="en-US" dirty="0">
                <a:solidFill>
                  <a:srgbClr val="92D050"/>
                </a:solidFill>
              </a:rPr>
              <a:t>New thinking</a:t>
            </a:r>
            <a:r>
              <a:rPr lang="en-US" dirty="0"/>
              <a:t>: </a:t>
            </a:r>
            <a:r>
              <a:rPr lang="en-US" i="1" dirty="0"/>
              <a:t>m</a:t>
            </a:r>
            <a:r>
              <a:rPr lang="en-US" i="1" baseline="-25000" dirty="0"/>
              <a:t>e </a:t>
            </a:r>
            <a:r>
              <a:rPr lang="en-US" dirty="0"/>
              <a:t>/&lt;</a:t>
            </a:r>
            <a:r>
              <a:rPr lang="en-US" i="1" dirty="0"/>
              <a:t> m</a:t>
            </a:r>
            <a:r>
              <a:rPr lang="en-US" i="1" baseline="-25000" dirty="0"/>
              <a:t>e </a:t>
            </a:r>
            <a:r>
              <a:rPr lang="en-US" i="1" dirty="0"/>
              <a:t>&gt;</a:t>
            </a:r>
            <a:r>
              <a:rPr lang="en-US" dirty="0"/>
              <a:t>;</a:t>
            </a:r>
            <a:r>
              <a:rPr lang="en-US" b="1" dirty="0"/>
              <a:t> </a:t>
            </a:r>
            <a:r>
              <a:rPr lang="en-US" dirty="0"/>
              <a:t>𝛂/&lt;</a:t>
            </a:r>
            <a:r>
              <a:rPr lang="en-US" i="1" dirty="0"/>
              <a:t> </a:t>
            </a:r>
            <a:r>
              <a:rPr lang="en-US" dirty="0"/>
              <a:t>𝛂</a:t>
            </a:r>
            <a:r>
              <a:rPr lang="en-US" i="1" baseline="-25000" dirty="0"/>
              <a:t> </a:t>
            </a:r>
            <a:r>
              <a:rPr lang="en-US" i="1" dirty="0"/>
              <a:t>&gt;</a:t>
            </a:r>
            <a:r>
              <a:rPr lang="en-US" dirty="0"/>
              <a:t>, ...  are </a:t>
            </a:r>
            <a:r>
              <a:rPr lang="en-US" dirty="0">
                <a:solidFill>
                  <a:srgbClr val="FFFF00"/>
                </a:solidFill>
              </a:rPr>
              <a:t>OK</a:t>
            </a:r>
          </a:p>
          <a:p>
            <a:r>
              <a:rPr lang="en-US" dirty="0"/>
              <a:t>Origin of apparent variations: </a:t>
            </a:r>
            <a:r>
              <a:rPr lang="en-US" dirty="0">
                <a:solidFill>
                  <a:srgbClr val="92D050"/>
                </a:solidFill>
              </a:rPr>
              <a:t>bosonic fields</a:t>
            </a:r>
            <a:r>
              <a:rPr lang="en-US" dirty="0"/>
              <a:t> </a:t>
            </a:r>
          </a:p>
          <a:p>
            <a:r>
              <a:rPr lang="en-US" dirty="0"/>
              <a:t>BSM (and BBSM) physics is tricky!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DE696-A7E5-D441-ADAC-819173BDA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562" y="2044700"/>
            <a:ext cx="4483100" cy="13843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26765-4E07-BB68-7058-E89BA8C1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094" y="4060647"/>
            <a:ext cx="2098853" cy="20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83D9D-01B5-E0EC-D79D-28CA85BC7EFC}"/>
              </a:ext>
            </a:extLst>
          </p:cNvPr>
          <p:cNvSpPr txBox="1"/>
          <p:nvPr/>
        </p:nvSpPr>
        <p:spPr>
          <a:xfrm>
            <a:off x="2650389" y="6159500"/>
            <a:ext cx="15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M.G. Kozlov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019A4C-1C15-1D2C-7F1E-859DD5AC3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74" y="4060646"/>
            <a:ext cx="2098853" cy="20988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57DA0-2D99-D851-E8AD-C35594B89591}"/>
              </a:ext>
            </a:extLst>
          </p:cNvPr>
          <p:cNvSpPr txBox="1"/>
          <p:nvPr/>
        </p:nvSpPr>
        <p:spPr>
          <a:xfrm>
            <a:off x="363566" y="6152859"/>
            <a:ext cx="180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V.V. Flambaum</a:t>
            </a:r>
          </a:p>
        </p:txBody>
      </p:sp>
      <p:pic>
        <p:nvPicPr>
          <p:cNvPr id="5124" name="Picture 4" descr="Jun Ye | Physics | University of Colorado Boulder">
            <a:extLst>
              <a:ext uri="{FF2B5EF4-FFF2-40B4-BE49-F238E27FC236}">
                <a16:creationId xmlns:a16="http://schemas.microsoft.com/office/drawing/2014/main" id="{E0DDD936-1AEC-BB1D-92D1-62F1C7D32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6843" y="4060647"/>
            <a:ext cx="2017752" cy="209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D38921-08F3-15EA-4EC9-8B96B3E533F4}"/>
              </a:ext>
            </a:extLst>
          </p:cNvPr>
          <p:cNvSpPr txBox="1"/>
          <p:nvPr/>
        </p:nvSpPr>
        <p:spPr>
          <a:xfrm>
            <a:off x="6628312" y="6170906"/>
            <a:ext cx="180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 Ye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6E944A-0EF1-A594-04AD-60703D2B3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813" y="4060646"/>
            <a:ext cx="1904710" cy="2092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A42D9-52D1-4D7F-D097-E8ECF16FF1CE}"/>
              </a:ext>
            </a:extLst>
          </p:cNvPr>
          <p:cNvSpPr txBox="1"/>
          <p:nvPr/>
        </p:nvSpPr>
        <p:spPr>
          <a:xfrm>
            <a:off x="4756624" y="6184861"/>
            <a:ext cx="15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Gilad Perez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1DDBD4-41BF-BB0B-3C2E-85D444E1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D00E3FA-766A-B8FB-44ED-9B596A05297A}"/>
              </a:ext>
            </a:extLst>
          </p:cNvPr>
          <p:cNvGrpSpPr/>
          <p:nvPr/>
        </p:nvGrpSpPr>
        <p:grpSpPr>
          <a:xfrm>
            <a:off x="4360322" y="121004"/>
            <a:ext cx="7806273" cy="2247192"/>
            <a:chOff x="4360322" y="121004"/>
            <a:chExt cx="7806273" cy="22471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4F3307-47BA-7ED5-EC6F-C598F0F75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0322" y="121004"/>
              <a:ext cx="7772400" cy="22471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ED2372-D3E0-B8A2-C379-985B284BE365}"/>
                </a:ext>
              </a:extLst>
            </p:cNvPr>
            <p:cNvSpPr txBox="1"/>
            <p:nvPr/>
          </p:nvSpPr>
          <p:spPr>
            <a:xfrm>
              <a:off x="7916328" y="244102"/>
              <a:ext cx="425026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NATURE COMMUNICATIONS </a:t>
              </a:r>
              <a:r>
                <a:rPr lang="en-US" sz="1600" dirty="0">
                  <a:solidFill>
                    <a:schemeClr val="bg1"/>
                  </a:solidFill>
                  <a:latin typeface="Helvetica" pitchFamily="2" charset="0"/>
                </a:rPr>
                <a:t>2019</a:t>
              </a:r>
              <a:endParaRPr lang="en-US" sz="1600" dirty="0">
                <a:solidFill>
                  <a:schemeClr val="bg1"/>
                </a:solidFill>
                <a:effectLst/>
                <a:latin typeface="Helvetica" pitchFamily="2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https://</a:t>
              </a:r>
              <a:r>
                <a:rPr lang="en-US" sz="1600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doi.org</a:t>
              </a:r>
              <a:r>
                <a:rPr lang="en-US" sz="16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/10.1038/s41467-021-27632-7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3B13505-91FC-8865-B412-D4527390C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89" y="2473685"/>
            <a:ext cx="6304764" cy="4318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Down Ribbon 7">
                <a:extLst>
                  <a:ext uri="{FF2B5EF4-FFF2-40B4-BE49-F238E27FC236}">
                    <a16:creationId xmlns:a16="http://schemas.microsoft.com/office/drawing/2014/main" id="{3B887380-4863-E599-C508-4D75B2E4B3F5}"/>
                  </a:ext>
                </a:extLst>
              </p:cNvPr>
              <p:cNvSpPr/>
              <p:nvPr/>
            </p:nvSpPr>
            <p:spPr>
              <a:xfrm>
                <a:off x="96047" y="2963333"/>
                <a:ext cx="5999953" cy="2827867"/>
              </a:xfrm>
              <a:prstGeom prst="ribbo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Important for measurement duration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Not appreciated in early work </a:t>
                </a:r>
                <a:r>
                  <a:rPr lang="en-US" dirty="0">
                    <a:sym typeface="Wingdings" pitchFamily="2" charset="2"/>
                  </a:rPr>
                  <a:t></a:t>
                </a:r>
              </a:p>
              <a:p>
                <a:pPr algn="ctr"/>
                <a:endParaRPr lang="en-US" dirty="0">
                  <a:sym typeface="Wingdings" pitchFamily="2" charset="2"/>
                </a:endParaRPr>
              </a:p>
              <a:p>
                <a:pPr algn="ctr"/>
                <a:r>
                  <a:rPr lang="en-US" dirty="0">
                    <a:sym typeface="Wingdings" pitchFamily="2" charset="2"/>
                  </a:rPr>
                  <a:t>Correction by a factor ~ 3</a:t>
                </a:r>
                <a:endParaRPr lang="en-US" dirty="0"/>
              </a:p>
            </p:txBody>
          </p:sp>
        </mc:Choice>
        <mc:Fallback xmlns="">
          <p:sp>
            <p:nvSpPr>
              <p:cNvPr id="8" name="Down Ribbon 7">
                <a:extLst>
                  <a:ext uri="{FF2B5EF4-FFF2-40B4-BE49-F238E27FC236}">
                    <a16:creationId xmlns:a16="http://schemas.microsoft.com/office/drawing/2014/main" id="{3B887380-4863-E599-C508-4D75B2E4B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7" y="2963333"/>
                <a:ext cx="5999953" cy="2827867"/>
              </a:xfrm>
              <a:prstGeom prst="ribbon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0">
            <a:extLst>
              <a:ext uri="{FF2B5EF4-FFF2-40B4-BE49-F238E27FC236}">
                <a16:creationId xmlns:a16="http://schemas.microsoft.com/office/drawing/2014/main" id="{91A94010-8845-7516-8DED-F2188F13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759756" y="724737"/>
            <a:ext cx="1520973" cy="1520973"/>
          </a:xfrm>
          <a:prstGeom prst="rect">
            <a:avLst/>
          </a:prstGeom>
          <a:noFill/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7A8EAEE-A19D-D558-1C3B-F0D6BD26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356"/>
            <a:ext cx="10972800" cy="768364"/>
          </a:xfrm>
        </p:spPr>
        <p:txBody>
          <a:bodyPr/>
          <a:lstStyle/>
          <a:p>
            <a:r>
              <a:rPr lang="en-US" dirty="0"/>
              <a:t>What can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r>
              <a:rPr lang="en-US" dirty="0"/>
              <a:t> be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46" y="822743"/>
            <a:ext cx="11978105" cy="5959061"/>
          </a:xfrm>
        </p:spPr>
        <p:txBody>
          <a:bodyPr>
            <a:normAutofit fontScale="77500" lnSpcReduction="20000"/>
          </a:bodyPr>
          <a:lstStyle/>
          <a:p>
            <a:pPr marL="137103" indent="0">
              <a:buNone/>
            </a:pP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Ultralight bosonic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(pseudoscalar)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(pseudoscalar) 				</a:t>
            </a:r>
            <a:endParaRPr lang="en-US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Dilatons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(scalar) 	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 particles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584977" lvl="1" indent="0">
              <a:buNone/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Antiquark Nuggets (AQN)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Millicharged particles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even particles			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gross misunderstanding of gravity (MOND, </a:t>
            </a:r>
            <a:r>
              <a:rPr lang="mr-I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???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Proca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MHD (finite photon mass)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holes, dark planets, interstellar gas, </a:t>
            </a:r>
            <a:r>
              <a:rPr lang="mr-IN" sz="3200" dirty="0">
                <a:latin typeface="Times New Roman" panose="02020603050405020304" pitchFamily="18" charset="0"/>
              </a:rPr>
              <a:t>…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WIMPS    	                          		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</a:t>
            </a:r>
          </a:p>
          <a:p>
            <a:pPr marL="137103" indent="0">
              <a:buNone/>
            </a:pPr>
            <a:r>
              <a:rPr lang="en-US" dirty="0"/>
              <a:t>		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410F9-630F-C311-52D1-9B47703471C3}"/>
              </a:ext>
            </a:extLst>
          </p:cNvPr>
          <p:cNvSpPr txBox="1"/>
          <p:nvPr/>
        </p:nvSpPr>
        <p:spPr>
          <a:xfrm>
            <a:off x="4501661" y="1688123"/>
            <a:ext cx="311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Relaxions </a:t>
            </a:r>
            <a:r>
              <a:rPr lang="en-US" sz="2800" dirty="0"/>
              <a:t>(mixed)</a:t>
            </a:r>
            <a:endParaRPr lang="en-US" sz="2800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629F22C-F532-31BC-8F58-30BE717C6A9D}"/>
              </a:ext>
            </a:extLst>
          </p:cNvPr>
          <p:cNvSpPr/>
          <p:nvPr/>
        </p:nvSpPr>
        <p:spPr>
          <a:xfrm rot="10800000">
            <a:off x="2912681" y="2070663"/>
            <a:ext cx="1031799" cy="54945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Ribbon 8">
            <a:extLst>
              <a:ext uri="{FF2B5EF4-FFF2-40B4-BE49-F238E27FC236}">
                <a16:creationId xmlns:a16="http://schemas.microsoft.com/office/drawing/2014/main" id="{6238BFD6-D097-EA38-E4C4-7F9D6973EB8D}"/>
              </a:ext>
            </a:extLst>
          </p:cNvPr>
          <p:cNvSpPr/>
          <p:nvPr/>
        </p:nvSpPr>
        <p:spPr>
          <a:xfrm>
            <a:off x="4100945" y="2345392"/>
            <a:ext cx="8178351" cy="1961010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Bosonic fields oscillate at the </a:t>
            </a:r>
            <a:r>
              <a:rPr lang="en-US" sz="2000" dirty="0">
                <a:solidFill>
                  <a:srgbClr val="002060"/>
                </a:solidFill>
              </a:rPr>
              <a:t>Compton frequency</a:t>
            </a:r>
          </a:p>
          <a:p>
            <a:pPr algn="ctr"/>
            <a:endParaRPr lang="en-US" sz="2000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☞</a:t>
            </a:r>
            <a:r>
              <a:rPr lang="en-US" sz="2000" dirty="0">
                <a:solidFill>
                  <a:schemeClr val="tx1"/>
                </a:solidFill>
              </a:rPr>
              <a:t> apparent oscillation of </a:t>
            </a:r>
            <a:r>
              <a:rPr lang="en-US" sz="2000" dirty="0">
                <a:solidFill>
                  <a:srgbClr val="002060"/>
                </a:solidFill>
              </a:rPr>
              <a:t>fundamental constants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76A133-FDFE-1ACB-5A72-3D9A9EBA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5" grpId="1" animBg="1"/>
      <p:bldP spid="9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4462" y="54621"/>
            <a:ext cx="5519336" cy="6858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92D050"/>
                </a:solidFill>
              </a:rPr>
            </a:br>
            <a:br>
              <a:rPr lang="en-US" dirty="0">
                <a:solidFill>
                  <a:srgbClr val="92D050"/>
                </a:solidFill>
              </a:rPr>
            </a:br>
            <a:br>
              <a:rPr lang="en-US" dirty="0">
                <a:solidFill>
                  <a:srgbClr val="92D050"/>
                </a:solidFill>
              </a:rPr>
            </a:br>
            <a:r>
              <a:rPr lang="en-US" b="1" dirty="0" err="1">
                <a:solidFill>
                  <a:srgbClr val="92D050"/>
                </a:solidFill>
              </a:rPr>
              <a:t>Dilaton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r>
              <a:rPr lang="en-US" b="1" dirty="0">
                <a:solidFill>
                  <a:srgbClr val="92D050"/>
                </a:solidFill>
              </a:rPr>
              <a:t> ?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273" y="1004651"/>
            <a:ext cx="3304854" cy="2478641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92431"/>
            <a:ext cx="9144000" cy="2703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953" y="1004651"/>
            <a:ext cx="5572127" cy="24786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051800" y="4127500"/>
            <a:ext cx="1981200" cy="0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1E56A6-A9F0-AA43-A8CE-212DAC51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00001"/>
            <a:ext cx="8229600" cy="785801"/>
          </a:xfrm>
        </p:spPr>
        <p:txBody>
          <a:bodyPr/>
          <a:lstStyle/>
          <a:p>
            <a:pPr algn="l" eaLnBrk="1" hangingPunct="1"/>
            <a:r>
              <a:rPr lang="en-US" sz="3200" dirty="0"/>
              <a:t>Dy as “</a:t>
            </a:r>
            <a:r>
              <a:rPr lang="en-US" sz="3200" dirty="0">
                <a:solidFill>
                  <a:srgbClr val="5CFF2C"/>
                </a:solidFill>
              </a:rPr>
              <a:t>Alpha </a:t>
            </a:r>
            <a:r>
              <a:rPr lang="en-US" sz="3200" dirty="0" err="1">
                <a:solidFill>
                  <a:srgbClr val="5CFF2C"/>
                </a:solidFill>
              </a:rPr>
              <a:t>Variometer</a:t>
            </a:r>
            <a:r>
              <a:rPr lang="en-US" sz="3200" dirty="0"/>
              <a:t>”</a:t>
            </a:r>
          </a:p>
        </p:txBody>
      </p: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1600206" y="609600"/>
            <a:ext cx="7322343" cy="388905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lIns="82175" tIns="41090" rIns="82175" bIns="41090" anchor="ctr"/>
          <a:lstStyle/>
          <a:p>
            <a:pPr defTabSz="822884">
              <a:defRPr/>
            </a:pPr>
            <a:endParaRPr lang="en-US" kern="0">
              <a:solidFill>
                <a:srgbClr val="000099"/>
              </a:solidFill>
              <a:latin typeface="Arial"/>
              <a:ea typeface="Helvetica"/>
              <a:cs typeface="Helvetica"/>
              <a:sym typeface="Helvetica"/>
            </a:endParaRPr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464" y="868212"/>
            <a:ext cx="4471988" cy="356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2830347" y="868218"/>
            <a:ext cx="1167289" cy="359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82175" tIns="41090" rIns="82175" bIns="41090">
            <a:spAutoFit/>
          </a:bodyPr>
          <a:lstStyle/>
          <a:p>
            <a:pPr defTabSz="822884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99"/>
              </a:solidFill>
              <a:latin typeface="Arial"/>
              <a:ea typeface="Helvetica"/>
              <a:cs typeface="Helvetica"/>
              <a:sym typeface="Helvetica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4516284" y="868218"/>
            <a:ext cx="1490187" cy="359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82175" tIns="41090" rIns="82175" bIns="41090">
            <a:spAutoFit/>
          </a:bodyPr>
          <a:lstStyle/>
          <a:p>
            <a:pPr defTabSz="822884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99"/>
              </a:solidFill>
              <a:latin typeface="Arial"/>
              <a:ea typeface="Helvetica"/>
              <a:cs typeface="Helvetica"/>
              <a:sym typeface="Helvetica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4386254" y="2164086"/>
            <a:ext cx="2138838" cy="25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75" tIns="41090" rIns="82175" bIns="41090">
            <a:spAutoFit/>
          </a:bodyPr>
          <a:lstStyle/>
          <a:p>
            <a:pPr defTabSz="411404" eaLnBrk="0" hangingPunct="0">
              <a:spcBef>
                <a:spcPct val="50000"/>
              </a:spcBef>
            </a:pPr>
            <a:endParaRPr lang="en-US" sz="1100" kern="0">
              <a:solidFill>
                <a:srgbClr val="000099"/>
              </a:solidFill>
              <a:latin typeface="Arial"/>
              <a:ea typeface="Helvetica"/>
              <a:cs typeface="Helvetica"/>
              <a:sym typeface="Helvetica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321958" y="2229817"/>
            <a:ext cx="2008823" cy="359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82175" tIns="41090" rIns="82175" bIns="41090">
            <a:spAutoFit/>
          </a:bodyPr>
          <a:lstStyle/>
          <a:p>
            <a:pPr defTabSz="822884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99"/>
              </a:solidFill>
              <a:latin typeface="Arial"/>
              <a:ea typeface="Helvetica"/>
              <a:cs typeface="Helvetica"/>
              <a:sym typeface="Helvetica"/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4256237" y="2748452"/>
            <a:ext cx="2008823" cy="359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82175" tIns="41090" rIns="82175" bIns="41090">
            <a:spAutoFit/>
          </a:bodyPr>
          <a:lstStyle/>
          <a:p>
            <a:pPr defTabSz="822884" eaLnBrk="0" hangingPunct="0">
              <a:spcBef>
                <a:spcPct val="50000"/>
              </a:spcBef>
              <a:defRPr/>
            </a:pPr>
            <a:endParaRPr lang="en-US" kern="0">
              <a:solidFill>
                <a:srgbClr val="000099"/>
              </a:solidFill>
              <a:latin typeface="Arial"/>
              <a:ea typeface="Helvetica"/>
              <a:cs typeface="Helvetica"/>
              <a:sym typeface="Helvetica"/>
            </a:endParaRPr>
          </a:p>
        </p:txBody>
      </p:sp>
      <p:grpSp>
        <p:nvGrpSpPr>
          <p:cNvPr id="42" name="Group 46"/>
          <p:cNvGrpSpPr>
            <a:grpSpLocks/>
          </p:cNvGrpSpPr>
          <p:nvPr/>
        </p:nvGrpSpPr>
        <p:grpSpPr bwMode="auto">
          <a:xfrm>
            <a:off x="3997634" y="673902"/>
            <a:ext cx="4573428" cy="2410302"/>
            <a:chOff x="1973" y="572"/>
            <a:chExt cx="3201" cy="1687"/>
          </a:xfrm>
        </p:grpSpPr>
        <p:grpSp>
          <p:nvGrpSpPr>
            <p:cNvPr id="43" name="Group 44"/>
            <p:cNvGrpSpPr>
              <a:grpSpLocks/>
            </p:cNvGrpSpPr>
            <p:nvPr/>
          </p:nvGrpSpPr>
          <p:grpSpPr bwMode="auto">
            <a:xfrm>
              <a:off x="1973" y="572"/>
              <a:ext cx="3201" cy="1687"/>
              <a:chOff x="1973" y="572"/>
              <a:chExt cx="3201" cy="1687"/>
            </a:xfrm>
          </p:grpSpPr>
          <p:sp>
            <p:nvSpPr>
              <p:cNvPr id="45" name="Oval 14"/>
              <p:cNvSpPr>
                <a:spLocks noChangeAspect="1" noChangeArrowheads="1"/>
              </p:cNvSpPr>
              <p:nvPr/>
            </p:nvSpPr>
            <p:spPr bwMode="auto">
              <a:xfrm>
                <a:off x="3444" y="572"/>
                <a:ext cx="1730" cy="168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6" name="Line 15"/>
              <p:cNvSpPr>
                <a:spLocks noChangeAspect="1" noChangeShapeType="1"/>
              </p:cNvSpPr>
              <p:nvPr/>
            </p:nvSpPr>
            <p:spPr bwMode="auto">
              <a:xfrm>
                <a:off x="3444" y="1540"/>
                <a:ext cx="606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4482" y="1281"/>
                <a:ext cx="692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444" y="1281"/>
                <a:ext cx="217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822884">
                  <a:spcBef>
                    <a:spcPct val="50000"/>
                  </a:spcBef>
                  <a:defRPr/>
                </a:pPr>
                <a:r>
                  <a:rPr lang="en-US" sz="2200" b="1" kern="0" dirty="0">
                    <a:solidFill>
                      <a:srgbClr val="000099"/>
                    </a:solidFill>
                    <a:latin typeface="Arial"/>
                    <a:ea typeface="Helvetica"/>
                    <a:cs typeface="Helvetica"/>
                    <a:sym typeface="Helvetica"/>
                  </a:rPr>
                  <a:t>A</a:t>
                </a:r>
              </a:p>
            </p:txBody>
          </p:sp>
          <p:sp>
            <p:nvSpPr>
              <p:cNvPr id="49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957" y="1264"/>
                <a:ext cx="217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822884">
                  <a:spcBef>
                    <a:spcPct val="50000"/>
                  </a:spcBef>
                  <a:defRPr/>
                </a:pPr>
                <a:r>
                  <a:rPr lang="en-US" sz="2200" b="1" kern="0" dirty="0">
                    <a:solidFill>
                      <a:srgbClr val="000099"/>
                    </a:solidFill>
                    <a:latin typeface="Arial"/>
                    <a:ea typeface="Helvetica"/>
                    <a:cs typeface="Helvetica"/>
                    <a:sym typeface="Helvetica"/>
                  </a:rPr>
                  <a:t>B</a:t>
                </a:r>
              </a:p>
            </p:txBody>
          </p:sp>
          <p:sp>
            <p:nvSpPr>
              <p:cNvPr id="50" name="Line 23"/>
              <p:cNvSpPr>
                <a:spLocks noChangeAspect="1" noChangeShapeType="1"/>
              </p:cNvSpPr>
              <p:nvPr/>
            </p:nvSpPr>
            <p:spPr bwMode="auto">
              <a:xfrm>
                <a:off x="4222" y="1278"/>
                <a:ext cx="260" cy="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1" name="Line 24"/>
              <p:cNvSpPr>
                <a:spLocks noChangeAspect="1" noChangeShapeType="1"/>
              </p:cNvSpPr>
              <p:nvPr/>
            </p:nvSpPr>
            <p:spPr bwMode="auto">
              <a:xfrm>
                <a:off x="4049" y="1536"/>
                <a:ext cx="303" cy="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2" name="Line 25"/>
              <p:cNvSpPr>
                <a:spLocks noChangeAspect="1" noChangeShapeType="1"/>
              </p:cNvSpPr>
              <p:nvPr/>
            </p:nvSpPr>
            <p:spPr bwMode="auto">
              <a:xfrm>
                <a:off x="4294" y="1278"/>
                <a:ext cx="0" cy="258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 type="arrow" w="med" len="med"/>
                <a:tailEnd type="arrow" w="med" len="med"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3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3624" y="840"/>
                <a:ext cx="1435" cy="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822884">
                  <a:defRPr/>
                </a:pPr>
                <a:r>
                  <a:rPr lang="en-US" b="1" kern="0" dirty="0">
                    <a:solidFill>
                      <a:srgbClr val="000099"/>
                    </a:solidFill>
                    <a:latin typeface="Lucida Grande"/>
                    <a:ea typeface="Lucida Grande"/>
                    <a:cs typeface="Lucida Grande"/>
                    <a:sym typeface="Wingdings"/>
                  </a:rPr>
                  <a:t>Δ</a:t>
                </a:r>
                <a:r>
                  <a:rPr lang="en-US" b="1" kern="0" dirty="0">
                    <a:solidFill>
                      <a:srgbClr val="000099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</a:t>
                </a:r>
                <a:r>
                  <a:rPr lang="en-US" b="1" kern="0" dirty="0">
                    <a:solidFill>
                      <a:srgbClr val="000099"/>
                    </a:solidFill>
                    <a:latin typeface="Arial"/>
                    <a:ea typeface="Helvetica"/>
                    <a:cs typeface="Helvetica"/>
                    <a:sym typeface="Helvetica"/>
                  </a:rPr>
                  <a:t>3 MHz – 2 GHz</a:t>
                </a:r>
              </a:p>
            </p:txBody>
          </p:sp>
          <p:sp>
            <p:nvSpPr>
              <p:cNvPr id="54" name="Oval 27"/>
              <p:cNvSpPr>
                <a:spLocks noChangeAspect="1" noChangeArrowheads="1"/>
              </p:cNvSpPr>
              <p:nvPr/>
            </p:nvSpPr>
            <p:spPr bwMode="auto">
              <a:xfrm>
                <a:off x="1973" y="1394"/>
                <a:ext cx="433" cy="433"/>
              </a:xfrm>
              <a:prstGeom prst="ellips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2147" y="615"/>
                <a:ext cx="1903" cy="77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" name="Line 29"/>
              <p:cNvSpPr>
                <a:spLocks noChangeAspect="1" noChangeShapeType="1"/>
              </p:cNvSpPr>
              <p:nvPr/>
            </p:nvSpPr>
            <p:spPr bwMode="auto">
              <a:xfrm>
                <a:off x="2147" y="1826"/>
                <a:ext cx="2032" cy="43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7" name="Line 30"/>
              <p:cNvSpPr>
                <a:spLocks noChangeAspect="1" noChangeShapeType="1"/>
              </p:cNvSpPr>
              <p:nvPr/>
            </p:nvSpPr>
            <p:spPr bwMode="auto">
              <a:xfrm flipV="1">
                <a:off x="4291" y="1026"/>
                <a:ext cx="0" cy="24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822884">
                  <a:defRPr/>
                </a:pPr>
                <a:endParaRPr lang="en-US" kern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8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3921" y="1819"/>
                <a:ext cx="817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822884">
                  <a:defRPr/>
                </a:pPr>
                <a:r>
                  <a:rPr lang="en-US" sz="1300" kern="0" dirty="0">
                    <a:solidFill>
                      <a:srgbClr val="000099"/>
                    </a:solidFill>
                    <a:latin typeface="Arial"/>
                    <a:ea typeface="Helvetica"/>
                    <a:cs typeface="Helvetica"/>
                    <a:sym typeface="Helvetica"/>
                  </a:rPr>
                  <a:t>transitions</a:t>
                </a:r>
              </a:p>
              <a:p>
                <a:pPr algn="ctr" defTabSz="822884">
                  <a:defRPr/>
                </a:pPr>
                <a:r>
                  <a:rPr lang="en-US" sz="1300" kern="0" dirty="0">
                    <a:solidFill>
                      <a:srgbClr val="000099"/>
                    </a:solidFill>
                    <a:latin typeface="Arial"/>
                    <a:ea typeface="Helvetica"/>
                    <a:cs typeface="Helvetica"/>
                    <a:sym typeface="Helvetica"/>
                  </a:rPr>
                  <a:t> in 5 isotopes</a:t>
                </a:r>
              </a:p>
            </p:txBody>
          </p:sp>
        </p:grpSp>
        <p:sp>
          <p:nvSpPr>
            <p:cNvPr id="44" name="Line 31"/>
            <p:cNvSpPr>
              <a:spLocks noChangeAspect="1" noChangeShapeType="1"/>
            </p:cNvSpPr>
            <p:nvPr/>
          </p:nvSpPr>
          <p:spPr bwMode="auto">
            <a:xfrm>
              <a:off x="3787" y="1026"/>
              <a:ext cx="1043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defTabSz="822884">
                <a:defRPr/>
              </a:pPr>
              <a:endParaRPr lang="en-US" kern="0">
                <a:solidFill>
                  <a:srgbClr val="000099"/>
                </a:solidFill>
                <a:latin typeface="Arial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59" name="Group 49"/>
          <p:cNvGrpSpPr>
            <a:grpSpLocks/>
          </p:cNvGrpSpPr>
          <p:nvPr/>
        </p:nvGrpSpPr>
        <p:grpSpPr bwMode="auto">
          <a:xfrm>
            <a:off x="5833608" y="1501136"/>
            <a:ext cx="3156112" cy="2350296"/>
            <a:chOff x="3258" y="1151"/>
            <a:chExt cx="2209" cy="1645"/>
          </a:xfrm>
        </p:grpSpPr>
        <p:sp>
          <p:nvSpPr>
            <p:cNvPr id="60" name="Line 19"/>
            <p:cNvSpPr>
              <a:spLocks noChangeAspect="1" noChangeShapeType="1"/>
            </p:cNvSpPr>
            <p:nvPr/>
          </p:nvSpPr>
          <p:spPr bwMode="auto">
            <a:xfrm>
              <a:off x="3487" y="1670"/>
              <a:ext cx="563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822884">
                <a:defRPr/>
              </a:pPr>
              <a:endParaRPr lang="en-US" kern="0">
                <a:solidFill>
                  <a:srgbClr val="000099"/>
                </a:solidFill>
                <a:latin typeface="Arial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1" name="Line 20"/>
            <p:cNvSpPr>
              <a:spLocks noChangeAspect="1" noChangeShapeType="1"/>
            </p:cNvSpPr>
            <p:nvPr/>
          </p:nvSpPr>
          <p:spPr bwMode="auto">
            <a:xfrm>
              <a:off x="4482" y="1151"/>
              <a:ext cx="649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822884">
                <a:defRPr/>
              </a:pPr>
              <a:endParaRPr lang="en-US" kern="0">
                <a:solidFill>
                  <a:srgbClr val="000099"/>
                </a:solidFill>
                <a:latin typeface="Arial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2" name="Line 21"/>
            <p:cNvSpPr>
              <a:spLocks noChangeAspect="1" noChangeShapeType="1"/>
            </p:cNvSpPr>
            <p:nvPr/>
          </p:nvSpPr>
          <p:spPr bwMode="auto">
            <a:xfrm>
              <a:off x="4049" y="1540"/>
              <a:ext cx="0" cy="13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822884">
                <a:defRPr/>
              </a:pPr>
              <a:endParaRPr lang="en-US" kern="0">
                <a:solidFill>
                  <a:srgbClr val="000099"/>
                </a:solidFill>
                <a:latin typeface="Arial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3" name="Line 22"/>
            <p:cNvSpPr>
              <a:spLocks noChangeAspect="1" noChangeShapeType="1"/>
            </p:cNvSpPr>
            <p:nvPr/>
          </p:nvSpPr>
          <p:spPr bwMode="auto">
            <a:xfrm flipV="1">
              <a:off x="4482" y="1151"/>
              <a:ext cx="0" cy="13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822884">
                <a:defRPr/>
              </a:pPr>
              <a:endParaRPr lang="en-US" kern="0">
                <a:solidFill>
                  <a:srgbClr val="000099"/>
                </a:solidFill>
                <a:latin typeface="Arial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4" name="Line 33"/>
            <p:cNvSpPr>
              <a:spLocks noChangeAspect="1" noChangeShapeType="1"/>
            </p:cNvSpPr>
            <p:nvPr/>
          </p:nvSpPr>
          <p:spPr bwMode="auto">
            <a:xfrm flipH="1" flipV="1">
              <a:off x="4136" y="1610"/>
              <a:ext cx="562" cy="43"/>
            </a:xfrm>
            <a:prstGeom prst="line">
              <a:avLst/>
            </a:prstGeom>
            <a:noFill/>
            <a:ln w="25400">
              <a:solidFill>
                <a:srgbClr val="00A8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defTabSz="822884">
                <a:defRPr/>
              </a:pPr>
              <a:endParaRPr lang="en-US" kern="0">
                <a:solidFill>
                  <a:srgbClr val="000099"/>
                </a:solidFill>
                <a:latin typeface="Arial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5" name="Text Box 34"/>
            <p:cNvSpPr txBox="1">
              <a:spLocks noChangeAspect="1" noChangeArrowheads="1"/>
            </p:cNvSpPr>
            <p:nvPr/>
          </p:nvSpPr>
          <p:spPr bwMode="auto">
            <a:xfrm>
              <a:off x="4661" y="1523"/>
              <a:ext cx="40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822884">
                <a:defRPr/>
              </a:pPr>
              <a:r>
                <a:rPr lang="en-US" b="1" kern="0" dirty="0" err="1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Δ</a:t>
              </a:r>
              <a:r>
                <a:rPr lang="en-US" kern="0" dirty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rPr>
                <a:t>(t)</a:t>
              </a:r>
            </a:p>
          </p:txBody>
        </p:sp>
        <p:sp>
          <p:nvSpPr>
            <p:cNvPr id="66" name="Line 35"/>
            <p:cNvSpPr>
              <a:spLocks noChangeAspect="1" noChangeShapeType="1"/>
            </p:cNvSpPr>
            <p:nvPr/>
          </p:nvSpPr>
          <p:spPr bwMode="auto">
            <a:xfrm flipH="1" flipV="1">
              <a:off x="4526" y="1350"/>
              <a:ext cx="172" cy="303"/>
            </a:xfrm>
            <a:prstGeom prst="line">
              <a:avLst/>
            </a:prstGeom>
            <a:noFill/>
            <a:ln w="25400">
              <a:solidFill>
                <a:srgbClr val="00A8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 defTabSz="822884">
                <a:defRPr/>
              </a:pPr>
              <a:endParaRPr lang="en-US" kern="0">
                <a:solidFill>
                  <a:srgbClr val="000099"/>
                </a:solidFill>
                <a:latin typeface="Arial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7" name="Text Box 37"/>
            <p:cNvSpPr txBox="1">
              <a:spLocks noChangeArrowheads="1"/>
            </p:cNvSpPr>
            <p:nvPr/>
          </p:nvSpPr>
          <p:spPr bwMode="auto">
            <a:xfrm>
              <a:off x="3334" y="2371"/>
              <a:ext cx="1483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22884" eaLnBrk="0" hangingPunct="0">
                <a:defRPr/>
              </a:pPr>
              <a:r>
                <a:rPr lang="en-US" b="1" kern="0" dirty="0">
                  <a:solidFill>
                    <a:srgbClr val="000099"/>
                  </a:solidFill>
                  <a:latin typeface="Humanst521 BT" pitchFamily="34" charset="0"/>
                  <a:ea typeface="Helvetica"/>
                  <a:cs typeface="Helvetica"/>
                  <a:sym typeface="Helvetica"/>
                </a:rPr>
                <a:t>d</a:t>
              </a:r>
              <a:r>
                <a:rPr lang="en-US" b="1" kern="0" dirty="0" err="1">
                  <a:solidFill>
                    <a:srgbClr val="000099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Δ</a:t>
              </a:r>
              <a:r>
                <a:rPr lang="en-US" b="1" kern="0" dirty="0">
                  <a:solidFill>
                    <a:srgbClr val="000099"/>
                  </a:solidFill>
                  <a:latin typeface="Humanst521 BT" pitchFamily="34" charset="0"/>
                  <a:ea typeface="Helvetica"/>
                  <a:cs typeface="Helvetica"/>
                  <a:sym typeface="Helvetica"/>
                </a:rPr>
                <a:t>/</a:t>
              </a:r>
              <a:r>
                <a:rPr lang="en-US" b="1" kern="0" dirty="0" err="1">
                  <a:solidFill>
                    <a:srgbClr val="000099"/>
                  </a:solidFill>
                  <a:latin typeface="Humanst521 BT" pitchFamily="34" charset="0"/>
                  <a:ea typeface="Helvetica"/>
                  <a:cs typeface="Helvetica"/>
                  <a:sym typeface="Helvetica"/>
                </a:rPr>
                <a:t>dt</a:t>
              </a:r>
              <a:r>
                <a:rPr lang="en-US" b="1" kern="0" dirty="0">
                  <a:solidFill>
                    <a:srgbClr val="000099"/>
                  </a:solidFill>
                  <a:latin typeface="Humanst521 BT" pitchFamily="34" charset="0"/>
                  <a:ea typeface="Helvetica"/>
                  <a:cs typeface="Helvetica"/>
                  <a:sym typeface="Helvetica"/>
                </a:rPr>
                <a:t> ~2.0 x 10</a:t>
              </a:r>
              <a:r>
                <a:rPr lang="en-US" b="1" kern="0" baseline="30000" dirty="0">
                  <a:solidFill>
                    <a:srgbClr val="000099"/>
                  </a:solidFill>
                  <a:latin typeface="Humanst521 BT" pitchFamily="34" charset="0"/>
                  <a:ea typeface="Helvetica"/>
                  <a:cs typeface="Helvetica"/>
                  <a:sym typeface="Helvetica"/>
                </a:rPr>
                <a:t>15 </a:t>
              </a:r>
              <a:r>
                <a:rPr lang="en-US" b="1" kern="0" dirty="0">
                  <a:solidFill>
                    <a:srgbClr val="000099"/>
                  </a:solidFill>
                  <a:latin typeface="Humanst521 BT" pitchFamily="34" charset="0"/>
                  <a:ea typeface="Helvetica"/>
                  <a:cs typeface="Helvetica"/>
                  <a:sym typeface="Helvetica"/>
                </a:rPr>
                <a:t>Hz</a:t>
              </a:r>
            </a:p>
          </p:txBody>
        </p:sp>
        <p:sp>
          <p:nvSpPr>
            <p:cNvPr id="68" name="Text Box 38"/>
            <p:cNvSpPr txBox="1">
              <a:spLocks noChangeArrowheads="1"/>
            </p:cNvSpPr>
            <p:nvPr/>
          </p:nvSpPr>
          <p:spPr bwMode="auto">
            <a:xfrm>
              <a:off x="4904" y="2368"/>
              <a:ext cx="153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822884" eaLnBrk="0" hangingPunct="0">
                <a:defRPr/>
              </a:pPr>
              <a:r>
                <a:rPr lang="en-US" sz="900" kern="0" dirty="0">
                  <a:solidFill>
                    <a:srgbClr val="000099"/>
                  </a:solidFill>
                  <a:latin typeface="Symbol"/>
                  <a:ea typeface="Helvetica"/>
                  <a:cs typeface="Helvetica"/>
                  <a:sym typeface="Helvetica"/>
                </a:rPr>
                <a:t>Ÿ</a:t>
              </a:r>
            </a:p>
          </p:txBody>
        </p:sp>
        <p:sp>
          <p:nvSpPr>
            <p:cNvPr id="69" name="Text Box 39"/>
            <p:cNvSpPr txBox="1">
              <a:spLocks noChangeArrowheads="1"/>
            </p:cNvSpPr>
            <p:nvPr/>
          </p:nvSpPr>
          <p:spPr bwMode="auto">
            <a:xfrm>
              <a:off x="3258" y="2613"/>
              <a:ext cx="2209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822884" eaLnBrk="0" hangingPunct="0">
                <a:defRPr/>
              </a:pPr>
              <a:r>
                <a:rPr lang="en-US" sz="1100" kern="0" dirty="0">
                  <a:solidFill>
                    <a:srgbClr val="000099"/>
                  </a:solidFill>
                  <a:latin typeface="Arial"/>
                  <a:ea typeface="Helvetica"/>
                  <a:cs typeface="Helvetica"/>
                  <a:sym typeface="Helvetica"/>
                </a:rPr>
                <a:t> V. Dzuba et al, Phys. Rev A 77, 012515 (2008)</a:t>
              </a:r>
            </a:p>
          </p:txBody>
        </p:sp>
      </p:grpSp>
      <p:pic>
        <p:nvPicPr>
          <p:cNvPr id="70" name="droppedImage.pd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801" y="3287231"/>
            <a:ext cx="584790" cy="285555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</p:spPr>
      </p:pic>
      <p:sp>
        <p:nvSpPr>
          <p:cNvPr id="138" name="TextBox 137"/>
          <p:cNvSpPr txBox="1"/>
          <p:nvPr/>
        </p:nvSpPr>
        <p:spPr>
          <a:xfrm>
            <a:off x="1524011" y="4895832"/>
            <a:ext cx="9143999" cy="1826654"/>
          </a:xfrm>
          <a:prstGeom prst="rect">
            <a:avLst/>
          </a:prstGeom>
          <a:noFill/>
        </p:spPr>
        <p:txBody>
          <a:bodyPr wrap="square" lIns="82292" tIns="41148" rIns="82292" bIns="41148" rtlCol="0">
            <a:spAutoFit/>
          </a:bodyPr>
          <a:lstStyle/>
          <a:p>
            <a:pPr marL="514305" indent="-514305" defTabSz="411404">
              <a:lnSpc>
                <a:spcPct val="130000"/>
              </a:lnSpc>
              <a:buFont typeface="Arial"/>
              <a:buChar char="•"/>
            </a:pPr>
            <a:r>
              <a:rPr lang="en-US" sz="2200" kern="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Limits on alpha variation</a:t>
            </a:r>
          </a:p>
          <a:p>
            <a:pPr marL="514305" indent="-514305" defTabSz="411404">
              <a:lnSpc>
                <a:spcPct val="130000"/>
              </a:lnSpc>
              <a:buFont typeface="Arial"/>
              <a:buChar char="•"/>
            </a:pPr>
            <a:r>
              <a:rPr lang="en-US" sz="2200" kern="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Dependence on gravitational potential</a:t>
            </a:r>
          </a:p>
          <a:p>
            <a:pPr marL="514305" indent="-514305" defTabSz="411404">
              <a:lnSpc>
                <a:spcPct val="130000"/>
              </a:lnSpc>
              <a:buFont typeface="Arial"/>
              <a:buChar char="•"/>
            </a:pPr>
            <a:r>
              <a:rPr lang="en-US" sz="2200" kern="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Lorentz-Invariance violation (for electrons)</a:t>
            </a:r>
          </a:p>
          <a:p>
            <a:pPr marL="514305" indent="-514305" defTabSz="411404">
              <a:lnSpc>
                <a:spcPct val="130000"/>
              </a:lnSpc>
              <a:buFont typeface="Arial"/>
              <a:buChar char="•"/>
            </a:pPr>
            <a:r>
              <a:rPr lang="en-US" sz="2200" kern="0" dirty="0">
                <a:solidFill>
                  <a:srgbClr val="FFFF00"/>
                </a:solidFill>
                <a:latin typeface="Helvetica"/>
                <a:ea typeface="Helvetica"/>
                <a:cs typeface="Helvetica"/>
                <a:sym typeface="Helvetica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558" y="3886201"/>
            <a:ext cx="3292442" cy="2971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2A324E-B4ED-998A-FDF7-1D8BE381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76200"/>
            <a:ext cx="9144000" cy="1104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600" y="990600"/>
            <a:ext cx="1441174" cy="187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525" y="2891927"/>
            <a:ext cx="1439333" cy="198855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4190" y="4902201"/>
            <a:ext cx="1269999" cy="195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85374" y="6293728"/>
            <a:ext cx="1943270" cy="369332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square" lIns="91438" tIns="45718" rIns="91438" bIns="45718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arXiv:1503.06886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6127" y="1079502"/>
            <a:ext cx="7780663" cy="5727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25128" y="3313973"/>
            <a:ext cx="4141661" cy="2782026"/>
            <a:chOff x="6045200" y="4648200"/>
            <a:chExt cx="5842000" cy="3886200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6045200" y="4648200"/>
              <a:ext cx="5842000" cy="388620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ysDash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TextBox 11"/>
            <p:cNvSpPr txBox="1"/>
            <p:nvPr/>
          </p:nvSpPr>
          <p:spPr>
            <a:xfrm rot="19589437">
              <a:off x="7625974" y="6167507"/>
              <a:ext cx="3842470" cy="659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t">
              <a:spAutoFit/>
            </a:bodyPr>
            <a:lstStyle/>
            <a:p>
              <a:pPr defTabSz="584189" latinLnBrk="1" hangingPunct="0"/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</a:rPr>
                <a:t>Limit of best clocks</a:t>
              </a:r>
              <a:endParaRPr lang="en-GB" sz="2400" dirty="0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14" name="Down Ribbon 13"/>
          <p:cNvSpPr/>
          <p:nvPr/>
        </p:nvSpPr>
        <p:spPr>
          <a:xfrm>
            <a:off x="4051303" y="2032730"/>
            <a:ext cx="4534073" cy="1180373"/>
          </a:xfrm>
          <a:prstGeom prst="ribb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r>
              <a:rPr lang="hu-HU" sz="2000" b="1" dirty="0">
                <a:hlinkClick r:id="rId8"/>
              </a:rPr>
              <a:t>Phys. Rev.Lett. </a:t>
            </a:r>
          </a:p>
          <a:p>
            <a:pPr algn="ctr"/>
            <a:r>
              <a:rPr lang="hu-HU" sz="2400" b="1" dirty="0">
                <a:hlinkClick r:id="rId8"/>
              </a:rPr>
              <a:t>115</a:t>
            </a:r>
            <a:r>
              <a:rPr lang="hu-HU" sz="2400" dirty="0">
                <a:hlinkClick r:id="rId8"/>
              </a:rPr>
              <a:t>, (2015)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A64F51-B739-7A36-F96B-08EC4AFB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559D-AC7E-724E-A37E-03274595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554"/>
            <a:ext cx="10972800" cy="1143000"/>
          </a:xfrm>
        </p:spPr>
        <p:txBody>
          <a:bodyPr/>
          <a:lstStyle/>
          <a:p>
            <a:r>
              <a:rPr lang="en-US" dirty="0"/>
              <a:t>Relaxions in </a:t>
            </a:r>
            <a:r>
              <a:rPr lang="en-US" dirty="0">
                <a:solidFill>
                  <a:schemeClr val="bg1"/>
                </a:solidFill>
              </a:rPr>
              <a:t>the dark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C20B0-E0EB-6344-A633-D3B56BFF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1455889"/>
            <a:ext cx="8576603" cy="4487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066D0-6752-A345-82D2-3AE61449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840" y="1455889"/>
            <a:ext cx="2715397" cy="3623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E2CFD-6686-8449-B363-27C56AC75CB4}"/>
              </a:ext>
            </a:extLst>
          </p:cNvPr>
          <p:cNvSpPr txBox="1"/>
          <p:nvPr/>
        </p:nvSpPr>
        <p:spPr>
          <a:xfrm>
            <a:off x="9288840" y="5134703"/>
            <a:ext cx="2715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Gilad Perez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Weizmann Institute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992A07-47B5-543C-7A84-BBD27259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Benchmarking-relaxion"/>
          <p:cNvSpPr txBox="1">
            <a:spLocks noGrp="1"/>
          </p:cNvSpPr>
          <p:nvPr>
            <p:ph type="ctrTitle"/>
          </p:nvPr>
        </p:nvSpPr>
        <p:spPr>
          <a:xfrm>
            <a:off x="1226820" y="-164024"/>
            <a:ext cx="9452610" cy="998415"/>
          </a:xfrm>
          <a:prstGeom prst="rect">
            <a:avLst/>
          </a:prstGeom>
        </p:spPr>
        <p:txBody>
          <a:bodyPr anchor="ctr"/>
          <a:lstStyle>
            <a:lvl1pPr>
              <a:defRPr sz="4500">
                <a:solidFill>
                  <a:srgbClr val="0433FF"/>
                </a:solidFill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relaxion</a:t>
            </a:r>
          </a:p>
        </p:txBody>
      </p:sp>
      <p:sp>
        <p:nvSpPr>
          <p:cNvPr id="253" name="Line"/>
          <p:cNvSpPr/>
          <p:nvPr/>
        </p:nvSpPr>
        <p:spPr>
          <a:xfrm>
            <a:off x="828465" y="748513"/>
            <a:ext cx="8903970" cy="11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54" name="♦ Relaxion-models =&gt; interesting &amp; concrete: solves the hier’ strong CP problems in a simple &amp; computable way, \w definite Lagrangian."/>
          <p:cNvSpPr txBox="1"/>
          <p:nvPr/>
        </p:nvSpPr>
        <p:spPr>
          <a:xfrm>
            <a:off x="719879" y="1093070"/>
            <a:ext cx="10364127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90" tIns="34290" rIns="34290" bIns="3429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>
                <a:latin typeface="+mn-lt"/>
                <a:ea typeface="+mn-ea"/>
                <a:cs typeface="+mn-cs"/>
                <a:sym typeface="Gill Sans"/>
              </a:defRPr>
            </a:pPr>
            <a:r>
              <a:rPr kumimoji="0" sz="189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♦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Relaxion =&gt; solve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s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hier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archy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and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strong CP problems</a:t>
            </a:r>
            <a:endParaRPr kumimoji="0" sz="23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  <a:sym typeface="Gill Sans"/>
            </a:endParaRPr>
          </a:p>
        </p:txBody>
      </p:sp>
      <p:sp>
        <p:nvSpPr>
          <p:cNvPr id="255" name="♦ The relaxion is light because it is axion-like particle but due to…"/>
          <p:cNvSpPr txBox="1"/>
          <p:nvPr/>
        </p:nvSpPr>
        <p:spPr>
          <a:xfrm>
            <a:off x="719880" y="2556948"/>
            <a:ext cx="9566910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kumimoji="0" sz="189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♦</a:t>
            </a:r>
            <a:r>
              <a:rPr kumimoji="0" sz="207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Axion-like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particle but mixes with the Higgs =&gt; has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scalar interactions  </a:t>
            </a:r>
          </a:p>
        </p:txBody>
      </p:sp>
      <p:sp>
        <p:nvSpPr>
          <p:cNvPr id="256" name="Flacke, Frugiuele, Fuchs, Gupta &amp; Perez; Choi &amp; Im (16)"/>
          <p:cNvSpPr txBox="1"/>
          <p:nvPr/>
        </p:nvSpPr>
        <p:spPr>
          <a:xfrm>
            <a:off x="5244134" y="3201933"/>
            <a:ext cx="520591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1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Flacke, Frugiuele, Fuchs, Gupta &amp; Perez; Choi &amp; Im (16)</a:t>
            </a:r>
          </a:p>
        </p:txBody>
      </p:sp>
      <p:sp>
        <p:nvSpPr>
          <p:cNvPr id="257" name="Graham, Kaplan &amp; Rajendran (15); Hook,Marques-Tavares; Gupta, Komargodski, Perez &amp; Ubaldi (16);…"/>
          <p:cNvSpPr txBox="1"/>
          <p:nvPr/>
        </p:nvSpPr>
        <p:spPr>
          <a:xfrm>
            <a:off x="1424066" y="1625067"/>
            <a:ext cx="89061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Graham, Kaplan &amp; Rajendran (15);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Hook,Marques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-Tavares; Gupta,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Komargodski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, Perez &amp;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Ubaldi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 (16);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latin typeface="Courier"/>
                <a:ea typeface="Courier"/>
                <a:cs typeface="Courier"/>
                <a:sym typeface="Courier"/>
              </a:defRPr>
            </a:pP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Davidi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, Gupta, Perez,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Redigolo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 &amp;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Shalit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; Gupta; Nelson &amp; Prescod-Weinstein (17)</a:t>
            </a:r>
          </a:p>
        </p:txBody>
      </p:sp>
      <p:sp>
        <p:nvSpPr>
          <p:cNvPr id="259" name="♦ Minimal model provide viable axion-like classical dark matter (DM);…"/>
          <p:cNvSpPr txBox="1"/>
          <p:nvPr/>
        </p:nvSpPr>
        <p:spPr>
          <a:xfrm>
            <a:off x="719880" y="3626972"/>
            <a:ext cx="9566911" cy="119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kumimoji="0" sz="189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♦</a:t>
            </a:r>
            <a:r>
              <a:rPr kumimoji="0" sz="207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Minimal model provide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s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viable axion-like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dark matter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(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DM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);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</a:t>
            </a:r>
            <a:r>
              <a:rPr kumimoji="0" lang="en-US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				for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:                                     </a:t>
            </a:r>
            <a:endParaRPr kumimoji="0" lang="en-US" sz="23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kumimoji="0" sz="261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</a:t>
            </a:r>
          </a:p>
        </p:txBody>
      </p:sp>
      <p:sp>
        <p:nvSpPr>
          <p:cNvPr id="260" name="Banerjee, Kim &amp; Perez (18)"/>
          <p:cNvSpPr txBox="1"/>
          <p:nvPr/>
        </p:nvSpPr>
        <p:spPr>
          <a:xfrm>
            <a:off x="7914759" y="4733277"/>
            <a:ext cx="250966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1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Banerjee, Kim &amp; Perez (18)</a:t>
            </a:r>
          </a:p>
        </p:txBody>
      </p:sp>
      <p:sp>
        <p:nvSpPr>
          <p:cNvPr id="261" name="♦ DM can form stars &amp; halos around Earth \w large over densities."/>
          <p:cNvSpPr txBox="1"/>
          <p:nvPr/>
        </p:nvSpPr>
        <p:spPr>
          <a:xfrm>
            <a:off x="719880" y="5040125"/>
            <a:ext cx="9566911" cy="47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latin typeface="+mn-lt"/>
                <a:ea typeface="+mn-ea"/>
                <a:cs typeface="+mn-cs"/>
                <a:sym typeface="Gill Sans"/>
              </a:defRPr>
            </a:pPr>
            <a:r>
              <a:rPr kumimoji="0" sz="189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♦</a:t>
            </a:r>
            <a:r>
              <a:rPr kumimoji="0" sz="2070" b="0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DM can form 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stars &amp; halos around Earth</a:t>
            </a:r>
            <a:r>
              <a:rPr kumimoji="0" sz="23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\w large over densities</a:t>
            </a:r>
            <a:r>
              <a:rPr kumimoji="0" sz="261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  <a:sym typeface="Gill San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Equation"/>
              <p:cNvSpPr txBox="1"/>
              <p:nvPr/>
            </p:nvSpPr>
            <p:spPr>
              <a:xfrm>
                <a:off x="5624494" y="4146791"/>
                <a:ext cx="4825552" cy="4779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82296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10</m:t>
                          </m:r>
                        </m:e>
                        <m:sup>
                          <m: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−10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eV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≲</m:t>
                      </m:r>
                      <m:sSub>
                        <m:sSubPr>
                          <m:ctrlP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𝑚</m:t>
                          </m:r>
                        </m:e>
                        <m:sub>
                          <m: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𝜙</m:t>
                          </m:r>
                          <m: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≡</m:t>
                          </m:r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relax</m:t>
                          </m:r>
                        </m:sub>
                      </m:sSub>
                      <m:r>
                        <a:rPr kumimoji="0" lang="ar-AE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≲</m:t>
                      </m:r>
                      <m:sSup>
                        <m:sSupPr>
                          <m:ctrlP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10</m:t>
                          </m:r>
                        </m:e>
                        <m:sup>
                          <m:r>
                            <a:rPr kumimoji="0" lang="ar-A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−3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eV</m:t>
                      </m:r>
                    </m:oMath>
                  </m:oMathPara>
                </a14:m>
                <a:endParaRPr kumimoji="0" sz="189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ook Antiqu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494" y="4146791"/>
                <a:ext cx="4825552" cy="477951"/>
              </a:xfrm>
              <a:prstGeom prst="rect">
                <a:avLst/>
              </a:prstGeom>
              <a:blipFill>
                <a:blip r:embed="rId3"/>
                <a:stretch>
                  <a:fillRect l="-1050" r="-1050" b="-2368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3" name="Banerjee, Budker, Eby, Kim, Ozeri &amp; Perez, to appear."/>
          <p:cNvSpPr txBox="1"/>
          <p:nvPr/>
        </p:nvSpPr>
        <p:spPr>
          <a:xfrm>
            <a:off x="3627427" y="5665918"/>
            <a:ext cx="8439326" cy="861774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anchor="ctr">
            <a:spAutoFit/>
          </a:bodyPr>
          <a:lstStyle>
            <a:lvl1pPr>
              <a:defRPr sz="11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</a:rPr>
              <a:t>Relaxion stars and their detection via atomic 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</a:rPr>
              <a:t>Abhishek Banerjee, Dmitry Budker, Joshua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</a:rPr>
              <a:t>Eby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</a:rPr>
              <a:t>Hyungjin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</a:rPr>
              <a:t> Kim &amp; Gilad Perez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  <a:hlinkClick r:id="rId4"/>
              </a:rPr>
              <a:t>COMMUNICATIONS PHYSICS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"/>
                <a:sym typeface="Courier"/>
              </a:rPr>
              <a:t> (2020) 3:1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/>
                <a:sym typeface="Courier"/>
                <a:hlinkClick r:id="rId5" tooltip="Ralaxion Stars 20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arXiv:1902.08212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/>
              <a:sym typeface="Couri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7BBE29-8385-8C49-955A-DA608819AD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420" y="71370"/>
            <a:ext cx="1685206" cy="2763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83736-D50E-304C-BB19-C1E2712BD4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386" y="5521832"/>
            <a:ext cx="1104900" cy="12814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75740-2904-21C2-1A63-941286C9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C1E2-120C-2546-8C59-4807A201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93" y="35040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92D050"/>
                </a:solidFill>
              </a:rPr>
              <a:t>Fast changing “constants” 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1F6C6-D0CA-5645-A3C4-564B40AC946C}"/>
              </a:ext>
            </a:extLst>
          </p:cNvPr>
          <p:cNvSpPr txBox="1"/>
          <p:nvPr/>
        </p:nvSpPr>
        <p:spPr>
          <a:xfrm>
            <a:off x="1659991" y="1510295"/>
            <a:ext cx="9838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Jun Ye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et 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 cavity-clock comparison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 faster: A “weekend” experiment @ Mainz 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529E524-5DA8-E447-BA99-33A4EAA08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67" y="5727036"/>
            <a:ext cx="11328309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Dr. Dionysis Antypas 		   Oleg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Tretiak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		Prof. Roee Ozeri	Antoine Garcon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Helmholtz Institute, JGU Mainz     HIM, JGU Mainz 	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Weizmann Institute 	HIM, JGU Mainz </a:t>
            </a:r>
          </a:p>
        </p:txBody>
      </p:sp>
      <p:pic>
        <p:nvPicPr>
          <p:cNvPr id="81922" name="Picture 2" descr="roi">
            <a:extLst>
              <a:ext uri="{FF2B5EF4-FFF2-40B4-BE49-F238E27FC236}">
                <a16:creationId xmlns:a16="http://schemas.microsoft.com/office/drawing/2014/main" id="{4DD63D34-FD77-A64A-9E35-4B030141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386" y="2805332"/>
            <a:ext cx="2116871" cy="2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https://budker.uni-mainz.de/wp-content/uploads/2016/01/Antypas2015-150x150.jpg">
            <a:hlinkClick r:id="rId3"/>
            <a:extLst>
              <a:ext uri="{FF2B5EF4-FFF2-40B4-BE49-F238E27FC236}">
                <a16:creationId xmlns:a16="http://schemas.microsoft.com/office/drawing/2014/main" id="{9317933E-FD8A-C54F-8DF7-B0BC809E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71" y="2805332"/>
            <a:ext cx="2822493" cy="2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BE168-CEAD-3E45-B351-866EFBF3B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378" y="2805332"/>
            <a:ext cx="2822494" cy="2822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B9074-775A-4A4C-8535-DA1866E69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7772" y="2805331"/>
            <a:ext cx="2822493" cy="2822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78064-84ED-42AE-7AF7-1EBAC2D2C0D2}"/>
              </a:ext>
            </a:extLst>
          </p:cNvPr>
          <p:cNvSpPr txBox="1"/>
          <p:nvPr/>
        </p:nvSpPr>
        <p:spPr>
          <a:xfrm>
            <a:off x="393666" y="6434922"/>
            <a:ext cx="27401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Univ. of Crete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F7ADD-021A-5B6C-0A6E-C74071FF1561}"/>
              </a:ext>
            </a:extLst>
          </p:cNvPr>
          <p:cNvSpPr txBox="1"/>
          <p:nvPr/>
        </p:nvSpPr>
        <p:spPr>
          <a:xfrm>
            <a:off x="8981779" y="6418244"/>
            <a:ext cx="27401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Banking industry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AA6341-E1A6-BF94-0C20-2E28FBE2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photo album.potx" id="{C5C75FEE-4865-402C-8743-FC0AC5EE59D0}" vid="{3B00833B-0C05-4ED7-8756-B2DDB778A5D0}"/>
    </a:ext>
  </a:extLst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197911</TotalTime>
  <Words>1373</Words>
  <Application>Microsoft Macintosh PowerPoint</Application>
  <PresentationFormat>Widescreen</PresentationFormat>
  <Paragraphs>204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</vt:lpstr>
      <vt:lpstr>Arimo</vt:lpstr>
      <vt:lpstr>Book Antiqua</vt:lpstr>
      <vt:lpstr>Calibri</vt:lpstr>
      <vt:lpstr>Cambria Math</vt:lpstr>
      <vt:lpstr>Century Schoolbook</vt:lpstr>
      <vt:lpstr>Courier</vt:lpstr>
      <vt:lpstr>Helvetica</vt:lpstr>
      <vt:lpstr>Helvetica Neue</vt:lpstr>
      <vt:lpstr>Humanst521 BT</vt:lpstr>
      <vt:lpstr>Lucida Grande</vt:lpstr>
      <vt:lpstr>Lucida Sans</vt:lpstr>
      <vt:lpstr>Roboto</vt:lpstr>
      <vt:lpstr>Symbol</vt:lpstr>
      <vt:lpstr>Times</vt:lpstr>
      <vt:lpstr>Times New Roman</vt:lpstr>
      <vt:lpstr>Wingdings</vt:lpstr>
      <vt:lpstr>Wingdings 2</vt:lpstr>
      <vt:lpstr>Wingdings 3</vt:lpstr>
      <vt:lpstr>ClassicPhotoAlbum</vt:lpstr>
      <vt:lpstr>1_Apex</vt:lpstr>
      <vt:lpstr>PowerPoint Presentation</vt:lpstr>
      <vt:lpstr>Dark matter: an elephant in the room</vt:lpstr>
      <vt:lpstr>What can DM be ?</vt:lpstr>
      <vt:lpstr>   Dilaton DM ?</vt:lpstr>
      <vt:lpstr>Dy as “Alpha Variometer”</vt:lpstr>
      <vt:lpstr>PowerPoint Presentation</vt:lpstr>
      <vt:lpstr>Relaxions in the dark</vt:lpstr>
      <vt:lpstr>relaxion</vt:lpstr>
      <vt:lpstr>Fast changing “constants” ?</vt:lpstr>
      <vt:lpstr>FAST OSCILLATING SCALAR DM  Weekend Relaxion Search Laboratory   </vt:lpstr>
      <vt:lpstr>PowerPoint Presentation</vt:lpstr>
      <vt:lpstr>PowerPoint Presentation</vt:lpstr>
      <vt:lpstr>The latest:  O. Tretiak, et al. Phys. Rev. Lett. 129, 031301 (2022)</vt:lpstr>
      <vt:lpstr>The latest:  O. Tretiak, et al. Phys. Rev. Lett. 129, 031301 (2022)</vt:lpstr>
      <vt:lpstr>PowerPoint Presentation</vt:lpstr>
      <vt:lpstr>Some new experiments, ideas, approaches…</vt:lpstr>
      <vt:lpstr>WReSL-SHAFT hybrid sensor “network”</vt:lpstr>
      <vt:lpstr>PowerPoint Presentation</vt:lpstr>
      <vt:lpstr>PowerPoint Presentation</vt:lpstr>
      <vt:lpstr>PowerPoint Presentation</vt:lpstr>
      <vt:lpstr>Sensors in space ?</vt:lpstr>
      <vt:lpstr>PowerPoint Presentation</vt:lpstr>
      <vt:lpstr>Conclusions</vt:lpstr>
      <vt:lpstr>PowerPoint Presentation</vt:lpstr>
      <vt:lpstr>Atomic clock searches for scalar DM</vt:lpstr>
      <vt:lpstr>Fast Variation of Fundamental “Constants”</vt:lpstr>
      <vt:lpstr>PowerPoint Presentation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(some) Fundamental symmetry tests  with atoms (etc)</dc:title>
  <dc:creator>Dmitry Budker</dc:creator>
  <cp:lastModifiedBy>Dmitry Budker</cp:lastModifiedBy>
  <cp:revision>764</cp:revision>
  <cp:lastPrinted>2019-03-20T12:05:12Z</cp:lastPrinted>
  <dcterms:created xsi:type="dcterms:W3CDTF">2015-04-30T18:02:53Z</dcterms:created>
  <dcterms:modified xsi:type="dcterms:W3CDTF">2024-08-03T07:42:56Z</dcterms:modified>
</cp:coreProperties>
</file>