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63" r:id="rId3"/>
    <p:sldId id="561" r:id="rId4"/>
    <p:sldId id="257" r:id="rId5"/>
    <p:sldId id="258" r:id="rId6"/>
    <p:sldId id="564" r:id="rId7"/>
    <p:sldId id="565" r:id="rId8"/>
    <p:sldId id="567" r:id="rId9"/>
    <p:sldId id="568" r:id="rId10"/>
    <p:sldId id="569" r:id="rId11"/>
    <p:sldId id="570" r:id="rId12"/>
    <p:sldId id="571" r:id="rId13"/>
    <p:sldId id="259" r:id="rId14"/>
    <p:sldId id="590" r:id="rId15"/>
    <p:sldId id="591" r:id="rId16"/>
    <p:sldId id="586" r:id="rId17"/>
    <p:sldId id="572" r:id="rId18"/>
    <p:sldId id="592" r:id="rId19"/>
    <p:sldId id="573" r:id="rId20"/>
    <p:sldId id="587" r:id="rId21"/>
    <p:sldId id="575" r:id="rId22"/>
    <p:sldId id="589" r:id="rId23"/>
    <p:sldId id="574" r:id="rId24"/>
    <p:sldId id="562" r:id="rId25"/>
    <p:sldId id="576" r:id="rId26"/>
    <p:sldId id="577" r:id="rId27"/>
    <p:sldId id="578" r:id="rId28"/>
    <p:sldId id="581" r:id="rId29"/>
    <p:sldId id="579" r:id="rId30"/>
    <p:sldId id="400" r:id="rId31"/>
    <p:sldId id="402" r:id="rId32"/>
    <p:sldId id="403" r:id="rId33"/>
    <p:sldId id="404" r:id="rId34"/>
    <p:sldId id="440" r:id="rId35"/>
    <p:sldId id="580" r:id="rId36"/>
    <p:sldId id="583" r:id="rId37"/>
    <p:sldId id="584" r:id="rId38"/>
    <p:sldId id="289" r:id="rId39"/>
    <p:sldId id="288" r:id="rId40"/>
    <p:sldId id="268" r:id="rId41"/>
    <p:sldId id="270" r:id="rId42"/>
    <p:sldId id="582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0000"/>
    <a:srgbClr val="F2F2F2"/>
    <a:srgbClr val="E6B2EF"/>
    <a:srgbClr val="FF85FF"/>
    <a:srgbClr val="73FEFF"/>
    <a:srgbClr val="484848"/>
    <a:srgbClr val="747676"/>
    <a:srgbClr val="908F84"/>
    <a:srgbClr val="8D9191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8"/>
    <p:restoredTop sz="96197"/>
  </p:normalViewPr>
  <p:slideViewPr>
    <p:cSldViewPr snapToGrid="0" snapToObjects="1">
      <p:cViewPr>
        <p:scale>
          <a:sx n="91" d="100"/>
          <a:sy n="91" d="100"/>
        </p:scale>
        <p:origin x="184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6C82D18-4B11-0A47-841C-8C6F847530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5B82FF3-D542-BD41-9ACA-B327703E2F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A01FD-2840-1844-917A-BE783D4DFC4A}" type="datetimeFigureOut">
              <a:rPr lang="fr-FR" smtClean="0"/>
              <a:t>13/12/2024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D68A70-2F6E-B14D-B9DB-0AC4A6BEB9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2ED8A7-EFAF-B240-BA3F-8C88907752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94DDB-7F81-B943-BC50-2298ED891E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746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9BB4C-4FC0-0B4C-B759-1BE2D58762E5}" type="datetimeFigureOut">
              <a:rPr lang="fr-FR" smtClean="0"/>
              <a:t>13/12/2024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82801-9211-AD4F-AE50-2E97AF6C0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673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way I challenge the SM :</a:t>
            </a:r>
          </a:p>
          <a:p>
            <a:r>
              <a:rPr lang="en-US" dirty="0"/>
              <a:t>MAKE CLEAR YOU WILL SPEAK ABOUT ALL OF THE 3 </a:t>
            </a:r>
          </a:p>
          <a:p>
            <a:r>
              <a:rPr lang="en-US" dirty="0"/>
              <a:t>EXPERIMENTAL TECHNIQUES SAME ON DIFFERENT OHYSICS CASES</a:t>
            </a:r>
          </a:p>
          <a:p>
            <a:endParaRPr lang="en-US" dirty="0"/>
          </a:p>
          <a:p>
            <a:r>
              <a:rPr lang="en-US" dirty="0"/>
              <a:t>I study multi-body decays (more than two particles in the final state)</a:t>
            </a:r>
          </a:p>
          <a:p>
            <a:endParaRPr lang="en-US" dirty="0"/>
          </a:p>
          <a:p>
            <a:r>
              <a:rPr lang="en-US" dirty="0"/>
              <a:t>We study it in </a:t>
            </a:r>
            <a:r>
              <a:rPr lang="en-US" dirty="0" err="1"/>
              <a:t>Dalitz</a:t>
            </a:r>
            <a:r>
              <a:rPr lang="en-US" dirty="0"/>
              <a:t> plane , where the dynamic of the decay appears as non uniformity on this plane</a:t>
            </a:r>
          </a:p>
          <a:p>
            <a:endParaRPr lang="en-US" dirty="0"/>
          </a:p>
          <a:p>
            <a:r>
              <a:rPr lang="en-US" dirty="0"/>
              <a:t>Study the amplitude of the </a:t>
            </a:r>
            <a:r>
              <a:rPr lang="en-US" dirty="0" err="1"/>
              <a:t>physcis</a:t>
            </a:r>
            <a:r>
              <a:rPr lang="en-US" dirty="0"/>
              <a:t> process by studying each point of this plane</a:t>
            </a:r>
          </a:p>
          <a:p>
            <a:endParaRPr lang="en-US" dirty="0"/>
          </a:p>
          <a:p>
            <a:r>
              <a:rPr lang="en-US" dirty="0"/>
              <a:t>These decays allows to address some of the most important questions still unanswered in particle physics:</a:t>
            </a:r>
          </a:p>
          <a:p>
            <a:r>
              <a:rPr lang="en-US" dirty="0"/>
              <a:t> Pola,</a:t>
            </a:r>
          </a:p>
          <a:p>
            <a:r>
              <a:rPr lang="en-US" dirty="0"/>
              <a:t> CPV, </a:t>
            </a:r>
          </a:p>
          <a:p>
            <a:r>
              <a:rPr lang="en-US" dirty="0"/>
              <a:t>origin of exotics</a:t>
            </a:r>
          </a:p>
          <a:p>
            <a:r>
              <a:rPr lang="en-US" dirty="0"/>
              <a:t>---------------------------------------------------------------------------------------------------------</a:t>
            </a:r>
          </a:p>
          <a:p>
            <a:r>
              <a:rPr lang="en-US" dirty="0"/>
              <a:t>Narrow </a:t>
            </a:r>
            <a:r>
              <a:rPr lang="en-US" dirty="0" err="1"/>
              <a:t>widths</a:t>
            </a:r>
            <a:r>
              <a:rPr lang="en-US" dirty="0" err="1">
                <a:sym typeface="Wingdings" pitchFamily="2" charset="2"/>
              </a:rPr>
              <a:t>compact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usually an heavy quark inside creating a part with cc other light and </a:t>
            </a:r>
            <a:r>
              <a:rPr lang="en-US" dirty="0" err="1">
                <a:sym typeface="Wingdings" pitchFamily="2" charset="2"/>
              </a:rPr>
              <a:t>pio</a:t>
            </a:r>
            <a:r>
              <a:rPr lang="en-US" dirty="0">
                <a:sym typeface="Wingdings" pitchFamily="2" charset="2"/>
              </a:rPr>
              <a:t>. exchange</a:t>
            </a:r>
          </a:p>
          <a:p>
            <a:r>
              <a:rPr lang="en-US" dirty="0">
                <a:sym typeface="Wingdings" pitchFamily="2" charset="2"/>
              </a:rPr>
              <a:t>Some prediction good (like the quark </a:t>
            </a:r>
            <a:r>
              <a:rPr lang="en-US" dirty="0" err="1">
                <a:sym typeface="Wingdings" pitchFamily="2" charset="2"/>
              </a:rPr>
              <a:t>nmodel</a:t>
            </a:r>
            <a:r>
              <a:rPr lang="en-US" dirty="0">
                <a:sym typeface="Wingdings" pitchFamily="2" charset="2"/>
              </a:rPr>
              <a:t> spectrum)</a:t>
            </a:r>
            <a:endParaRPr lang="en-US" dirty="0"/>
          </a:p>
          <a:p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82801-9211-AD4F-AE50-2E97AF6C08C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7073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account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for the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angular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momentum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the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finite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size of the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decaying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particle</a:t>
            </a: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82801-9211-AD4F-AE50-2E97AF6C08C1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247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82801-9211-AD4F-AE50-2E97AF6C08C1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917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82801-9211-AD4F-AE50-2E97AF6C08C1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0691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Fix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masses and </a:t>
            </a: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widths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of </a:t>
            </a: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resonances</a:t>
            </a:r>
            <a:endParaRPr lang="fr-FR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82801-9211-AD4F-AE50-2E97AF6C08C1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763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effectLst/>
                <a:latin typeface="+mj-lt"/>
              </a:rPr>
              <a:t>To observe </a:t>
            </a:r>
            <a:r>
              <a:rPr lang="fr-FR" sz="1200" i="1" dirty="0">
                <a:effectLst/>
                <a:latin typeface="+mj-lt"/>
              </a:rPr>
              <a:t>CP </a:t>
            </a:r>
            <a:r>
              <a:rPr lang="fr-FR" sz="1200" dirty="0">
                <a:effectLst/>
                <a:latin typeface="+mj-lt"/>
              </a:rPr>
              <a:t>violation, at least </a:t>
            </a:r>
            <a:r>
              <a:rPr lang="fr-FR" sz="1200" dirty="0" err="1">
                <a:effectLst/>
                <a:latin typeface="+mj-lt"/>
              </a:rPr>
              <a:t>two</a:t>
            </a:r>
            <a:r>
              <a:rPr lang="fr-FR" sz="1200" dirty="0">
                <a:effectLst/>
                <a:latin typeface="+mj-lt"/>
              </a:rPr>
              <a:t> </a:t>
            </a:r>
            <a:r>
              <a:rPr lang="fr-FR" sz="1200" dirty="0" err="1">
                <a:effectLst/>
                <a:latin typeface="+mj-lt"/>
              </a:rPr>
              <a:t>interfering</a:t>
            </a:r>
            <a:r>
              <a:rPr lang="fr-FR" sz="1200" dirty="0">
                <a:effectLst/>
                <a:latin typeface="+mj-lt"/>
              </a:rPr>
              <a:t> amplitudes </a:t>
            </a:r>
            <a:r>
              <a:rPr lang="fr-FR" sz="1200" dirty="0" err="1">
                <a:effectLst/>
                <a:latin typeface="+mj-lt"/>
              </a:rPr>
              <a:t>with</a:t>
            </a:r>
            <a:br>
              <a:rPr lang="fr-FR" sz="1200" dirty="0">
                <a:effectLst/>
                <a:latin typeface="+mj-lt"/>
              </a:rPr>
            </a:br>
            <a:r>
              <a:rPr lang="fr-FR" sz="1200" b="1" dirty="0" err="1">
                <a:effectLst/>
                <a:latin typeface="+mj-lt"/>
              </a:rPr>
              <a:t>different</a:t>
            </a:r>
            <a:r>
              <a:rPr lang="fr-FR" sz="1200" b="1" dirty="0">
                <a:effectLst/>
                <a:latin typeface="+mj-lt"/>
              </a:rPr>
              <a:t> </a:t>
            </a:r>
            <a:r>
              <a:rPr lang="fr-FR" sz="1200" b="1" dirty="0" err="1">
                <a:effectLst/>
                <a:latin typeface="+mj-lt"/>
              </a:rPr>
              <a:t>weak</a:t>
            </a:r>
            <a:r>
              <a:rPr lang="fr-FR" sz="1200" b="1" dirty="0">
                <a:effectLst/>
                <a:latin typeface="+mj-lt"/>
              </a:rPr>
              <a:t> phases </a:t>
            </a:r>
            <a:r>
              <a:rPr lang="fr-FR" sz="1200" dirty="0">
                <a:effectLst/>
                <a:latin typeface="+mj-lt"/>
              </a:rPr>
              <a:t>AND </a:t>
            </a:r>
            <a:r>
              <a:rPr lang="fr-FR" sz="1200" b="1" dirty="0" err="1">
                <a:effectLst/>
                <a:latin typeface="+mj-lt"/>
              </a:rPr>
              <a:t>different</a:t>
            </a:r>
            <a:r>
              <a:rPr lang="fr-FR" sz="1200" b="1" dirty="0">
                <a:effectLst/>
                <a:latin typeface="+mj-lt"/>
              </a:rPr>
              <a:t> </a:t>
            </a:r>
            <a:r>
              <a:rPr lang="fr-FR" sz="1200" b="1" dirty="0" err="1">
                <a:effectLst/>
                <a:latin typeface="+mj-lt"/>
              </a:rPr>
              <a:t>strong</a:t>
            </a:r>
            <a:r>
              <a:rPr lang="fr-FR" sz="1200" b="1" dirty="0">
                <a:effectLst/>
                <a:latin typeface="+mj-lt"/>
              </a:rPr>
              <a:t> phases </a:t>
            </a:r>
            <a:endParaRPr lang="en-US" sz="1100" dirty="0">
              <a:latin typeface="+mj-lt"/>
            </a:endParaRPr>
          </a:p>
          <a:p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82801-9211-AD4F-AE50-2E97AF6C08C1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050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82801-9211-AD4F-AE50-2E97AF6C08C1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968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dirty="0"/>
                  <a:t>New doubly charged and neutral open charmed tetraquarks </a:t>
                </a:r>
                <a:r>
                  <a:rPr lang="en-US" sz="1200" dirty="0"/>
                  <a:t>observed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Require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en-US" sz="1200" b="0" i="1" smtClean="0">
                                <a:solidFill>
                                  <a:srgbClr val="484848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1200" b="0" i="1" smtClean="0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0" i="1" smtClean="0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sz="1200" b="0" i="1" smtClean="0">
                                <a:solidFill>
                                  <a:srgbClr val="484848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sz="1200" b="0" i="1" dirty="0" smtClean="0">
                                <a:solidFill>
                                  <a:srgbClr val="484848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0" i="1" dirty="0" smtClean="0">
                                <a:solidFill>
                                  <a:srgbClr val="484848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200" b="0" i="1" dirty="0" smtClean="0">
                                <a:solidFill>
                                  <a:srgbClr val="484848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sz="1200" b="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&gt;2050 </m:t>
                    </m:r>
                  </m:oMath>
                </a14:m>
                <a:r>
                  <a:rPr lang="en-US" sz="12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 to </a:t>
                </a:r>
                <a:r>
                  <a:rPr lang="en-US" sz="1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veto</a:t>
                </a:r>
                <a:r>
                  <a:rPr lang="en-US" sz="12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1200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2010</m:t>
                        </m:r>
                      </m:e>
                    </m:d>
                  </m:oMath>
                </a14:m>
                <a:endParaRPr lang="en-US" sz="1200" b="0" dirty="0">
                  <a:solidFill>
                    <a:srgbClr val="484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Require </a:t>
                </a:r>
                <a:r>
                  <a:rPr lang="en-US" sz="1200" b="0" i="0">
                    <a:solidFill>
                      <a:srgbClr val="484848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𝑚_(𝐷 ̅^0</a:t>
                </a:r>
                <a:r>
                  <a:rPr lang="en-US" sz="1200" b="0" i="0" dirty="0">
                    <a:solidFill>
                      <a:srgbClr val="484848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𝜋^+ </a:t>
                </a:r>
                <a:r>
                  <a:rPr lang="en-US" sz="1200" b="0" i="0">
                    <a:solidFill>
                      <a:srgbClr val="484848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)&gt;2050 </a:t>
                </a:r>
                <a:r>
                  <a:rPr lang="en-US" sz="12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 to </a:t>
                </a:r>
                <a:r>
                  <a:rPr lang="en-US" sz="1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veto</a:t>
                </a:r>
                <a:r>
                  <a:rPr lang="en-US" sz="12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b="0" i="0">
                    <a:solidFill>
                      <a:srgbClr val="484848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𝐷^∗ (2010)</a:t>
                </a:r>
                <a:endParaRPr lang="en-US" sz="1200" b="0" dirty="0">
                  <a:solidFill>
                    <a:srgbClr val="484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82801-9211-AD4F-AE50-2E97AF6C08C1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3147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82801-9211-AD4F-AE50-2E97AF6C08C1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277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F665E9-FB04-B24B-8613-63C7F77EB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C1AE65F-5EDE-0F4E-A65D-23996DB17C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410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22EEFA-E57F-2946-B46F-4BE63EA20B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39" y="1119517"/>
            <a:ext cx="11186779" cy="5152274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Ø"/>
              <a:defRPr sz="1800" baseline="0">
                <a:solidFill>
                  <a:srgbClr val="484848"/>
                </a:solidFill>
                <a:latin typeface="Times New Roman" panose="02020603050405020304" pitchFamily="18" charset="0"/>
              </a:defRPr>
            </a:lvl1pPr>
            <a:lvl2pPr marL="685800" indent="-228600">
              <a:buFont typeface="Wingdings" pitchFamily="2" charset="2"/>
              <a:buChar char="Ø"/>
              <a:defRPr sz="1600" baseline="0">
                <a:solidFill>
                  <a:srgbClr val="484848"/>
                </a:solidFill>
                <a:latin typeface="Times New Roman" panose="02020603050405020304" pitchFamily="18" charset="0"/>
              </a:defRPr>
            </a:lvl2pPr>
            <a:lvl3pPr marL="1143000" indent="-228600">
              <a:buFont typeface="Wingdings" pitchFamily="2" charset="2"/>
              <a:buChar char="Ø"/>
              <a:defRPr sz="1400" baseline="0">
                <a:solidFill>
                  <a:srgbClr val="484848"/>
                </a:solidFill>
                <a:latin typeface="Times New Roman" panose="02020603050405020304" pitchFamily="18" charset="0"/>
              </a:defRPr>
            </a:lvl3pPr>
            <a:lvl4pPr marL="1600200" indent="-228600">
              <a:buFont typeface="Wingdings" pitchFamily="2" charset="2"/>
              <a:buChar char="Ø"/>
              <a:defRPr sz="1200" baseline="0">
                <a:solidFill>
                  <a:srgbClr val="484848"/>
                </a:solidFill>
                <a:latin typeface="Times New Roman" panose="02020603050405020304" pitchFamily="18" charset="0"/>
              </a:defRPr>
            </a:lvl4pPr>
            <a:lvl5pPr marL="2057400" indent="-228600">
              <a:buFont typeface="Wingdings" pitchFamily="2" charset="2"/>
              <a:buChar char="Ø"/>
              <a:defRPr sz="1200" baseline="0">
                <a:solidFill>
                  <a:srgbClr val="484848"/>
                </a:solidFill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6E6E55C-94FD-7E43-9927-E39E00B8C582}"/>
              </a:ext>
            </a:extLst>
          </p:cNvPr>
          <p:cNvCxnSpPr>
            <a:cxnSpLocks/>
          </p:cNvCxnSpPr>
          <p:nvPr userDrawn="1"/>
        </p:nvCxnSpPr>
        <p:spPr>
          <a:xfrm>
            <a:off x="510639" y="890678"/>
            <a:ext cx="11186779" cy="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  <a:alpha val="55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itre 1">
            <a:extLst>
              <a:ext uri="{FF2B5EF4-FFF2-40B4-BE49-F238E27FC236}">
                <a16:creationId xmlns:a16="http://schemas.microsoft.com/office/drawing/2014/main" id="{8DA2538C-77DE-2444-9E5F-4439C0EF3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39" y="251902"/>
            <a:ext cx="11186778" cy="554226"/>
          </a:xfrm>
        </p:spPr>
        <p:txBody>
          <a:bodyPr/>
          <a:lstStyle>
            <a:lvl1pPr>
              <a:defRPr b="0" cap="none" spc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numéro de diapositive 8">
            <a:extLst>
              <a:ext uri="{FF2B5EF4-FFF2-40B4-BE49-F238E27FC236}">
                <a16:creationId xmlns:a16="http://schemas.microsoft.com/office/drawing/2014/main" id="{2E469053-7E69-A44E-9764-30853C1D9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217" y="325786"/>
            <a:ext cx="2743200" cy="365125"/>
          </a:xfrm>
        </p:spPr>
        <p:txBody>
          <a:bodyPr/>
          <a:lstStyle>
            <a:lvl1pPr>
              <a:defRPr sz="2400">
                <a:solidFill>
                  <a:srgbClr val="484848"/>
                </a:solidFill>
                <a:latin typeface="+mj-lt"/>
              </a:defRPr>
            </a:lvl1pPr>
          </a:lstStyle>
          <a:p>
            <a:fld id="{31673D00-3579-8441-A17B-4DBD576CBAE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4359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8">
            <a:extLst>
              <a:ext uri="{FF2B5EF4-FFF2-40B4-BE49-F238E27FC236}">
                <a16:creationId xmlns:a16="http://schemas.microsoft.com/office/drawing/2014/main" id="{0C8E497D-EE17-D844-B546-FCF66D13C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8162" y="346452"/>
            <a:ext cx="2743200" cy="365125"/>
          </a:xfrm>
        </p:spPr>
        <p:txBody>
          <a:bodyPr/>
          <a:lstStyle>
            <a:lvl1pPr>
              <a:defRPr sz="2400">
                <a:solidFill>
                  <a:srgbClr val="484848"/>
                </a:solidFill>
                <a:latin typeface="+mj-lt"/>
              </a:defRPr>
            </a:lvl1pPr>
          </a:lstStyle>
          <a:p>
            <a:fld id="{31673D00-3579-8441-A17B-4DBD576CBAE2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0AB0C93-CA19-BA44-9AB3-57E769BA6C5D}"/>
              </a:ext>
            </a:extLst>
          </p:cNvPr>
          <p:cNvCxnSpPr>
            <a:cxnSpLocks/>
          </p:cNvCxnSpPr>
          <p:nvPr userDrawn="1"/>
        </p:nvCxnSpPr>
        <p:spPr>
          <a:xfrm>
            <a:off x="510639" y="890678"/>
            <a:ext cx="11186779" cy="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  <a:alpha val="55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itre 1">
            <a:extLst>
              <a:ext uri="{FF2B5EF4-FFF2-40B4-BE49-F238E27FC236}">
                <a16:creationId xmlns:a16="http://schemas.microsoft.com/office/drawing/2014/main" id="{935B6BF9-FE04-1844-AD35-82F29EAFF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38" y="251902"/>
            <a:ext cx="11186779" cy="554226"/>
          </a:xfrm>
        </p:spPr>
        <p:txBody>
          <a:bodyPr/>
          <a:lstStyle>
            <a:lvl1pPr>
              <a:defRPr b="0" cap="none" spc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26473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DA3A2A-F00E-094D-80AC-1E05404603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39" y="1066208"/>
            <a:ext cx="11186778" cy="5069765"/>
          </a:xfrm>
        </p:spPr>
        <p:txBody>
          <a:bodyPr/>
          <a:lstStyle>
            <a:lvl1pPr>
              <a:defRPr b="0" i="0" cap="none" spc="0">
                <a:ln>
                  <a:noFill/>
                </a:ln>
                <a:solidFill>
                  <a:srgbClr val="4848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810EEC7-9C44-6D43-9B05-087F953C7AB7}"/>
              </a:ext>
            </a:extLst>
          </p:cNvPr>
          <p:cNvCxnSpPr>
            <a:cxnSpLocks/>
          </p:cNvCxnSpPr>
          <p:nvPr userDrawn="1"/>
        </p:nvCxnSpPr>
        <p:spPr>
          <a:xfrm>
            <a:off x="510639" y="890678"/>
            <a:ext cx="11186779" cy="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  <a:alpha val="55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itre 1">
            <a:extLst>
              <a:ext uri="{FF2B5EF4-FFF2-40B4-BE49-F238E27FC236}">
                <a16:creationId xmlns:a16="http://schemas.microsoft.com/office/drawing/2014/main" id="{A3100632-84D2-8643-BF8B-D25FB21CE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39" y="251902"/>
            <a:ext cx="11186778" cy="554226"/>
          </a:xfrm>
        </p:spPr>
        <p:txBody>
          <a:bodyPr/>
          <a:lstStyle>
            <a:lvl1pPr>
              <a:defRPr b="0" cap="none" spc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numéro de diapositive 8">
            <a:extLst>
              <a:ext uri="{FF2B5EF4-FFF2-40B4-BE49-F238E27FC236}">
                <a16:creationId xmlns:a16="http://schemas.microsoft.com/office/drawing/2014/main" id="{D8AEC79C-0688-7044-85D9-9BE3FB2A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218" y="6356349"/>
            <a:ext cx="2743200" cy="365125"/>
          </a:xfrm>
        </p:spPr>
        <p:txBody>
          <a:bodyPr/>
          <a:lstStyle>
            <a:lvl1pPr>
              <a:defRPr sz="2400">
                <a:solidFill>
                  <a:srgbClr val="484848"/>
                </a:solidFill>
                <a:latin typeface="+mj-lt"/>
              </a:defRPr>
            </a:lvl1pPr>
          </a:lstStyle>
          <a:p>
            <a:fld id="{31673D00-3579-8441-A17B-4DBD576CBAE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1763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82BE88-D565-1C44-B495-45175B263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E5C9DC-7D70-894B-A5A1-E9E93F9EB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494BD1-65B3-1A4D-8918-72012AC063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2E827-4D3D-E242-9F2C-F39F5E19B51C}" type="datetime1">
              <a:rPr lang="fr-FR" smtClean="0"/>
              <a:t>13/12/2024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EBD384-02B9-AA42-A617-F975673EC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7332A1-26B0-1246-BC62-1197C7FB6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845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3D00-3579-8441-A17B-4DBD576CBA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51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2" r:id="rId3"/>
    <p:sldLayoutId id="214748365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baseline="0">
          <a:solidFill>
            <a:srgbClr val="908F84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4.emf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51.png"/><Relationship Id="rId5" Type="http://schemas.openxmlformats.org/officeDocument/2006/relationships/image" Target="../media/image46.emf"/><Relationship Id="rId10" Type="http://schemas.openxmlformats.org/officeDocument/2006/relationships/image" Target="../media/image50.png"/><Relationship Id="rId4" Type="http://schemas.openxmlformats.org/officeDocument/2006/relationships/image" Target="../media/image45.emf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4.png"/><Relationship Id="rId7" Type="http://schemas.openxmlformats.org/officeDocument/2006/relationships/image" Target="../media/image48.png"/><Relationship Id="rId12" Type="http://schemas.openxmlformats.org/officeDocument/2006/relationships/image" Target="../media/image6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11" Type="http://schemas.openxmlformats.org/officeDocument/2006/relationships/image" Target="../media/image59.png"/><Relationship Id="rId5" Type="http://schemas.openxmlformats.org/officeDocument/2006/relationships/image" Target="../media/image56.emf"/><Relationship Id="rId10" Type="http://schemas.openxmlformats.org/officeDocument/2006/relationships/image" Target="../media/image58.png"/><Relationship Id="rId4" Type="http://schemas.openxmlformats.org/officeDocument/2006/relationships/image" Target="../media/image55.emf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5.emf"/><Relationship Id="rId7" Type="http://schemas.openxmlformats.org/officeDocument/2006/relationships/image" Target="../media/image4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67.emf"/><Relationship Id="rId4" Type="http://schemas.openxmlformats.org/officeDocument/2006/relationships/image" Target="../media/image66.emf"/><Relationship Id="rId9" Type="http://schemas.openxmlformats.org/officeDocument/2006/relationships/image" Target="../media/image6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8.png"/><Relationship Id="rId7" Type="http://schemas.openxmlformats.org/officeDocument/2006/relationships/image" Target="../media/image610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11" Type="http://schemas.openxmlformats.org/officeDocument/2006/relationships/image" Target="../media/image72.emf"/><Relationship Id="rId10" Type="http://schemas.openxmlformats.org/officeDocument/2006/relationships/image" Target="../media/image71.png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7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hyperlink" Target="https://cds.cern.ch/record/2824350/files/2208.03300.pdf" TargetMode="External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sciencedirect.com/science/article/abs/pii/0375947472903053?via%3Dihub" TargetMode="External"/><Relationship Id="rId12" Type="http://schemas.openxmlformats.org/officeDocument/2006/relationships/image" Target="../media/image9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s://ampform.readthedocs.io/stable/usage/dynamics/k-matrix.html#equation-k-matrix-parametrization" TargetMode="External"/><Relationship Id="rId11" Type="http://schemas.openxmlformats.org/officeDocument/2006/relationships/image" Target="../media/image97.png"/><Relationship Id="rId5" Type="http://schemas.openxmlformats.org/officeDocument/2006/relationships/image" Target="../media/image93.png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ds.cern.ch/record/2891022/files/2403.03710.pd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7" Type="http://schemas.openxmlformats.org/officeDocument/2006/relationships/hyperlink" Target="https://cds.cern.ch/record/2803318/files/?ln=c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hyperlink" Target="https://pdg.lbl.gov/2021/html/authors_2021.html" TargetMode="External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ds.cern.ch/record/2803318/files/?ln=ca" TargetMode="External"/><Relationship Id="rId4" Type="http://schemas.openxmlformats.org/officeDocument/2006/relationships/image" Target="../media/image10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ds.cern.ch/record/2803318/files/?ln=ca" TargetMode="External"/><Relationship Id="rId4" Type="http://schemas.openxmlformats.org/officeDocument/2006/relationships/image" Target="../media/image10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ds.cern.ch/record/2803318/files/?ln=ca" TargetMode="External"/><Relationship Id="rId4" Type="http://schemas.openxmlformats.org/officeDocument/2006/relationships/image" Target="../media/image10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0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emf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hyperlink" Target="http://www.koppenburg.ch/particles.html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3.emf"/><Relationship Id="rId7" Type="http://schemas.openxmlformats.org/officeDocument/2006/relationships/image" Target="../media/image126.em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emf"/><Relationship Id="rId5" Type="http://schemas.openxmlformats.org/officeDocument/2006/relationships/image" Target="../media/image124.emf"/><Relationship Id="rId4" Type="http://schemas.openxmlformats.org/officeDocument/2006/relationships/hyperlink" Target="https://arxiv.org/abs/2210.10346" TargetMode="External"/><Relationship Id="rId9" Type="http://schemas.openxmlformats.org/officeDocument/2006/relationships/image" Target="../media/image12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hyperlink" Target="https://arxiv.org/abs/2210.10346" TargetMode="External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4.emf"/><Relationship Id="rId9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emf"/><Relationship Id="rId5" Type="http://schemas.openxmlformats.org/officeDocument/2006/relationships/image" Target="../media/image140.emf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4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8.emf"/><Relationship Id="rId11" Type="http://schemas.openxmlformats.org/officeDocument/2006/relationships/image" Target="../media/image152.png"/><Relationship Id="rId5" Type="http://schemas.openxmlformats.org/officeDocument/2006/relationships/image" Target="../media/image147.emf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4" Type="http://schemas.openxmlformats.org/officeDocument/2006/relationships/image" Target="../media/image146.png"/><Relationship Id="rId9" Type="http://schemas.openxmlformats.org/officeDocument/2006/relationships/image" Target="../media/image1020.png"/><Relationship Id="rId14" Type="http://schemas.openxmlformats.org/officeDocument/2006/relationships/image" Target="../media/image15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26A3FD-A91B-C14E-BF05-FFA063260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4178" y="271088"/>
            <a:ext cx="4168726" cy="2745540"/>
          </a:xfrm>
        </p:spPr>
        <p:txBody>
          <a:bodyPr>
            <a:normAutofit/>
          </a:bodyPr>
          <a:lstStyle/>
          <a:p>
            <a:r>
              <a:rPr lang="fr-FR" sz="4800" dirty="0">
                <a:solidFill>
                  <a:srgbClr val="F20000"/>
                </a:solidFill>
              </a:rPr>
              <a:t>Amplitude </a:t>
            </a:r>
            <a:r>
              <a:rPr lang="fr-FR" sz="4800" dirty="0" err="1">
                <a:solidFill>
                  <a:srgbClr val="F20000"/>
                </a:solidFill>
              </a:rPr>
              <a:t>analysis</a:t>
            </a:r>
            <a:r>
              <a:rPr lang="fr-FR" sz="4800" dirty="0">
                <a:solidFill>
                  <a:srgbClr val="F20000"/>
                </a:solidFill>
              </a:rPr>
              <a:t> </a:t>
            </a:r>
            <a:r>
              <a:rPr lang="fr-FR" sz="4800" dirty="0" err="1">
                <a:solidFill>
                  <a:srgbClr val="F20000"/>
                </a:solidFill>
              </a:rPr>
              <a:t>tools</a:t>
            </a:r>
            <a:endParaRPr lang="fr-FR" sz="4800" dirty="0">
              <a:solidFill>
                <a:srgbClr val="F20000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36A0FBF-E54A-F14E-B3A7-10B94BFC8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65542" y="3302451"/>
            <a:ext cx="4148600" cy="3223872"/>
          </a:xfrm>
        </p:spPr>
        <p:txBody>
          <a:bodyPr>
            <a:normAutofit/>
          </a:bodyPr>
          <a:lstStyle/>
          <a:p>
            <a:r>
              <a:rPr lang="fr-FR" sz="2000" i="1" dirty="0" err="1">
                <a:solidFill>
                  <a:schemeClr val="tx2"/>
                </a:solidFill>
                <a:latin typeface="+mj-lt"/>
              </a:rPr>
              <a:t>S</a:t>
            </a:r>
            <a:r>
              <a:rPr lang="fr-FR" sz="2000" b="0" i="1" u="none" strike="noStrike" dirty="0" err="1">
                <a:solidFill>
                  <a:schemeClr val="tx2"/>
                </a:solidFill>
                <a:effectLst/>
                <a:latin typeface="+mj-lt"/>
              </a:rPr>
              <a:t>pectroscopy</a:t>
            </a:r>
            <a:r>
              <a:rPr lang="fr-FR" sz="2000" b="0" i="1" u="none" strike="noStrike" dirty="0">
                <a:solidFill>
                  <a:schemeClr val="tx2"/>
                </a:solidFill>
                <a:effectLst/>
                <a:latin typeface="+mj-lt"/>
              </a:rPr>
              <a:t> in </a:t>
            </a:r>
            <a:r>
              <a:rPr lang="fr-FR" sz="2000" b="0" i="1" u="none" strike="noStrike" dirty="0" err="1">
                <a:solidFill>
                  <a:schemeClr val="tx2"/>
                </a:solidFill>
                <a:effectLst/>
                <a:latin typeface="+mj-lt"/>
              </a:rPr>
              <a:t>decays</a:t>
            </a:r>
            <a:r>
              <a:rPr lang="fr-FR" sz="2000" b="0" i="1" u="none" strike="noStrike" dirty="0">
                <a:solidFill>
                  <a:schemeClr val="tx2"/>
                </a:solidFill>
                <a:effectLst/>
                <a:latin typeface="+mj-lt"/>
              </a:rPr>
              <a:t> &amp; in </a:t>
            </a:r>
            <a:r>
              <a:rPr lang="fr-FR" sz="2000" b="0" i="1" u="none" strike="noStrike" dirty="0" err="1">
                <a:solidFill>
                  <a:schemeClr val="tx2"/>
                </a:solidFill>
                <a:effectLst/>
                <a:latin typeface="+mj-lt"/>
              </a:rPr>
              <a:t>femtoscopic</a:t>
            </a:r>
            <a:r>
              <a:rPr lang="fr-FR" sz="2000" b="0" i="1" u="none" strike="noStrike" dirty="0">
                <a:solidFill>
                  <a:schemeClr val="tx2"/>
                </a:solidFill>
                <a:effectLst/>
                <a:latin typeface="+mj-lt"/>
              </a:rPr>
              <a:t> </a:t>
            </a:r>
            <a:r>
              <a:rPr lang="fr-FR" sz="2000" b="0" i="1" u="none" strike="noStrike" dirty="0" err="1">
                <a:solidFill>
                  <a:schemeClr val="tx2"/>
                </a:solidFill>
                <a:effectLst/>
                <a:latin typeface="+mj-lt"/>
              </a:rPr>
              <a:t>correlations</a:t>
            </a:r>
            <a:br>
              <a:rPr lang="fr-FR" sz="2000" b="0" i="1" u="none" strike="noStrike" dirty="0">
                <a:solidFill>
                  <a:schemeClr val="tx2"/>
                </a:solidFill>
                <a:effectLst/>
                <a:latin typeface="+mj-lt"/>
              </a:rPr>
            </a:br>
            <a:br>
              <a:rPr lang="fr-FR" sz="2000" b="0" i="1" u="none" strike="noStrike" dirty="0">
                <a:solidFill>
                  <a:schemeClr val="tx2"/>
                </a:solidFill>
                <a:effectLst/>
                <a:latin typeface="+mj-lt"/>
              </a:rPr>
            </a:br>
            <a:r>
              <a:rPr lang="fr-FR" sz="2000" b="0" i="0" u="none" strike="noStrike" dirty="0">
                <a:solidFill>
                  <a:schemeClr val="tx2"/>
                </a:solidFill>
                <a:effectLst/>
                <a:latin typeface="+mj-lt"/>
              </a:rPr>
              <a:t>GDR QCD, </a:t>
            </a:r>
            <a:r>
              <a:rPr lang="fr-FR" sz="20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InF</a:t>
            </a:r>
            <a:r>
              <a:rPr lang="fr-FR" sz="2000" b="0" i="0" u="none" strike="noStrike" dirty="0">
                <a:solidFill>
                  <a:schemeClr val="tx2"/>
                </a:solidFill>
                <a:effectLst/>
                <a:latin typeface="+mj-lt"/>
              </a:rPr>
              <a:t> and </a:t>
            </a:r>
            <a:r>
              <a:rPr lang="fr-FR" sz="20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Gluodynamics</a:t>
            </a:r>
            <a:r>
              <a:rPr lang="fr-FR" sz="2000" b="0" i="0" u="none" strike="noStrike" dirty="0">
                <a:solidFill>
                  <a:schemeClr val="tx2"/>
                </a:solidFill>
                <a:effectLst/>
                <a:latin typeface="+mj-lt"/>
              </a:rPr>
              <a:t> </a:t>
            </a:r>
            <a:endParaRPr lang="fr-FR" sz="2000" b="0" i="1" u="none" strike="noStrike" dirty="0">
              <a:solidFill>
                <a:schemeClr val="tx2"/>
              </a:solidFill>
              <a:effectLst/>
              <a:latin typeface="+mj-lt"/>
            </a:endParaRPr>
          </a:p>
          <a:p>
            <a:r>
              <a:rPr lang="fr-FR" sz="2000" b="0" i="0" u="none" strike="noStrike" dirty="0">
                <a:solidFill>
                  <a:schemeClr val="tx2"/>
                </a:solidFill>
                <a:effectLst/>
                <a:latin typeface="+mj-lt"/>
              </a:rPr>
              <a:t>Orsay, 16-17 </a:t>
            </a:r>
            <a:r>
              <a:rPr lang="fr-FR" sz="20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December</a:t>
            </a:r>
            <a:r>
              <a:rPr lang="fr-FR" sz="2000" b="0" i="0" u="none" strike="noStrike" dirty="0">
                <a:solidFill>
                  <a:schemeClr val="tx2"/>
                </a:solidFill>
                <a:effectLst/>
                <a:latin typeface="+mj-lt"/>
              </a:rPr>
              <a:t> 2024</a:t>
            </a:r>
            <a:br>
              <a:rPr lang="fr-FR" sz="2000" b="0" i="0" u="none" strike="noStrike" dirty="0">
                <a:solidFill>
                  <a:schemeClr val="tx2"/>
                </a:solidFill>
                <a:effectLst/>
                <a:latin typeface="+mj-lt"/>
              </a:rPr>
            </a:br>
            <a:endParaRPr lang="fr-FR" sz="2000" b="0" i="0" u="none" strike="noStrike" dirty="0">
              <a:solidFill>
                <a:schemeClr val="tx2"/>
              </a:solidFill>
              <a:effectLst/>
              <a:latin typeface="+mj-lt"/>
            </a:endParaRPr>
          </a:p>
          <a:p>
            <a:r>
              <a:rPr lang="fr-FR" sz="2000" dirty="0">
                <a:solidFill>
                  <a:schemeClr val="tx2"/>
                </a:solidFill>
                <a:latin typeface="+mj-lt"/>
              </a:rPr>
              <a:t>Elisabeth Maria Niel</a:t>
            </a:r>
          </a:p>
          <a:p>
            <a:r>
              <a:rPr lang="fr-FR" sz="2000" i="1" dirty="0">
                <a:solidFill>
                  <a:schemeClr val="tx2"/>
                </a:solidFill>
                <a:latin typeface="+mj-lt"/>
              </a:rPr>
              <a:t>CERN</a:t>
            </a:r>
          </a:p>
          <a:p>
            <a:endParaRPr lang="fr-FR" sz="2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ED6532C-D541-217C-3B73-25754A080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42" y="211210"/>
            <a:ext cx="1640922" cy="98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181DDE-423D-DF4E-478C-14E01B1EAF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84"/>
          <a:stretch/>
        </p:blipFill>
        <p:spPr>
          <a:xfrm>
            <a:off x="4021700" y="211210"/>
            <a:ext cx="3857625" cy="64545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D304E9A-A813-07F9-D3C0-399DB99718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883"/>
          <a:stretch/>
        </p:blipFill>
        <p:spPr>
          <a:xfrm>
            <a:off x="89096" y="211210"/>
            <a:ext cx="3857625" cy="645452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4A25BF2-FA6B-A6C6-010F-66AB0B9D6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787" y="211210"/>
            <a:ext cx="1084117" cy="10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605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D2C34-25CB-0251-05F9-53E71E81B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4DD70A6-E437-47E2-5E36-09B924D0F2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phase space</a:t>
            </a:r>
            <a:endParaRPr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A20A134-2403-14AF-7654-97C04E7E0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Dalitz</a:t>
            </a:r>
            <a:r>
              <a:rPr lang="en-US" dirty="0"/>
              <a:t> plot and decay amplitude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EEE694-5CAE-0070-713D-1B93D40D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ECA60D-843E-5B4D-E1F8-F3D307891B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0639" y="1645920"/>
            <a:ext cx="5337793" cy="3933110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0E958883-DB3C-5B3A-926A-CC0CE73D4535}"/>
              </a:ext>
            </a:extLst>
          </p:cNvPr>
          <p:cNvSpPr/>
          <p:nvPr/>
        </p:nvSpPr>
        <p:spPr>
          <a:xfrm rot="5400000">
            <a:off x="4575824" y="3563782"/>
            <a:ext cx="515536" cy="1284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E16C286-825E-A95A-9B3F-030AA83AD3C8}"/>
              </a:ext>
            </a:extLst>
          </p:cNvPr>
          <p:cNvSpPr/>
          <p:nvPr/>
        </p:nvSpPr>
        <p:spPr>
          <a:xfrm rot="5400000">
            <a:off x="4609310" y="4327550"/>
            <a:ext cx="515536" cy="1284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575819F-3B15-655E-26FE-D6AB60415936}"/>
              </a:ext>
            </a:extLst>
          </p:cNvPr>
          <p:cNvSpPr/>
          <p:nvPr/>
        </p:nvSpPr>
        <p:spPr>
          <a:xfrm>
            <a:off x="3966887" y="4370780"/>
            <a:ext cx="1174254" cy="1648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6DE3F44-66D9-0AE7-36E5-A258D0B77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601" y="1391493"/>
            <a:ext cx="1480020" cy="53623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E04B0EA-DE62-35DE-8DB1-BCD46D353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601" y="1973002"/>
            <a:ext cx="4779176" cy="42428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105426F-57CE-0664-9859-920B98683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621" y="1388773"/>
            <a:ext cx="1919219" cy="538959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961A187C-84AF-6FC5-A07C-E9092D101780}"/>
              </a:ext>
            </a:extLst>
          </p:cNvPr>
          <p:cNvSpPr/>
          <p:nvPr/>
        </p:nvSpPr>
        <p:spPr>
          <a:xfrm rot="1697031">
            <a:off x="1486996" y="2947470"/>
            <a:ext cx="2900965" cy="1127161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298B62D-FCB6-A4C4-7B2A-2AFB123FC6C9}"/>
              </a:ext>
            </a:extLst>
          </p:cNvPr>
          <p:cNvSpPr/>
          <p:nvPr/>
        </p:nvSpPr>
        <p:spPr>
          <a:xfrm rot="1697031">
            <a:off x="2516641" y="3224967"/>
            <a:ext cx="750673" cy="1127161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E5E7FDF5-5C8F-E457-9C08-2120F2BA3762}"/>
              </a:ext>
            </a:extLst>
          </p:cNvPr>
          <p:cNvCxnSpPr>
            <a:cxnSpLocks/>
          </p:cNvCxnSpPr>
          <p:nvPr/>
        </p:nvCxnSpPr>
        <p:spPr>
          <a:xfrm>
            <a:off x="1289170" y="2422815"/>
            <a:ext cx="2200380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00D2F1F1-E858-C051-E311-83484F4A75B4}"/>
              </a:ext>
            </a:extLst>
          </p:cNvPr>
          <p:cNvCxnSpPr>
            <a:cxnSpLocks/>
          </p:cNvCxnSpPr>
          <p:nvPr/>
        </p:nvCxnSpPr>
        <p:spPr>
          <a:xfrm>
            <a:off x="4282932" y="2423272"/>
            <a:ext cx="1100190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8D73DA9-5B65-F18B-9DF4-694B236B02D1}"/>
              </a:ext>
            </a:extLst>
          </p:cNvPr>
          <p:cNvCxnSpPr>
            <a:cxnSpLocks/>
          </p:cNvCxnSpPr>
          <p:nvPr/>
        </p:nvCxnSpPr>
        <p:spPr>
          <a:xfrm>
            <a:off x="2235872" y="4395301"/>
            <a:ext cx="3021928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21F108C-2E8C-6988-BF6E-988445AEEEE6}"/>
              </a:ext>
            </a:extLst>
          </p:cNvPr>
          <p:cNvCxnSpPr>
            <a:cxnSpLocks/>
          </p:cNvCxnSpPr>
          <p:nvPr/>
        </p:nvCxnSpPr>
        <p:spPr>
          <a:xfrm>
            <a:off x="4769372" y="3474392"/>
            <a:ext cx="0" cy="907990"/>
          </a:xfrm>
          <a:prstGeom prst="line">
            <a:avLst/>
          </a:prstGeom>
          <a:ln w="2222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6B8DAD1-ADE8-D24D-F02E-5D00A145D6DF}"/>
              </a:ext>
            </a:extLst>
          </p:cNvPr>
          <p:cNvCxnSpPr>
            <a:cxnSpLocks/>
          </p:cNvCxnSpPr>
          <p:nvPr/>
        </p:nvCxnSpPr>
        <p:spPr>
          <a:xfrm>
            <a:off x="4769372" y="2422815"/>
            <a:ext cx="0" cy="882459"/>
          </a:xfrm>
          <a:prstGeom prst="line">
            <a:avLst/>
          </a:prstGeom>
          <a:ln w="2222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DD4EC93-1070-4F1C-FDA6-E44E3BE5A93D}"/>
              </a:ext>
            </a:extLst>
          </p:cNvPr>
          <p:cNvCxnSpPr>
            <a:cxnSpLocks/>
          </p:cNvCxnSpPr>
          <p:nvPr/>
        </p:nvCxnSpPr>
        <p:spPr>
          <a:xfrm>
            <a:off x="1576993" y="2487774"/>
            <a:ext cx="0" cy="1783437"/>
          </a:xfrm>
          <a:prstGeom prst="line">
            <a:avLst/>
          </a:prstGeom>
          <a:ln w="2222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595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BA3D4-6B76-E883-C354-1F053CF55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EE38A6-11AC-B400-0AC1-10F88B008D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phase space</a:t>
            </a:r>
            <a:endParaRPr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506C300-CF02-4E12-7DA8-400A8205D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Dalitz</a:t>
            </a:r>
            <a:r>
              <a:rPr lang="en-US" dirty="0"/>
              <a:t> plot and decay amplitude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C1F95A-5871-1A3B-6CCC-89DDC6E0B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11454C-CED3-E7F2-2398-627745A74C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0639" y="1645920"/>
            <a:ext cx="5337793" cy="3933110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683FBCC9-2764-FC00-E7B2-3697BA04E4FB}"/>
              </a:ext>
            </a:extLst>
          </p:cNvPr>
          <p:cNvSpPr/>
          <p:nvPr/>
        </p:nvSpPr>
        <p:spPr>
          <a:xfrm rot="5400000">
            <a:off x="4575824" y="3563782"/>
            <a:ext cx="515536" cy="1284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309EA33-CEBC-37AD-ED54-9A79208F0342}"/>
              </a:ext>
            </a:extLst>
          </p:cNvPr>
          <p:cNvSpPr/>
          <p:nvPr/>
        </p:nvSpPr>
        <p:spPr>
          <a:xfrm rot="5400000">
            <a:off x="4609310" y="4327550"/>
            <a:ext cx="515536" cy="1284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8E2F8F9-B3A7-B104-EF47-B31266C3B466}"/>
              </a:ext>
            </a:extLst>
          </p:cNvPr>
          <p:cNvSpPr/>
          <p:nvPr/>
        </p:nvSpPr>
        <p:spPr>
          <a:xfrm>
            <a:off x="3966887" y="4370780"/>
            <a:ext cx="1174254" cy="1648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53A2E56-F55D-767B-4E5B-3EFEAF5EDD51}"/>
              </a:ext>
            </a:extLst>
          </p:cNvPr>
          <p:cNvSpPr/>
          <p:nvPr/>
        </p:nvSpPr>
        <p:spPr>
          <a:xfrm rot="1697031">
            <a:off x="2516641" y="3224967"/>
            <a:ext cx="750673" cy="1127161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F34E4D09-BEB1-ADAD-A40E-DE0DF203E3B3}"/>
              </a:ext>
            </a:extLst>
          </p:cNvPr>
          <p:cNvCxnSpPr>
            <a:cxnSpLocks/>
          </p:cNvCxnSpPr>
          <p:nvPr/>
        </p:nvCxnSpPr>
        <p:spPr>
          <a:xfrm>
            <a:off x="1289170" y="2422815"/>
            <a:ext cx="2200380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AFA1274C-8CF1-6F76-47A0-975A4456EB12}"/>
              </a:ext>
            </a:extLst>
          </p:cNvPr>
          <p:cNvCxnSpPr>
            <a:cxnSpLocks/>
          </p:cNvCxnSpPr>
          <p:nvPr/>
        </p:nvCxnSpPr>
        <p:spPr>
          <a:xfrm>
            <a:off x="4282932" y="2423272"/>
            <a:ext cx="1100190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C220768-4FBA-0DC7-C51E-17963D3D1381}"/>
              </a:ext>
            </a:extLst>
          </p:cNvPr>
          <p:cNvCxnSpPr>
            <a:cxnSpLocks/>
          </p:cNvCxnSpPr>
          <p:nvPr/>
        </p:nvCxnSpPr>
        <p:spPr>
          <a:xfrm>
            <a:off x="2235872" y="4395301"/>
            <a:ext cx="3021928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257D84F-A514-0969-92D6-C95F34B82C06}"/>
              </a:ext>
            </a:extLst>
          </p:cNvPr>
          <p:cNvCxnSpPr>
            <a:cxnSpLocks/>
          </p:cNvCxnSpPr>
          <p:nvPr/>
        </p:nvCxnSpPr>
        <p:spPr>
          <a:xfrm>
            <a:off x="4769372" y="3474392"/>
            <a:ext cx="0" cy="907990"/>
          </a:xfrm>
          <a:prstGeom prst="line">
            <a:avLst/>
          </a:prstGeom>
          <a:ln w="2222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F8CCD6E-14D8-E65D-9C42-B4CA65D5AEC1}"/>
              </a:ext>
            </a:extLst>
          </p:cNvPr>
          <p:cNvCxnSpPr>
            <a:cxnSpLocks/>
          </p:cNvCxnSpPr>
          <p:nvPr/>
        </p:nvCxnSpPr>
        <p:spPr>
          <a:xfrm>
            <a:off x="4769372" y="2422815"/>
            <a:ext cx="0" cy="882459"/>
          </a:xfrm>
          <a:prstGeom prst="line">
            <a:avLst/>
          </a:prstGeom>
          <a:ln w="2222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DA497EE-E9A8-8BE6-192D-42ED5679AE4D}"/>
              </a:ext>
            </a:extLst>
          </p:cNvPr>
          <p:cNvCxnSpPr>
            <a:cxnSpLocks/>
          </p:cNvCxnSpPr>
          <p:nvPr/>
        </p:nvCxnSpPr>
        <p:spPr>
          <a:xfrm>
            <a:off x="1576993" y="2487774"/>
            <a:ext cx="0" cy="1783437"/>
          </a:xfrm>
          <a:prstGeom prst="line">
            <a:avLst/>
          </a:prstGeom>
          <a:ln w="2222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120BC92D-8382-FFE3-E0E3-59416BC62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505" y="1935491"/>
            <a:ext cx="5085130" cy="341369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32F35FA-D8BC-E00C-994E-091C363D24B5}"/>
              </a:ext>
            </a:extLst>
          </p:cNvPr>
          <p:cNvSpPr txBox="1"/>
          <p:nvPr/>
        </p:nvSpPr>
        <p:spPr>
          <a:xfrm>
            <a:off x="5998733" y="1171813"/>
            <a:ext cx="4908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positions in the phase space </a:t>
            </a:r>
            <a:r>
              <a:rPr lang="en-US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different configurations of momenta</a:t>
            </a:r>
            <a:endParaRPr sz="2000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5C07A4FA-78BE-74F8-774A-27EA473D2A7A}"/>
              </a:ext>
            </a:extLst>
          </p:cNvPr>
          <p:cNvSpPr/>
          <p:nvPr/>
        </p:nvSpPr>
        <p:spPr>
          <a:xfrm>
            <a:off x="5442165" y="4453212"/>
            <a:ext cx="697452" cy="3249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259720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E0F9F-667B-9975-5913-D898D23B4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F8D7481-D4C2-39BC-2161-52025806D7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Size of the </a:t>
            </a:r>
            <a:r>
              <a:rPr lang="en-US" sz="2400" dirty="0" err="1"/>
              <a:t>Dalitz</a:t>
            </a:r>
            <a:r>
              <a:rPr lang="en-US" sz="2400" dirty="0"/>
              <a:t> plot</a:t>
            </a:r>
            <a:endParaRPr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3F82797-47E0-B51A-AA21-0D5EEA7E4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Phase space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6F5BB1-1C03-04F1-7145-342F3C7EA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B99C71-DA9B-E3F2-81F1-3231FFFA64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0639" y="1645920"/>
            <a:ext cx="5337793" cy="3933110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368CC4C6-D2AF-F12F-BD8F-F91EC8395C20}"/>
              </a:ext>
            </a:extLst>
          </p:cNvPr>
          <p:cNvSpPr/>
          <p:nvPr/>
        </p:nvSpPr>
        <p:spPr>
          <a:xfrm rot="5400000">
            <a:off x="4575824" y="3563782"/>
            <a:ext cx="515536" cy="1284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F288521-8347-A6CB-6526-1DF6A9487D80}"/>
              </a:ext>
            </a:extLst>
          </p:cNvPr>
          <p:cNvSpPr/>
          <p:nvPr/>
        </p:nvSpPr>
        <p:spPr>
          <a:xfrm rot="5400000">
            <a:off x="4609310" y="4327550"/>
            <a:ext cx="515536" cy="1284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E360842-169E-DA24-C87B-DBE8B7F076AD}"/>
              </a:ext>
            </a:extLst>
          </p:cNvPr>
          <p:cNvSpPr/>
          <p:nvPr/>
        </p:nvSpPr>
        <p:spPr>
          <a:xfrm>
            <a:off x="3966887" y="4370780"/>
            <a:ext cx="1174254" cy="1648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7F5EF54-28AB-F5D4-4865-805841E218F2}"/>
              </a:ext>
            </a:extLst>
          </p:cNvPr>
          <p:cNvSpPr/>
          <p:nvPr/>
        </p:nvSpPr>
        <p:spPr>
          <a:xfrm rot="1697031">
            <a:off x="2516641" y="3224967"/>
            <a:ext cx="750673" cy="1127161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FD1FD01B-E268-D2FF-01D5-652544A93021}"/>
              </a:ext>
            </a:extLst>
          </p:cNvPr>
          <p:cNvCxnSpPr>
            <a:cxnSpLocks/>
          </p:cNvCxnSpPr>
          <p:nvPr/>
        </p:nvCxnSpPr>
        <p:spPr>
          <a:xfrm>
            <a:off x="1289170" y="2422815"/>
            <a:ext cx="2200380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CFFD65A-8EE5-E198-D896-B9B60025C2FB}"/>
              </a:ext>
            </a:extLst>
          </p:cNvPr>
          <p:cNvCxnSpPr>
            <a:cxnSpLocks/>
          </p:cNvCxnSpPr>
          <p:nvPr/>
        </p:nvCxnSpPr>
        <p:spPr>
          <a:xfrm>
            <a:off x="4282932" y="2423272"/>
            <a:ext cx="1100190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EC8C71F-1725-F1DA-703B-8B369A605437}"/>
              </a:ext>
            </a:extLst>
          </p:cNvPr>
          <p:cNvCxnSpPr>
            <a:cxnSpLocks/>
          </p:cNvCxnSpPr>
          <p:nvPr/>
        </p:nvCxnSpPr>
        <p:spPr>
          <a:xfrm>
            <a:off x="2235872" y="4395301"/>
            <a:ext cx="3021928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17287D9-05AE-8EFE-2457-251A323C34EB}"/>
              </a:ext>
            </a:extLst>
          </p:cNvPr>
          <p:cNvCxnSpPr>
            <a:cxnSpLocks/>
          </p:cNvCxnSpPr>
          <p:nvPr/>
        </p:nvCxnSpPr>
        <p:spPr>
          <a:xfrm>
            <a:off x="4769372" y="3474392"/>
            <a:ext cx="0" cy="907990"/>
          </a:xfrm>
          <a:prstGeom prst="line">
            <a:avLst/>
          </a:prstGeom>
          <a:ln w="2222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FAF185C-5A1C-29D8-3959-AAB7EE8EED1D}"/>
              </a:ext>
            </a:extLst>
          </p:cNvPr>
          <p:cNvCxnSpPr>
            <a:cxnSpLocks/>
          </p:cNvCxnSpPr>
          <p:nvPr/>
        </p:nvCxnSpPr>
        <p:spPr>
          <a:xfrm>
            <a:off x="4769372" y="2422815"/>
            <a:ext cx="0" cy="882459"/>
          </a:xfrm>
          <a:prstGeom prst="line">
            <a:avLst/>
          </a:prstGeom>
          <a:ln w="2222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75493C3-2F87-B247-839B-AB342DC4F0D3}"/>
              </a:ext>
            </a:extLst>
          </p:cNvPr>
          <p:cNvCxnSpPr>
            <a:cxnSpLocks/>
          </p:cNvCxnSpPr>
          <p:nvPr/>
        </p:nvCxnSpPr>
        <p:spPr>
          <a:xfrm>
            <a:off x="1576993" y="2487774"/>
            <a:ext cx="0" cy="1783437"/>
          </a:xfrm>
          <a:prstGeom prst="line">
            <a:avLst/>
          </a:prstGeom>
          <a:ln w="2222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83D9A5A8-CC8F-3121-9DFB-509671C34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028" y="1148929"/>
            <a:ext cx="4597400" cy="17907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716BFD8-A438-E843-5544-44192AC69A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565" t="1774" b="17051"/>
          <a:stretch/>
        </p:blipFill>
        <p:spPr>
          <a:xfrm>
            <a:off x="6177634" y="2864044"/>
            <a:ext cx="4626166" cy="3848975"/>
          </a:xfrm>
          <a:prstGeom prst="rect">
            <a:avLst/>
          </a:prstGeom>
        </p:spPr>
      </p:pic>
      <p:sp>
        <p:nvSpPr>
          <p:cNvPr id="14" name="Virage 13">
            <a:extLst>
              <a:ext uri="{FF2B5EF4-FFF2-40B4-BE49-F238E27FC236}">
                <a16:creationId xmlns:a16="http://schemas.microsoft.com/office/drawing/2014/main" id="{9AF747A5-F139-DC65-9694-DB43F4C6B84D}"/>
              </a:ext>
            </a:extLst>
          </p:cNvPr>
          <p:cNvSpPr/>
          <p:nvPr/>
        </p:nvSpPr>
        <p:spPr>
          <a:xfrm rot="10800000" flipH="1">
            <a:off x="4897812" y="5603551"/>
            <a:ext cx="841286" cy="692761"/>
          </a:xfrm>
          <a:prstGeom prst="bentArrow">
            <a:avLst>
              <a:gd name="adj1" fmla="val 25000"/>
              <a:gd name="adj2" fmla="val 23264"/>
              <a:gd name="adj3" fmla="val 25000"/>
              <a:gd name="adj4" fmla="val 4375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7CB4646-5346-EE37-5EB6-77ED558A2D6B}"/>
              </a:ext>
            </a:extLst>
          </p:cNvPr>
          <p:cNvSpPr txBox="1"/>
          <p:nvPr/>
        </p:nvSpPr>
        <p:spPr>
          <a:xfrm>
            <a:off x="8922696" y="4535645"/>
            <a:ext cx="1881104" cy="7571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Credits for the plot:</a:t>
            </a:r>
            <a:br>
              <a:rPr lang="en-US" sz="16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Gershon and </a:t>
            </a:r>
            <a:br>
              <a:rPr lang="en-US" sz="16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Meadows</a:t>
            </a:r>
            <a:endParaRPr sz="1600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36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62966-7716-17C7-6D13-030E2192B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8EB3B74-8BA1-18A2-5249-60CCE589FF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39" y="1106905"/>
            <a:ext cx="11186779" cy="5164886"/>
          </a:xfrm>
        </p:spPr>
        <p:txBody>
          <a:bodyPr>
            <a:normAutofit/>
          </a:bodyPr>
          <a:lstStyle/>
          <a:p>
            <a:r>
              <a:rPr lang="en-US" sz="2400" dirty="0"/>
              <a:t>Amplitude with intermediate resonance states appears as bands on the </a:t>
            </a:r>
            <a:r>
              <a:rPr lang="en-US" sz="2400" dirty="0" err="1"/>
              <a:t>Dalitz</a:t>
            </a:r>
            <a:r>
              <a:rPr lang="en-US" sz="2400" dirty="0"/>
              <a:t> plot </a:t>
            </a:r>
          </a:p>
          <a:p>
            <a:r>
              <a:rPr lang="en-US" sz="2400" dirty="0"/>
              <a:t>Shape of theses bands depends on the spin of the resonance</a:t>
            </a:r>
            <a:endParaRPr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F52E1E0-90C3-BE4F-A7A4-C58FFA8D7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Resonances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966F6A-E6ED-FE76-C32F-11746946C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E3C80A-CA11-C98D-2643-2B466F92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63" y="2483484"/>
            <a:ext cx="1857856" cy="1181125"/>
          </a:xfrm>
          <a:prstGeom prst="rect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34169A3C-E3A1-BAB5-45FA-F78DE7E33EF2}"/>
              </a:ext>
            </a:extLst>
          </p:cNvPr>
          <p:cNvGrpSpPr/>
          <p:nvPr/>
        </p:nvGrpSpPr>
        <p:grpSpPr>
          <a:xfrm>
            <a:off x="5577571" y="2436010"/>
            <a:ext cx="5337793" cy="3933110"/>
            <a:chOff x="5263113" y="2235467"/>
            <a:chExt cx="5337793" cy="393311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32E6390-7CAF-3BC2-3662-8615F4585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63113" y="2235467"/>
              <a:ext cx="5337793" cy="3933110"/>
            </a:xfrm>
            <a:prstGeom prst="rect">
              <a:avLst/>
            </a:prstGeom>
          </p:spPr>
        </p:pic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FD136FC-31E1-EE74-9218-A63594FDE206}"/>
                </a:ext>
              </a:extLst>
            </p:cNvPr>
            <p:cNvSpPr/>
            <p:nvPr/>
          </p:nvSpPr>
          <p:spPr>
            <a:xfrm rot="1697031">
              <a:off x="6219034" y="3542785"/>
              <a:ext cx="2900965" cy="112716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08E3D231-6B97-2B6C-25C8-2CE4EEAD005D}"/>
                </a:ext>
              </a:extLst>
            </p:cNvPr>
            <p:cNvSpPr/>
            <p:nvPr/>
          </p:nvSpPr>
          <p:spPr>
            <a:xfrm rot="1697031">
              <a:off x="7248679" y="3820282"/>
              <a:ext cx="750673" cy="112716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4179E93-3262-10D9-E60E-6C44F9914D47}"/>
                </a:ext>
              </a:extLst>
            </p:cNvPr>
            <p:cNvSpPr/>
            <p:nvPr/>
          </p:nvSpPr>
          <p:spPr>
            <a:xfrm>
              <a:off x="6930191" y="3152271"/>
              <a:ext cx="96252" cy="1600201"/>
            </a:xfrm>
            <a:prstGeom prst="roundRect">
              <a:avLst/>
            </a:prstGeom>
            <a:pattFill prst="pct20">
              <a:fgClr>
                <a:schemeClr val="accent2">
                  <a:lumMod val="60000"/>
                  <a:lumOff val="40000"/>
                </a:schemeClr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038289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98E09-6B9C-2118-1949-6A7A02481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94718CD-2DFE-1D0B-0931-9C12876CC0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39" y="1106905"/>
            <a:ext cx="11186779" cy="5164886"/>
          </a:xfrm>
        </p:spPr>
        <p:txBody>
          <a:bodyPr>
            <a:normAutofit/>
          </a:bodyPr>
          <a:lstStyle/>
          <a:p>
            <a:r>
              <a:rPr lang="en-US" sz="2400" dirty="0"/>
              <a:t>Amplitude with intermediate resonance states appears as bands on the </a:t>
            </a:r>
            <a:r>
              <a:rPr lang="en-US" sz="2400" dirty="0" err="1"/>
              <a:t>Dalitz</a:t>
            </a:r>
            <a:r>
              <a:rPr lang="en-US" sz="2400" dirty="0"/>
              <a:t> plot </a:t>
            </a:r>
          </a:p>
          <a:p>
            <a:r>
              <a:rPr lang="en-US" sz="2400" dirty="0"/>
              <a:t>Shape of theses bands depends on the spin of the resonance</a:t>
            </a:r>
            <a:endParaRPr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613AD0A-3656-EE58-6088-AA664B4E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Resonances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A0B7E1-3DCF-9E92-4806-CD01E3F79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6345E4-9B8D-79BE-DFE8-DE9F9EC77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63" y="2483484"/>
            <a:ext cx="1857856" cy="1181125"/>
          </a:xfrm>
          <a:prstGeom prst="rect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3CBD97-6CD9-E172-2FBF-4AF14D7AE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63" y="3831907"/>
            <a:ext cx="1857856" cy="1141316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1955A1A1-EE87-F5CA-0F5C-676FB07F2015}"/>
              </a:ext>
            </a:extLst>
          </p:cNvPr>
          <p:cNvGrpSpPr/>
          <p:nvPr/>
        </p:nvGrpSpPr>
        <p:grpSpPr>
          <a:xfrm>
            <a:off x="5577571" y="2436010"/>
            <a:ext cx="5337793" cy="3933110"/>
            <a:chOff x="5263113" y="2235467"/>
            <a:chExt cx="5337793" cy="393311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D9E88B0-A249-7D0E-F949-DBB352AA6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63113" y="2235467"/>
              <a:ext cx="5337793" cy="3933110"/>
            </a:xfrm>
            <a:prstGeom prst="rect">
              <a:avLst/>
            </a:prstGeom>
          </p:spPr>
        </p:pic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D2F96133-8E37-751A-C2EB-81091D9F0633}"/>
                </a:ext>
              </a:extLst>
            </p:cNvPr>
            <p:cNvSpPr/>
            <p:nvPr/>
          </p:nvSpPr>
          <p:spPr>
            <a:xfrm rot="1697031">
              <a:off x="6219034" y="3542785"/>
              <a:ext cx="2900965" cy="112716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6B49B20-90F6-3B5A-4EFC-7089D346026C}"/>
                </a:ext>
              </a:extLst>
            </p:cNvPr>
            <p:cNvSpPr/>
            <p:nvPr/>
          </p:nvSpPr>
          <p:spPr>
            <a:xfrm rot="1697031">
              <a:off x="7248679" y="3820282"/>
              <a:ext cx="750673" cy="112716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CD67DC-9276-D750-5F13-859489FE2BEA}"/>
                </a:ext>
              </a:extLst>
            </p:cNvPr>
            <p:cNvSpPr/>
            <p:nvPr/>
          </p:nvSpPr>
          <p:spPr>
            <a:xfrm>
              <a:off x="6930191" y="3152271"/>
              <a:ext cx="96252" cy="1600201"/>
            </a:xfrm>
            <a:prstGeom prst="roundRect">
              <a:avLst/>
            </a:prstGeom>
            <a:pattFill prst="pct20">
              <a:fgClr>
                <a:schemeClr val="accent2">
                  <a:lumMod val="60000"/>
                  <a:lumOff val="40000"/>
                </a:schemeClr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6C36679-DAA4-C0D0-B91E-FC7B08B54087}"/>
                </a:ext>
              </a:extLst>
            </p:cNvPr>
            <p:cNvSpPr/>
            <p:nvPr/>
          </p:nvSpPr>
          <p:spPr>
            <a:xfrm rot="5400000">
              <a:off x="8073186" y="3212433"/>
              <a:ext cx="72193" cy="2671009"/>
            </a:xfrm>
            <a:prstGeom prst="roundRect">
              <a:avLst/>
            </a:prstGeom>
            <a:pattFill prst="pct20">
              <a:fgClr>
                <a:schemeClr val="accent3">
                  <a:lumMod val="75000"/>
                </a:schemeClr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26628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5568B-AFFF-50BA-0910-E147B9059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A1B5635-7058-0C83-340A-77D424CC97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39" y="1106905"/>
            <a:ext cx="11186779" cy="5164886"/>
          </a:xfrm>
        </p:spPr>
        <p:txBody>
          <a:bodyPr>
            <a:normAutofit/>
          </a:bodyPr>
          <a:lstStyle/>
          <a:p>
            <a:r>
              <a:rPr lang="en-US" sz="2400" dirty="0"/>
              <a:t>Amplitude with intermediate resonance states appears as bands on the </a:t>
            </a:r>
            <a:r>
              <a:rPr lang="en-US" sz="2400" dirty="0" err="1"/>
              <a:t>Dalitz</a:t>
            </a:r>
            <a:r>
              <a:rPr lang="en-US" sz="2400" dirty="0"/>
              <a:t> plot </a:t>
            </a:r>
          </a:p>
          <a:p>
            <a:r>
              <a:rPr lang="en-US" sz="2400" dirty="0"/>
              <a:t>Shape of theses bands depends on the spin of the resonance</a:t>
            </a:r>
            <a:endParaRPr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CB036E7-3208-FE67-A0EE-61F2875E4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Resonances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DA38E8-C9BB-2AFA-68D3-23AF4C5FF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B27167-6DA0-F32E-7188-400C32D2A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63" y="2483484"/>
            <a:ext cx="1857856" cy="1181125"/>
          </a:xfrm>
          <a:prstGeom prst="rect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325BEC6-2575-8156-FB36-4D3A8A81CE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41"/>
          <a:stretch/>
        </p:blipFill>
        <p:spPr>
          <a:xfrm>
            <a:off x="622563" y="5160327"/>
            <a:ext cx="1857856" cy="1150004"/>
          </a:xfrm>
          <a:prstGeom prst="rect">
            <a:avLst/>
          </a:prstGeom>
          <a:pattFill prst="pct5">
            <a:fgClr>
              <a:srgbClr val="7030A0"/>
            </a:fgClr>
            <a:bgClr>
              <a:schemeClr val="bg1"/>
            </a:bgClr>
          </a:pattFill>
          <a:ln w="15875">
            <a:solidFill>
              <a:srgbClr val="7030A0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DB09C5F-1BEB-2807-D6E1-E83492594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63" y="3831907"/>
            <a:ext cx="1857856" cy="1141316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784C387A-73AD-DDCE-14C8-5D0642F4ABD8}"/>
              </a:ext>
            </a:extLst>
          </p:cNvPr>
          <p:cNvGrpSpPr/>
          <p:nvPr/>
        </p:nvGrpSpPr>
        <p:grpSpPr>
          <a:xfrm>
            <a:off x="5577571" y="2436010"/>
            <a:ext cx="5337793" cy="3933110"/>
            <a:chOff x="5263113" y="2235467"/>
            <a:chExt cx="5337793" cy="393311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2D43287-279F-4AC3-CA0D-6315C2437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63113" y="2235467"/>
              <a:ext cx="5337793" cy="3933110"/>
            </a:xfrm>
            <a:prstGeom prst="rect">
              <a:avLst/>
            </a:prstGeom>
          </p:spPr>
        </p:pic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00BC3CAE-4D84-D48C-EC9B-E2555E84E193}"/>
                </a:ext>
              </a:extLst>
            </p:cNvPr>
            <p:cNvSpPr/>
            <p:nvPr/>
          </p:nvSpPr>
          <p:spPr>
            <a:xfrm rot="1697031">
              <a:off x="6219034" y="3542785"/>
              <a:ext cx="2900965" cy="112716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1DE250DB-1D01-40B8-CCB8-A9D565D12B25}"/>
                </a:ext>
              </a:extLst>
            </p:cNvPr>
            <p:cNvSpPr/>
            <p:nvPr/>
          </p:nvSpPr>
          <p:spPr>
            <a:xfrm rot="1697031">
              <a:off x="7248679" y="3820282"/>
              <a:ext cx="750673" cy="112716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76D69C0-A0E7-6498-73ED-F3C6DDF48C9A}"/>
                </a:ext>
              </a:extLst>
            </p:cNvPr>
            <p:cNvSpPr/>
            <p:nvPr/>
          </p:nvSpPr>
          <p:spPr>
            <a:xfrm>
              <a:off x="6930191" y="3152271"/>
              <a:ext cx="96252" cy="1600201"/>
            </a:xfrm>
            <a:prstGeom prst="roundRect">
              <a:avLst/>
            </a:prstGeom>
            <a:pattFill prst="pct20">
              <a:fgClr>
                <a:schemeClr val="accent2">
                  <a:lumMod val="60000"/>
                  <a:lumOff val="40000"/>
                </a:schemeClr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9EB7C31C-7BD8-2E6D-925E-63623DF31855}"/>
                </a:ext>
              </a:extLst>
            </p:cNvPr>
            <p:cNvSpPr/>
            <p:nvPr/>
          </p:nvSpPr>
          <p:spPr>
            <a:xfrm rot="7585422">
              <a:off x="7266867" y="3216669"/>
              <a:ext cx="90249" cy="2194263"/>
            </a:xfrm>
            <a:prstGeom prst="roundRect">
              <a:avLst/>
            </a:prstGeom>
            <a:pattFill prst="pct20">
              <a:fgClr>
                <a:srgbClr val="7030A0"/>
              </a:fgClr>
              <a:bgClr>
                <a:srgbClr val="E6B2EF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409D7569-3288-61DC-E7B6-ED3AAD68DDC7}"/>
                </a:ext>
              </a:extLst>
            </p:cNvPr>
            <p:cNvSpPr/>
            <p:nvPr/>
          </p:nvSpPr>
          <p:spPr>
            <a:xfrm rot="5400000">
              <a:off x="8073186" y="3212433"/>
              <a:ext cx="72193" cy="2671009"/>
            </a:xfrm>
            <a:prstGeom prst="roundRect">
              <a:avLst/>
            </a:prstGeom>
            <a:pattFill prst="pct20">
              <a:fgClr>
                <a:schemeClr val="accent3">
                  <a:lumMod val="75000"/>
                </a:schemeClr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E1327D36-333E-B8B4-9BF4-82B76469181A}"/>
              </a:ext>
            </a:extLst>
          </p:cNvPr>
          <p:cNvSpPr txBox="1"/>
          <p:nvPr/>
        </p:nvSpPr>
        <p:spPr>
          <a:xfrm>
            <a:off x="2679498" y="3732037"/>
            <a:ext cx="273297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”crossing” resonance can interfere</a:t>
            </a:r>
          </a:p>
        </p:txBody>
      </p:sp>
    </p:spTree>
    <p:extLst>
      <p:ext uri="{BB962C8B-B14F-4D97-AF65-F5344CB8AC3E}">
        <p14:creationId xmlns:p14="http://schemas.microsoft.com/office/powerpoint/2010/main" val="2677377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5DF76C1-D06A-2337-6390-F8F1EAA1F5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40932" y="5217260"/>
            <a:ext cx="3220872" cy="4453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Destructive interference</a:t>
            </a:r>
            <a:endParaRPr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407F3DC-A940-8B1A-81ED-654506C0F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Interferences of resonances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047A65-805B-BE81-3B25-49F58105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4F1A61-A80D-3D42-3E43-BEE574969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144" y="1314340"/>
            <a:ext cx="3922660" cy="37547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432CDBA-EA84-3AEE-B92F-AC7CB6753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500" y="1323242"/>
            <a:ext cx="3934103" cy="3754786"/>
          </a:xfrm>
          <a:prstGeom prst="rect">
            <a:avLst/>
          </a:prstGeom>
        </p:spPr>
      </p:pic>
      <p:sp>
        <p:nvSpPr>
          <p:cNvPr id="9" name="Espace réservé du texte 1">
            <a:extLst>
              <a:ext uri="{FF2B5EF4-FFF2-40B4-BE49-F238E27FC236}">
                <a16:creationId xmlns:a16="http://schemas.microsoft.com/office/drawing/2014/main" id="{90E2E24D-BA19-2835-C505-4C9CB1D42D51}"/>
              </a:ext>
            </a:extLst>
          </p:cNvPr>
          <p:cNvSpPr txBox="1">
            <a:spLocks/>
          </p:cNvSpPr>
          <p:nvPr/>
        </p:nvSpPr>
        <p:spPr>
          <a:xfrm>
            <a:off x="8753731" y="5217260"/>
            <a:ext cx="3220872" cy="4453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 sz="1800" kern="1200" baseline="0">
                <a:solidFill>
                  <a:srgbClr val="484848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600" kern="1200" baseline="0">
                <a:solidFill>
                  <a:srgbClr val="484848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400" kern="1200" baseline="0">
                <a:solidFill>
                  <a:srgbClr val="484848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200" kern="1200" baseline="0">
                <a:solidFill>
                  <a:srgbClr val="484848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200" kern="1200" baseline="0">
                <a:solidFill>
                  <a:srgbClr val="484848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Constructive interference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CDCF1B9-286B-A60F-3226-AAF39E364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33" y="1272255"/>
            <a:ext cx="3058065" cy="3167077"/>
          </a:xfrm>
          <a:prstGeom prst="rect">
            <a:avLst/>
          </a:prstGeom>
        </p:spPr>
      </p:pic>
      <p:sp>
        <p:nvSpPr>
          <p:cNvPr id="11" name="Espace réservé du texte 1">
            <a:extLst>
              <a:ext uri="{FF2B5EF4-FFF2-40B4-BE49-F238E27FC236}">
                <a16:creationId xmlns:a16="http://schemas.microsoft.com/office/drawing/2014/main" id="{E9A532F9-ED85-ACD3-CD8F-0002BAE98E00}"/>
              </a:ext>
            </a:extLst>
          </p:cNvPr>
          <p:cNvSpPr txBox="1">
            <a:spLocks/>
          </p:cNvSpPr>
          <p:nvPr/>
        </p:nvSpPr>
        <p:spPr>
          <a:xfrm>
            <a:off x="217399" y="4947544"/>
            <a:ext cx="4409192" cy="1658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 sz="1800" kern="1200" baseline="0">
                <a:solidFill>
                  <a:srgbClr val="484848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600" kern="1200" baseline="0">
                <a:solidFill>
                  <a:srgbClr val="484848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400" kern="1200" baseline="0">
                <a:solidFill>
                  <a:srgbClr val="484848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200" kern="1200" baseline="0">
                <a:solidFill>
                  <a:srgbClr val="484848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200" kern="1200" baseline="0">
                <a:solidFill>
                  <a:srgbClr val="484848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More resonances from </a:t>
            </a:r>
            <a:br>
              <a:rPr lang="en-US" sz="2400" dirty="0"/>
            </a:br>
            <a:r>
              <a:rPr lang="en-US" sz="2400" dirty="0"/>
              <a:t>different chains</a:t>
            </a:r>
          </a:p>
          <a:p>
            <a:r>
              <a:rPr lang="en-US" sz="2400" dirty="0"/>
              <a:t>Coherent sum over all resonant states</a:t>
            </a:r>
            <a:r>
              <a:rPr lang="en-US" sz="2400" dirty="0">
                <a:sym typeface="Wingdings" pitchFamily="2" charset="2"/>
              </a:rPr>
              <a:t> resonances can interfere</a:t>
            </a:r>
            <a:endParaRPr lang="en-US" sz="2400" dirty="0"/>
          </a:p>
        </p:txBody>
      </p:sp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72C3F43E-5514-44B2-D9AF-7412EDBAE97C}"/>
              </a:ext>
            </a:extLst>
          </p:cNvPr>
          <p:cNvSpPr/>
          <p:nvPr/>
        </p:nvSpPr>
        <p:spPr>
          <a:xfrm>
            <a:off x="3648000" y="2820284"/>
            <a:ext cx="503502" cy="44328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569239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0C4DAD7-48D8-41BC-9932-7C31F515CA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610" y="1052530"/>
            <a:ext cx="11186779" cy="496415"/>
          </a:xfrm>
        </p:spPr>
        <p:txBody>
          <a:bodyPr>
            <a:normAutofit/>
          </a:bodyPr>
          <a:lstStyle/>
          <a:p>
            <a:r>
              <a:rPr lang="en-US" sz="2400" dirty="0"/>
              <a:t>Depending on the spin of the resonance, different shapes on the </a:t>
            </a:r>
            <a:r>
              <a:rPr lang="en-US" sz="2400" dirty="0" err="1"/>
              <a:t>Dalitz</a:t>
            </a:r>
            <a:r>
              <a:rPr lang="en-US" sz="2400" dirty="0"/>
              <a:t> plot</a:t>
            </a:r>
            <a:endParaRPr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2FA0D9E-DD31-18CE-9179-D46AFF08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Resonances spin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754F8F-3401-E785-ED21-152E4221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17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558210E-A329-4368-6CA1-43F50FC4F59D}"/>
              </a:ext>
            </a:extLst>
          </p:cNvPr>
          <p:cNvGrpSpPr/>
          <p:nvPr/>
        </p:nvGrpSpPr>
        <p:grpSpPr>
          <a:xfrm>
            <a:off x="280084" y="1722257"/>
            <a:ext cx="5691266" cy="4866975"/>
            <a:chOff x="510639" y="1855283"/>
            <a:chExt cx="4752474" cy="442520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42DB71C-CE04-DD4C-F41F-B01DA5D57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7817" t="7516" r="-155" b="52374"/>
            <a:stretch/>
          </p:blipFill>
          <p:spPr>
            <a:xfrm>
              <a:off x="510639" y="1855283"/>
              <a:ext cx="4752474" cy="1762173"/>
            </a:xfrm>
            <a:prstGeom prst="rect">
              <a:avLst/>
            </a:prstGeom>
          </p:spPr>
        </p:pic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89AE0862-462F-5A94-8FA0-AA7277024E77}"/>
                </a:ext>
              </a:extLst>
            </p:cNvPr>
            <p:cNvSpPr/>
            <p:nvPr/>
          </p:nvSpPr>
          <p:spPr>
            <a:xfrm>
              <a:off x="1335505" y="5594684"/>
              <a:ext cx="2105526" cy="6858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E5607044-3D00-F899-CCF3-ECDE5D57C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066" y="4012738"/>
            <a:ext cx="2798962" cy="17283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1EBD983-7D09-6795-92CD-66D7D7B14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977" y="1779876"/>
            <a:ext cx="4014458" cy="1131146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5D44C466-0894-9E1B-1CD6-F5A3AE960370}"/>
              </a:ext>
            </a:extLst>
          </p:cNvPr>
          <p:cNvGrpSpPr/>
          <p:nvPr/>
        </p:nvGrpSpPr>
        <p:grpSpPr>
          <a:xfrm>
            <a:off x="5305265" y="1483659"/>
            <a:ext cx="2097774" cy="2093242"/>
            <a:chOff x="4735939" y="1521024"/>
            <a:chExt cx="2097774" cy="2093242"/>
          </a:xfrm>
        </p:grpSpPr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17273985-EB32-1B67-E7EB-5E3695D33279}"/>
                </a:ext>
              </a:extLst>
            </p:cNvPr>
            <p:cNvCxnSpPr>
              <a:cxnSpLocks/>
            </p:cNvCxnSpPr>
            <p:nvPr/>
          </p:nvCxnSpPr>
          <p:spPr>
            <a:xfrm>
              <a:off x="5366085" y="2100140"/>
              <a:ext cx="0" cy="1467852"/>
            </a:xfrm>
            <a:prstGeom prst="straightConnector1">
              <a:avLst/>
            </a:prstGeom>
            <a:ln w="25400">
              <a:solidFill>
                <a:schemeClr val="accent4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C2257AC6-4B90-1772-F6CF-19ECB3DA555E}"/>
                    </a:ext>
                  </a:extLst>
                </p:cNvPr>
                <p:cNvSpPr txBox="1"/>
                <p:nvPr/>
              </p:nvSpPr>
              <p:spPr>
                <a:xfrm>
                  <a:off x="4735939" y="1521024"/>
                  <a:ext cx="1732547" cy="4801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sz="2800" dirty="0" err="1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C2257AC6-4B90-1772-F6CF-19ECB3DA55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5939" y="1521024"/>
                  <a:ext cx="1732547" cy="4801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CF88C331-8A16-2ABA-2B70-B526754B8324}"/>
                    </a:ext>
                  </a:extLst>
                </p:cNvPr>
                <p:cNvSpPr txBox="1"/>
                <p:nvPr/>
              </p:nvSpPr>
              <p:spPr>
                <a:xfrm>
                  <a:off x="4813276" y="1973233"/>
                  <a:ext cx="17325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sz="2000" dirty="0" err="1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CF88C331-8A16-2ABA-2B70-B526754B83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3276" y="1973233"/>
                  <a:ext cx="173254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2AF05055-0B97-ECF1-FC4D-6D8F152A3C54}"/>
                    </a:ext>
                  </a:extLst>
                </p:cNvPr>
                <p:cNvSpPr txBox="1"/>
                <p:nvPr/>
              </p:nvSpPr>
              <p:spPr>
                <a:xfrm>
                  <a:off x="4890612" y="2609083"/>
                  <a:ext cx="17325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 dirty="0" err="1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2AF05055-0B97-ECF1-FC4D-6D8F152A3C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0612" y="2609083"/>
                  <a:ext cx="1732547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A51EB821-0063-49A6-1BA1-4C58CFD99384}"/>
                    </a:ext>
                  </a:extLst>
                </p:cNvPr>
                <p:cNvSpPr txBox="1"/>
                <p:nvPr/>
              </p:nvSpPr>
              <p:spPr>
                <a:xfrm>
                  <a:off x="4813276" y="3244934"/>
                  <a:ext cx="17325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2000" dirty="0" err="1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A51EB821-0063-49A6-1BA1-4C58CFD993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3276" y="3244934"/>
                  <a:ext cx="173254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29ECA182-EFE5-5B41-69FD-55E74266F4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28465" y="1875240"/>
              <a:ext cx="805248" cy="371467"/>
            </a:xfrm>
            <a:prstGeom prst="straightConnector1">
              <a:avLst/>
            </a:prstGeom>
            <a:ln w="28575">
              <a:solidFill>
                <a:schemeClr val="accent4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AF7A079-614F-DA95-040D-3DBA9C61C151}"/>
              </a:ext>
            </a:extLst>
          </p:cNvPr>
          <p:cNvGrpSpPr/>
          <p:nvPr/>
        </p:nvGrpSpPr>
        <p:grpSpPr>
          <a:xfrm>
            <a:off x="-1667284" y="3723565"/>
            <a:ext cx="4703458" cy="2975767"/>
            <a:chOff x="1335505" y="3574827"/>
            <a:chExt cx="3927608" cy="270565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EB99E15-DA20-CE00-7626-B94851CB7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4464" t="46656" r="-155" b="2240"/>
            <a:stretch/>
          </p:blipFill>
          <p:spPr>
            <a:xfrm>
              <a:off x="2930246" y="3574827"/>
              <a:ext cx="2332867" cy="2245208"/>
            </a:xfrm>
            <a:prstGeom prst="rect">
              <a:avLst/>
            </a:prstGeom>
          </p:spPr>
        </p:pic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3D9AF199-296D-9986-47D9-1985620C043F}"/>
                </a:ext>
              </a:extLst>
            </p:cNvPr>
            <p:cNvSpPr/>
            <p:nvPr/>
          </p:nvSpPr>
          <p:spPr>
            <a:xfrm>
              <a:off x="1335505" y="5594684"/>
              <a:ext cx="2105526" cy="6858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FDF7C150-4C0E-A55F-E4B1-B3A5868EB3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546" t="46656" r="3301" b="45805"/>
          <a:stretch/>
        </p:blipFill>
        <p:spPr>
          <a:xfrm>
            <a:off x="4933389" y="3651507"/>
            <a:ext cx="777922" cy="36430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7D4C8C4-B9A7-0CFB-5139-CD3C3943E5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2930" y="3141953"/>
            <a:ext cx="4407909" cy="330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61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10A9B-EFD2-4280-A282-25E72285C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C163CE4-ECD4-4755-DD6B-5E25F1DE9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610" y="1052530"/>
            <a:ext cx="11186779" cy="496415"/>
          </a:xfrm>
        </p:spPr>
        <p:txBody>
          <a:bodyPr>
            <a:normAutofit/>
          </a:bodyPr>
          <a:lstStyle/>
          <a:p>
            <a:r>
              <a:rPr lang="en-US" sz="2400" dirty="0"/>
              <a:t>Depending on the spin of the resonance, different shapes on the </a:t>
            </a:r>
            <a:r>
              <a:rPr lang="en-US" sz="2400" dirty="0" err="1"/>
              <a:t>Dalitz</a:t>
            </a:r>
            <a:r>
              <a:rPr lang="en-US" sz="2400" dirty="0"/>
              <a:t> plot</a:t>
            </a:r>
            <a:endParaRPr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3802959-9DBC-2687-CB71-C5BBCA7F2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Resonances spin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53FE2B-5F01-BCE4-E589-F9E99272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18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BD86EFE-9D3C-9104-B8BB-B9329D78ED57}"/>
              </a:ext>
            </a:extLst>
          </p:cNvPr>
          <p:cNvGrpSpPr/>
          <p:nvPr/>
        </p:nvGrpSpPr>
        <p:grpSpPr>
          <a:xfrm>
            <a:off x="280084" y="1722257"/>
            <a:ext cx="5691266" cy="4866975"/>
            <a:chOff x="510639" y="1855283"/>
            <a:chExt cx="4752474" cy="442520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AA97272-A000-74D7-3655-DB0F8348C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7817" t="7516" r="-155" b="52374"/>
            <a:stretch/>
          </p:blipFill>
          <p:spPr>
            <a:xfrm>
              <a:off x="510639" y="1855283"/>
              <a:ext cx="4752474" cy="1762173"/>
            </a:xfrm>
            <a:prstGeom prst="rect">
              <a:avLst/>
            </a:prstGeom>
          </p:spPr>
        </p:pic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AFB4E8AD-CF05-F8DD-D3A5-AAB584621960}"/>
                </a:ext>
              </a:extLst>
            </p:cNvPr>
            <p:cNvSpPr/>
            <p:nvPr/>
          </p:nvSpPr>
          <p:spPr>
            <a:xfrm>
              <a:off x="1335505" y="5594684"/>
              <a:ext cx="2105526" cy="6858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A88A6F43-67F4-6D6A-F40F-FCE5082D4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066" y="4012738"/>
            <a:ext cx="2798962" cy="1728392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58BE449A-C98A-EF8C-DF09-633E42B1EF52}"/>
              </a:ext>
            </a:extLst>
          </p:cNvPr>
          <p:cNvGrpSpPr/>
          <p:nvPr/>
        </p:nvGrpSpPr>
        <p:grpSpPr>
          <a:xfrm>
            <a:off x="5305265" y="1483659"/>
            <a:ext cx="1887220" cy="2093242"/>
            <a:chOff x="4735939" y="1521024"/>
            <a:chExt cx="1887220" cy="2093242"/>
          </a:xfrm>
        </p:grpSpPr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648335CB-3F3B-39FE-0F0A-B1D860C951B9}"/>
                </a:ext>
              </a:extLst>
            </p:cNvPr>
            <p:cNvCxnSpPr>
              <a:cxnSpLocks/>
            </p:cNvCxnSpPr>
            <p:nvPr/>
          </p:nvCxnSpPr>
          <p:spPr>
            <a:xfrm>
              <a:off x="5366085" y="2100140"/>
              <a:ext cx="0" cy="1467852"/>
            </a:xfrm>
            <a:prstGeom prst="straightConnector1">
              <a:avLst/>
            </a:prstGeom>
            <a:ln w="25400">
              <a:solidFill>
                <a:schemeClr val="accent4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F206E63B-F8E2-4BAE-34E1-F2C307DC9889}"/>
                    </a:ext>
                  </a:extLst>
                </p:cNvPr>
                <p:cNvSpPr txBox="1"/>
                <p:nvPr/>
              </p:nvSpPr>
              <p:spPr>
                <a:xfrm>
                  <a:off x="4735939" y="1521024"/>
                  <a:ext cx="1732547" cy="4801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sz="2800" dirty="0" err="1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F206E63B-F8E2-4BAE-34E1-F2C307DC98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5939" y="1521024"/>
                  <a:ext cx="1732547" cy="4801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2DE80242-2A0B-AA9A-4DBA-420A0FAECBE2}"/>
                    </a:ext>
                  </a:extLst>
                </p:cNvPr>
                <p:cNvSpPr txBox="1"/>
                <p:nvPr/>
              </p:nvSpPr>
              <p:spPr>
                <a:xfrm>
                  <a:off x="4813276" y="1973233"/>
                  <a:ext cx="17325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sz="2000" dirty="0" err="1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2DE80242-2A0B-AA9A-4DBA-420A0FAECB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3276" y="1973233"/>
                  <a:ext cx="173254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E29A6214-9567-72FB-90A2-7624A4CF8041}"/>
                    </a:ext>
                  </a:extLst>
                </p:cNvPr>
                <p:cNvSpPr txBox="1"/>
                <p:nvPr/>
              </p:nvSpPr>
              <p:spPr>
                <a:xfrm>
                  <a:off x="4890612" y="2609083"/>
                  <a:ext cx="17325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 dirty="0" err="1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E29A6214-9567-72FB-90A2-7624A4CF80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0612" y="2609083"/>
                  <a:ext cx="173254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2820C723-AE6A-9D0E-CEC8-9A9A93028072}"/>
                    </a:ext>
                  </a:extLst>
                </p:cNvPr>
                <p:cNvSpPr txBox="1"/>
                <p:nvPr/>
              </p:nvSpPr>
              <p:spPr>
                <a:xfrm>
                  <a:off x="4813276" y="3244934"/>
                  <a:ext cx="17325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2000" dirty="0" err="1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2820C723-AE6A-9D0E-CEC8-9A9A93028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3276" y="3244934"/>
                  <a:ext cx="1732547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B3E755C-C800-B85A-EBA9-A93D4171344C}"/>
              </a:ext>
            </a:extLst>
          </p:cNvPr>
          <p:cNvGrpSpPr/>
          <p:nvPr/>
        </p:nvGrpSpPr>
        <p:grpSpPr>
          <a:xfrm>
            <a:off x="-1667284" y="3723565"/>
            <a:ext cx="4703458" cy="2975767"/>
            <a:chOff x="1335505" y="3574827"/>
            <a:chExt cx="3927608" cy="270565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5EEEA0DF-AA40-ED0F-2080-93604E7FE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4464" t="46656" r="-155" b="2240"/>
            <a:stretch/>
          </p:blipFill>
          <p:spPr>
            <a:xfrm>
              <a:off x="2930246" y="3574827"/>
              <a:ext cx="2332867" cy="2245208"/>
            </a:xfrm>
            <a:prstGeom prst="rect">
              <a:avLst/>
            </a:prstGeom>
          </p:spPr>
        </p:pic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DD791278-A80D-F830-C8A1-8CB71781F55A}"/>
                </a:ext>
              </a:extLst>
            </p:cNvPr>
            <p:cNvSpPr/>
            <p:nvPr/>
          </p:nvSpPr>
          <p:spPr>
            <a:xfrm>
              <a:off x="1335505" y="5594684"/>
              <a:ext cx="2105526" cy="6858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68E8C05-AEB0-EAC5-3FC2-FF3D7C5313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546" t="46656" r="3301" b="45805"/>
          <a:stretch/>
        </p:blipFill>
        <p:spPr>
          <a:xfrm>
            <a:off x="4933389" y="3651507"/>
            <a:ext cx="777922" cy="36430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BD59C03-483B-8F64-5630-C97CF937E3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454709" y="1734473"/>
            <a:ext cx="2105633" cy="15792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A81B4C-2327-5E55-DBB4-FB4B4C1FDA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437172" y="3963042"/>
            <a:ext cx="2105633" cy="157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95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71616D7-7593-10EE-7D99-909B5FAEA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Description of resonances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39C0F7-F50F-2ED4-0596-047E18F3B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8A4555-BCBD-3633-09C7-21FA7E817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301" y="2547445"/>
            <a:ext cx="4297428" cy="110731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4D62E0D-410A-10E3-257B-7C3D620DB26D}"/>
              </a:ext>
            </a:extLst>
          </p:cNvPr>
          <p:cNvSpPr txBox="1"/>
          <p:nvPr/>
        </p:nvSpPr>
        <p:spPr>
          <a:xfrm>
            <a:off x="670357" y="2630962"/>
            <a:ext cx="1833813" cy="3416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Breit-Wigner</a:t>
            </a:r>
            <a:endParaRPr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F90B095-C623-2520-A72B-87DB0EEAC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861" y="1150382"/>
            <a:ext cx="4175528" cy="459889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B2DF0ED-EA00-90A6-4E7B-5DA115560F96}"/>
              </a:ext>
            </a:extLst>
          </p:cNvPr>
          <p:cNvSpPr txBox="1"/>
          <p:nvPr/>
        </p:nvSpPr>
        <p:spPr>
          <a:xfrm>
            <a:off x="8134066" y="5749274"/>
            <a:ext cx="3452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Resonant state are poles of the scattering amplitude</a:t>
            </a:r>
            <a:endParaRPr sz="2000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C9938F9-62A3-A90E-2643-BA67AA53FEE3}"/>
              </a:ext>
            </a:extLst>
          </p:cNvPr>
          <p:cNvSpPr txBox="1"/>
          <p:nvPr/>
        </p:nvSpPr>
        <p:spPr>
          <a:xfrm>
            <a:off x="9860507" y="1108726"/>
            <a:ext cx="251118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12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plot credit: </a:t>
            </a:r>
            <a:r>
              <a:rPr lang="en-US" sz="1200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M.Mikashenko</a:t>
            </a:r>
            <a:endParaRPr sz="1200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Espace réservé du texte 1">
                <a:extLst>
                  <a:ext uri="{FF2B5EF4-FFF2-40B4-BE49-F238E27FC236}">
                    <a16:creationId xmlns:a16="http://schemas.microsoft.com/office/drawing/2014/main" id="{4C2B264F-BA67-3197-E64D-4A3FE696E6F2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02610" y="1108726"/>
                <a:ext cx="11186779" cy="2299446"/>
              </a:xfrm>
            </p:spPr>
            <p:txBody>
              <a:bodyPr>
                <a:normAutofit/>
              </a:bodyPr>
              <a:lstStyle/>
              <a:p>
                <a:r>
                  <a:rPr lang="fr-FR" dirty="0" err="1">
                    <a:effectLst/>
                    <a:latin typeface="+mj-lt"/>
                  </a:rPr>
                  <a:t>Hadronic</a:t>
                </a:r>
                <a:r>
                  <a:rPr lang="fr-FR" dirty="0">
                    <a:effectLst/>
                    <a:latin typeface="+mj-lt"/>
                  </a:rPr>
                  <a:t> state = </a:t>
                </a:r>
                <a:r>
                  <a:rPr lang="fr-FR" dirty="0" err="1">
                    <a:effectLst/>
                    <a:latin typeface="+mj-lt"/>
                  </a:rPr>
                  <a:t>particle</a:t>
                </a:r>
                <a:r>
                  <a:rPr lang="fr-FR" dirty="0">
                    <a:effectLst/>
                    <a:latin typeface="+mj-lt"/>
                  </a:rPr>
                  <a:t> </a:t>
                </a:r>
                <a:r>
                  <a:rPr lang="fr-FR" dirty="0" err="1">
                    <a:effectLst/>
                    <a:latin typeface="+mj-lt"/>
                  </a:rPr>
                  <a:t>characterised</a:t>
                </a:r>
                <a:r>
                  <a:rPr lang="fr-FR" dirty="0">
                    <a:effectLst/>
                    <a:latin typeface="+mj-lt"/>
                  </a:rPr>
                  <a:t> by mass (</a:t>
                </a:r>
                <a:r>
                  <a:rPr lang="fr-FR" dirty="0" err="1">
                    <a:effectLst/>
                    <a:latin typeface="+mj-lt"/>
                  </a:rPr>
                  <a:t>energy</a:t>
                </a:r>
                <a:r>
                  <a:rPr lang="fr-FR" dirty="0">
                    <a:effectLst/>
                    <a:latin typeface="+mj-lt"/>
                  </a:rPr>
                  <a:t>) and </a:t>
                </a:r>
                <a:r>
                  <a:rPr lang="fr-FR" dirty="0" err="1">
                    <a:effectLst/>
                    <a:latin typeface="+mj-lt"/>
                  </a:rPr>
                  <a:t>width</a:t>
                </a:r>
                <a:r>
                  <a:rPr lang="fr-FR" dirty="0">
                    <a:effectLst/>
                    <a:latin typeface="+mj-lt"/>
                  </a:rPr>
                  <a:t> (</a:t>
                </a:r>
                <a:r>
                  <a:rPr lang="fr-FR" dirty="0" err="1">
                    <a:effectLst/>
                    <a:latin typeface="+mj-lt"/>
                  </a:rPr>
                  <a:t>lifetime</a:t>
                </a:r>
                <a:r>
                  <a:rPr lang="fr-FR" dirty="0">
                    <a:effectLst/>
                    <a:latin typeface="+mj-lt"/>
                  </a:rPr>
                  <a:t>) </a:t>
                </a:r>
              </a:p>
              <a:p>
                <a:r>
                  <a:rPr lang="fr-FR" dirty="0" err="1">
                    <a:latin typeface="+mj-lt"/>
                  </a:rPr>
                  <a:t>From</a:t>
                </a:r>
                <a:r>
                  <a:rPr lang="fr-FR" dirty="0">
                    <a:latin typeface="+mj-lt"/>
                  </a:rPr>
                  <a:t> </a:t>
                </a:r>
                <a:r>
                  <a:rPr lang="fr-FR" dirty="0" err="1">
                    <a:latin typeface="+mj-lt"/>
                  </a:rPr>
                  <a:t>spectrum</a:t>
                </a:r>
                <a:r>
                  <a:rPr lang="fr-FR" dirty="0">
                    <a:latin typeface="+mj-lt"/>
                  </a:rPr>
                  <a:t>, </a:t>
                </a:r>
                <a:r>
                  <a:rPr lang="fr-FR" dirty="0" err="1">
                    <a:latin typeface="+mj-lt"/>
                  </a:rPr>
                  <a:t>read</a:t>
                </a:r>
                <a:r>
                  <a:rPr lang="fr-FR" dirty="0">
                    <a:latin typeface="+mj-lt"/>
                  </a:rPr>
                  <a:t> mass and </a:t>
                </a:r>
                <a:r>
                  <a:rPr lang="fr-FR" dirty="0" err="1">
                    <a:latin typeface="+mj-lt"/>
                  </a:rPr>
                  <a:t>widths</a:t>
                </a:r>
                <a:endParaRPr lang="fr-FR" dirty="0">
                  <a:latin typeface="+mj-lt"/>
                </a:endParaRPr>
              </a:p>
              <a:p>
                <a:r>
                  <a:rPr lang="fr-FR" dirty="0" err="1">
                    <a:effectLst/>
                    <a:latin typeface="+mj-lt"/>
                  </a:rPr>
                  <a:t>Described</a:t>
                </a:r>
                <a:r>
                  <a:rPr lang="fr-FR" dirty="0">
                    <a:effectLst/>
                    <a:latin typeface="+mj-lt"/>
                  </a:rPr>
                  <a:t> by a </a:t>
                </a:r>
                <a:r>
                  <a:rPr lang="fr-FR" dirty="0" err="1">
                    <a:effectLst/>
                    <a:latin typeface="+mj-lt"/>
                  </a:rPr>
                  <a:t>complex</a:t>
                </a:r>
                <a:r>
                  <a:rPr lang="fr-FR" dirty="0">
                    <a:effectLst/>
                    <a:latin typeface="+mj-lt"/>
                  </a:rPr>
                  <a:t> amplitude</a:t>
                </a:r>
              </a:p>
              <a:p>
                <a:r>
                  <a:rPr lang="en-US" dirty="0"/>
                  <a:t>Resonance parameters, usually an amplitude and a phase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sup>
                    </m:sSup>
                  </m:oMath>
                </a14:m>
                <a:endParaRPr lang="fr-FR" dirty="0">
                  <a:effectLst/>
                  <a:latin typeface="+mj-lt"/>
                </a:endParaRPr>
              </a:p>
              <a:p>
                <a:pPr marL="0" indent="0">
                  <a:buNone/>
                </a:pPr>
                <a:endParaRPr lang="fr-FR" dirty="0">
                  <a:effectLst/>
                  <a:latin typeface="+mj-lt"/>
                </a:endParaRPr>
              </a:p>
            </p:txBody>
          </p:sp>
        </mc:Choice>
        <mc:Fallback>
          <p:sp>
            <p:nvSpPr>
              <p:cNvPr id="25" name="Espace réservé du texte 1">
                <a:extLst>
                  <a:ext uri="{FF2B5EF4-FFF2-40B4-BE49-F238E27FC236}">
                    <a16:creationId xmlns:a16="http://schemas.microsoft.com/office/drawing/2014/main" id="{4C2B264F-BA67-3197-E64D-4A3FE696E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02610" y="1108726"/>
                <a:ext cx="11186779" cy="2299446"/>
              </a:xfrm>
              <a:blipFill>
                <a:blip r:embed="rId4"/>
                <a:stretch>
                  <a:fillRect l="-340" t="-2198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 25">
            <a:extLst>
              <a:ext uri="{FF2B5EF4-FFF2-40B4-BE49-F238E27FC236}">
                <a16:creationId xmlns:a16="http://schemas.microsoft.com/office/drawing/2014/main" id="{941EFA2E-0AF1-E696-C89A-68DC42370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46" y="3742988"/>
            <a:ext cx="7124515" cy="237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90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B9B7414-C16C-3B5C-FC12-643D235B2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2217" y="1317689"/>
            <a:ext cx="11186779" cy="1088424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Powerful tool for different physics cases</a:t>
            </a:r>
          </a:p>
          <a:p>
            <a:pPr marL="0" indent="0" algn="ctr">
              <a:buNone/>
            </a:pPr>
            <a:r>
              <a:rPr lang="en-US" sz="2400" dirty="0"/>
              <a:t>The complexity of three body decays is counterbalanced by the richness of these decays</a:t>
            </a:r>
          </a:p>
          <a:p>
            <a:pPr marL="457200" lvl="1" indent="0" algn="ctr">
              <a:buNone/>
            </a:pPr>
            <a:endParaRPr lang="en-US" sz="2400" dirty="0"/>
          </a:p>
          <a:p>
            <a:pPr marL="457200" lvl="1" indent="0" algn="ctr">
              <a:buNone/>
            </a:pPr>
            <a:endParaRPr lang="en-US" sz="2400" dirty="0"/>
          </a:p>
          <a:p>
            <a:pPr marL="457200" lvl="1" indent="0" algn="ctr">
              <a:buNone/>
            </a:pPr>
            <a:endParaRPr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265313C-BE9C-E168-2C92-BDE349F0B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Amplitude Analysis Techniques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A6216D-7C9F-4972-D922-65F3FCC0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B59DA4-8D44-E63C-80C8-5E0D67C67658}"/>
              </a:ext>
            </a:extLst>
          </p:cNvPr>
          <p:cNvSpPr txBox="1"/>
          <p:nvPr/>
        </p:nvSpPr>
        <p:spPr>
          <a:xfrm>
            <a:off x="1872139" y="2521330"/>
            <a:ext cx="8106937" cy="34163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Outline</a:t>
            </a:r>
            <a:br>
              <a:rPr lang="en-US" sz="2400" b="1" dirty="0">
                <a:solidFill>
                  <a:srgbClr val="C00000"/>
                </a:solidFill>
                <a:latin typeface="+mj-lt"/>
              </a:rPr>
            </a:br>
            <a:endParaRPr lang="en-US" sz="2400" b="1" dirty="0">
              <a:solidFill>
                <a:schemeClr val="tx2"/>
              </a:solidFill>
              <a:latin typeface="+mj-lt"/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Physics cases </a:t>
            </a: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tx2"/>
                </a:solidFill>
                <a:latin typeface="+mj-lt"/>
              </a:rPr>
              <a:t>Dalitz</a:t>
            </a:r>
            <a:r>
              <a:rPr lang="en-US" sz="2400" dirty="0">
                <a:solidFill>
                  <a:schemeClr val="tx2"/>
                </a:solidFill>
                <a:latin typeface="+mj-lt"/>
              </a:rPr>
              <a:t> plots and decay amplitude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Hadronic resonances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Polarization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Isobar model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Model building 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Physics examples: CP violation and exotic states</a:t>
            </a:r>
          </a:p>
        </p:txBody>
      </p:sp>
    </p:spTree>
    <p:extLst>
      <p:ext uri="{BB962C8B-B14F-4D97-AF65-F5344CB8AC3E}">
        <p14:creationId xmlns:p14="http://schemas.microsoft.com/office/powerpoint/2010/main" val="2465041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77CC6-66C5-D068-A3B1-159E54EC0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38D2A4D-8EE2-2327-ABFB-C7DB49E13B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610" y="1108726"/>
            <a:ext cx="11186779" cy="1402284"/>
          </a:xfrm>
        </p:spPr>
        <p:txBody>
          <a:bodyPr>
            <a:normAutofit/>
          </a:bodyPr>
          <a:lstStyle/>
          <a:p>
            <a:r>
              <a:rPr lang="fr-FR" dirty="0" err="1">
                <a:effectLst/>
                <a:latin typeface="+mj-lt"/>
              </a:rPr>
              <a:t>Hadronic</a:t>
            </a:r>
            <a:r>
              <a:rPr lang="fr-FR" dirty="0">
                <a:effectLst/>
                <a:latin typeface="+mj-lt"/>
              </a:rPr>
              <a:t> state </a:t>
            </a:r>
            <a:r>
              <a:rPr lang="fr-FR" dirty="0" err="1">
                <a:effectLst/>
                <a:latin typeface="+mj-lt"/>
              </a:rPr>
              <a:t>is</a:t>
            </a:r>
            <a:r>
              <a:rPr lang="fr-FR" dirty="0">
                <a:effectLst/>
                <a:latin typeface="+mj-lt"/>
              </a:rPr>
              <a:t> a </a:t>
            </a:r>
            <a:r>
              <a:rPr lang="fr-FR" dirty="0" err="1">
                <a:effectLst/>
                <a:latin typeface="+mj-lt"/>
              </a:rPr>
              <a:t>particle</a:t>
            </a:r>
            <a:r>
              <a:rPr lang="fr-FR" dirty="0">
                <a:effectLst/>
                <a:latin typeface="+mj-lt"/>
              </a:rPr>
              <a:t> </a:t>
            </a:r>
            <a:r>
              <a:rPr lang="fr-FR" dirty="0" err="1">
                <a:effectLst/>
                <a:latin typeface="+mj-lt"/>
              </a:rPr>
              <a:t>charact</a:t>
            </a:r>
            <a:r>
              <a:rPr lang="fr-FR" dirty="0">
                <a:effectLst/>
                <a:latin typeface="+mj-lt"/>
              </a:rPr>
              <a:t> by mass (</a:t>
            </a:r>
            <a:r>
              <a:rPr lang="fr-FR" dirty="0" err="1">
                <a:effectLst/>
                <a:latin typeface="+mj-lt"/>
              </a:rPr>
              <a:t>energy</a:t>
            </a:r>
            <a:r>
              <a:rPr lang="fr-FR" dirty="0">
                <a:effectLst/>
                <a:latin typeface="+mj-lt"/>
              </a:rPr>
              <a:t>) and </a:t>
            </a:r>
            <a:r>
              <a:rPr lang="fr-FR" dirty="0" err="1">
                <a:effectLst/>
                <a:latin typeface="+mj-lt"/>
              </a:rPr>
              <a:t>width</a:t>
            </a:r>
            <a:r>
              <a:rPr lang="fr-FR" dirty="0">
                <a:effectLst/>
                <a:latin typeface="+mj-lt"/>
              </a:rPr>
              <a:t> (</a:t>
            </a:r>
            <a:r>
              <a:rPr lang="fr-FR" dirty="0" err="1">
                <a:effectLst/>
                <a:latin typeface="+mj-lt"/>
              </a:rPr>
              <a:t>lifetime</a:t>
            </a:r>
            <a:r>
              <a:rPr lang="fr-FR" dirty="0">
                <a:effectLst/>
                <a:latin typeface="+mj-lt"/>
              </a:rPr>
              <a:t>) </a:t>
            </a:r>
          </a:p>
          <a:p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spectrum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read</a:t>
            </a:r>
            <a:r>
              <a:rPr lang="fr-FR" dirty="0">
                <a:latin typeface="+mj-lt"/>
              </a:rPr>
              <a:t> mass and </a:t>
            </a:r>
            <a:r>
              <a:rPr lang="fr-FR" dirty="0" err="1">
                <a:latin typeface="+mj-lt"/>
              </a:rPr>
              <a:t>widths</a:t>
            </a:r>
            <a:endParaRPr lang="fr-FR" dirty="0">
              <a:latin typeface="+mj-lt"/>
            </a:endParaRPr>
          </a:p>
          <a:p>
            <a:r>
              <a:rPr lang="fr-FR" dirty="0" err="1">
                <a:effectLst/>
                <a:latin typeface="+mj-lt"/>
              </a:rPr>
              <a:t>Described</a:t>
            </a:r>
            <a:r>
              <a:rPr lang="fr-FR" dirty="0">
                <a:effectLst/>
                <a:latin typeface="+mj-lt"/>
              </a:rPr>
              <a:t> by a </a:t>
            </a:r>
            <a:r>
              <a:rPr lang="fr-FR" dirty="0" err="1">
                <a:effectLst/>
                <a:latin typeface="+mj-lt"/>
              </a:rPr>
              <a:t>complex</a:t>
            </a:r>
            <a:r>
              <a:rPr lang="fr-FR" dirty="0">
                <a:effectLst/>
                <a:latin typeface="+mj-lt"/>
              </a:rPr>
              <a:t> amplitude</a:t>
            </a:r>
          </a:p>
          <a:p>
            <a:endParaRPr lang="fr-FR" dirty="0">
              <a:effectLst/>
              <a:latin typeface="+mj-lt"/>
            </a:endParaRPr>
          </a:p>
          <a:p>
            <a:endParaRPr dirty="0">
              <a:latin typeface="+mj-lt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41AF130-A1CD-2B86-1420-10C02C277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Description of resonances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6EB411-784E-0EAA-6E02-C37004AC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08E058-8157-F3CB-1AAE-E14DA664A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65" y="2614926"/>
            <a:ext cx="3494172" cy="90033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2110E1F-6136-D06A-3641-D0A154F660B1}"/>
              </a:ext>
            </a:extLst>
          </p:cNvPr>
          <p:cNvSpPr txBox="1"/>
          <p:nvPr/>
        </p:nvSpPr>
        <p:spPr>
          <a:xfrm>
            <a:off x="779538" y="2340194"/>
            <a:ext cx="1833813" cy="3416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Breit-Wigner</a:t>
            </a:r>
            <a:endParaRPr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ABA3B80-E9BE-B088-6ECD-D10744AC2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991" y="3424634"/>
            <a:ext cx="3177098" cy="317709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FAAA27D-3E05-5083-DD10-DD0A51AEC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437" y="3429000"/>
            <a:ext cx="3177098" cy="317709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871EA5-90BB-395F-5B49-078A8ADA8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11" y="3429000"/>
            <a:ext cx="3177098" cy="31770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4BF9CE02-7ADF-6A4B-C84D-5EF852109C05}"/>
              </a:ext>
            </a:extLst>
          </p:cNvPr>
          <p:cNvGrpSpPr/>
          <p:nvPr/>
        </p:nvGrpSpPr>
        <p:grpSpPr>
          <a:xfrm>
            <a:off x="5808566" y="2048921"/>
            <a:ext cx="1755994" cy="604460"/>
            <a:chOff x="259384" y="3337910"/>
            <a:chExt cx="1755994" cy="6044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CFE86B5-E5FE-EC29-96A2-0325B8C24A39}"/>
                    </a:ext>
                  </a:extLst>
                </p:cNvPr>
                <p:cNvSpPr/>
                <p:nvPr/>
              </p:nvSpPr>
              <p:spPr>
                <a:xfrm>
                  <a:off x="259384" y="3426301"/>
                  <a:ext cx="175599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fr-FR" dirty="0"/>
                    <a:t> </a:t>
                  </a: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E7BD3397-0A85-7241-ABBE-80B904311A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384" y="3426301"/>
                  <a:ext cx="175599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Arc 8">
              <a:extLst>
                <a:ext uri="{FF2B5EF4-FFF2-40B4-BE49-F238E27FC236}">
                  <a16:creationId xmlns:a16="http://schemas.microsoft.com/office/drawing/2014/main" id="{3B035FA2-348E-69E9-8A59-B2B4E681A5CA}"/>
                </a:ext>
              </a:extLst>
            </p:cNvPr>
            <p:cNvSpPr/>
            <p:nvPr/>
          </p:nvSpPr>
          <p:spPr>
            <a:xfrm rot="8193897">
              <a:off x="1241047" y="3384259"/>
              <a:ext cx="450244" cy="511762"/>
            </a:xfrm>
            <a:prstGeom prst="arc">
              <a:avLst>
                <a:gd name="adj1" fmla="val 14480285"/>
                <a:gd name="adj2" fmla="val 990939"/>
              </a:avLst>
            </a:prstGeom>
            <a:ln w="22225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0DE3E968-3642-073A-834F-90A1DD6A2274}"/>
                </a:ext>
              </a:extLst>
            </p:cNvPr>
            <p:cNvSpPr/>
            <p:nvPr/>
          </p:nvSpPr>
          <p:spPr>
            <a:xfrm rot="13210639" flipV="1">
              <a:off x="1029959" y="3337910"/>
              <a:ext cx="636101" cy="604460"/>
            </a:xfrm>
            <a:prstGeom prst="arc">
              <a:avLst>
                <a:gd name="adj1" fmla="val 14480285"/>
                <a:gd name="adj2" fmla="val 990939"/>
              </a:avLst>
            </a:prstGeom>
            <a:ln w="22225"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D613FE4A-4BC5-D80A-43B8-9A1063EC964F}"/>
                </a:ext>
              </a:extLst>
            </p:cNvPr>
            <p:cNvSpPr/>
            <p:nvPr/>
          </p:nvSpPr>
          <p:spPr>
            <a:xfrm rot="8193897">
              <a:off x="945187" y="3403414"/>
              <a:ext cx="450244" cy="511762"/>
            </a:xfrm>
            <a:prstGeom prst="arc">
              <a:avLst>
                <a:gd name="adj1" fmla="val 14480285"/>
                <a:gd name="adj2" fmla="val 990939"/>
              </a:avLst>
            </a:prstGeom>
            <a:ln w="22225">
              <a:solidFill>
                <a:srgbClr val="3D743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77A43E5A-DFD4-183B-82D9-AEC017C35A69}"/>
              </a:ext>
            </a:extLst>
          </p:cNvPr>
          <p:cNvSpPr/>
          <p:nvPr/>
        </p:nvSpPr>
        <p:spPr>
          <a:xfrm>
            <a:off x="7632241" y="2237553"/>
            <a:ext cx="286323" cy="202730"/>
          </a:xfrm>
          <a:prstGeom prst="rightArrow">
            <a:avLst/>
          </a:prstGeom>
          <a:noFill/>
          <a:ln w="952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67CCA78-E22F-1879-D67F-7D027B9591A8}"/>
                  </a:ext>
                </a:extLst>
              </p:cNvPr>
              <p:cNvSpPr/>
              <p:nvPr/>
            </p:nvSpPr>
            <p:spPr>
              <a:xfrm>
                <a:off x="8113444" y="1762856"/>
                <a:ext cx="3134612" cy="1154675"/>
              </a:xfrm>
              <a:prstGeom prst="rect">
                <a:avLst/>
              </a:prstGeom>
              <a:ln w="19050">
                <a:noFill/>
                <a:prstDash val="lgDash"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</m:t>
                    </m:r>
                  </m:oMath>
                </a14:m>
                <a:endParaRPr lang="en-US" sz="1600" b="0" i="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l-GR" sz="16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en-US" sz="16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6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</m:t>
                    </m:r>
                  </m:oMath>
                </a14:m>
                <a:endParaRPr lang="en-US" sz="1600" b="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  <m:r>
                      <a:rPr lang="en-US" sz="1600" i="1" smtClean="0">
                        <a:solidFill>
                          <a:srgbClr val="00905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i="1">
                        <a:solidFill>
                          <a:srgbClr val="00905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i="1">
                        <a:solidFill>
                          <a:srgbClr val="00905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0090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600" dirty="0">
                    <a:solidFill>
                      <a:srgbClr val="00905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67CCA78-E22F-1879-D67F-7D027B959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444" y="1762856"/>
                <a:ext cx="3134612" cy="1154675"/>
              </a:xfrm>
              <a:prstGeom prst="rect">
                <a:avLst/>
              </a:prstGeom>
              <a:blipFill>
                <a:blip r:embed="rId7"/>
                <a:stretch>
                  <a:fillRect l="-806" b="-6522"/>
                </a:stretch>
              </a:blipFill>
              <a:ln w="19050">
                <a:noFill/>
                <a:prstDash val="lgDash"/>
              </a:ln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55972066-4EC9-50C9-0916-6D58030E107C}"/>
                  </a:ext>
                </a:extLst>
              </p:cNvPr>
              <p:cNvSpPr txBox="1"/>
              <p:nvPr/>
            </p:nvSpPr>
            <p:spPr>
              <a:xfrm>
                <a:off x="1160060" y="3449904"/>
                <a:ext cx="2453921" cy="369332"/>
              </a:xfrm>
              <a:prstGeom prst="rect">
                <a:avLst/>
              </a:prstGeom>
              <a:ln>
                <a:noFill/>
                <a:prstDash val="sys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rgbClr val="0070C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dirty="0">
                  <a:latin typeface="+mj-lt"/>
                </a:endParaRPr>
              </a:p>
            </p:txBody>
          </p:sp>
        </mc:Choice>
        <mc:Fallback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55972066-4EC9-50C9-0916-6D58030E1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060" y="3449904"/>
                <a:ext cx="245392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  <a:prstDash val="sysDot"/>
              </a:ln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0D8620C-447A-EC9A-AE6D-201B062E4ED7}"/>
                  </a:ext>
                </a:extLst>
              </p:cNvPr>
              <p:cNvSpPr txBox="1"/>
              <p:nvPr/>
            </p:nvSpPr>
            <p:spPr>
              <a:xfrm>
                <a:off x="4759518" y="3424634"/>
                <a:ext cx="2460148" cy="369332"/>
              </a:xfrm>
              <a:prstGeom prst="rect">
                <a:avLst/>
              </a:prstGeom>
              <a:ln>
                <a:noFill/>
                <a:prstDash val="sys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dirty="0">
                  <a:latin typeface="+mj-lt"/>
                </a:endParaRPr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0D8620C-447A-EC9A-AE6D-201B062E4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518" y="3424634"/>
                <a:ext cx="2460148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  <a:ln>
                <a:noFill/>
                <a:prstDash val="sysDot"/>
              </a:ln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0FF32521-8534-AC9C-1792-5D54F73E80AF}"/>
                  </a:ext>
                </a:extLst>
              </p:cNvPr>
              <p:cNvSpPr txBox="1"/>
              <p:nvPr/>
            </p:nvSpPr>
            <p:spPr>
              <a:xfrm>
                <a:off x="8818754" y="3448137"/>
                <a:ext cx="2429302" cy="369332"/>
              </a:xfrm>
              <a:prstGeom prst="rect">
                <a:avLst/>
              </a:prstGeom>
              <a:ln>
                <a:noFill/>
                <a:prstDash val="sys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rgbClr val="009051"/>
                          </a:solidFill>
                          <a:latin typeface="+mj-lt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rgbClr val="009051"/>
                          </a:solidFill>
                          <a:latin typeface="+mj-lt"/>
                          <a:ea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dirty="0">
                  <a:latin typeface="+mj-lt"/>
                </a:endParaRPr>
              </a:p>
            </p:txBody>
          </p:sp>
        </mc:Choice>
        <mc:Fallback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0FF32521-8534-AC9C-1792-5D54F73E8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8754" y="3448137"/>
                <a:ext cx="2429302" cy="369332"/>
              </a:xfrm>
              <a:prstGeom prst="rect">
                <a:avLst/>
              </a:prstGeom>
              <a:blipFill>
                <a:blip r:embed="rId10"/>
                <a:stretch>
                  <a:fillRect b="-6667"/>
                </a:stretch>
              </a:blipFill>
              <a:ln>
                <a:noFill/>
                <a:prstDash val="sysDot"/>
              </a:ln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8425D7D7-D3BE-3774-31DD-18B8EBC315B3}"/>
                  </a:ext>
                </a:extLst>
              </p:cNvPr>
              <p:cNvSpPr txBox="1"/>
              <p:nvPr/>
            </p:nvSpPr>
            <p:spPr>
              <a:xfrm>
                <a:off x="1409934" y="3924133"/>
                <a:ext cx="2246105" cy="1196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smtClean="0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K</m:t>
                          </m:r>
                        </m:e>
                        <m:sup>
                          <m:r>
                            <a:rPr lang="en-US" sz="1600" b="0" i="0" smtClean="0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∗0</m:t>
                          </m:r>
                        </m:sup>
                      </m:sSup>
                      <m:d>
                        <m:dPr>
                          <m:ctrlPr>
                            <a:rPr lang="en-US" sz="1600" b="0" smtClean="0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b="0" i="0" smtClean="0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890</m:t>
                          </m:r>
                        </m:e>
                      </m:d>
                    </m:oMath>
                  </m:oMathPara>
                </a14:m>
                <a:endParaRPr lang="en-US" sz="1600" b="0" dirty="0">
                  <a:solidFill>
                    <a:srgbClr val="0070C0"/>
                  </a:solidFill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US" sz="1600" b="0" dirty="0">
                    <a:solidFill>
                      <a:srgbClr val="0070C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Mass: 892 MeV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1600" dirty="0">
                    <a:solidFill>
                      <a:srgbClr val="0070C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Width: 50 MeV</a:t>
                </a:r>
                <a:endParaRPr lang="en-US" sz="1600" b="0" dirty="0">
                  <a:solidFill>
                    <a:srgbClr val="0070C0"/>
                  </a:solidFill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8425D7D7-D3BE-3774-31DD-18B8EBC31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934" y="3924133"/>
                <a:ext cx="2246105" cy="1196674"/>
              </a:xfrm>
              <a:prstGeom prst="rect">
                <a:avLst/>
              </a:prstGeom>
              <a:blipFill>
                <a:blip r:embed="rId11"/>
                <a:stretch>
                  <a:fillRect b="-2105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CD65CC4-797E-DA0D-2CE1-86CC2FFC8BC0}"/>
                  </a:ext>
                </a:extLst>
              </p:cNvPr>
              <p:cNvSpPr txBox="1"/>
              <p:nvPr/>
            </p:nvSpPr>
            <p:spPr>
              <a:xfrm>
                <a:off x="5563042" y="3829110"/>
                <a:ext cx="1792313" cy="1196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smtClean="0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sz="1600" b="0" i="0" smtClean="0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++</m:t>
                          </m:r>
                        </m:sup>
                      </m:sSup>
                      <m:d>
                        <m:dPr>
                          <m:ctrlPr>
                            <a:rPr lang="en-US" sz="1600" b="0" smtClean="0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b="0" i="0" smtClean="0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1232</m:t>
                          </m:r>
                        </m:e>
                      </m:d>
                    </m:oMath>
                  </m:oMathPara>
                </a14:m>
                <a:endParaRPr lang="en-US" sz="1600" b="0" dirty="0">
                  <a:solidFill>
                    <a:srgbClr val="7030A0"/>
                  </a:solidFill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b="0" dirty="0">
                    <a:solidFill>
                      <a:srgbClr val="7030A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Mass: 1232 MeV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 err="1">
                    <a:solidFill>
                      <a:srgbClr val="7030A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1600" dirty="0">
                    <a:solidFill>
                      <a:srgbClr val="7030A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idth: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rgbClr val="7030A0"/>
                        </a:solidFill>
                        <a:latin typeface="+mj-lt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b="0" dirty="0">
                    <a:solidFill>
                      <a:srgbClr val="7030A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117 MeV</a:t>
                </a:r>
              </a:p>
            </p:txBody>
          </p:sp>
        </mc:Choice>
        <mc:Fallback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CD65CC4-797E-DA0D-2CE1-86CC2FFC8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042" y="3829110"/>
                <a:ext cx="1792313" cy="1196674"/>
              </a:xfrm>
              <a:prstGeom prst="rect">
                <a:avLst/>
              </a:prstGeom>
              <a:blipFill>
                <a:blip r:embed="rId12"/>
                <a:stretch>
                  <a:fillRect l="-2113" b="-2105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52F194C-5B0A-7145-3C11-9BDF03454B05}"/>
                  </a:ext>
                </a:extLst>
              </p:cNvPr>
              <p:cNvSpPr txBox="1"/>
              <p:nvPr/>
            </p:nvSpPr>
            <p:spPr>
              <a:xfrm>
                <a:off x="9665017" y="3752820"/>
                <a:ext cx="1796072" cy="11626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1600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600" i="0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ar-AE" sz="1600" i="0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ar-AE" sz="1600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1600" i="0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ar-AE" sz="1600" dirty="0">
                  <a:solidFill>
                    <a:srgbClr val="009051"/>
                  </a:solidFill>
                  <a:latin typeface="+mj-lt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rgbClr val="009051"/>
                    </a:solidFill>
                    <a:latin typeface="+mj-lt"/>
                    <a:ea typeface="Cambria Math" panose="02040503050406030204" pitchFamily="18" charset="0"/>
                  </a:rPr>
                  <a:t>Mass: 1519 MeV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rgbClr val="009051"/>
                    </a:solidFill>
                    <a:latin typeface="+mj-lt"/>
                    <a:ea typeface="Cambria Math" panose="02040503050406030204" pitchFamily="18" charset="0"/>
                  </a:rPr>
                  <a:t>Width: 15.6 MeV</a:t>
                </a:r>
              </a:p>
            </p:txBody>
          </p:sp>
        </mc:Choice>
        <mc:Fallback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52F194C-5B0A-7145-3C11-9BDF03454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5017" y="3752820"/>
                <a:ext cx="1796072" cy="1162626"/>
              </a:xfrm>
              <a:prstGeom prst="rect">
                <a:avLst/>
              </a:prstGeom>
              <a:blipFill>
                <a:blip r:embed="rId13"/>
                <a:stretch>
                  <a:fillRect l="-1399" b="-5435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1147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1D609-F110-A220-2349-1450680A8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43CDC62-BF52-B3C9-4646-98ADDCA31E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39" y="1119517"/>
            <a:ext cx="11186779" cy="1402284"/>
          </a:xfrm>
        </p:spPr>
        <p:txBody>
          <a:bodyPr/>
          <a:lstStyle/>
          <a:p>
            <a:r>
              <a:rPr lang="fr-FR" sz="1800" dirty="0" err="1">
                <a:effectLst/>
                <a:latin typeface="+mj-lt"/>
              </a:rPr>
              <a:t>Hadronic</a:t>
            </a:r>
            <a:r>
              <a:rPr lang="fr-FR" sz="1800" dirty="0">
                <a:effectLst/>
                <a:latin typeface="+mj-lt"/>
              </a:rPr>
              <a:t> state </a:t>
            </a:r>
            <a:r>
              <a:rPr lang="fr-FR" sz="1800" dirty="0" err="1">
                <a:effectLst/>
                <a:latin typeface="+mj-lt"/>
              </a:rPr>
              <a:t>is</a:t>
            </a:r>
            <a:r>
              <a:rPr lang="fr-FR" sz="1800" dirty="0">
                <a:effectLst/>
                <a:latin typeface="+mj-lt"/>
              </a:rPr>
              <a:t> a </a:t>
            </a:r>
            <a:r>
              <a:rPr lang="fr-FR" sz="1800" dirty="0" err="1">
                <a:effectLst/>
                <a:latin typeface="+mj-lt"/>
              </a:rPr>
              <a:t>particle</a:t>
            </a:r>
            <a:r>
              <a:rPr lang="fr-FR" sz="1800" dirty="0">
                <a:effectLst/>
                <a:latin typeface="+mj-lt"/>
              </a:rPr>
              <a:t> </a:t>
            </a:r>
            <a:r>
              <a:rPr lang="fr-FR" sz="1800" dirty="0" err="1">
                <a:effectLst/>
                <a:latin typeface="+mj-lt"/>
              </a:rPr>
              <a:t>charact</a:t>
            </a:r>
            <a:r>
              <a:rPr lang="fr-FR" sz="1800" dirty="0">
                <a:effectLst/>
                <a:latin typeface="+mj-lt"/>
              </a:rPr>
              <a:t> by mass (</a:t>
            </a:r>
            <a:r>
              <a:rPr lang="fr-FR" sz="1800" dirty="0" err="1">
                <a:effectLst/>
                <a:latin typeface="+mj-lt"/>
              </a:rPr>
              <a:t>energy</a:t>
            </a:r>
            <a:r>
              <a:rPr lang="fr-FR" sz="1800" dirty="0">
                <a:effectLst/>
                <a:latin typeface="+mj-lt"/>
              </a:rPr>
              <a:t>) and </a:t>
            </a:r>
            <a:r>
              <a:rPr lang="fr-FR" sz="1800" dirty="0" err="1">
                <a:effectLst/>
                <a:latin typeface="+mj-lt"/>
              </a:rPr>
              <a:t>width</a:t>
            </a:r>
            <a:r>
              <a:rPr lang="fr-FR" sz="1800" dirty="0">
                <a:effectLst/>
                <a:latin typeface="+mj-lt"/>
              </a:rPr>
              <a:t> (</a:t>
            </a:r>
            <a:r>
              <a:rPr lang="fr-FR" sz="1800" dirty="0" err="1">
                <a:effectLst/>
                <a:latin typeface="+mj-lt"/>
              </a:rPr>
              <a:t>lifetime</a:t>
            </a:r>
            <a:r>
              <a:rPr lang="fr-FR" sz="1800" dirty="0">
                <a:effectLst/>
                <a:latin typeface="+mj-lt"/>
              </a:rPr>
              <a:t>) </a:t>
            </a:r>
          </a:p>
          <a:p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spectrum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read</a:t>
            </a:r>
            <a:r>
              <a:rPr lang="fr-FR" dirty="0">
                <a:latin typeface="+mj-lt"/>
              </a:rPr>
              <a:t> mass and </a:t>
            </a:r>
            <a:r>
              <a:rPr lang="fr-FR" dirty="0" err="1">
                <a:latin typeface="+mj-lt"/>
              </a:rPr>
              <a:t>widths</a:t>
            </a:r>
            <a:endParaRPr lang="fr-FR" dirty="0">
              <a:latin typeface="+mj-lt"/>
            </a:endParaRPr>
          </a:p>
          <a:p>
            <a:r>
              <a:rPr lang="fr-FR" sz="1800" dirty="0" err="1">
                <a:effectLst/>
                <a:latin typeface="+mj-lt"/>
              </a:rPr>
              <a:t>Described</a:t>
            </a:r>
            <a:r>
              <a:rPr lang="fr-FR" sz="1800" dirty="0">
                <a:effectLst/>
                <a:latin typeface="+mj-lt"/>
              </a:rPr>
              <a:t> by a </a:t>
            </a:r>
            <a:r>
              <a:rPr lang="fr-FR" sz="1800" dirty="0" err="1">
                <a:effectLst/>
                <a:latin typeface="+mj-lt"/>
              </a:rPr>
              <a:t>complex</a:t>
            </a:r>
            <a:r>
              <a:rPr lang="fr-FR" sz="1800" dirty="0">
                <a:effectLst/>
                <a:latin typeface="+mj-lt"/>
              </a:rPr>
              <a:t> amplitude</a:t>
            </a:r>
          </a:p>
          <a:p>
            <a:endParaRPr lang="fr-FR" dirty="0">
              <a:effectLst/>
              <a:latin typeface="+mj-lt"/>
            </a:endParaRPr>
          </a:p>
          <a:p>
            <a:endParaRPr dirty="0">
              <a:latin typeface="+mj-lt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F2AFDDD-29E8-7A8A-2915-9AE0D701B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Description of resonances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ABEE7E-8CBF-EFC3-7171-C015ED55E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BAAE78-045B-052F-4190-5EADBE367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65" y="2614926"/>
            <a:ext cx="3494172" cy="90033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ACD6073-E85E-953D-5352-1BB6F368E099}"/>
              </a:ext>
            </a:extLst>
          </p:cNvPr>
          <p:cNvSpPr txBox="1"/>
          <p:nvPr/>
        </p:nvSpPr>
        <p:spPr>
          <a:xfrm>
            <a:off x="779538" y="2340194"/>
            <a:ext cx="1833813" cy="3416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Breit-Wigner</a:t>
            </a:r>
            <a:endParaRPr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D8A236-64BC-C39F-074E-587ECE3AB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865" y="2724024"/>
            <a:ext cx="3915276" cy="79124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5405481-6FDE-F681-451E-CCEF8D2D5212}"/>
              </a:ext>
            </a:extLst>
          </p:cNvPr>
          <p:cNvSpPr txBox="1"/>
          <p:nvPr/>
        </p:nvSpPr>
        <p:spPr>
          <a:xfrm>
            <a:off x="4812865" y="2259283"/>
            <a:ext cx="2591802" cy="3416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dependent width</a:t>
            </a:r>
            <a:endParaRPr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E8D45A6-92AE-2B25-0E19-0B5E87208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862" y="3515264"/>
            <a:ext cx="3285848" cy="328584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B01E70B-6564-027B-F91D-88E77FE1B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164" y="3515265"/>
            <a:ext cx="3285848" cy="328584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5E09FAA-6A2B-1516-B2DE-CCB43B330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538" y="3454978"/>
            <a:ext cx="3285848" cy="32858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12A04B4-9134-B372-277F-D500FFD2B2D2}"/>
                  </a:ext>
                </a:extLst>
              </p:cNvPr>
              <p:cNvSpPr txBox="1"/>
              <p:nvPr/>
            </p:nvSpPr>
            <p:spPr>
              <a:xfrm>
                <a:off x="1160060" y="3449904"/>
                <a:ext cx="2453921" cy="369332"/>
              </a:xfrm>
              <a:prstGeom prst="rect">
                <a:avLst/>
              </a:prstGeom>
              <a:ln>
                <a:noFill/>
                <a:prstDash val="sys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rgbClr val="0070C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dirty="0">
                  <a:latin typeface="+mj-lt"/>
                </a:endParaRPr>
              </a:p>
            </p:txBody>
          </p:sp>
        </mc:Choice>
        <mc:Fallback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12A04B4-9134-B372-277F-D500FFD2B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060" y="3449904"/>
                <a:ext cx="245392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  <a:prstDash val="sysDot"/>
              </a:ln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1250195-0712-D0B8-C72F-48C7A7C56B6C}"/>
                  </a:ext>
                </a:extLst>
              </p:cNvPr>
              <p:cNvSpPr txBox="1"/>
              <p:nvPr/>
            </p:nvSpPr>
            <p:spPr>
              <a:xfrm>
                <a:off x="4759518" y="3424634"/>
                <a:ext cx="2460148" cy="369332"/>
              </a:xfrm>
              <a:prstGeom prst="rect">
                <a:avLst/>
              </a:prstGeom>
              <a:ln>
                <a:noFill/>
                <a:prstDash val="sys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dirty="0">
                  <a:latin typeface="+mj-lt"/>
                </a:endParaRPr>
              </a:p>
            </p:txBody>
          </p:sp>
        </mc:Choice>
        <mc:Fallback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1250195-0712-D0B8-C72F-48C7A7C56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518" y="3424634"/>
                <a:ext cx="2460148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  <a:ln>
                <a:noFill/>
                <a:prstDash val="sysDot"/>
              </a:ln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0BB367F-9526-354E-1DF3-0128395A6482}"/>
                  </a:ext>
                </a:extLst>
              </p:cNvPr>
              <p:cNvSpPr txBox="1"/>
              <p:nvPr/>
            </p:nvSpPr>
            <p:spPr>
              <a:xfrm>
                <a:off x="8818754" y="3448137"/>
                <a:ext cx="2429302" cy="369332"/>
              </a:xfrm>
              <a:prstGeom prst="rect">
                <a:avLst/>
              </a:prstGeom>
              <a:ln>
                <a:noFill/>
                <a:prstDash val="sys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rgbClr val="009051"/>
                          </a:solidFill>
                          <a:latin typeface="+mj-lt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rgbClr val="009051"/>
                          </a:solidFill>
                          <a:latin typeface="+mj-lt"/>
                          <a:ea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dirty="0">
                  <a:latin typeface="+mj-lt"/>
                </a:endParaRPr>
              </a:p>
            </p:txBody>
          </p:sp>
        </mc:Choice>
        <mc:Fallback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0BB367F-9526-354E-1DF3-0128395A6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8754" y="3448137"/>
                <a:ext cx="2429302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  <a:ln>
                <a:noFill/>
                <a:prstDash val="sysDot"/>
              </a:ln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5C9EAB8-9F6C-F884-E501-5D16678E126A}"/>
                  </a:ext>
                </a:extLst>
              </p:cNvPr>
              <p:cNvSpPr txBox="1"/>
              <p:nvPr/>
            </p:nvSpPr>
            <p:spPr>
              <a:xfrm>
                <a:off x="1635946" y="4263335"/>
                <a:ext cx="2246105" cy="1196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smtClean="0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K</m:t>
                          </m:r>
                        </m:e>
                        <m:sup>
                          <m:r>
                            <a:rPr lang="en-US" sz="1600" b="0" i="0" smtClean="0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∗0</m:t>
                          </m:r>
                        </m:sup>
                      </m:sSup>
                      <m:d>
                        <m:dPr>
                          <m:ctrlPr>
                            <a:rPr lang="en-US" sz="1600" b="0" smtClean="0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b="0" i="0" smtClean="0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890</m:t>
                          </m:r>
                        </m:e>
                      </m:d>
                    </m:oMath>
                  </m:oMathPara>
                </a14:m>
                <a:endParaRPr lang="en-US" sz="1600" b="0" dirty="0">
                  <a:solidFill>
                    <a:srgbClr val="0070C0"/>
                  </a:solidFill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US" sz="1600" b="0" dirty="0">
                    <a:solidFill>
                      <a:srgbClr val="0070C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Mass: 892 MeV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1600" dirty="0">
                    <a:solidFill>
                      <a:srgbClr val="0070C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Width: 50 MeV</a:t>
                </a:r>
                <a:endParaRPr lang="en-US" sz="1600" b="0" dirty="0">
                  <a:solidFill>
                    <a:srgbClr val="0070C0"/>
                  </a:solidFill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5C9EAB8-9F6C-F884-E501-5D16678E1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946" y="4263335"/>
                <a:ext cx="2246105" cy="1196674"/>
              </a:xfrm>
              <a:prstGeom prst="rect">
                <a:avLst/>
              </a:prstGeom>
              <a:blipFill>
                <a:blip r:embed="rId10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B574CC6-CC39-7189-8310-221749AFA3F9}"/>
                  </a:ext>
                </a:extLst>
              </p:cNvPr>
              <p:cNvSpPr txBox="1"/>
              <p:nvPr/>
            </p:nvSpPr>
            <p:spPr>
              <a:xfrm>
                <a:off x="5874346" y="4264105"/>
                <a:ext cx="1792313" cy="1196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smtClean="0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sz="1600" b="0" i="0" smtClean="0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++</m:t>
                          </m:r>
                        </m:sup>
                      </m:sSup>
                      <m:d>
                        <m:dPr>
                          <m:ctrlPr>
                            <a:rPr lang="en-US" sz="1600" b="0" smtClean="0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b="0" i="0" smtClean="0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1232</m:t>
                          </m:r>
                        </m:e>
                      </m:d>
                    </m:oMath>
                  </m:oMathPara>
                </a14:m>
                <a:endParaRPr lang="en-US" sz="1600" b="0" dirty="0">
                  <a:solidFill>
                    <a:srgbClr val="7030A0"/>
                  </a:solidFill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b="0" dirty="0">
                    <a:solidFill>
                      <a:srgbClr val="7030A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Mass: 1232 MeV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 err="1">
                    <a:solidFill>
                      <a:srgbClr val="7030A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1600" dirty="0">
                    <a:solidFill>
                      <a:srgbClr val="7030A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idth: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rgbClr val="7030A0"/>
                        </a:solidFill>
                        <a:latin typeface="+mj-lt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b="0" dirty="0">
                    <a:solidFill>
                      <a:srgbClr val="7030A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117 MeV</a:t>
                </a:r>
              </a:p>
            </p:txBody>
          </p:sp>
        </mc:Choice>
        <mc:Fallback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B574CC6-CC39-7189-8310-221749AFA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346" y="4264105"/>
                <a:ext cx="1792313" cy="1196674"/>
              </a:xfrm>
              <a:prstGeom prst="rect">
                <a:avLst/>
              </a:prstGeom>
              <a:blipFill>
                <a:blip r:embed="rId11"/>
                <a:stretch>
                  <a:fillRect l="-2113" b="-2083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BEF6435-6A85-0F77-C25E-265A0319BF61}"/>
                  </a:ext>
                </a:extLst>
              </p:cNvPr>
              <p:cNvSpPr txBox="1"/>
              <p:nvPr/>
            </p:nvSpPr>
            <p:spPr>
              <a:xfrm>
                <a:off x="9706386" y="4198165"/>
                <a:ext cx="1796072" cy="11626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1600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600" i="0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ar-AE" sz="1600" i="0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ar-AE" sz="1600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1600" i="0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ar-AE" sz="1600" dirty="0">
                  <a:solidFill>
                    <a:srgbClr val="009051"/>
                  </a:solidFill>
                  <a:latin typeface="+mj-lt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rgbClr val="009051"/>
                    </a:solidFill>
                    <a:latin typeface="+mj-lt"/>
                    <a:ea typeface="Cambria Math" panose="02040503050406030204" pitchFamily="18" charset="0"/>
                  </a:rPr>
                  <a:t>Mass: 1519 MeV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rgbClr val="009051"/>
                    </a:solidFill>
                    <a:latin typeface="+mj-lt"/>
                    <a:ea typeface="Cambria Math" panose="02040503050406030204" pitchFamily="18" charset="0"/>
                  </a:rPr>
                  <a:t>Width: 15.6 MeV</a:t>
                </a:r>
              </a:p>
            </p:txBody>
          </p:sp>
        </mc:Choice>
        <mc:Fallback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BEF6435-6A85-0F77-C25E-265A0319B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6386" y="4198165"/>
                <a:ext cx="1796072" cy="1162626"/>
              </a:xfrm>
              <a:prstGeom prst="rect">
                <a:avLst/>
              </a:prstGeom>
              <a:blipFill>
                <a:blip r:embed="rId12"/>
                <a:stretch>
                  <a:fillRect l="-2113" b="-5435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2096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B0E8B-639B-C094-FED2-1919358EC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9EEB7ED-F43F-45BC-B230-9E362ACBD1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40" y="1119517"/>
            <a:ext cx="7625866" cy="1402284"/>
          </a:xfrm>
        </p:spPr>
        <p:txBody>
          <a:bodyPr/>
          <a:lstStyle/>
          <a:p>
            <a:r>
              <a:rPr lang="fr-FR" sz="1800" dirty="0" err="1">
                <a:effectLst/>
                <a:latin typeface="+mj-lt"/>
              </a:rPr>
              <a:t>Hadronic</a:t>
            </a:r>
            <a:r>
              <a:rPr lang="fr-FR" sz="1800" dirty="0">
                <a:effectLst/>
                <a:latin typeface="+mj-lt"/>
              </a:rPr>
              <a:t> state </a:t>
            </a:r>
            <a:r>
              <a:rPr lang="fr-FR" sz="1800" dirty="0" err="1">
                <a:effectLst/>
                <a:latin typeface="+mj-lt"/>
              </a:rPr>
              <a:t>is</a:t>
            </a:r>
            <a:r>
              <a:rPr lang="fr-FR" sz="1800" dirty="0">
                <a:effectLst/>
                <a:latin typeface="+mj-lt"/>
              </a:rPr>
              <a:t> a </a:t>
            </a:r>
            <a:r>
              <a:rPr lang="fr-FR" sz="1800" dirty="0" err="1">
                <a:effectLst/>
                <a:latin typeface="+mj-lt"/>
              </a:rPr>
              <a:t>particle</a:t>
            </a:r>
            <a:r>
              <a:rPr lang="fr-FR" sz="1800" dirty="0">
                <a:effectLst/>
                <a:latin typeface="+mj-lt"/>
              </a:rPr>
              <a:t> </a:t>
            </a:r>
            <a:r>
              <a:rPr lang="fr-FR" sz="1800" dirty="0" err="1">
                <a:effectLst/>
                <a:latin typeface="+mj-lt"/>
              </a:rPr>
              <a:t>charact</a:t>
            </a:r>
            <a:r>
              <a:rPr lang="fr-FR" sz="1800" dirty="0">
                <a:effectLst/>
                <a:latin typeface="+mj-lt"/>
              </a:rPr>
              <a:t> by mass (</a:t>
            </a:r>
            <a:r>
              <a:rPr lang="fr-FR" sz="1800" dirty="0" err="1">
                <a:effectLst/>
                <a:latin typeface="+mj-lt"/>
              </a:rPr>
              <a:t>energy</a:t>
            </a:r>
            <a:r>
              <a:rPr lang="fr-FR" sz="1800" dirty="0">
                <a:effectLst/>
                <a:latin typeface="+mj-lt"/>
              </a:rPr>
              <a:t>) and </a:t>
            </a:r>
            <a:r>
              <a:rPr lang="fr-FR" sz="1800" dirty="0" err="1">
                <a:effectLst/>
                <a:latin typeface="+mj-lt"/>
              </a:rPr>
              <a:t>width</a:t>
            </a:r>
            <a:r>
              <a:rPr lang="fr-FR" sz="1800" dirty="0">
                <a:effectLst/>
                <a:latin typeface="+mj-lt"/>
              </a:rPr>
              <a:t> (</a:t>
            </a:r>
            <a:r>
              <a:rPr lang="fr-FR" sz="1800" dirty="0" err="1">
                <a:effectLst/>
                <a:latin typeface="+mj-lt"/>
              </a:rPr>
              <a:t>lifetime</a:t>
            </a:r>
            <a:r>
              <a:rPr lang="fr-FR" sz="1800" dirty="0">
                <a:effectLst/>
                <a:latin typeface="+mj-lt"/>
              </a:rPr>
              <a:t>) </a:t>
            </a:r>
          </a:p>
          <a:p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spectrum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read</a:t>
            </a:r>
            <a:r>
              <a:rPr lang="fr-FR" dirty="0">
                <a:latin typeface="+mj-lt"/>
              </a:rPr>
              <a:t> mass and </a:t>
            </a:r>
            <a:r>
              <a:rPr lang="fr-FR" dirty="0" err="1">
                <a:latin typeface="+mj-lt"/>
              </a:rPr>
              <a:t>widths</a:t>
            </a:r>
            <a:endParaRPr lang="fr-FR" dirty="0">
              <a:latin typeface="+mj-lt"/>
            </a:endParaRPr>
          </a:p>
          <a:p>
            <a:r>
              <a:rPr lang="fr-FR" sz="1800" dirty="0" err="1">
                <a:effectLst/>
                <a:latin typeface="+mj-lt"/>
              </a:rPr>
              <a:t>Described</a:t>
            </a:r>
            <a:r>
              <a:rPr lang="fr-FR" sz="1800" dirty="0">
                <a:effectLst/>
                <a:latin typeface="+mj-lt"/>
              </a:rPr>
              <a:t> by a </a:t>
            </a:r>
            <a:r>
              <a:rPr lang="fr-FR" sz="1800" dirty="0" err="1">
                <a:effectLst/>
                <a:latin typeface="+mj-lt"/>
              </a:rPr>
              <a:t>complex</a:t>
            </a:r>
            <a:r>
              <a:rPr lang="fr-FR" sz="1800" dirty="0">
                <a:effectLst/>
                <a:latin typeface="+mj-lt"/>
              </a:rPr>
              <a:t> amplitude</a:t>
            </a:r>
          </a:p>
          <a:p>
            <a:endParaRPr lang="fr-FR" dirty="0">
              <a:effectLst/>
              <a:latin typeface="+mj-lt"/>
            </a:endParaRPr>
          </a:p>
          <a:p>
            <a:endParaRPr dirty="0">
              <a:latin typeface="+mj-lt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C6A81B2-CC52-CB68-1990-07B318F87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Description of resonances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D2DC02-2055-57CB-E96C-2C09D6AE2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6FD1986-A72F-AEA4-3020-64685484D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594" y="3330630"/>
            <a:ext cx="8971766" cy="140228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D3B5568-FE96-E5B0-52E4-52B2EC636DC2}"/>
              </a:ext>
            </a:extLst>
          </p:cNvPr>
          <p:cNvSpPr txBox="1"/>
          <p:nvPr/>
        </p:nvSpPr>
        <p:spPr>
          <a:xfrm>
            <a:off x="701672" y="2370640"/>
            <a:ext cx="2591802" cy="3416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Relativistic Breit-Wigner</a:t>
            </a:r>
            <a:endParaRPr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A263FD8-7B71-4AB5-01EA-48DDC1678DC0}"/>
              </a:ext>
            </a:extLst>
          </p:cNvPr>
          <p:cNvSpPr txBox="1"/>
          <p:nvPr/>
        </p:nvSpPr>
        <p:spPr>
          <a:xfrm>
            <a:off x="1216311" y="2919954"/>
            <a:ext cx="5388243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2"/>
                </a:solidFill>
                <a:effectLst/>
                <a:latin typeface="+mj-lt"/>
              </a:rPr>
              <a:t>break-up </a:t>
            </a:r>
            <a:r>
              <a:rPr lang="fr-FR" sz="1600" dirty="0" err="1">
                <a:solidFill>
                  <a:schemeClr val="tx2"/>
                </a:solidFill>
                <a:effectLst/>
                <a:latin typeface="+mj-lt"/>
              </a:rPr>
              <a:t>momentum</a:t>
            </a:r>
            <a:r>
              <a:rPr lang="fr-FR" sz="1600" dirty="0">
                <a:solidFill>
                  <a:schemeClr val="tx2"/>
                </a:solidFill>
                <a:effectLst/>
                <a:latin typeface="+mj-lt"/>
              </a:rPr>
              <a:t> in </a:t>
            </a:r>
            <a:r>
              <a:rPr lang="fr-FR" sz="1600" dirty="0" err="1">
                <a:solidFill>
                  <a:schemeClr val="tx2"/>
                </a:solidFill>
                <a:effectLst/>
                <a:latin typeface="+mj-lt"/>
              </a:rPr>
              <a:t>restframe</a:t>
            </a:r>
            <a:r>
              <a:rPr lang="fr-FR" sz="1600" dirty="0">
                <a:solidFill>
                  <a:schemeClr val="tx2"/>
                </a:solidFill>
                <a:effectLst/>
                <a:latin typeface="+mj-lt"/>
              </a:rPr>
              <a:t> of </a:t>
            </a:r>
            <a:r>
              <a:rPr lang="fr-FR" sz="1600" dirty="0" err="1">
                <a:solidFill>
                  <a:schemeClr val="tx2"/>
                </a:solidFill>
                <a:effectLst/>
                <a:latin typeface="+mj-lt"/>
              </a:rPr>
              <a:t>decaying</a:t>
            </a:r>
            <a:r>
              <a:rPr lang="fr-FR" sz="1600" dirty="0">
                <a:solidFill>
                  <a:schemeClr val="tx2"/>
                </a:solidFill>
                <a:effectLst/>
                <a:latin typeface="+mj-lt"/>
              </a:rPr>
              <a:t> </a:t>
            </a:r>
            <a:r>
              <a:rPr lang="fr-FR" sz="1600" dirty="0" err="1">
                <a:solidFill>
                  <a:schemeClr val="tx2"/>
                </a:solidFill>
                <a:effectLst/>
                <a:latin typeface="+mj-lt"/>
              </a:rPr>
              <a:t>resonance</a:t>
            </a:r>
            <a:endParaRPr lang="fr-FR" sz="1600" dirty="0"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BEAF1F-3D48-0E75-389B-E5DDB3F6E56D}"/>
              </a:ext>
            </a:extLst>
          </p:cNvPr>
          <p:cNvSpPr txBox="1"/>
          <p:nvPr/>
        </p:nvSpPr>
        <p:spPr>
          <a:xfrm>
            <a:off x="510639" y="5012862"/>
            <a:ext cx="5044000" cy="13234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chemeClr val="tx2"/>
                </a:solidFill>
                <a:latin typeface="+mj-lt"/>
              </a:rPr>
              <a:t>B</a:t>
            </a:r>
            <a:r>
              <a:rPr lang="fr-FR" sz="1600" dirty="0" err="1">
                <a:solidFill>
                  <a:schemeClr val="tx2"/>
                </a:solidFill>
                <a:effectLst/>
                <a:latin typeface="+mj-lt"/>
              </a:rPr>
              <a:t>arrier</a:t>
            </a:r>
            <a:r>
              <a:rPr lang="fr-FR" sz="1600" dirty="0">
                <a:solidFill>
                  <a:schemeClr val="tx2"/>
                </a:solidFill>
                <a:effectLst/>
                <a:latin typeface="+mj-lt"/>
              </a:rPr>
              <a:t> </a:t>
            </a:r>
            <a:r>
              <a:rPr lang="fr-FR" sz="1600" dirty="0" err="1">
                <a:solidFill>
                  <a:schemeClr val="tx2"/>
                </a:solidFill>
                <a:effectLst/>
                <a:latin typeface="+mj-lt"/>
              </a:rPr>
              <a:t>factors</a:t>
            </a:r>
            <a:r>
              <a:rPr lang="fr-FR" sz="1600" dirty="0">
                <a:solidFill>
                  <a:schemeClr val="tx2"/>
                </a:solidFill>
                <a:latin typeface="+mj-lt"/>
              </a:rPr>
              <a:t> or </a:t>
            </a:r>
            <a:r>
              <a:rPr lang="fr-FR" sz="1600" dirty="0">
                <a:solidFill>
                  <a:schemeClr val="tx2"/>
                </a:solidFill>
                <a:effectLst/>
                <a:latin typeface="+mj-lt"/>
              </a:rPr>
              <a:t>”</a:t>
            </a:r>
            <a:r>
              <a:rPr lang="fr-FR" sz="1600" dirty="0" err="1">
                <a:solidFill>
                  <a:schemeClr val="tx2"/>
                </a:solidFill>
                <a:effectLst/>
                <a:latin typeface="+mj-lt"/>
              </a:rPr>
              <a:t>angular</a:t>
            </a:r>
            <a:r>
              <a:rPr lang="fr-FR" sz="1600" dirty="0">
                <a:solidFill>
                  <a:schemeClr val="tx2"/>
                </a:solidFill>
                <a:effectLst/>
                <a:latin typeface="+mj-lt"/>
              </a:rPr>
              <a:t> </a:t>
            </a:r>
            <a:r>
              <a:rPr lang="fr-FR" sz="1600" dirty="0" err="1">
                <a:solidFill>
                  <a:schemeClr val="tx2"/>
                </a:solidFill>
                <a:effectLst/>
                <a:latin typeface="+mj-lt"/>
              </a:rPr>
              <a:t>momentum</a:t>
            </a:r>
            <a:r>
              <a:rPr lang="fr-FR" sz="1600" dirty="0">
                <a:solidFill>
                  <a:schemeClr val="tx2"/>
                </a:solidFill>
                <a:effectLst/>
                <a:latin typeface="+mj-lt"/>
              </a:rPr>
              <a:t> </a:t>
            </a:r>
            <a:r>
              <a:rPr lang="fr-FR" sz="1600" dirty="0" err="1">
                <a:solidFill>
                  <a:schemeClr val="tx2"/>
                </a:solidFill>
                <a:effectLst/>
                <a:latin typeface="+mj-lt"/>
              </a:rPr>
              <a:t>barrier</a:t>
            </a:r>
            <a:r>
              <a:rPr lang="fr-FR" sz="1600" dirty="0">
                <a:solidFill>
                  <a:schemeClr val="tx2"/>
                </a:solidFill>
                <a:effectLst/>
                <a:latin typeface="+mj-lt"/>
              </a:rPr>
              <a:t>”:</a:t>
            </a:r>
            <a:br>
              <a:rPr lang="fr-FR" sz="1600" dirty="0">
                <a:solidFill>
                  <a:schemeClr val="tx2"/>
                </a:solidFill>
                <a:effectLst/>
                <a:latin typeface="+mj-lt"/>
              </a:rPr>
            </a:br>
            <a:r>
              <a:rPr lang="fr-FR" sz="1600" dirty="0" err="1">
                <a:solidFill>
                  <a:schemeClr val="tx2"/>
                </a:solidFill>
                <a:effectLst/>
                <a:latin typeface="+mj-lt"/>
              </a:rPr>
              <a:t>suppress</a:t>
            </a:r>
            <a:r>
              <a:rPr lang="fr-FR" sz="1600" dirty="0">
                <a:solidFill>
                  <a:schemeClr val="tx2"/>
                </a:solidFill>
                <a:effectLst/>
                <a:latin typeface="+mj-lt"/>
              </a:rPr>
              <a:t> the amplitude at </a:t>
            </a:r>
            <a:r>
              <a:rPr lang="fr-FR" sz="1600" dirty="0" err="1">
                <a:solidFill>
                  <a:schemeClr val="tx2"/>
                </a:solidFill>
                <a:effectLst/>
                <a:latin typeface="+mj-lt"/>
              </a:rPr>
              <a:t>low</a:t>
            </a:r>
            <a:r>
              <a:rPr lang="fr-FR" sz="1600" dirty="0">
                <a:solidFill>
                  <a:schemeClr val="tx2"/>
                </a:solidFill>
                <a:effectLst/>
                <a:latin typeface="+mj-lt"/>
              </a:rPr>
              <a:t> values of break-up </a:t>
            </a:r>
            <a:r>
              <a:rPr lang="fr-FR" sz="1600" dirty="0" err="1">
                <a:solidFill>
                  <a:schemeClr val="tx2"/>
                </a:solidFill>
                <a:effectLst/>
                <a:latin typeface="+mj-lt"/>
              </a:rPr>
              <a:t>momenta</a:t>
            </a:r>
            <a:r>
              <a:rPr lang="fr-FR" sz="1600" dirty="0">
                <a:solidFill>
                  <a:schemeClr val="tx2"/>
                </a:solidFill>
                <a:effectLst/>
                <a:latin typeface="+mj-lt"/>
              </a:rPr>
              <a:t> and </a:t>
            </a:r>
            <a:r>
              <a:rPr lang="fr-FR" sz="1600" dirty="0" err="1">
                <a:solidFill>
                  <a:schemeClr val="tx2"/>
                </a:solidFill>
                <a:effectLst/>
                <a:latin typeface="+mj-lt"/>
              </a:rPr>
              <a:t>increasing</a:t>
            </a:r>
            <a:r>
              <a:rPr lang="fr-FR" sz="1600" dirty="0">
                <a:solidFill>
                  <a:schemeClr val="tx2"/>
                </a:solidFill>
                <a:effectLst/>
                <a:latin typeface="+mj-lt"/>
              </a:rPr>
              <a:t> L</a:t>
            </a:r>
            <a:br>
              <a:rPr lang="fr-FR" sz="1600" dirty="0">
                <a:solidFill>
                  <a:schemeClr val="tx2"/>
                </a:solidFill>
                <a:effectLst/>
                <a:latin typeface="+mj-lt"/>
              </a:rPr>
            </a:br>
            <a:r>
              <a:rPr lang="fr-FR" sz="1600" dirty="0">
                <a:solidFill>
                  <a:schemeClr val="tx2"/>
                </a:solidFill>
                <a:effectLst/>
                <a:latin typeface="+mj-lt"/>
                <a:sym typeface="Wingdings" pitchFamily="2" charset="2"/>
              </a:rPr>
              <a:t></a:t>
            </a:r>
            <a:r>
              <a:rPr lang="fr-FR" sz="16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Higher</a:t>
            </a:r>
            <a:r>
              <a:rPr lang="fr-FR" sz="1600" b="0" i="0" u="none" strike="noStrike" dirty="0">
                <a:solidFill>
                  <a:schemeClr val="tx2"/>
                </a:solidFill>
                <a:effectLst/>
                <a:latin typeface="+mj-lt"/>
              </a:rPr>
              <a:t> </a:t>
            </a:r>
            <a:r>
              <a:rPr lang="fr-FR" sz="16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angular</a:t>
            </a:r>
            <a:r>
              <a:rPr lang="fr-FR" sz="1600" b="0" i="0" u="none" strike="noStrike" dirty="0">
                <a:solidFill>
                  <a:schemeClr val="tx2"/>
                </a:solidFill>
                <a:effectLst/>
                <a:latin typeface="+mj-lt"/>
              </a:rPr>
              <a:t> </a:t>
            </a:r>
            <a:r>
              <a:rPr lang="fr-FR" sz="16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momentum</a:t>
            </a:r>
            <a:r>
              <a:rPr lang="fr-FR" sz="1600" b="0" i="0" u="none" strike="noStrike" dirty="0">
                <a:solidFill>
                  <a:schemeClr val="tx2"/>
                </a:solidFill>
                <a:effectLst/>
                <a:latin typeface="+mj-lt"/>
              </a:rPr>
              <a:t> states </a:t>
            </a:r>
            <a:r>
              <a:rPr lang="fr-FR" sz="16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require</a:t>
            </a:r>
            <a:r>
              <a:rPr lang="fr-FR" sz="1600" b="0" i="0" u="none" strike="noStrike" dirty="0">
                <a:solidFill>
                  <a:schemeClr val="tx2"/>
                </a:solidFill>
                <a:effectLst/>
                <a:latin typeface="+mj-lt"/>
              </a:rPr>
              <a:t> </a:t>
            </a:r>
            <a:r>
              <a:rPr lang="fr-FR" sz="16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greater</a:t>
            </a:r>
            <a:r>
              <a:rPr lang="fr-FR" sz="1600" b="0" i="0" u="none" strike="noStrike" dirty="0">
                <a:solidFill>
                  <a:schemeClr val="tx2"/>
                </a:solidFill>
                <a:effectLst/>
                <a:latin typeface="+mj-lt"/>
              </a:rPr>
              <a:t> </a:t>
            </a:r>
            <a:r>
              <a:rPr lang="fr-FR" sz="16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kinetic</a:t>
            </a:r>
            <a:r>
              <a:rPr lang="fr-FR" sz="1600" b="0" i="0" u="none" strike="noStrike" dirty="0">
                <a:solidFill>
                  <a:schemeClr val="tx2"/>
                </a:solidFill>
                <a:effectLst/>
                <a:latin typeface="+mj-lt"/>
              </a:rPr>
              <a:t> </a:t>
            </a:r>
            <a:r>
              <a:rPr lang="fr-FR" sz="16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energy</a:t>
            </a:r>
            <a:r>
              <a:rPr lang="fr-FR" sz="1600" b="0" i="0" u="none" strike="noStrike" dirty="0">
                <a:solidFill>
                  <a:schemeClr val="tx2"/>
                </a:solidFill>
                <a:effectLst/>
                <a:latin typeface="+mj-lt"/>
              </a:rPr>
              <a:t> to </a:t>
            </a:r>
            <a:r>
              <a:rPr lang="fr-FR" sz="16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overcome</a:t>
            </a:r>
            <a:r>
              <a:rPr lang="fr-FR" sz="1600" b="0" i="0" u="none" strike="noStrike" dirty="0">
                <a:solidFill>
                  <a:schemeClr val="tx2"/>
                </a:solidFill>
                <a:effectLst/>
                <a:latin typeface="+mj-lt"/>
              </a:rPr>
              <a:t> the </a:t>
            </a:r>
            <a:r>
              <a:rPr lang="fr-FR" sz="16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centrifugal</a:t>
            </a:r>
            <a:r>
              <a:rPr lang="fr-FR" sz="1600" b="0" i="0" u="none" strike="noStrike" dirty="0">
                <a:solidFill>
                  <a:schemeClr val="tx2"/>
                </a:solidFill>
                <a:effectLst/>
                <a:latin typeface="+mj-lt"/>
              </a:rPr>
              <a:t> </a:t>
            </a:r>
            <a:r>
              <a:rPr lang="fr-FR" sz="16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barrier</a:t>
            </a:r>
            <a:endParaRPr lang="fr-FR" sz="1600" dirty="0">
              <a:solidFill>
                <a:schemeClr val="tx2"/>
              </a:solidFill>
              <a:effectLst/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40FDE6-F035-D068-A339-F97E23D12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586" y="4727574"/>
            <a:ext cx="3911841" cy="17989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D2CDBF-C6CC-471B-9A89-484F84397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4925" y="4728598"/>
            <a:ext cx="2890205" cy="384977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2786170-D5FC-8BE9-A0E8-14B1CC6255C5}"/>
              </a:ext>
            </a:extLst>
          </p:cNvPr>
          <p:cNvCxnSpPr/>
          <p:nvPr/>
        </p:nvCxnSpPr>
        <p:spPr>
          <a:xfrm flipV="1">
            <a:off x="3425588" y="4727574"/>
            <a:ext cx="245660" cy="285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95157CD7-D164-E889-63E1-D158AB929894}"/>
              </a:ext>
            </a:extLst>
          </p:cNvPr>
          <p:cNvSpPr txBox="1"/>
          <p:nvPr/>
        </p:nvSpPr>
        <p:spPr>
          <a:xfrm>
            <a:off x="9445956" y="5249849"/>
            <a:ext cx="2389174" cy="674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1400" i="1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d =</a:t>
            </a:r>
            <a:r>
              <a:rPr lang="fr-FR" sz="1400" b="0" i="0" u="none" strike="noStrike" dirty="0">
                <a:solidFill>
                  <a:schemeClr val="tx2"/>
                </a:solidFill>
                <a:effectLst/>
                <a:latin typeface="+mj-lt"/>
              </a:rPr>
              <a:t>The </a:t>
            </a:r>
            <a:r>
              <a:rPr lang="fr-FR" sz="14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barrier</a:t>
            </a:r>
            <a:r>
              <a:rPr lang="fr-FR" sz="1400" b="0" i="0" u="none" strike="noStrike" dirty="0">
                <a:solidFill>
                  <a:schemeClr val="tx2"/>
                </a:solidFill>
                <a:effectLst/>
                <a:latin typeface="+mj-lt"/>
              </a:rPr>
              <a:t> radius </a:t>
            </a:r>
            <a:r>
              <a:rPr lang="fr-FR" sz="14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with</a:t>
            </a:r>
            <a:r>
              <a:rPr lang="fr-FR" sz="1400" b="0" i="0" u="none" strike="noStrike" dirty="0">
                <a:solidFill>
                  <a:schemeClr val="tx2"/>
                </a:solidFill>
                <a:effectLst/>
                <a:latin typeface="+mj-lt"/>
              </a:rPr>
              <a:t> </a:t>
            </a:r>
            <a:r>
              <a:rPr lang="fr-FR" sz="14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typically</a:t>
            </a:r>
            <a:r>
              <a:rPr lang="fr-FR" sz="1400" b="0" i="0" u="none" strike="noStrike" dirty="0">
                <a:solidFill>
                  <a:schemeClr val="tx2"/>
                </a:solidFill>
                <a:effectLst/>
                <a:latin typeface="+mj-lt"/>
              </a:rPr>
              <a:t> values </a:t>
            </a:r>
            <a:r>
              <a:rPr lang="fr-FR" sz="14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around</a:t>
            </a:r>
            <a:r>
              <a:rPr lang="fr-FR" sz="1400" b="0" i="0" u="none" strike="noStrike" dirty="0">
                <a:solidFill>
                  <a:schemeClr val="tx2"/>
                </a:solidFill>
                <a:effectLst/>
                <a:latin typeface="+mj-lt"/>
              </a:rPr>
              <a:t> 1-2 </a:t>
            </a:r>
            <a:r>
              <a:rPr lang="fr-FR" sz="14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fm</a:t>
            </a:r>
            <a:r>
              <a:rPr lang="fr-FR" sz="1400" b="0" i="0" u="none" strike="noStrike" dirty="0">
                <a:solidFill>
                  <a:schemeClr val="tx2"/>
                </a:solidFill>
                <a:effectLst/>
                <a:latin typeface="+mj-lt"/>
              </a:rPr>
              <a:t> (</a:t>
            </a:r>
            <a:r>
              <a:rPr lang="fr-FR" sz="14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typical</a:t>
            </a:r>
            <a:r>
              <a:rPr lang="fr-FR" sz="1400" b="0" i="0" u="none" strike="noStrike" dirty="0">
                <a:solidFill>
                  <a:schemeClr val="tx2"/>
                </a:solidFill>
                <a:effectLst/>
                <a:latin typeface="+mj-lt"/>
              </a:rPr>
              <a:t> size of hadrons)</a:t>
            </a:r>
            <a:endParaRPr sz="1400" i="1" dirty="0">
              <a:solidFill>
                <a:schemeClr val="tx2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3683939-4DD6-02E9-848A-8675AB58FBCE}"/>
              </a:ext>
            </a:extLst>
          </p:cNvPr>
          <p:cNvCxnSpPr/>
          <p:nvPr/>
        </p:nvCxnSpPr>
        <p:spPr>
          <a:xfrm>
            <a:off x="4585648" y="3258365"/>
            <a:ext cx="259308" cy="285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43D773DB-5BE0-7D4C-F52B-487E4EA099BA}"/>
              </a:ext>
            </a:extLst>
          </p:cNvPr>
          <p:cNvSpPr txBox="1"/>
          <p:nvPr/>
        </p:nvSpPr>
        <p:spPr>
          <a:xfrm>
            <a:off x="7721253" y="2795099"/>
            <a:ext cx="3449405" cy="5355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fr-FR" sz="16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Angular</a:t>
            </a:r>
            <a:r>
              <a:rPr lang="fr-FR" sz="1600" b="0" i="0" u="none" strike="noStrike" dirty="0">
                <a:solidFill>
                  <a:schemeClr val="tx2"/>
                </a:solidFill>
                <a:effectLst/>
                <a:latin typeface="+mj-lt"/>
              </a:rPr>
              <a:t> Momentum </a:t>
            </a:r>
            <a:r>
              <a:rPr lang="fr-FR" sz="16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Dependence</a:t>
            </a:r>
            <a:br>
              <a:rPr lang="fr-FR" sz="1600" b="0" i="0" u="none" strike="noStrike" dirty="0">
                <a:solidFill>
                  <a:schemeClr val="tx2"/>
                </a:solidFill>
                <a:effectLst/>
                <a:latin typeface="+mj-lt"/>
              </a:rPr>
            </a:br>
            <a:r>
              <a:rPr lang="fr-FR" sz="16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included</a:t>
            </a:r>
            <a:r>
              <a:rPr lang="fr-FR" sz="1600" b="0" i="0" u="none" strike="noStrike" dirty="0">
                <a:solidFill>
                  <a:schemeClr val="tx2"/>
                </a:solidFill>
                <a:effectLst/>
                <a:latin typeface="+mj-lt"/>
              </a:rPr>
              <a:t> </a:t>
            </a:r>
            <a:r>
              <a:rPr lang="fr-FR" sz="16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using</a:t>
            </a:r>
            <a:r>
              <a:rPr lang="fr-FR" sz="1600" b="0" i="0" u="none" strike="noStrike" dirty="0">
                <a:solidFill>
                  <a:schemeClr val="tx2"/>
                </a:solidFill>
                <a:effectLst/>
                <a:latin typeface="+mj-lt"/>
              </a:rPr>
              <a:t> </a:t>
            </a:r>
            <a:r>
              <a:rPr lang="fr-FR" sz="1600" b="0" i="0" u="none" strike="noStrike" dirty="0" err="1">
                <a:solidFill>
                  <a:schemeClr val="tx2"/>
                </a:solidFill>
                <a:effectLst/>
                <a:latin typeface="+mj-lt"/>
              </a:rPr>
              <a:t>Blatt-Weisskopf</a:t>
            </a:r>
            <a:r>
              <a:rPr lang="fr-FR" sz="1600" b="0" i="0" u="none" strike="noStrike" dirty="0">
                <a:solidFill>
                  <a:schemeClr val="tx2"/>
                </a:solidFill>
                <a:effectLst/>
                <a:latin typeface="+mj-lt"/>
              </a:rPr>
              <a:t> </a:t>
            </a:r>
            <a:endParaRPr sz="1600" dirty="0" err="1">
              <a:solidFill>
                <a:schemeClr val="tx2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3" name="Connecteur en angle 22">
            <a:extLst>
              <a:ext uri="{FF2B5EF4-FFF2-40B4-BE49-F238E27FC236}">
                <a16:creationId xmlns:a16="http://schemas.microsoft.com/office/drawing/2014/main" id="{95A6803E-CCA9-2A1C-AC91-5CF3F5745B16}"/>
              </a:ext>
            </a:extLst>
          </p:cNvPr>
          <p:cNvCxnSpPr>
            <a:cxnSpLocks/>
          </p:cNvCxnSpPr>
          <p:nvPr/>
        </p:nvCxnSpPr>
        <p:spPr>
          <a:xfrm rot="16200000" flipH="1">
            <a:off x="5658335" y="4859538"/>
            <a:ext cx="1262017" cy="386687"/>
          </a:xfrm>
          <a:prstGeom prst="bentConnector3">
            <a:avLst>
              <a:gd name="adj1" fmla="val 100827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EC472E50-E43C-D4DF-15A1-60D9DDBA72FB}"/>
              </a:ext>
            </a:extLst>
          </p:cNvPr>
          <p:cNvCxnSpPr>
            <a:cxnSpLocks/>
          </p:cNvCxnSpPr>
          <p:nvPr/>
        </p:nvCxnSpPr>
        <p:spPr>
          <a:xfrm flipH="1">
            <a:off x="7533564" y="3330630"/>
            <a:ext cx="602942" cy="44596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dre 53">
            <a:extLst>
              <a:ext uri="{FF2B5EF4-FFF2-40B4-BE49-F238E27FC236}">
                <a16:creationId xmlns:a16="http://schemas.microsoft.com/office/drawing/2014/main" id="{6957A533-C536-DE09-00A5-34B290DE58B4}"/>
              </a:ext>
            </a:extLst>
          </p:cNvPr>
          <p:cNvSpPr/>
          <p:nvPr/>
        </p:nvSpPr>
        <p:spPr>
          <a:xfrm>
            <a:off x="5762442" y="3565612"/>
            <a:ext cx="1484519" cy="674487"/>
          </a:xfrm>
          <a:prstGeom prst="frame">
            <a:avLst>
              <a:gd name="adj1" fmla="val 6430"/>
            </a:avLst>
          </a:prstGeom>
          <a:solidFill>
            <a:srgbClr val="7030A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55" name="Cadre 54">
            <a:extLst>
              <a:ext uri="{FF2B5EF4-FFF2-40B4-BE49-F238E27FC236}">
                <a16:creationId xmlns:a16="http://schemas.microsoft.com/office/drawing/2014/main" id="{550CA25B-A46D-BFB0-9FFA-E67500079837}"/>
              </a:ext>
            </a:extLst>
          </p:cNvPr>
          <p:cNvSpPr/>
          <p:nvPr/>
        </p:nvSpPr>
        <p:spPr>
          <a:xfrm>
            <a:off x="2677878" y="3432141"/>
            <a:ext cx="1621167" cy="1015485"/>
          </a:xfrm>
          <a:prstGeom prst="frame">
            <a:avLst>
              <a:gd name="adj1" fmla="val 6430"/>
            </a:avLst>
          </a:prstGeom>
          <a:solidFill>
            <a:srgbClr val="7030A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56" name="Cadre 55">
            <a:extLst>
              <a:ext uri="{FF2B5EF4-FFF2-40B4-BE49-F238E27FC236}">
                <a16:creationId xmlns:a16="http://schemas.microsoft.com/office/drawing/2014/main" id="{5B44BD9D-F807-EAE4-376C-6BA4142310C1}"/>
              </a:ext>
            </a:extLst>
          </p:cNvPr>
          <p:cNvSpPr/>
          <p:nvPr/>
        </p:nvSpPr>
        <p:spPr>
          <a:xfrm>
            <a:off x="4295137" y="3432141"/>
            <a:ext cx="1467305" cy="1015485"/>
          </a:xfrm>
          <a:prstGeom prst="frame">
            <a:avLst>
              <a:gd name="adj1" fmla="val 6430"/>
            </a:avLst>
          </a:prstGeom>
          <a:solidFill>
            <a:schemeClr val="accent4">
              <a:lumMod val="60000"/>
              <a:lumOff val="40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57" name="Cadre 56">
            <a:extLst>
              <a:ext uri="{FF2B5EF4-FFF2-40B4-BE49-F238E27FC236}">
                <a16:creationId xmlns:a16="http://schemas.microsoft.com/office/drawing/2014/main" id="{C7B5F05E-75ED-3B40-3FE4-597A312D0A14}"/>
              </a:ext>
            </a:extLst>
          </p:cNvPr>
          <p:cNvSpPr/>
          <p:nvPr/>
        </p:nvSpPr>
        <p:spPr>
          <a:xfrm>
            <a:off x="7231198" y="3565612"/>
            <a:ext cx="1467305" cy="698462"/>
          </a:xfrm>
          <a:prstGeom prst="frame">
            <a:avLst>
              <a:gd name="adj1" fmla="val 6430"/>
            </a:avLst>
          </a:prstGeom>
          <a:solidFill>
            <a:schemeClr val="accent4">
              <a:lumMod val="60000"/>
              <a:lumOff val="40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3075BF36-A66F-F493-93E6-7523E8FE833D}"/>
              </a:ext>
            </a:extLst>
          </p:cNvPr>
          <p:cNvGrpSpPr/>
          <p:nvPr/>
        </p:nvGrpSpPr>
        <p:grpSpPr>
          <a:xfrm>
            <a:off x="8579289" y="1078112"/>
            <a:ext cx="2267993" cy="1461326"/>
            <a:chOff x="7484107" y="1220973"/>
            <a:chExt cx="2267993" cy="1461326"/>
          </a:xfrm>
        </p:grpSpPr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74697C96-8684-180E-3CA4-6661E71E6B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81011" y="2084150"/>
              <a:ext cx="900182" cy="36365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0D2C25E8-6571-D68B-DE13-54FE8378A5C5}"/>
                </a:ext>
              </a:extLst>
            </p:cNvPr>
            <p:cNvGrpSpPr/>
            <p:nvPr/>
          </p:nvGrpSpPr>
          <p:grpSpPr>
            <a:xfrm>
              <a:off x="7484107" y="1220973"/>
              <a:ext cx="2267993" cy="1461326"/>
              <a:chOff x="7484107" y="1220973"/>
              <a:chExt cx="2267993" cy="1461326"/>
            </a:xfrm>
          </p:grpSpPr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8CDDA0E8-0A48-D817-28AB-7D720B5639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3564" y="2077282"/>
                <a:ext cx="859809" cy="1579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9BACAEA9-EFDA-0891-6CC3-B54322C446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12458" y="1844123"/>
                <a:ext cx="418644" cy="236593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DA9719B3-CACE-0DED-FE51-1FAFACBAF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31102" y="1483522"/>
                <a:ext cx="450091" cy="368354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A7D41B6D-60E5-928B-FCF5-365F465183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0187" y="1837730"/>
                <a:ext cx="431006" cy="172428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7FCE1A14-484B-1381-79EC-E55836BA98FB}"/>
                  </a:ext>
                </a:extLst>
              </p:cNvPr>
              <p:cNvSpPr/>
              <p:nvPr/>
            </p:nvSpPr>
            <p:spPr>
              <a:xfrm>
                <a:off x="8306079" y="1965241"/>
                <a:ext cx="240769" cy="255821"/>
              </a:xfrm>
              <a:prstGeom prst="ellipse">
                <a:avLst/>
              </a:prstGeom>
              <a:solidFill>
                <a:srgbClr val="7030A0">
                  <a:alpha val="6738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/>
              </a:p>
            </p:txBody>
          </p:sp>
          <p:pic>
            <p:nvPicPr>
              <p:cNvPr id="52" name="Image 51">
                <a:extLst>
                  <a:ext uri="{FF2B5EF4-FFF2-40B4-BE49-F238E27FC236}">
                    <a16:creationId xmlns:a16="http://schemas.microsoft.com/office/drawing/2014/main" id="{6607EA0E-E8D0-43D7-0F4C-8F9DB9860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69553" y="1698655"/>
                <a:ext cx="241300" cy="266700"/>
              </a:xfrm>
              <a:prstGeom prst="rect">
                <a:avLst/>
              </a:prstGeom>
            </p:spPr>
          </p:pic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5E835C38-115D-C62D-32D4-3E8F611CA55C}"/>
                  </a:ext>
                </a:extLst>
              </p:cNvPr>
              <p:cNvSpPr txBox="1"/>
              <p:nvPr/>
            </p:nvSpPr>
            <p:spPr>
              <a:xfrm>
                <a:off x="7484107" y="1695710"/>
                <a:ext cx="4742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C1EABD81-41CF-2BF9-DF1E-B613A7ADAE04}"/>
                  </a:ext>
                </a:extLst>
              </p:cNvPr>
              <p:cNvSpPr txBox="1"/>
              <p:nvPr/>
            </p:nvSpPr>
            <p:spPr>
              <a:xfrm>
                <a:off x="8342701" y="1569163"/>
                <a:ext cx="4742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000" dirty="0">
                    <a:solidFill>
                      <a:srgbClr val="F2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endParaRPr sz="2000" dirty="0">
                  <a:solidFill>
                    <a:srgbClr val="F2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C5D21ED6-662F-1C41-6836-D113A58EA5FC}"/>
                  </a:ext>
                </a:extLst>
              </p:cNvPr>
              <p:cNvSpPr txBox="1"/>
              <p:nvPr/>
            </p:nvSpPr>
            <p:spPr>
              <a:xfrm>
                <a:off x="9277808" y="1220973"/>
                <a:ext cx="4742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sz="2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32C1CDE5-58CB-49D2-0BCB-562C10B37E10}"/>
                  </a:ext>
                </a:extLst>
              </p:cNvPr>
              <p:cNvSpPr txBox="1"/>
              <p:nvPr/>
            </p:nvSpPr>
            <p:spPr>
              <a:xfrm>
                <a:off x="9291702" y="1830835"/>
                <a:ext cx="4465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sz="2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2ED5F772-5B67-2667-C176-3B8885D2B2F2}"/>
                  </a:ext>
                </a:extLst>
              </p:cNvPr>
              <p:cNvSpPr txBox="1"/>
              <p:nvPr/>
            </p:nvSpPr>
            <p:spPr>
              <a:xfrm>
                <a:off x="9277808" y="2312967"/>
                <a:ext cx="4465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sz="2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5931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89762-754D-F586-5CC8-E9A44E0BC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755DA7F-E2C2-20F3-3C1D-0ADDA778F7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39" y="1119517"/>
            <a:ext cx="11186779" cy="1402284"/>
          </a:xfrm>
        </p:spPr>
        <p:txBody>
          <a:bodyPr/>
          <a:lstStyle/>
          <a:p>
            <a:r>
              <a:rPr lang="fr-FR" sz="1800" dirty="0" err="1">
                <a:effectLst/>
                <a:latin typeface="+mj-lt"/>
              </a:rPr>
              <a:t>Hadronic</a:t>
            </a:r>
            <a:r>
              <a:rPr lang="fr-FR" sz="1800" dirty="0">
                <a:effectLst/>
                <a:latin typeface="+mj-lt"/>
              </a:rPr>
              <a:t> state </a:t>
            </a:r>
            <a:r>
              <a:rPr lang="fr-FR" sz="1800" dirty="0" err="1">
                <a:effectLst/>
                <a:latin typeface="+mj-lt"/>
              </a:rPr>
              <a:t>is</a:t>
            </a:r>
            <a:r>
              <a:rPr lang="fr-FR" sz="1800" dirty="0">
                <a:effectLst/>
                <a:latin typeface="+mj-lt"/>
              </a:rPr>
              <a:t> a </a:t>
            </a:r>
            <a:r>
              <a:rPr lang="fr-FR" sz="1800" dirty="0" err="1">
                <a:effectLst/>
                <a:latin typeface="+mj-lt"/>
              </a:rPr>
              <a:t>particle</a:t>
            </a:r>
            <a:r>
              <a:rPr lang="fr-FR" sz="1800" dirty="0">
                <a:effectLst/>
                <a:latin typeface="+mj-lt"/>
              </a:rPr>
              <a:t> </a:t>
            </a:r>
            <a:r>
              <a:rPr lang="fr-FR" sz="1800" dirty="0" err="1">
                <a:effectLst/>
                <a:latin typeface="+mj-lt"/>
              </a:rPr>
              <a:t>charact</a:t>
            </a:r>
            <a:r>
              <a:rPr lang="fr-FR" sz="1800" dirty="0">
                <a:effectLst/>
                <a:latin typeface="+mj-lt"/>
              </a:rPr>
              <a:t> by mass (</a:t>
            </a:r>
            <a:r>
              <a:rPr lang="fr-FR" sz="1800" dirty="0" err="1">
                <a:effectLst/>
                <a:latin typeface="+mj-lt"/>
              </a:rPr>
              <a:t>energy</a:t>
            </a:r>
            <a:r>
              <a:rPr lang="fr-FR" sz="1800" dirty="0">
                <a:effectLst/>
                <a:latin typeface="+mj-lt"/>
              </a:rPr>
              <a:t>) and </a:t>
            </a:r>
            <a:r>
              <a:rPr lang="fr-FR" sz="1800" dirty="0" err="1">
                <a:effectLst/>
                <a:latin typeface="+mj-lt"/>
              </a:rPr>
              <a:t>width</a:t>
            </a:r>
            <a:r>
              <a:rPr lang="fr-FR" sz="1800" dirty="0">
                <a:effectLst/>
                <a:latin typeface="+mj-lt"/>
              </a:rPr>
              <a:t> (</a:t>
            </a:r>
            <a:r>
              <a:rPr lang="fr-FR" sz="1800" dirty="0" err="1">
                <a:effectLst/>
                <a:latin typeface="+mj-lt"/>
              </a:rPr>
              <a:t>lifetime</a:t>
            </a:r>
            <a:r>
              <a:rPr lang="fr-FR" sz="1800" dirty="0">
                <a:effectLst/>
                <a:latin typeface="+mj-lt"/>
              </a:rPr>
              <a:t>) </a:t>
            </a:r>
          </a:p>
          <a:p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spectrum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read</a:t>
            </a:r>
            <a:r>
              <a:rPr lang="fr-FR" dirty="0">
                <a:latin typeface="+mj-lt"/>
              </a:rPr>
              <a:t> mass and </a:t>
            </a:r>
            <a:r>
              <a:rPr lang="fr-FR" dirty="0" err="1">
                <a:latin typeface="+mj-lt"/>
              </a:rPr>
              <a:t>widths</a:t>
            </a:r>
            <a:endParaRPr lang="fr-FR" dirty="0">
              <a:latin typeface="+mj-lt"/>
            </a:endParaRPr>
          </a:p>
          <a:p>
            <a:r>
              <a:rPr lang="fr-FR" sz="1800" dirty="0" err="1">
                <a:effectLst/>
                <a:latin typeface="+mj-lt"/>
              </a:rPr>
              <a:t>Described</a:t>
            </a:r>
            <a:r>
              <a:rPr lang="fr-FR" sz="1800" dirty="0">
                <a:effectLst/>
                <a:latin typeface="+mj-lt"/>
              </a:rPr>
              <a:t> by a </a:t>
            </a:r>
            <a:r>
              <a:rPr lang="fr-FR" sz="1800" dirty="0" err="1">
                <a:effectLst/>
                <a:latin typeface="+mj-lt"/>
              </a:rPr>
              <a:t>complex</a:t>
            </a:r>
            <a:r>
              <a:rPr lang="fr-FR" sz="1800" dirty="0">
                <a:effectLst/>
                <a:latin typeface="+mj-lt"/>
              </a:rPr>
              <a:t> amplitude</a:t>
            </a:r>
          </a:p>
          <a:p>
            <a:endParaRPr lang="fr-FR" dirty="0">
              <a:effectLst/>
              <a:latin typeface="+mj-lt"/>
            </a:endParaRPr>
          </a:p>
          <a:p>
            <a:endParaRPr dirty="0">
              <a:latin typeface="+mj-lt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117CE8C-4109-7335-0393-1BFBBCB21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Description of resonances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31B065-A25F-7262-F232-A9DD2A629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4752F10-42D4-78A7-C4EE-CCB44BA91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981" y="2272344"/>
            <a:ext cx="6147358" cy="96083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39EA842-BFE2-EF06-2E46-CBB68FE2890E}"/>
              </a:ext>
            </a:extLst>
          </p:cNvPr>
          <p:cNvSpPr txBox="1"/>
          <p:nvPr/>
        </p:nvSpPr>
        <p:spPr>
          <a:xfrm>
            <a:off x="701672" y="2370640"/>
            <a:ext cx="2591802" cy="3416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Relativistic Breit-Wigner</a:t>
            </a:r>
            <a:endParaRPr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17D2C4C-9EDF-7279-ED3B-D9FB40D46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083" y="3484557"/>
            <a:ext cx="3143973" cy="31439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62ABD9A-F295-9C03-5BA0-5A6ADE227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679" y="3552627"/>
            <a:ext cx="3143973" cy="314397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2E5305-B8D2-F65D-EF05-D6DC7FB3C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13" y="3609300"/>
            <a:ext cx="3143973" cy="31439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646AA67-CF4B-4B7E-7087-5AB286C17FBF}"/>
                  </a:ext>
                </a:extLst>
              </p:cNvPr>
              <p:cNvSpPr txBox="1"/>
              <p:nvPr/>
            </p:nvSpPr>
            <p:spPr>
              <a:xfrm>
                <a:off x="1160060" y="3449904"/>
                <a:ext cx="2453921" cy="369332"/>
              </a:xfrm>
              <a:prstGeom prst="rect">
                <a:avLst/>
              </a:prstGeom>
              <a:ln>
                <a:noFill/>
                <a:prstDash val="sys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rgbClr val="0070C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dirty="0">
                  <a:latin typeface="+mj-lt"/>
                </a:endParaRPr>
              </a:p>
            </p:txBody>
          </p:sp>
        </mc:Choice>
        <mc:Fallback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646AA67-CF4B-4B7E-7087-5AB286C17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060" y="3449904"/>
                <a:ext cx="245392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  <a:prstDash val="sysDot"/>
              </a:ln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823A642-DF62-4F68-777E-62A95384BD94}"/>
                  </a:ext>
                </a:extLst>
              </p:cNvPr>
              <p:cNvSpPr txBox="1"/>
              <p:nvPr/>
            </p:nvSpPr>
            <p:spPr>
              <a:xfrm>
                <a:off x="4759518" y="3424634"/>
                <a:ext cx="2460148" cy="369332"/>
              </a:xfrm>
              <a:prstGeom prst="rect">
                <a:avLst/>
              </a:prstGeom>
              <a:ln>
                <a:noFill/>
                <a:prstDash val="sys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dirty="0">
                  <a:latin typeface="+mj-lt"/>
                </a:endParaRPr>
              </a:p>
            </p:txBody>
          </p:sp>
        </mc:Choice>
        <mc:Fallback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823A642-DF62-4F68-777E-62A95384B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518" y="3424634"/>
                <a:ext cx="2460148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  <a:ln>
                <a:noFill/>
                <a:prstDash val="sysDot"/>
              </a:ln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3287119-973E-BBF4-4177-5FA18C8F5B8E}"/>
                  </a:ext>
                </a:extLst>
              </p:cNvPr>
              <p:cNvSpPr txBox="1"/>
              <p:nvPr/>
            </p:nvSpPr>
            <p:spPr>
              <a:xfrm>
                <a:off x="8818754" y="3448137"/>
                <a:ext cx="2429302" cy="369332"/>
              </a:xfrm>
              <a:prstGeom prst="rect">
                <a:avLst/>
              </a:prstGeom>
              <a:ln>
                <a:noFill/>
                <a:prstDash val="sys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rgbClr val="009051"/>
                          </a:solidFill>
                          <a:latin typeface="+mj-lt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rgbClr val="009051"/>
                          </a:solidFill>
                          <a:latin typeface="+mj-lt"/>
                          <a:ea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9051"/>
                              </a:solidFill>
                              <a:latin typeface="+mj-lt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dirty="0">
                  <a:latin typeface="+mj-lt"/>
                </a:endParaRPr>
              </a:p>
            </p:txBody>
          </p:sp>
        </mc:Choice>
        <mc:Fallback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3287119-973E-BBF4-4177-5FA18C8F5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8754" y="3448137"/>
                <a:ext cx="2429302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  <a:ln>
                <a:noFill/>
                <a:prstDash val="sysDot"/>
              </a:ln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e 28">
            <a:extLst>
              <a:ext uri="{FF2B5EF4-FFF2-40B4-BE49-F238E27FC236}">
                <a16:creationId xmlns:a16="http://schemas.microsoft.com/office/drawing/2014/main" id="{C1E9AA41-759A-BBFB-E01B-9886B8E61069}"/>
              </a:ext>
            </a:extLst>
          </p:cNvPr>
          <p:cNvGrpSpPr/>
          <p:nvPr/>
        </p:nvGrpSpPr>
        <p:grpSpPr>
          <a:xfrm>
            <a:off x="8579289" y="1078112"/>
            <a:ext cx="2267993" cy="1461326"/>
            <a:chOff x="7484107" y="1220973"/>
            <a:chExt cx="2267993" cy="1461326"/>
          </a:xfrm>
        </p:grpSpPr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67473BB-01FC-9763-F1C1-E455DE456E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81011" y="2084150"/>
              <a:ext cx="900182" cy="36365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7C4D3827-5EC2-41EB-4609-D45779F33E30}"/>
                </a:ext>
              </a:extLst>
            </p:cNvPr>
            <p:cNvGrpSpPr/>
            <p:nvPr/>
          </p:nvGrpSpPr>
          <p:grpSpPr>
            <a:xfrm>
              <a:off x="7484107" y="1220973"/>
              <a:ext cx="2267993" cy="1461326"/>
              <a:chOff x="7484107" y="1220973"/>
              <a:chExt cx="2267993" cy="1461326"/>
            </a:xfrm>
          </p:grpSpPr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DABDA6CA-1924-A506-71F8-73EDC8C5FA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3564" y="2077282"/>
                <a:ext cx="859809" cy="1579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4226CAB2-1FA2-08A2-0214-7FA82E08B4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12458" y="1844123"/>
                <a:ext cx="418644" cy="236593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FE60F30C-3BF6-DCBE-F40C-50AAE6EE57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31102" y="1483522"/>
                <a:ext cx="450091" cy="368354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B3D55EFD-B2C5-1892-7297-A82717BFB8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0187" y="1837730"/>
                <a:ext cx="431006" cy="172428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8DA2AC88-9F5E-02D1-0048-BD1FB38BFA46}"/>
                  </a:ext>
                </a:extLst>
              </p:cNvPr>
              <p:cNvSpPr/>
              <p:nvPr/>
            </p:nvSpPr>
            <p:spPr>
              <a:xfrm>
                <a:off x="8306079" y="1965241"/>
                <a:ext cx="240769" cy="255821"/>
              </a:xfrm>
              <a:prstGeom prst="ellipse">
                <a:avLst/>
              </a:prstGeom>
              <a:solidFill>
                <a:srgbClr val="7030A0">
                  <a:alpha val="6738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/>
              </a:p>
            </p:txBody>
          </p:sp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003335DE-ACD6-5F4A-354F-16B1E7B47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69553" y="1698655"/>
                <a:ext cx="241300" cy="266700"/>
              </a:xfrm>
              <a:prstGeom prst="rect">
                <a:avLst/>
              </a:prstGeom>
            </p:spPr>
          </p:pic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FB794219-3309-DC7E-F226-580D0DD515C3}"/>
                  </a:ext>
                </a:extLst>
              </p:cNvPr>
              <p:cNvSpPr txBox="1"/>
              <p:nvPr/>
            </p:nvSpPr>
            <p:spPr>
              <a:xfrm>
                <a:off x="7484107" y="1695710"/>
                <a:ext cx="4742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FA2C10AC-AA66-0F51-B58C-D9130457F15E}"/>
                  </a:ext>
                </a:extLst>
              </p:cNvPr>
              <p:cNvSpPr txBox="1"/>
              <p:nvPr/>
            </p:nvSpPr>
            <p:spPr>
              <a:xfrm>
                <a:off x="8342701" y="1569163"/>
                <a:ext cx="4742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000" dirty="0">
                    <a:solidFill>
                      <a:srgbClr val="F2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endParaRPr sz="2000" dirty="0">
                  <a:solidFill>
                    <a:srgbClr val="F2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6FD631F0-9B4C-5E5C-B21A-330996E4082C}"/>
                  </a:ext>
                </a:extLst>
              </p:cNvPr>
              <p:cNvSpPr txBox="1"/>
              <p:nvPr/>
            </p:nvSpPr>
            <p:spPr>
              <a:xfrm>
                <a:off x="9277808" y="1220973"/>
                <a:ext cx="4742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sz="2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850AADCF-BCBD-4A69-74F4-C9961ECEEA1C}"/>
                  </a:ext>
                </a:extLst>
              </p:cNvPr>
              <p:cNvSpPr txBox="1"/>
              <p:nvPr/>
            </p:nvSpPr>
            <p:spPr>
              <a:xfrm>
                <a:off x="9291702" y="1830835"/>
                <a:ext cx="4465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sz="2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5B4C23CC-0B1C-C57C-AED6-7EC35AC8C5DE}"/>
                  </a:ext>
                </a:extLst>
              </p:cNvPr>
              <p:cNvSpPr txBox="1"/>
              <p:nvPr/>
            </p:nvSpPr>
            <p:spPr>
              <a:xfrm>
                <a:off x="9277808" y="2312967"/>
                <a:ext cx="4465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sz="2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5015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A7380CA-F613-BF49-E752-89EF3CD0FF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39" y="1119517"/>
            <a:ext cx="15170639" cy="65469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 particles with non-zero spin in the final state a more complex angular dependance</a:t>
            </a:r>
          </a:p>
          <a:p>
            <a:r>
              <a:rPr lang="en-US" dirty="0"/>
              <a:t>Additionally, mother particle can be polarized</a:t>
            </a:r>
          </a:p>
          <a:p>
            <a:pPr marL="0" indent="0">
              <a:buNone/>
            </a:pPr>
            <a:endParaRPr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1251F89-6C08-04CE-85F4-227E790F5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word on polarization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2984FA-29DD-2B59-5994-AA786D4A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24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Espace réservé du texte 1">
                <a:extLst>
                  <a:ext uri="{FF2B5EF4-FFF2-40B4-BE49-F238E27FC236}">
                    <a16:creationId xmlns:a16="http://schemas.microsoft.com/office/drawing/2014/main" id="{8C0D2C2D-3B7A-A420-8665-9DA055F569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611" y="1822679"/>
                <a:ext cx="11186778" cy="378251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Ø"/>
                  <a:defRPr sz="1800" kern="1200" baseline="0">
                    <a:solidFill>
                      <a:srgbClr val="484848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sz="1600" kern="1200" baseline="0">
                    <a:solidFill>
                      <a:srgbClr val="484848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sz="1400" kern="1200" baseline="0">
                    <a:solidFill>
                      <a:srgbClr val="484848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sz="1200" kern="1200" baseline="0">
                    <a:solidFill>
                      <a:srgbClr val="484848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sz="1200" kern="1200" baseline="0">
                    <a:solidFill>
                      <a:srgbClr val="484848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/>
                  <a:t>Two body </a:t>
                </a:r>
                <a:r>
                  <a:rPr lang="fr-FR" dirty="0" err="1"/>
                  <a:t>decay</a:t>
                </a:r>
                <a:r>
                  <a:rPr lang="fr-FR" dirty="0"/>
                  <a:t> case </a:t>
                </a:r>
                <a:r>
                  <a:rPr lang="fr-FR" dirty="0" err="1"/>
                  <a:t>angular</a:t>
                </a:r>
                <a:r>
                  <a:rPr lang="fr-FR" dirty="0"/>
                  <a:t>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:</a:t>
                </a:r>
                <a:br>
                  <a:rPr lang="fr-FR" dirty="0"/>
                </a:br>
                <a:endParaRPr lang="fr-F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f>
                        <m:fPr>
                          <m:ctrlPr>
                            <a:rPr lang="fr-FR" i="1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i="1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i="1">
                          <a:solidFill>
                            <a:srgbClr val="48484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rgbClr val="484848"/>
                          </a:solidFill>
                          <a:latin typeface="Cambria Math" panose="02040503050406030204" pitchFamily="18" charset="0"/>
                        </a:rPr>
                        <m:t>(1+</m:t>
                      </m:r>
                      <m:r>
                        <a:rPr lang="en-US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𝜶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1" smtClean="0">
                              <a:solidFill>
                                <a:srgbClr val="3D743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𝝃</m:t>
                          </m:r>
                          <m:r>
                            <a:rPr lang="en-US" b="1" i="1" smtClean="0">
                              <a:solidFill>
                                <a:srgbClr val="3D743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i="1">
                          <a:solidFill>
                            <a:srgbClr val="484848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" dirty="0">
                  <a:cs typeface="Times New Roman" panose="02020603050405020304" pitchFamily="18" charset="0"/>
                </a:endParaRPr>
              </a:p>
              <a:p>
                <a:pPr marL="0" indent="0">
                  <a:buFont typeface="Wingdings" pitchFamily="2" charset="2"/>
                  <a:buNone/>
                </a:pPr>
                <a:endParaRPr lang="en" dirty="0">
                  <a:solidFill>
                    <a:srgbClr val="C00000"/>
                  </a:solidFill>
                </a:endParaRPr>
              </a:p>
              <a:p>
                <a:pPr marL="514350" indent="-514350">
                  <a:buFont typeface="+mj-lt"/>
                  <a:buAutoNum type="romanUcPeriod"/>
                </a:pPr>
                <a:r>
                  <a:rPr lang="en" dirty="0"/>
                  <a:t>The </a:t>
                </a:r>
                <a:r>
                  <a:rPr lang="en" b="1" dirty="0">
                    <a:solidFill>
                      <a:schemeClr val="accent4">
                        <a:lumMod val="75000"/>
                      </a:schemeClr>
                    </a:solidFill>
                  </a:rPr>
                  <a:t>decay asymmetry parameter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" dirty="0"/>
                  <a:t>: is </a:t>
                </a:r>
                <a:r>
                  <a:rPr lang="en" b="1" dirty="0"/>
                  <a:t>independent of the production mechanism</a:t>
                </a:r>
                <a:r>
                  <a:rPr lang="en" dirty="0"/>
                  <a:t>. </a:t>
                </a:r>
              </a:p>
              <a:p>
                <a:pPr marL="514350" indent="-514350">
                  <a:buFont typeface="+mj-lt"/>
                  <a:buAutoNum type="romanUcPeriod"/>
                </a:pPr>
                <a:r>
                  <a:rPr lang="en" dirty="0"/>
                  <a:t>The </a:t>
                </a:r>
                <a:r>
                  <a:rPr lang="en" b="1" dirty="0">
                    <a:solidFill>
                      <a:srgbClr val="3D7430"/>
                    </a:solidFill>
                  </a:rPr>
                  <a:t>polarization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3D7430"/>
                        </a:solidFill>
                        <a:latin typeface="Cambria Math" panose="02040503050406030204" pitchFamily="18" charset="0"/>
                      </a:rPr>
                      <m:t>𝝃</m:t>
                    </m:r>
                  </m:oMath>
                </a14:m>
                <a:r>
                  <a:rPr lang="en" b="1" dirty="0">
                    <a:solidFill>
                      <a:srgbClr val="3D7430"/>
                    </a:solidFill>
                  </a:rPr>
                  <a:t> </a:t>
                </a:r>
                <a:r>
                  <a:rPr lang="en" b="1" dirty="0"/>
                  <a:t>instead depends on the production mechanism</a:t>
                </a:r>
                <a:r>
                  <a:rPr lang="en" dirty="0"/>
                  <a:t>. </a:t>
                </a:r>
              </a:p>
              <a:p>
                <a:pPr marL="800100" lvl="1" indent="-342900">
                  <a:lnSpc>
                    <a:spcPct val="110000"/>
                  </a:lnSpc>
                  <a:buFont typeface="+mj-lt"/>
                  <a:buAutoNum type="alphaLcPeriod"/>
                </a:pPr>
                <a:r>
                  <a:rPr lang="en" dirty="0">
                    <a:solidFill>
                      <a:srgbClr val="484848"/>
                    </a:solidFill>
                    <a:cs typeface="Times New Roman" panose="02020603050405020304" pitchFamily="18" charset="0"/>
                  </a:rPr>
                  <a:t>The larger is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484848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" dirty="0">
                    <a:solidFill>
                      <a:srgbClr val="484848"/>
                    </a:solidFill>
                    <a:cs typeface="Times New Roman" panose="02020603050405020304" pitchFamily="18" charset="0"/>
                  </a:rPr>
                  <a:t> the larger is </a:t>
                </a:r>
                <a:r>
                  <a:rPr lang="en" u="sng" dirty="0">
                    <a:solidFill>
                      <a:srgbClr val="484848"/>
                    </a:solidFill>
                    <a:cs typeface="Times New Roman" panose="02020603050405020304" pitchFamily="18" charset="0"/>
                  </a:rPr>
                  <a:t>the sensitivity on the polarization</a:t>
                </a:r>
              </a:p>
              <a:p>
                <a:pPr marL="800100" lvl="1" indent="-342900">
                  <a:lnSpc>
                    <a:spcPct val="110000"/>
                  </a:lnSpc>
                  <a:buFont typeface="+mj-lt"/>
                  <a:buAutoNum type="alphaLcPeriod"/>
                </a:pPr>
                <a:r>
                  <a:rPr lang="en" dirty="0">
                    <a:solidFill>
                      <a:srgbClr val="484848"/>
                    </a:solidFill>
                    <a:cs typeface="Times New Roman" panose="02020603050405020304" pitchFamily="18" charset="0"/>
                  </a:rPr>
                  <a:t>If parity is conserved,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b="1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" dirty="0">
                    <a:solidFill>
                      <a:srgbClr val="484848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" dirty="0">
                    <a:solidFill>
                      <a:srgbClr val="484848"/>
                    </a:solidFill>
                    <a:cs typeface="Times New Roman" panose="02020603050405020304" pitchFamily="18" charset="0"/>
                    <a:sym typeface="Wingdings" pitchFamily="2" charset="2"/>
                  </a:rPr>
                  <a:t></a:t>
                </a:r>
                <a:r>
                  <a:rPr lang="en" dirty="0">
                    <a:solidFill>
                      <a:srgbClr val="484848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" b="1" dirty="0">
                    <a:solidFill>
                      <a:srgbClr val="484848"/>
                    </a:solidFill>
                    <a:cs typeface="Times New Roman" panose="02020603050405020304" pitchFamily="18" charset="0"/>
                  </a:rPr>
                  <a:t>loss of sensitivity</a:t>
                </a:r>
                <a:r>
                  <a:rPr lang="en" dirty="0">
                    <a:solidFill>
                      <a:srgbClr val="484848"/>
                    </a:solidFill>
                    <a:cs typeface="Times New Roman" panose="02020603050405020304" pitchFamily="18" charset="0"/>
                  </a:rPr>
                  <a:t>: need a weak decay</a:t>
                </a:r>
              </a:p>
              <a:p>
                <a:pPr marL="800100" lvl="1" indent="-342900">
                  <a:lnSpc>
                    <a:spcPct val="110000"/>
                  </a:lnSpc>
                  <a:buFont typeface="+mj-lt"/>
                  <a:buAutoNum type="alphaLcPeriod"/>
                </a:pPr>
                <a:r>
                  <a:rPr lang="en" dirty="0">
                    <a:solidFill>
                      <a:srgbClr val="484848"/>
                    </a:solidFill>
                    <a:cs typeface="Times New Roman" panose="020206030504050203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3D7430"/>
                        </a:solidFill>
                        <a:latin typeface="Cambria Math" panose="02040503050406030204" pitchFamily="18" charset="0"/>
                      </a:rPr>
                      <m:t>𝝃</m:t>
                    </m:r>
                    <m:r>
                      <a:rPr lang="en" i="1" dirty="0">
                        <a:solidFill>
                          <a:srgbClr val="3D743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" dirty="0">
                    <a:solidFill>
                      <a:srgbClr val="484848"/>
                    </a:solidFill>
                    <a:cs typeface="Times New Roman" panose="02020603050405020304" pitchFamily="18" charset="0"/>
                  </a:rPr>
                  <a:t>,</a:t>
                </a:r>
                <a:r>
                  <a:rPr lang="en" b="1" dirty="0">
                    <a:solidFill>
                      <a:srgbClr val="484848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484848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" b="1" dirty="0">
                    <a:solidFill>
                      <a:srgbClr val="484848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" dirty="0">
                    <a:solidFill>
                      <a:srgbClr val="484848"/>
                    </a:solidFill>
                    <a:cs typeface="Times New Roman" panose="02020603050405020304" pitchFamily="18" charset="0"/>
                  </a:rPr>
                  <a:t>can only be measured for 3-body decays</a:t>
                </a:r>
              </a:p>
              <a:p>
                <a:pPr marL="342900" indent="-342900">
                  <a:lnSpc>
                    <a:spcPct val="110000"/>
                  </a:lnSpc>
                  <a:buFont typeface="+mj-lt"/>
                  <a:buAutoNum type="romanUcPeriod"/>
                </a:pPr>
                <a:r>
                  <a:rPr lang="en" dirty="0">
                    <a:cs typeface="Times New Roman" panose="02020603050405020304" pitchFamily="18" charset="0"/>
                  </a:rPr>
                  <a:t>Similarly for subsequent two body decays: e.g.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  <m:r>
                      <a:rPr lang="ar-AE" sz="1800" i="1" smtClean="0">
                        <a:solidFill>
                          <a:srgbClr val="00905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ar-AE" sz="1800" b="0" i="1" smtClean="0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800" i="1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ar-AE" sz="1800" b="0" i="1" smtClean="0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ar-AE" sz="1800" i="1">
                        <a:solidFill>
                          <a:srgbClr val="00905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ar-AE" sz="1800" i="1">
                        <a:solidFill>
                          <a:srgbClr val="00905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ar-AE" sz="1800" i="1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800" i="1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ar-AE" sz="1800" i="1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ar-AE" sz="1800" dirty="0">
                    <a:solidFill>
                      <a:srgbClr val="0090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ar-AE" sz="1800" dirty="0">
                    <a:solidFill>
                      <a:srgbClr val="00905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ar-AE" dirty="0"/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" dirty="0"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10000"/>
                  </a:lnSpc>
                  <a:buFont typeface="+mj-lt"/>
                  <a:buAutoNum type="romanUcPeriod"/>
                </a:pPr>
                <a:endParaRPr lang="en" dirty="0">
                  <a:solidFill>
                    <a:srgbClr val="484848"/>
                  </a:solidFill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buFont typeface="Wingdings" pitchFamily="2" charset="2"/>
                  <a:buChar char="Ø"/>
                </a:pPr>
                <a:endParaRPr lang="en" dirty="0">
                  <a:solidFill>
                    <a:srgbClr val="484848"/>
                  </a:solidFill>
                  <a:cs typeface="Times New Roman" panose="02020603050405020304" pitchFamily="18" charset="0"/>
                </a:endParaRPr>
              </a:p>
              <a:p>
                <a:pPr marL="514350" indent="-514350">
                  <a:buFont typeface="+mj-lt"/>
                  <a:buAutoNum type="romanUcPeriod"/>
                </a:pPr>
                <a:endParaRPr lang="en" dirty="0"/>
              </a:p>
            </p:txBody>
          </p:sp>
        </mc:Choice>
        <mc:Fallback>
          <p:sp>
            <p:nvSpPr>
              <p:cNvPr id="8" name="Espace réservé du texte 1">
                <a:extLst>
                  <a:ext uri="{FF2B5EF4-FFF2-40B4-BE49-F238E27FC236}">
                    <a16:creationId xmlns:a16="http://schemas.microsoft.com/office/drawing/2014/main" id="{8C0D2C2D-3B7A-A420-8665-9DA055F56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11" y="1822679"/>
                <a:ext cx="11186778" cy="3782518"/>
              </a:xfrm>
              <a:prstGeom prst="rect">
                <a:avLst/>
              </a:prstGeom>
              <a:blipFill>
                <a:blip r:embed="rId3"/>
                <a:stretch>
                  <a:fillRect l="-340" t="-1338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39F2C877-13A5-D54C-A063-009785412059}"/>
              </a:ext>
            </a:extLst>
          </p:cNvPr>
          <p:cNvGrpSpPr/>
          <p:nvPr/>
        </p:nvGrpSpPr>
        <p:grpSpPr>
          <a:xfrm>
            <a:off x="8681262" y="1435812"/>
            <a:ext cx="3979572" cy="1808761"/>
            <a:chOff x="7149814" y="2444668"/>
            <a:chExt cx="3979572" cy="18087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8C9FFDD-E112-8F7F-F053-8D72C61F47DA}"/>
                    </a:ext>
                  </a:extLst>
                </p:cNvPr>
                <p:cNvSpPr/>
                <p:nvPr/>
              </p:nvSpPr>
              <p:spPr>
                <a:xfrm>
                  <a:off x="7351171" y="3237766"/>
                  <a:ext cx="3778215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" sz="2000" i="1" dirty="0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" sz="2000" dirty="0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" sz="2000" dirty="0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𝑃𝑉</m:t>
                          </m:r>
                        </m:sub>
                      </m:sSub>
                      <m:r>
                        <a:rPr lang="en-US" sz="2000" dirty="0">
                          <a:solidFill>
                            <a:srgbClr val="48484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000" dirty="0">
                      <a:solidFill>
                        <a:srgbClr val="484848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parity violating</a:t>
                  </a:r>
                  <a:br>
                    <a:rPr lang="en-US" sz="2000" dirty="0">
                      <a:solidFill>
                        <a:srgbClr val="484848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dirty="0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dirty="0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dirty="0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𝑃𝐶</m:t>
                          </m:r>
                        </m:sub>
                      </m:sSub>
                    </m:oMath>
                  </a14:m>
                  <a:r>
                    <a:rPr lang="en" sz="2000" dirty="0">
                      <a:solidFill>
                        <a:srgbClr val="484848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= parity conserving</a:t>
                  </a: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endParaRPr lang="fr-FR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3AF478D-5DF1-0646-837C-3B091C4A55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1171" y="3237766"/>
                  <a:ext cx="3778215" cy="1015663"/>
                </a:xfrm>
                <a:prstGeom prst="rect">
                  <a:avLst/>
                </a:prstGeom>
                <a:blipFill>
                  <a:blip r:embed="rId6"/>
                  <a:stretch>
                    <a:fillRect t="-370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CF0F42C-455A-0781-F957-8AD744B3E7FA}"/>
                    </a:ext>
                  </a:extLst>
                </p:cNvPr>
                <p:cNvSpPr/>
                <p:nvPr/>
              </p:nvSpPr>
              <p:spPr>
                <a:xfrm>
                  <a:off x="7250492" y="2493138"/>
                  <a:ext cx="2460289" cy="7368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0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𝑅𝑒</m:t>
                            </m:r>
                            <m:r>
                              <a:rPr lang="en-US" sz="20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0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𝑃𝑉</m:t>
                                </m:r>
                              </m:sub>
                              <m:sup>
                                <m:r>
                                  <a:rPr lang="en-US" sz="20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𝑃𝐶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i="1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accent4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accent4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accent4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𝑃𝑉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i="1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accent4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accent4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accent4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𝑃𝐶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fr-FR" sz="2000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7A8FB125-08EF-254F-AEF1-D3F6E72A3E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0492" y="2493138"/>
                  <a:ext cx="2460289" cy="736868"/>
                </a:xfrm>
                <a:prstGeom prst="rect">
                  <a:avLst/>
                </a:prstGeom>
                <a:blipFill>
                  <a:blip r:embed="rId7"/>
                  <a:stretch>
                    <a:fillRect b="-33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Accolade ouvrante 11">
              <a:extLst>
                <a:ext uri="{FF2B5EF4-FFF2-40B4-BE49-F238E27FC236}">
                  <a16:creationId xmlns:a16="http://schemas.microsoft.com/office/drawing/2014/main" id="{5E57A3AD-AA19-1035-E9ED-DE29336F2B87}"/>
                </a:ext>
              </a:extLst>
            </p:cNvPr>
            <p:cNvSpPr/>
            <p:nvPr/>
          </p:nvSpPr>
          <p:spPr>
            <a:xfrm>
              <a:off x="7149814" y="2444668"/>
              <a:ext cx="246779" cy="1547315"/>
            </a:xfrm>
            <a:prstGeom prst="leftBrace">
              <a:avLst>
                <a:gd name="adj1" fmla="val 8333"/>
                <a:gd name="adj2" fmla="val 49325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46A5D8BB-962C-E73D-4113-D401454F92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746" y="5617258"/>
            <a:ext cx="2927415" cy="77460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9C41F3E-E382-543F-4187-C29709B9FE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3216" y="5629357"/>
            <a:ext cx="2109581" cy="74226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  <a:prstDash val="dash"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AF529E4-8622-0BEB-6EF1-2DBDAF4B2E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6701" y="5509952"/>
            <a:ext cx="2271340" cy="79873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0677EDB-F848-B696-CB64-5A2F348BB9F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095" r="33275"/>
          <a:stretch/>
        </p:blipFill>
        <p:spPr>
          <a:xfrm>
            <a:off x="9289132" y="4208291"/>
            <a:ext cx="2442870" cy="242131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2FEA601-8CEB-9C80-9A7B-F9FC8ACECE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9132" y="3784797"/>
            <a:ext cx="2494463" cy="640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12275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B5AE488-A5A4-4D68-E0D4-DB2418E12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word on polarization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4615A3-FF11-FD71-3A35-8F6A42956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25</a:t>
            </a:fld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824459F-1A16-1C99-20C7-06B3EAA7F3F0}"/>
              </a:ext>
            </a:extLst>
          </p:cNvPr>
          <p:cNvGrpSpPr/>
          <p:nvPr/>
        </p:nvGrpSpPr>
        <p:grpSpPr>
          <a:xfrm>
            <a:off x="6517270" y="1116148"/>
            <a:ext cx="4960911" cy="1022448"/>
            <a:chOff x="1147855" y="1693972"/>
            <a:chExt cx="8036633" cy="168801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7405446-802A-5B17-F166-8447E72A3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1324"/>
            <a:stretch/>
          </p:blipFill>
          <p:spPr>
            <a:xfrm>
              <a:off x="1147855" y="1693972"/>
              <a:ext cx="3531721" cy="168801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6790890-2CB6-C21C-753C-E0A367D24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6040" y="1708099"/>
              <a:ext cx="4928448" cy="1604972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757DBBED-C1C2-F5B1-9459-CEEFF68ED134}"/>
              </a:ext>
            </a:extLst>
          </p:cNvPr>
          <p:cNvSpPr txBox="1"/>
          <p:nvPr/>
        </p:nvSpPr>
        <p:spPr>
          <a:xfrm>
            <a:off x="510638" y="1059281"/>
            <a:ext cx="10677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fr-FR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</a:t>
            </a:r>
            <a:r>
              <a:rPr lang="fr-FR" sz="2000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included</a:t>
            </a:r>
            <a:r>
              <a:rPr lang="fr-FR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via spin </a:t>
            </a:r>
            <a:r>
              <a:rPr lang="fr-FR" sz="2000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fr-FR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matrix, </a:t>
            </a:r>
            <a:br>
              <a:rPr lang="fr-FR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spin ½  </a:t>
            </a:r>
            <a:r>
              <a:rPr lang="fr-FR" sz="2000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2x2 Matrix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A3D6A09-0723-B9C4-4DC3-7FFC209F13B0}"/>
              </a:ext>
            </a:extLst>
          </p:cNvPr>
          <p:cNvSpPr txBox="1"/>
          <p:nvPr/>
        </p:nvSpPr>
        <p:spPr>
          <a:xfrm>
            <a:off x="510637" y="1922362"/>
            <a:ext cx="10677315" cy="7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fr-FR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amplitude </a:t>
            </a:r>
            <a:r>
              <a:rPr lang="fr-FR" sz="2000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including</a:t>
            </a:r>
            <a:r>
              <a:rPr lang="fr-FR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</a:t>
            </a:r>
            <a:r>
              <a:rPr lang="fr-FR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states </a:t>
            </a:r>
            <a:r>
              <a:rPr lang="fr-FR" sz="2000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</a:t>
            </a:r>
            <a:r>
              <a:rPr lang="fr-FR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non trivial </a:t>
            </a:r>
            <a:r>
              <a:rPr lang="fr-FR" sz="2000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r>
              <a:rPr lang="fr-FR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distribution:</a:t>
            </a:r>
          </a:p>
          <a:p>
            <a:pPr marL="457200" indent="-457200" algn="l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endParaRPr lang="fr-FR" sz="2000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866A29-E135-ABF6-D6A0-DC096A1FDFC1}"/>
                  </a:ext>
                </a:extLst>
              </p:cNvPr>
              <p:cNvSpPr/>
              <p:nvPr/>
            </p:nvSpPr>
            <p:spPr>
              <a:xfrm>
                <a:off x="218149" y="2448797"/>
                <a:ext cx="4196634" cy="9077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48484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rgbClr val="48484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sz="2000" b="0" i="1" smtClean="0">
                          <a:solidFill>
                            <a:srgbClr val="48484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000" i="1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48484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48484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48484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000" b="0" i="1" smtClean="0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48484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48484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48484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48484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48484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48484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48484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48484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48484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48484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fr-FR" sz="2000" dirty="0">
                  <a:solidFill>
                    <a:srgbClr val="484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866A29-E135-ABF6-D6A0-DC096A1FD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49" y="2448797"/>
                <a:ext cx="4196634" cy="907749"/>
              </a:xfrm>
              <a:prstGeom prst="rect">
                <a:avLst/>
              </a:prstGeom>
              <a:blipFill>
                <a:blip r:embed="rId4"/>
                <a:stretch>
                  <a:fillRect t="-115068" b="-152055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>
            <a:extLst>
              <a:ext uri="{FF2B5EF4-FFF2-40B4-BE49-F238E27FC236}">
                <a16:creationId xmlns:a16="http://schemas.microsoft.com/office/drawing/2014/main" id="{98E4EEE4-60AE-D211-7B51-F31C8CEFE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585" y="2644189"/>
            <a:ext cx="6756656" cy="5269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F6F4085-639A-92E4-810E-A4FD96797F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7" t="2173" r="4414" b="3107"/>
          <a:stretch/>
        </p:blipFill>
        <p:spPr>
          <a:xfrm>
            <a:off x="6215457" y="3443068"/>
            <a:ext cx="5256676" cy="25823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8311E0B-5CF7-B11B-4C7E-C7B57166C9E7}"/>
                  </a:ext>
                </a:extLst>
              </p:cNvPr>
              <p:cNvSpPr txBox="1"/>
              <p:nvPr/>
            </p:nvSpPr>
            <p:spPr>
              <a:xfrm>
                <a:off x="510637" y="3589040"/>
                <a:ext cx="6648041" cy="298729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fr-FR" b="1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Kinematics</a:t>
                </a:r>
                <a:r>
                  <a:rPr lang="fr-FR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b="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described by 5 variables :</a:t>
                </a:r>
              </a:p>
              <a:p>
                <a:endParaRPr lang="fr-FR" dirty="0">
                  <a:solidFill>
                    <a:srgbClr val="484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0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48484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sub>
                            </m:sSub>
                            <m:r>
                              <a:rPr lang="en-US" i="0">
                                <a:solidFill>
                                  <a:srgbClr val="484848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484848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𝑝𝐾</m:t>
                        </m:r>
                      </m:sub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0">
                        <a:solidFill>
                          <a:srgbClr val="484848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48484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sub>
                            </m:sSub>
                            <m:r>
                              <a:rPr lang="en-US" i="0">
                                <a:solidFill>
                                  <a:srgbClr val="484848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484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ϕ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polar and </a:t>
                </a:r>
                <a:r>
                  <a:rPr lang="fr-FR" dirty="0" err="1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azimuthal</a:t>
                </a:r>
                <a:r>
                  <a:rPr lang="fr-FR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angle of the </a:t>
                </a:r>
                <a:br>
                  <a:rPr lang="fr-FR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fr-FR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proton 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i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fr-FR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rest</a:t>
                </a:r>
                <a:r>
                  <a:rPr lang="fr-FR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frame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fr-FR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:r>
                  <a:rPr lang="en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angle between the planes formed by the proton </a:t>
                </a:r>
                <a:br>
                  <a:rPr lang="en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direction and the </a:t>
                </a:r>
                <a14:m>
                  <m:oMath xmlns:m="http://schemas.openxmlformats.org/officeDocument/2006/math">
                    <m:r>
                      <a:rPr lang="en" i="1" dirty="0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axis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fr-FR" i="1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directions</a:t>
                </a:r>
              </a:p>
              <a:p>
                <a:endParaRPr lang="fr-FR" dirty="0">
                  <a:solidFill>
                    <a:srgbClr val="484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fr-FR" dirty="0">
                  <a:solidFill>
                    <a:srgbClr val="484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8311E0B-5CF7-B11B-4C7E-C7B57166C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37" y="3589040"/>
                <a:ext cx="6648041" cy="2987293"/>
              </a:xfrm>
              <a:prstGeom prst="rect">
                <a:avLst/>
              </a:prstGeom>
              <a:blipFill>
                <a:blip r:embed="rId7"/>
                <a:stretch>
                  <a:fillRect l="-763" t="-424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A661F736-058A-775F-80E0-05DB891AF241}"/>
              </a:ext>
            </a:extLst>
          </p:cNvPr>
          <p:cNvSpPr/>
          <p:nvPr/>
        </p:nvSpPr>
        <p:spPr>
          <a:xfrm>
            <a:off x="3507220" y="6071836"/>
            <a:ext cx="5982424" cy="646331"/>
          </a:xfrm>
          <a:prstGeom prst="rect">
            <a:avLst/>
          </a:prstGeom>
          <a:ln w="19050">
            <a:solidFill>
              <a:schemeClr val="accent4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3 Euler angles </a:t>
            </a: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orientation of the plane.</a:t>
            </a:r>
          </a:p>
          <a:p>
            <a:pPr algn="ctr"/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introduce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non-trivial </a:t>
            </a: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dependence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12390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E297C00-DA13-9A2E-1BF2-EF81F1E9E0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39" y="1119517"/>
            <a:ext cx="11186779" cy="750226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616161"/>
                </a:solidFill>
                <a:effectLst/>
                <a:latin typeface="+mj-lt"/>
              </a:rPr>
              <a:t>“</a:t>
            </a:r>
            <a:r>
              <a:rPr lang="fr-FR" dirty="0" err="1">
                <a:solidFill>
                  <a:srgbClr val="616161"/>
                </a:solidFill>
                <a:effectLst/>
                <a:latin typeface="+mj-lt"/>
              </a:rPr>
              <a:t>Isobar</a:t>
            </a:r>
            <a:r>
              <a:rPr lang="fr-FR" dirty="0">
                <a:solidFill>
                  <a:srgbClr val="616161"/>
                </a:solidFill>
                <a:effectLst/>
                <a:latin typeface="+mj-lt"/>
              </a:rPr>
              <a:t>” model: </a:t>
            </a:r>
            <a:r>
              <a:rPr lang="fr-FR" dirty="0" err="1">
                <a:solidFill>
                  <a:srgbClr val="616161"/>
                </a:solidFill>
                <a:latin typeface="+mj-lt"/>
              </a:rPr>
              <a:t>d</a:t>
            </a:r>
            <a:r>
              <a:rPr lang="fr-FR" dirty="0" err="1">
                <a:solidFill>
                  <a:srgbClr val="616161"/>
                </a:solidFill>
                <a:effectLst/>
                <a:latin typeface="+mj-lt"/>
              </a:rPr>
              <a:t>escribes</a:t>
            </a:r>
            <a:r>
              <a:rPr lang="fr-FR" dirty="0">
                <a:solidFill>
                  <a:srgbClr val="616161"/>
                </a:solidFill>
                <a:effectLst/>
                <a:latin typeface="+mj-lt"/>
              </a:rPr>
              <a:t> </a:t>
            </a:r>
            <a:r>
              <a:rPr lang="fr-FR" dirty="0" err="1">
                <a:solidFill>
                  <a:srgbClr val="616161"/>
                </a:solidFill>
                <a:effectLst/>
                <a:latin typeface="+mj-lt"/>
              </a:rPr>
              <a:t>decays</a:t>
            </a:r>
            <a:r>
              <a:rPr lang="fr-FR" dirty="0">
                <a:solidFill>
                  <a:srgbClr val="616161"/>
                </a:solidFill>
                <a:effectLst/>
                <a:latin typeface="+mj-lt"/>
              </a:rPr>
              <a:t> as </a:t>
            </a:r>
            <a:r>
              <a:rPr lang="fr-FR" dirty="0" err="1">
                <a:solidFill>
                  <a:srgbClr val="616161"/>
                </a:solidFill>
                <a:effectLst/>
                <a:latin typeface="+mj-lt"/>
              </a:rPr>
              <a:t>series</a:t>
            </a:r>
            <a:r>
              <a:rPr lang="fr-FR" dirty="0">
                <a:solidFill>
                  <a:srgbClr val="616161"/>
                </a:solidFill>
                <a:effectLst/>
                <a:latin typeface="+mj-lt"/>
              </a:rPr>
              <a:t> of 2-body </a:t>
            </a:r>
            <a:r>
              <a:rPr lang="fr-FR" dirty="0" err="1">
                <a:solidFill>
                  <a:srgbClr val="616161"/>
                </a:solidFill>
                <a:effectLst/>
                <a:latin typeface="+mj-lt"/>
              </a:rPr>
              <a:t>processes</a:t>
            </a:r>
            <a:endParaRPr lang="fr-FR" dirty="0">
              <a:solidFill>
                <a:srgbClr val="616161"/>
              </a:solidFill>
              <a:effectLst/>
              <a:latin typeface="+mj-lt"/>
            </a:endParaRPr>
          </a:p>
          <a:p>
            <a:r>
              <a:rPr lang="fr-FR" dirty="0" err="1">
                <a:solidFill>
                  <a:srgbClr val="616161"/>
                </a:solidFill>
                <a:effectLst/>
                <a:latin typeface="+mj-lt"/>
              </a:rPr>
              <a:t>Usually</a:t>
            </a:r>
            <a:r>
              <a:rPr lang="fr-FR" dirty="0">
                <a:solidFill>
                  <a:srgbClr val="616161"/>
                </a:solidFill>
                <a:effectLst/>
                <a:latin typeface="+mj-lt"/>
              </a:rPr>
              <a:t>: </a:t>
            </a:r>
            <a:r>
              <a:rPr lang="fr-FR" dirty="0" err="1">
                <a:solidFill>
                  <a:srgbClr val="616161"/>
                </a:solidFill>
                <a:effectLst/>
                <a:latin typeface="+mj-lt"/>
              </a:rPr>
              <a:t>each</a:t>
            </a:r>
            <a:r>
              <a:rPr lang="fr-FR" dirty="0">
                <a:solidFill>
                  <a:srgbClr val="616161"/>
                </a:solidFill>
                <a:effectLst/>
                <a:latin typeface="+mj-lt"/>
              </a:rPr>
              <a:t> </a:t>
            </a:r>
            <a:r>
              <a:rPr lang="fr-FR" dirty="0" err="1">
                <a:solidFill>
                  <a:srgbClr val="616161"/>
                </a:solidFill>
                <a:effectLst/>
                <a:latin typeface="+mj-lt"/>
              </a:rPr>
              <a:t>resonance</a:t>
            </a:r>
            <a:r>
              <a:rPr lang="fr-FR" dirty="0">
                <a:solidFill>
                  <a:srgbClr val="616161"/>
                </a:solidFill>
                <a:effectLst/>
                <a:latin typeface="+mj-lt"/>
              </a:rPr>
              <a:t> </a:t>
            </a:r>
            <a:r>
              <a:rPr lang="fr-FR" dirty="0" err="1">
                <a:solidFill>
                  <a:srgbClr val="616161"/>
                </a:solidFill>
                <a:effectLst/>
                <a:latin typeface="+mj-lt"/>
              </a:rPr>
              <a:t>described</a:t>
            </a:r>
            <a:r>
              <a:rPr lang="fr-FR" dirty="0">
                <a:solidFill>
                  <a:srgbClr val="616161"/>
                </a:solidFill>
                <a:effectLst/>
                <a:latin typeface="+mj-lt"/>
              </a:rPr>
              <a:t> by </a:t>
            </a:r>
            <a:r>
              <a:rPr lang="fr-FR" dirty="0" err="1">
                <a:solidFill>
                  <a:srgbClr val="616161"/>
                </a:solidFill>
                <a:effectLst/>
                <a:latin typeface="+mj-lt"/>
              </a:rPr>
              <a:t>Breit</a:t>
            </a:r>
            <a:r>
              <a:rPr lang="fr-FR" dirty="0">
                <a:solidFill>
                  <a:srgbClr val="616161"/>
                </a:solidFill>
                <a:effectLst/>
                <a:latin typeface="+mj-lt"/>
              </a:rPr>
              <a:t> Wigner </a:t>
            </a:r>
            <a:r>
              <a:rPr lang="fr-FR" dirty="0" err="1">
                <a:solidFill>
                  <a:srgbClr val="616161"/>
                </a:solidFill>
                <a:effectLst/>
                <a:latin typeface="+mj-lt"/>
              </a:rPr>
              <a:t>lineshape</a:t>
            </a:r>
            <a:r>
              <a:rPr lang="fr-FR" dirty="0">
                <a:solidFill>
                  <a:srgbClr val="616161"/>
                </a:solidFill>
                <a:effectLst/>
                <a:latin typeface="+mj-lt"/>
              </a:rPr>
              <a:t> (or </a:t>
            </a:r>
            <a:r>
              <a:rPr lang="fr-FR" dirty="0" err="1">
                <a:solidFill>
                  <a:srgbClr val="616161"/>
                </a:solidFill>
                <a:effectLst/>
                <a:latin typeface="+mj-lt"/>
              </a:rPr>
              <a:t>similar</a:t>
            </a:r>
            <a:r>
              <a:rPr lang="fr-FR" dirty="0">
                <a:solidFill>
                  <a:srgbClr val="616161"/>
                </a:solidFill>
                <a:effectLst/>
                <a:latin typeface="+mj-lt"/>
              </a:rPr>
              <a:t>) times </a:t>
            </a:r>
            <a:r>
              <a:rPr lang="fr-FR" dirty="0" err="1">
                <a:solidFill>
                  <a:srgbClr val="616161"/>
                </a:solidFill>
                <a:effectLst/>
                <a:latin typeface="+mj-lt"/>
              </a:rPr>
              <a:t>factors</a:t>
            </a:r>
            <a:r>
              <a:rPr lang="fr-FR" dirty="0">
                <a:solidFill>
                  <a:srgbClr val="616161"/>
                </a:solidFill>
                <a:effectLst/>
                <a:latin typeface="+mj-lt"/>
              </a:rPr>
              <a:t> </a:t>
            </a:r>
            <a:r>
              <a:rPr lang="fr-FR" dirty="0" err="1">
                <a:solidFill>
                  <a:srgbClr val="616161"/>
                </a:solidFill>
                <a:effectLst/>
                <a:latin typeface="+mj-lt"/>
              </a:rPr>
              <a:t>accounting</a:t>
            </a:r>
            <a:r>
              <a:rPr lang="fr-FR" dirty="0">
                <a:solidFill>
                  <a:srgbClr val="616161"/>
                </a:solidFill>
                <a:effectLst/>
                <a:latin typeface="+mj-lt"/>
              </a:rPr>
              <a:t> for spin.</a:t>
            </a:r>
          </a:p>
          <a:p>
            <a:endParaRPr dirty="0">
              <a:latin typeface="+mj-lt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2751F7F-3BD3-81D8-9990-452903F3F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Isobar model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81C1B3-7228-BD53-57CA-2E2A7D08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02FF67-BBC8-441A-2749-9AE711C49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950" y="2031807"/>
            <a:ext cx="7772400" cy="2263482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CD2DDF5B-679D-171C-9AD0-FDF902623B9E}"/>
              </a:ext>
            </a:extLst>
          </p:cNvPr>
          <p:cNvGrpSpPr/>
          <p:nvPr/>
        </p:nvGrpSpPr>
        <p:grpSpPr>
          <a:xfrm>
            <a:off x="841475" y="4869873"/>
            <a:ext cx="1755994" cy="604460"/>
            <a:chOff x="259384" y="3337910"/>
            <a:chExt cx="1755994" cy="6044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568EA09-9AA6-4576-4775-1571331ED1CE}"/>
                    </a:ext>
                  </a:extLst>
                </p:cNvPr>
                <p:cNvSpPr/>
                <p:nvPr/>
              </p:nvSpPr>
              <p:spPr>
                <a:xfrm>
                  <a:off x="259384" y="3426301"/>
                  <a:ext cx="175599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fr-FR" dirty="0"/>
                    <a:t> </a:t>
                  </a: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E7BD3397-0A85-7241-ABBE-80B904311A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384" y="3426301"/>
                  <a:ext cx="175599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E92465B9-EFF7-B939-31B4-0FA1A4DCA9CD}"/>
                </a:ext>
              </a:extLst>
            </p:cNvPr>
            <p:cNvSpPr/>
            <p:nvPr/>
          </p:nvSpPr>
          <p:spPr>
            <a:xfrm rot="8193897">
              <a:off x="1241047" y="3384259"/>
              <a:ext cx="450244" cy="511762"/>
            </a:xfrm>
            <a:prstGeom prst="arc">
              <a:avLst>
                <a:gd name="adj1" fmla="val 14480285"/>
                <a:gd name="adj2" fmla="val 990939"/>
              </a:avLst>
            </a:prstGeom>
            <a:ln w="22225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5BBCB760-4AED-E382-25B1-E9D5802891C1}"/>
                </a:ext>
              </a:extLst>
            </p:cNvPr>
            <p:cNvSpPr/>
            <p:nvPr/>
          </p:nvSpPr>
          <p:spPr>
            <a:xfrm rot="13210639" flipV="1">
              <a:off x="1029959" y="3337910"/>
              <a:ext cx="636101" cy="604460"/>
            </a:xfrm>
            <a:prstGeom prst="arc">
              <a:avLst>
                <a:gd name="adj1" fmla="val 14480285"/>
                <a:gd name="adj2" fmla="val 990939"/>
              </a:avLst>
            </a:prstGeom>
            <a:ln w="22225"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5F03A9B0-CBCF-C85C-8B49-A8D8750D3ED0}"/>
                </a:ext>
              </a:extLst>
            </p:cNvPr>
            <p:cNvSpPr/>
            <p:nvPr/>
          </p:nvSpPr>
          <p:spPr>
            <a:xfrm rot="8193897">
              <a:off x="945187" y="3403414"/>
              <a:ext cx="450244" cy="511762"/>
            </a:xfrm>
            <a:prstGeom prst="arc">
              <a:avLst>
                <a:gd name="adj1" fmla="val 14480285"/>
                <a:gd name="adj2" fmla="val 990939"/>
              </a:avLst>
            </a:prstGeom>
            <a:ln w="22225">
              <a:solidFill>
                <a:srgbClr val="3D743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Flèche vers la droite 17">
            <a:extLst>
              <a:ext uri="{FF2B5EF4-FFF2-40B4-BE49-F238E27FC236}">
                <a16:creationId xmlns:a16="http://schemas.microsoft.com/office/drawing/2014/main" id="{9781A62D-8648-5831-F567-722C72EA1770}"/>
              </a:ext>
            </a:extLst>
          </p:cNvPr>
          <p:cNvSpPr/>
          <p:nvPr/>
        </p:nvSpPr>
        <p:spPr>
          <a:xfrm>
            <a:off x="2665150" y="5058505"/>
            <a:ext cx="286323" cy="202730"/>
          </a:xfrm>
          <a:prstGeom prst="rightArrow">
            <a:avLst/>
          </a:prstGeom>
          <a:noFill/>
          <a:ln w="952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9EE26D0-96A9-4C43-D0E6-126A374AC63B}"/>
                  </a:ext>
                </a:extLst>
              </p:cNvPr>
              <p:cNvSpPr/>
              <p:nvPr/>
            </p:nvSpPr>
            <p:spPr>
              <a:xfrm>
                <a:off x="3146353" y="4583808"/>
                <a:ext cx="3134612" cy="1154675"/>
              </a:xfrm>
              <a:prstGeom prst="rect">
                <a:avLst/>
              </a:prstGeom>
              <a:ln w="19050">
                <a:noFill/>
                <a:prstDash val="lgDash"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</m:t>
                    </m:r>
                  </m:oMath>
                </a14:m>
                <a:endParaRPr lang="en-US" sz="1600" b="0" i="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l-GR" sz="16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en-US" sz="16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6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</m:t>
                    </m:r>
                  </m:oMath>
                </a14:m>
                <a:endParaRPr lang="en-US" sz="1600" b="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  <m:r>
                      <a:rPr lang="en-US" sz="1600" i="1" smtClean="0">
                        <a:solidFill>
                          <a:srgbClr val="00905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i="1">
                        <a:solidFill>
                          <a:srgbClr val="00905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i="1">
                        <a:solidFill>
                          <a:srgbClr val="00905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0090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600" dirty="0">
                    <a:solidFill>
                      <a:srgbClr val="00905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9EE26D0-96A9-4C43-D0E6-126A374AC6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353" y="4583808"/>
                <a:ext cx="3134612" cy="1154675"/>
              </a:xfrm>
              <a:prstGeom prst="rect">
                <a:avLst/>
              </a:prstGeom>
              <a:blipFill>
                <a:blip r:embed="rId7"/>
                <a:stretch>
                  <a:fillRect l="-806" b="-6522"/>
                </a:stretch>
              </a:blipFill>
              <a:ln w="19050">
                <a:noFill/>
                <a:prstDash val="lgDash"/>
              </a:ln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F1054B19-37B0-36C0-83FD-B43CDA3B91B4}"/>
              </a:ext>
            </a:extLst>
          </p:cNvPr>
          <p:cNvSpPr/>
          <p:nvPr/>
        </p:nvSpPr>
        <p:spPr>
          <a:xfrm>
            <a:off x="6714752" y="4641773"/>
            <a:ext cx="5477248" cy="1096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</a:t>
            </a: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differences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interfere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others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has a </a:t>
            </a:r>
            <a:r>
              <a:rPr lang="fr-FR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fr-FR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fr-FR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 </a:t>
            </a:r>
            <a:r>
              <a:rPr lang="fr-FR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resonances</a:t>
            </a:r>
            <a:endParaRPr lang="fr-FR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76BC7EC-C3A8-BA5D-3345-9125614EE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531" y="2833763"/>
            <a:ext cx="3156038" cy="6798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6BF220D-AFE1-7D4F-B64C-1BA012214651}"/>
              </a:ext>
            </a:extLst>
          </p:cNvPr>
          <p:cNvSpPr txBox="1"/>
          <p:nvPr/>
        </p:nvSpPr>
        <p:spPr>
          <a:xfrm>
            <a:off x="454771" y="1846895"/>
            <a:ext cx="1165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Isobar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decomposition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factorize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amplitude in </a:t>
            </a:r>
            <a:r>
              <a:rPr lang="fr-FR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 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i="1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helicity</a:t>
            </a:r>
            <a:r>
              <a:rPr lang="fr-FR" i="1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amplitudes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fr-FR" dirty="0" err="1">
                <a:solidFill>
                  <a:srgbClr val="3D74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</a:t>
            </a:r>
            <a:r>
              <a:rPr lang="fr-FR" dirty="0">
                <a:solidFill>
                  <a:srgbClr val="3D74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 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i="1" dirty="0" err="1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lineshapes</a:t>
            </a:r>
            <a:r>
              <a:rPr lang="fr-FR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984338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78E2E64-CEB1-9F5F-3A98-E8EF2954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Alternatives to Breit-Wigner: QMIPWA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CC1BC4-2514-04A5-77EC-7C3EB43C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FFAF756-FD91-244B-F8CC-D7D057011C31}"/>
              </a:ext>
            </a:extLst>
          </p:cNvPr>
          <p:cNvSpPr txBox="1"/>
          <p:nvPr/>
        </p:nvSpPr>
        <p:spPr>
          <a:xfrm>
            <a:off x="510639" y="1047882"/>
            <a:ext cx="6579093" cy="9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Alternative approaches:</a:t>
            </a:r>
          </a:p>
          <a:p>
            <a:pPr marL="285750" indent="-285750" algn="l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Quasi-Model independent for the S-waves, represented over a been phase space by  </a:t>
            </a:r>
            <a:endParaRPr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8EB0D0-CB2B-67F7-FE29-73D72B4A1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337" y="2125904"/>
            <a:ext cx="2242687" cy="36429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D98645-1381-B1FA-D3A0-608FD2B5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84" y="3276531"/>
            <a:ext cx="5457816" cy="9070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E12B6F2-CA0D-6B9B-C570-B7BB06BDF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14" y="4029744"/>
            <a:ext cx="7531100" cy="24638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7323C57-2D96-B0B6-95DD-CE341C4AB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977" y="1008186"/>
            <a:ext cx="4490073" cy="34228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8D2B60F-ABCE-AB7B-C749-1B5BF1389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983" y="5401434"/>
            <a:ext cx="3788350" cy="10694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18133EF-7193-191E-1E61-494A9D782ACF}"/>
                  </a:ext>
                </a:extLst>
              </p:cNvPr>
              <p:cNvSpPr txBox="1"/>
              <p:nvPr/>
            </p:nvSpPr>
            <p:spPr>
              <a:xfrm>
                <a:off x="8006983" y="4488938"/>
                <a:ext cx="35107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𝜔</m:t>
                    </m:r>
                    <m:r>
                      <a:rPr lang="en-US" sz="2000" b="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</m:oMath>
                </a14:m>
                <a:r>
                  <a:rPr lang="en-US" sz="20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mixing</a:t>
                </a:r>
                <a:endParaRPr sz="2000" dirty="0" err="1">
                  <a:solidFill>
                    <a:srgbClr val="484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18133EF-7193-191E-1E61-494A9D782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983" y="4488938"/>
                <a:ext cx="3510790" cy="369332"/>
              </a:xfrm>
              <a:prstGeom prst="rect">
                <a:avLst/>
              </a:prstGeom>
              <a:blipFill>
                <a:blip r:embed="rId7"/>
                <a:stretch>
                  <a:fillRect l="-1444" t="-16667" b="-30000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>
            <a:extLst>
              <a:ext uri="{FF2B5EF4-FFF2-40B4-BE49-F238E27FC236}">
                <a16:creationId xmlns:a16="http://schemas.microsoft.com/office/drawing/2014/main" id="{BA63EFB4-BFD7-F205-682A-E303969643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9840" y="4974072"/>
            <a:ext cx="2318834" cy="42736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A9D4E22-873E-025D-C58B-301FEDE845D5}"/>
              </a:ext>
            </a:extLst>
          </p:cNvPr>
          <p:cNvSpPr txBox="1"/>
          <p:nvPr/>
        </p:nvSpPr>
        <p:spPr>
          <a:xfrm>
            <a:off x="510639" y="2649866"/>
            <a:ext cx="5141151" cy="719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waves using Isobar model</a:t>
            </a:r>
          </a:p>
          <a:p>
            <a:pPr marL="285750" indent="-285750" algn="l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total amplitude is partially model independent</a:t>
            </a:r>
            <a:endParaRPr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F858A86-AF55-818D-0596-C0300BF856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1510" y="1008186"/>
            <a:ext cx="1907164" cy="3130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876CFE2-A762-6E69-62CE-C5327021566B}"/>
              </a:ext>
            </a:extLst>
          </p:cNvPr>
          <p:cNvSpPr txBox="1"/>
          <p:nvPr/>
        </p:nvSpPr>
        <p:spPr>
          <a:xfrm>
            <a:off x="7792194" y="3934876"/>
            <a:ext cx="2730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+mj-lt"/>
                <a:hlinkClick r:id="rId10"/>
              </a:rPr>
              <a:t>JHEP 06 (2023) 044 </a:t>
            </a: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5208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texte 1">
                <a:extLst>
                  <a:ext uri="{FF2B5EF4-FFF2-40B4-BE49-F238E27FC236}">
                    <a16:creationId xmlns:a16="http://schemas.microsoft.com/office/drawing/2014/main" id="{D4B40BC7-A364-2B30-864D-0D154BB5FEA4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10639" y="1119517"/>
                <a:ext cx="11186779" cy="2309483"/>
              </a:xfrm>
            </p:spPr>
            <p:txBody>
              <a:bodyPr/>
              <a:lstStyle/>
              <a:p>
                <a:r>
                  <a:rPr lang="fr-FR" dirty="0">
                    <a:solidFill>
                      <a:srgbClr val="343434"/>
                    </a:solidFill>
                    <a:latin typeface="+mj-lt"/>
                  </a:rPr>
                  <a:t>Adapted </a:t>
                </a:r>
                <a:r>
                  <a:rPr lang="fr-FR" dirty="0" err="1">
                    <a:solidFill>
                      <a:srgbClr val="343434"/>
                    </a:solidFill>
                    <a:latin typeface="+mj-lt"/>
                  </a:rPr>
                  <a:t>from</a:t>
                </a:r>
                <a:r>
                  <a:rPr lang="fr-FR" dirty="0">
                    <a:solidFill>
                      <a:srgbClr val="343434"/>
                    </a:solidFill>
                    <a:latin typeface="+mj-lt"/>
                  </a:rPr>
                  <a:t> </a:t>
                </a:r>
                <a:r>
                  <a:rPr lang="fr-FR" dirty="0" err="1">
                    <a:solidFill>
                      <a:srgbClr val="343434"/>
                    </a:solidFill>
                    <a:latin typeface="+mj-lt"/>
                  </a:rPr>
                  <a:t>scattering</a:t>
                </a:r>
                <a:r>
                  <a:rPr lang="fr-FR" dirty="0">
                    <a:solidFill>
                      <a:srgbClr val="343434"/>
                    </a:solidFill>
                    <a:latin typeface="+mj-lt"/>
                  </a:rPr>
                  <a:t> </a:t>
                </a:r>
                <a:r>
                  <a:rPr lang="fr-FR" dirty="0" err="1">
                    <a:solidFill>
                      <a:srgbClr val="343434"/>
                    </a:solidFill>
                    <a:latin typeface="+mj-lt"/>
                  </a:rPr>
                  <a:t>processes</a:t>
                </a:r>
                <a:r>
                  <a:rPr lang="fr-FR" dirty="0">
                    <a:solidFill>
                      <a:srgbClr val="343434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cd</m:t>
                    </m:r>
                    <m:r>
                      <a:rPr lang="en-US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𝑎𝑏</m:t>
                    </m:r>
                  </m:oMath>
                </a14:m>
                <a:endParaRPr lang="fr-FR" dirty="0">
                  <a:solidFill>
                    <a:srgbClr val="343434"/>
                  </a:solidFill>
                  <a:effectLst/>
                  <a:latin typeface="+mj-lt"/>
                </a:endParaRPr>
              </a:p>
              <a:p>
                <a:endParaRPr dirty="0">
                  <a:latin typeface="+mj-lt"/>
                </a:endParaRPr>
              </a:p>
            </p:txBody>
          </p:sp>
        </mc:Choice>
        <mc:Fallback>
          <p:sp>
            <p:nvSpPr>
              <p:cNvPr id="2" name="Espace réservé du texte 1">
                <a:extLst>
                  <a:ext uri="{FF2B5EF4-FFF2-40B4-BE49-F238E27FC236}">
                    <a16:creationId xmlns:a16="http://schemas.microsoft.com/office/drawing/2014/main" id="{D4B40BC7-A364-2B30-864D-0D154BB5FE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10639" y="1119517"/>
                <a:ext cx="11186779" cy="2309483"/>
              </a:xfrm>
              <a:blipFill>
                <a:blip r:embed="rId4"/>
                <a:stretch>
                  <a:fillRect l="-454" t="-2186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140944B-87B7-1163-F956-4A64CEC8D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Alternatives to Breit-Wigner: K-matrix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E58BAA-B5ED-7EEA-DEA1-B3DF1BBA8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F88016-5334-B05F-A4EC-701A9DC83E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4697"/>
          <a:stretch/>
        </p:blipFill>
        <p:spPr>
          <a:xfrm>
            <a:off x="865481" y="1578902"/>
            <a:ext cx="4439841" cy="8057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C1066E6-E366-8FA9-FA8B-317344812188}"/>
              </a:ext>
            </a:extLst>
          </p:cNvPr>
          <p:cNvSpPr txBox="1"/>
          <p:nvPr/>
        </p:nvSpPr>
        <p:spPr>
          <a:xfrm>
            <a:off x="544759" y="597098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+mj-lt"/>
                <a:hlinkClick r:id="rId6"/>
              </a:rPr>
              <a:t>Online K matrix notebook</a:t>
            </a:r>
            <a:endParaRPr dirty="0">
              <a:latin typeface="+mj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B2666E4-8C43-D543-4DCC-37885C22D086}"/>
              </a:ext>
            </a:extLst>
          </p:cNvPr>
          <p:cNvSpPr txBox="1"/>
          <p:nvPr/>
        </p:nvSpPr>
        <p:spPr>
          <a:xfrm>
            <a:off x="494582" y="2474610"/>
            <a:ext cx="6100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rgbClr val="343434"/>
                </a:solidFill>
                <a:latin typeface="+mj-lt"/>
              </a:rPr>
              <a:t>Can </a:t>
            </a:r>
            <a:r>
              <a:rPr lang="fr-FR" dirty="0" err="1">
                <a:solidFill>
                  <a:srgbClr val="343434"/>
                </a:solidFill>
                <a:latin typeface="+mj-lt"/>
              </a:rPr>
              <a:t>be</a:t>
            </a:r>
            <a:r>
              <a:rPr lang="fr-FR" dirty="0">
                <a:solidFill>
                  <a:srgbClr val="343434"/>
                </a:solidFill>
                <a:latin typeface="+mj-lt"/>
              </a:rPr>
              <a:t> </a:t>
            </a:r>
            <a:r>
              <a:rPr lang="fr-FR" dirty="0" err="1">
                <a:solidFill>
                  <a:srgbClr val="343434"/>
                </a:solidFill>
                <a:latin typeface="+mj-lt"/>
              </a:rPr>
              <a:t>generalised</a:t>
            </a:r>
            <a:r>
              <a:rPr lang="fr-FR" dirty="0">
                <a:solidFill>
                  <a:srgbClr val="343434"/>
                </a:solidFill>
                <a:latin typeface="+mj-lt"/>
              </a:rPr>
              <a:t> to production cross-sections</a:t>
            </a:r>
            <a:br>
              <a:rPr lang="fr-FR" dirty="0">
                <a:solidFill>
                  <a:srgbClr val="343434"/>
                </a:solidFill>
                <a:latin typeface="+mj-lt"/>
              </a:rPr>
            </a:br>
            <a:r>
              <a:rPr lang="fr-FR" dirty="0" err="1">
                <a:solidFill>
                  <a:srgbClr val="343434"/>
                </a:solidFill>
                <a:latin typeface="+mj-lt"/>
              </a:rPr>
              <a:t>using</a:t>
            </a:r>
            <a:r>
              <a:rPr lang="fr-FR" dirty="0">
                <a:solidFill>
                  <a:srgbClr val="343434"/>
                </a:solidFill>
                <a:latin typeface="+mj-lt"/>
              </a:rPr>
              <a:t> a production amplitude </a:t>
            </a:r>
            <a:r>
              <a:rPr lang="fr-FR" dirty="0" err="1">
                <a:solidFill>
                  <a:srgbClr val="343434"/>
                </a:solidFill>
                <a:latin typeface="+mj-lt"/>
              </a:rPr>
              <a:t>vector</a:t>
            </a:r>
            <a:r>
              <a:rPr lang="fr-FR" dirty="0">
                <a:solidFill>
                  <a:srgbClr val="343434"/>
                </a:solidFill>
                <a:latin typeface="+mj-lt"/>
              </a:rPr>
              <a:t> P [</a:t>
            </a:r>
            <a:r>
              <a:rPr lang="fr-FR" b="0" i="0" u="sng" dirty="0">
                <a:effectLst/>
                <a:latin typeface="+mj-lt"/>
                <a:hlinkClick r:id="rId7" tooltip="I.J.R. Aitchison. The 𝐾-matrix formalism for overlapping resonances. Nuclear Physics A, 189(2):417–423, July 1972. doi:10.1016/0375-9474(72)90305-3."/>
              </a:rPr>
              <a:t>Aitchison, 1972</a:t>
            </a:r>
            <a:r>
              <a:rPr lang="fr-FR" b="0" i="0" u="sng" dirty="0">
                <a:effectLst/>
                <a:latin typeface="+mj-lt"/>
              </a:rPr>
              <a:t>]</a:t>
            </a:r>
            <a:endParaRPr lang="fr-FR" dirty="0">
              <a:solidFill>
                <a:srgbClr val="343434"/>
              </a:solidFill>
              <a:effectLst/>
              <a:latin typeface="+mj-l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2E27D7-D079-7C30-D68A-E0A244FDE127}"/>
              </a:ext>
            </a:extLst>
          </p:cNvPr>
          <p:cNvSpPr txBox="1"/>
          <p:nvPr/>
        </p:nvSpPr>
        <p:spPr>
          <a:xfrm>
            <a:off x="4366473" y="4138806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0" u="none" strike="noStrike" dirty="0" err="1">
                <a:solidFill>
                  <a:srgbClr val="222832"/>
                </a:solidFill>
                <a:effectLst/>
                <a:latin typeface="+mj-lt"/>
              </a:rPr>
              <a:t>residue</a:t>
            </a:r>
            <a:r>
              <a:rPr lang="fr-FR" i="0" u="none" strike="noStrike" dirty="0">
                <a:solidFill>
                  <a:srgbClr val="222832"/>
                </a:solidFill>
                <a:effectLst/>
                <a:latin typeface="+mj-lt"/>
              </a:rPr>
              <a:t> </a:t>
            </a:r>
            <a:r>
              <a:rPr lang="fr-FR" i="0" u="none" strike="noStrike" dirty="0" err="1">
                <a:solidFill>
                  <a:srgbClr val="222832"/>
                </a:solidFill>
                <a:effectLst/>
                <a:latin typeface="+mj-lt"/>
              </a:rPr>
              <a:t>functions</a:t>
            </a:r>
            <a:endParaRPr dirty="0">
              <a:latin typeface="+mj-lt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0BB713F-4112-9027-2042-5746657977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0444" y="4571366"/>
            <a:ext cx="2742044" cy="103984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0FCDB45-AD6F-B05F-7A22-F4FC49B62B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314" y="4647920"/>
            <a:ext cx="3713684" cy="836415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19BCC85-C75D-DC13-2CF4-FD9460D0955E}"/>
              </a:ext>
            </a:extLst>
          </p:cNvPr>
          <p:cNvSpPr txBox="1"/>
          <p:nvPr/>
        </p:nvSpPr>
        <p:spPr>
          <a:xfrm>
            <a:off x="6821109" y="990993"/>
            <a:ext cx="5576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343434"/>
                </a:solidFill>
                <a:effectLst/>
                <a:latin typeface="+mj-lt"/>
              </a:rPr>
              <a:t>For single </a:t>
            </a:r>
            <a:r>
              <a:rPr lang="fr-FR" dirty="0" err="1">
                <a:solidFill>
                  <a:srgbClr val="343434"/>
                </a:solidFill>
                <a:effectLst/>
                <a:latin typeface="+mj-lt"/>
              </a:rPr>
              <a:t>channel</a:t>
            </a:r>
            <a:r>
              <a:rPr lang="fr-FR" dirty="0">
                <a:solidFill>
                  <a:srgbClr val="343434"/>
                </a:solidFill>
                <a:latin typeface="+mj-lt"/>
              </a:rPr>
              <a:t> </a:t>
            </a:r>
            <a:r>
              <a:rPr lang="fr-FR" dirty="0" err="1">
                <a:solidFill>
                  <a:srgbClr val="343434"/>
                </a:solidFill>
                <a:latin typeface="+mj-lt"/>
              </a:rPr>
              <a:t>it</a:t>
            </a:r>
            <a:r>
              <a:rPr lang="fr-FR" dirty="0">
                <a:solidFill>
                  <a:srgbClr val="343434"/>
                </a:solidFill>
                <a:effectLst/>
                <a:latin typeface="+mj-lt"/>
              </a:rPr>
              <a:t> </a:t>
            </a:r>
            <a:r>
              <a:rPr lang="fr-FR" dirty="0" err="1">
                <a:solidFill>
                  <a:srgbClr val="343434"/>
                </a:solidFill>
                <a:latin typeface="+mj-lt"/>
              </a:rPr>
              <a:t>r</a:t>
            </a:r>
            <a:r>
              <a:rPr lang="fr-FR" dirty="0" err="1">
                <a:solidFill>
                  <a:srgbClr val="343434"/>
                </a:solidFill>
                <a:effectLst/>
                <a:latin typeface="+mj-lt"/>
              </a:rPr>
              <a:t>eproduces</a:t>
            </a:r>
            <a:r>
              <a:rPr lang="fr-FR" dirty="0">
                <a:solidFill>
                  <a:srgbClr val="343434"/>
                </a:solidFill>
                <a:effectLst/>
                <a:latin typeface="+mj-lt"/>
              </a:rPr>
              <a:t> </a:t>
            </a:r>
            <a:r>
              <a:rPr lang="fr-FR" dirty="0" err="1">
                <a:solidFill>
                  <a:srgbClr val="343434"/>
                </a:solidFill>
                <a:effectLst/>
                <a:latin typeface="+mj-lt"/>
              </a:rPr>
              <a:t>Breit</a:t>
            </a:r>
            <a:r>
              <a:rPr lang="fr-FR" dirty="0">
                <a:solidFill>
                  <a:srgbClr val="343434"/>
                </a:solidFill>
                <a:effectLst/>
                <a:latin typeface="+mj-lt"/>
              </a:rPr>
              <a:t> Wigner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60F794C-6BD8-4F2E-D769-B8218D94E6F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996"/>
          <a:stretch/>
        </p:blipFill>
        <p:spPr>
          <a:xfrm>
            <a:off x="7416747" y="4439168"/>
            <a:ext cx="3220199" cy="1304237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0751508A-B069-8EBD-1B9C-DA4C61513F83}"/>
              </a:ext>
            </a:extLst>
          </p:cNvPr>
          <p:cNvSpPr txBox="1"/>
          <p:nvPr/>
        </p:nvSpPr>
        <p:spPr>
          <a:xfrm>
            <a:off x="8954217" y="5792774"/>
            <a:ext cx="3365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0" u="none" strike="noStrike" dirty="0" err="1">
                <a:solidFill>
                  <a:srgbClr val="222832"/>
                </a:solidFill>
                <a:effectLst/>
                <a:latin typeface="+mj-lt"/>
              </a:rPr>
              <a:t>centrifugal</a:t>
            </a:r>
            <a:r>
              <a:rPr lang="fr-FR" i="0" u="none" strike="noStrike" dirty="0">
                <a:solidFill>
                  <a:srgbClr val="222832"/>
                </a:solidFill>
                <a:effectLst/>
                <a:latin typeface="+mj-lt"/>
              </a:rPr>
              <a:t> </a:t>
            </a:r>
            <a:r>
              <a:rPr lang="fr-FR" i="0" u="none" strike="noStrike" dirty="0" err="1">
                <a:solidFill>
                  <a:srgbClr val="222832"/>
                </a:solidFill>
                <a:effectLst/>
                <a:latin typeface="+mj-lt"/>
              </a:rPr>
              <a:t>damping</a:t>
            </a:r>
            <a:r>
              <a:rPr lang="fr-FR" i="0" u="none" strike="noStrike" dirty="0">
                <a:solidFill>
                  <a:srgbClr val="222832"/>
                </a:solidFill>
                <a:effectLst/>
                <a:latin typeface="+mj-lt"/>
              </a:rPr>
              <a:t> factor </a:t>
            </a:r>
            <a:endParaRPr dirty="0">
              <a:latin typeface="+mj-lt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3D47A74-A50E-4847-896E-8964C8F199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1095" y="3224542"/>
            <a:ext cx="2202121" cy="49891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F8A3D770-1673-835D-3BC5-67EF49311E72}"/>
              </a:ext>
            </a:extLst>
          </p:cNvPr>
          <p:cNvSpPr txBox="1"/>
          <p:nvPr/>
        </p:nvSpPr>
        <p:spPr>
          <a:xfrm>
            <a:off x="383557" y="3848794"/>
            <a:ext cx="3430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u="none" strike="noStrike" dirty="0" err="1">
                <a:solidFill>
                  <a:srgbClr val="222832"/>
                </a:solidFill>
                <a:effectLst/>
                <a:latin typeface="+mj-lt"/>
              </a:rPr>
              <a:t>Find</a:t>
            </a:r>
            <a:r>
              <a:rPr lang="fr-FR" b="0" i="0" u="none" strike="noStrike" dirty="0">
                <a:solidFill>
                  <a:srgbClr val="222832"/>
                </a:solidFill>
                <a:effectLst/>
                <a:latin typeface="+mj-lt"/>
              </a:rPr>
              <a:t> a </a:t>
            </a:r>
            <a:r>
              <a:rPr lang="fr-FR" b="0" i="0" u="none" strike="noStrike" dirty="0" err="1">
                <a:solidFill>
                  <a:srgbClr val="222832"/>
                </a:solidFill>
                <a:effectLst/>
                <a:latin typeface="+mj-lt"/>
              </a:rPr>
              <a:t>parametrization</a:t>
            </a:r>
            <a:r>
              <a:rPr lang="fr-FR" b="0" i="0" u="none" strike="noStrike" dirty="0">
                <a:solidFill>
                  <a:srgbClr val="222832"/>
                </a:solidFill>
                <a:effectLst/>
                <a:latin typeface="+mj-lt"/>
              </a:rPr>
              <a:t> for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0" i="0" u="none" strike="noStrike" dirty="0" err="1">
                <a:solidFill>
                  <a:srgbClr val="222832"/>
                </a:solidFill>
                <a:effectLst/>
                <a:latin typeface="+mj-lt"/>
              </a:rPr>
              <a:t>summation</a:t>
            </a:r>
            <a:r>
              <a:rPr lang="fr-FR" b="0" i="0" u="none" strike="noStrike" dirty="0">
                <a:solidFill>
                  <a:srgbClr val="222832"/>
                </a:solidFill>
                <a:effectLst/>
                <a:latin typeface="+mj-lt"/>
              </a:rPr>
              <a:t> over the </a:t>
            </a:r>
            <a:r>
              <a:rPr lang="fr-FR" b="1" i="0" u="none" strike="noStrike" dirty="0" err="1">
                <a:solidFill>
                  <a:srgbClr val="222832"/>
                </a:solidFill>
                <a:effectLst/>
                <a:latin typeface="+mj-lt"/>
              </a:rPr>
              <a:t>poles</a:t>
            </a:r>
            <a:r>
              <a:rPr lang="fr-FR" b="0" i="0" u="none" strike="noStrike" dirty="0">
                <a:solidFill>
                  <a:srgbClr val="222832"/>
                </a:solidFill>
                <a:effectLst/>
                <a:latin typeface="+mj-lt"/>
              </a:rPr>
              <a:t> :</a:t>
            </a:r>
            <a:endParaRPr lang="fr-FR" dirty="0">
              <a:solidFill>
                <a:srgbClr val="343434"/>
              </a:solidFill>
              <a:effectLst/>
              <a:latin typeface="+mj-lt"/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30B398F-B7DB-1D9E-CD11-C8CFD452E2FC}"/>
              </a:ext>
            </a:extLst>
          </p:cNvPr>
          <p:cNvCxnSpPr/>
          <p:nvPr/>
        </p:nvCxnSpPr>
        <p:spPr>
          <a:xfrm flipH="1" flipV="1">
            <a:off x="9902736" y="5391427"/>
            <a:ext cx="423081" cy="406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Enregistrementdelcran2024-12-1419.29.51-ezgif.com-video-speed">
            <a:hlinkClick r:id="" action="ppaction://media"/>
            <a:extLst>
              <a:ext uri="{FF2B5EF4-FFF2-40B4-BE49-F238E27FC236}">
                <a16:creationId xmlns:a16="http://schemas.microsoft.com/office/drawing/2014/main" id="{9F1519E8-77B1-AAEF-79C1-86ABA5E39D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52747" y="1551566"/>
            <a:ext cx="5276353" cy="253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4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B4EAF3A-A0E9-0B78-01F0-8DCD63BA8F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40" y="1119517"/>
            <a:ext cx="6483153" cy="3579092"/>
          </a:xfrm>
        </p:spPr>
        <p:txBody>
          <a:bodyPr>
            <a:noAutofit/>
          </a:bodyPr>
          <a:lstStyle/>
          <a:p>
            <a:r>
              <a:rPr lang="en-US" dirty="0"/>
              <a:t>The model building remains one of the highest sources of uncertainties in amplitude analysis</a:t>
            </a:r>
          </a:p>
          <a:p>
            <a:r>
              <a:rPr lang="en-US" dirty="0"/>
              <a:t>Quickly very high number of resonances some of which poorly known</a:t>
            </a:r>
          </a:p>
          <a:p>
            <a:r>
              <a:rPr lang="en-US" dirty="0"/>
              <a:t>Systematic studies with well defined metrics necessary to discard models:</a:t>
            </a:r>
          </a:p>
          <a:p>
            <a:pPr lvl="1"/>
            <a:r>
              <a:rPr lang="en-US" dirty="0"/>
              <a:t>Quality of the fit</a:t>
            </a:r>
          </a:p>
          <a:p>
            <a:pPr lvl="1"/>
            <a:r>
              <a:rPr lang="en-US" dirty="0"/>
              <a:t>Penalization factor for high complexity (LASSO)</a:t>
            </a:r>
          </a:p>
          <a:p>
            <a:pPr lvl="1"/>
            <a:r>
              <a:rPr lang="en-US" dirty="0"/>
              <a:t>Reasonable fit fractions overall</a:t>
            </a:r>
          </a:p>
          <a:p>
            <a:pPr lvl="1"/>
            <a:r>
              <a:rPr lang="en-US" dirty="0"/>
              <a:t>Only keep resonances that are significant</a:t>
            </a:r>
          </a:p>
          <a:p>
            <a:pPr lvl="1"/>
            <a:endParaRPr lang="en-US" sz="1800" dirty="0"/>
          </a:p>
          <a:p>
            <a:endParaRPr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F400386-42F5-A8E0-E035-8643F2B64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building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9F4F1C-635A-DB59-0BE5-36CCED195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C36AA0-8F4D-7E0F-1E7D-946BF2E5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793" y="1062295"/>
            <a:ext cx="4910014" cy="57384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62073C-005E-0423-8269-99093A765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16" y="4141478"/>
            <a:ext cx="5884435" cy="264523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77A4AC9-9C70-702E-10D0-BC1ED334E9DF}"/>
              </a:ext>
            </a:extLst>
          </p:cNvPr>
          <p:cNvSpPr txBox="1"/>
          <p:nvPr/>
        </p:nvSpPr>
        <p:spPr>
          <a:xfrm>
            <a:off x="4980304" y="4386499"/>
            <a:ext cx="30806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effectLst/>
                <a:latin typeface="+mj-lt"/>
                <a:hlinkClick r:id="rId4"/>
              </a:rPr>
              <a:t>JHEP 06 (2024) 098 </a:t>
            </a:r>
            <a:endParaRPr lang="fr-F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0395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EC647900-8576-AF77-AD38-0778CEC88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930" y="1075721"/>
            <a:ext cx="2447718" cy="10066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texte 1">
                <a:extLst>
                  <a:ext uri="{FF2B5EF4-FFF2-40B4-BE49-F238E27FC236}">
                    <a16:creationId xmlns:a16="http://schemas.microsoft.com/office/drawing/2014/main" id="{AE70E6F0-7BE1-8738-0044-6235F90FAFEF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Study multi-body decays on the </a:t>
                </a:r>
                <a:r>
                  <a:rPr lang="en-US" i="1" dirty="0" err="1"/>
                  <a:t>Dalitz</a:t>
                </a:r>
                <a:r>
                  <a:rPr lang="en-US" i="1" dirty="0"/>
                  <a:t> plane: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→1+2+3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Espace réservé du texte 1">
                <a:extLst>
                  <a:ext uri="{FF2B5EF4-FFF2-40B4-BE49-F238E27FC236}">
                    <a16:creationId xmlns:a16="http://schemas.microsoft.com/office/drawing/2014/main" id="{AE70E6F0-7BE1-8738-0044-6235F90FAF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4"/>
                <a:stretch>
                  <a:fillRect l="-454" t="-985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607E6A5A-751C-AEE1-E9D1-75637821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physics reach of multi-body decays</a:t>
            </a:r>
            <a:endParaRPr dirty="0"/>
          </a:p>
        </p:txBody>
      </p:sp>
      <p:pic>
        <p:nvPicPr>
          <p:cNvPr id="1026" name="Picture 2" descr="particle physics - Dalitz Plot Analysis and Kinematics - Physics Stack  Exchange">
            <a:extLst>
              <a:ext uri="{FF2B5EF4-FFF2-40B4-BE49-F238E27FC236}">
                <a16:creationId xmlns:a16="http://schemas.microsoft.com/office/drawing/2014/main" id="{1098B680-F100-D0EA-53E7-F26739BEF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350" y="2254216"/>
            <a:ext cx="4113828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F910E6-282A-24A1-F126-9AD7E22EC075}"/>
              </a:ext>
            </a:extLst>
          </p:cNvPr>
          <p:cNvSpPr/>
          <p:nvPr/>
        </p:nvSpPr>
        <p:spPr>
          <a:xfrm flipH="1">
            <a:off x="9680674" y="3086099"/>
            <a:ext cx="69115" cy="1335835"/>
          </a:xfrm>
          <a:prstGeom prst="rect">
            <a:avLst/>
          </a:prstGeom>
          <a:solidFill>
            <a:srgbClr val="2F922F">
              <a:alpha val="415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5ACE2F2-AD6E-2426-6C5C-DA3BE0ECCEC0}"/>
              </a:ext>
            </a:extLst>
          </p:cNvPr>
          <p:cNvGrpSpPr/>
          <p:nvPr/>
        </p:nvGrpSpPr>
        <p:grpSpPr>
          <a:xfrm>
            <a:off x="8290156" y="5636472"/>
            <a:ext cx="3860022" cy="1047313"/>
            <a:chOff x="8290156" y="5340202"/>
            <a:chExt cx="3860022" cy="104731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75A8B0E-A82A-6F54-93DE-A79A6DBAC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90156" y="5340202"/>
              <a:ext cx="3860022" cy="59172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57D5360-8770-E797-818A-57D4450B7846}"/>
                </a:ext>
              </a:extLst>
            </p:cNvPr>
            <p:cNvSpPr txBox="1"/>
            <p:nvPr/>
          </p:nvSpPr>
          <p:spPr>
            <a:xfrm>
              <a:off x="9618860" y="6101283"/>
              <a:ext cx="1436914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n-US" sz="1400" dirty="0">
                  <a:solidFill>
                    <a:srgbClr val="932A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Total amplitude</a:t>
              </a:r>
              <a:endParaRPr sz="1600" dirty="0">
                <a:solidFill>
                  <a:srgbClr val="932A0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B85F7C9A-134C-5C9E-2F00-896BAC2B5FFB}"/>
                </a:ext>
              </a:extLst>
            </p:cNvPr>
            <p:cNvCxnSpPr/>
            <p:nvPr/>
          </p:nvCxnSpPr>
          <p:spPr>
            <a:xfrm flipV="1">
              <a:off x="10020076" y="5749401"/>
              <a:ext cx="0" cy="365048"/>
            </a:xfrm>
            <a:prstGeom prst="straightConnector1">
              <a:avLst/>
            </a:prstGeom>
            <a:ln>
              <a:solidFill>
                <a:srgbClr val="932A08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B1AE605-84EC-8109-8190-7711B1FE1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187000"/>
                      </a14:imgEffect>
                    </a14:imgLayer>
                  </a14:imgProps>
                </a:ext>
              </a:extLst>
            </a:blip>
            <a:srcRect l="41023" t="20825" r="53016" b="34047"/>
            <a:stretch/>
          </p:blipFill>
          <p:spPr>
            <a:xfrm>
              <a:off x="9863149" y="5482372"/>
              <a:ext cx="230115" cy="267029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5BA5899-7963-28CB-8A7F-13F0D1F86829}"/>
                  </a:ext>
                </a:extLst>
              </p:cNvPr>
              <p:cNvSpPr txBox="1"/>
              <p:nvPr/>
            </p:nvSpPr>
            <p:spPr>
              <a:xfrm>
                <a:off x="615817" y="1582340"/>
                <a:ext cx="7239685" cy="50783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0204A1"/>
                    </a:solidFill>
                    <a:latin typeface="+mj-lt"/>
                  </a:rPr>
                  <a:t>Address different physics cases with this technique:</a:t>
                </a:r>
                <a:br>
                  <a:rPr lang="en-US" b="1" dirty="0">
                    <a:solidFill>
                      <a:srgbClr val="0204A1"/>
                    </a:solidFill>
                    <a:latin typeface="+mj-lt"/>
                  </a:rPr>
                </a:br>
                <a:endParaRPr lang="en-US" b="1" dirty="0">
                  <a:solidFill>
                    <a:srgbClr val="0204A1"/>
                  </a:solidFill>
                  <a:latin typeface="+mj-lt"/>
                </a:endParaRP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u="sng" dirty="0">
                    <a:solidFill>
                      <a:srgbClr val="0204A1"/>
                    </a:solidFill>
                    <a:latin typeface="+mj-lt"/>
                  </a:rPr>
                  <a:t>Polarization</a:t>
                </a:r>
                <a:r>
                  <a:rPr lang="en-US" dirty="0">
                    <a:solidFill>
                      <a:srgbClr val="0204A1"/>
                    </a:solidFill>
                    <a:latin typeface="+mj-lt"/>
                  </a:rPr>
                  <a:t> </a:t>
                </a:r>
                <a:r>
                  <a:rPr lang="en-US" dirty="0">
                    <a:solidFill>
                      <a:srgbClr val="484848"/>
                    </a:solidFill>
                    <a:latin typeface="+mj-lt"/>
                  </a:rPr>
                  <a:t>measurements in three-body decays : </a:t>
                </a:r>
                <a:br>
                  <a:rPr lang="en-US" dirty="0">
                    <a:solidFill>
                      <a:srgbClr val="484848"/>
                    </a:solidFill>
                    <a:latin typeface="+mj-lt"/>
                  </a:rPr>
                </a:br>
                <a:r>
                  <a:rPr lang="en-US" dirty="0">
                    <a:solidFill>
                      <a:srgbClr val="484848"/>
                    </a:solidFill>
                    <a:latin typeface="+mj-lt"/>
                  </a:rPr>
                  <a:t>[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b="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b="0" i="1" dirty="0">
                  <a:solidFill>
                    <a:srgbClr val="484848"/>
                  </a:solidFill>
                  <a:latin typeface="Cambria Math" panose="02040503050406030204" pitchFamily="18" charset="0"/>
                </a:endParaRPr>
              </a:p>
              <a:p>
                <a:pPr lvl="2"/>
                <a:r>
                  <a:rPr lang="en-US" dirty="0">
                    <a:solidFill>
                      <a:srgbClr val="484848"/>
                    </a:solidFill>
                    <a:latin typeface="+mj-lt"/>
                    <a:sym typeface="Wingdings" pitchFamily="2" charset="2"/>
                  </a:rPr>
                  <a:t></a:t>
                </a:r>
                <a:r>
                  <a:rPr lang="en-US" dirty="0">
                    <a:solidFill>
                      <a:srgbClr val="484848"/>
                    </a:solidFill>
                    <a:latin typeface="+mj-lt"/>
                  </a:rPr>
                  <a:t>crucial input for the charm </a:t>
                </a:r>
                <a:r>
                  <a:rPr lang="en-US" i="0" dirty="0">
                    <a:solidFill>
                      <a:srgbClr val="484848"/>
                    </a:solidFill>
                    <a:latin typeface="+mj-lt"/>
                  </a:rPr>
                  <a:t>magnetic dipole moment measurement</a:t>
                </a:r>
                <a:br>
                  <a:rPr lang="en-US" dirty="0">
                    <a:solidFill>
                      <a:srgbClr val="484848"/>
                    </a:solidFill>
                    <a:latin typeface="+mj-lt"/>
                  </a:rPr>
                </a:br>
                <a:r>
                  <a:rPr lang="en-US" dirty="0">
                    <a:solidFill>
                      <a:srgbClr val="484848"/>
                    </a:solidFill>
                    <a:latin typeface="+mj-lt"/>
                  </a:rPr>
                  <a:t> 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dirty="0">
                    <a:solidFill>
                      <a:srgbClr val="484848"/>
                    </a:solidFill>
                    <a:latin typeface="+mj-lt"/>
                  </a:rPr>
                  <a:t>Study of </a:t>
                </a:r>
                <a:r>
                  <a:rPr lang="en-US" u="sng" dirty="0">
                    <a:solidFill>
                      <a:srgbClr val="0204A1"/>
                    </a:solidFill>
                    <a:latin typeface="+mj-lt"/>
                  </a:rPr>
                  <a:t>CP violation</a:t>
                </a:r>
                <a:r>
                  <a:rPr lang="en-US" dirty="0">
                    <a:solidFill>
                      <a:srgbClr val="0204A1"/>
                    </a:solidFill>
                    <a:latin typeface="+mj-lt"/>
                  </a:rPr>
                  <a:t> </a:t>
                </a:r>
                <a:r>
                  <a:rPr lang="en-US" dirty="0">
                    <a:solidFill>
                      <a:srgbClr val="484848"/>
                    </a:solidFill>
                    <a:latin typeface="+mj-lt"/>
                  </a:rPr>
                  <a:t>in 3-body decays : </a:t>
                </a:r>
                <a:br>
                  <a:rPr lang="en-US" dirty="0">
                    <a:solidFill>
                      <a:srgbClr val="484848"/>
                    </a:solidFill>
                    <a:latin typeface="+mj-lt"/>
                  </a:rPr>
                </a:br>
                <a:r>
                  <a:rPr lang="en-US" i="1" dirty="0">
                    <a:solidFill>
                      <a:srgbClr val="484848"/>
                    </a:solidFill>
                    <a:latin typeface="+mj-lt"/>
                  </a:rPr>
                  <a:t>[D mesons decays]</a:t>
                </a:r>
                <a:endParaRPr lang="en-US" u="sng" dirty="0">
                  <a:solidFill>
                    <a:srgbClr val="0204A1"/>
                  </a:solidFill>
                  <a:latin typeface="+mj-lt"/>
                </a:endParaRPr>
              </a:p>
              <a:p>
                <a:pPr marL="1200150" lvl="2" indent="-285750">
                  <a:buFont typeface="Wingdings" pitchFamily="2" charset="2"/>
                  <a:buChar char="à"/>
                </a:pPr>
                <a:r>
                  <a:rPr lang="en-US" dirty="0">
                    <a:solidFill>
                      <a:srgbClr val="484848"/>
                    </a:solidFill>
                    <a:latin typeface="+mj-lt"/>
                  </a:rPr>
                  <a:t>CPV in charm sector discovered only in 2019 for 2-body decays</a:t>
                </a:r>
              </a:p>
              <a:p>
                <a:pPr marL="1200150" lvl="2" indent="-285750">
                  <a:buFont typeface="Wingdings" pitchFamily="2" charset="2"/>
                  <a:buChar char="à"/>
                </a:pPr>
                <a:r>
                  <a:rPr lang="en-US" dirty="0">
                    <a:solidFill>
                      <a:srgbClr val="484848"/>
                    </a:solidFill>
                    <a:latin typeface="+mj-lt"/>
                    <a:sym typeface="Wingdings" pitchFamily="2" charset="2"/>
                  </a:rPr>
                  <a:t>L</a:t>
                </a:r>
                <a:r>
                  <a:rPr lang="en-US" dirty="0">
                    <a:solidFill>
                      <a:srgbClr val="484848"/>
                    </a:solidFill>
                    <a:latin typeface="+mj-lt"/>
                  </a:rPr>
                  <a:t>ocal enhancement due to interference expected</a:t>
                </a:r>
                <a:br>
                  <a:rPr lang="en-US" dirty="0">
                    <a:solidFill>
                      <a:srgbClr val="484848"/>
                    </a:solidFill>
                    <a:latin typeface="+mj-lt"/>
                  </a:rPr>
                </a:br>
                <a:endParaRPr lang="en-US" dirty="0">
                  <a:solidFill>
                    <a:srgbClr val="484848"/>
                  </a:solidFill>
                  <a:latin typeface="+mj-lt"/>
                </a:endParaRP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dirty="0">
                    <a:solidFill>
                      <a:srgbClr val="484848"/>
                    </a:solidFill>
                    <a:latin typeface="+mj-lt"/>
                  </a:rPr>
                  <a:t>Search for new resonances and </a:t>
                </a:r>
                <a:r>
                  <a:rPr lang="en-US" u="sng" dirty="0">
                    <a:solidFill>
                      <a:srgbClr val="0204A1"/>
                    </a:solidFill>
                    <a:latin typeface="+mj-lt"/>
                  </a:rPr>
                  <a:t>exotic states</a:t>
                </a:r>
                <a:r>
                  <a:rPr lang="en-US" dirty="0">
                    <a:solidFill>
                      <a:srgbClr val="0204A1"/>
                    </a:solidFill>
                    <a:latin typeface="+mj-lt"/>
                  </a:rPr>
                  <a:t> </a:t>
                </a:r>
                <a:r>
                  <a:rPr lang="en-US" dirty="0">
                    <a:solidFill>
                      <a:srgbClr val="484848"/>
                    </a:solidFill>
                    <a:latin typeface="+mj-lt"/>
                  </a:rPr>
                  <a:t>: </a:t>
                </a:r>
                <a:br>
                  <a:rPr lang="en-US" dirty="0">
                    <a:solidFill>
                      <a:srgbClr val="484848"/>
                    </a:solidFill>
                    <a:latin typeface="+mj-lt"/>
                  </a:rPr>
                </a:br>
                <a:r>
                  <a:rPr lang="en-US" i="1" dirty="0">
                    <a:solidFill>
                      <a:srgbClr val="484848"/>
                    </a:solidFill>
                    <a:latin typeface="+mj-lt"/>
                  </a:rPr>
                  <a:t>[B mesons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484848"/>
                    </a:solidFill>
                    <a:latin typeface="+mj-lt"/>
                  </a:rPr>
                  <a:t> baryons decays]</a:t>
                </a:r>
                <a:endParaRPr lang="en-US" dirty="0">
                  <a:solidFill>
                    <a:srgbClr val="484848"/>
                  </a:solidFill>
                  <a:latin typeface="+mj-lt"/>
                </a:endParaRPr>
              </a:p>
              <a:p>
                <a:pPr marL="1200150" lvl="2" indent="-285750">
                  <a:buFont typeface="Wingdings" pitchFamily="2" charset="2"/>
                  <a:buChar char="à"/>
                </a:pPr>
                <a:r>
                  <a:rPr lang="en-US" dirty="0">
                    <a:solidFill>
                      <a:srgbClr val="484848"/>
                    </a:solidFill>
                    <a:latin typeface="+mj-lt"/>
                    <a:sym typeface="Wingdings" pitchFamily="2" charset="2"/>
                  </a:rPr>
                  <a:t>no clear picture describing these states</a:t>
                </a:r>
                <a:endParaRPr lang="en-US" i="1" dirty="0">
                  <a:solidFill>
                    <a:srgbClr val="484848"/>
                  </a:solidFill>
                  <a:latin typeface="+mj-lt"/>
                  <a:sym typeface="Wingdings" pitchFamily="2" charset="2"/>
                </a:endParaRPr>
              </a:p>
              <a:p>
                <a:pPr marL="1200150" lvl="2" indent="-285750">
                  <a:buFont typeface="Wingdings" pitchFamily="2" charset="2"/>
                  <a:buChar char="à"/>
                </a:pPr>
                <a:r>
                  <a:rPr lang="en-US" dirty="0">
                    <a:solidFill>
                      <a:srgbClr val="484848"/>
                    </a:solidFill>
                    <a:latin typeface="+mj-lt"/>
                  </a:rPr>
                  <a:t>pentaquarks/tetraquarks</a:t>
                </a:r>
                <a:r>
                  <a:rPr lang="en-US" i="1" dirty="0">
                    <a:solidFill>
                      <a:srgbClr val="484848"/>
                    </a:solidFill>
                    <a:latin typeface="+mj-lt"/>
                  </a:rPr>
                  <a:t>, </a:t>
                </a:r>
                <a:r>
                  <a:rPr lang="en-US" dirty="0">
                    <a:solidFill>
                      <a:srgbClr val="484848"/>
                    </a:solidFill>
                    <a:latin typeface="+mj-lt"/>
                  </a:rPr>
                  <a:t>are those molecular or compact states? </a:t>
                </a:r>
                <a:br>
                  <a:rPr lang="en-US" i="1" dirty="0">
                    <a:solidFill>
                      <a:srgbClr val="484848"/>
                    </a:solidFill>
                    <a:latin typeface="+mj-lt"/>
                  </a:rPr>
                </a:br>
                <a:endParaRPr lang="en-US" i="1" dirty="0">
                  <a:solidFill>
                    <a:srgbClr val="484848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5BA5899-7963-28CB-8A7F-13F0D1F86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7" y="1582340"/>
                <a:ext cx="7239685" cy="5078313"/>
              </a:xfrm>
              <a:prstGeom prst="rect">
                <a:avLst/>
              </a:prstGeom>
              <a:blipFill>
                <a:blip r:embed="rId9"/>
                <a:stretch>
                  <a:fillRect l="-701" t="-499" r="-1226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C6CA0C-063D-ADEB-6129-3BAA3D3D7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AD42587-3DF9-A514-467D-5D55836C648B}"/>
              </a:ext>
            </a:extLst>
          </p:cNvPr>
          <p:cNvSpPr txBox="1"/>
          <p:nvPr/>
        </p:nvSpPr>
        <p:spPr>
          <a:xfrm>
            <a:off x="10360322" y="2389434"/>
            <a:ext cx="1609008" cy="338554"/>
          </a:xfrm>
          <a:prstGeom prst="rect">
            <a:avLst/>
          </a:prstGeom>
          <a:noFill/>
          <a:ln w="31750">
            <a:solidFill>
              <a:srgbClr val="D7918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+mj-lt"/>
              </a:rPr>
              <a:t>Dalitz</a:t>
            </a:r>
            <a:r>
              <a:rPr lang="en-US" sz="1600" dirty="0">
                <a:latin typeface="+mj-lt"/>
              </a:rPr>
              <a:t> plane</a:t>
            </a:r>
            <a:endParaRPr sz="16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EA771B-4E7E-E83B-39AE-A64EA0B50F4F}"/>
              </a:ext>
            </a:extLst>
          </p:cNvPr>
          <p:cNvSpPr/>
          <p:nvPr/>
        </p:nvSpPr>
        <p:spPr>
          <a:xfrm rot="5400000" flipH="1">
            <a:off x="10220126" y="2939402"/>
            <a:ext cx="160020" cy="2221201"/>
          </a:xfrm>
          <a:prstGeom prst="rect">
            <a:avLst/>
          </a:prstGeom>
          <a:solidFill>
            <a:schemeClr val="accent2">
              <a:lumMod val="60000"/>
              <a:lumOff val="4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962549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32F3408-1600-3C40-BE39-B14F1E48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EB4B09A-FC3F-6444-92CA-D07EE2E6C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Model building: additive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CE959E5-BF8B-B447-BAF9-CD7D6D685B62}"/>
              </a:ext>
            </a:extLst>
          </p:cNvPr>
          <p:cNvSpPr txBox="1"/>
          <p:nvPr/>
        </p:nvSpPr>
        <p:spPr>
          <a:xfrm>
            <a:off x="510638" y="1061545"/>
            <a:ext cx="11186779" cy="222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 of known resonances large, all possibly contributing</a:t>
            </a:r>
          </a:p>
          <a:p>
            <a:pPr marL="285750" indent="-28575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building: assess which resonances contribute to the fit</a:t>
            </a:r>
          </a:p>
          <a:p>
            <a:pPr marL="285750" indent="-28575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Strategy: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GB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resonances which are visible by eye</a:t>
            </a:r>
          </a:p>
          <a:p>
            <a:pPr marL="285750" indent="-28575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F4037C-83E1-454D-8242-D4320C51B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9" t="6015" r="5766" b="5862"/>
          <a:stretch/>
        </p:blipFill>
        <p:spPr>
          <a:xfrm rot="5400000">
            <a:off x="1294090" y="2048544"/>
            <a:ext cx="3700773" cy="50907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DFAAA2-8069-4D4A-913D-2104DD3530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429" t="3740" r="4429" b="35125"/>
          <a:stretch/>
        </p:blipFill>
        <p:spPr>
          <a:xfrm>
            <a:off x="6149473" y="1975941"/>
            <a:ext cx="2588964" cy="419260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B632100-D78D-3642-A34F-41771D736D10}"/>
              </a:ext>
            </a:extLst>
          </p:cNvPr>
          <p:cNvSpPr txBox="1"/>
          <p:nvPr/>
        </p:nvSpPr>
        <p:spPr>
          <a:xfrm>
            <a:off x="7359881" y="6337755"/>
            <a:ext cx="4637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hlinkClick r:id="rId5"/>
              </a:rPr>
              <a:t>P.A. Zyla </a:t>
            </a:r>
            <a:r>
              <a:rPr lang="fr-FR" sz="1050" i="1" dirty="0">
                <a:hlinkClick r:id="rId5"/>
              </a:rPr>
              <a:t>et al.</a:t>
            </a:r>
            <a:r>
              <a:rPr lang="fr-FR" sz="1050" dirty="0">
                <a:hlinkClick r:id="rId5"/>
              </a:rPr>
              <a:t> (Particle Data Group), Prog. Theor. Exp. Phys. 2020, 083C01 (2020) and 2021 update.</a:t>
            </a:r>
            <a:r>
              <a:rPr lang="fr-FR" sz="1050" dirty="0"/>
              <a:t>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1FB0A10-56AC-7248-964E-03001C48B7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72"/>
          <a:stretch/>
        </p:blipFill>
        <p:spPr>
          <a:xfrm>
            <a:off x="8917819" y="2196662"/>
            <a:ext cx="2958980" cy="379647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F0A80B2-FB0C-BF4C-94C8-5E866BA4C35E}"/>
              </a:ext>
            </a:extLst>
          </p:cNvPr>
          <p:cNvSpPr txBox="1"/>
          <p:nvPr/>
        </p:nvSpPr>
        <p:spPr>
          <a:xfrm>
            <a:off x="8065860" y="1634309"/>
            <a:ext cx="2728264" cy="3416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 of known resonances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EA22DD-5776-3976-9DE1-2BF665FA192A}"/>
              </a:ext>
            </a:extLst>
          </p:cNvPr>
          <p:cNvSpPr txBox="1"/>
          <p:nvPr/>
        </p:nvSpPr>
        <p:spPr>
          <a:xfrm>
            <a:off x="419706" y="6168548"/>
            <a:ext cx="249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my PhD thesis</a:t>
            </a:r>
            <a:endParaRPr sz="2000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424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32F3408-1600-3C40-BE39-B14F1E48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EB4B09A-FC3F-6444-92CA-D07EE2E6C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Model building: additive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CE959E5-BF8B-B447-BAF9-CD7D6D685B62}"/>
              </a:ext>
            </a:extLst>
          </p:cNvPr>
          <p:cNvSpPr txBox="1"/>
          <p:nvPr/>
        </p:nvSpPr>
        <p:spPr>
          <a:xfrm>
            <a:off x="510638" y="1061545"/>
            <a:ext cx="11186779" cy="222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 of known resonances large, all possibly contributing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building: assess which resonances contribute to the fit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Strategy: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GB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resonances which are visible by eye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F4037C-83E1-454D-8242-D4320C51B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9" t="6015" r="5766" b="5862"/>
          <a:stretch/>
        </p:blipFill>
        <p:spPr>
          <a:xfrm rot="5400000">
            <a:off x="1294090" y="2048544"/>
            <a:ext cx="3700773" cy="50907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3A1417C-9CAD-F14F-832B-3A2BEAE634AB}"/>
                  </a:ext>
                </a:extLst>
              </p:cNvPr>
              <p:cNvSpPr/>
              <p:nvPr/>
            </p:nvSpPr>
            <p:spPr>
              <a:xfrm>
                <a:off x="6502136" y="2743546"/>
                <a:ext cx="5090775" cy="1200329"/>
              </a:xfrm>
              <a:prstGeom prst="rect">
                <a:avLst/>
              </a:prstGeom>
              <a:ln w="19050">
                <a:noFill/>
                <a:prstDash val="lgDash"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1600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b="0" i="0" dirty="0">
                    <a:solidFill>
                      <a:srgbClr val="48484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∗0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(890)</m:t>
                    </m:r>
                  </m:oMath>
                </a14:m>
                <a:endParaRPr lang="en-US" sz="1600" b="0" i="0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3A1417C-9CAD-F14F-832B-3A2BEAE634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136" y="2743546"/>
                <a:ext cx="5090775" cy="1200329"/>
              </a:xfrm>
              <a:prstGeom prst="rect">
                <a:avLst/>
              </a:prstGeom>
              <a:blipFill>
                <a:blip r:embed="rId3"/>
                <a:stretch>
                  <a:fillRect l="-499"/>
                </a:stretch>
              </a:blipFill>
              <a:ln w="19050">
                <a:noFill/>
                <a:prstDash val="lgDash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0A4A38D-05AA-8344-B05D-FC9D53E335DC}"/>
              </a:ext>
            </a:extLst>
          </p:cNvPr>
          <p:cNvCxnSpPr>
            <a:cxnSpLocks/>
          </p:cNvCxnSpPr>
          <p:nvPr/>
        </p:nvCxnSpPr>
        <p:spPr>
          <a:xfrm flipH="1">
            <a:off x="1262270" y="5020167"/>
            <a:ext cx="3751164" cy="0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DF997EB6-A422-1F47-A8AB-9CEB25A877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52" t="14686" r="3618" b="5459"/>
          <a:stretch/>
        </p:blipFill>
        <p:spPr>
          <a:xfrm rot="5400000">
            <a:off x="7307280" y="3858025"/>
            <a:ext cx="2818674" cy="2584175"/>
          </a:xfrm>
          <a:prstGeom prst="rect">
            <a:avLst/>
          </a:prstGeom>
        </p:spPr>
      </p:pic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568A6D75-610F-B341-BA51-7AE84D81BD11}"/>
              </a:ext>
            </a:extLst>
          </p:cNvPr>
          <p:cNvCxnSpPr>
            <a:cxnSpLocks/>
          </p:cNvCxnSpPr>
          <p:nvPr/>
        </p:nvCxnSpPr>
        <p:spPr>
          <a:xfrm>
            <a:off x="8490075" y="5150112"/>
            <a:ext cx="0" cy="1001189"/>
          </a:xfrm>
          <a:prstGeom prst="line">
            <a:avLst/>
          </a:prstGeom>
          <a:ln w="34925">
            <a:solidFill>
              <a:srgbClr val="0070C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BF463CFE-7EA6-4FF5-485E-0E70CB93D2E8}"/>
              </a:ext>
            </a:extLst>
          </p:cNvPr>
          <p:cNvSpPr txBox="1"/>
          <p:nvPr/>
        </p:nvSpPr>
        <p:spPr>
          <a:xfrm>
            <a:off x="419706" y="6168548"/>
            <a:ext cx="249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my PhD thesis</a:t>
            </a:r>
            <a:endParaRPr sz="2000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49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32F3408-1600-3C40-BE39-B14F1E48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EB4B09A-FC3F-6444-92CA-D07EE2E6C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Model building: additive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CE959E5-BF8B-B447-BAF9-CD7D6D685B62}"/>
              </a:ext>
            </a:extLst>
          </p:cNvPr>
          <p:cNvSpPr txBox="1"/>
          <p:nvPr/>
        </p:nvSpPr>
        <p:spPr>
          <a:xfrm>
            <a:off x="510638" y="1061545"/>
            <a:ext cx="11186779" cy="222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 of known resonances large, all possibly contributing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building: assess which resonances contribute to the fit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Strategy: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GB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resonances which are visible by eye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F4037C-83E1-454D-8242-D4320C51B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9" t="6015" r="5766" b="5862"/>
          <a:stretch/>
        </p:blipFill>
        <p:spPr>
          <a:xfrm rot="5400000">
            <a:off x="1294090" y="2048544"/>
            <a:ext cx="3700773" cy="5090777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6C3086A-AFA2-9D41-810E-1C2307AC10BD}"/>
              </a:ext>
            </a:extLst>
          </p:cNvPr>
          <p:cNvCxnSpPr>
            <a:cxnSpLocks/>
          </p:cNvCxnSpPr>
          <p:nvPr/>
        </p:nvCxnSpPr>
        <p:spPr>
          <a:xfrm flipH="1" flipV="1">
            <a:off x="2505830" y="3084120"/>
            <a:ext cx="2507605" cy="2454832"/>
          </a:xfrm>
          <a:prstGeom prst="line">
            <a:avLst/>
          </a:prstGeom>
          <a:ln w="34925">
            <a:solidFill>
              <a:srgbClr val="D98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3A1417C-9CAD-F14F-832B-3A2BEAE634AB}"/>
                  </a:ext>
                </a:extLst>
              </p:cNvPr>
              <p:cNvSpPr/>
              <p:nvPr/>
            </p:nvSpPr>
            <p:spPr>
              <a:xfrm>
                <a:off x="6502137" y="2285432"/>
                <a:ext cx="5090775" cy="1894749"/>
              </a:xfrm>
              <a:prstGeom prst="rect">
                <a:avLst/>
              </a:prstGeom>
              <a:ln w="19050">
                <a:noFill/>
                <a:prstDash val="lgDash"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1600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b="0" i="0" dirty="0">
                    <a:solidFill>
                      <a:srgbClr val="48484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∗0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(890)</m:t>
                    </m:r>
                  </m:oMath>
                </a14:m>
                <a:endParaRPr lang="en-US" sz="1600" b="0" i="0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160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1600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l-GR" sz="160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en-US" sz="1600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600" dirty="0">
                    <a:solidFill>
                      <a:srgbClr val="48484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b="0" i="1" dirty="0">
                    <a:solidFill>
                      <a:srgbClr val="48484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DA6C6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DA6C6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DA6C6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DA6C6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(1232) </m:t>
                    </m:r>
                  </m:oMath>
                </a14:m>
                <a:endParaRPr lang="en-US" sz="1600" b="0" i="1" dirty="0">
                  <a:solidFill>
                    <a:srgbClr val="DA6C6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3A1417C-9CAD-F14F-832B-3A2BEAE634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137" y="2285432"/>
                <a:ext cx="5090775" cy="1894749"/>
              </a:xfrm>
              <a:prstGeom prst="rect">
                <a:avLst/>
              </a:prstGeom>
              <a:blipFill>
                <a:blip r:embed="rId3"/>
                <a:stretch>
                  <a:fillRect l="-499"/>
                </a:stretch>
              </a:blipFill>
              <a:ln w="19050">
                <a:noFill/>
                <a:prstDash val="lgDash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0A4A38D-05AA-8344-B05D-FC9D53E335DC}"/>
              </a:ext>
            </a:extLst>
          </p:cNvPr>
          <p:cNvCxnSpPr>
            <a:cxnSpLocks/>
          </p:cNvCxnSpPr>
          <p:nvPr/>
        </p:nvCxnSpPr>
        <p:spPr>
          <a:xfrm flipH="1" flipV="1">
            <a:off x="1271752" y="4972875"/>
            <a:ext cx="3741682" cy="47292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9A3A95E4-8D71-D840-8A14-E3104DDBB1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40" t="14686" r="3469" b="5894"/>
          <a:stretch/>
        </p:blipFill>
        <p:spPr>
          <a:xfrm rot="5400000">
            <a:off x="7496137" y="4093181"/>
            <a:ext cx="2822713" cy="2621773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F81099F-9AA9-FC42-93EF-CD77673CCC3A}"/>
              </a:ext>
            </a:extLst>
          </p:cNvPr>
          <p:cNvCxnSpPr>
            <a:cxnSpLocks/>
          </p:cNvCxnSpPr>
          <p:nvPr/>
        </p:nvCxnSpPr>
        <p:spPr>
          <a:xfrm flipH="1" flipV="1">
            <a:off x="8486497" y="4830417"/>
            <a:ext cx="1" cy="1548595"/>
          </a:xfrm>
          <a:prstGeom prst="line">
            <a:avLst/>
          </a:prstGeom>
          <a:ln w="34925">
            <a:solidFill>
              <a:srgbClr val="D98E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56072D9D-DC09-0032-83DC-AF91D21027E4}"/>
              </a:ext>
            </a:extLst>
          </p:cNvPr>
          <p:cNvSpPr txBox="1"/>
          <p:nvPr/>
        </p:nvSpPr>
        <p:spPr>
          <a:xfrm>
            <a:off x="419706" y="6168548"/>
            <a:ext cx="249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my PhD thesis</a:t>
            </a:r>
            <a:endParaRPr sz="2000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720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32F3408-1600-3C40-BE39-B14F1E48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EB4B09A-FC3F-6444-92CA-D07EE2E6C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Model building: additive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CE959E5-BF8B-B447-BAF9-CD7D6D685B62}"/>
              </a:ext>
            </a:extLst>
          </p:cNvPr>
          <p:cNvSpPr txBox="1"/>
          <p:nvPr/>
        </p:nvSpPr>
        <p:spPr>
          <a:xfrm>
            <a:off x="510638" y="1061545"/>
            <a:ext cx="11186779" cy="222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 of known resonances large, all possibly contributing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building: assess which resonances contribute to the fit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Strategy: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GB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resonances which are visible by eye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F4037C-83E1-454D-8242-D4320C51B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9" t="6015" r="5766" b="5862"/>
          <a:stretch/>
        </p:blipFill>
        <p:spPr>
          <a:xfrm rot="5400000">
            <a:off x="1294090" y="2048544"/>
            <a:ext cx="3700773" cy="5090777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1C43714-6647-DD4A-9C23-F3C24F3B8F82}"/>
              </a:ext>
            </a:extLst>
          </p:cNvPr>
          <p:cNvCxnSpPr>
            <a:cxnSpLocks/>
          </p:cNvCxnSpPr>
          <p:nvPr/>
        </p:nvCxnSpPr>
        <p:spPr>
          <a:xfrm>
            <a:off x="1781503" y="2984938"/>
            <a:ext cx="0" cy="2953407"/>
          </a:xfrm>
          <a:prstGeom prst="line">
            <a:avLst/>
          </a:prstGeom>
          <a:ln w="34925">
            <a:solidFill>
              <a:srgbClr val="27A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69B06F-AD63-EC44-9D5E-C3CBE924967D}"/>
              </a:ext>
            </a:extLst>
          </p:cNvPr>
          <p:cNvCxnSpPr>
            <a:cxnSpLocks/>
          </p:cNvCxnSpPr>
          <p:nvPr/>
        </p:nvCxnSpPr>
        <p:spPr>
          <a:xfrm>
            <a:off x="2427889" y="2984938"/>
            <a:ext cx="0" cy="2953407"/>
          </a:xfrm>
          <a:prstGeom prst="line">
            <a:avLst/>
          </a:prstGeom>
          <a:ln w="34925">
            <a:solidFill>
              <a:srgbClr val="27A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6C3086A-AFA2-9D41-810E-1C2307AC10BD}"/>
              </a:ext>
            </a:extLst>
          </p:cNvPr>
          <p:cNvCxnSpPr>
            <a:cxnSpLocks/>
          </p:cNvCxnSpPr>
          <p:nvPr/>
        </p:nvCxnSpPr>
        <p:spPr>
          <a:xfrm flipH="1" flipV="1">
            <a:off x="2505830" y="3084120"/>
            <a:ext cx="2507605" cy="2454832"/>
          </a:xfrm>
          <a:prstGeom prst="line">
            <a:avLst/>
          </a:prstGeom>
          <a:ln w="34925">
            <a:solidFill>
              <a:srgbClr val="D98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3A1417C-9CAD-F14F-832B-3A2BEAE634AB}"/>
                  </a:ext>
                </a:extLst>
              </p:cNvPr>
              <p:cNvSpPr/>
              <p:nvPr/>
            </p:nvSpPr>
            <p:spPr>
              <a:xfrm>
                <a:off x="6148253" y="2807463"/>
                <a:ext cx="5090775" cy="3002745"/>
              </a:xfrm>
              <a:prstGeom prst="rect">
                <a:avLst/>
              </a:prstGeom>
              <a:ln w="19050">
                <a:noFill/>
                <a:prstDash val="lgDash"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1600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b="0" i="0" dirty="0">
                    <a:solidFill>
                      <a:srgbClr val="48484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∗0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(890)</m:t>
                    </m:r>
                  </m:oMath>
                </a14:m>
                <a:endParaRPr lang="en-US" sz="1600" b="0" i="0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160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1600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l-GR" sz="160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en-US" sz="1600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600" dirty="0">
                    <a:solidFill>
                      <a:srgbClr val="48484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b="0" i="1" dirty="0">
                    <a:solidFill>
                      <a:srgbClr val="48484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DA6C6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DA6C6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DA6C6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DA6C6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(1232) </m:t>
                    </m:r>
                  </m:oMath>
                </a14:m>
                <a:endParaRPr lang="en-US" sz="1600" b="0" i="1" dirty="0">
                  <a:solidFill>
                    <a:srgbClr val="DA6C6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Sup>
                      <m:sSubSupPr>
                        <m:ctrlPr>
                          <a:rPr lang="en-US" sz="160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1600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  <m:r>
                      <a:rPr lang="en-US" sz="160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600" dirty="0">
                    <a:solidFill>
                      <a:srgbClr val="48484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i="1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600" b="0" i="0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1600" b="0" dirty="0">
                  <a:solidFill>
                    <a:srgbClr val="484848"/>
                  </a:solidFill>
                  <a:latin typeface="Times New Roman" panose="02020603050405020304" pitchFamily="18" charset="0"/>
                  <a:ea typeface="Cambria Math" panose="02040503050406030204" pitchFamily="18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27A7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27A7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p>
                        <m:r>
                          <a:rPr lang="en-US" sz="1600" b="0" i="0" smtClean="0">
                            <a:solidFill>
                              <a:srgbClr val="27A7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1600" i="1">
                            <a:solidFill>
                              <a:srgbClr val="27A7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rgbClr val="27A7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1520</m:t>
                        </m:r>
                      </m:e>
                    </m:d>
                  </m:oMath>
                </a14:m>
                <a:endParaRPr lang="en-US" sz="1600" dirty="0">
                  <a:solidFill>
                    <a:srgbClr val="27A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27A7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27A7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p>
                        <m:r>
                          <a:rPr lang="en-US" sz="1600">
                            <a:solidFill>
                              <a:srgbClr val="27A7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1600" i="1">
                            <a:solidFill>
                              <a:srgbClr val="27A7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rgbClr val="27A7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1600" b="0" i="1" smtClean="0">
                            <a:solidFill>
                              <a:srgbClr val="27A7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670</m:t>
                        </m:r>
                      </m:e>
                    </m:d>
                  </m:oMath>
                </a14:m>
                <a:endParaRPr lang="en-US" sz="1600" dirty="0">
                  <a:solidFill>
                    <a:srgbClr val="484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3A1417C-9CAD-F14F-832B-3A2BEAE634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253" y="2807463"/>
                <a:ext cx="5090775" cy="3002745"/>
              </a:xfrm>
              <a:prstGeom prst="rect">
                <a:avLst/>
              </a:prstGeom>
              <a:blipFill>
                <a:blip r:embed="rId3"/>
                <a:stretch>
                  <a:fillRect l="-498"/>
                </a:stretch>
              </a:blipFill>
              <a:ln w="19050">
                <a:noFill/>
                <a:prstDash val="lg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0A4A38D-05AA-8344-B05D-FC9D53E335DC}"/>
              </a:ext>
            </a:extLst>
          </p:cNvPr>
          <p:cNvCxnSpPr>
            <a:cxnSpLocks/>
          </p:cNvCxnSpPr>
          <p:nvPr/>
        </p:nvCxnSpPr>
        <p:spPr>
          <a:xfrm flipH="1" flipV="1">
            <a:off x="1271752" y="4972875"/>
            <a:ext cx="3741682" cy="47292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9A75EA3A-D352-3948-BED5-58A07485AD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96" t="15844" r="3619" b="5939"/>
          <a:stretch/>
        </p:blipFill>
        <p:spPr>
          <a:xfrm rot="5400000">
            <a:off x="8957583" y="2959336"/>
            <a:ext cx="3214900" cy="2911154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E028AE4-3608-674F-8FED-36E4EA15BBA3}"/>
              </a:ext>
            </a:extLst>
          </p:cNvPr>
          <p:cNvCxnSpPr>
            <a:cxnSpLocks/>
          </p:cNvCxnSpPr>
          <p:nvPr/>
        </p:nvCxnSpPr>
        <p:spPr>
          <a:xfrm>
            <a:off x="9935246" y="3856383"/>
            <a:ext cx="0" cy="1682569"/>
          </a:xfrm>
          <a:prstGeom prst="line">
            <a:avLst/>
          </a:prstGeom>
          <a:ln w="34925">
            <a:solidFill>
              <a:srgbClr val="27A726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270C8FF-051D-A444-AE79-D0CC6977CB4B}"/>
              </a:ext>
            </a:extLst>
          </p:cNvPr>
          <p:cNvCxnSpPr>
            <a:cxnSpLocks/>
          </p:cNvCxnSpPr>
          <p:nvPr/>
        </p:nvCxnSpPr>
        <p:spPr>
          <a:xfrm>
            <a:off x="10315307" y="3856383"/>
            <a:ext cx="0" cy="1682569"/>
          </a:xfrm>
          <a:prstGeom prst="line">
            <a:avLst/>
          </a:prstGeom>
          <a:ln w="34925">
            <a:solidFill>
              <a:srgbClr val="27A726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35BE2C1D-CADA-BA30-0091-F969D6E9D54E}"/>
              </a:ext>
            </a:extLst>
          </p:cNvPr>
          <p:cNvSpPr txBox="1"/>
          <p:nvPr/>
        </p:nvSpPr>
        <p:spPr>
          <a:xfrm>
            <a:off x="419706" y="6168548"/>
            <a:ext cx="249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my PhD thesis</a:t>
            </a:r>
            <a:endParaRPr sz="2000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608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FCE959E5-BF8B-B447-BAF9-CD7D6D685B62}"/>
                  </a:ext>
                </a:extLst>
              </p:cNvPr>
              <p:cNvSpPr txBox="1"/>
              <p:nvPr/>
            </p:nvSpPr>
            <p:spPr>
              <a:xfrm>
                <a:off x="411247" y="1106919"/>
                <a:ext cx="10273319" cy="3520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List of known resonances large, all possibly contributing</a:t>
                </a:r>
              </a:p>
              <a:p>
                <a:pPr marL="285750" indent="-28575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 building: assess which resonances contributes to the fit. Strategy:</a:t>
                </a:r>
              </a:p>
              <a:p>
                <a:pPr marL="800100" lvl="1" indent="-342900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</a:pPr>
                <a:r>
                  <a:rPr lang="en-GB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Add resonances which are visible by eye</a:t>
                </a:r>
              </a:p>
              <a:p>
                <a:pPr marL="800100" lvl="1" indent="-342900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</a:pPr>
                <a:r>
                  <a:rPr lang="en-GB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 building</a:t>
                </a:r>
                <a:r>
                  <a:rPr lang="en-GB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add resonances </a:t>
                </a:r>
                <a:r>
                  <a:rPr lang="en-GB" b="1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iteratively</a:t>
                </a:r>
                <a:r>
                  <a:rPr lang="en-GB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257300" lvl="2" indent="-342900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Ø"/>
                </a:pPr>
                <a:r>
                  <a:rPr lang="en-GB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For each model</a:t>
                </a:r>
                <a:r>
                  <a:rPr lang="en-GB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N fits with randomized</a:t>
                </a:r>
                <a:br>
                  <a:rPr lang="en-GB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GB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 values </a:t>
                </a:r>
              </a:p>
              <a:p>
                <a:pPr marL="1257300" lvl="2" indent="-342900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Ø"/>
                </a:pPr>
                <a:r>
                  <a:rPr lang="fr-FR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3D743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3D743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3D743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3D743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3D743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𝑛𝑑𝑓</m:t>
                    </m:r>
                  </m:oMath>
                </a14:m>
                <a:r>
                  <a:rPr lang="fr-FR" dirty="0">
                    <a:solidFill>
                      <a:srgbClr val="3D743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fr-FR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smallest value preferred</a:t>
                </a:r>
                <a:br>
                  <a:rPr lang="fr-FR" sz="16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fr-FR" sz="16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fr-FR" sz="16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fr-FR" sz="1600" dirty="0">
                  <a:solidFill>
                    <a:srgbClr val="484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90000"/>
                  </a:lnSpc>
                  <a:spcBef>
                    <a:spcPts val="1000"/>
                  </a:spcBef>
                </a:pPr>
                <a:endParaRPr lang="fr-FR" dirty="0">
                  <a:solidFill>
                    <a:srgbClr val="484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FCE959E5-BF8B-B447-BAF9-CD7D6D685B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47" y="1106919"/>
                <a:ext cx="10273319" cy="3520964"/>
              </a:xfrm>
              <a:prstGeom prst="rect">
                <a:avLst/>
              </a:prstGeom>
              <a:blipFill>
                <a:blip r:embed="rId3"/>
                <a:stretch>
                  <a:fillRect l="-370" t="-1439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32F3408-1600-3C40-BE39-B14F1E48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85485" y="6423535"/>
            <a:ext cx="2743200" cy="365125"/>
          </a:xfrm>
        </p:spPr>
        <p:txBody>
          <a:bodyPr/>
          <a:lstStyle/>
          <a:p>
            <a:fld id="{31673D00-3579-8441-A17B-4DBD576CBAE2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EB4B09A-FC3F-6444-92CA-D07EE2E6C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Model building: additive </a:t>
            </a:r>
            <a:r>
              <a:rPr lang="fr-FR" dirty="0" err="1"/>
              <a:t>approach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AA7F85-1928-F0F6-0710-7441D8A30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188" y="946150"/>
            <a:ext cx="5765800" cy="49657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07CEF1-16FB-1778-461B-77AD409202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182"/>
          <a:stretch/>
        </p:blipFill>
        <p:spPr>
          <a:xfrm>
            <a:off x="411247" y="4093698"/>
            <a:ext cx="5526473" cy="175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27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3D35B21-1B75-229E-2C3A-975185681D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40" y="1119517"/>
            <a:ext cx="4106720" cy="5152274"/>
          </a:xfrm>
        </p:spPr>
        <p:txBody>
          <a:bodyPr/>
          <a:lstStyle/>
          <a:p>
            <a:r>
              <a:rPr lang="en-US" dirty="0"/>
              <a:t>Start from full model with all possible resonances</a:t>
            </a:r>
          </a:p>
          <a:p>
            <a:r>
              <a:rPr lang="en-US" dirty="0"/>
              <a:t>Includes poorly known resonances</a:t>
            </a:r>
          </a:p>
          <a:p>
            <a:r>
              <a:rPr lang="en-US" dirty="0"/>
              <a:t>From model with all resonances</a:t>
            </a:r>
            <a:br>
              <a:rPr lang="en-US" dirty="0"/>
            </a:br>
            <a:r>
              <a:rPr lang="en-US" dirty="0"/>
              <a:t>start systematically removing resonances</a:t>
            </a:r>
            <a:br>
              <a:rPr lang="en-US" dirty="0"/>
            </a:br>
            <a:r>
              <a:rPr lang="en-US" dirty="0"/>
              <a:t>with lower significance</a:t>
            </a:r>
          </a:p>
          <a:p>
            <a:pPr marL="0" indent="0">
              <a:buNone/>
            </a:pPr>
            <a:br>
              <a:rPr lang="en-US" dirty="0"/>
            </a:br>
            <a:endParaRPr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BE4748A-3910-BC6A-C601-32C8F251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building 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A352A0-4E75-61F1-8701-BAD72AF9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35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B20A8E9-CEAC-36EF-991C-D736595D1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782" y="1119517"/>
            <a:ext cx="7772400" cy="53646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6CBD20-E73D-11CE-37FA-73169B8064CA}"/>
              </a:ext>
            </a:extLst>
          </p:cNvPr>
          <p:cNvSpPr/>
          <p:nvPr/>
        </p:nvSpPr>
        <p:spPr>
          <a:xfrm>
            <a:off x="4749422" y="3146745"/>
            <a:ext cx="6865959" cy="655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433500-D3A4-C6EE-A470-C84D0B878E7E}"/>
              </a:ext>
            </a:extLst>
          </p:cNvPr>
          <p:cNvSpPr/>
          <p:nvPr/>
        </p:nvSpPr>
        <p:spPr>
          <a:xfrm>
            <a:off x="4831458" y="5738483"/>
            <a:ext cx="6865959" cy="655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58AC65-18FF-20D7-8321-CB46FAC46D11}"/>
              </a:ext>
            </a:extLst>
          </p:cNvPr>
          <p:cNvSpPr/>
          <p:nvPr/>
        </p:nvSpPr>
        <p:spPr>
          <a:xfrm>
            <a:off x="4749422" y="3809599"/>
            <a:ext cx="3493827" cy="2736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F9731CE-C311-D017-33B1-6CC02D82EE83}"/>
              </a:ext>
            </a:extLst>
          </p:cNvPr>
          <p:cNvSpPr txBox="1"/>
          <p:nvPr/>
        </p:nvSpPr>
        <p:spPr>
          <a:xfrm>
            <a:off x="5281683" y="3326322"/>
            <a:ext cx="279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Removing resonances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96923BE-FF20-2C9E-3386-E375FE670137}"/>
              </a:ext>
            </a:extLst>
          </p:cNvPr>
          <p:cNvSpPr txBox="1"/>
          <p:nvPr/>
        </p:nvSpPr>
        <p:spPr>
          <a:xfrm>
            <a:off x="8767564" y="5841982"/>
            <a:ext cx="279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Removing resonances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01539A-E2B5-C0F5-AEDB-09768A59B949}"/>
              </a:ext>
            </a:extLst>
          </p:cNvPr>
          <p:cNvSpPr txBox="1"/>
          <p:nvPr/>
        </p:nvSpPr>
        <p:spPr>
          <a:xfrm>
            <a:off x="8653254" y="3293134"/>
            <a:ext cx="279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Removing resonances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5CBE213-A1FE-25E3-475B-5DEE58C2A80D}"/>
              </a:ext>
            </a:extLst>
          </p:cNvPr>
          <p:cNvCxnSpPr/>
          <p:nvPr/>
        </p:nvCxnSpPr>
        <p:spPr>
          <a:xfrm>
            <a:off x="8817590" y="6207214"/>
            <a:ext cx="2797791" cy="0"/>
          </a:xfrm>
          <a:prstGeom prst="straightConnector1">
            <a:avLst/>
          </a:prstGeom>
          <a:ln w="31750">
            <a:solidFill>
              <a:schemeClr val="accent4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2066AD9-9B69-BA49-9976-7968FA0F4B69}"/>
              </a:ext>
            </a:extLst>
          </p:cNvPr>
          <p:cNvCxnSpPr/>
          <p:nvPr/>
        </p:nvCxnSpPr>
        <p:spPr>
          <a:xfrm>
            <a:off x="8817590" y="3707476"/>
            <a:ext cx="2797791" cy="0"/>
          </a:xfrm>
          <a:prstGeom prst="straightConnector1">
            <a:avLst/>
          </a:prstGeom>
          <a:ln w="31750">
            <a:solidFill>
              <a:schemeClr val="accent4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B7FA7AC-5926-284E-DA55-55D2D43F343B}"/>
              </a:ext>
            </a:extLst>
          </p:cNvPr>
          <p:cNvCxnSpPr/>
          <p:nvPr/>
        </p:nvCxnSpPr>
        <p:spPr>
          <a:xfrm>
            <a:off x="5281682" y="3714617"/>
            <a:ext cx="2797791" cy="0"/>
          </a:xfrm>
          <a:prstGeom prst="straightConnector1">
            <a:avLst/>
          </a:prstGeom>
          <a:ln w="31750">
            <a:solidFill>
              <a:schemeClr val="accent4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9094D6A-29DA-813B-EE5A-0E9FE4EB8102}"/>
                  </a:ext>
                </a:extLst>
              </p:cNvPr>
              <p:cNvSpPr txBox="1"/>
              <p:nvPr/>
            </p:nvSpPr>
            <p:spPr>
              <a:xfrm>
                <a:off x="5727510" y="1426085"/>
                <a:ext cx="2797791" cy="696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𝑛𝑑𝑜𝑓</m:t>
                          </m:r>
                        </m:den>
                      </m:f>
                    </m:oMath>
                  </m:oMathPara>
                </a14:m>
                <a:endParaRPr sz="20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9094D6A-29DA-813B-EE5A-0E9FE4EB8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510" y="1426085"/>
                <a:ext cx="2797791" cy="696729"/>
              </a:xfrm>
              <a:prstGeom prst="rect">
                <a:avLst/>
              </a:prstGeom>
              <a:blipFill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CA0525F-3939-A1C6-9E97-169B4A569B62}"/>
                  </a:ext>
                </a:extLst>
              </p:cNvPr>
              <p:cNvSpPr txBox="1"/>
              <p:nvPr/>
            </p:nvSpPr>
            <p:spPr>
              <a:xfrm>
                <a:off x="9291851" y="1426085"/>
                <a:ext cx="27977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sz="20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𝑁𝐿𝐿</m:t>
                      </m:r>
                    </m:oMath>
                  </m:oMathPara>
                </a14:m>
                <a:endParaRPr sz="20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CA0525F-3939-A1C6-9E97-169B4A569B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1851" y="1426085"/>
                <a:ext cx="27977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96F28BB-6D1D-BCC4-3F57-3538F2DEFF48}"/>
                  </a:ext>
                </a:extLst>
              </p:cNvPr>
              <p:cNvSpPr txBox="1"/>
              <p:nvPr/>
            </p:nvSpPr>
            <p:spPr>
              <a:xfrm>
                <a:off x="10134039" y="4072709"/>
                <a:ext cx="16195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𝑠𝑢𝑚</m:t>
                      </m:r>
                      <m:r>
                        <a:rPr lang="en-US" sz="20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𝑜𝑓</m:t>
                      </m:r>
                      <m:r>
                        <a:rPr lang="en-US" sz="20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𝐹𝐹</m:t>
                      </m:r>
                    </m:oMath>
                  </m:oMathPara>
                </a14:m>
                <a:endParaRPr sz="20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96F28BB-6D1D-BCC4-3F57-3538F2DEF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039" y="4072709"/>
                <a:ext cx="1619534" cy="369332"/>
              </a:xfrm>
              <a:prstGeom prst="rect">
                <a:avLst/>
              </a:prstGeom>
              <a:blipFill>
                <a:blip r:embed="rId5"/>
                <a:stretch>
                  <a:fillRect b="-23333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 21">
            <a:extLst>
              <a:ext uri="{FF2B5EF4-FFF2-40B4-BE49-F238E27FC236}">
                <a16:creationId xmlns:a16="http://schemas.microsoft.com/office/drawing/2014/main" id="{72F690C1-CC51-6EB3-9039-71FD5F0A46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429" t="3740" r="4429" b="35125"/>
          <a:stretch/>
        </p:blipFill>
        <p:spPr>
          <a:xfrm>
            <a:off x="740955" y="3429000"/>
            <a:ext cx="1738539" cy="281541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4AAFC59-D6AF-5582-4046-2350C91CE6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272"/>
          <a:stretch/>
        </p:blipFill>
        <p:spPr>
          <a:xfrm>
            <a:off x="2951747" y="3666908"/>
            <a:ext cx="1886253" cy="242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98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texte 1">
                <a:extLst>
                  <a:ext uri="{FF2B5EF4-FFF2-40B4-BE49-F238E27FC236}">
                    <a16:creationId xmlns:a16="http://schemas.microsoft.com/office/drawing/2014/main" id="{A1DC235C-3CC0-321D-3697-C41DF2BCCB06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CP violation in </a:t>
                </a:r>
                <a:r>
                  <a:rPr lang="fr-FR" sz="1800" dirty="0" err="1">
                    <a:solidFill>
                      <a:schemeClr val="tx2"/>
                    </a:solidFill>
                    <a:latin typeface="+mj-lt"/>
                  </a:rPr>
                  <a:t>charm</a:t>
                </a:r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 </a:t>
                </a:r>
                <a:r>
                  <a:rPr lang="fr-FR" sz="1800" dirty="0" err="1">
                    <a:solidFill>
                      <a:schemeClr val="tx2"/>
                    </a:solidFill>
                    <a:latin typeface="+mj-lt"/>
                  </a:rPr>
                  <a:t>sector</a:t>
                </a:r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: </a:t>
                </a:r>
                <a:r>
                  <a:rPr lang="fr-FR" sz="1800" dirty="0" err="1">
                    <a:solidFill>
                      <a:schemeClr val="tx2"/>
                    </a:solidFill>
                    <a:latin typeface="+mj-lt"/>
                  </a:rPr>
                  <a:t>discovered</a:t>
                </a:r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 </a:t>
                </a:r>
                <a:r>
                  <a:rPr lang="fr-FR" sz="1800" dirty="0" err="1">
                    <a:solidFill>
                      <a:schemeClr val="tx2"/>
                    </a:solidFill>
                    <a:latin typeface="+mj-lt"/>
                  </a:rPr>
                  <a:t>only</a:t>
                </a:r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 in 2019, LHCb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𝐷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0</m:t>
                        </m:r>
                      </m:sup>
                    </m:sSup>
                    <m:r>
                      <a:rPr lang="en-US" sz="1800" b="0" i="1" smtClean="0">
                        <a:solidFill>
                          <a:schemeClr val="tx2"/>
                        </a:solidFill>
                        <a:latin typeface="+mj-lt"/>
                      </a:rPr>
                      <m:t>→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𝐾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𝐾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2"/>
                    </a:solidFill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𝐷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0</m:t>
                        </m:r>
                      </m:sup>
                    </m:sSup>
                    <m:r>
                      <a:rPr lang="en-US" sz="1800" b="0" i="1" smtClean="0">
                        <a:solidFill>
                          <a:schemeClr val="tx2"/>
                        </a:solidFill>
                        <a:latin typeface="+mj-lt"/>
                      </a:rPr>
                      <m:t>→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en-US" sz="1800" dirty="0">
                    <a:solidFill>
                      <a:schemeClr val="tx2"/>
                    </a:solidFill>
                    <a:latin typeface="+mj-lt"/>
                    <a:sym typeface="Wingdings" pitchFamily="2" charset="2"/>
                  </a:rPr>
                </a:br>
                <a:r>
                  <a:rPr lang="en-US" sz="1800" dirty="0">
                    <a:solidFill>
                      <a:schemeClr val="tx2"/>
                    </a:solidFill>
                    <a:latin typeface="+mj-lt"/>
                    <a:sym typeface="Wingdings" pitchFamily="2" charset="2"/>
                  </a:rPr>
                  <a:t>measured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2"/>
                        </a:solidFill>
                        <a:latin typeface="+mj-lt"/>
                        <a:sym typeface="Wingdings" pitchFamily="2" charset="2"/>
                      </a:rPr>
                      <m:t>Δ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  <a:sym typeface="Wingdings" pitchFamily="2" charset="2"/>
                          </a:rPr>
                          <m:t>𝐴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  <a:sym typeface="Wingdings" pitchFamily="2" charset="2"/>
                          </a:rPr>
                          <m:t>𝐶𝑃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2"/>
                        </a:solidFill>
                        <a:latin typeface="+mj-lt"/>
                        <a:sym typeface="Wingdings" pitchFamily="2" charset="2"/>
                      </a:rPr>
                      <m:t>=−15.4±29 ×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  <a:sym typeface="Wingdings" pitchFamily="2" charset="2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+mj-lt"/>
                            <a:sym typeface="Wingdings" pitchFamily="2" charset="2"/>
                          </a:rPr>
                          <m:t>−4</m:t>
                        </m:r>
                      </m:sup>
                    </m:sSup>
                  </m:oMath>
                </a14:m>
                <a:endParaRPr lang="fr-FR" sz="1800" dirty="0">
                  <a:solidFill>
                    <a:schemeClr val="tx2"/>
                  </a:solidFill>
                  <a:latin typeface="+mj-lt"/>
                </a:endParaRPr>
              </a:p>
              <a:p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CPV in </a:t>
                </a:r>
                <a:r>
                  <a:rPr lang="fr-FR" sz="1800" dirty="0" err="1">
                    <a:solidFill>
                      <a:schemeClr val="tx2"/>
                    </a:solidFill>
                    <a:latin typeface="+mj-lt"/>
                  </a:rPr>
                  <a:t>three</a:t>
                </a:r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 body </a:t>
                </a:r>
                <a:r>
                  <a:rPr lang="fr-FR" sz="1800" dirty="0" err="1">
                    <a:solidFill>
                      <a:schemeClr val="tx2"/>
                    </a:solidFill>
                    <a:latin typeface="+mj-lt"/>
                  </a:rPr>
                  <a:t>decay</a:t>
                </a:r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, local CPV :</a:t>
                </a:r>
              </a:p>
              <a:p>
                <a:pPr marL="800100" lvl="1" indent="-342900">
                  <a:buFont typeface="+mj-lt"/>
                  <a:buAutoNum type="alphaLcPeriod"/>
                </a:pPr>
                <a:r>
                  <a:rPr lang="fr-FR" dirty="0" err="1">
                    <a:solidFill>
                      <a:schemeClr val="tx2"/>
                    </a:solidFill>
                    <a:effectLst/>
                    <a:latin typeface="+mj-lt"/>
                  </a:rPr>
                  <a:t>Higher</a:t>
                </a:r>
                <a:r>
                  <a:rPr lang="fr-FR" dirty="0">
                    <a:solidFill>
                      <a:schemeClr val="tx2"/>
                    </a:solidFill>
                    <a:effectLst/>
                    <a:latin typeface="+mj-lt"/>
                  </a:rPr>
                  <a:t> </a:t>
                </a:r>
                <a:r>
                  <a:rPr lang="fr-FR" dirty="0" err="1">
                    <a:solidFill>
                      <a:schemeClr val="tx2"/>
                    </a:solidFill>
                    <a:effectLst/>
                    <a:latin typeface="+mj-lt"/>
                  </a:rPr>
                  <a:t>sensitivity</a:t>
                </a:r>
                <a:r>
                  <a:rPr lang="fr-FR" dirty="0">
                    <a:solidFill>
                      <a:schemeClr val="tx2"/>
                    </a:solidFill>
                    <a:effectLst/>
                    <a:latin typeface="+mj-lt"/>
                  </a:rPr>
                  <a:t> possible by </a:t>
                </a:r>
                <a:r>
                  <a:rPr lang="fr-FR" dirty="0" err="1">
                    <a:solidFill>
                      <a:schemeClr val="tx2"/>
                    </a:solidFill>
                    <a:effectLst/>
                    <a:latin typeface="+mj-lt"/>
                  </a:rPr>
                  <a:t>searching</a:t>
                </a:r>
                <a:r>
                  <a:rPr lang="fr-FR" dirty="0">
                    <a:solidFill>
                      <a:schemeClr val="tx2"/>
                    </a:solidFill>
                    <a:effectLst/>
                    <a:latin typeface="+mj-lt"/>
                  </a:rPr>
                  <a:t> for local CPV in </a:t>
                </a:r>
                <a:r>
                  <a:rPr lang="fr-FR" dirty="0" err="1">
                    <a:solidFill>
                      <a:schemeClr val="tx2"/>
                    </a:solidFill>
                    <a:effectLst/>
                    <a:latin typeface="+mj-lt"/>
                  </a:rPr>
                  <a:t>multibody</a:t>
                </a:r>
                <a:r>
                  <a:rPr lang="fr-FR" dirty="0">
                    <a:solidFill>
                      <a:schemeClr val="tx2"/>
                    </a:solidFill>
                    <a:effectLst/>
                    <a:latin typeface="+mj-lt"/>
                  </a:rPr>
                  <a:t> </a:t>
                </a:r>
                <a:r>
                  <a:rPr lang="fr-FR" dirty="0" err="1">
                    <a:solidFill>
                      <a:schemeClr val="tx2"/>
                    </a:solidFill>
                    <a:effectLst/>
                    <a:latin typeface="+mj-lt"/>
                  </a:rPr>
                  <a:t>decays</a:t>
                </a:r>
                <a:endParaRPr lang="fr-FR" dirty="0">
                  <a:solidFill>
                    <a:schemeClr val="tx2"/>
                  </a:solidFill>
                  <a:latin typeface="+mj-lt"/>
                </a:endParaRPr>
              </a:p>
              <a:p>
                <a:pPr marL="800100" lvl="1" indent="-342900">
                  <a:buFont typeface="+mj-lt"/>
                  <a:buAutoNum type="alphaLcPeriod"/>
                </a:pPr>
                <a:r>
                  <a:rPr lang="fr-FR" dirty="0">
                    <a:solidFill>
                      <a:schemeClr val="tx2"/>
                    </a:solidFill>
                    <a:effectLst/>
                    <a:latin typeface="+mj-lt"/>
                  </a:rPr>
                  <a:t>Large </a:t>
                </a:r>
                <a:r>
                  <a:rPr lang="fr-FR" dirty="0" err="1">
                    <a:solidFill>
                      <a:schemeClr val="tx2"/>
                    </a:solidFill>
                    <a:effectLst/>
                    <a:latin typeface="+mj-lt"/>
                  </a:rPr>
                  <a:t>interference</a:t>
                </a:r>
                <a:r>
                  <a:rPr lang="fr-FR" dirty="0">
                    <a:solidFill>
                      <a:schemeClr val="tx2"/>
                    </a:solidFill>
                    <a:effectLst/>
                    <a:latin typeface="+mj-lt"/>
                  </a:rPr>
                  <a:t> contributions as the </a:t>
                </a:r>
                <a:r>
                  <a:rPr lang="fr-FR" dirty="0" err="1">
                    <a:solidFill>
                      <a:schemeClr val="tx2"/>
                    </a:solidFill>
                    <a:effectLst/>
                    <a:latin typeface="+mj-lt"/>
                  </a:rPr>
                  <a:t>strong</a:t>
                </a:r>
                <a:r>
                  <a:rPr lang="fr-FR" dirty="0">
                    <a:solidFill>
                      <a:schemeClr val="tx2"/>
                    </a:solidFill>
                    <a:effectLst/>
                    <a:latin typeface="+mj-lt"/>
                  </a:rPr>
                  <a:t> phase varies </a:t>
                </a:r>
                <a:r>
                  <a:rPr lang="fr-FR" dirty="0" err="1">
                    <a:solidFill>
                      <a:schemeClr val="tx2"/>
                    </a:solidFill>
                    <a:effectLst/>
                    <a:latin typeface="+mj-lt"/>
                  </a:rPr>
                  <a:t>across</a:t>
                </a:r>
                <a:r>
                  <a:rPr lang="fr-FR" dirty="0">
                    <a:solidFill>
                      <a:schemeClr val="tx2"/>
                    </a:solidFill>
                    <a:effectLst/>
                    <a:latin typeface="+mj-lt"/>
                  </a:rPr>
                  <a:t> the phase </a:t>
                </a:r>
                <a:r>
                  <a:rPr lang="fr-FR" dirty="0" err="1">
                    <a:solidFill>
                      <a:schemeClr val="tx2"/>
                    </a:solidFill>
                    <a:effectLst/>
                    <a:latin typeface="+mj-lt"/>
                  </a:rPr>
                  <a:t>space</a:t>
                </a:r>
                <a:r>
                  <a:rPr lang="fr-FR" dirty="0">
                    <a:solidFill>
                      <a:schemeClr val="tx2"/>
                    </a:solidFill>
                    <a:effectLst/>
                    <a:latin typeface="+mj-lt"/>
                  </a:rPr>
                  <a:t> (PHSP)</a:t>
                </a:r>
                <a:endParaRPr lang="fr-FR" dirty="0">
                  <a:solidFill>
                    <a:schemeClr val="tx2"/>
                  </a:solidFill>
                  <a:latin typeface="+mj-lt"/>
                </a:endParaRPr>
              </a:p>
              <a:p>
                <a:r>
                  <a:rPr lang="fr-FR" sz="1800" dirty="0" err="1">
                    <a:solidFill>
                      <a:schemeClr val="tx2"/>
                    </a:solidFill>
                    <a:latin typeface="+mj-lt"/>
                  </a:rPr>
                  <a:t>Different</a:t>
                </a:r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 </a:t>
                </a:r>
                <a:r>
                  <a:rPr lang="fr-FR" sz="1800" dirty="0" err="1">
                    <a:solidFill>
                      <a:schemeClr val="tx2"/>
                    </a:solidFill>
                    <a:latin typeface="+mj-lt"/>
                  </a:rPr>
                  <a:t>methods</a:t>
                </a:r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 to </a:t>
                </a:r>
                <a:r>
                  <a:rPr lang="fr-FR" sz="1800" dirty="0" err="1">
                    <a:solidFill>
                      <a:schemeClr val="tx2"/>
                    </a:solidFill>
                    <a:latin typeface="+mj-lt"/>
                  </a:rPr>
                  <a:t>extract</a:t>
                </a:r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 CPV information : Bin-Flip </a:t>
                </a:r>
                <a:r>
                  <a:rPr lang="fr-FR" sz="1800" dirty="0" err="1">
                    <a:solidFill>
                      <a:schemeClr val="tx2"/>
                    </a:solidFill>
                    <a:latin typeface="+mj-lt"/>
                  </a:rPr>
                  <a:t>method</a:t>
                </a:r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, double-</a:t>
                </a:r>
                <a:r>
                  <a:rPr lang="fr-FR" sz="1800" dirty="0" err="1">
                    <a:solidFill>
                      <a:schemeClr val="tx2"/>
                    </a:solidFill>
                    <a:latin typeface="+mj-lt"/>
                  </a:rPr>
                  <a:t>dalitz</a:t>
                </a:r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 , Miranda </a:t>
                </a:r>
                <a:r>
                  <a:rPr lang="fr-FR" sz="1800" dirty="0" err="1">
                    <a:solidFill>
                      <a:schemeClr val="tx2"/>
                    </a:solidFill>
                    <a:latin typeface="+mj-lt"/>
                  </a:rPr>
                  <a:t>method</a:t>
                </a:r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 </a:t>
                </a:r>
              </a:p>
              <a:p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Nuisance </a:t>
                </a:r>
                <a:r>
                  <a:rPr lang="fr-FR" sz="1800" dirty="0" err="1">
                    <a:solidFill>
                      <a:schemeClr val="tx2"/>
                    </a:solidFill>
                    <a:latin typeface="+mj-lt"/>
                  </a:rPr>
                  <a:t>parameters</a:t>
                </a:r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: </a:t>
                </a:r>
                <a:r>
                  <a:rPr lang="fr-FR" sz="1800" dirty="0" err="1">
                    <a:solidFill>
                      <a:schemeClr val="tx2"/>
                    </a:solidFill>
                    <a:latin typeface="+mj-lt"/>
                  </a:rPr>
                  <a:t>different</a:t>
                </a:r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 production cross-section, reconstruction </a:t>
                </a:r>
                <a:r>
                  <a:rPr lang="fr-FR" sz="1800" dirty="0" err="1">
                    <a:solidFill>
                      <a:schemeClr val="tx2"/>
                    </a:solidFill>
                    <a:latin typeface="+mj-lt"/>
                  </a:rPr>
                  <a:t>efficiencies</a:t>
                </a:r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, </a:t>
                </a:r>
                <a:r>
                  <a:rPr lang="fr-FR" sz="1800" dirty="0" err="1">
                    <a:solidFill>
                      <a:schemeClr val="tx2"/>
                    </a:solidFill>
                    <a:latin typeface="+mj-lt"/>
                  </a:rPr>
                  <a:t>left</a:t>
                </a:r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/right detector </a:t>
                </a:r>
                <a:r>
                  <a:rPr lang="fr-FR" sz="1800" dirty="0" err="1">
                    <a:solidFill>
                      <a:schemeClr val="tx2"/>
                    </a:solidFill>
                    <a:latin typeface="+mj-lt"/>
                  </a:rPr>
                  <a:t>asymm</a:t>
                </a:r>
                <a:r>
                  <a:rPr lang="fr-FR" sz="1800" dirty="0">
                    <a:solidFill>
                      <a:schemeClr val="tx2"/>
                    </a:solidFill>
                    <a:latin typeface="+mj-lt"/>
                  </a:rPr>
                  <a:t>. </a:t>
                </a:r>
              </a:p>
            </p:txBody>
          </p:sp>
        </mc:Choice>
        <mc:Fallback>
          <p:sp>
            <p:nvSpPr>
              <p:cNvPr id="2" name="Espace réservé du texte 1">
                <a:extLst>
                  <a:ext uri="{FF2B5EF4-FFF2-40B4-BE49-F238E27FC236}">
                    <a16:creationId xmlns:a16="http://schemas.microsoft.com/office/drawing/2014/main" id="{A1DC235C-3CC0-321D-3697-C41DF2BCCB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454" t="-985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3C1CAAC8-7976-080D-2AF8-90A80E71C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 violation searches with amplitude analysis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9ECC83-9A86-B94C-DC11-0F7772CC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36</a:t>
            </a:fld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589D9D5-2EB0-0F58-36ED-CA5ACC90C3B6}"/>
              </a:ext>
            </a:extLst>
          </p:cNvPr>
          <p:cNvGrpSpPr/>
          <p:nvPr/>
        </p:nvGrpSpPr>
        <p:grpSpPr>
          <a:xfrm>
            <a:off x="510638" y="3656315"/>
            <a:ext cx="6102580" cy="1412330"/>
            <a:chOff x="1259201" y="2603360"/>
            <a:chExt cx="5543194" cy="137026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6749CAE-C1A7-3D80-1108-4FA9148C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7104" y="2603360"/>
              <a:ext cx="2455291" cy="1370265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DC99372F-9C3D-D8E3-BBFD-5AA8ED9ECAC7}"/>
                </a:ext>
              </a:extLst>
            </p:cNvPr>
            <p:cNvGrpSpPr/>
            <p:nvPr/>
          </p:nvGrpSpPr>
          <p:grpSpPr>
            <a:xfrm>
              <a:off x="1259201" y="2645891"/>
              <a:ext cx="2815683" cy="1304096"/>
              <a:chOff x="846974" y="2338932"/>
              <a:chExt cx="3299950" cy="1564336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C6F3CBB3-4526-BFBF-3604-9E335114B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6974" y="2380602"/>
                <a:ext cx="3299950" cy="1472640"/>
              </a:xfrm>
              <a:prstGeom prst="rect">
                <a:avLst/>
              </a:prstGeom>
            </p:spPr>
          </p:pic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8ADDB03-2504-669B-AB9E-002827612D3D}"/>
                  </a:ext>
                </a:extLst>
              </p:cNvPr>
              <p:cNvSpPr txBox="1"/>
              <p:nvPr/>
            </p:nvSpPr>
            <p:spPr>
              <a:xfrm>
                <a:off x="2321349" y="2338932"/>
                <a:ext cx="635794" cy="25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1200" b="1" err="1">
                    <a:solidFill>
                      <a:srgbClr val="02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1200" b="1" baseline="-25000" err="1">
                    <a:solidFill>
                      <a:srgbClr val="02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sz="1200" b="1" baseline="-25000">
                    <a:solidFill>
                      <a:srgbClr val="02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b="1">
                    <a:solidFill>
                      <a:srgbClr val="02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sz="1200" b="1">
                  <a:solidFill>
                    <a:srgbClr val="02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CAEC5B4-0097-DFC5-39D5-9EB50174BA9F}"/>
                  </a:ext>
                </a:extLst>
              </p:cNvPr>
              <p:cNvSpPr txBox="1"/>
              <p:nvPr/>
            </p:nvSpPr>
            <p:spPr>
              <a:xfrm>
                <a:off x="2257055" y="3644736"/>
                <a:ext cx="635794" cy="25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1200" b="1">
                    <a:solidFill>
                      <a:srgbClr val="0090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1200" b="1" baseline="30000">
                    <a:solidFill>
                      <a:srgbClr val="0090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sz="1200" b="1" baseline="-25000" err="1">
                    <a:solidFill>
                      <a:srgbClr val="0090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ud</a:t>
                </a:r>
                <a:r>
                  <a:rPr lang="en-US" sz="1200" b="1" baseline="-25000">
                    <a:solidFill>
                      <a:srgbClr val="0090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b="1">
                    <a:solidFill>
                      <a:srgbClr val="0090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sz="1200" b="1">
                  <a:solidFill>
                    <a:srgbClr val="0090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887608DC-B976-3B40-99A6-022A1C181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945520" y="2954008"/>
            <a:ext cx="3274518" cy="42292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D05C58A-2D1B-BA30-2B13-1112E80AC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430" y="5255706"/>
            <a:ext cx="6941448" cy="122634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77A5BDA-9834-602B-B8E1-BC2BC12D8555}"/>
              </a:ext>
            </a:extLst>
          </p:cNvPr>
          <p:cNvSpPr txBox="1"/>
          <p:nvPr/>
        </p:nvSpPr>
        <p:spPr>
          <a:xfrm>
            <a:off x="9268930" y="3922291"/>
            <a:ext cx="148760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LHCb preliminary</a:t>
            </a:r>
            <a:endParaRPr sz="1600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B07944E-99AB-8E8F-F3CD-F539F456566B}"/>
                  </a:ext>
                </a:extLst>
              </p:cNvPr>
              <p:cNvSpPr txBox="1"/>
              <p:nvPr/>
            </p:nvSpPr>
            <p:spPr>
              <a:xfrm>
                <a:off x="8558187" y="3656315"/>
                <a:ext cx="24653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B07944E-99AB-8E8F-F3CD-F539F4565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8187" y="3656315"/>
                <a:ext cx="24653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1136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8BAA210-ADBA-1F37-2B20-DBA6DA1B4C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5654" y="5050302"/>
            <a:ext cx="5601418" cy="5506995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hlinkClick r:id="rId2"/>
              </a:rPr>
              <a:t>http://www.koppenburg.ch/particles.html</a:t>
            </a:r>
            <a:r>
              <a:rPr lang="fr-FR" dirty="0"/>
              <a:t> </a:t>
            </a:r>
            <a:endParaRPr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661617D-4F64-A30F-66B7-3F01DC682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Exotics states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9F8481-831C-E973-29E4-167AC8072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37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7D772B-DDF1-9AD2-AE08-0B6CBBC21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53" y="1132936"/>
            <a:ext cx="7051260" cy="3917366"/>
          </a:xfrm>
          <a:prstGeom prst="rect">
            <a:avLst/>
          </a:prstGeom>
        </p:spPr>
      </p:pic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2F997002-8E69-869D-AA3F-57B8306D7801}"/>
              </a:ext>
            </a:extLst>
          </p:cNvPr>
          <p:cNvSpPr txBox="1">
            <a:spLocks/>
          </p:cNvSpPr>
          <p:nvPr/>
        </p:nvSpPr>
        <p:spPr>
          <a:xfrm>
            <a:off x="494582" y="1004301"/>
            <a:ext cx="4611990" cy="5150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 sz="1800" kern="1200" baseline="0">
                <a:solidFill>
                  <a:srgbClr val="484848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600" kern="1200" baseline="0">
                <a:solidFill>
                  <a:srgbClr val="484848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400" kern="1200" baseline="0">
                <a:solidFill>
                  <a:srgbClr val="484848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200" kern="1200" baseline="0">
                <a:solidFill>
                  <a:srgbClr val="484848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200" kern="1200" baseline="0">
                <a:solidFill>
                  <a:srgbClr val="484848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/>
              <a:t>Large </a:t>
            </a:r>
            <a:r>
              <a:rPr lang="fr-FR" sz="2000" dirty="0" err="1"/>
              <a:t>number</a:t>
            </a:r>
            <a:r>
              <a:rPr lang="fr-FR" sz="2000" dirty="0"/>
              <a:t> of new hadrons </a:t>
            </a:r>
            <a:r>
              <a:rPr lang="fr-FR" sz="2000" dirty="0" err="1"/>
              <a:t>discovered</a:t>
            </a:r>
            <a:r>
              <a:rPr lang="fr-FR" sz="2000" dirty="0"/>
              <a:t> at the LHC</a:t>
            </a:r>
          </a:p>
          <a:p>
            <a:r>
              <a:rPr lang="en-US" sz="2000" dirty="0"/>
              <a:t>Classical hadrons </a:t>
            </a:r>
            <a:br>
              <a:rPr lang="en-US" sz="2000" dirty="0"/>
            </a:b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m</a:t>
            </a:r>
            <a:r>
              <a:rPr lang="en-US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esons [quark + antiquark] </a:t>
            </a:r>
            <a:br>
              <a:rPr lang="en-US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000" dirty="0"/>
              <a:t>b</a:t>
            </a:r>
            <a:r>
              <a:rPr lang="en-US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aryons [3 quarks]</a:t>
            </a:r>
          </a:p>
          <a:p>
            <a:r>
              <a:rPr lang="en-US" sz="2000" dirty="0"/>
              <a:t>Exotic hadrons </a:t>
            </a:r>
            <a:br>
              <a:rPr lang="en-US" sz="2000" dirty="0"/>
            </a:b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in principle, anything else :</a:t>
            </a:r>
            <a:br>
              <a:rPr lang="en-US" sz="2000" dirty="0"/>
            </a:br>
            <a:r>
              <a:rPr lang="en-US" sz="2000" dirty="0"/>
              <a:t>Glueballs, hybrids, tetraquarks, pentaquarks, hexaquarks </a:t>
            </a:r>
          </a:p>
          <a:p>
            <a:pPr marL="0" indent="0">
              <a:buNone/>
            </a:pPr>
            <a:r>
              <a:rPr lang="fr-FR" sz="2000" dirty="0" err="1"/>
              <a:t>Studied</a:t>
            </a:r>
            <a:r>
              <a:rPr lang="fr-FR" sz="2000" dirty="0"/>
              <a:t> by </a:t>
            </a:r>
            <a:r>
              <a:rPr lang="fr-FR" sz="2000" dirty="0" err="1"/>
              <a:t>different</a:t>
            </a:r>
            <a:r>
              <a:rPr lang="fr-FR" sz="2000" dirty="0"/>
              <a:t> </a:t>
            </a:r>
            <a:r>
              <a:rPr lang="fr-FR" sz="2000" dirty="0" err="1"/>
              <a:t>experiments</a:t>
            </a:r>
            <a:r>
              <a:rPr lang="fr-FR" sz="2000" dirty="0"/>
              <a:t>:</a:t>
            </a:r>
          </a:p>
          <a:p>
            <a:pPr marL="0" indent="0">
              <a:buNone/>
            </a:pPr>
            <a:r>
              <a:rPr lang="fr-FR" sz="2000" dirty="0"/>
              <a:t>LHCb, BESIII, ATLAS, CMS, Belle, </a:t>
            </a:r>
            <a:br>
              <a:rPr lang="fr-FR" sz="2000" dirty="0"/>
            </a:br>
            <a:r>
              <a:rPr lang="fr-FR" sz="2000" dirty="0"/>
              <a:t>Belle II, </a:t>
            </a:r>
            <a:r>
              <a:rPr lang="fr-FR" sz="2000" dirty="0" err="1"/>
              <a:t>BaBar</a:t>
            </a:r>
            <a:r>
              <a:rPr lang="fr-FR" sz="2000" dirty="0"/>
              <a:t>, CDF, D0, ALICE … </a:t>
            </a:r>
          </a:p>
          <a:p>
            <a:pPr marL="0" indent="0">
              <a:buNone/>
            </a:pPr>
            <a:r>
              <a:rPr lang="fr-FR" sz="2000" dirty="0" err="1"/>
              <a:t>We</a:t>
            </a:r>
            <a:r>
              <a:rPr lang="fr-FR" sz="2000" dirty="0"/>
              <a:t> </a:t>
            </a:r>
            <a:r>
              <a:rPr lang="fr-FR" sz="2000" dirty="0" err="1"/>
              <a:t>will</a:t>
            </a:r>
            <a:r>
              <a:rPr lang="fr-FR" sz="2000" dirty="0"/>
              <a:t> </a:t>
            </a:r>
            <a:r>
              <a:rPr lang="fr-FR" sz="2000" dirty="0" err="1"/>
              <a:t>hear</a:t>
            </a:r>
            <a:r>
              <a:rPr lang="fr-FR" sz="2000" dirty="0"/>
              <a:t> more about </a:t>
            </a:r>
            <a:r>
              <a:rPr lang="fr-FR" sz="2000" dirty="0" err="1"/>
              <a:t>interpretations</a:t>
            </a:r>
            <a:r>
              <a:rPr lang="fr-FR" sz="2000" dirty="0"/>
              <a:t> </a:t>
            </a:r>
            <a:br>
              <a:rPr lang="fr-FR" sz="2000" dirty="0"/>
            </a:br>
            <a:r>
              <a:rPr lang="fr-FR" sz="2000" dirty="0"/>
              <a:t>at </a:t>
            </a:r>
            <a:r>
              <a:rPr lang="fr-FR" sz="2000" dirty="0" err="1"/>
              <a:t>this</a:t>
            </a:r>
            <a:r>
              <a:rPr lang="fr-FR" sz="2000" dirty="0"/>
              <a:t> workshop!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6097465-77D7-19F1-69FD-3154A3824812}"/>
              </a:ext>
            </a:extLst>
          </p:cNvPr>
          <p:cNvSpPr txBox="1"/>
          <p:nvPr/>
        </p:nvSpPr>
        <p:spPr>
          <a:xfrm>
            <a:off x="1168369" y="5799934"/>
            <a:ext cx="1023707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000" dirty="0" err="1">
                <a:latin typeface="+mj-lt"/>
              </a:rPr>
              <a:t>Despite</a:t>
            </a:r>
            <a:r>
              <a:rPr lang="fr-FR" sz="2000" dirty="0">
                <a:latin typeface="+mj-lt"/>
              </a:rPr>
              <a:t> the limitation </a:t>
            </a:r>
            <a:r>
              <a:rPr lang="fr-FR" sz="2000" dirty="0" err="1">
                <a:latin typeface="+mj-lt"/>
              </a:rPr>
              <a:t>discribed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above</a:t>
            </a:r>
            <a:r>
              <a:rPr lang="fr-FR" sz="2000" dirty="0">
                <a:latin typeface="+mj-lt"/>
              </a:rPr>
              <a:t>, amplitude </a:t>
            </a:r>
            <a:r>
              <a:rPr lang="fr-FR" sz="2000" dirty="0" err="1">
                <a:latin typeface="+mj-lt"/>
              </a:rPr>
              <a:t>analysis</a:t>
            </a:r>
            <a:r>
              <a:rPr lang="fr-FR" sz="2000" dirty="0">
                <a:latin typeface="+mj-lt"/>
              </a:rPr>
              <a:t> main </a:t>
            </a:r>
            <a:r>
              <a:rPr lang="fr-FR" sz="2000" dirty="0" err="1">
                <a:latin typeface="+mj-lt"/>
              </a:rPr>
              <a:t>tool</a:t>
            </a:r>
            <a:r>
              <a:rPr lang="fr-FR" sz="2000" dirty="0">
                <a:latin typeface="+mj-lt"/>
              </a:rPr>
              <a:t> of </a:t>
            </a:r>
            <a:r>
              <a:rPr lang="fr-FR" sz="2000" dirty="0" err="1">
                <a:latin typeface="+mj-lt"/>
              </a:rPr>
              <a:t>these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discoveries</a:t>
            </a:r>
            <a:r>
              <a:rPr lang="fr-FR" sz="2000" dirty="0">
                <a:latin typeface="+mj-lt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0489314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texte 1">
                <a:extLst>
                  <a:ext uri="{FF2B5EF4-FFF2-40B4-BE49-F238E27FC236}">
                    <a16:creationId xmlns:a16="http://schemas.microsoft.com/office/drawing/2014/main" id="{57287961-EC99-649F-063C-EB0561740BC1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10638" y="1066208"/>
                <a:ext cx="9049973" cy="5069765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en-US" sz="1800" dirty="0"/>
                  <a:t>Amplitude 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1800" b="0" i="0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800">
                        <a:solidFill>
                          <a:srgbClr val="484848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800">
                        <a:solidFill>
                          <a:srgbClr val="484848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800">
                        <a:solidFill>
                          <a:srgbClr val="484848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>
                        <a:solidFill>
                          <a:srgbClr val="484848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1800" b="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sz="1800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fr-FR" sz="1800" dirty="0"/>
                  <a:t>  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sz="1800" dirty="0"/>
                  <a:t>Fit with only the known K* resonances</a:t>
                </a:r>
              </a:p>
              <a:p>
                <a:pPr marL="0" indent="0">
                  <a:buNone/>
                </a:pPr>
                <a:r>
                  <a:rPr lang="fr-FR" sz="1800" dirty="0"/>
                  <a:t>This model </a:t>
                </a:r>
                <a:r>
                  <a:rPr lang="fr-FR" sz="1800" dirty="0" err="1"/>
                  <a:t>does</a:t>
                </a:r>
                <a:r>
                  <a:rPr lang="fr-FR" sz="1800" dirty="0"/>
                  <a:t> not </a:t>
                </a:r>
                <a:r>
                  <a:rPr lang="fr-FR" sz="1800" dirty="0" err="1"/>
                  <a:t>describe</a:t>
                </a:r>
                <a:r>
                  <a:rPr lang="fr-FR" sz="1800" dirty="0"/>
                  <a:t> the data </a:t>
                </a:r>
                <a:r>
                  <a:rPr lang="fr-FR" sz="1800" dirty="0" err="1"/>
                  <a:t>well</a:t>
                </a:r>
                <a:r>
                  <a:rPr lang="fr-FR" sz="1800" dirty="0"/>
                  <a:t> </a:t>
                </a:r>
                <a:br>
                  <a:rPr lang="fr-FR" sz="1800" dirty="0"/>
                </a:br>
                <a:endParaRPr lang="en-US" sz="1800" dirty="0"/>
              </a:p>
            </p:txBody>
          </p:sp>
        </mc:Choice>
        <mc:Fallback>
          <p:sp>
            <p:nvSpPr>
              <p:cNvPr id="2" name="Espace réservé du texte 1">
                <a:extLst>
                  <a:ext uri="{FF2B5EF4-FFF2-40B4-BE49-F238E27FC236}">
                    <a16:creationId xmlns:a16="http://schemas.microsoft.com/office/drawing/2014/main" id="{57287961-EC99-649F-063C-EB0561740B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10638" y="1066208"/>
                <a:ext cx="9049973" cy="5069765"/>
              </a:xfrm>
              <a:blipFill>
                <a:blip r:embed="rId2"/>
                <a:stretch>
                  <a:fillRect l="-561" t="-1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B071911E-F87D-7EE2-16AC-A750696C8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if available resonances do not fit?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245A53-A9FA-619B-7DCB-8174B003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402" y="377137"/>
            <a:ext cx="2743200" cy="365125"/>
          </a:xfrm>
        </p:spPr>
        <p:txBody>
          <a:bodyPr/>
          <a:lstStyle/>
          <a:p>
            <a:fld id="{31673D00-3579-8441-A17B-4DBD576CBAE2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9D64077-A48B-F119-0BB7-157AD05E00C5}"/>
              </a:ext>
            </a:extLst>
          </p:cNvPr>
          <p:cNvSpPr txBox="1"/>
          <p:nvPr/>
        </p:nvSpPr>
        <p:spPr>
          <a:xfrm>
            <a:off x="3048000" y="3274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FFFF"/>
                </a:solidFill>
                <a:effectLst/>
                <a:latin typeface="Helvetica" pitchFamily="2" charset="0"/>
              </a:rPr>
              <a:t> 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7B77B54-D38E-8299-3A11-5A029EA1A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5" t="21689" r="49679" b="55105"/>
          <a:stretch/>
        </p:blipFill>
        <p:spPr>
          <a:xfrm>
            <a:off x="2135967" y="2088440"/>
            <a:ext cx="2319332" cy="211886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D7A6E2C-7F96-BB01-F46E-4E9C5A162D4D}"/>
              </a:ext>
            </a:extLst>
          </p:cNvPr>
          <p:cNvSpPr txBox="1"/>
          <p:nvPr/>
        </p:nvSpPr>
        <p:spPr>
          <a:xfrm>
            <a:off x="9251921" y="176178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+mj-lt"/>
                <a:hlinkClick r:id="rId4"/>
              </a:rPr>
              <a:t>Phys.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+mj-lt"/>
                <a:hlinkClick r:id="rId4"/>
              </a:rPr>
              <a:t>Rev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+mj-lt"/>
                <a:hlinkClick r:id="rId4"/>
              </a:rPr>
              <a:t>.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+mj-lt"/>
                <a:hlinkClick r:id="rId4"/>
              </a:rPr>
              <a:t>Lett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+mj-lt"/>
                <a:hlinkClick r:id="rId4"/>
              </a:rPr>
              <a:t>. 131 (2023) 031901</a:t>
            </a:r>
            <a:endParaRPr lang="fr-FR" sz="1400" dirty="0">
              <a:solidFill>
                <a:srgbClr val="FFC000"/>
              </a:solidFill>
              <a:effectLst/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2F3B30-BAB1-B4D9-22D5-C50934DAC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034550" y="4342508"/>
            <a:ext cx="2304920" cy="24023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329F405-85F6-3368-97E2-3BD50F8314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737442" y="4391457"/>
            <a:ext cx="2304920" cy="240237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019FE8E-873A-2AE9-06F9-8AA41B1EDA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714947" y="4430626"/>
            <a:ext cx="2304921" cy="240237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45B4B6-23E9-4E0A-F1F3-DD762A61A41F}"/>
              </a:ext>
            </a:extLst>
          </p:cNvPr>
          <p:cNvSpPr txBox="1"/>
          <p:nvPr/>
        </p:nvSpPr>
        <p:spPr>
          <a:xfrm>
            <a:off x="510638" y="3906890"/>
            <a:ext cx="243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Nominal fit</a:t>
            </a:r>
            <a:endParaRPr sz="2000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570866F-B579-85AD-3C70-0C5AA17254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7783" y="1007428"/>
            <a:ext cx="4023619" cy="9118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F8C4226-C10A-01D2-E2D3-FF545987A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5" t="45043" r="51186" b="31899"/>
          <a:stretch/>
        </p:blipFill>
        <p:spPr>
          <a:xfrm>
            <a:off x="8579137" y="2098947"/>
            <a:ext cx="2322760" cy="220073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8037A3C-789E-FDC6-FEAE-AA53356EF8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57" t="21689" r="15578" b="55105"/>
          <a:stretch/>
        </p:blipFill>
        <p:spPr>
          <a:xfrm>
            <a:off x="5490844" y="2047840"/>
            <a:ext cx="2331222" cy="221483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573CE35-76F0-78A2-C30B-2E2AEF9757D5}"/>
              </a:ext>
            </a:extLst>
          </p:cNvPr>
          <p:cNvSpPr txBox="1"/>
          <p:nvPr/>
        </p:nvSpPr>
        <p:spPr>
          <a:xfrm>
            <a:off x="269543" y="2550903"/>
            <a:ext cx="17162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latin typeface="+mj-lt"/>
              </a:rPr>
              <a:t>χ</a:t>
            </a:r>
            <a:r>
              <a:rPr lang="el-GR" sz="1800" baseline="30000" dirty="0">
                <a:latin typeface="+mj-lt"/>
              </a:rPr>
              <a:t>2</a:t>
            </a:r>
            <a:r>
              <a:rPr lang="fr-FR" sz="1800" dirty="0">
                <a:latin typeface="+mj-lt"/>
              </a:rPr>
              <a:t>/</a:t>
            </a:r>
            <a:r>
              <a:rPr lang="fr-FR" sz="1800" dirty="0" err="1">
                <a:latin typeface="+mj-lt"/>
              </a:rPr>
              <a:t>ndf</a:t>
            </a:r>
            <a:r>
              <a:rPr lang="fr-FR" sz="1800" dirty="0">
                <a:latin typeface="+mj-lt"/>
              </a:rPr>
              <a:t> = 123/46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EFA7EC21-622F-E9BF-70A6-A7FD74AFC502}"/>
                  </a:ext>
                </a:extLst>
              </p:cNvPr>
              <p:cNvSpPr txBox="1"/>
              <p:nvPr/>
            </p:nvSpPr>
            <p:spPr>
              <a:xfrm>
                <a:off x="388358" y="5347256"/>
                <a:ext cx="770273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1400" dirty="0">
                  <a:solidFill>
                    <a:srgbClr val="FF00FF"/>
                  </a:solidFill>
                  <a:effectLst/>
                </a:endParaRPr>
              </a:p>
            </p:txBody>
          </p:sp>
        </mc:Choice>
        <mc:Fallback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EFA7EC21-622F-E9BF-70A6-A7FD74AFC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358" y="5347256"/>
                <a:ext cx="7702730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5580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texte 1">
                <a:extLst>
                  <a:ext uri="{FF2B5EF4-FFF2-40B4-BE49-F238E27FC236}">
                    <a16:creationId xmlns:a16="http://schemas.microsoft.com/office/drawing/2014/main" id="{57287961-EC99-649F-063C-EB0561740BC1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latin typeface="+mj-lt"/>
                  </a:rPr>
                  <a:t>A new narrow pentaquark state observed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latin typeface="+mj-lt"/>
                  </a:rPr>
                  <a:t>Close to the mass threshold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FF00FF"/>
                            </a:solidFill>
                            <a:latin typeface="+mj-lt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FF"/>
                            </a:solidFill>
                            <a:latin typeface="+mj-lt"/>
                          </a:rPr>
                          <m:t>Ξ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+mj-lt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+mj-lt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solidFill>
                              <a:srgbClr val="FF00FF"/>
                            </a:solidFill>
                            <a:latin typeface="+mj-lt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+mj-lt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+mj-lt"/>
                          </a:rPr>
                          <m:t>−</m:t>
                        </m:r>
                      </m:sup>
                    </m:sSup>
                  </m:oMath>
                </a14:m>
                <a:endParaRPr lang="en-US" dirty="0">
                  <a:latin typeface="+mj-lt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latin typeface="+mj-lt"/>
                  </a:rPr>
                  <a:t>First observation of pentaquark with strange content</a:t>
                </a:r>
                <a:r>
                  <a:rPr lang="en-US" b="1" dirty="0">
                    <a:latin typeface="+mj-lt"/>
                  </a:rPr>
                  <a:t> 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latin typeface="+mj-lt"/>
                  </a:rPr>
                  <a:t>Previous analysis by CMS </a:t>
                </a:r>
                <a:r>
                  <a:rPr lang="fr-FR" dirty="0">
                    <a:solidFill>
                      <a:srgbClr val="FFC000"/>
                    </a:solidFill>
                    <a:latin typeface="+mj-lt"/>
                    <a:cs typeface="+mn-cs"/>
                  </a:rPr>
                  <a:t>JHEP12(2019)100 </a:t>
                </a:r>
              </a:p>
              <a:p>
                <a:pPr marL="0" indent="0">
                  <a:buNone/>
                </a:pPr>
                <a:r>
                  <a:rPr lang="en-US" i="1" dirty="0">
                    <a:latin typeface="+mj-lt"/>
                  </a:rPr>
                  <a:t>“</a:t>
                </a:r>
                <a:r>
                  <a:rPr lang="fr-FR" i="1" dirty="0" err="1">
                    <a:effectLst/>
                    <a:latin typeface="+mj-lt"/>
                  </a:rPr>
                  <a:t>We</a:t>
                </a:r>
                <a:r>
                  <a:rPr lang="fr-FR" i="1" dirty="0">
                    <a:effectLst/>
                    <a:latin typeface="+mj-lt"/>
                  </a:rPr>
                  <a:t> </a:t>
                </a:r>
                <a:r>
                  <a:rPr lang="fr-FR" i="1" dirty="0" err="1">
                    <a:effectLst/>
                    <a:latin typeface="+mj-lt"/>
                  </a:rPr>
                  <a:t>conclude</a:t>
                </a:r>
                <a:r>
                  <a:rPr lang="fr-FR" i="1" dirty="0">
                    <a:effectLst/>
                    <a:latin typeface="+mj-lt"/>
                  </a:rPr>
                  <a:t> </a:t>
                </a:r>
                <a:r>
                  <a:rPr lang="fr-FR" i="1" dirty="0" err="1">
                    <a:effectLst/>
                    <a:latin typeface="+mj-lt"/>
                  </a:rPr>
                  <a:t>that</a:t>
                </a:r>
                <a:r>
                  <a:rPr lang="fr-FR" i="1" dirty="0">
                    <a:effectLst/>
                    <a:latin typeface="+mj-lt"/>
                  </a:rPr>
                  <a:t> none of the </a:t>
                </a:r>
                <a:r>
                  <a:rPr lang="fr-FR" i="1" dirty="0" err="1">
                    <a:effectLst/>
                    <a:latin typeface="+mj-lt"/>
                  </a:rPr>
                  <a:t>three</a:t>
                </a:r>
                <a:r>
                  <a:rPr lang="fr-FR" i="1" dirty="0">
                    <a:effectLst/>
                    <a:latin typeface="+mj-lt"/>
                  </a:rPr>
                  <a:t> mass </a:t>
                </a:r>
                <a:r>
                  <a:rPr lang="fr-FR" i="1" dirty="0" err="1">
                    <a:effectLst/>
                    <a:latin typeface="+mj-lt"/>
                  </a:rPr>
                  <a:t>spectra</a:t>
                </a:r>
                <a:r>
                  <a:rPr lang="fr-FR" i="1" dirty="0">
                    <a:effectLst/>
                    <a:latin typeface="+mj-lt"/>
                  </a:rPr>
                  <a:t> can </a:t>
                </a:r>
                <a:r>
                  <a:rPr lang="fr-FR" i="1" dirty="0" err="1">
                    <a:effectLst/>
                    <a:latin typeface="+mj-lt"/>
                  </a:rPr>
                  <a:t>be</a:t>
                </a:r>
                <a:r>
                  <a:rPr lang="fr-FR" i="1" dirty="0">
                    <a:effectLst/>
                    <a:latin typeface="+mj-lt"/>
                  </a:rPr>
                  <a:t> </a:t>
                </a:r>
                <a:r>
                  <a:rPr lang="fr-FR" i="1" dirty="0" err="1">
                    <a:effectLst/>
                    <a:latin typeface="+mj-lt"/>
                  </a:rPr>
                  <a:t>adequately</a:t>
                </a:r>
                <a:r>
                  <a:rPr lang="fr-FR" i="1" dirty="0">
                    <a:effectLst/>
                    <a:latin typeface="+mj-lt"/>
                  </a:rPr>
                  <a:t> </a:t>
                </a:r>
                <a:r>
                  <a:rPr lang="fr-FR" i="1" dirty="0" err="1">
                    <a:effectLst/>
                    <a:latin typeface="+mj-lt"/>
                  </a:rPr>
                  <a:t>described</a:t>
                </a:r>
                <a:r>
                  <a:rPr lang="fr-FR" i="1" dirty="0">
                    <a:effectLst/>
                    <a:latin typeface="+mj-lt"/>
                  </a:rPr>
                  <a:t> by a pure </a:t>
                </a:r>
                <a:r>
                  <a:rPr lang="fr-FR" i="1" dirty="0" err="1">
                    <a:effectLst/>
                    <a:latin typeface="+mj-lt"/>
                  </a:rPr>
                  <a:t>three</a:t>
                </a:r>
                <a:r>
                  <a:rPr lang="fr-FR" i="1" dirty="0">
                    <a:effectLst/>
                    <a:latin typeface="+mj-lt"/>
                  </a:rPr>
                  <a:t>-body </a:t>
                </a:r>
                <a:r>
                  <a:rPr lang="fr-FR" i="1" dirty="0" err="1">
                    <a:effectLst/>
                    <a:latin typeface="+mj-lt"/>
                  </a:rPr>
                  <a:t>nonresonant</a:t>
                </a:r>
                <a:r>
                  <a:rPr lang="fr-FR" i="1" dirty="0">
                    <a:effectLst/>
                    <a:latin typeface="+mj-lt"/>
                  </a:rPr>
                  <a:t> phase </a:t>
                </a:r>
                <a:r>
                  <a:rPr lang="fr-FR" i="1" dirty="0" err="1">
                    <a:effectLst/>
                    <a:latin typeface="+mj-lt"/>
                  </a:rPr>
                  <a:t>space</a:t>
                </a:r>
                <a:r>
                  <a:rPr lang="fr-FR" i="1" dirty="0">
                    <a:effectLst/>
                    <a:latin typeface="+mj-lt"/>
                  </a:rPr>
                  <a:t> </a:t>
                </a:r>
                <a:r>
                  <a:rPr lang="fr-FR" i="1" dirty="0" err="1">
                    <a:effectLst/>
                    <a:latin typeface="+mj-lt"/>
                  </a:rPr>
                  <a:t>decay</a:t>
                </a:r>
                <a:r>
                  <a:rPr lang="fr-FR" i="1" dirty="0">
                    <a:effectLst/>
                    <a:latin typeface="+mj-lt"/>
                  </a:rPr>
                  <a:t> </a:t>
                </a:r>
                <a:r>
                  <a:rPr lang="fr-FR" i="1" dirty="0" err="1">
                    <a:effectLst/>
                    <a:latin typeface="+mj-lt"/>
                  </a:rPr>
                  <a:t>hypothesis</a:t>
                </a:r>
                <a:r>
                  <a:rPr lang="fr-FR" i="1" dirty="0">
                    <a:effectLst/>
                    <a:latin typeface="+mj-lt"/>
                  </a:rPr>
                  <a:t>, </a:t>
                </a:r>
                <a:r>
                  <a:rPr lang="fr-FR" i="1" dirty="0" err="1">
                    <a:effectLst/>
                    <a:latin typeface="+mj-lt"/>
                  </a:rPr>
                  <a:t>which</a:t>
                </a:r>
                <a:r>
                  <a:rPr lang="fr-FR" i="1" dirty="0">
                    <a:effectLst/>
                    <a:latin typeface="+mj-lt"/>
                  </a:rPr>
                  <a:t> </a:t>
                </a:r>
                <a:r>
                  <a:rPr lang="fr-FR" i="1" dirty="0" err="1">
                    <a:effectLst/>
                    <a:latin typeface="+mj-lt"/>
                  </a:rPr>
                  <a:t>is</a:t>
                </a:r>
                <a:r>
                  <a:rPr lang="fr-FR" i="1" dirty="0">
                    <a:effectLst/>
                    <a:latin typeface="+mj-lt"/>
                  </a:rPr>
                  <a:t> an indication of more </a:t>
                </a:r>
                <a:r>
                  <a:rPr lang="fr-FR" i="1" dirty="0" err="1">
                    <a:effectLst/>
                    <a:latin typeface="+mj-lt"/>
                  </a:rPr>
                  <a:t>complex</a:t>
                </a:r>
                <a:r>
                  <a:rPr lang="fr-FR" i="1" dirty="0">
                    <a:effectLst/>
                    <a:latin typeface="+mj-lt"/>
                  </a:rPr>
                  <a:t> </a:t>
                </a:r>
                <a:r>
                  <a:rPr lang="fr-FR" i="1" dirty="0" err="1">
                    <a:effectLst/>
                    <a:latin typeface="+mj-lt"/>
                  </a:rPr>
                  <a:t>dynamics</a:t>
                </a:r>
                <a:r>
                  <a:rPr lang="fr-FR" i="1" dirty="0">
                    <a:effectLst/>
                    <a:latin typeface="+mj-lt"/>
                  </a:rPr>
                  <a:t>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484848"/>
                            </a:solidFill>
                            <a:latin typeface="+mj-lt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484848"/>
                            </a:solidFill>
                            <a:latin typeface="+mj-lt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484848"/>
                            </a:solidFill>
                            <a:latin typeface="+mj-lt"/>
                          </a:rPr>
                          <m:t>−</m:t>
                        </m:r>
                      </m:sup>
                    </m:sSup>
                    <m:r>
                      <a:rPr lang="en-US" i="1">
                        <a:solidFill>
                          <a:srgbClr val="484848"/>
                        </a:solidFill>
                        <a:latin typeface="+mj-lt"/>
                      </a:rPr>
                      <m:t>→</m:t>
                    </m:r>
                    <m:r>
                      <a:rPr lang="en-US" i="1">
                        <a:solidFill>
                          <a:srgbClr val="484848"/>
                        </a:solidFill>
                        <a:latin typeface="+mj-lt"/>
                      </a:rPr>
                      <m:t>𝐽</m:t>
                    </m:r>
                    <m:r>
                      <a:rPr lang="en-US" i="1">
                        <a:solidFill>
                          <a:srgbClr val="484848"/>
                        </a:solidFill>
                        <a:latin typeface="+mj-lt"/>
                      </a:rPr>
                      <m:t>/</m:t>
                    </m:r>
                    <m:r>
                      <a:rPr lang="en-US" i="1">
                        <a:solidFill>
                          <a:srgbClr val="484848"/>
                        </a:solidFill>
                        <a:latin typeface="+mj-lt"/>
                      </a:rPr>
                      <m:t>𝜓𝛬</m:t>
                    </m:r>
                    <m:r>
                      <a:rPr lang="en-US" b="0" i="1" smtClean="0">
                        <a:solidFill>
                          <a:srgbClr val="484848"/>
                        </a:solidFill>
                        <a:latin typeface="+mj-lt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484848"/>
                            </a:solidFill>
                            <a:latin typeface="+mj-lt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484848"/>
                            </a:solidFill>
                            <a:latin typeface="+mj-lt"/>
                          </a:rPr>
                          <m:t>𝑝</m:t>
                        </m:r>
                      </m:e>
                    </m:acc>
                  </m:oMath>
                </a14:m>
                <a:r>
                  <a:rPr lang="fr-FR" i="1" dirty="0">
                    <a:latin typeface="+mj-lt"/>
                  </a:rPr>
                  <a:t>  </a:t>
                </a:r>
                <a:r>
                  <a:rPr lang="fr-FR" i="1" dirty="0" err="1">
                    <a:latin typeface="+mj-lt"/>
                  </a:rPr>
                  <a:t>decay</a:t>
                </a:r>
                <a:r>
                  <a:rPr lang="fr-FR" i="1" dirty="0">
                    <a:latin typeface="+mj-lt"/>
                  </a:rPr>
                  <a:t> »</a:t>
                </a:r>
              </a:p>
            </p:txBody>
          </p:sp>
        </mc:Choice>
        <mc:Fallback>
          <p:sp>
            <p:nvSpPr>
              <p:cNvPr id="2" name="Espace réservé du texte 1">
                <a:extLst>
                  <a:ext uri="{FF2B5EF4-FFF2-40B4-BE49-F238E27FC236}">
                    <a16:creationId xmlns:a16="http://schemas.microsoft.com/office/drawing/2014/main" id="{57287961-EC99-649F-063C-EB0561740B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454" t="-1250" r="-340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B071911E-F87D-7EE2-16AC-A750696C8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peaks: not described by known resonances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245A53-A9FA-619B-7DCB-8174B003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402" y="377137"/>
            <a:ext cx="2743200" cy="365125"/>
          </a:xfrm>
        </p:spPr>
        <p:txBody>
          <a:bodyPr/>
          <a:lstStyle/>
          <a:p>
            <a:fld id="{31673D00-3579-8441-A17B-4DBD576CBAE2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9D64077-A48B-F119-0BB7-157AD05E00C5}"/>
              </a:ext>
            </a:extLst>
          </p:cNvPr>
          <p:cNvSpPr txBox="1"/>
          <p:nvPr/>
        </p:nvSpPr>
        <p:spPr>
          <a:xfrm>
            <a:off x="3048000" y="3274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FFFF"/>
                </a:solidFill>
                <a:effectLst/>
                <a:latin typeface="Helvetica" pitchFamily="2" charset="0"/>
              </a:rPr>
              <a:t> 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842046A-4047-D446-0207-29FE3879D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3083" y="3360508"/>
            <a:ext cx="3239979" cy="33769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81260BD-0D57-6A73-C028-464786E546D1}"/>
                  </a:ext>
                </a:extLst>
              </p:cNvPr>
              <p:cNvSpPr txBox="1"/>
              <p:nvPr/>
            </p:nvSpPr>
            <p:spPr>
              <a:xfrm>
                <a:off x="2695872" y="4848934"/>
                <a:ext cx="138313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1400" dirty="0">
                  <a:solidFill>
                    <a:srgbClr val="FF00FF"/>
                  </a:solidFill>
                  <a:effectLst/>
                </a:endParaRPr>
              </a:p>
            </p:txBody>
          </p:sp>
        </mc:Choice>
        <mc:Fallback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81260BD-0D57-6A73-C028-464786E54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872" y="4848934"/>
                <a:ext cx="1383136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C134C353-C154-70D8-80CC-09BD2A7107CE}"/>
              </a:ext>
            </a:extLst>
          </p:cNvPr>
          <p:cNvSpPr txBox="1"/>
          <p:nvPr/>
        </p:nvSpPr>
        <p:spPr>
          <a:xfrm>
            <a:off x="8714789" y="4146832"/>
            <a:ext cx="78290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FFC000"/>
                </a:solidFill>
                <a:latin typeface="Times" pitchFamily="2" charset="0"/>
              </a:rPr>
              <a:t>a</a:t>
            </a:r>
            <a:r>
              <a:rPr lang="fr-FR" sz="1100" dirty="0">
                <a:solidFill>
                  <a:srgbClr val="FFC000"/>
                </a:solidFill>
                <a:effectLst/>
                <a:latin typeface="Times" pitchFamily="2" charset="0"/>
              </a:rPr>
              <a:t>rXiv:2210.10346v1 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5C2D9AA-FA03-F0D1-FFB4-D88F1B1FA7DE}"/>
              </a:ext>
            </a:extLst>
          </p:cNvPr>
          <p:cNvGrpSpPr/>
          <p:nvPr/>
        </p:nvGrpSpPr>
        <p:grpSpPr>
          <a:xfrm>
            <a:off x="5050607" y="1095854"/>
            <a:ext cx="3158250" cy="718231"/>
            <a:chOff x="5506326" y="1431715"/>
            <a:chExt cx="3798512" cy="8275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4DFA96E-C78C-F9DC-FB05-6C0B887E2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83" b="6672"/>
            <a:stretch/>
          </p:blipFill>
          <p:spPr>
            <a:xfrm>
              <a:off x="5636507" y="1805523"/>
              <a:ext cx="3576181" cy="453709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5BCAD19C-F3AF-4833-C690-902942C2A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6326" y="1431715"/>
              <a:ext cx="3798512" cy="461424"/>
            </a:xfrm>
            <a:prstGeom prst="rect">
              <a:avLst/>
            </a:prstGeom>
          </p:spPr>
        </p:pic>
      </p:grp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266093B-C59B-9CAA-FED1-AA3BCEEC3AE3}"/>
              </a:ext>
            </a:extLst>
          </p:cNvPr>
          <p:cNvCxnSpPr/>
          <p:nvPr/>
        </p:nvCxnSpPr>
        <p:spPr>
          <a:xfrm>
            <a:off x="4079008" y="1552934"/>
            <a:ext cx="7409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A21A619-BBA3-0D1F-52C7-FA661DA964F7}"/>
                  </a:ext>
                </a:extLst>
              </p:cNvPr>
              <p:cNvSpPr txBox="1"/>
              <p:nvPr/>
            </p:nvSpPr>
            <p:spPr>
              <a:xfrm>
                <a:off x="4819987" y="1820781"/>
                <a:ext cx="28016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800" b="1" i="0" dirty="0" smtClean="0">
                          <a:latin typeface="Cambria Math" panose="02040503050406030204" pitchFamily="18" charset="0"/>
                        </a:rPr>
                        <m:t>𝐜</m:t>
                      </m:r>
                      <m:acc>
                        <m:accPr>
                          <m:chr m:val="̅"/>
                          <m:ctrlPr>
                            <a:rPr lang="en-US" sz="1800" b="1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1" i="0" dirty="0" smtClean="0"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</m:acc>
                      <m:r>
                        <a:rPr lang="en-US" sz="1800" b="1" i="1" dirty="0" smtClean="0">
                          <a:latin typeface="Cambria Math" panose="02040503050406030204" pitchFamily="18" charset="0"/>
                        </a:rPr>
                        <m:t>𝒖𝒅𝒔</m:t>
                      </m:r>
                      <m:r>
                        <a:rPr lang="en-US" sz="1800" b="1" i="1" dirty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800" b="1" dirty="0"/>
              </a:p>
            </p:txBody>
          </p:sp>
        </mc:Choice>
        <mc:Fallback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A21A619-BBA3-0D1F-52C7-FA661DA96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987" y="1820781"/>
                <a:ext cx="2801608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CA6826CC-1DB8-03A3-18FA-473C6BB9A0B0}"/>
              </a:ext>
            </a:extLst>
          </p:cNvPr>
          <p:cNvSpPr txBox="1"/>
          <p:nvPr/>
        </p:nvSpPr>
        <p:spPr>
          <a:xfrm>
            <a:off x="9645228" y="890592"/>
            <a:ext cx="182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 Fractions</a:t>
            </a:r>
            <a:endParaRPr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9263B5A-A61A-8D0A-977C-379199FD9411}"/>
              </a:ext>
            </a:extLst>
          </p:cNvPr>
          <p:cNvGrpSpPr/>
          <p:nvPr/>
        </p:nvGrpSpPr>
        <p:grpSpPr>
          <a:xfrm>
            <a:off x="8606923" y="1208464"/>
            <a:ext cx="3512158" cy="1141693"/>
            <a:chOff x="6096000" y="2295557"/>
            <a:chExt cx="3512158" cy="1141693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CDDBB74-6407-1F7D-1510-9175B4D3C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72153" y="3026798"/>
              <a:ext cx="2993522" cy="346688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657DAB4B-E41D-7A48-3020-A187E75DD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17086" y="2681155"/>
              <a:ext cx="3216660" cy="375065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4368B7D-B241-8CF2-88AC-66F96DCC5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21600"/>
            <a:stretch/>
          </p:blipFill>
          <p:spPr>
            <a:xfrm>
              <a:off x="6446049" y="2440743"/>
              <a:ext cx="2993522" cy="311865"/>
            </a:xfrm>
            <a:prstGeom prst="rect">
              <a:avLst/>
            </a:prstGeom>
          </p:spPr>
        </p:pic>
        <p:sp>
          <p:nvSpPr>
            <p:cNvPr id="31" name="Cadre 30">
              <a:extLst>
                <a:ext uri="{FF2B5EF4-FFF2-40B4-BE49-F238E27FC236}">
                  <a16:creationId xmlns:a16="http://schemas.microsoft.com/office/drawing/2014/main" id="{B91B6C85-F162-4705-BEDA-A3B080546EAB}"/>
                </a:ext>
              </a:extLst>
            </p:cNvPr>
            <p:cNvSpPr/>
            <p:nvPr/>
          </p:nvSpPr>
          <p:spPr>
            <a:xfrm>
              <a:off x="6096000" y="2295557"/>
              <a:ext cx="3512158" cy="1141693"/>
            </a:xfrm>
            <a:prstGeom prst="frame">
              <a:avLst>
                <a:gd name="adj1" fmla="val 105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0BDAEC9F-29FF-F8CF-1812-582B54607C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9600" y="3592559"/>
            <a:ext cx="7772400" cy="2772738"/>
          </a:xfrm>
          <a:prstGeom prst="rect">
            <a:avLst/>
          </a:prstGeom>
        </p:spPr>
      </p:pic>
      <p:sp>
        <p:nvSpPr>
          <p:cNvPr id="15" name="Flèche vers la droite 14">
            <a:extLst>
              <a:ext uri="{FF2B5EF4-FFF2-40B4-BE49-F238E27FC236}">
                <a16:creationId xmlns:a16="http://schemas.microsoft.com/office/drawing/2014/main" id="{FB9D1CDC-01D2-E9F2-4803-99ED0ED4882F}"/>
              </a:ext>
            </a:extLst>
          </p:cNvPr>
          <p:cNvSpPr/>
          <p:nvPr/>
        </p:nvSpPr>
        <p:spPr>
          <a:xfrm>
            <a:off x="4002013" y="4728847"/>
            <a:ext cx="447484" cy="3201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8645852-C7A0-2D04-F735-6262B93D97C1}"/>
              </a:ext>
            </a:extLst>
          </p:cNvPr>
          <p:cNvSpPr txBox="1"/>
          <p:nvPr/>
        </p:nvSpPr>
        <p:spPr>
          <a:xfrm>
            <a:off x="846317" y="323861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+mj-lt"/>
                <a:hlinkClick r:id="rId13"/>
              </a:rPr>
              <a:t>Phys.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+mj-lt"/>
                <a:hlinkClick r:id="rId13"/>
              </a:rPr>
              <a:t>Rev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+mj-lt"/>
                <a:hlinkClick r:id="rId13"/>
              </a:rPr>
              <a:t>.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+mj-lt"/>
                <a:hlinkClick r:id="rId13"/>
              </a:rPr>
              <a:t>Lett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+mj-lt"/>
                <a:hlinkClick r:id="rId13"/>
              </a:rPr>
              <a:t>. 131 (2023) 031901</a:t>
            </a:r>
            <a:endParaRPr lang="fr-FR" sz="1400" dirty="0">
              <a:solidFill>
                <a:srgbClr val="FFC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16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09D85849-A073-F8D6-D6DB-AC01D1D5CA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7000"/>
                    </a14:imgEffect>
                  </a14:imgLayer>
                </a14:imgProps>
              </a:ext>
            </a:extLst>
          </a:blip>
          <a:srcRect l="41023" t="20825" r="53016" b="34047"/>
          <a:stretch/>
        </p:blipFill>
        <p:spPr>
          <a:xfrm>
            <a:off x="4323799" y="1341257"/>
            <a:ext cx="360928" cy="418826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C11B399-8104-D964-B77A-FDC6CA0AC4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39" y="1119517"/>
            <a:ext cx="11186779" cy="935415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rgbClr val="0070C0"/>
                </a:solidFill>
                <a:latin typeface="+mj-lt"/>
              </a:rPr>
              <a:t>P</a:t>
            </a:r>
            <a:r>
              <a:rPr lang="fr-FR" sz="2000" dirty="0">
                <a:solidFill>
                  <a:srgbClr val="0070C0"/>
                </a:solidFill>
                <a:effectLst/>
                <a:latin typeface="+mj-lt"/>
              </a:rPr>
              <a:t>artial </a:t>
            </a:r>
            <a:r>
              <a:rPr lang="fr-FR" sz="2000" dirty="0" err="1">
                <a:solidFill>
                  <a:srgbClr val="0070C0"/>
                </a:solidFill>
                <a:effectLst/>
                <a:latin typeface="+mj-lt"/>
              </a:rPr>
              <a:t>decay</a:t>
            </a:r>
            <a:r>
              <a:rPr lang="fr-FR" sz="2000" dirty="0">
                <a:solidFill>
                  <a:srgbClr val="0070C0"/>
                </a:solidFill>
                <a:effectLst/>
                <a:latin typeface="+mj-lt"/>
              </a:rPr>
              <a:t> rate </a:t>
            </a:r>
            <a:r>
              <a:rPr lang="fr-FR" sz="2000" dirty="0">
                <a:effectLst/>
                <a:latin typeface="+mj-lt"/>
              </a:rPr>
              <a:t>of a </a:t>
            </a:r>
            <a:r>
              <a:rPr lang="fr-FR" sz="2000" dirty="0" err="1">
                <a:effectLst/>
                <a:latin typeface="+mj-lt"/>
              </a:rPr>
              <a:t>particle</a:t>
            </a:r>
            <a:r>
              <a:rPr lang="fr-FR" sz="2000" dirty="0">
                <a:effectLst/>
                <a:latin typeface="+mj-lt"/>
              </a:rPr>
              <a:t> of mass M </a:t>
            </a:r>
            <a:r>
              <a:rPr lang="fr-FR" sz="2000" dirty="0" err="1">
                <a:effectLst/>
                <a:latin typeface="+mj-lt"/>
              </a:rPr>
              <a:t>into</a:t>
            </a:r>
            <a:r>
              <a:rPr lang="fr-FR" sz="2000" dirty="0">
                <a:effectLst/>
                <a:latin typeface="+mj-lt"/>
              </a:rPr>
              <a:t> </a:t>
            </a:r>
            <a:r>
              <a:rPr lang="fr-FR" sz="2000" i="1" dirty="0">
                <a:effectLst/>
                <a:latin typeface="+mj-lt"/>
              </a:rPr>
              <a:t>n</a:t>
            </a:r>
            <a:r>
              <a:rPr lang="fr-FR" sz="2000" dirty="0">
                <a:effectLst/>
                <a:latin typeface="+mj-lt"/>
              </a:rPr>
              <a:t> bodies in </a:t>
            </a:r>
            <a:r>
              <a:rPr lang="fr-FR" sz="2000" dirty="0" err="1">
                <a:effectLst/>
                <a:latin typeface="+mj-lt"/>
              </a:rPr>
              <a:t>its</a:t>
            </a:r>
            <a:r>
              <a:rPr lang="fr-FR" sz="2000" dirty="0">
                <a:effectLst/>
                <a:latin typeface="+mj-lt"/>
              </a:rPr>
              <a:t> </a:t>
            </a:r>
            <a:r>
              <a:rPr lang="fr-FR" sz="2000" dirty="0" err="1">
                <a:effectLst/>
                <a:latin typeface="+mj-lt"/>
              </a:rPr>
              <a:t>rest</a:t>
            </a:r>
            <a:r>
              <a:rPr lang="fr-FR" sz="2000" dirty="0">
                <a:effectLst/>
                <a:latin typeface="+mj-lt"/>
              </a:rPr>
              <a:t> frame </a:t>
            </a:r>
            <a:r>
              <a:rPr lang="fr-FR" sz="2000" dirty="0" err="1">
                <a:effectLst/>
                <a:latin typeface="+mj-lt"/>
              </a:rPr>
              <a:t>is</a:t>
            </a:r>
            <a:r>
              <a:rPr lang="fr-FR" sz="2000" dirty="0">
                <a:effectLst/>
                <a:latin typeface="+mj-lt"/>
              </a:rPr>
              <a:t> </a:t>
            </a:r>
            <a:r>
              <a:rPr lang="fr-FR" sz="2000" dirty="0" err="1">
                <a:effectLst/>
                <a:latin typeface="+mj-lt"/>
              </a:rPr>
              <a:t>given</a:t>
            </a:r>
            <a:r>
              <a:rPr lang="fr-FR" sz="2000" dirty="0">
                <a:effectLst/>
                <a:latin typeface="+mj-lt"/>
              </a:rPr>
              <a:t> in </a:t>
            </a:r>
            <a:r>
              <a:rPr lang="fr-FR" sz="2000" dirty="0" err="1">
                <a:effectLst/>
                <a:latin typeface="+mj-lt"/>
              </a:rPr>
              <a:t>terms</a:t>
            </a:r>
            <a:r>
              <a:rPr lang="fr-FR" sz="2000" dirty="0">
                <a:effectLst/>
                <a:latin typeface="+mj-lt"/>
              </a:rPr>
              <a:t> of the </a:t>
            </a:r>
            <a:br>
              <a:rPr lang="fr-FR" sz="2000" dirty="0">
                <a:effectLst/>
                <a:latin typeface="+mj-lt"/>
              </a:rPr>
            </a:br>
            <a:r>
              <a:rPr lang="fr-FR" sz="2000" dirty="0">
                <a:effectLst/>
                <a:latin typeface="+mj-lt"/>
              </a:rPr>
              <a:t>Lorentz-invariant matrix </a:t>
            </a:r>
            <a:r>
              <a:rPr lang="fr-FR" sz="2000" dirty="0" err="1">
                <a:effectLst/>
                <a:latin typeface="+mj-lt"/>
              </a:rPr>
              <a:t>element</a:t>
            </a:r>
            <a:endParaRPr lang="fr-FR" sz="2000" dirty="0">
              <a:latin typeface="+mj-lt"/>
            </a:endParaRPr>
          </a:p>
          <a:p>
            <a:endParaRPr sz="2000" dirty="0">
              <a:latin typeface="+mj-lt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BF1A63A-B60D-DD1C-9131-D1C1BD162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Amplitude Analysis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5077A0-BD88-F807-5488-591EC41FE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1E0A34-72DF-414E-DF63-73ECCC0B4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53" y="3395385"/>
            <a:ext cx="4608322" cy="17320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2D2735B-8A5A-5B35-F631-1527F50DA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627" y="3472736"/>
            <a:ext cx="3821729" cy="15493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E276AAA-9AEC-02C3-1825-6D2323A26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136" y="5270239"/>
            <a:ext cx="3134663" cy="81666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D378623-BF22-41E2-9927-5CDF93828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5987" y="5294432"/>
            <a:ext cx="5705008" cy="726699"/>
          </a:xfrm>
          <a:prstGeom prst="rect">
            <a:avLst/>
          </a:prstGeom>
        </p:spPr>
      </p:pic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756F3F58-076A-7691-8189-37E93D9ADC28}"/>
              </a:ext>
            </a:extLst>
          </p:cNvPr>
          <p:cNvSpPr/>
          <p:nvPr/>
        </p:nvSpPr>
        <p:spPr>
          <a:xfrm rot="7579758">
            <a:off x="3690591" y="2922463"/>
            <a:ext cx="697452" cy="3249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1F314F94-6986-9D27-51BD-9A0F4F6B2625}"/>
              </a:ext>
            </a:extLst>
          </p:cNvPr>
          <p:cNvSpPr/>
          <p:nvPr/>
        </p:nvSpPr>
        <p:spPr>
          <a:xfrm rot="3484350">
            <a:off x="7770239" y="2941398"/>
            <a:ext cx="697452" cy="3249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3E9AD03-B096-8DDA-6AF1-61F2E0F41D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1183" y="1869256"/>
            <a:ext cx="4990652" cy="99813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41835CE-7F6D-DF53-1E54-F948AD5F170B}"/>
              </a:ext>
            </a:extLst>
          </p:cNvPr>
          <p:cNvSpPr txBox="1"/>
          <p:nvPr/>
        </p:nvSpPr>
        <p:spPr>
          <a:xfrm>
            <a:off x="871505" y="3026053"/>
            <a:ext cx="910827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2-body</a:t>
            </a:r>
            <a:endParaRPr sz="2000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0B8F6FF-1C52-4ED4-0FE1-8210DC5DD4BC}"/>
              </a:ext>
            </a:extLst>
          </p:cNvPr>
          <p:cNvSpPr txBox="1"/>
          <p:nvPr/>
        </p:nvSpPr>
        <p:spPr>
          <a:xfrm>
            <a:off x="10693942" y="2967231"/>
            <a:ext cx="910827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3-body</a:t>
            </a:r>
            <a:endParaRPr sz="2000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FEEB02D-988E-5BC6-EC14-3D296CBE4D88}"/>
                  </a:ext>
                </a:extLst>
              </p:cNvPr>
              <p:cNvSpPr txBox="1"/>
              <p:nvPr/>
            </p:nvSpPr>
            <p:spPr>
              <a:xfrm>
                <a:off x="6660107" y="6086901"/>
                <a:ext cx="54308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2000" b="0" i="0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2000" b="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lang="en-US" sz="20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the Euler angles, giving the orientation of the daughter particles</a:t>
                </a:r>
                <a:endParaRPr sz="2000" dirty="0">
                  <a:solidFill>
                    <a:srgbClr val="484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FEEB02D-988E-5BC6-EC14-3D296CBE4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107" y="6086901"/>
                <a:ext cx="5430888" cy="646331"/>
              </a:xfrm>
              <a:prstGeom prst="rect">
                <a:avLst/>
              </a:prstGeom>
              <a:blipFill>
                <a:blip r:embed="rId9"/>
                <a:stretch>
                  <a:fillRect t="-9615" r="-467" b="-17308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51794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texte 1">
                <a:extLst>
                  <a:ext uri="{FF2B5EF4-FFF2-40B4-BE49-F238E27FC236}">
                    <a16:creationId xmlns:a16="http://schemas.microsoft.com/office/drawing/2014/main" id="{09FB4234-83CE-BBC7-EC66-8C84B3895F04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10639" y="1066209"/>
                <a:ext cx="11186778" cy="108386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Decay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br>
                  <a:rPr lang="en-US" b="0" dirty="0"/>
                </a:br>
                <a:endParaRPr lang="en-US" b="0" dirty="0"/>
              </a:p>
              <a:p>
                <a:pPr marL="0" indent="0">
                  <a:buNone/>
                </a:pPr>
                <a:endParaRPr dirty="0"/>
              </a:p>
            </p:txBody>
          </p:sp>
        </mc:Choice>
        <mc:Fallback>
          <p:sp>
            <p:nvSpPr>
              <p:cNvPr id="2" name="Espace réservé du texte 1">
                <a:extLst>
                  <a:ext uri="{FF2B5EF4-FFF2-40B4-BE49-F238E27FC236}">
                    <a16:creationId xmlns:a16="http://schemas.microsoft.com/office/drawing/2014/main" id="{09FB4234-83CE-BBC7-EC66-8C84B3895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10639" y="1066209"/>
                <a:ext cx="11186778" cy="1083868"/>
              </a:xfrm>
              <a:blipFill>
                <a:blip r:embed="rId3"/>
                <a:stretch>
                  <a:fillRect l="-454" t="-4651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E5BA7E17-C581-80C9-C8E2-72B95ADFB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peaks: doubly charged tetraquark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5DCEFA-830B-95D1-7B52-7E164014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217" y="346452"/>
            <a:ext cx="2743200" cy="365125"/>
          </a:xfrm>
        </p:spPr>
        <p:txBody>
          <a:bodyPr/>
          <a:lstStyle/>
          <a:p>
            <a:fld id="{31673D00-3579-8441-A17B-4DBD576CBAE2}" type="slidenum">
              <a:rPr lang="fr-FR" smtClean="0"/>
              <a:pPr/>
              <a:t>40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FDF188DE-7C24-832D-DF7D-F15644B5EF14}"/>
                  </a:ext>
                </a:extLst>
              </p:cNvPr>
              <p:cNvSpPr txBox="1"/>
              <p:nvPr/>
            </p:nvSpPr>
            <p:spPr>
              <a:xfrm>
                <a:off x="649986" y="1488963"/>
                <a:ext cx="10713308" cy="1474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Model:</a:t>
                </a:r>
              </a:p>
              <a:p>
                <a:pPr marL="342900" indent="-342900" algn="l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Ø"/>
                </a:pPr>
                <a:r>
                  <a:rPr lang="en-US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Only expect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484848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484848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484848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resonances</a:t>
                </a:r>
              </a:p>
              <a:p>
                <a:pPr marL="342900" indent="-342900" algn="l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Ø"/>
                </a:pPr>
                <a:r>
                  <a:rPr lang="en-US" b="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 parity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3000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determined : 4</a:t>
                </a:r>
                <a:r>
                  <a:rPr lang="en-US" b="0" baseline="300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endParaRPr lang="en-US" b="0" dirty="0">
                  <a:solidFill>
                    <a:srgbClr val="484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l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484848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S-wave with quasi Model Independent splines</a:t>
                </a:r>
                <a:endParaRPr dirty="0">
                  <a:solidFill>
                    <a:srgbClr val="484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FDF188DE-7C24-832D-DF7D-F15644B5E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86" y="1488963"/>
                <a:ext cx="10713308" cy="1474250"/>
              </a:xfrm>
              <a:prstGeom prst="rect">
                <a:avLst/>
              </a:prstGeom>
              <a:blipFill>
                <a:blip r:embed="rId4"/>
                <a:stretch>
                  <a:fillRect l="-474" t="-3419" b="-5983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>
            <a:extLst>
              <a:ext uri="{FF2B5EF4-FFF2-40B4-BE49-F238E27FC236}">
                <a16:creationId xmlns:a16="http://schemas.microsoft.com/office/drawing/2014/main" id="{54F58607-F9A4-F736-108F-54D404A1B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706" y="3350593"/>
            <a:ext cx="4284407" cy="322918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694BC22-16A0-8A01-C659-813F095F3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9039" y="3312850"/>
            <a:ext cx="4369408" cy="3293248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390C294-BFBE-4A19-5412-DA3F7DF9E75E}"/>
              </a:ext>
            </a:extLst>
          </p:cNvPr>
          <p:cNvCxnSpPr>
            <a:cxnSpLocks/>
          </p:cNvCxnSpPr>
          <p:nvPr/>
        </p:nvCxnSpPr>
        <p:spPr>
          <a:xfrm flipH="1">
            <a:off x="8152191" y="4005588"/>
            <a:ext cx="1801079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E1A33F1F-BFFB-E6DB-D23C-983D4552BB6A}"/>
              </a:ext>
            </a:extLst>
          </p:cNvPr>
          <p:cNvSpPr txBox="1"/>
          <p:nvPr/>
        </p:nvSpPr>
        <p:spPr>
          <a:xfrm>
            <a:off x="9953270" y="3804360"/>
            <a:ext cx="1519206" cy="480131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 at 2.9 GeV </a:t>
            </a:r>
            <a:r>
              <a:rPr lang="en-US" sz="1400" b="1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described</a:t>
            </a:r>
            <a:endParaRPr sz="1400" b="1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" name="Picture 1" descr="page1image552428816">
            <a:extLst>
              <a:ext uri="{FF2B5EF4-FFF2-40B4-BE49-F238E27FC236}">
                <a16:creationId xmlns:a16="http://schemas.microsoft.com/office/drawing/2014/main" id="{C01E5CC3-D867-B64C-0326-3BED81E5C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107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374681408">
            <a:extLst>
              <a:ext uri="{FF2B5EF4-FFF2-40B4-BE49-F238E27FC236}">
                <a16:creationId xmlns:a16="http://schemas.microsoft.com/office/drawing/2014/main" id="{0D2BF7D9-74BB-5857-1238-D2451FDA3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image374829552">
            <a:extLst>
              <a:ext uri="{FF2B5EF4-FFF2-40B4-BE49-F238E27FC236}">
                <a16:creationId xmlns:a16="http://schemas.microsoft.com/office/drawing/2014/main" id="{9A841ED7-CE29-16F5-45B3-B3810FDAD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BE40B0A-6773-426A-BB33-AEF924D09746}"/>
              </a:ext>
            </a:extLst>
          </p:cNvPr>
          <p:cNvSpPr txBox="1"/>
          <p:nvPr/>
        </p:nvSpPr>
        <p:spPr>
          <a:xfrm>
            <a:off x="10420229" y="91688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FFC000"/>
                </a:solidFill>
                <a:effectLst/>
                <a:latin typeface="Times" pitchFamily="2" charset="0"/>
              </a:rPr>
              <a:t>arXiv:2212.02717v1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D81285-DECB-CF32-AFBC-5AA954A359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5034" y="1335417"/>
            <a:ext cx="5656495" cy="180066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C19F3D2-A2F8-17D6-CB10-EEB767D9E71E}"/>
              </a:ext>
            </a:extLst>
          </p:cNvPr>
          <p:cNvSpPr txBox="1"/>
          <p:nvPr/>
        </p:nvSpPr>
        <p:spPr>
          <a:xfrm>
            <a:off x="6358041" y="1016097"/>
            <a:ext cx="496486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 resonant content</a:t>
            </a:r>
            <a:endParaRPr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593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9BEFF2-D23B-1814-96AA-F744A34D4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7" y="4954761"/>
            <a:ext cx="6355607" cy="18164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texte 1">
                <a:extLst>
                  <a:ext uri="{FF2B5EF4-FFF2-40B4-BE49-F238E27FC236}">
                    <a16:creationId xmlns:a16="http://schemas.microsoft.com/office/drawing/2014/main" id="{09FB4234-83CE-BBC7-EC66-8C84B3895F04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370558" y="1066209"/>
                <a:ext cx="11895332" cy="2581452"/>
              </a:xfrm>
            </p:spPr>
            <p:txBody>
              <a:bodyPr>
                <a:norm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en-US" sz="2000" dirty="0"/>
                  <a:t>Simultaneous fit of both channels with isospin relation between two states enforced</a:t>
                </a:r>
              </a:p>
              <a:p>
                <a:pPr marL="0" indent="0">
                  <a:buNone/>
                </a:pPr>
                <a:r>
                  <a:rPr lang="en-US" sz="2000" dirty="0">
                    <a:sym typeface="Wingdings" pitchFamily="2" charset="2"/>
                  </a:rPr>
                  <a:t></a:t>
                </a:r>
                <a:r>
                  <a:rPr lang="en-US" sz="2000" dirty="0"/>
                  <a:t>Model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</m:ctrlPr>
                      </m:sSubSupPr>
                      <m:e>
                        <m:r>
                          <a:rPr lang="en-US" sz="2000" b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  <m:t>𝑇</m:t>
                        </m:r>
                      </m:e>
                      <m:sub>
                        <m:r>
                          <a:rPr lang="en-US" sz="2000" b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+mj-cs"/>
                              </a:rPr>
                            </m:ctrlPr>
                          </m:accPr>
                          <m:e>
                            <m:r>
                              <a:rPr lang="en-US" sz="2000" b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+mj-cs"/>
                              </a:rPr>
                              <m:t>𝑠</m:t>
                            </m:r>
                          </m:e>
                        </m:acc>
                        <m:r>
                          <a:rPr lang="en-US" sz="2000" b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  <m:t>0</m:t>
                        </m:r>
                      </m:sub>
                      <m:sup>
                        <m:r>
                          <a:rPr lang="en-US" sz="2000" b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  <m:t>𝑎</m:t>
                        </m:r>
                      </m:sup>
                    </m:sSubSup>
                    <m:sSup>
                      <m:sSupPr>
                        <m:ctrlP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+mj-cs"/>
                              </a:rPr>
                            </m:ctrlPr>
                          </m:dPr>
                          <m:e>
                            <m:r>
                              <a:rPr lang="en-US" sz="2000" b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+mj-cs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sz="2000" b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2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sz="2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ar-AE" sz="20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ar-AE" sz="200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  <m:r>
                          <a:rPr lang="ar-AE" sz="2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ar-AE" sz="2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sSup>
                      <m:sSupPr>
                        <m:ctrlPr>
                          <a:rPr lang="ar-AE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ar-AE" sz="20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sz="200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sz="2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sz="2000" dirty="0"/>
                  <a:t>  preffered</a:t>
                </a:r>
              </a:p>
            </p:txBody>
          </p:sp>
        </mc:Choice>
        <mc:Fallback>
          <p:sp>
            <p:nvSpPr>
              <p:cNvPr id="2" name="Espace réservé du texte 1">
                <a:extLst>
                  <a:ext uri="{FF2B5EF4-FFF2-40B4-BE49-F238E27FC236}">
                    <a16:creationId xmlns:a16="http://schemas.microsoft.com/office/drawing/2014/main" id="{09FB4234-83CE-BBC7-EC66-8C84B3895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370558" y="1066209"/>
                <a:ext cx="11895332" cy="2581452"/>
              </a:xfrm>
              <a:blipFill>
                <a:blip r:embed="rId4"/>
                <a:stretch>
                  <a:fillRect l="-534" t="-2451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E5BA7E17-C581-80C9-C8E2-72B95ADFB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peaks: doubly charged tetraquark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5DCEFA-830B-95D1-7B52-7E164014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217" y="326803"/>
            <a:ext cx="2743200" cy="365125"/>
          </a:xfrm>
        </p:spPr>
        <p:txBody>
          <a:bodyPr/>
          <a:lstStyle/>
          <a:p>
            <a:fld id="{31673D00-3579-8441-A17B-4DBD576CBAE2}" type="slidenum">
              <a:rPr lang="fr-FR" smtClean="0"/>
              <a:pPr/>
              <a:t>41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3BC3C64-0B69-91CF-7D00-C2B69ABB1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25" y="2371990"/>
            <a:ext cx="3188899" cy="24034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93ABF3-FD9D-8ABE-B77F-3DD533C2DC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608" y="2355873"/>
            <a:ext cx="3188899" cy="240349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D74123-43C3-E58F-5919-4CC522E2BEE9}"/>
              </a:ext>
            </a:extLst>
          </p:cNvPr>
          <p:cNvSpPr txBox="1"/>
          <p:nvPr/>
        </p:nvSpPr>
        <p:spPr>
          <a:xfrm>
            <a:off x="8069795" y="2778589"/>
            <a:ext cx="415455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mass and widths is:</a:t>
            </a:r>
            <a:endParaRPr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7A911DA-643D-0973-A23F-C00AAE4A69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7182" y="3194186"/>
            <a:ext cx="2683013" cy="69669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A91A5EC-F49F-535F-6E96-F847DCEF69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84" t="6563" b="10476"/>
          <a:stretch/>
        </p:blipFill>
        <p:spPr>
          <a:xfrm>
            <a:off x="8102864" y="4092464"/>
            <a:ext cx="3687418" cy="10587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B4ECEEB-BD15-791D-F701-07DE3D3FE6C5}"/>
                  </a:ext>
                </a:extLst>
              </p:cNvPr>
              <p:cNvSpPr txBox="1"/>
              <p:nvPr/>
            </p:nvSpPr>
            <p:spPr>
              <a:xfrm>
                <a:off x="8144177" y="5331853"/>
                <a:ext cx="6097656" cy="1439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l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Ø"/>
                </a:pPr>
                <a:r>
                  <a:rPr lang="en-US" sz="18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Significance estimated from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sz="1800" b="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𝐿𝐿</m:t>
                    </m:r>
                  </m:oMath>
                </a14:m>
                <a:br>
                  <a:rPr lang="en-US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en-US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 state has 9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48484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br>
                  <a:rPr lang="en-US" sz="1800" b="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800" b="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 parity: 7.5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48484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lang="en-US" sz="18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</a:t>
                </a:r>
                <a:r>
                  <a:rPr lang="en-US" sz="1800" baseline="300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18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vs 1</a:t>
                </a:r>
                <a:r>
                  <a:rPr lang="en-US" baseline="30000" dirty="0">
                    <a:solidFill>
                      <a:srgbClr val="48484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 </a:t>
                </a:r>
              </a:p>
              <a:p>
                <a:pPr marL="342900" indent="-342900" algn="l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Ø"/>
                </a:pPr>
                <a:endParaRPr lang="en-US" sz="2400" baseline="30000" dirty="0">
                  <a:solidFill>
                    <a:srgbClr val="484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B4ECEEB-BD15-791D-F701-07DE3D3FE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177" y="5331853"/>
                <a:ext cx="6097656" cy="1439368"/>
              </a:xfrm>
              <a:prstGeom prst="rect">
                <a:avLst/>
              </a:prstGeom>
              <a:blipFill>
                <a:blip r:embed="rId9"/>
                <a:stretch>
                  <a:fillRect l="-624" t="-4386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23304D54-6A74-EB80-356A-B073DDBD9BDC}"/>
              </a:ext>
            </a:extLst>
          </p:cNvPr>
          <p:cNvSpPr txBox="1"/>
          <p:nvPr/>
        </p:nvSpPr>
        <p:spPr>
          <a:xfrm>
            <a:off x="10325817" y="106620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FFC000"/>
                </a:solidFill>
                <a:effectLst/>
                <a:latin typeface="Times" pitchFamily="2" charset="0"/>
              </a:rPr>
              <a:t>arXiv:2212.02717v1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920055C-D653-C4F9-361F-F6485CA7E3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3660" y="2257843"/>
            <a:ext cx="977461" cy="12513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DA806F9-B2B2-0F81-C47A-39ACD86AC7F0}"/>
                  </a:ext>
                </a:extLst>
              </p:cNvPr>
              <p:cNvSpPr txBox="1"/>
              <p:nvPr/>
            </p:nvSpPr>
            <p:spPr>
              <a:xfrm>
                <a:off x="4699101" y="2070067"/>
                <a:ext cx="2093119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</m:acc>
                        </m:e>
                        <m:sup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sSubSup>
                        <m:sSubSup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  <m:sup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DA806F9-B2B2-0F81-C47A-39ACD86AC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101" y="2070067"/>
                <a:ext cx="2093119" cy="37555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EA2B99E-0AA9-C578-6F6E-5E63D506E3EB}"/>
                  </a:ext>
                </a:extLst>
              </p:cNvPr>
              <p:cNvSpPr txBox="1"/>
              <p:nvPr/>
            </p:nvSpPr>
            <p:spPr>
              <a:xfrm>
                <a:off x="1135623" y="2028371"/>
                <a:ext cx="17930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bSup>
                        <m:sSubSup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  <m:sup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800" b="1" dirty="0"/>
              </a:p>
            </p:txBody>
          </p:sp>
        </mc:Choice>
        <mc:Fallback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EA2B99E-0AA9-C578-6F6E-5E63D506E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623" y="2028371"/>
                <a:ext cx="179308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 18">
            <a:extLst>
              <a:ext uri="{FF2B5EF4-FFF2-40B4-BE49-F238E27FC236}">
                <a16:creationId xmlns:a16="http://schemas.microsoft.com/office/drawing/2014/main" id="{65FA9CB9-A29F-E63F-9336-9638A7ED03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8705" y="2278195"/>
            <a:ext cx="941014" cy="11862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F86C5CF-19DF-EC95-BABA-940B94B1D15F}"/>
                  </a:ext>
                </a:extLst>
              </p:cNvPr>
              <p:cNvSpPr txBox="1"/>
              <p:nvPr/>
            </p:nvSpPr>
            <p:spPr>
              <a:xfrm>
                <a:off x="51647" y="2919664"/>
                <a:ext cx="251933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14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ar-AE" sz="14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acc>
                            <m:accPr>
                              <m:chr m:val="̅"/>
                              <m:ctrlPr>
                                <a:rPr lang="ar-AE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ar-AE" sz="14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ar-AE" sz="14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ar-AE" sz="14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sSup>
                        <m:sSupPr>
                          <m:ctrlPr>
                            <a:rPr lang="ar-A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ar-AE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14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2900</m:t>
                              </m:r>
                            </m:e>
                          </m:d>
                        </m:e>
                        <m:sup>
                          <m:r>
                            <a:rPr lang="en-US" sz="14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sz="1400" dirty="0"/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F86C5CF-19DF-EC95-BABA-940B94B1D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7" y="2919664"/>
                <a:ext cx="2519333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356511C6-9A39-CD62-881E-DC6712B85845}"/>
                  </a:ext>
                </a:extLst>
              </p:cNvPr>
              <p:cNvSpPr txBox="1"/>
              <p:nvPr/>
            </p:nvSpPr>
            <p:spPr>
              <a:xfrm>
                <a:off x="4600156" y="2976795"/>
                <a:ext cx="1599956" cy="310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</m:ctrlPr>
                      </m:sSubSupPr>
                      <m:e>
                        <m:r>
                          <a:rPr lang="en-US" sz="1400" b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  <m:t>𝑇</m:t>
                        </m:r>
                      </m:e>
                      <m:sub>
                        <m:r>
                          <a:rPr lang="en-US" sz="1400" b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+mj-cs"/>
                              </a:rPr>
                            </m:ctrlPr>
                          </m:accPr>
                          <m:e>
                            <m:r>
                              <a:rPr lang="en-US" sz="1400" b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+mj-cs"/>
                              </a:rPr>
                              <m:t>𝑠</m:t>
                            </m:r>
                          </m:e>
                        </m:acc>
                        <m:r>
                          <a:rPr lang="en-US" sz="1400" b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  <m:t>0</m:t>
                        </m:r>
                      </m:sub>
                      <m:sup>
                        <m:r>
                          <a:rPr lang="en-US" sz="1400" b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  <m:t>𝑎</m:t>
                        </m:r>
                      </m:sup>
                    </m:sSubSup>
                    <m:sSup>
                      <m:sSupPr>
                        <m:ctrlP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+mj-cs"/>
                              </a:rPr>
                            </m:ctrlPr>
                          </m:dPr>
                          <m:e>
                            <m:r>
                              <a:rPr lang="en-US" sz="1400" b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+mj-cs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sz="1400" b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400" dirty="0"/>
                  <a:t> </a:t>
                </a:r>
                <a:endParaRPr sz="1400" dirty="0"/>
              </a:p>
            </p:txBody>
          </p:sp>
        </mc:Choice>
        <mc:Fallback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356511C6-9A39-CD62-881E-DC6712B85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156" y="2976795"/>
                <a:ext cx="1599956" cy="310919"/>
              </a:xfrm>
              <a:prstGeom prst="rect">
                <a:avLst/>
              </a:prstGeom>
              <a:blipFill>
                <a:blip r:embed="rId1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au 5">
                <a:extLst>
                  <a:ext uri="{FF2B5EF4-FFF2-40B4-BE49-F238E27FC236}">
                    <a16:creationId xmlns:a16="http://schemas.microsoft.com/office/drawing/2014/main" id="{3B25CC2A-C5FC-3DB9-1489-88A0A207BA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3728378"/>
                  </p:ext>
                </p:extLst>
              </p:nvPr>
            </p:nvGraphicFramePr>
            <p:xfrm>
              <a:off x="7692660" y="1433662"/>
              <a:ext cx="4434129" cy="922211"/>
            </p:xfrm>
            <a:graphic>
              <a:graphicData uri="http://schemas.openxmlformats.org/drawingml/2006/table">
                <a:tbl>
                  <a:tblPr firstRow="1" bandRow="1">
                    <a:tableStyleId>{0E3FDE45-AF77-4B5C-9715-49D594BDF05E}</a:tableStyleId>
                  </a:tblPr>
                  <a:tblGrid>
                    <a:gridCol w="1517784">
                      <a:extLst>
                        <a:ext uri="{9D8B030D-6E8A-4147-A177-3AD203B41FA5}">
                          <a16:colId xmlns:a16="http://schemas.microsoft.com/office/drawing/2014/main" val="954582746"/>
                        </a:ext>
                      </a:extLst>
                    </a:gridCol>
                    <a:gridCol w="1713352">
                      <a:extLst>
                        <a:ext uri="{9D8B030D-6E8A-4147-A177-3AD203B41FA5}">
                          <a16:colId xmlns:a16="http://schemas.microsoft.com/office/drawing/2014/main" val="148262199"/>
                        </a:ext>
                      </a:extLst>
                    </a:gridCol>
                    <a:gridCol w="1202993">
                      <a:extLst>
                        <a:ext uri="{9D8B030D-6E8A-4147-A177-3AD203B41FA5}">
                          <a16:colId xmlns:a16="http://schemas.microsoft.com/office/drawing/2014/main" val="544213797"/>
                        </a:ext>
                      </a:extLst>
                    </a:gridCol>
                  </a:tblGrid>
                  <a:tr h="212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2"/>
                              </a:solidFill>
                              <a:latin typeface="+mj-lt"/>
                              <a:cs typeface="+mj-cs"/>
                            </a:rPr>
                            <a:t>Name</a:t>
                          </a:r>
                          <a:endParaRPr sz="1400" b="1" dirty="0">
                            <a:solidFill>
                              <a:schemeClr val="tx2"/>
                            </a:solidFill>
                            <a:latin typeface="+mj-lt"/>
                            <a:cs typeface="+mj-cs"/>
                          </a:endParaRPr>
                        </a:p>
                      </a:txBody>
                      <a:tcPr>
                        <a:solidFill>
                          <a:schemeClr val="accent2">
                            <a:alpha val="19105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2"/>
                              </a:solidFill>
                              <a:latin typeface="+mj-lt"/>
                              <a:cs typeface="+mj-cs"/>
                            </a:rPr>
                            <a:t>Decay</a:t>
                          </a:r>
                          <a:endParaRPr sz="1400" b="1" dirty="0">
                            <a:solidFill>
                              <a:schemeClr val="tx2"/>
                            </a:solidFill>
                            <a:latin typeface="+mj-lt"/>
                            <a:cs typeface="+mj-cs"/>
                          </a:endParaRPr>
                        </a:p>
                      </a:txBody>
                      <a:tcPr>
                        <a:solidFill>
                          <a:schemeClr val="accent2">
                            <a:alpha val="19105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2"/>
                              </a:solidFill>
                              <a:latin typeface="+mj-lt"/>
                              <a:cs typeface="+mj-cs"/>
                            </a:rPr>
                            <a:t>Content</a:t>
                          </a:r>
                          <a:endParaRPr sz="1400" b="1" dirty="0">
                            <a:solidFill>
                              <a:schemeClr val="tx2"/>
                            </a:solidFill>
                            <a:latin typeface="+mj-lt"/>
                            <a:cs typeface="+mj-cs"/>
                          </a:endParaRPr>
                        </a:p>
                      </a:txBody>
                      <a:tcPr>
                        <a:solidFill>
                          <a:schemeClr val="accent2">
                            <a:alpha val="19105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4896380"/>
                      </a:ext>
                    </a:extLst>
                  </a:tr>
                  <a:tr h="21427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4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𝑐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sz="14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cs typeface="+mj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cs typeface="+mj-cs"/>
                                          </a:rPr>
                                          <m:t>𝑠</m:t>
                                        </m:r>
                                      </m:e>
                                    </m:acc>
                                    <m:r>
                                      <a:rPr lang="en-US" sz="14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sz="14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𝑎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sz="1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4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cs typeface="+mj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4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cs typeface="+mj-cs"/>
                                          </a:rPr>
                                          <m:t>2900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4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sz="1400" dirty="0">
                            <a:latin typeface="+mj-lt"/>
                            <a:cs typeface="+mj-cs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rgbClr val="484848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484848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484848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sz="1400" b="0" smtClean="0">
                                  <a:solidFill>
                                    <a:srgbClr val="484848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rgbClr val="484848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400" b="0" i="1">
                                          <a:solidFill>
                                            <a:srgbClr val="484848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rgbClr val="484848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𝐷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484848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14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sz="14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  <m:t>𝒔</m:t>
                                  </m:r>
                                </m:sub>
                                <m:sup>
                                  <m:r>
                                    <a:rPr lang="en-US" sz="14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  <m:t>+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4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  <m:t>𝝅</m:t>
                                  </m:r>
                                </m:e>
                                <m:sup>
                                  <m:r>
                                    <a:rPr lang="en-US" sz="14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b="1" dirty="0">
                              <a:solidFill>
                                <a:srgbClr val="0070C0"/>
                              </a:solidFill>
                              <a:cs typeface="+mj-cs"/>
                            </a:rPr>
                            <a:t> </a:t>
                          </a:r>
                          <a:endParaRPr sz="1400" b="1" dirty="0">
                            <a:latin typeface="+mj-lt"/>
                            <a:cs typeface="+mj-cs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ar-AE" sz="1400" b="0" i="1" smtClean="0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  <a:cs typeface="+mj-cs"/>
                                  </a:rPr>
                                  <m:t>𝑐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ar-AE" sz="1400" b="0" i="1" smtClean="0">
                                        <a:solidFill>
                                          <a:srgbClr val="484848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ar-AE" sz="1400" b="0" i="1" smtClean="0">
                                        <a:solidFill>
                                          <a:srgbClr val="484848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𝑠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sz="1400" b="0" i="1" smtClean="0">
                                        <a:solidFill>
                                          <a:srgbClr val="484848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rgbClr val="484848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𝑢</m:t>
                                    </m:r>
                                  </m:e>
                                </m:acc>
                                <m:r>
                                  <a:rPr lang="en-US" sz="1400" b="0" i="1" smtClean="0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  <a:cs typeface="+mj-cs"/>
                                  </a:rPr>
                                  <m:t>𝑑</m:t>
                                </m:r>
                              </m:oMath>
                            </m:oMathPara>
                          </a14:m>
                          <a:endParaRPr lang="ar-AE" sz="1400" kern="1200" dirty="0">
                            <a:solidFill>
                              <a:srgbClr val="484848"/>
                            </a:solidFill>
                            <a:latin typeface="+mn-lt"/>
                            <a:ea typeface="+mn-ea"/>
                            <a:cs typeface="+mj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5224798"/>
                      </a:ext>
                    </a:extLst>
                  </a:tr>
                  <a:tr h="2152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ar-AE" sz="1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ar-AE" sz="14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ar-AE" sz="14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𝑐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ar-AE" sz="1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cs typeface="+mj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ar-AE" sz="14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cs typeface="+mj-cs"/>
                                          </a:rPr>
                                          <m:t>𝑠</m:t>
                                        </m:r>
                                      </m:e>
                                    </m:acc>
                                    <m:r>
                                      <a:rPr lang="ar-AE" sz="14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ar-AE" sz="14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𝑎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ar-AE" sz="1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ar-AE" sz="1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cs typeface="+mj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ar-AE" sz="14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cs typeface="+mj-cs"/>
                                          </a:rPr>
                                          <m:t>2900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4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ar-AE" sz="1400" dirty="0">
                            <a:latin typeface="+mj-lt"/>
                            <a:cs typeface="+mj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0" i="1" smtClean="0">
                                        <a:solidFill>
                                          <a:srgbClr val="484848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smtClean="0">
                                        <a:solidFill>
                                          <a:srgbClr val="484848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en-US" sz="1400" b="0" smtClean="0">
                                        <a:solidFill>
                                          <a:srgbClr val="484848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1400" b="0" smtClean="0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  <a:cs typeface="+mj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sz="1400" b="0" i="1" smtClean="0">
                                        <a:solidFill>
                                          <a:srgbClr val="484848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smtClean="0">
                                        <a:solidFill>
                                          <a:srgbClr val="484848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sz="1400" b="0" smtClean="0">
                                        <a:solidFill>
                                          <a:srgbClr val="484848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−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lang="en-US" sz="1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4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sz="14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sz="1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14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sz="1400" dirty="0">
                            <a:latin typeface="+mj-lt"/>
                            <a:cs typeface="+mj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ar-AE" sz="1400" b="0" i="1" smtClean="0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  <a:cs typeface="+mj-cs"/>
                                  </a:rPr>
                                  <m:t>𝑐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ar-AE" sz="1400" b="0" i="1" smtClean="0">
                                        <a:solidFill>
                                          <a:srgbClr val="484848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ar-AE" sz="1400" b="0" i="1" smtClean="0">
                                        <a:solidFill>
                                          <a:srgbClr val="484848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𝑠</m:t>
                                    </m:r>
                                  </m:e>
                                </m:acc>
                                <m:r>
                                  <a:rPr lang="ar-AE" sz="1400" b="0" i="1" smtClean="0">
                                    <a:solidFill>
                                      <a:srgbClr val="484848"/>
                                    </a:solidFill>
                                    <a:latin typeface="Cambria Math" panose="02040503050406030204" pitchFamily="18" charset="0"/>
                                    <a:cs typeface="+mj-cs"/>
                                  </a:rPr>
                                  <m:t>𝑢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ar-AE" sz="1400" b="0" i="1" smtClean="0">
                                        <a:solidFill>
                                          <a:srgbClr val="484848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ar-AE" sz="1400" b="0" i="1" smtClean="0">
                                        <a:solidFill>
                                          <a:srgbClr val="484848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𝑑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ar-AE" sz="1400" dirty="0">
                            <a:solidFill>
                              <a:srgbClr val="484848"/>
                            </a:solidFill>
                            <a:latin typeface="+mj-lt"/>
                            <a:cs typeface="+mj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627802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au 5">
                <a:extLst>
                  <a:ext uri="{FF2B5EF4-FFF2-40B4-BE49-F238E27FC236}">
                    <a16:creationId xmlns:a16="http://schemas.microsoft.com/office/drawing/2014/main" id="{3B25CC2A-C5FC-3DB9-1489-88A0A207BA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3728378"/>
                  </p:ext>
                </p:extLst>
              </p:nvPr>
            </p:nvGraphicFramePr>
            <p:xfrm>
              <a:off x="7692660" y="1433662"/>
              <a:ext cx="4434129" cy="922211"/>
            </p:xfrm>
            <a:graphic>
              <a:graphicData uri="http://schemas.openxmlformats.org/drawingml/2006/table">
                <a:tbl>
                  <a:tblPr firstRow="1" bandRow="1">
                    <a:tableStyleId>{0E3FDE45-AF77-4B5C-9715-49D594BDF05E}</a:tableStyleId>
                  </a:tblPr>
                  <a:tblGrid>
                    <a:gridCol w="1517784">
                      <a:extLst>
                        <a:ext uri="{9D8B030D-6E8A-4147-A177-3AD203B41FA5}">
                          <a16:colId xmlns:a16="http://schemas.microsoft.com/office/drawing/2014/main" val="954582746"/>
                        </a:ext>
                      </a:extLst>
                    </a:gridCol>
                    <a:gridCol w="1713352">
                      <a:extLst>
                        <a:ext uri="{9D8B030D-6E8A-4147-A177-3AD203B41FA5}">
                          <a16:colId xmlns:a16="http://schemas.microsoft.com/office/drawing/2014/main" val="148262199"/>
                        </a:ext>
                      </a:extLst>
                    </a:gridCol>
                    <a:gridCol w="1202993">
                      <a:extLst>
                        <a:ext uri="{9D8B030D-6E8A-4147-A177-3AD203B41FA5}">
                          <a16:colId xmlns:a16="http://schemas.microsoft.com/office/drawing/2014/main" val="544213797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2"/>
                              </a:solidFill>
                              <a:latin typeface="+mj-lt"/>
                              <a:cs typeface="+mj-cs"/>
                            </a:rPr>
                            <a:t>Name</a:t>
                          </a:r>
                          <a:endParaRPr sz="1400" b="1" dirty="0">
                            <a:solidFill>
                              <a:schemeClr val="tx2"/>
                            </a:solidFill>
                            <a:latin typeface="+mj-lt"/>
                            <a:cs typeface="+mj-cs"/>
                          </a:endParaRPr>
                        </a:p>
                      </a:txBody>
                      <a:tcPr>
                        <a:solidFill>
                          <a:schemeClr val="accent2">
                            <a:alpha val="19105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2"/>
                              </a:solidFill>
                              <a:latin typeface="+mj-lt"/>
                              <a:cs typeface="+mj-cs"/>
                            </a:rPr>
                            <a:t>Decay</a:t>
                          </a:r>
                          <a:endParaRPr sz="1400" b="1" dirty="0">
                            <a:solidFill>
                              <a:schemeClr val="tx2"/>
                            </a:solidFill>
                            <a:latin typeface="+mj-lt"/>
                            <a:cs typeface="+mj-cs"/>
                          </a:endParaRPr>
                        </a:p>
                      </a:txBody>
                      <a:tcPr>
                        <a:solidFill>
                          <a:schemeClr val="accent2">
                            <a:alpha val="19105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2"/>
                              </a:solidFill>
                              <a:latin typeface="+mj-lt"/>
                              <a:cs typeface="+mj-cs"/>
                            </a:rPr>
                            <a:t>Content</a:t>
                          </a:r>
                          <a:endParaRPr sz="1400" b="1" dirty="0">
                            <a:solidFill>
                              <a:schemeClr val="tx2"/>
                            </a:solidFill>
                            <a:latin typeface="+mj-lt"/>
                            <a:cs typeface="+mj-cs"/>
                          </a:endParaRPr>
                        </a:p>
                      </a:txBody>
                      <a:tcPr>
                        <a:solidFill>
                          <a:schemeClr val="accent2">
                            <a:alpha val="19105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4896380"/>
                      </a:ext>
                    </a:extLst>
                  </a:tr>
                  <a:tr h="307912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16"/>
                          <a:stretch>
                            <a:fillRect t="-100000" r="-192500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16"/>
                          <a:stretch>
                            <a:fillRect l="-88889" t="-100000" r="-71111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16"/>
                          <a:stretch>
                            <a:fillRect l="-268421" t="-100000" r="-1053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5224798"/>
                      </a:ext>
                    </a:extLst>
                  </a:tr>
                  <a:tr h="309499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16"/>
                          <a:stretch>
                            <a:fillRect t="-200000" r="-192500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16"/>
                          <a:stretch>
                            <a:fillRect l="-88889" t="-200000" r="-71111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16"/>
                          <a:stretch>
                            <a:fillRect l="-268421" t="-200000" r="-1053" b="-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627802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5377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8953DE-E964-8EA4-BEFD-C6A78002D3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40" y="1035110"/>
            <a:ext cx="11186777" cy="5152274"/>
          </a:xfrm>
        </p:spPr>
        <p:txBody>
          <a:bodyPr>
            <a:normAutofit/>
          </a:bodyPr>
          <a:lstStyle/>
          <a:p>
            <a:r>
              <a:rPr lang="en-US" sz="2000" dirty="0"/>
              <a:t>Amplitude analyses are a powerful tool</a:t>
            </a:r>
          </a:p>
          <a:p>
            <a:r>
              <a:rPr lang="en-US" sz="2000" dirty="0"/>
              <a:t>Allowing to address different physics cases: CPV, classical and exotics spectroscopy </a:t>
            </a:r>
          </a:p>
          <a:p>
            <a:r>
              <a:rPr lang="en-US" sz="2000" dirty="0" err="1"/>
              <a:t>Dalitz</a:t>
            </a:r>
            <a:r>
              <a:rPr lang="en-US" sz="2000" dirty="0"/>
              <a:t> plots and decay amplitude requires a model dependent description </a:t>
            </a:r>
          </a:p>
          <a:p>
            <a:r>
              <a:rPr lang="en-US" sz="2000" dirty="0"/>
              <a:t>Quasi-model independent approaches allows to release some of the modelling constraints</a:t>
            </a:r>
          </a:p>
          <a:p>
            <a:r>
              <a:rPr lang="en-US" sz="2000" dirty="0"/>
              <a:t>There is no such a thing as “The model”, just what we think is the best interpretation of our data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21FA897-D2F2-9B6E-18DA-822E8D8F2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D106D6-D2E8-E3EF-670D-06B32C926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42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853594-E468-11D6-59A1-641C1837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082" y="3140406"/>
            <a:ext cx="5761892" cy="34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87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11B17-7FD3-064C-4A50-39E872B43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72F0537-2B62-6E28-3A74-05D4BB5AB5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40" y="1119517"/>
            <a:ext cx="4784692" cy="1039067"/>
          </a:xfrm>
        </p:spPr>
        <p:txBody>
          <a:bodyPr>
            <a:normAutofit/>
          </a:bodyPr>
          <a:lstStyle/>
          <a:p>
            <a:r>
              <a:rPr lang="en-US" sz="2400" dirty="0"/>
              <a:t>The phase space</a:t>
            </a:r>
            <a:endParaRPr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7D4382F-14D6-B157-DA36-1C0B1DFB2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Dalitz</a:t>
            </a:r>
            <a:r>
              <a:rPr lang="en-US" dirty="0"/>
              <a:t> plot and decay amplitude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277332-BB53-A8E6-D135-800E9FBE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2E5334-C54F-EFBB-01BE-6482ACF7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0639" y="1645920"/>
            <a:ext cx="5337793" cy="39331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962007-1ABF-AE26-4D3C-AF4E7347C979}"/>
              </a:ext>
            </a:extLst>
          </p:cNvPr>
          <p:cNvSpPr/>
          <p:nvPr/>
        </p:nvSpPr>
        <p:spPr>
          <a:xfrm>
            <a:off x="1364776" y="1937982"/>
            <a:ext cx="3930555" cy="3057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5F45D33-8270-F0CA-DE35-A3BD3C24F6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4230"/>
          <a:stretch/>
        </p:blipFill>
        <p:spPr>
          <a:xfrm>
            <a:off x="6515848" y="2695075"/>
            <a:ext cx="2123171" cy="4434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6047A89-0408-7AB4-ACBF-B24AABCC7B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001"/>
          <a:stretch/>
        </p:blipFill>
        <p:spPr>
          <a:xfrm>
            <a:off x="6515848" y="3429000"/>
            <a:ext cx="1464971" cy="56467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BF93CF8-6F0C-89C6-A088-368CFB15EC56}"/>
              </a:ext>
            </a:extLst>
          </p:cNvPr>
          <p:cNvSpPr txBox="1"/>
          <p:nvPr/>
        </p:nvSpPr>
        <p:spPr>
          <a:xfrm>
            <a:off x="9007685" y="2788775"/>
            <a:ext cx="289382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4-momenta</a:t>
            </a:r>
            <a:endParaRPr sz="2400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30EBF66-0EC8-8831-09B1-AFA75448EBE0}"/>
              </a:ext>
            </a:extLst>
          </p:cNvPr>
          <p:cNvSpPr txBox="1"/>
          <p:nvPr/>
        </p:nvSpPr>
        <p:spPr>
          <a:xfrm>
            <a:off x="8496777" y="3490701"/>
            <a:ext cx="365808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conservation of 4-momenta</a:t>
            </a:r>
            <a:endParaRPr sz="2400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31EBE32-EDD4-8AB5-507D-2921AB636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2569" y="1077426"/>
            <a:ext cx="3682613" cy="149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50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FA86A-61A6-187B-F608-BC689E387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70F4F6A-9DE0-5B50-E2B8-2DFFF40D2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Dalitz</a:t>
            </a:r>
            <a:r>
              <a:rPr lang="en-US" dirty="0"/>
              <a:t> plot and decay amplitude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F9C711-03EA-A5B2-E44A-2F76E2BA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3C6EE0-3DB5-1E1D-71DB-6FDCCD479D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0639" y="1645920"/>
            <a:ext cx="5337793" cy="3933110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6EA8606-364B-0DEA-5332-A125FD13E44C}"/>
              </a:ext>
            </a:extLst>
          </p:cNvPr>
          <p:cNvGrpSpPr/>
          <p:nvPr/>
        </p:nvGrpSpPr>
        <p:grpSpPr>
          <a:xfrm>
            <a:off x="1364776" y="1937982"/>
            <a:ext cx="3930555" cy="3057099"/>
            <a:chOff x="1364776" y="1937982"/>
            <a:chExt cx="3930555" cy="305709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3D316FF-8792-E5FE-56DC-77125E759F4D}"/>
                </a:ext>
              </a:extLst>
            </p:cNvPr>
            <p:cNvSpPr/>
            <p:nvPr/>
          </p:nvSpPr>
          <p:spPr>
            <a:xfrm>
              <a:off x="1364776" y="1937982"/>
              <a:ext cx="3930555" cy="30570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6E8AB068-410A-6522-9A2C-A2A5F3F05E8B}"/>
                </a:ext>
              </a:extLst>
            </p:cNvPr>
            <p:cNvGrpSpPr/>
            <p:nvPr/>
          </p:nvGrpSpPr>
          <p:grpSpPr>
            <a:xfrm>
              <a:off x="1450874" y="2321631"/>
              <a:ext cx="3377810" cy="2214738"/>
              <a:chOff x="6810146" y="1915891"/>
              <a:chExt cx="3377810" cy="2214738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195924CA-2DAB-E033-D5F9-0F894181D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19793" t="19426" r="20121" b="29074"/>
              <a:stretch/>
            </p:blipFill>
            <p:spPr>
              <a:xfrm>
                <a:off x="6980732" y="2010130"/>
                <a:ext cx="3207224" cy="2025536"/>
              </a:xfrm>
              <a:prstGeom prst="rect">
                <a:avLst/>
              </a:prstGeom>
            </p:spPr>
          </p:pic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4CF5A222-AAE3-7F7F-2067-2F3709F3CB38}"/>
                  </a:ext>
                </a:extLst>
              </p:cNvPr>
              <p:cNvSpPr/>
              <p:nvPr/>
            </p:nvSpPr>
            <p:spPr>
              <a:xfrm>
                <a:off x="7764089" y="1915891"/>
                <a:ext cx="2340244" cy="3481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F85FE48C-BE7E-294C-7E4C-00BD57CA1075}"/>
                  </a:ext>
                </a:extLst>
              </p:cNvPr>
              <p:cNvSpPr/>
              <p:nvPr/>
            </p:nvSpPr>
            <p:spPr>
              <a:xfrm rot="4236875">
                <a:off x="9365174" y="2429105"/>
                <a:ext cx="1158850" cy="4172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A41BC3C2-45FE-124C-5A99-D8C18A2CAFAE}"/>
                  </a:ext>
                </a:extLst>
              </p:cNvPr>
              <p:cNvSpPr/>
              <p:nvPr/>
            </p:nvSpPr>
            <p:spPr>
              <a:xfrm rot="518053">
                <a:off x="6810146" y="3709926"/>
                <a:ext cx="1018785" cy="4207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2892E9A0-7302-62B6-BCBE-BC9736DDC19D}"/>
                  </a:ext>
                </a:extLst>
              </p:cNvPr>
              <p:cNvSpPr/>
              <p:nvPr/>
            </p:nvSpPr>
            <p:spPr>
              <a:xfrm rot="1307126">
                <a:off x="6953627" y="2592217"/>
                <a:ext cx="2900965" cy="1182813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97380C2-8407-A285-EFF8-12211693396D}"/>
                  </a:ext>
                </a:extLst>
              </p:cNvPr>
              <p:cNvSpPr/>
              <p:nvPr/>
            </p:nvSpPr>
            <p:spPr>
              <a:xfrm rot="1230338">
                <a:off x="7637071" y="2318395"/>
                <a:ext cx="578545" cy="38798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7B3C6DB-888E-E501-58E8-320A6595EAE3}"/>
                  </a:ext>
                </a:extLst>
              </p:cNvPr>
              <p:cNvSpPr/>
              <p:nvPr/>
            </p:nvSpPr>
            <p:spPr>
              <a:xfrm rot="833467">
                <a:off x="7855363" y="3527313"/>
                <a:ext cx="578545" cy="38798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1652772C-C0CC-3CAB-683D-DADA369C9400}"/>
                </a:ext>
              </a:extLst>
            </p:cNvPr>
            <p:cNvSpPr/>
            <p:nvPr/>
          </p:nvSpPr>
          <p:spPr>
            <a:xfrm>
              <a:off x="1945405" y="2223202"/>
              <a:ext cx="2340244" cy="3481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D26C7F15-F071-2547-E7E3-151FA18C1606}"/>
                </a:ext>
              </a:extLst>
            </p:cNvPr>
            <p:cNvSpPr/>
            <p:nvPr/>
          </p:nvSpPr>
          <p:spPr>
            <a:xfrm rot="5400000">
              <a:off x="449043" y="3407332"/>
              <a:ext cx="2277817" cy="128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BDA05EBF-6C63-12D8-AF72-7F5D540BBEAA}"/>
                </a:ext>
              </a:extLst>
            </p:cNvPr>
            <p:cNvSpPr/>
            <p:nvPr/>
          </p:nvSpPr>
          <p:spPr>
            <a:xfrm rot="7663887">
              <a:off x="1349330" y="2402147"/>
              <a:ext cx="515536" cy="1284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61FE9536-6BE1-7699-539B-28E207B1F8F4}"/>
                </a:ext>
              </a:extLst>
            </p:cNvPr>
            <p:cNvSpPr/>
            <p:nvPr/>
          </p:nvSpPr>
          <p:spPr>
            <a:xfrm rot="5400000">
              <a:off x="4575824" y="3563782"/>
              <a:ext cx="515536" cy="1284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4489900-EA7A-B57A-5AFA-21B84B436FE7}"/>
                </a:ext>
              </a:extLst>
            </p:cNvPr>
            <p:cNvSpPr/>
            <p:nvPr/>
          </p:nvSpPr>
          <p:spPr>
            <a:xfrm rot="5400000">
              <a:off x="4609310" y="4327550"/>
              <a:ext cx="515536" cy="1284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C67D719-71FB-0B25-5227-5B60FEF06E99}"/>
                </a:ext>
              </a:extLst>
            </p:cNvPr>
            <p:cNvSpPr/>
            <p:nvPr/>
          </p:nvSpPr>
          <p:spPr>
            <a:xfrm>
              <a:off x="3966887" y="4370780"/>
              <a:ext cx="1174254" cy="1648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3F11BA26-163D-1CBD-538A-8598D747788C}"/>
                </a:ext>
              </a:extLst>
            </p:cNvPr>
            <p:cNvSpPr/>
            <p:nvPr/>
          </p:nvSpPr>
          <p:spPr>
            <a:xfrm>
              <a:off x="2022021" y="4390518"/>
              <a:ext cx="1174254" cy="1648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711A79DA-10F1-CA2A-04AC-E0CE6CA69DC8}"/>
              </a:ext>
            </a:extLst>
          </p:cNvPr>
          <p:cNvSpPr txBox="1"/>
          <p:nvPr/>
        </p:nvSpPr>
        <p:spPr>
          <a:xfrm>
            <a:off x="9007685" y="2788775"/>
            <a:ext cx="2442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4-momenta</a:t>
            </a:r>
            <a:endParaRPr sz="2000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9D453DF-C6FF-9B4F-C068-13B3AE2ACB5C}"/>
              </a:ext>
            </a:extLst>
          </p:cNvPr>
          <p:cNvSpPr txBox="1"/>
          <p:nvPr/>
        </p:nvSpPr>
        <p:spPr>
          <a:xfrm>
            <a:off x="8533920" y="3451910"/>
            <a:ext cx="3087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conservation of 4-momenta</a:t>
            </a:r>
            <a:endParaRPr sz="2000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7A19FA53-BFB7-748E-6A76-C56932F61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569" y="1077426"/>
            <a:ext cx="3682613" cy="149295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54F421D-F2AF-8D86-2482-08554439D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301" y="4733665"/>
            <a:ext cx="4309029" cy="1485365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CA9BC14E-D8BF-ABBC-9C32-F1B8FD8E79CC}"/>
              </a:ext>
            </a:extLst>
          </p:cNvPr>
          <p:cNvSpPr txBox="1"/>
          <p:nvPr/>
        </p:nvSpPr>
        <p:spPr>
          <a:xfrm>
            <a:off x="6494281" y="4280206"/>
            <a:ext cx="491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48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Spinless particles and constant amplitude</a:t>
            </a:r>
            <a:endParaRPr sz="2000" dirty="0">
              <a:solidFill>
                <a:srgbClr val="48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D5A7B339-A681-44C3-C7B2-684388CA74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" b="4230"/>
          <a:stretch/>
        </p:blipFill>
        <p:spPr>
          <a:xfrm>
            <a:off x="6515848" y="2695075"/>
            <a:ext cx="2123171" cy="443446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096C4FD-6F30-5F2A-4219-CC0C677BC8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001"/>
          <a:stretch/>
        </p:blipFill>
        <p:spPr>
          <a:xfrm>
            <a:off x="6515848" y="3429000"/>
            <a:ext cx="1464971" cy="564673"/>
          </a:xfrm>
          <a:prstGeom prst="rect">
            <a:avLst/>
          </a:prstGeom>
        </p:spPr>
      </p:pic>
      <p:sp>
        <p:nvSpPr>
          <p:cNvPr id="38" name="Espace réservé du texte 1">
            <a:extLst>
              <a:ext uri="{FF2B5EF4-FFF2-40B4-BE49-F238E27FC236}">
                <a16:creationId xmlns:a16="http://schemas.microsoft.com/office/drawing/2014/main" id="{F3A1B60A-3A97-89C7-601D-0CFDCF93F3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40" y="1119517"/>
            <a:ext cx="4784692" cy="1039067"/>
          </a:xfrm>
        </p:spPr>
        <p:txBody>
          <a:bodyPr>
            <a:normAutofit/>
          </a:bodyPr>
          <a:lstStyle/>
          <a:p>
            <a:r>
              <a:rPr lang="en-US" sz="2400" dirty="0"/>
              <a:t>The phase space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696017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84369-D685-A180-7F82-E3717B916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57FCDC7-971B-D7A3-A955-F1C2DB6DD9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phase space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6C52C81-47D4-2ABB-0B57-7AC05428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Dalitz</a:t>
            </a:r>
            <a:r>
              <a:rPr lang="en-US" dirty="0"/>
              <a:t> plot and decay amplitude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2D3D21-E4B4-7E69-CE65-F8133233A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76C28B-8996-6068-C6D4-59E0B07167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0639" y="1645920"/>
            <a:ext cx="5337793" cy="3933110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91A93F06-4392-CFA9-EB13-DE0A3125F05F}"/>
              </a:ext>
            </a:extLst>
          </p:cNvPr>
          <p:cNvSpPr/>
          <p:nvPr/>
        </p:nvSpPr>
        <p:spPr>
          <a:xfrm rot="5400000">
            <a:off x="4575824" y="3563782"/>
            <a:ext cx="515536" cy="1284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52F418B-ADAD-6DC6-C070-BC4E1B203D0E}"/>
              </a:ext>
            </a:extLst>
          </p:cNvPr>
          <p:cNvSpPr/>
          <p:nvPr/>
        </p:nvSpPr>
        <p:spPr>
          <a:xfrm rot="5400000">
            <a:off x="4609310" y="4327550"/>
            <a:ext cx="515536" cy="1284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B4242F6-D1C0-5375-D434-E834205B060C}"/>
              </a:ext>
            </a:extLst>
          </p:cNvPr>
          <p:cNvSpPr/>
          <p:nvPr/>
        </p:nvSpPr>
        <p:spPr>
          <a:xfrm>
            <a:off x="3966887" y="4370780"/>
            <a:ext cx="1174254" cy="1648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445D5D5-D25C-BCE5-198A-84EBB19536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1" r="5188" b="-8443"/>
          <a:stretch/>
        </p:blipFill>
        <p:spPr>
          <a:xfrm>
            <a:off x="5973601" y="1391493"/>
            <a:ext cx="1403244" cy="58150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FA62BBB-C5F1-78BF-F92F-EB5001AAF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601" y="1973002"/>
            <a:ext cx="4779176" cy="42428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BD0DF8A-DE5A-96DC-30DE-6C1B50BAE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621" y="1388773"/>
            <a:ext cx="1919219" cy="538959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359E69A9-2E34-B908-26B3-EA97CDBDBCFA}"/>
              </a:ext>
            </a:extLst>
          </p:cNvPr>
          <p:cNvSpPr/>
          <p:nvPr/>
        </p:nvSpPr>
        <p:spPr>
          <a:xfrm rot="1697031">
            <a:off x="1486996" y="2947470"/>
            <a:ext cx="2900965" cy="1127161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F854B4B-59DE-D4F3-3176-916046C13760}"/>
              </a:ext>
            </a:extLst>
          </p:cNvPr>
          <p:cNvSpPr/>
          <p:nvPr/>
        </p:nvSpPr>
        <p:spPr>
          <a:xfrm rot="1697031">
            <a:off x="2516641" y="3224967"/>
            <a:ext cx="750673" cy="1127161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B2DC9FA-6ACC-A2E4-F03C-5FFEAE10EF6E}"/>
              </a:ext>
            </a:extLst>
          </p:cNvPr>
          <p:cNvSpPr/>
          <p:nvPr/>
        </p:nvSpPr>
        <p:spPr>
          <a:xfrm>
            <a:off x="4253414" y="3038722"/>
            <a:ext cx="1129708" cy="4723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66B48AF-08AE-B4C3-8A9B-6DD548EF558D}"/>
              </a:ext>
            </a:extLst>
          </p:cNvPr>
          <p:cNvSpPr/>
          <p:nvPr/>
        </p:nvSpPr>
        <p:spPr>
          <a:xfrm>
            <a:off x="1467046" y="4155605"/>
            <a:ext cx="894651" cy="4723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FD5B541-E4AF-6216-9414-D7E4AFA03E6B}"/>
              </a:ext>
            </a:extLst>
          </p:cNvPr>
          <p:cNvSpPr/>
          <p:nvPr/>
        </p:nvSpPr>
        <p:spPr>
          <a:xfrm>
            <a:off x="1341221" y="1924956"/>
            <a:ext cx="894651" cy="4723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F703E709-B20D-4CA7-CAC7-5D519FC95920}"/>
              </a:ext>
            </a:extLst>
          </p:cNvPr>
          <p:cNvCxnSpPr>
            <a:cxnSpLocks/>
          </p:cNvCxnSpPr>
          <p:nvPr/>
        </p:nvCxnSpPr>
        <p:spPr>
          <a:xfrm>
            <a:off x="1289170" y="2422815"/>
            <a:ext cx="2200380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39116ADE-CB0A-93D4-8818-DC51BC5217B5}"/>
              </a:ext>
            </a:extLst>
          </p:cNvPr>
          <p:cNvCxnSpPr>
            <a:cxnSpLocks/>
          </p:cNvCxnSpPr>
          <p:nvPr/>
        </p:nvCxnSpPr>
        <p:spPr>
          <a:xfrm>
            <a:off x="4282932" y="2423272"/>
            <a:ext cx="1100190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424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2B0B7-6A87-10BE-7EF8-0F4FBF1B2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27EAB3B-0FA3-917F-8A44-5DEF70A00B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phase space</a:t>
            </a:r>
            <a:endParaRPr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F89E007-F6A8-D6F7-2222-B5EE5EE09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Dalitz</a:t>
            </a:r>
            <a:r>
              <a:rPr lang="en-US" dirty="0"/>
              <a:t> plot and decay amplitude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ECFCAD-A0A3-DCDE-53C7-7167CE86E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610EB0-DDB8-7295-88BA-9691F60F3E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0639" y="1645920"/>
            <a:ext cx="5337793" cy="3933110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289F7AB5-BFBD-F8E9-DD11-5640BB30BD1C}"/>
              </a:ext>
            </a:extLst>
          </p:cNvPr>
          <p:cNvSpPr/>
          <p:nvPr/>
        </p:nvSpPr>
        <p:spPr>
          <a:xfrm rot="5400000">
            <a:off x="4575824" y="3563782"/>
            <a:ext cx="515536" cy="1284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23D824D-2695-3016-EAF4-98E0AE9CA1C4}"/>
              </a:ext>
            </a:extLst>
          </p:cNvPr>
          <p:cNvSpPr/>
          <p:nvPr/>
        </p:nvSpPr>
        <p:spPr>
          <a:xfrm rot="5400000">
            <a:off x="4609310" y="4327550"/>
            <a:ext cx="515536" cy="1284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4109061-5552-82C1-EBF2-22435EEF768A}"/>
              </a:ext>
            </a:extLst>
          </p:cNvPr>
          <p:cNvSpPr/>
          <p:nvPr/>
        </p:nvSpPr>
        <p:spPr>
          <a:xfrm>
            <a:off x="3966887" y="4370780"/>
            <a:ext cx="1174254" cy="1648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1193DDE9-82A4-E137-6C93-C2D0A03FA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601" y="1973002"/>
            <a:ext cx="4779176" cy="42428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07C0EF0-8DE6-9008-20AC-C613AAE8A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621" y="1388773"/>
            <a:ext cx="1919219" cy="538959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9F3E15C9-DEBA-AA2E-8929-C8ED8883CEF6}"/>
              </a:ext>
            </a:extLst>
          </p:cNvPr>
          <p:cNvSpPr/>
          <p:nvPr/>
        </p:nvSpPr>
        <p:spPr>
          <a:xfrm rot="1697031">
            <a:off x="1486996" y="2947470"/>
            <a:ext cx="2900965" cy="1127161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06427B9-B5AC-019F-BB85-294AA0D7D40A}"/>
              </a:ext>
            </a:extLst>
          </p:cNvPr>
          <p:cNvSpPr/>
          <p:nvPr/>
        </p:nvSpPr>
        <p:spPr>
          <a:xfrm rot="1697031">
            <a:off x="2516641" y="3224967"/>
            <a:ext cx="750673" cy="1127161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8CFF81E-F9FF-BAA2-2888-0ED76CF88BAD}"/>
              </a:ext>
            </a:extLst>
          </p:cNvPr>
          <p:cNvSpPr/>
          <p:nvPr/>
        </p:nvSpPr>
        <p:spPr>
          <a:xfrm>
            <a:off x="4253414" y="3038722"/>
            <a:ext cx="1129708" cy="4723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3409ABF-81CE-D17B-809E-12DE10059C2D}"/>
              </a:ext>
            </a:extLst>
          </p:cNvPr>
          <p:cNvSpPr/>
          <p:nvPr/>
        </p:nvSpPr>
        <p:spPr>
          <a:xfrm>
            <a:off x="1341221" y="1924956"/>
            <a:ext cx="894651" cy="4723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0A0B585A-8BAC-BF3F-EB27-6F82FEFA5EE0}"/>
              </a:ext>
            </a:extLst>
          </p:cNvPr>
          <p:cNvCxnSpPr>
            <a:cxnSpLocks/>
          </p:cNvCxnSpPr>
          <p:nvPr/>
        </p:nvCxnSpPr>
        <p:spPr>
          <a:xfrm>
            <a:off x="1289170" y="2422815"/>
            <a:ext cx="2200380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8B008F34-494D-844C-5352-6E998A332B6E}"/>
              </a:ext>
            </a:extLst>
          </p:cNvPr>
          <p:cNvCxnSpPr>
            <a:cxnSpLocks/>
          </p:cNvCxnSpPr>
          <p:nvPr/>
        </p:nvCxnSpPr>
        <p:spPr>
          <a:xfrm>
            <a:off x="4282932" y="2423272"/>
            <a:ext cx="1100190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0BD4912-FE01-1858-1C39-B609B2913EAF}"/>
              </a:ext>
            </a:extLst>
          </p:cNvPr>
          <p:cNvCxnSpPr>
            <a:cxnSpLocks/>
          </p:cNvCxnSpPr>
          <p:nvPr/>
        </p:nvCxnSpPr>
        <p:spPr>
          <a:xfrm>
            <a:off x="2235872" y="4395301"/>
            <a:ext cx="3021928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A3D653D0-3A8F-CF83-41A1-6D220E2476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" t="1" r="5188" b="-8443"/>
          <a:stretch/>
        </p:blipFill>
        <p:spPr>
          <a:xfrm>
            <a:off x="5973601" y="1391493"/>
            <a:ext cx="1403244" cy="58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90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252FB-B72F-D189-2FDE-5C6993A47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EB9BA56-1647-21BE-29F4-5DE69D584E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phase space</a:t>
            </a:r>
            <a:endParaRPr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D372BCB-A78E-5AA8-02F1-325EEA33E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Dalitz</a:t>
            </a:r>
            <a:r>
              <a:rPr lang="en-US" dirty="0"/>
              <a:t> plot and decay amplitude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F00B96-6243-7D99-DBD6-48A1E1BE6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D00-3579-8441-A17B-4DBD576CBAE2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F846F3-10D7-4BB4-B4AD-2F8D308E6C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0639" y="1645920"/>
            <a:ext cx="5337793" cy="3933110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4AE9EA32-E95A-2897-3ED1-7E4E0F85F18F}"/>
              </a:ext>
            </a:extLst>
          </p:cNvPr>
          <p:cNvSpPr/>
          <p:nvPr/>
        </p:nvSpPr>
        <p:spPr>
          <a:xfrm rot="5400000">
            <a:off x="4575824" y="3563782"/>
            <a:ext cx="515536" cy="1284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61814EC-9E6D-30B8-6ADD-BE0F3E8792A7}"/>
              </a:ext>
            </a:extLst>
          </p:cNvPr>
          <p:cNvSpPr/>
          <p:nvPr/>
        </p:nvSpPr>
        <p:spPr>
          <a:xfrm rot="5400000">
            <a:off x="4609310" y="4327550"/>
            <a:ext cx="515536" cy="1284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5F84211-6949-09D8-0CFB-1F049418266A}"/>
              </a:ext>
            </a:extLst>
          </p:cNvPr>
          <p:cNvSpPr/>
          <p:nvPr/>
        </p:nvSpPr>
        <p:spPr>
          <a:xfrm>
            <a:off x="3966887" y="4370780"/>
            <a:ext cx="1174254" cy="1648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ABAD4FE-6698-7A8F-EC1D-4380BCFF6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601" y="1391493"/>
            <a:ext cx="1480020" cy="53623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3B3EFB0-A89C-D3EE-042F-67295DA94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601" y="1973002"/>
            <a:ext cx="4779176" cy="42428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ED6EE89-B6DD-0D2A-5C69-3E003B418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621" y="1388773"/>
            <a:ext cx="1919219" cy="538959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40956C77-2053-2325-381B-0238631D2150}"/>
              </a:ext>
            </a:extLst>
          </p:cNvPr>
          <p:cNvSpPr/>
          <p:nvPr/>
        </p:nvSpPr>
        <p:spPr>
          <a:xfrm rot="1697031">
            <a:off x="1486996" y="2947470"/>
            <a:ext cx="2900965" cy="1127161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01F5FC0-6F01-E2EC-D9C4-20532D75922E}"/>
              </a:ext>
            </a:extLst>
          </p:cNvPr>
          <p:cNvSpPr/>
          <p:nvPr/>
        </p:nvSpPr>
        <p:spPr>
          <a:xfrm rot="1697031">
            <a:off x="2516641" y="3224967"/>
            <a:ext cx="750673" cy="1127161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C87AEBA-D2E1-1906-7E0E-2D603C9E0BD5}"/>
              </a:ext>
            </a:extLst>
          </p:cNvPr>
          <p:cNvSpPr/>
          <p:nvPr/>
        </p:nvSpPr>
        <p:spPr>
          <a:xfrm>
            <a:off x="1341221" y="1924956"/>
            <a:ext cx="894651" cy="4723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2205DCC-4447-3F68-FD30-203EF35D2651}"/>
              </a:ext>
            </a:extLst>
          </p:cNvPr>
          <p:cNvCxnSpPr>
            <a:cxnSpLocks/>
          </p:cNvCxnSpPr>
          <p:nvPr/>
        </p:nvCxnSpPr>
        <p:spPr>
          <a:xfrm>
            <a:off x="1289170" y="2422815"/>
            <a:ext cx="2200380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619A9B7A-0717-F09D-FEA2-5C8502ECD7E9}"/>
              </a:ext>
            </a:extLst>
          </p:cNvPr>
          <p:cNvCxnSpPr>
            <a:cxnSpLocks/>
          </p:cNvCxnSpPr>
          <p:nvPr/>
        </p:nvCxnSpPr>
        <p:spPr>
          <a:xfrm>
            <a:off x="4282932" y="2423272"/>
            <a:ext cx="1100190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FC6922F-E26F-E4CD-A676-3D73DE643827}"/>
              </a:ext>
            </a:extLst>
          </p:cNvPr>
          <p:cNvCxnSpPr>
            <a:cxnSpLocks/>
          </p:cNvCxnSpPr>
          <p:nvPr/>
        </p:nvCxnSpPr>
        <p:spPr>
          <a:xfrm>
            <a:off x="2235872" y="4395301"/>
            <a:ext cx="3021928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7E03783-F98F-2F5E-CEBB-9164F6822E54}"/>
              </a:ext>
            </a:extLst>
          </p:cNvPr>
          <p:cNvCxnSpPr>
            <a:cxnSpLocks/>
          </p:cNvCxnSpPr>
          <p:nvPr/>
        </p:nvCxnSpPr>
        <p:spPr>
          <a:xfrm>
            <a:off x="4769372" y="3474392"/>
            <a:ext cx="0" cy="907990"/>
          </a:xfrm>
          <a:prstGeom prst="line">
            <a:avLst/>
          </a:prstGeom>
          <a:ln w="2222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3761A77-589B-198C-E4FC-373C0B9BAF12}"/>
              </a:ext>
            </a:extLst>
          </p:cNvPr>
          <p:cNvCxnSpPr>
            <a:cxnSpLocks/>
          </p:cNvCxnSpPr>
          <p:nvPr/>
        </p:nvCxnSpPr>
        <p:spPr>
          <a:xfrm>
            <a:off x="4769372" y="2422815"/>
            <a:ext cx="0" cy="882459"/>
          </a:xfrm>
          <a:prstGeom prst="line">
            <a:avLst/>
          </a:prstGeom>
          <a:ln w="2222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2326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Rouge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28600" indent="-228600" algn="l">
          <a:lnSpc>
            <a:spcPct val="90000"/>
          </a:lnSpc>
          <a:spcBef>
            <a:spcPts val="1000"/>
          </a:spcBef>
          <a:buFont typeface="Arial" panose="020B0604020202020204" pitchFamily="34" charset="0"/>
          <a:buChar char="•"/>
          <a:defRPr sz="2000" dirty="0" err="1">
            <a:solidFill>
              <a:srgbClr val="484848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2023_rouge" id="{CBCDE4FF-4E3F-D94D-8E46-98B001C30239}" vid="{CC3175EC-53D8-5542-8324-FB66A1BA418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5275</TotalTime>
  <Words>2616</Words>
  <Application>Microsoft Macintosh PowerPoint</Application>
  <PresentationFormat>Grand écran</PresentationFormat>
  <Paragraphs>429</Paragraphs>
  <Slides>42</Slides>
  <Notes>9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51" baseType="lpstr">
      <vt:lpstr>-webkit-standard</vt:lpstr>
      <vt:lpstr>Arial</vt:lpstr>
      <vt:lpstr>Calibri</vt:lpstr>
      <vt:lpstr>Cambria Math</vt:lpstr>
      <vt:lpstr>Helvetica</vt:lpstr>
      <vt:lpstr>Times</vt:lpstr>
      <vt:lpstr>Times New Roman</vt:lpstr>
      <vt:lpstr>Wingdings</vt:lpstr>
      <vt:lpstr>Thème Office</vt:lpstr>
      <vt:lpstr>Amplitude analysis tools</vt:lpstr>
      <vt:lpstr>Amplitude Analysis Techniques</vt:lpstr>
      <vt:lpstr>The physics reach of multi-body decays</vt:lpstr>
      <vt:lpstr>Amplitude Analysis</vt:lpstr>
      <vt:lpstr>Dalitz plot and decay amplitude</vt:lpstr>
      <vt:lpstr>Dalitz plot and decay amplitude</vt:lpstr>
      <vt:lpstr>Dalitz plot and decay amplitude</vt:lpstr>
      <vt:lpstr>Dalitz plot and decay amplitude</vt:lpstr>
      <vt:lpstr>Dalitz plot and decay amplitude</vt:lpstr>
      <vt:lpstr>Dalitz plot and decay amplitude</vt:lpstr>
      <vt:lpstr>Dalitz plot and decay amplitude</vt:lpstr>
      <vt:lpstr>Phase space</vt:lpstr>
      <vt:lpstr>Resonances</vt:lpstr>
      <vt:lpstr>Resonances</vt:lpstr>
      <vt:lpstr>Resonances</vt:lpstr>
      <vt:lpstr>Interferences of resonances</vt:lpstr>
      <vt:lpstr>Resonances spin</vt:lpstr>
      <vt:lpstr>Resonances spin</vt:lpstr>
      <vt:lpstr>Description of resonances</vt:lpstr>
      <vt:lpstr>Description of resonances</vt:lpstr>
      <vt:lpstr>Description of resonances</vt:lpstr>
      <vt:lpstr>Description of resonances</vt:lpstr>
      <vt:lpstr>Description of resonances</vt:lpstr>
      <vt:lpstr>A word on polarization</vt:lpstr>
      <vt:lpstr>A word on polarization</vt:lpstr>
      <vt:lpstr>Isobar model</vt:lpstr>
      <vt:lpstr>Alternatives to Breit-Wigner: QMIPWA</vt:lpstr>
      <vt:lpstr>Alternatives to Breit-Wigner: K-matrix</vt:lpstr>
      <vt:lpstr>Model building</vt:lpstr>
      <vt:lpstr>Model building: additive approach</vt:lpstr>
      <vt:lpstr>Model building: additive approach</vt:lpstr>
      <vt:lpstr>Model building: additive approach</vt:lpstr>
      <vt:lpstr>Model building: additive approach</vt:lpstr>
      <vt:lpstr>Model building: additive approach</vt:lpstr>
      <vt:lpstr>Model building </vt:lpstr>
      <vt:lpstr>CP violation searches with amplitude analysis</vt:lpstr>
      <vt:lpstr>Exotics states</vt:lpstr>
      <vt:lpstr>What if available resonances do not fit?</vt:lpstr>
      <vt:lpstr>New peaks: not described by known resonances</vt:lpstr>
      <vt:lpstr>New peaks: doubly charged tetraquark</vt:lpstr>
      <vt:lpstr>New peaks: doubly charged tetraquark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Elisabeth Maria Niel</dc:creator>
  <cp:lastModifiedBy>Elisabeth Maria Niel</cp:lastModifiedBy>
  <cp:revision>32</cp:revision>
  <dcterms:created xsi:type="dcterms:W3CDTF">2024-12-13T15:24:55Z</dcterms:created>
  <dcterms:modified xsi:type="dcterms:W3CDTF">2024-12-17T07:19:59Z</dcterms:modified>
</cp:coreProperties>
</file>